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91" r:id="rId6"/>
    <p:sldId id="292" r:id="rId7"/>
    <p:sldId id="259" r:id="rId8"/>
    <p:sldId id="261" r:id="rId9"/>
    <p:sldId id="272" r:id="rId10"/>
    <p:sldId id="273" r:id="rId11"/>
    <p:sldId id="262" r:id="rId12"/>
    <p:sldId id="263" r:id="rId13"/>
    <p:sldId id="266" r:id="rId14"/>
    <p:sldId id="265" r:id="rId15"/>
    <p:sldId id="293" r:id="rId16"/>
    <p:sldId id="294" r:id="rId17"/>
    <p:sldId id="295" r:id="rId18"/>
    <p:sldId id="274" r:id="rId19"/>
    <p:sldId id="275" r:id="rId20"/>
    <p:sldId id="276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495" autoAdjust="0"/>
  </p:normalViewPr>
  <p:slideViewPr>
    <p:cSldViewPr snapToGrid="0">
      <p:cViewPr varScale="1">
        <p:scale>
          <a:sx n="73" d="100"/>
          <a:sy n="73" d="100"/>
        </p:scale>
        <p:origin x="10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4F94-1AEE-4E5F-AFE7-E82E816913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6B4D-05B6-468F-9DC1-714E224EB4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7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22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22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22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22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29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6B4D-05B6-468F-9DC1-714E224EB4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82625"/>
            <a:ext cx="5978525" cy="3363913"/>
          </a:xfrm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BC620C-0AB7-41F7-9ACC-69219078533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82625"/>
            <a:ext cx="5978525" cy="3363913"/>
          </a:xfrm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82625"/>
            <a:ext cx="5978525" cy="3363913"/>
          </a:xfrm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5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6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6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291013" y="0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91013" y="10209213"/>
            <a:ext cx="32813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 anchor="b"/>
          <a:lstStyle/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6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209213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2813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/>
          <a:lstStyle/>
          <a:p>
            <a:endParaRPr lang="en-US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2250" y="814388"/>
            <a:ext cx="7129463" cy="4011612"/>
          </a:xfrm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06B4D-05B6-468F-9DC1-714E224EB4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D7D5-1653-483F-965D-53763FCBD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BB88-33F0-49C0-AFAE-AA501FA9D5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Review-Entities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00000"/>
                </a:solidFill>
              </a:rPr>
              <a:t>Entity</a:t>
            </a:r>
            <a:r>
              <a:rPr lang="en-US" sz="3200" dirty="0">
                <a:solidFill>
                  <a:srgbClr val="000000"/>
                </a:solidFill>
              </a:rPr>
              <a:t> – a person, a place, an object, an event, or a concept in the user environment about which the organization wishes to maintain data (often corresponds to a </a:t>
            </a:r>
            <a:r>
              <a:rPr lang="en-US" sz="3200" b="1" dirty="0">
                <a:solidFill>
                  <a:srgbClr val="000000"/>
                </a:solidFill>
              </a:rPr>
              <a:t>table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endParaRPr lang="en-US" sz="3200" dirty="0">
              <a:solidFill>
                <a:srgbClr val="000000"/>
              </a:solidFill>
            </a:endParaRPr>
          </a:p>
          <a:p>
            <a:pPr marL="571500" indent="-5715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00000"/>
                </a:solidFill>
              </a:rPr>
              <a:t>Entity instance</a:t>
            </a:r>
            <a:r>
              <a:rPr lang="en-US" sz="3200" dirty="0">
                <a:solidFill>
                  <a:srgbClr val="000000"/>
                </a:solidFill>
              </a:rPr>
              <a:t> – A single occurrence of an entity type (often corresponds to a </a:t>
            </a:r>
            <a:r>
              <a:rPr lang="en-US" sz="3200" b="1" dirty="0">
                <a:solidFill>
                  <a:srgbClr val="000000"/>
                </a:solidFill>
              </a:rPr>
              <a:t>row</a:t>
            </a:r>
            <a:r>
              <a:rPr lang="en-US" sz="3200" dirty="0">
                <a:solidFill>
                  <a:srgbClr val="000000"/>
                </a:solidFill>
              </a:rPr>
              <a:t> in a table)</a:t>
            </a:r>
            <a:endParaRPr lang="en-US" sz="3200" dirty="0">
              <a:solidFill>
                <a:srgbClr val="000000"/>
              </a:solidFill>
            </a:endParaRPr>
          </a:p>
          <a:p>
            <a:pPr marL="571500" indent="-571500" algn="just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00000"/>
                </a:solidFill>
              </a:rPr>
              <a:t>Entity type</a:t>
            </a:r>
            <a:r>
              <a:rPr lang="en-US" sz="3200" dirty="0">
                <a:solidFill>
                  <a:srgbClr val="000000"/>
                </a:solidFill>
              </a:rPr>
              <a:t> – a collection of entities that share common properties or characteristics … An entity type is a </a:t>
            </a:r>
            <a:r>
              <a:rPr lang="en-US" sz="3200" dirty="0">
                <a:solidFill>
                  <a:srgbClr val="0070C0"/>
                </a:solidFill>
              </a:rPr>
              <a:t>template</a:t>
            </a:r>
            <a:r>
              <a:rPr lang="en-US" sz="3200" dirty="0">
                <a:solidFill>
                  <a:srgbClr val="000000"/>
                </a:solidFill>
              </a:rPr>
              <a:t> for entity instances</a:t>
            </a:r>
            <a:endParaRPr lang="en-US" sz="3200" dirty="0">
              <a:solidFill>
                <a:srgbClr val="FF0000"/>
              </a:solidFill>
            </a:endParaRPr>
          </a:p>
          <a:p>
            <a:pPr algn="just">
              <a:lnSpc>
                <a:spcPct val="80000"/>
              </a:lnSpc>
              <a:buFont typeface="Wingdings 2" panose="05020102010507070707"/>
              <a:buChar char=""/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 2" panose="05020102010507070707"/>
              <a:buChar char=""/>
              <a:defRPr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912350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A3B0BD90-0C99-438D-B553-45208C9B209A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Review-Relationship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763713" y="1379539"/>
            <a:ext cx="4837112" cy="4486275"/>
          </a:xfrm>
        </p:spPr>
        <p:txBody>
          <a:bodyPr vert="horz" lIns="90488" tIns="44450" rIns="90488" bIns="44450" rtlCol="0">
            <a:noAutofit/>
          </a:bodyPr>
          <a:lstStyle/>
          <a:p>
            <a:pPr marL="400050" algn="just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0000"/>
                </a:solidFill>
              </a:rPr>
              <a:t>Relationship instance:</a:t>
            </a:r>
            <a:endParaRPr lang="en-US" sz="2400" b="1" dirty="0">
              <a:solidFill>
                <a:srgbClr val="000000"/>
              </a:solidFill>
            </a:endParaRPr>
          </a:p>
          <a:p>
            <a:pPr marL="447675" indent="0" algn="just">
              <a:spcAft>
                <a:spcPts val="120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link between entities ... corresponds to </a:t>
            </a:r>
            <a:r>
              <a:rPr lang="en-US" sz="2400" b="1" dirty="0">
                <a:solidFill>
                  <a:srgbClr val="000000"/>
                </a:solidFill>
              </a:rPr>
              <a:t>primary key-foreign key</a:t>
            </a:r>
            <a:r>
              <a:rPr lang="en-US" sz="2400" dirty="0">
                <a:solidFill>
                  <a:srgbClr val="000000"/>
                </a:solidFill>
              </a:rPr>
              <a:t> equivalencies in related tables)</a:t>
            </a:r>
            <a:endParaRPr lang="en-US" sz="2400" dirty="0">
              <a:solidFill>
                <a:srgbClr val="000000"/>
              </a:solidFill>
            </a:endParaRPr>
          </a:p>
          <a:p>
            <a:pPr marL="400050" algn="just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0000"/>
                </a:solidFill>
              </a:rPr>
              <a:t>Relationship type:</a:t>
            </a:r>
            <a:endParaRPr lang="en-US" sz="2400" b="1" dirty="0">
              <a:solidFill>
                <a:srgbClr val="000000"/>
              </a:solidFill>
            </a:endParaRPr>
          </a:p>
          <a:p>
            <a:pPr marL="447675" indent="0" algn="just">
              <a:spcBef>
                <a:spcPts val="0"/>
              </a:spcBef>
              <a:defRPr/>
            </a:pPr>
            <a:r>
              <a:rPr lang="en-US" sz="2400" dirty="0">
                <a:solidFill>
                  <a:srgbClr val="000000"/>
                </a:solidFill>
              </a:rPr>
              <a:t>Category/model of relationship … link between entity types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0485" name="Picture 5" descr="Noname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51" y="1379539"/>
            <a:ext cx="4355349" cy="494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000000"/>
                </a:solidFill>
              </a:rPr>
              <a:t>Review-Relationship: Cardinality of Relationships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One-to-One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Each entity in the relationship will have exactly one related entity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One-to-Many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An entity on one side of the relationship can have many related entities, but an entity on the other side will have a maximum of one related entity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Many-to-Many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Entities on both sides of the relationship can have many related entities on the other side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912350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33DDA68F-F06E-4C3C-93C0-589883CC348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524626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F0CE7382-724D-4121-9356-50C6A5127E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660526" y="639764"/>
            <a:ext cx="9007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Review-</a:t>
            </a:r>
            <a:r>
              <a:rPr lang="en-US" sz="2400" b="1" dirty="0">
                <a:solidFill>
                  <a:srgbClr val="000000"/>
                </a:solidFill>
              </a:rPr>
              <a:t>Relationship: 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Examples of Relationships of Different Degrees</a:t>
            </a:r>
            <a:endParaRPr lang="en-US" altLang="en-US" sz="28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2772" name="Picture 4" descr="Noname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296912"/>
            <a:ext cx="84994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524626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F0CE7382-724D-4121-9356-50C6A5127E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660526" y="639764"/>
            <a:ext cx="9007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Review-</a:t>
            </a:r>
            <a:r>
              <a:rPr lang="en-US" sz="2400" b="1" dirty="0">
                <a:solidFill>
                  <a:srgbClr val="000000"/>
                </a:solidFill>
              </a:rPr>
              <a:t>Relationship: 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Examples of Relationships of Different Degrees</a:t>
            </a:r>
            <a:endParaRPr lang="en-US" altLang="en-US" sz="28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534" y="1544358"/>
            <a:ext cx="4564244" cy="1667269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65578" y="378290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Employee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Parking space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1-1-1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524626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F0CE7382-724D-4121-9356-50C6A5127E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660526" y="639764"/>
            <a:ext cx="9007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Review-</a:t>
            </a:r>
            <a:r>
              <a:rPr lang="en-US" sz="2400" b="1" dirty="0">
                <a:solidFill>
                  <a:srgbClr val="000000"/>
                </a:solidFill>
              </a:rPr>
              <a:t>Relationship: 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Examples of Relationships of Different Degrees</a:t>
            </a:r>
            <a:endParaRPr lang="en-US" altLang="en-US" sz="28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79268" y="3873015"/>
          <a:ext cx="369678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87"/>
                <a:gridCol w="2694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Line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Production 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Blackboard and chalk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842" y="1470762"/>
            <a:ext cx="4636907" cy="173380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71074" y="3798144"/>
          <a:ext cx="5226502" cy="190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17"/>
                <a:gridCol w="2037270"/>
                <a:gridCol w="1567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Product Line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Product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Pen</a:t>
                      </a:r>
                      <a:endParaRPr lang="zh-CN" altLang="en-US" dirty="0"/>
                    </a:p>
                  </a:txBody>
                  <a:tcPr/>
                </a:tc>
              </a:tr>
              <a:tr h="418982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Blackboard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Piece of chalk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524626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F0CE7382-724D-4121-9356-50C6A5127E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660526" y="639764"/>
            <a:ext cx="9007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en-US" sz="2400" b="1" dirty="0">
                <a:solidFill>
                  <a:srgbClr val="000000"/>
                </a:solidFill>
              </a:rPr>
              <a:t>Review-</a:t>
            </a:r>
            <a:r>
              <a:rPr lang="en-US" sz="2400" b="1" dirty="0">
                <a:solidFill>
                  <a:srgbClr val="000000"/>
                </a:solidFill>
              </a:rPr>
              <a:t>Relationship: 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Examples of Relationships of Different Degrees</a:t>
            </a:r>
            <a:endParaRPr lang="en-US" altLang="en-US" sz="28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221" y="4075927"/>
          <a:ext cx="36967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87"/>
                <a:gridCol w="2694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31929" y="3778550"/>
          <a:ext cx="3566667" cy="2171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97"/>
                <a:gridCol w="203727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CourseID</a:t>
                      </a:r>
                      <a:endParaRPr lang="zh-CN" altLang="en-US" dirty="0"/>
                    </a:p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Course 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418982"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C++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536" y="1333908"/>
            <a:ext cx="5553075" cy="204787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315868" y="4075927"/>
          <a:ext cx="36967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87"/>
                <a:gridCol w="2694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CourseID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Review-</a:t>
            </a:r>
            <a:r>
              <a:rPr lang="en-US" altLang="en-US" dirty="0">
                <a:solidFill>
                  <a:srgbClr val="000000"/>
                </a:solidFill>
              </a:rPr>
              <a:t>Relationship: Cardinality Constraints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Cardinality Constraints</a:t>
            </a:r>
            <a:r>
              <a:rPr lang="en-US" dirty="0">
                <a:solidFill>
                  <a:srgbClr val="000000"/>
                </a:solidFill>
              </a:rPr>
              <a:t>— </a:t>
            </a:r>
            <a:r>
              <a:rPr lang="en-US" dirty="0">
                <a:solidFill>
                  <a:srgbClr val="0070C0"/>
                </a:solidFill>
              </a:rPr>
              <a:t>the number of instances </a:t>
            </a:r>
            <a:r>
              <a:rPr lang="en-US" dirty="0">
                <a:solidFill>
                  <a:srgbClr val="000000"/>
                </a:solidFill>
              </a:rPr>
              <a:t>of one entity that can or must be associated with </a:t>
            </a:r>
            <a:r>
              <a:rPr lang="en-US" dirty="0">
                <a:solidFill>
                  <a:srgbClr val="0070C0"/>
                </a:solidFill>
              </a:rPr>
              <a:t>each instance</a:t>
            </a:r>
            <a:r>
              <a:rPr lang="en-US" dirty="0">
                <a:solidFill>
                  <a:srgbClr val="000000"/>
                </a:solidFill>
              </a:rPr>
              <a:t> of another entity</a:t>
            </a:r>
            <a:endParaRPr lang="en-US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Minimum Cardinality</a:t>
            </a:r>
            <a:endParaRPr lang="en-US" b="1" dirty="0">
              <a:solidFill>
                <a:srgbClr val="0000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>
                <a:solidFill>
                  <a:srgbClr val="000000"/>
                </a:solidFill>
              </a:rPr>
              <a:t>, then </a:t>
            </a:r>
            <a:r>
              <a:rPr lang="en-US" dirty="0">
                <a:solidFill>
                  <a:srgbClr val="0070C0"/>
                </a:solidFill>
              </a:rPr>
              <a:t>optional</a:t>
            </a:r>
            <a:endParaRPr lang="en-US" dirty="0">
              <a:solidFill>
                <a:srgbClr val="0070C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one</a:t>
            </a:r>
            <a:r>
              <a:rPr lang="en-US" dirty="0">
                <a:solidFill>
                  <a:srgbClr val="000000"/>
                </a:solidFill>
              </a:rPr>
              <a:t> or more, then </a:t>
            </a:r>
            <a:r>
              <a:rPr lang="en-US" dirty="0">
                <a:solidFill>
                  <a:srgbClr val="0070C0"/>
                </a:solidFill>
              </a:rPr>
              <a:t>mandatory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b="1" dirty="0">
                <a:solidFill>
                  <a:srgbClr val="000000"/>
                </a:solidFill>
              </a:rPr>
              <a:t>Maximum Cardinality</a:t>
            </a:r>
            <a:endParaRPr lang="en-US" b="1" dirty="0">
              <a:solidFill>
                <a:srgbClr val="000000"/>
              </a:solidFill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The maximum number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912350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7A186102-20F0-4CE4-8CBF-EB8D3E7E5686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1" descr="Noname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111501"/>
            <a:ext cx="72453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C20786A3-4BA6-4516-9F01-59F091E792D8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1282700" y="238804"/>
            <a:ext cx="9363075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00000"/>
                </a:solidFill>
              </a:rPr>
              <a:t>Review-</a:t>
            </a:r>
            <a:r>
              <a:rPr lang="en-US" sz="2800" b="1" dirty="0">
                <a:solidFill>
                  <a:srgbClr val="000000"/>
                </a:solidFill>
                <a:latin typeface="+mj-lt"/>
              </a:rPr>
              <a:t>Relationship: </a:t>
            </a:r>
            <a:r>
              <a:rPr lang="en-US" altLang="en-US" sz="2800" b="1" dirty="0">
                <a:solidFill>
                  <a:srgbClr val="000000"/>
                </a:solidFill>
                <a:latin typeface="+mj-lt"/>
              </a:rPr>
              <a:t>Examples of Cardinality Constraints</a:t>
            </a:r>
            <a:endParaRPr lang="en-US" altLang="en-US" sz="28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US" altLang="en-US" sz="20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US" altLang="en-US" sz="2800" b="1" dirty="0">
                <a:solidFill>
                  <a:srgbClr val="000000"/>
                </a:solidFill>
                <a:latin typeface="+mj-lt"/>
              </a:rPr>
              <a:t>a) Mandatory cardinalities</a:t>
            </a:r>
            <a:endParaRPr lang="en-US" altLang="en-US" sz="28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0965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1341439"/>
            <a:ext cx="34290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6" name="Group 11"/>
          <p:cNvGrpSpPr/>
          <p:nvPr/>
        </p:nvGrpSpPr>
        <p:grpSpPr bwMode="auto">
          <a:xfrm>
            <a:off x="6183314" y="4254500"/>
            <a:ext cx="3417887" cy="2044700"/>
            <a:chOff x="2935" y="2313"/>
            <a:chExt cx="2153" cy="1288"/>
          </a:xfrm>
        </p:grpSpPr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3072" y="3024"/>
              <a:ext cx="201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dirty="0">
                  <a:solidFill>
                    <a:srgbClr val="990000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A patient must have recorded at least one history, and can have many</a:t>
              </a:r>
              <a:endParaRPr lang="en-US" altLang="en-US" dirty="0">
                <a:solidFill>
                  <a:srgbClr val="99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71" name="Line 10"/>
            <p:cNvSpPr>
              <a:spLocks noChangeShapeType="1"/>
            </p:cNvSpPr>
            <p:nvPr/>
          </p:nvSpPr>
          <p:spPr bwMode="auto">
            <a:xfrm flipH="1" flipV="1">
              <a:off x="2935" y="2313"/>
              <a:ext cx="185" cy="75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67" name="Group 13"/>
          <p:cNvGrpSpPr/>
          <p:nvPr/>
        </p:nvGrpSpPr>
        <p:grpSpPr bwMode="auto">
          <a:xfrm>
            <a:off x="1905000" y="4181476"/>
            <a:ext cx="2743200" cy="2041525"/>
            <a:chOff x="240" y="2267"/>
            <a:chExt cx="1728" cy="1286"/>
          </a:xfrm>
        </p:grpSpPr>
        <p:sp>
          <p:nvSpPr>
            <p:cNvPr id="40968" name="Rectangle 9"/>
            <p:cNvSpPr>
              <a:spLocks noChangeArrowheads="1"/>
            </p:cNvSpPr>
            <p:nvPr/>
          </p:nvSpPr>
          <p:spPr bwMode="auto">
            <a:xfrm>
              <a:off x="240" y="2976"/>
              <a:ext cx="172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dirty="0">
                  <a:solidFill>
                    <a:srgbClr val="990000"/>
                  </a:solidFill>
                </a:rPr>
                <a:t>A patient history is recorded for one and only one patient</a:t>
              </a:r>
              <a:endParaRPr lang="en-US" altLang="en-US" dirty="0">
                <a:solidFill>
                  <a:srgbClr val="990000"/>
                </a:solidFill>
              </a:endParaRPr>
            </a:p>
          </p:txBody>
        </p:sp>
        <p:sp>
          <p:nvSpPr>
            <p:cNvPr id="40969" name="Line 12"/>
            <p:cNvSpPr>
              <a:spLocks noChangeShapeType="1"/>
            </p:cNvSpPr>
            <p:nvPr/>
          </p:nvSpPr>
          <p:spPr bwMode="auto">
            <a:xfrm flipV="1">
              <a:off x="1440" y="2267"/>
              <a:ext cx="224" cy="709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1" descr="Noname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943225"/>
            <a:ext cx="68961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9756775" y="649763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F61E3E49-7572-47F1-A954-599E3F63C6E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1795463" y="519113"/>
            <a:ext cx="8716962" cy="150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Review-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Relationship: </a:t>
            </a:r>
            <a:r>
              <a:rPr lang="en-US" altLang="en-US" sz="2000" b="1" dirty="0">
                <a:solidFill>
                  <a:srgbClr val="000000"/>
                </a:solidFill>
                <a:latin typeface="+mj-lt"/>
              </a:rPr>
              <a:t>Examples of Cardinality Constraints </a:t>
            </a:r>
            <a:r>
              <a:rPr lang="en-US" altLang="en-US" b="1" dirty="0">
                <a:solidFill>
                  <a:srgbClr val="000000"/>
                </a:solidFill>
                <a:latin typeface="+mj-lt"/>
              </a:rPr>
              <a:t>(Figure 2-17) </a:t>
            </a:r>
            <a:r>
              <a:rPr lang="en-US" altLang="en-US" sz="1400" b="1" dirty="0">
                <a:solidFill>
                  <a:srgbClr val="000000"/>
                </a:solidFill>
                <a:latin typeface="+mj-lt"/>
              </a:rPr>
              <a:t>(cont.)</a:t>
            </a:r>
            <a:endParaRPr lang="en-US" altLang="en-US" sz="1400" b="1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</a:rPr>
              <a:t>b) One optional, one mandatory</a:t>
            </a:r>
            <a:endParaRPr lang="en-US" altLang="en-US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3013" name="Picture 4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77925"/>
            <a:ext cx="34290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4" name="Group 5"/>
          <p:cNvGrpSpPr/>
          <p:nvPr/>
        </p:nvGrpSpPr>
        <p:grpSpPr bwMode="auto">
          <a:xfrm>
            <a:off x="6183314" y="3903663"/>
            <a:ext cx="3417887" cy="2335212"/>
            <a:chOff x="2935" y="2135"/>
            <a:chExt cx="2153" cy="1471"/>
          </a:xfrm>
        </p:grpSpPr>
        <p:sp>
          <p:nvSpPr>
            <p:cNvPr id="76811" name="Text Box 6"/>
            <p:cNvSpPr txBox="1">
              <a:spLocks noChangeArrowheads="1"/>
            </p:cNvSpPr>
            <p:nvPr/>
          </p:nvSpPr>
          <p:spPr bwMode="auto">
            <a:xfrm>
              <a:off x="3072" y="3024"/>
              <a:ext cx="201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defTabSz="44958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defTabSz="44958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defTabSz="44958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defTabSz="44958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4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rgbClr val="990000"/>
                  </a:solidFill>
                  <a:latin typeface="+mj-lt"/>
                  <a:cs typeface="Arial" panose="020B0604020202020204" pitchFamily="34" charset="0"/>
                </a:rPr>
                <a:t>An employee can be assigned to </a:t>
              </a:r>
              <a:r>
                <a:rPr lang="en-US" altLang="en-US" sz="1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any number </a:t>
              </a:r>
              <a:r>
                <a:rPr lang="en-US" altLang="en-US" sz="1800" dirty="0">
                  <a:solidFill>
                    <a:srgbClr val="990000"/>
                  </a:solidFill>
                  <a:latin typeface="+mj-lt"/>
                  <a:cs typeface="Arial" panose="020B0604020202020204" pitchFamily="34" charset="0"/>
                </a:rPr>
                <a:t>of projects, </a:t>
              </a:r>
              <a:r>
                <a:rPr lang="en-US" altLang="en-US" sz="1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or may not be assigned to any at all</a:t>
              </a:r>
              <a:endParaRPr lang="en-US" altLang="en-US" sz="1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019" name="Line 7"/>
            <p:cNvSpPr>
              <a:spLocks noChangeShapeType="1"/>
            </p:cNvSpPr>
            <p:nvPr/>
          </p:nvSpPr>
          <p:spPr bwMode="auto">
            <a:xfrm flipH="1" flipV="1">
              <a:off x="2935" y="2135"/>
              <a:ext cx="185" cy="937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5" name="Group 8"/>
          <p:cNvGrpSpPr/>
          <p:nvPr/>
        </p:nvGrpSpPr>
        <p:grpSpPr bwMode="auto">
          <a:xfrm>
            <a:off x="1905000" y="3948113"/>
            <a:ext cx="2967038" cy="2309812"/>
            <a:chOff x="240" y="2103"/>
            <a:chExt cx="1869" cy="1455"/>
          </a:xfrm>
        </p:grpSpPr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40" y="2976"/>
              <a:ext cx="186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en-US" dirty="0">
                  <a:solidFill>
                    <a:srgbClr val="990000"/>
                  </a:solidFill>
                  <a:latin typeface="+mj-lt"/>
                </a:rPr>
                <a:t>A project must be assigned to </a:t>
              </a:r>
              <a:r>
                <a:rPr lang="en-US" altLang="en-US" dirty="0">
                  <a:solidFill>
                    <a:srgbClr val="0070C0"/>
                  </a:solidFill>
                  <a:latin typeface="+mj-lt"/>
                </a:rPr>
                <a:t>at least one </a:t>
              </a:r>
              <a:r>
                <a:rPr lang="en-US" altLang="en-US" dirty="0">
                  <a:solidFill>
                    <a:srgbClr val="990000"/>
                  </a:solidFill>
                  <a:latin typeface="+mj-lt"/>
                </a:rPr>
                <a:t>employee, and </a:t>
              </a:r>
              <a:r>
                <a:rPr lang="en-US" altLang="en-US" dirty="0">
                  <a:solidFill>
                    <a:srgbClr val="0070C0"/>
                  </a:solidFill>
                  <a:latin typeface="+mj-lt"/>
                </a:rPr>
                <a:t>may be assigned to many</a:t>
              </a:r>
              <a:endParaRPr lang="en-US" altLang="en-US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017" name="Line 10"/>
            <p:cNvSpPr>
              <a:spLocks noChangeShapeType="1"/>
            </p:cNvSpPr>
            <p:nvPr/>
          </p:nvSpPr>
          <p:spPr bwMode="auto">
            <a:xfrm flipV="1">
              <a:off x="1440" y="2103"/>
              <a:ext cx="398" cy="873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An ERD Example (First draft)</a:t>
            </a:r>
            <a:endParaRPr lang="en-AU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5791200"/>
            <a:ext cx="9248576" cy="628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b="1" dirty="0">
                <a:latin typeface="Times New Roman" panose="02020603050405020304" pitchFamily="18" charset="0"/>
              </a:rPr>
              <a:t>ERD often contains many entities and relationship sets</a:t>
            </a:r>
            <a:endParaRPr lang="en-AU" altLang="en-US" sz="2700" b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843964" y="1716088"/>
            <a:ext cx="1519237" cy="3413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889250" y="1757363"/>
            <a:ext cx="1377950" cy="3794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138489" y="1751014"/>
            <a:ext cx="936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PERSON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60639" y="3297239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has 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 flipH="1">
            <a:off x="2736850" y="2124076"/>
            <a:ext cx="577850" cy="936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2736850" y="3811588"/>
            <a:ext cx="1588" cy="11239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3900489" y="4964114"/>
            <a:ext cx="1525587" cy="3587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4197351" y="4956176"/>
            <a:ext cx="10779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0732" name="Rectangle 13"/>
          <p:cNvSpPr>
            <a:spLocks noChangeArrowheads="1"/>
          </p:cNvSpPr>
          <p:nvPr/>
        </p:nvSpPr>
        <p:spPr bwMode="auto">
          <a:xfrm>
            <a:off x="4217989" y="3284539"/>
            <a:ext cx="769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manage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33" name="Freeform 15"/>
          <p:cNvSpPr/>
          <p:nvPr/>
        </p:nvSpPr>
        <p:spPr bwMode="auto">
          <a:xfrm>
            <a:off x="2159000" y="3060700"/>
            <a:ext cx="1155700" cy="750888"/>
          </a:xfrm>
          <a:custGeom>
            <a:avLst/>
            <a:gdLst>
              <a:gd name="T0" fmla="*/ 2147483646 w 728"/>
              <a:gd name="T1" fmla="*/ 0 h 473"/>
              <a:gd name="T2" fmla="*/ 2147483646 w 728"/>
              <a:gd name="T3" fmla="*/ 2147483646 h 473"/>
              <a:gd name="T4" fmla="*/ 2147483646 w 728"/>
              <a:gd name="T5" fmla="*/ 2147483646 h 473"/>
              <a:gd name="T6" fmla="*/ 0 w 728"/>
              <a:gd name="T7" fmla="*/ 2147483646 h 473"/>
              <a:gd name="T8" fmla="*/ 2147483646 w 728"/>
              <a:gd name="T9" fmla="*/ 0 h 4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473"/>
              <a:gd name="T17" fmla="*/ 728 w 728"/>
              <a:gd name="T18" fmla="*/ 473 h 4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473">
                <a:moveTo>
                  <a:pt x="364" y="0"/>
                </a:moveTo>
                <a:lnTo>
                  <a:pt x="728" y="237"/>
                </a:lnTo>
                <a:lnTo>
                  <a:pt x="364" y="473"/>
                </a:lnTo>
                <a:lnTo>
                  <a:pt x="0" y="237"/>
                </a:lnTo>
                <a:lnTo>
                  <a:pt x="36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4" name="Freeform 16"/>
          <p:cNvSpPr/>
          <p:nvPr/>
        </p:nvSpPr>
        <p:spPr bwMode="auto">
          <a:xfrm>
            <a:off x="4037013" y="3082925"/>
            <a:ext cx="1155700" cy="749300"/>
          </a:xfrm>
          <a:custGeom>
            <a:avLst/>
            <a:gdLst>
              <a:gd name="T0" fmla="*/ 2147483646 w 728"/>
              <a:gd name="T1" fmla="*/ 0 h 472"/>
              <a:gd name="T2" fmla="*/ 2147483646 w 728"/>
              <a:gd name="T3" fmla="*/ 2147483646 h 472"/>
              <a:gd name="T4" fmla="*/ 2147483646 w 728"/>
              <a:gd name="T5" fmla="*/ 2147483646 h 472"/>
              <a:gd name="T6" fmla="*/ 0 w 728"/>
              <a:gd name="T7" fmla="*/ 2147483646 h 472"/>
              <a:gd name="T8" fmla="*/ 2147483646 w 728"/>
              <a:gd name="T9" fmla="*/ 0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472"/>
              <a:gd name="T17" fmla="*/ 728 w 728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472">
                <a:moveTo>
                  <a:pt x="364" y="0"/>
                </a:moveTo>
                <a:lnTo>
                  <a:pt x="728" y="236"/>
                </a:lnTo>
                <a:lnTo>
                  <a:pt x="364" y="472"/>
                </a:lnTo>
                <a:lnTo>
                  <a:pt x="0" y="236"/>
                </a:lnTo>
                <a:lnTo>
                  <a:pt x="36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3748089" y="2124076"/>
            <a:ext cx="866775" cy="936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6" name="Line 18"/>
          <p:cNvSpPr>
            <a:spLocks noChangeShapeType="1"/>
          </p:cNvSpPr>
          <p:nvPr/>
        </p:nvSpPr>
        <p:spPr bwMode="auto">
          <a:xfrm>
            <a:off x="4614864" y="3811588"/>
            <a:ext cx="1587" cy="11239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7" name="Rectangle 19"/>
          <p:cNvSpPr>
            <a:spLocks noChangeArrowheads="1"/>
          </p:cNvSpPr>
          <p:nvPr/>
        </p:nvSpPr>
        <p:spPr bwMode="auto">
          <a:xfrm>
            <a:off x="6027738" y="327025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USE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0738" name="Freeform 20"/>
          <p:cNvSpPr/>
          <p:nvPr/>
        </p:nvSpPr>
        <p:spPr bwMode="auto">
          <a:xfrm>
            <a:off x="5626100" y="3082925"/>
            <a:ext cx="1155700" cy="749300"/>
          </a:xfrm>
          <a:custGeom>
            <a:avLst/>
            <a:gdLst>
              <a:gd name="T0" fmla="*/ 2147483646 w 728"/>
              <a:gd name="T1" fmla="*/ 0 h 472"/>
              <a:gd name="T2" fmla="*/ 2147483646 w 728"/>
              <a:gd name="T3" fmla="*/ 2147483646 h 472"/>
              <a:gd name="T4" fmla="*/ 2147483646 w 728"/>
              <a:gd name="T5" fmla="*/ 2147483646 h 472"/>
              <a:gd name="T6" fmla="*/ 0 w 728"/>
              <a:gd name="T7" fmla="*/ 2147483646 h 472"/>
              <a:gd name="T8" fmla="*/ 2147483646 w 728"/>
              <a:gd name="T9" fmla="*/ 0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472"/>
              <a:gd name="T17" fmla="*/ 728 w 728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472">
                <a:moveTo>
                  <a:pt x="364" y="0"/>
                </a:moveTo>
                <a:lnTo>
                  <a:pt x="728" y="236"/>
                </a:lnTo>
                <a:lnTo>
                  <a:pt x="364" y="472"/>
                </a:lnTo>
                <a:lnTo>
                  <a:pt x="0" y="236"/>
                </a:lnTo>
                <a:lnTo>
                  <a:pt x="36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39" name="Freeform 21"/>
          <p:cNvSpPr/>
          <p:nvPr/>
        </p:nvSpPr>
        <p:spPr bwMode="auto">
          <a:xfrm>
            <a:off x="5048250" y="4748214"/>
            <a:ext cx="1155700" cy="187325"/>
          </a:xfrm>
          <a:custGeom>
            <a:avLst/>
            <a:gdLst>
              <a:gd name="T0" fmla="*/ 0 w 728"/>
              <a:gd name="T1" fmla="*/ 2147483646 h 118"/>
              <a:gd name="T2" fmla="*/ 0 w 728"/>
              <a:gd name="T3" fmla="*/ 0 h 118"/>
              <a:gd name="T4" fmla="*/ 2147483646 w 728"/>
              <a:gd name="T5" fmla="*/ 0 h 118"/>
              <a:gd name="T6" fmla="*/ 0 60000 65536"/>
              <a:gd name="T7" fmla="*/ 0 60000 65536"/>
              <a:gd name="T8" fmla="*/ 0 60000 65536"/>
              <a:gd name="T9" fmla="*/ 0 w 728"/>
              <a:gd name="T10" fmla="*/ 0 h 118"/>
              <a:gd name="T11" fmla="*/ 728 w 728"/>
              <a:gd name="T12" fmla="*/ 118 h 1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8" h="118">
                <a:moveTo>
                  <a:pt x="0" y="118"/>
                </a:moveTo>
                <a:lnTo>
                  <a:pt x="0" y="0"/>
                </a:lnTo>
                <a:lnTo>
                  <a:pt x="72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0" name="Line 22"/>
          <p:cNvSpPr>
            <a:spLocks noChangeShapeType="1"/>
          </p:cNvSpPr>
          <p:nvPr/>
        </p:nvSpPr>
        <p:spPr bwMode="auto">
          <a:xfrm>
            <a:off x="6203950" y="3811589"/>
            <a:ext cx="1588" cy="9366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1" name="Rectangle 23"/>
          <p:cNvSpPr>
            <a:spLocks noChangeArrowheads="1"/>
          </p:cNvSpPr>
          <p:nvPr/>
        </p:nvSpPr>
        <p:spPr bwMode="auto">
          <a:xfrm>
            <a:off x="5553076" y="1757363"/>
            <a:ext cx="1300163" cy="379412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930900" y="1751014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PART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6203950" y="2124075"/>
            <a:ext cx="1588" cy="958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4" name="Rectangle 26"/>
          <p:cNvSpPr>
            <a:spLocks noChangeArrowheads="1"/>
          </p:cNvSpPr>
          <p:nvPr/>
        </p:nvSpPr>
        <p:spPr bwMode="auto">
          <a:xfrm>
            <a:off x="7485064" y="1825626"/>
            <a:ext cx="795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supplies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45" name="Freeform 27"/>
          <p:cNvSpPr/>
          <p:nvPr/>
        </p:nvSpPr>
        <p:spPr bwMode="auto">
          <a:xfrm>
            <a:off x="7343775" y="1541463"/>
            <a:ext cx="1155700" cy="749300"/>
          </a:xfrm>
          <a:custGeom>
            <a:avLst/>
            <a:gdLst>
              <a:gd name="T0" fmla="*/ 2147483646 w 728"/>
              <a:gd name="T1" fmla="*/ 0 h 472"/>
              <a:gd name="T2" fmla="*/ 2147483646 w 728"/>
              <a:gd name="T3" fmla="*/ 2147483646 h 472"/>
              <a:gd name="T4" fmla="*/ 2147483646 w 728"/>
              <a:gd name="T5" fmla="*/ 2147483646 h 472"/>
              <a:gd name="T6" fmla="*/ 0 w 728"/>
              <a:gd name="T7" fmla="*/ 2147483646 h 472"/>
              <a:gd name="T8" fmla="*/ 2147483646 w 728"/>
              <a:gd name="T9" fmla="*/ 0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472"/>
              <a:gd name="T17" fmla="*/ 728 w 728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472">
                <a:moveTo>
                  <a:pt x="364" y="0"/>
                </a:moveTo>
                <a:lnTo>
                  <a:pt x="728" y="236"/>
                </a:lnTo>
                <a:lnTo>
                  <a:pt x="364" y="472"/>
                </a:lnTo>
                <a:lnTo>
                  <a:pt x="0" y="236"/>
                </a:lnTo>
                <a:lnTo>
                  <a:pt x="36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6" name="Rectangle 28"/>
          <p:cNvSpPr>
            <a:spLocks noChangeArrowheads="1"/>
          </p:cNvSpPr>
          <p:nvPr/>
        </p:nvSpPr>
        <p:spPr bwMode="auto">
          <a:xfrm>
            <a:off x="7535863" y="2895601"/>
            <a:ext cx="862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stored in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47" name="Freeform 29"/>
          <p:cNvSpPr/>
          <p:nvPr/>
        </p:nvSpPr>
        <p:spPr bwMode="auto">
          <a:xfrm>
            <a:off x="7359650" y="2708275"/>
            <a:ext cx="1155700" cy="749300"/>
          </a:xfrm>
          <a:custGeom>
            <a:avLst/>
            <a:gdLst>
              <a:gd name="T0" fmla="*/ 2147483646 w 728"/>
              <a:gd name="T1" fmla="*/ 0 h 472"/>
              <a:gd name="T2" fmla="*/ 2147483646 w 728"/>
              <a:gd name="T3" fmla="*/ 2147483646 h 472"/>
              <a:gd name="T4" fmla="*/ 2147483646 w 728"/>
              <a:gd name="T5" fmla="*/ 2147483646 h 472"/>
              <a:gd name="T6" fmla="*/ 0 w 728"/>
              <a:gd name="T7" fmla="*/ 2147483646 h 472"/>
              <a:gd name="T8" fmla="*/ 2147483646 w 728"/>
              <a:gd name="T9" fmla="*/ 0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472"/>
              <a:gd name="T17" fmla="*/ 728 w 728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472">
                <a:moveTo>
                  <a:pt x="364" y="0"/>
                </a:moveTo>
                <a:lnTo>
                  <a:pt x="728" y="236"/>
                </a:lnTo>
                <a:lnTo>
                  <a:pt x="364" y="472"/>
                </a:lnTo>
                <a:lnTo>
                  <a:pt x="0" y="236"/>
                </a:lnTo>
                <a:lnTo>
                  <a:pt x="364" y="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8" name="Line 30"/>
          <p:cNvSpPr>
            <a:spLocks noChangeShapeType="1"/>
          </p:cNvSpPr>
          <p:nvPr/>
        </p:nvSpPr>
        <p:spPr bwMode="auto">
          <a:xfrm>
            <a:off x="6845301" y="1936750"/>
            <a:ext cx="49847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49" name="Line 31"/>
          <p:cNvSpPr>
            <a:spLocks noChangeShapeType="1"/>
          </p:cNvSpPr>
          <p:nvPr/>
        </p:nvSpPr>
        <p:spPr bwMode="auto">
          <a:xfrm>
            <a:off x="6477000" y="2124076"/>
            <a:ext cx="1588" cy="10001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50" name="Line 32"/>
          <p:cNvSpPr>
            <a:spLocks noChangeShapeType="1"/>
          </p:cNvSpPr>
          <p:nvPr/>
        </p:nvSpPr>
        <p:spPr bwMode="auto">
          <a:xfrm>
            <a:off x="6477001" y="3124200"/>
            <a:ext cx="8985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51" name="Rectangle 33"/>
          <p:cNvSpPr>
            <a:spLocks noChangeArrowheads="1"/>
          </p:cNvSpPr>
          <p:nvPr/>
        </p:nvSpPr>
        <p:spPr bwMode="auto">
          <a:xfrm>
            <a:off x="9012238" y="1730376"/>
            <a:ext cx="1141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SUPPLIER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0752" name="Rectangle 34"/>
          <p:cNvSpPr>
            <a:spLocks noChangeArrowheads="1"/>
          </p:cNvSpPr>
          <p:nvPr/>
        </p:nvSpPr>
        <p:spPr bwMode="auto">
          <a:xfrm>
            <a:off x="7207250" y="4381500"/>
            <a:ext cx="1860550" cy="4191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3" name="Rectangle 35"/>
          <p:cNvSpPr>
            <a:spLocks noChangeArrowheads="1"/>
          </p:cNvSpPr>
          <p:nvPr/>
        </p:nvSpPr>
        <p:spPr bwMode="auto">
          <a:xfrm>
            <a:off x="7310439" y="4373564"/>
            <a:ext cx="1500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WAREHOUSE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0754" name="Line 36"/>
          <p:cNvSpPr>
            <a:spLocks noChangeShapeType="1"/>
          </p:cNvSpPr>
          <p:nvPr/>
        </p:nvSpPr>
        <p:spPr bwMode="auto">
          <a:xfrm>
            <a:off x="7953375" y="3478213"/>
            <a:ext cx="1588" cy="8747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55" name="Line 37"/>
          <p:cNvSpPr>
            <a:spLocks noChangeShapeType="1"/>
          </p:cNvSpPr>
          <p:nvPr/>
        </p:nvSpPr>
        <p:spPr bwMode="auto">
          <a:xfrm>
            <a:off x="8499475" y="1916114"/>
            <a:ext cx="3048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56" name="Rectangle 38"/>
          <p:cNvSpPr>
            <a:spLocks noChangeArrowheads="1"/>
          </p:cNvSpPr>
          <p:nvPr/>
        </p:nvSpPr>
        <p:spPr bwMode="auto">
          <a:xfrm>
            <a:off x="1846264" y="4949826"/>
            <a:ext cx="1887537" cy="3079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7" name="Rectangle 39"/>
          <p:cNvSpPr>
            <a:spLocks noChangeArrowheads="1"/>
          </p:cNvSpPr>
          <p:nvPr/>
        </p:nvSpPr>
        <p:spPr bwMode="auto">
          <a:xfrm>
            <a:off x="1922464" y="4949826"/>
            <a:ext cx="1616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0758" name="TextBox 1"/>
          <p:cNvSpPr txBox="1">
            <a:spLocks noChangeArrowheads="1"/>
          </p:cNvSpPr>
          <p:nvPr/>
        </p:nvSpPr>
        <p:spPr bwMode="auto">
          <a:xfrm>
            <a:off x="2800350" y="2162176"/>
            <a:ext cx="465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59" name="TextBox 42"/>
          <p:cNvSpPr txBox="1">
            <a:spLocks noChangeArrowheads="1"/>
          </p:cNvSpPr>
          <p:nvPr/>
        </p:nvSpPr>
        <p:spPr bwMode="auto">
          <a:xfrm>
            <a:off x="2278064" y="4610101"/>
            <a:ext cx="465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 1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0" name="TextBox 43"/>
          <p:cNvSpPr txBox="1">
            <a:spLocks noChangeArrowheads="1"/>
          </p:cNvSpPr>
          <p:nvPr/>
        </p:nvSpPr>
        <p:spPr bwMode="auto">
          <a:xfrm>
            <a:off x="4046539" y="4570414"/>
            <a:ext cx="465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1" name="TextBox 44"/>
          <p:cNvSpPr txBox="1">
            <a:spLocks noChangeArrowheads="1"/>
          </p:cNvSpPr>
          <p:nvPr/>
        </p:nvSpPr>
        <p:spPr bwMode="auto">
          <a:xfrm>
            <a:off x="3613150" y="2300288"/>
            <a:ext cx="4651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N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2" name="TextBox 45"/>
          <p:cNvSpPr txBox="1">
            <a:spLocks noChangeArrowheads="1"/>
          </p:cNvSpPr>
          <p:nvPr/>
        </p:nvSpPr>
        <p:spPr bwMode="auto">
          <a:xfrm>
            <a:off x="5016500" y="4452939"/>
            <a:ext cx="46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3" name="TextBox 46"/>
          <p:cNvSpPr txBox="1">
            <a:spLocks noChangeArrowheads="1"/>
          </p:cNvSpPr>
          <p:nvPr/>
        </p:nvSpPr>
        <p:spPr bwMode="auto">
          <a:xfrm>
            <a:off x="5699125" y="2162176"/>
            <a:ext cx="4635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 N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4" name="TextBox 47"/>
          <p:cNvSpPr txBox="1">
            <a:spLocks noChangeArrowheads="1"/>
          </p:cNvSpPr>
          <p:nvPr/>
        </p:nvSpPr>
        <p:spPr bwMode="auto">
          <a:xfrm>
            <a:off x="7489825" y="4141789"/>
            <a:ext cx="46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 1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5" name="TextBox 48"/>
          <p:cNvSpPr txBox="1">
            <a:spLocks noChangeArrowheads="1"/>
          </p:cNvSpPr>
          <p:nvPr/>
        </p:nvSpPr>
        <p:spPr bwMode="auto">
          <a:xfrm>
            <a:off x="6534150" y="2176464"/>
            <a:ext cx="46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6" name="TextBox 49"/>
          <p:cNvSpPr txBox="1">
            <a:spLocks noChangeArrowheads="1"/>
          </p:cNvSpPr>
          <p:nvPr/>
        </p:nvSpPr>
        <p:spPr bwMode="auto">
          <a:xfrm>
            <a:off x="6921500" y="1616076"/>
            <a:ext cx="46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0767" name="TextBox 50"/>
          <p:cNvSpPr txBox="1">
            <a:spLocks noChangeArrowheads="1"/>
          </p:cNvSpPr>
          <p:nvPr/>
        </p:nvSpPr>
        <p:spPr bwMode="auto">
          <a:xfrm>
            <a:off x="8382000" y="1577976"/>
            <a:ext cx="4651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  1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524000" y="5421313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990000"/>
                </a:solidFill>
                <a:cs typeface="Arial" panose="020B0604020202020204" pitchFamily="34" charset="0"/>
              </a:rPr>
              <a:t>All these types of vehicles have the </a:t>
            </a: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same entity type</a:t>
            </a:r>
            <a:r>
              <a:rPr lang="en-US" altLang="en-US" sz="2400" dirty="0">
                <a:solidFill>
                  <a:srgbClr val="990000"/>
                </a:solidFill>
                <a:cs typeface="Arial" panose="020B0604020202020204" pitchFamily="34" charset="0"/>
              </a:rPr>
              <a:t>. They have </a:t>
            </a: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common</a:t>
            </a:r>
            <a:r>
              <a:rPr lang="en-US" altLang="en-US" sz="2400" dirty="0">
                <a:solidFill>
                  <a:srgbClr val="990000"/>
                </a:solidFill>
                <a:cs typeface="Arial" panose="020B0604020202020204" pitchFamily="34" charset="0"/>
              </a:rPr>
              <a:t> attributes … they need to have specific attribute(s) to b a subtype</a:t>
            </a:r>
            <a:endParaRPr lang="en-US" altLang="en-US" sz="2400" dirty="0">
              <a:solidFill>
                <a:srgbClr val="990000"/>
              </a:solidFill>
              <a:cs typeface="Arial" panose="020B0604020202020204" pitchFamily="34" charset="0"/>
            </a:endParaRPr>
          </a:p>
        </p:txBody>
      </p:sp>
      <p:pic>
        <p:nvPicPr>
          <p:cNvPr id="11268" name="Picture 6" descr="Noname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6" y="2214564"/>
            <a:ext cx="7629525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756775" y="6453189"/>
            <a:ext cx="755650" cy="244475"/>
          </a:xfrm>
        </p:spPr>
        <p:txBody>
          <a:bodyPr/>
          <a:lstStyle/>
          <a:p>
            <a:pPr>
              <a:defRPr/>
            </a:pPr>
            <a:fld id="{15A1020A-1002-4AD4-9872-17782F1F8D36}" type="slidenum">
              <a:rPr lang="en-US"/>
            </a:fld>
            <a:endParaRPr lang="en-US" dirty="0"/>
          </a:p>
        </p:txBody>
      </p:sp>
      <p:sp>
        <p:nvSpPr>
          <p:cNvPr id="11270" name="Rectangle 2"/>
          <p:cNvSpPr txBox="1">
            <a:spLocks noChangeArrowheads="1"/>
          </p:cNvSpPr>
          <p:nvPr/>
        </p:nvSpPr>
        <p:spPr bwMode="auto">
          <a:xfrm>
            <a:off x="1703388" y="252414"/>
            <a:ext cx="7772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Three </a:t>
            </a:r>
            <a:r>
              <a:rPr lang="en-US" altLang="en-US" sz="3200" b="1" dirty="0">
                <a:solidFill>
                  <a:srgbClr val="0070C0"/>
                </a:solidFill>
                <a:cs typeface="Arial" panose="020B0604020202020204" pitchFamily="34" charset="0"/>
              </a:rPr>
              <a:t>entity types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CAR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TRUCK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and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MOTORCYCLE</a:t>
            </a:r>
            <a:endParaRPr lang="en-US" altLang="en-US" sz="3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40014" y="2924176"/>
            <a:ext cx="7343775" cy="136842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4" name="Arrow: Right 3"/>
          <p:cNvSpPr>
            <a:spLocks noChangeArrowheads="1"/>
          </p:cNvSpPr>
          <p:nvPr/>
        </p:nvSpPr>
        <p:spPr bwMode="auto">
          <a:xfrm rot="2203627">
            <a:off x="1492250" y="2112963"/>
            <a:ext cx="1352550" cy="874712"/>
          </a:xfrm>
          <a:prstGeom prst="rightArrow">
            <a:avLst>
              <a:gd name="adj1" fmla="val 42269"/>
              <a:gd name="adj2" fmla="val 4999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b="1" dirty="0" err="1"/>
              <a:t>Supertype</a:t>
            </a:r>
            <a:endParaRPr lang="en-AU" altLang="en-US" b="1" dirty="0"/>
          </a:p>
        </p:txBody>
      </p:sp>
      <p:sp>
        <p:nvSpPr>
          <p:cNvPr id="11" name="Arrow: Right 10"/>
          <p:cNvSpPr>
            <a:spLocks noChangeArrowheads="1"/>
          </p:cNvSpPr>
          <p:nvPr/>
        </p:nvSpPr>
        <p:spPr bwMode="auto">
          <a:xfrm rot="2203627">
            <a:off x="1390650" y="3900488"/>
            <a:ext cx="1352550" cy="874712"/>
          </a:xfrm>
          <a:prstGeom prst="rightArrow">
            <a:avLst>
              <a:gd name="adj1" fmla="val 42269"/>
              <a:gd name="adj2" fmla="val 4999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b="1"/>
              <a:t>Subtypes</a:t>
            </a:r>
            <a:endParaRPr lang="en-AU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Associative Entity and Composite Keys</a:t>
            </a:r>
            <a:endParaRPr lang="en-AU" altLang="en-US" dirty="0"/>
          </a:p>
        </p:txBody>
      </p:sp>
      <p:sp>
        <p:nvSpPr>
          <p:cNvPr id="32771" name="Rectangle 18"/>
          <p:cNvSpPr>
            <a:spLocks noChangeArrowheads="1"/>
          </p:cNvSpPr>
          <p:nvPr/>
        </p:nvSpPr>
        <p:spPr bwMode="auto">
          <a:xfrm>
            <a:off x="3048000" y="2141538"/>
            <a:ext cx="1130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PERSON</a:t>
            </a:r>
            <a:endParaRPr kumimoji="0"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19"/>
          <p:cNvSpPr>
            <a:spLocks noChangeArrowheads="1"/>
          </p:cNvSpPr>
          <p:nvPr/>
        </p:nvSpPr>
        <p:spPr bwMode="auto">
          <a:xfrm>
            <a:off x="3124200" y="4732338"/>
            <a:ext cx="11303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PROJECT</a:t>
            </a:r>
            <a:endParaRPr kumimoji="0"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3" name="Group 20"/>
          <p:cNvGrpSpPr/>
          <p:nvPr/>
        </p:nvGrpSpPr>
        <p:grpSpPr bwMode="auto">
          <a:xfrm>
            <a:off x="3124200" y="3348038"/>
            <a:ext cx="1054100" cy="622300"/>
            <a:chOff x="1684" y="1772"/>
            <a:chExt cx="664" cy="392"/>
          </a:xfrm>
        </p:grpSpPr>
        <p:sp>
          <p:nvSpPr>
            <p:cNvPr id="32798" name="Line 21"/>
            <p:cNvSpPr>
              <a:spLocks noChangeShapeType="1"/>
            </p:cNvSpPr>
            <p:nvPr/>
          </p:nvSpPr>
          <p:spPr bwMode="auto">
            <a:xfrm flipV="1">
              <a:off x="1684" y="1772"/>
              <a:ext cx="32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2799" name="Line 22"/>
            <p:cNvSpPr>
              <a:spLocks noChangeShapeType="1"/>
            </p:cNvSpPr>
            <p:nvPr/>
          </p:nvSpPr>
          <p:spPr bwMode="auto">
            <a:xfrm>
              <a:off x="2020" y="1780"/>
              <a:ext cx="32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2800" name="Line 23"/>
            <p:cNvSpPr>
              <a:spLocks noChangeShapeType="1"/>
            </p:cNvSpPr>
            <p:nvPr/>
          </p:nvSpPr>
          <p:spPr bwMode="auto">
            <a:xfrm>
              <a:off x="1684" y="1972"/>
              <a:ext cx="32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2801" name="Line 24"/>
            <p:cNvSpPr>
              <a:spLocks noChangeShapeType="1"/>
            </p:cNvSpPr>
            <p:nvPr/>
          </p:nvSpPr>
          <p:spPr bwMode="auto">
            <a:xfrm flipV="1">
              <a:off x="2020" y="1964"/>
              <a:ext cx="32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2774" name="Rectangle 25"/>
          <p:cNvSpPr>
            <a:spLocks noChangeArrowheads="1"/>
          </p:cNvSpPr>
          <p:nvPr/>
        </p:nvSpPr>
        <p:spPr bwMode="auto">
          <a:xfrm>
            <a:off x="3195639" y="3508375"/>
            <a:ext cx="9112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CC0000"/>
                </a:solidFill>
                <a:latin typeface="Times New Roman" panose="02020603050405020304" pitchFamily="18" charset="0"/>
              </a:rPr>
              <a:t>WORK</a:t>
            </a:r>
            <a:endParaRPr kumimoji="0" lang="en-US" altLang="en-US" sz="18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Line 26"/>
          <p:cNvSpPr>
            <a:spLocks noChangeShapeType="1"/>
          </p:cNvSpPr>
          <p:nvPr/>
        </p:nvSpPr>
        <p:spPr bwMode="auto">
          <a:xfrm flipV="1">
            <a:off x="3651250" y="2662238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76" name="Line 27"/>
          <p:cNvSpPr>
            <a:spLocks noChangeShapeType="1"/>
          </p:cNvSpPr>
          <p:nvPr/>
        </p:nvSpPr>
        <p:spPr bwMode="auto">
          <a:xfrm>
            <a:off x="3651250" y="3970338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77" name="Rectangle 28"/>
          <p:cNvSpPr>
            <a:spLocks noChangeArrowheads="1"/>
          </p:cNvSpPr>
          <p:nvPr/>
        </p:nvSpPr>
        <p:spPr bwMode="auto">
          <a:xfrm>
            <a:off x="4262439" y="1908176"/>
            <a:ext cx="14446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u="sng" dirty="0">
                <a:latin typeface="Times New Roman" panose="02020603050405020304" pitchFamily="18" charset="0"/>
              </a:rPr>
              <a:t>PERSON-ID</a:t>
            </a:r>
            <a:r>
              <a:rPr kumimoji="0" lang="en-US" altLang="en-US" sz="1800" dirty="0">
                <a:latin typeface="Times New Roman" panose="02020603050405020304" pitchFamily="18" charset="0"/>
              </a:rPr>
              <a:t> NAME ADDRESS</a:t>
            </a:r>
            <a:endParaRPr kumimoji="0"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778" name="Rectangle 29"/>
          <p:cNvSpPr>
            <a:spLocks noChangeArrowheads="1"/>
          </p:cNvSpPr>
          <p:nvPr/>
        </p:nvSpPr>
        <p:spPr bwMode="auto">
          <a:xfrm>
            <a:off x="4338638" y="3279776"/>
            <a:ext cx="1674812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u="sng" dirty="0">
                <a:latin typeface="Times New Roman" panose="02020603050405020304" pitchFamily="18" charset="0"/>
              </a:rPr>
              <a:t>PERSON-ID PROJECT-ID </a:t>
            </a:r>
            <a:r>
              <a:rPr kumimoji="0" lang="en-US" altLang="en-US" sz="1800" dirty="0">
                <a:latin typeface="Times New Roman" panose="02020603050405020304" pitchFamily="18" charset="0"/>
              </a:rPr>
              <a:t>TIME-SPENT</a:t>
            </a:r>
            <a:endParaRPr kumimoji="0"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779" name="Rectangle 30"/>
          <p:cNvSpPr>
            <a:spLocks noChangeArrowheads="1"/>
          </p:cNvSpPr>
          <p:nvPr/>
        </p:nvSpPr>
        <p:spPr bwMode="auto">
          <a:xfrm>
            <a:off x="4338639" y="4651376"/>
            <a:ext cx="17494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u="sng" dirty="0">
                <a:latin typeface="Times New Roman" panose="02020603050405020304" pitchFamily="18" charset="0"/>
              </a:rPr>
              <a:t>PROJECT-ID</a:t>
            </a:r>
            <a:r>
              <a:rPr kumimoji="0" lang="en-US" altLang="en-US" sz="1800" dirty="0">
                <a:latin typeface="Times New Roman" panose="02020603050405020304" pitchFamily="18" charset="0"/>
              </a:rPr>
              <a:t> START-DATE BUDGET</a:t>
            </a:r>
            <a:endParaRPr kumimoji="0"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780" name="Line 31"/>
          <p:cNvSpPr>
            <a:spLocks noChangeShapeType="1"/>
          </p:cNvSpPr>
          <p:nvPr/>
        </p:nvSpPr>
        <p:spPr bwMode="auto">
          <a:xfrm flipV="1">
            <a:off x="5638800" y="3119438"/>
            <a:ext cx="10541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81" name="Line 32"/>
          <p:cNvSpPr>
            <a:spLocks noChangeShapeType="1"/>
          </p:cNvSpPr>
          <p:nvPr/>
        </p:nvSpPr>
        <p:spPr bwMode="auto">
          <a:xfrm flipV="1">
            <a:off x="5715000" y="3119438"/>
            <a:ext cx="9779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82" name="Rectangle 33"/>
          <p:cNvSpPr>
            <a:spLocks noChangeArrowheads="1"/>
          </p:cNvSpPr>
          <p:nvPr/>
        </p:nvSpPr>
        <p:spPr bwMode="auto">
          <a:xfrm>
            <a:off x="6781801" y="2971801"/>
            <a:ext cx="17494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latin typeface="Times New Roman" panose="02020603050405020304" pitchFamily="18" charset="0"/>
              </a:rPr>
              <a:t>Composite Primary key</a:t>
            </a:r>
            <a:endParaRPr kumimoji="0" lang="en-US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32783" name="Line 34"/>
          <p:cNvSpPr>
            <a:spLocks noChangeShapeType="1"/>
          </p:cNvSpPr>
          <p:nvPr/>
        </p:nvSpPr>
        <p:spPr bwMode="auto">
          <a:xfrm>
            <a:off x="5861050" y="3963988"/>
            <a:ext cx="1136650" cy="222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84" name="Rectangle 35"/>
          <p:cNvSpPr>
            <a:spLocks noChangeArrowheads="1"/>
          </p:cNvSpPr>
          <p:nvPr/>
        </p:nvSpPr>
        <p:spPr bwMode="auto">
          <a:xfrm>
            <a:off x="7234239" y="3965576"/>
            <a:ext cx="17494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 dirty="0">
                <a:latin typeface="Times New Roman" panose="02020603050405020304" pitchFamily="18" charset="0"/>
              </a:rPr>
              <a:t>Attributes specific to the relationship</a:t>
            </a:r>
            <a:endParaRPr kumimoji="0"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32785" name="Rectangle 36"/>
          <p:cNvSpPr>
            <a:spLocks noChangeArrowheads="1"/>
          </p:cNvSpPr>
          <p:nvPr/>
        </p:nvSpPr>
        <p:spPr bwMode="auto">
          <a:xfrm>
            <a:off x="6546851" y="4954588"/>
            <a:ext cx="174942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dirty="0">
                <a:latin typeface="Times New Roman" panose="02020603050405020304" pitchFamily="18" charset="0"/>
              </a:rPr>
              <a:t>Attributes specific to the Project entity</a:t>
            </a:r>
            <a:endParaRPr kumimoji="0"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786" name="Rectangle 37"/>
          <p:cNvSpPr>
            <a:spLocks noChangeArrowheads="1"/>
          </p:cNvSpPr>
          <p:nvPr/>
        </p:nvSpPr>
        <p:spPr bwMode="auto">
          <a:xfrm>
            <a:off x="5710239" y="1831976"/>
            <a:ext cx="174942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dirty="0">
                <a:latin typeface="Times New Roman" panose="02020603050405020304" pitchFamily="18" charset="0"/>
              </a:rPr>
              <a:t>Attributes specific to the Person entity</a:t>
            </a:r>
            <a:endParaRPr kumimoji="0"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787" name="Line 38"/>
          <p:cNvSpPr>
            <a:spLocks noChangeShapeType="1"/>
          </p:cNvSpPr>
          <p:nvPr/>
        </p:nvSpPr>
        <p:spPr bwMode="auto">
          <a:xfrm flipV="1">
            <a:off x="5029200" y="2205038"/>
            <a:ext cx="6731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88" name="Line 39"/>
          <p:cNvSpPr>
            <a:spLocks noChangeShapeType="1"/>
          </p:cNvSpPr>
          <p:nvPr/>
        </p:nvSpPr>
        <p:spPr bwMode="auto">
          <a:xfrm flipV="1">
            <a:off x="5257800" y="2205038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89" name="Line 40"/>
          <p:cNvSpPr>
            <a:spLocks noChangeShapeType="1"/>
          </p:cNvSpPr>
          <p:nvPr/>
        </p:nvSpPr>
        <p:spPr bwMode="auto">
          <a:xfrm>
            <a:off x="6018213" y="51054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90" name="Line 41"/>
          <p:cNvSpPr>
            <a:spLocks noChangeShapeType="1"/>
          </p:cNvSpPr>
          <p:nvPr/>
        </p:nvSpPr>
        <p:spPr bwMode="auto">
          <a:xfrm flipV="1">
            <a:off x="5637213" y="5099050"/>
            <a:ext cx="977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791" name="TextBox 26"/>
          <p:cNvSpPr txBox="1">
            <a:spLocks noChangeArrowheads="1"/>
          </p:cNvSpPr>
          <p:nvPr/>
        </p:nvSpPr>
        <p:spPr bwMode="auto">
          <a:xfrm>
            <a:off x="3124200" y="3970339"/>
            <a:ext cx="46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2792" name="TextBox 27"/>
          <p:cNvSpPr txBox="1">
            <a:spLocks noChangeArrowheads="1"/>
          </p:cNvSpPr>
          <p:nvPr/>
        </p:nvSpPr>
        <p:spPr bwMode="auto">
          <a:xfrm>
            <a:off x="3157539" y="3071814"/>
            <a:ext cx="465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M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2793" name="TextBox 28"/>
          <p:cNvSpPr txBox="1">
            <a:spLocks noChangeArrowheads="1"/>
          </p:cNvSpPr>
          <p:nvPr/>
        </p:nvSpPr>
        <p:spPr bwMode="auto">
          <a:xfrm>
            <a:off x="3179764" y="4452938"/>
            <a:ext cx="4651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 1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2794" name="TextBox 29"/>
          <p:cNvSpPr txBox="1">
            <a:spLocks noChangeArrowheads="1"/>
          </p:cNvSpPr>
          <p:nvPr/>
        </p:nvSpPr>
        <p:spPr bwMode="auto">
          <a:xfrm>
            <a:off x="3179764" y="2662239"/>
            <a:ext cx="465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200" b="1">
                <a:latin typeface="Times New Roman" panose="02020603050405020304" pitchFamily="18" charset="0"/>
              </a:rPr>
              <a:t>   1</a:t>
            </a:r>
            <a:endParaRPr kumimoji="0"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32795" name="Rectangle 1"/>
          <p:cNvSpPr>
            <a:spLocks noChangeArrowheads="1"/>
          </p:cNvSpPr>
          <p:nvPr/>
        </p:nvSpPr>
        <p:spPr bwMode="auto">
          <a:xfrm>
            <a:off x="2927350" y="3360738"/>
            <a:ext cx="1411288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AU" altLang="en-US" sz="1400" dirty="0">
                <a:latin typeface="Times New Roman" panose="02020603050405020304" pitchFamily="18" charset="0"/>
              </a:rPr>
              <a:t>Works</a:t>
            </a:r>
            <a:endParaRPr kumimoji="0" lang="en-AU" altLang="en-US" sz="14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AU" altLang="en-US" sz="1400" dirty="0">
                <a:latin typeface="Times New Roman" panose="02020603050405020304" pitchFamily="18" charset="0"/>
              </a:rPr>
              <a:t>For </a:t>
            </a:r>
            <a:endParaRPr kumimoji="0" lang="en-AU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2796" name="Diamond 2"/>
          <p:cNvSpPr>
            <a:spLocks noChangeArrowheads="1"/>
          </p:cNvSpPr>
          <p:nvPr/>
        </p:nvSpPr>
        <p:spPr bwMode="auto">
          <a:xfrm>
            <a:off x="2927350" y="3360738"/>
            <a:ext cx="1335088" cy="609600"/>
          </a:xfrm>
          <a:prstGeom prst="diamond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TextBox 4"/>
          <p:cNvSpPr txBox="1">
            <a:spLocks noChangeArrowheads="1"/>
          </p:cNvSpPr>
          <p:nvPr/>
        </p:nvSpPr>
        <p:spPr bwMode="auto">
          <a:xfrm>
            <a:off x="1199458" y="3508376"/>
            <a:ext cx="17278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/>
              <a:buChar char="z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/>
              <a:buChar char="y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/>
              <a:buChar char="x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AU" altLang="en-US" sz="1600" b="1" dirty="0">
                <a:latin typeface="Times New Roman" panose="02020603050405020304" pitchFamily="18" charset="0"/>
              </a:rPr>
              <a:t>ASSIGNMENT</a:t>
            </a:r>
            <a:endParaRPr kumimoji="0" lang="en-AU" altLang="en-US" sz="1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Example of an ERD and a Database</a:t>
            </a:r>
            <a:endParaRPr lang="en-AU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altLang="en-US">
                <a:solidFill>
                  <a:srgbClr val="1CADE4"/>
                </a:solidFill>
                <a:latin typeface="Calibri" panose="020F0502020204030204"/>
              </a:rPr>
              <a:t>Slide </a:t>
            </a:r>
            <a:fld id="{F47BE3D9-793E-43AF-AE56-9AF17DC25390}" type="slidenum">
              <a:rPr lang="en-US" altLang="en-US">
                <a:solidFill>
                  <a:srgbClr val="1CADE4"/>
                </a:solidFill>
                <a:latin typeface="Calibri" panose="020F0502020204030204"/>
              </a:rPr>
            </a:fld>
            <a:endParaRPr lang="en-US" altLang="en-US">
              <a:solidFill>
                <a:srgbClr val="1CADE4"/>
              </a:solidFill>
              <a:latin typeface="Calibri" panose="020F0502020204030204"/>
            </a:endParaRP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66752"/>
            <a:ext cx="6229350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/>
          <p:nvPr/>
        </p:nvGrpSpPr>
        <p:grpSpPr bwMode="auto">
          <a:xfrm>
            <a:off x="3935760" y="6132710"/>
            <a:ext cx="6984776" cy="680666"/>
            <a:chOff x="5795847" y="980923"/>
            <a:chExt cx="3096344" cy="975013"/>
          </a:xfrm>
          <a:solidFill>
            <a:srgbClr val="FFFF00"/>
          </a:solidFill>
        </p:grpSpPr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5795847" y="980923"/>
              <a:ext cx="3096344" cy="975013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6127596" y="1108042"/>
              <a:ext cx="2495348" cy="752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AU" altLang="en-US" sz="1400" dirty="0">
                  <a:latin typeface="Times New Roman" panose="02020603050405020304" pitchFamily="18" charset="0"/>
                </a:rPr>
                <a:t>This is a database showing its tables. It is not an ERD. Your database experts will convert our (BAs) ERD into these tables in a database.</a:t>
              </a:r>
              <a:endParaRPr kumimoji="0" lang="en-AU" altLang="en-US" sz="14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V="1">
            <a:off x="5663952" y="5805267"/>
            <a:ext cx="0" cy="327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5"/>
          <p:cNvGrpSpPr/>
          <p:nvPr/>
        </p:nvGrpSpPr>
        <p:grpSpPr bwMode="auto">
          <a:xfrm>
            <a:off x="119336" y="1275910"/>
            <a:ext cx="7961582" cy="712930"/>
            <a:chOff x="5795847" y="882445"/>
            <a:chExt cx="3096344" cy="975013"/>
          </a:xfrm>
          <a:solidFill>
            <a:srgbClr val="FFFF00"/>
          </a:solidFill>
        </p:grpSpPr>
        <p:sp>
          <p:nvSpPr>
            <p:cNvPr id="18" name="Rounded Rectangle 6"/>
            <p:cNvSpPr>
              <a:spLocks noChangeArrowheads="1"/>
            </p:cNvSpPr>
            <p:nvPr/>
          </p:nvSpPr>
          <p:spPr bwMode="auto">
            <a:xfrm>
              <a:off x="5795847" y="882445"/>
              <a:ext cx="3096344" cy="975013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5982696" y="1108041"/>
              <a:ext cx="2856111" cy="71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z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y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/>
                <a:buChar char="x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AU" altLang="en-US" sz="1400" dirty="0">
                  <a:latin typeface="Times New Roman" panose="02020603050405020304" pitchFamily="18" charset="0"/>
                </a:rPr>
                <a:t>This is an example of an ERD that we BAs draw. Your database experts in your IT development team will convert our ERD into a proper database. We work with them.</a:t>
              </a:r>
              <a:endParaRPr kumimoji="0" lang="en-AU" altLang="en-US" sz="14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063552" y="1991372"/>
            <a:ext cx="792088" cy="10055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616280" y="5661248"/>
            <a:ext cx="0" cy="4714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99673" y="1015791"/>
            <a:ext cx="528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 could draw it like this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8197" y="1975059"/>
            <a:ext cx="4152900" cy="3867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699673" y="2475411"/>
            <a:ext cx="321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This is the best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21531" y="2906486"/>
            <a:ext cx="53557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32366" y="3664131"/>
            <a:ext cx="79683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77594" y="3801291"/>
            <a:ext cx="73805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90903" y="5179423"/>
            <a:ext cx="7772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557" y="1580038"/>
            <a:ext cx="7800343" cy="464045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9369" y="642305"/>
            <a:ext cx="2687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 you could draw it like this</a:t>
            </a:r>
            <a:endParaRPr lang="en-US" altLang="zh-CN" sz="2800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369" y="642305"/>
            <a:ext cx="268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Tutorial 3.2</a:t>
            </a:r>
            <a:endParaRPr lang="en-US" altLang="zh-CN" sz="4000" dirty="0"/>
          </a:p>
        </p:txBody>
      </p:sp>
      <p:sp>
        <p:nvSpPr>
          <p:cNvPr id="2" name="矩形 1"/>
          <p:cNvSpPr/>
          <p:nvPr/>
        </p:nvSpPr>
        <p:spPr>
          <a:xfrm>
            <a:off x="536620" y="17824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1. Main data structure</a:t>
            </a:r>
            <a:endParaRPr lang="en-US" altLang="zh-CN" sz="3600" dirty="0">
              <a:latin typeface="Calibri" panose="020F0502020204030204" pitchFamily="34" charset="0"/>
            </a:endParaRPr>
          </a:p>
          <a:p>
            <a:r>
              <a:rPr lang="en-US" altLang="zh-CN" sz="3600" dirty="0">
                <a:latin typeface="Calibri" panose="020F0502020204030204" pitchFamily="34" charset="0"/>
              </a:rPr>
              <a:t>2. (Primary) Keys</a:t>
            </a:r>
            <a:endParaRPr lang="en-US" altLang="zh-CN" sz="3600" dirty="0">
              <a:latin typeface="Calibri" panose="020F0502020204030204" pitchFamily="34" charset="0"/>
            </a:endParaRPr>
          </a:p>
          <a:p>
            <a:r>
              <a:rPr lang="en-US" altLang="zh-CN" sz="3600" dirty="0">
                <a:latin typeface="Calibri" panose="020F0502020204030204" pitchFamily="34" charset="0"/>
              </a:rPr>
              <a:t>3. Attributes</a:t>
            </a:r>
            <a:endParaRPr lang="zh-CN" altLang="en-US" sz="3600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369" y="642305"/>
            <a:ext cx="268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Tutorial 3.2</a:t>
            </a:r>
            <a:endParaRPr lang="en-US" altLang="zh-CN" sz="4000" dirty="0"/>
          </a:p>
        </p:txBody>
      </p:sp>
      <p:sp>
        <p:nvSpPr>
          <p:cNvPr id="2" name="矩形 1"/>
          <p:cNvSpPr/>
          <p:nvPr/>
        </p:nvSpPr>
        <p:spPr>
          <a:xfrm>
            <a:off x="536620" y="17824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1. Main data structure</a:t>
            </a:r>
            <a:endParaRPr lang="en-US" altLang="zh-CN" sz="3600" dirty="0">
              <a:latin typeface="Calibri" panose="020F0502020204030204" pitchFamily="34" charset="0"/>
            </a:endParaRPr>
          </a:p>
          <a:p>
            <a:r>
              <a:rPr lang="en-US" altLang="zh-CN" sz="3600" dirty="0"/>
              <a:t>• Identify Entities</a:t>
            </a:r>
            <a:endParaRPr lang="en-US" altLang="zh-CN" sz="3600" dirty="0"/>
          </a:p>
          <a:p>
            <a:r>
              <a:rPr lang="en-US" altLang="zh-CN" sz="3600" dirty="0"/>
              <a:t>• Identify Relationships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6403" y="2151040"/>
            <a:ext cx="5581650" cy="2324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369" y="642305"/>
            <a:ext cx="268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Tutorial 3.2</a:t>
            </a:r>
            <a:endParaRPr lang="en-US" altLang="zh-CN" sz="4000" dirty="0"/>
          </a:p>
        </p:txBody>
      </p:sp>
      <p:sp>
        <p:nvSpPr>
          <p:cNvPr id="2" name="矩形 1"/>
          <p:cNvSpPr/>
          <p:nvPr/>
        </p:nvSpPr>
        <p:spPr>
          <a:xfrm>
            <a:off x="536620" y="1782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2. (Primary) Keys</a:t>
            </a:r>
            <a:endParaRPr lang="en-US" altLang="zh-CN" sz="3600" dirty="0"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6348" y="2587512"/>
            <a:ext cx="67126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How do I identify my entities in the system?</a:t>
            </a:r>
            <a:endParaRPr lang="en-US" altLang="zh-CN" sz="2800" b="1" dirty="0"/>
          </a:p>
          <a:p>
            <a:r>
              <a:rPr lang="en-US" altLang="zh-CN" sz="2800" dirty="0"/>
              <a:t>• Entity Primary Key</a:t>
            </a:r>
            <a:endParaRPr lang="en-US" altLang="zh-CN" sz="2800" dirty="0"/>
          </a:p>
          <a:p>
            <a:r>
              <a:rPr lang="en-US" altLang="zh-CN" sz="2800" dirty="0"/>
              <a:t>• Explicit Relationship Primary Key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6430" y="3287870"/>
            <a:ext cx="3838575" cy="1905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369" y="642305"/>
            <a:ext cx="268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Tutorial 3.2</a:t>
            </a:r>
            <a:endParaRPr lang="en-US" altLang="zh-CN" sz="4000" dirty="0"/>
          </a:p>
        </p:txBody>
      </p:sp>
      <p:sp>
        <p:nvSpPr>
          <p:cNvPr id="2" name="矩形 1"/>
          <p:cNvSpPr/>
          <p:nvPr/>
        </p:nvSpPr>
        <p:spPr>
          <a:xfrm>
            <a:off x="536620" y="1782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</a:rPr>
              <a:t>3. Attributes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047591" y="2664784"/>
            <a:ext cx="415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</a:rPr>
              <a:t>Add </a:t>
            </a:r>
            <a:r>
              <a:rPr lang="en-US" altLang="zh-CN" sz="2400" b="1" dirty="0">
                <a:latin typeface="Calibri-Bold"/>
              </a:rPr>
              <a:t>most relevant </a:t>
            </a:r>
            <a:r>
              <a:rPr lang="en-US" altLang="zh-CN" sz="2400" dirty="0">
                <a:latin typeface="Calibri" panose="020F0502020204030204" pitchFamily="34" charset="0"/>
              </a:rPr>
              <a:t>attributes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94" y="1546941"/>
            <a:ext cx="4152900" cy="3867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519369" y="642305"/>
            <a:ext cx="268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Tutorial 3.2</a:t>
            </a:r>
            <a:endParaRPr lang="en-US" altLang="zh-CN" sz="4000" dirty="0"/>
          </a:p>
        </p:txBody>
      </p:sp>
      <p:sp>
        <p:nvSpPr>
          <p:cNvPr id="2" name="矩形 1"/>
          <p:cNvSpPr/>
          <p:nvPr/>
        </p:nvSpPr>
        <p:spPr>
          <a:xfrm>
            <a:off x="536620" y="1782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600" dirty="0"/>
              <a:t>Test your model (ALWAYS)</a:t>
            </a:r>
            <a:endParaRPr lang="en-US" altLang="zh-CN" sz="3600" dirty="0"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6348" y="2587512"/>
            <a:ext cx="51763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Is the model correct?</a:t>
            </a:r>
            <a:endParaRPr lang="en-US" altLang="zh-CN" sz="2800" b="1" dirty="0"/>
          </a:p>
          <a:p>
            <a:r>
              <a:rPr lang="en-US" altLang="zh-CN" sz="2800" dirty="0"/>
              <a:t>• </a:t>
            </a:r>
            <a:r>
              <a:rPr lang="en-US" altLang="zh-CN" sz="2800" b="1" dirty="0"/>
              <a:t>How can I test my model?</a:t>
            </a:r>
            <a:endParaRPr lang="en-US" altLang="zh-CN" sz="2800" b="1" dirty="0"/>
          </a:p>
          <a:p>
            <a:r>
              <a:rPr lang="en-US" altLang="zh-CN" sz="2800" dirty="0"/>
              <a:t>  1. Generate Tables</a:t>
            </a:r>
            <a:endParaRPr lang="en-US" altLang="zh-CN" sz="2800" dirty="0"/>
          </a:p>
          <a:p>
            <a:r>
              <a:rPr lang="en-US" altLang="zh-CN" sz="2800" dirty="0"/>
              <a:t>   2. Populate tables with fake data</a:t>
            </a:r>
            <a:endParaRPr lang="zh-CN" altLang="en-US" sz="2800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29566" y="2846231"/>
            <a:ext cx="7122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Start doing the tutorial 3.2</a:t>
            </a:r>
            <a:endParaRPr lang="zh-CN" altLang="en-US" sz="48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756775" y="6453189"/>
            <a:ext cx="755650" cy="244475"/>
          </a:xfrm>
        </p:spPr>
        <p:txBody>
          <a:bodyPr/>
          <a:lstStyle/>
          <a:p>
            <a:pPr>
              <a:defRPr/>
            </a:pPr>
            <a:fld id="{15A1020A-1002-4AD4-9872-17782F1F8D36}" type="slidenum">
              <a:rPr lang="en-US"/>
            </a:fld>
            <a:endParaRPr lang="en-US" dirty="0"/>
          </a:p>
        </p:txBody>
      </p:sp>
      <p:sp>
        <p:nvSpPr>
          <p:cNvPr id="11270" name="Rectangle 2"/>
          <p:cNvSpPr txBox="1">
            <a:spLocks noChangeArrowheads="1"/>
          </p:cNvSpPr>
          <p:nvPr/>
        </p:nvSpPr>
        <p:spPr bwMode="auto">
          <a:xfrm>
            <a:off x="1703388" y="252414"/>
            <a:ext cx="7772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Three </a:t>
            </a:r>
            <a:r>
              <a:rPr lang="en-US" altLang="en-US" sz="3200" b="1" dirty="0">
                <a:solidFill>
                  <a:srgbClr val="0070C0"/>
                </a:solidFill>
                <a:cs typeface="Arial" panose="020B0604020202020204" pitchFamily="34" charset="0"/>
              </a:rPr>
              <a:t>entity types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CAR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TRUCK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and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MOTORCYCLE</a:t>
            </a:r>
            <a:endParaRPr lang="en-US" altLang="en-US" sz="3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4259" y="1322787"/>
          <a:ext cx="9511075" cy="214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86"/>
                <a:gridCol w="1090749"/>
                <a:gridCol w="1724297"/>
                <a:gridCol w="1574074"/>
                <a:gridCol w="1530779"/>
                <a:gridCol w="1295277"/>
                <a:gridCol w="1739413"/>
              </a:tblGrid>
              <a:tr h="885287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Engine Displacement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Vehicle name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No of passengers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Capacity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Cab type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0171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$50,000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636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$60,000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Truck_A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 over engine 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Motocycle_A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4259" y="3996213"/>
          <a:ext cx="84137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60"/>
                <a:gridCol w="960120"/>
                <a:gridCol w="2612572"/>
                <a:gridCol w="1750423"/>
                <a:gridCol w="2560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Engine Displacement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Vehicle name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No of passengers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$50,000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2L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Car_A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4260" y="4933325"/>
          <a:ext cx="8846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1"/>
                <a:gridCol w="978145"/>
                <a:gridCol w="2181589"/>
                <a:gridCol w="1637024"/>
                <a:gridCol w="1072532"/>
                <a:gridCol w="2571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Engine Displacement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Vehicle name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Capacity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Cab type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$60,000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4L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Truck_A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 over engine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74260" y="5944078"/>
          <a:ext cx="5853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60"/>
                <a:gridCol w="960120"/>
                <a:gridCol w="2612572"/>
                <a:gridCol w="17504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Engine Displacement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Vehicle name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$2,000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0.25L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Motocycle_A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79269" y="3847011"/>
            <a:ext cx="10574382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756775" y="6453189"/>
            <a:ext cx="755650" cy="244475"/>
          </a:xfrm>
        </p:spPr>
        <p:txBody>
          <a:bodyPr/>
          <a:lstStyle/>
          <a:p>
            <a:pPr>
              <a:defRPr/>
            </a:pPr>
            <a:fld id="{15A1020A-1002-4AD4-9872-17782F1F8D36}" type="slidenum">
              <a:rPr lang="en-US"/>
            </a:fld>
            <a:endParaRPr lang="en-US" dirty="0"/>
          </a:p>
        </p:txBody>
      </p:sp>
      <p:sp>
        <p:nvSpPr>
          <p:cNvPr id="11270" name="Rectangle 2"/>
          <p:cNvSpPr txBox="1">
            <a:spLocks noChangeArrowheads="1"/>
          </p:cNvSpPr>
          <p:nvPr/>
        </p:nvSpPr>
        <p:spPr bwMode="auto">
          <a:xfrm>
            <a:off x="1703388" y="252414"/>
            <a:ext cx="7772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Three </a:t>
            </a:r>
            <a:r>
              <a:rPr lang="en-US" altLang="en-US" sz="3200" b="1" dirty="0">
                <a:solidFill>
                  <a:srgbClr val="0070C0"/>
                </a:solidFill>
                <a:cs typeface="Arial" panose="020B0604020202020204" pitchFamily="34" charset="0"/>
              </a:rPr>
              <a:t>entity types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CAR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TRUCK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and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MOTORCYCLE</a:t>
            </a:r>
            <a:endParaRPr lang="en-US" altLang="en-US" sz="3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4258" y="1322787"/>
          <a:ext cx="8004427" cy="187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69"/>
                <a:gridCol w="1765369"/>
                <a:gridCol w="2790762"/>
                <a:gridCol w="254762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Engine Displacement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Vehicle name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0171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$50,000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Car_A</a:t>
                      </a:r>
                      <a:endParaRPr lang="zh-CN" altLang="en-US" dirty="0"/>
                    </a:p>
                  </a:txBody>
                  <a:tcPr/>
                </a:tc>
              </a:tr>
              <a:tr h="26636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$60,000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Truck_A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Motocycle_A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4258" y="3661903"/>
          <a:ext cx="3090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60"/>
                <a:gridCol w="2560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No of passengers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4258" y="4793533"/>
          <a:ext cx="40502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21"/>
                <a:gridCol w="1072532"/>
                <a:gridCol w="25715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Capacity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Cab type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Cab over engine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Review-Attributes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2317" y="1406381"/>
            <a:ext cx="10515600" cy="4351338"/>
          </a:xfrm>
        </p:spPr>
        <p:txBody>
          <a:bodyPr vert="horz" lIns="90488" tIns="44450" rIns="90488" bIns="44450" rtlCol="0">
            <a:normAutofit/>
          </a:bodyPr>
          <a:lstStyle/>
          <a:p>
            <a:pPr marL="457200" indent="-457200" algn="just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Attribute– property or characteristic of an entity or relationship type (often corresponds to a </a:t>
            </a:r>
            <a:r>
              <a:rPr lang="en-US" altLang="en-US" sz="3200" b="1" dirty="0">
                <a:solidFill>
                  <a:srgbClr val="000000"/>
                </a:solidFill>
              </a:rPr>
              <a:t>field</a:t>
            </a:r>
            <a:r>
              <a:rPr lang="en-US" altLang="en-US" sz="3200" dirty="0">
                <a:solidFill>
                  <a:srgbClr val="000000"/>
                </a:solidFill>
              </a:rPr>
              <a:t> in a table)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marL="457200" indent="-457200" algn="just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912350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8B171AA2-699E-4D00-86CE-02C49B65279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实体属性(实体关系图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2410542"/>
            <a:ext cx="4266796" cy="41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Review-Attributes: Identifiers (Keys)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 marL="457200" indent="-457200" algn="just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0000"/>
                </a:solidFill>
              </a:rPr>
              <a:t>Identifier (Key) – </a:t>
            </a:r>
            <a:r>
              <a:rPr lang="en-US" altLang="en-US" sz="3200" dirty="0">
                <a:solidFill>
                  <a:srgbClr val="000000"/>
                </a:solidFill>
              </a:rPr>
              <a:t>an attribute (or combination of attributes) that uniquely identifies individual instances of an entity type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marL="457200" indent="-457200" algn="just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0000"/>
                </a:solidFill>
              </a:rPr>
              <a:t>Simple</a:t>
            </a:r>
            <a:r>
              <a:rPr lang="en-US" altLang="en-US" sz="3200" dirty="0">
                <a:solidFill>
                  <a:srgbClr val="000000"/>
                </a:solidFill>
              </a:rPr>
              <a:t> versus </a:t>
            </a:r>
            <a:r>
              <a:rPr lang="en-US" altLang="en-US" sz="3200" b="1" dirty="0">
                <a:solidFill>
                  <a:srgbClr val="000000"/>
                </a:solidFill>
              </a:rPr>
              <a:t>Composite</a:t>
            </a:r>
            <a:r>
              <a:rPr lang="en-US" altLang="en-US" sz="3200" dirty="0">
                <a:solidFill>
                  <a:srgbClr val="000000"/>
                </a:solidFill>
              </a:rPr>
              <a:t> Identifier</a:t>
            </a:r>
            <a:endParaRPr lang="en-US" altLang="en-US" sz="3200" dirty="0">
              <a:solidFill>
                <a:srgbClr val="000000"/>
              </a:solidFill>
            </a:endParaRPr>
          </a:p>
          <a:p>
            <a:pPr marL="457200" indent="-457200" algn="just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00000"/>
                </a:solidFill>
              </a:rPr>
              <a:t>Candidate Identifier– </a:t>
            </a:r>
            <a:r>
              <a:rPr lang="en-US" altLang="en-US" sz="3200" dirty="0">
                <a:solidFill>
                  <a:srgbClr val="000000"/>
                </a:solidFill>
              </a:rPr>
              <a:t>an attribute (or combination of attributes) that could be a key… satisfies the requirements for being an identifier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912350" y="6453189"/>
            <a:ext cx="755650" cy="2444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ADC980A7-613E-453B-93EB-D59AE376A60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ADC980A7-613E-453B-93EB-D59AE376A60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8747"/>
            <a:ext cx="10515600" cy="132556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Review-Attributes: Identifiers (Keys)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72" y="1906819"/>
            <a:ext cx="11672901" cy="31639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</a:extLst>
        </p:spPr>
        <p:txBody>
          <a:bodyPr/>
          <a:lstStyle>
            <a:lvl1pPr marL="215900" indent="-214630"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  <a:lvl2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2pPr>
            <a:lvl3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3pPr>
            <a:lvl4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4pPr>
            <a:lvl5pPr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9pPr>
          </a:lstStyle>
          <a:p>
            <a:fld id="{ADC980A7-613E-453B-93EB-D59AE376A604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8747"/>
            <a:ext cx="10515600" cy="1325563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Review-Attributes: Identifiers (Keys)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27" y="1729365"/>
            <a:ext cx="11821467" cy="46269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0701" y="1130301"/>
            <a:ext cx="8748713" cy="4486275"/>
          </a:xfrm>
        </p:spPr>
        <p:txBody>
          <a:bodyPr/>
          <a:lstStyle/>
          <a:p>
            <a:r>
              <a:rPr lang="en-AU" altLang="en-US" u="sng">
                <a:solidFill>
                  <a:schemeClr val="tx1"/>
                </a:solidFill>
              </a:rPr>
              <a:t>Business Rule</a:t>
            </a:r>
            <a:r>
              <a:rPr lang="en-AU" altLang="en-US">
                <a:solidFill>
                  <a:schemeClr val="tx1"/>
                </a:solidFill>
              </a:rPr>
              <a:t>: any order can be related to many products (related to OrderLine_T)</a:t>
            </a:r>
            <a:endParaRPr lang="en-AU" altLang="en-US">
              <a:solidFill>
                <a:schemeClr val="tx1"/>
              </a:solidFill>
            </a:endParaRPr>
          </a:p>
        </p:txBody>
      </p:sp>
      <p:grpSp>
        <p:nvGrpSpPr>
          <p:cNvPr id="19459" name="Group 4"/>
          <p:cNvGrpSpPr/>
          <p:nvPr/>
        </p:nvGrpSpPr>
        <p:grpSpPr bwMode="auto">
          <a:xfrm>
            <a:off x="1847850" y="1557339"/>
            <a:ext cx="6764338" cy="4600575"/>
            <a:chOff x="107504" y="557699"/>
            <a:chExt cx="8924327" cy="5705450"/>
          </a:xfrm>
        </p:grpSpPr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107504" y="557699"/>
              <a:ext cx="8924327" cy="5705450"/>
            </a:xfrm>
            <a:prstGeom prst="rect">
              <a:avLst/>
            </a:prstGeom>
            <a:solidFill>
              <a:srgbClr val="57CFFF"/>
            </a:solidFill>
            <a:ln w="25400" algn="ctr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AU" altLang="en-US"/>
            </a:p>
          </p:txBody>
        </p:sp>
        <p:grpSp>
          <p:nvGrpSpPr>
            <p:cNvPr id="19469" name="Group 6"/>
            <p:cNvGrpSpPr/>
            <p:nvPr/>
          </p:nvGrpSpPr>
          <p:grpSpPr bwMode="auto">
            <a:xfrm>
              <a:off x="213465" y="621909"/>
              <a:ext cx="2519059" cy="2951107"/>
              <a:chOff x="213465" y="60698"/>
              <a:chExt cx="2519059" cy="2951107"/>
            </a:xfrm>
          </p:grpSpPr>
          <p:pic>
            <p:nvPicPr>
              <p:cNvPr id="19490" name="Picture 2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465" y="60698"/>
                <a:ext cx="2519059" cy="2951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91" name="Oval 28"/>
              <p:cNvSpPr>
                <a:spLocks noChangeArrowheads="1"/>
              </p:cNvSpPr>
              <p:nvPr/>
            </p:nvSpPr>
            <p:spPr bwMode="auto">
              <a:xfrm>
                <a:off x="323528" y="213047"/>
                <a:ext cx="938766" cy="360040"/>
              </a:xfrm>
              <a:prstGeom prst="ellipse">
                <a:avLst/>
              </a:prstGeom>
              <a:noFill/>
              <a:ln w="31750" algn="ctr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</p:grpSp>
        <p:grpSp>
          <p:nvGrpSpPr>
            <p:cNvPr id="19470" name="Group 7"/>
            <p:cNvGrpSpPr/>
            <p:nvPr/>
          </p:nvGrpSpPr>
          <p:grpSpPr bwMode="auto">
            <a:xfrm>
              <a:off x="3435407" y="2935592"/>
              <a:ext cx="2445831" cy="3251344"/>
              <a:chOff x="3635896" y="3011805"/>
              <a:chExt cx="2445831" cy="3251344"/>
            </a:xfrm>
          </p:grpSpPr>
          <p:pic>
            <p:nvPicPr>
              <p:cNvPr id="19487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896" y="3011805"/>
                <a:ext cx="2445831" cy="3251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8" name="Oval 25"/>
              <p:cNvSpPr>
                <a:spLocks noChangeArrowheads="1"/>
              </p:cNvSpPr>
              <p:nvPr/>
            </p:nvSpPr>
            <p:spPr bwMode="auto">
              <a:xfrm>
                <a:off x="3707904" y="3140967"/>
                <a:ext cx="591216" cy="230877"/>
              </a:xfrm>
              <a:prstGeom prst="ellipse">
                <a:avLst/>
              </a:prstGeom>
              <a:noFill/>
              <a:ln w="31750" algn="ctr">
                <a:solidFill>
                  <a:srgbClr val="0070C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  <p:sp>
            <p:nvSpPr>
              <p:cNvPr id="19489" name="Oval 26"/>
              <p:cNvSpPr>
                <a:spLocks noChangeArrowheads="1"/>
              </p:cNvSpPr>
              <p:nvPr/>
            </p:nvSpPr>
            <p:spPr bwMode="auto">
              <a:xfrm>
                <a:off x="4312958" y="3131823"/>
                <a:ext cx="680802" cy="230877"/>
              </a:xfrm>
              <a:prstGeom prst="ellipse">
                <a:avLst/>
              </a:prstGeom>
              <a:noFill/>
              <a:ln w="31750" algn="ctr">
                <a:solidFill>
                  <a:srgbClr val="00B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</p:grpSp>
        <p:grpSp>
          <p:nvGrpSpPr>
            <p:cNvPr id="19471" name="Group 8"/>
            <p:cNvGrpSpPr/>
            <p:nvPr/>
          </p:nvGrpSpPr>
          <p:grpSpPr bwMode="auto">
            <a:xfrm>
              <a:off x="217612" y="4007524"/>
              <a:ext cx="2504413" cy="2160240"/>
              <a:chOff x="213465" y="4102909"/>
              <a:chExt cx="2504413" cy="2160240"/>
            </a:xfrm>
          </p:grpSpPr>
          <p:pic>
            <p:nvPicPr>
              <p:cNvPr id="19484" name="Picture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465" y="4102909"/>
                <a:ext cx="2504413" cy="2160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5" name="Oval 22"/>
              <p:cNvSpPr>
                <a:spLocks noChangeArrowheads="1"/>
              </p:cNvSpPr>
              <p:nvPr/>
            </p:nvSpPr>
            <p:spPr bwMode="auto">
              <a:xfrm>
                <a:off x="1589284" y="4185401"/>
                <a:ext cx="938766" cy="360040"/>
              </a:xfrm>
              <a:prstGeom prst="ellipse">
                <a:avLst/>
              </a:prstGeom>
              <a:noFill/>
              <a:ln w="31750" algn="ctr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  <p:sp>
            <p:nvSpPr>
              <p:cNvPr id="19486" name="Oval 23"/>
              <p:cNvSpPr>
                <a:spLocks noChangeArrowheads="1"/>
              </p:cNvSpPr>
              <p:nvPr/>
            </p:nvSpPr>
            <p:spPr bwMode="auto">
              <a:xfrm>
                <a:off x="480091" y="4249983"/>
                <a:ext cx="591216" cy="230877"/>
              </a:xfrm>
              <a:prstGeom prst="ellipse">
                <a:avLst/>
              </a:prstGeom>
              <a:noFill/>
              <a:ln w="31750" algn="ctr">
                <a:solidFill>
                  <a:srgbClr val="0070C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</p:grpSp>
        <p:grpSp>
          <p:nvGrpSpPr>
            <p:cNvPr id="19472" name="Group 9"/>
            <p:cNvGrpSpPr/>
            <p:nvPr/>
          </p:nvGrpSpPr>
          <p:grpSpPr bwMode="auto">
            <a:xfrm>
              <a:off x="6444208" y="4297942"/>
              <a:ext cx="2460477" cy="1874649"/>
              <a:chOff x="6553052" y="3356992"/>
              <a:chExt cx="2460477" cy="1874649"/>
            </a:xfrm>
          </p:grpSpPr>
          <p:pic>
            <p:nvPicPr>
              <p:cNvPr id="19482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3052" y="3356992"/>
                <a:ext cx="2460477" cy="1874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3" name="Oval 20"/>
              <p:cNvSpPr>
                <a:spLocks noChangeArrowheads="1"/>
              </p:cNvSpPr>
              <p:nvPr/>
            </p:nvSpPr>
            <p:spPr bwMode="auto">
              <a:xfrm>
                <a:off x="6768816" y="3570412"/>
                <a:ext cx="680802" cy="230877"/>
              </a:xfrm>
              <a:prstGeom prst="ellipse">
                <a:avLst/>
              </a:prstGeom>
              <a:noFill/>
              <a:ln w="31750" algn="ctr">
                <a:solidFill>
                  <a:srgbClr val="00B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AU" altLang="en-US"/>
              </a:p>
            </p:txBody>
          </p:sp>
        </p:grpSp>
        <p:cxnSp>
          <p:nvCxnSpPr>
            <p:cNvPr id="11" name="Straight Arrow Connector 10"/>
            <p:cNvCxnSpPr>
              <a:stCxn id="19490" idx="2"/>
              <a:endCxn id="19484" idx="0"/>
            </p:cNvCxnSpPr>
            <p:nvPr/>
          </p:nvCxnSpPr>
          <p:spPr bwMode="auto">
            <a:xfrm flipH="1">
              <a:off x="1468877" y="3571861"/>
              <a:ext cx="4189" cy="43509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74" name="Elbow Connector 11"/>
            <p:cNvCxnSpPr>
              <a:cxnSpLocks noChangeShapeType="1"/>
              <a:stCxn id="19484" idx="3"/>
              <a:endCxn id="19487" idx="1"/>
            </p:cNvCxnSpPr>
            <p:nvPr/>
          </p:nvCxnSpPr>
          <p:spPr bwMode="auto">
            <a:xfrm flipV="1">
              <a:off x="2722025" y="4561264"/>
              <a:ext cx="713382" cy="52638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Elbow Connector 12"/>
            <p:cNvCxnSpPr>
              <a:cxnSpLocks noChangeShapeType="1"/>
              <a:endCxn id="19482" idx="1"/>
            </p:cNvCxnSpPr>
            <p:nvPr/>
          </p:nvCxnSpPr>
          <p:spPr bwMode="auto">
            <a:xfrm>
              <a:off x="5881238" y="4742239"/>
              <a:ext cx="562970" cy="493028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476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64" y="5142355"/>
              <a:ext cx="193386" cy="1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7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396188" y="3584033"/>
              <a:ext cx="151064" cy="12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8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275" y="4996070"/>
              <a:ext cx="224910" cy="197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129" y="4455191"/>
              <a:ext cx="207265" cy="18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6520" y="4636548"/>
              <a:ext cx="207265" cy="18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92259" y="3828830"/>
              <a:ext cx="189370" cy="165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0" name="Straight Arrow Connector 29"/>
          <p:cNvCxnSpPr/>
          <p:nvPr/>
        </p:nvCxnSpPr>
        <p:spPr bwMode="auto">
          <a:xfrm flipV="1">
            <a:off x="4370389" y="5583238"/>
            <a:ext cx="363537" cy="144462"/>
          </a:xfrm>
          <a:prstGeom prst="straightConnector1">
            <a:avLst/>
          </a:prstGeom>
          <a:ln w="34925">
            <a:solidFill>
              <a:srgbClr val="7030A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4352925" y="5730876"/>
            <a:ext cx="363538" cy="144463"/>
          </a:xfrm>
          <a:prstGeom prst="straightConnector1">
            <a:avLst/>
          </a:prstGeom>
          <a:ln w="34925">
            <a:solidFill>
              <a:srgbClr val="7030A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5267326" y="5548314"/>
            <a:ext cx="142875" cy="109537"/>
          </a:xfrm>
          <a:prstGeom prst="ellipse">
            <a:avLst/>
          </a:prstGeom>
          <a:noFill/>
          <a:ln w="19050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67326" y="5670551"/>
            <a:ext cx="142875" cy="111125"/>
          </a:xfrm>
          <a:prstGeom prst="ellipse">
            <a:avLst/>
          </a:prstGeom>
          <a:noFill/>
          <a:ln w="19050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551364" y="5499100"/>
            <a:ext cx="1012825" cy="19208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551364" y="5661025"/>
            <a:ext cx="1012825" cy="192088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9466" name="Title 1"/>
          <p:cNvSpPr txBox="1"/>
          <p:nvPr/>
        </p:nvSpPr>
        <p:spPr bwMode="auto">
          <a:xfrm>
            <a:off x="1703388" y="1"/>
            <a:ext cx="8748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4958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srgbClr val="000000"/>
                </a:solidFill>
              </a:rPr>
              <a:t>Review-Primary key/Foreign key</a:t>
            </a:r>
            <a:endParaRPr lang="en-AU" altLang="en-US" sz="3600" b="1"/>
          </a:p>
        </p:txBody>
      </p:sp>
      <p:sp>
        <p:nvSpPr>
          <p:cNvPr id="19467" name="TextBox 2"/>
          <p:cNvSpPr txBox="1">
            <a:spLocks noChangeArrowheads="1"/>
          </p:cNvSpPr>
          <p:nvPr/>
        </p:nvSpPr>
        <p:spPr bwMode="auto">
          <a:xfrm>
            <a:off x="8688389" y="1557338"/>
            <a:ext cx="1908175" cy="4616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AU" altLang="en-US" b="1" dirty="0">
                <a:solidFill>
                  <a:srgbClr val="0070C0"/>
                </a:solidFill>
              </a:rPr>
              <a:t>If two relations (tables) have a relationship, then the PK of the  parent relation will be a FK in the </a:t>
            </a:r>
            <a:r>
              <a:rPr lang="en-US" altLang="en-US" b="1" dirty="0">
                <a:solidFill>
                  <a:srgbClr val="0070C0"/>
                </a:solidFill>
              </a:rPr>
              <a:t>dependent </a:t>
            </a:r>
            <a:r>
              <a:rPr lang="en-AU" altLang="en-US" b="1" dirty="0">
                <a:solidFill>
                  <a:srgbClr val="0070C0"/>
                </a:solidFill>
              </a:rPr>
              <a:t>relation …</a:t>
            </a:r>
            <a:endParaRPr lang="en-AU" altLang="en-US" b="1" dirty="0">
              <a:solidFill>
                <a:srgbClr val="0070C0"/>
              </a:solidFill>
            </a:endParaRPr>
          </a:p>
          <a:p>
            <a:pPr algn="just"/>
            <a:endParaRPr lang="en-AU" altLang="en-US" b="1" dirty="0">
              <a:solidFill>
                <a:srgbClr val="0070C0"/>
              </a:solidFill>
            </a:endParaRPr>
          </a:p>
          <a:p>
            <a:pPr algn="just"/>
            <a:r>
              <a:rPr lang="en-AU" altLang="en-US" b="1" dirty="0"/>
              <a:t>Question: </a:t>
            </a:r>
            <a:r>
              <a:rPr lang="en-AU" altLang="en-US" b="1" dirty="0">
                <a:solidFill>
                  <a:srgbClr val="0070C0"/>
                </a:solidFill>
              </a:rPr>
              <a:t>What would be the FK in a relation (table) that need to have a relationship with </a:t>
            </a:r>
            <a:r>
              <a:rPr lang="en-AU" altLang="en-US" b="1" dirty="0" err="1">
                <a:solidFill>
                  <a:srgbClr val="0070C0"/>
                </a:solidFill>
              </a:rPr>
              <a:t>OrderLine_T</a:t>
            </a:r>
            <a:r>
              <a:rPr lang="en-AU" altLang="en-US" b="1" dirty="0">
                <a:solidFill>
                  <a:srgbClr val="0070C0"/>
                </a:solidFill>
              </a:rPr>
              <a:t>?</a:t>
            </a:r>
            <a:endParaRPr lang="en-AU" altLang="en-US" b="1" dirty="0">
              <a:solidFill>
                <a:srgbClr val="0070C0"/>
              </a:solidFill>
            </a:endParaRPr>
          </a:p>
          <a:p>
            <a:pPr algn="just"/>
            <a:endParaRPr lang="en-AU" altLang="en-US" sz="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5411</Words>
  <Application>WPS 演示</Application>
  <PresentationFormat>宽屏</PresentationFormat>
  <Paragraphs>531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Wingdings 2</vt:lpstr>
      <vt:lpstr>Calibri</vt:lpstr>
      <vt:lpstr>Tahoma</vt:lpstr>
      <vt:lpstr>Times New Roman</vt:lpstr>
      <vt:lpstr>Calibri Light</vt:lpstr>
      <vt:lpstr>微软雅黑</vt:lpstr>
      <vt:lpstr>Arial Unicode MS</vt:lpstr>
      <vt:lpstr>Monotype Sorts</vt:lpstr>
      <vt:lpstr>Wingdings</vt:lpstr>
      <vt:lpstr>Calibri</vt:lpstr>
      <vt:lpstr>Calibri-Bold</vt:lpstr>
      <vt:lpstr>Segoe Print</vt:lpstr>
      <vt:lpstr>Office 主题</vt:lpstr>
      <vt:lpstr>Review-Entities</vt:lpstr>
      <vt:lpstr>PowerPoint 演示文稿</vt:lpstr>
      <vt:lpstr>PowerPoint 演示文稿</vt:lpstr>
      <vt:lpstr>PowerPoint 演示文稿</vt:lpstr>
      <vt:lpstr>Review-Attributes</vt:lpstr>
      <vt:lpstr>Review-Attributes: Identifiers (Keys)</vt:lpstr>
      <vt:lpstr>Review-Attributes: Identifiers (Keys)</vt:lpstr>
      <vt:lpstr>Review-Attributes: Identifiers (Keys)</vt:lpstr>
      <vt:lpstr>PowerPoint 演示文稿</vt:lpstr>
      <vt:lpstr>Review-Relationship</vt:lpstr>
      <vt:lpstr>Review-Relationship: Cardinality of Relationships</vt:lpstr>
      <vt:lpstr>PowerPoint 演示文稿</vt:lpstr>
      <vt:lpstr>PowerPoint 演示文稿</vt:lpstr>
      <vt:lpstr>PowerPoint 演示文稿</vt:lpstr>
      <vt:lpstr>PowerPoint 演示文稿</vt:lpstr>
      <vt:lpstr>Review-Relationship: Cardinality Constraints</vt:lpstr>
      <vt:lpstr>PowerPoint 演示文稿</vt:lpstr>
      <vt:lpstr>PowerPoint 演示文稿</vt:lpstr>
      <vt:lpstr>An ERD Example (First draft)</vt:lpstr>
      <vt:lpstr>Associative Entity and Composite Keys</vt:lpstr>
      <vt:lpstr>Example of an ERD and a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Review-Entities</dc:title>
  <dc:creator>Microsoft 帐户</dc:creator>
  <cp:lastModifiedBy>♛</cp:lastModifiedBy>
  <cp:revision>35</cp:revision>
  <dcterms:created xsi:type="dcterms:W3CDTF">2021-10-21T07:18:00Z</dcterms:created>
  <dcterms:modified xsi:type="dcterms:W3CDTF">2023-10-17T09:41:42Z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E85F53E423D54FE4B4D7105DD524A0C5_13</vt:lpwstr>
  </property>
  <property fmtid="{D5CDD505-2E9C-101B-9397-08002B2CF9AE}" pid="3" name="KSOProductBuildVer">
    <vt:lpwstr>2052-12.1.0.15712</vt:lpwstr>
  </property>
</Properties>
</file>