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815"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p:cViewPr varScale="1">
        <p:scale>
          <a:sx n="109" d="100"/>
          <a:sy n="109"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1C2AB0FC-011B-4430-B0F4-295560B72FA1}"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fld id="{1C2AB0FC-011B-4430-B0F4-295560B72FA1}"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fld id="{1C2AB0FC-011B-4430-B0F4-295560B72FA1}"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D21C0E1A-1419-4330-AE60-C9B448735537}" type="slidenum">
              <a:rPr lang="en-AU" smtClean="0"/>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6AD9CE2D-0F2F-4E3F-B4F6-D7ECCAAB7D47}" type="slidenum">
              <a:rPr lang="en-AU" smtClean="0"/>
            </a:fld>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01D27839-4D94-4FD4-A15C-80A8A22D831E}" type="slidenum">
              <a:rPr lang="en-AU" smtClean="0"/>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DDB7A085-B12B-4163-B6CE-27760F6A4703}" type="slidenum">
              <a:rPr lang="en-AU" smtClean="0"/>
            </a:fld>
            <a:endParaRPr lang="en-A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E09F84A7-E8E1-4E55-873B-3D3648D0E33B}" type="slidenum">
              <a:rPr lang="en-AU" smtClean="0"/>
            </a:fld>
            <a:endParaRPr lang="en-A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66D1162B-F9D7-4C0C-8A74-7A98D16E0379}" type="slidenum">
              <a:rPr lang="en-AU" smtClean="0"/>
            </a:fld>
            <a:endParaRPr lang="en-A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AU"/>
          </a:p>
        </p:txBody>
      </p:sp>
      <p:sp>
        <p:nvSpPr>
          <p:cNvPr id="9" name="Slide Number Placeholder 8"/>
          <p:cNvSpPr>
            <a:spLocks noGrp="1"/>
          </p:cNvSpPr>
          <p:nvPr>
            <p:ph type="sldNum" sz="quarter" idx="12"/>
          </p:nvPr>
        </p:nvSpPr>
        <p:spPr/>
        <p:txBody>
          <a:bodyPr/>
          <a:lstStyle/>
          <a:p>
            <a:pPr>
              <a:defRPr/>
            </a:pPr>
            <a:fld id="{E2FDA5D7-C8C0-43FE-9B51-D68022BCE246}" type="slidenum">
              <a:rPr lang="en-AU" smtClean="0"/>
            </a:fld>
            <a:endParaRPr lang="en-A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E0CDF25C-0E03-4C0B-82C0-2736E44B6BA5}" type="slidenum">
              <a:rPr lang="en-AU" smtClean="0"/>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10"/>
          </p:nvPr>
        </p:nvSpPr>
        <p:spPr/>
        <p:txBody>
          <a:bodyPr/>
          <a:lstStyle/>
          <a:p>
            <a:fld id="{1C2AB0FC-011B-4430-B0F4-295560B72FA1}"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04631F6C-C14D-4FE8-8606-2BD472584509}" type="slidenum">
              <a:rPr lang="en-AU" smtClean="0"/>
            </a:fld>
            <a:endParaRPr lang="en-A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8578664D-1207-49D9-922B-2C654FFA5AD6}" type="slidenum">
              <a:rPr lang="en-AU" smtClean="0"/>
            </a:fld>
            <a:endParaRPr lang="en-A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3CD12315-606A-4B7E-8ADE-94167C44424A}" type="slidenum">
              <a:rPr lang="en-AU" smtClean="0"/>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1C2AB0FC-011B-4430-B0F4-295560B72FA1}" type="datetimeFigureOut">
              <a:rPr lang="en-AU" smtClean="0"/>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Date Placeholder 4"/>
          <p:cNvSpPr>
            <a:spLocks noGrp="1"/>
          </p:cNvSpPr>
          <p:nvPr>
            <p:ph type="dt" sz="half" idx="10"/>
          </p:nvPr>
        </p:nvSpPr>
        <p:spPr/>
        <p:txBody>
          <a:bodyPr/>
          <a:lstStyle/>
          <a:p>
            <a:fld id="{1C2AB0FC-011B-4430-B0F4-295560B72FA1}"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7" name="Date Placeholder 6"/>
          <p:cNvSpPr>
            <a:spLocks noGrp="1"/>
          </p:cNvSpPr>
          <p:nvPr>
            <p:ph type="dt" sz="half" idx="10"/>
          </p:nvPr>
        </p:nvSpPr>
        <p:spPr/>
        <p:txBody>
          <a:bodyPr/>
          <a:lstStyle/>
          <a:p>
            <a:fld id="{1C2AB0FC-011B-4430-B0F4-295560B72FA1}" type="datetimeFigureOut">
              <a:rPr lang="en-AU" smtClean="0"/>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1C2AB0FC-011B-4430-B0F4-295560B72FA1}" type="datetimeFigureOut">
              <a:rPr lang="en-AU" smtClean="0"/>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AB0FC-011B-4430-B0F4-295560B72FA1}" type="datetimeFigureOut">
              <a:rPr lang="en-AU" smtClean="0"/>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C2AB0FC-011B-4430-B0F4-295560B72FA1}"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1C2AB0FC-011B-4430-B0F4-295560B72FA1}" type="datetimeFigureOut">
              <a:rPr lang="en-AU" smtClean="0"/>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5633C4-252E-4553-9B8A-AF1D028F8406}" type="slidenum">
              <a:rPr lang="en-AU" smtClean="0"/>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AB0FC-011B-4430-B0F4-295560B72FA1}" type="datetimeFigureOut">
              <a:rPr lang="en-AU" smtClean="0"/>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633C4-252E-4553-9B8A-AF1D028F8406}" type="slidenum">
              <a:rPr lang="en-AU" smtClean="0"/>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3B9F92F3-B884-4352-83FD-610635DD1F7F}" type="slidenum">
              <a:rPr lang="en-AU" smtClean="0"/>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Design Decisions</a:t>
            </a:r>
            <a:endParaRPr lang="en-AU" dirty="0"/>
          </a:p>
        </p:txBody>
      </p:sp>
      <p:sp>
        <p:nvSpPr>
          <p:cNvPr id="3" name="Subtitle 2"/>
          <p:cNvSpPr>
            <a:spLocks noGrp="1"/>
          </p:cNvSpPr>
          <p:nvPr>
            <p:ph type="subTitle" idx="1"/>
          </p:nvPr>
        </p:nvSpPr>
        <p:spPr/>
        <p:txBody>
          <a:bodyPr/>
          <a:lstStyle/>
          <a:p>
            <a:r>
              <a:rPr lang="en-AU" dirty="0"/>
              <a:t>Fill this in during Week 9 tutorial – this is a starting point for considering your design decisions.</a:t>
            </a:r>
            <a:endParaRPr lang="en-A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AU" altLang="en-US" dirty="0"/>
              <a:t>Group Activity – Design Decisions</a:t>
            </a:r>
            <a:endParaRPr lang="en-AU" altLang="en-US" dirty="0"/>
          </a:p>
        </p:txBody>
      </p:sp>
      <p:sp>
        <p:nvSpPr>
          <p:cNvPr id="5123" name="Rectangle 3"/>
          <p:cNvSpPr>
            <a:spLocks noGrp="1" noChangeArrowheads="1"/>
          </p:cNvSpPr>
          <p:nvPr>
            <p:ph idx="1"/>
          </p:nvPr>
        </p:nvSpPr>
        <p:spPr>
          <a:xfrm>
            <a:off x="1097280" y="1930400"/>
            <a:ext cx="10624820" cy="3990702"/>
          </a:xfrm>
        </p:spPr>
        <p:txBody>
          <a:bodyPr>
            <a:normAutofit lnSpcReduction="10000"/>
          </a:bodyPr>
          <a:lstStyle/>
          <a:p>
            <a:pPr marL="355600" indent="-355600" eaLnBrk="1" hangingPunct="1">
              <a:lnSpc>
                <a:spcPct val="100000"/>
              </a:lnSpc>
              <a:spcBef>
                <a:spcPts val="600"/>
              </a:spcBef>
              <a:spcAft>
                <a:spcPts val="0"/>
              </a:spcAft>
              <a:buFont typeface="Wingdings" panose="05000000000000000000" pitchFamily="2" charset="2"/>
              <a:buChar char="§"/>
              <a:defRPr/>
            </a:pPr>
            <a:r>
              <a:rPr lang="en-AU" sz="2800" dirty="0"/>
              <a:t>What will your product be made of? What raw materials, premanufactured components, or software will you need?</a:t>
            </a:r>
            <a:endParaRPr lang="en-AU" sz="2800" dirty="0"/>
          </a:p>
          <a:p>
            <a:pPr marL="355600" indent="-355600" eaLnBrk="1" hangingPunct="1">
              <a:lnSpc>
                <a:spcPct val="100000"/>
              </a:lnSpc>
              <a:spcBef>
                <a:spcPts val="600"/>
              </a:spcBef>
              <a:spcAft>
                <a:spcPts val="0"/>
              </a:spcAft>
              <a:buFont typeface="Wingdings" panose="05000000000000000000" pitchFamily="2" charset="2"/>
              <a:buChar char="§"/>
              <a:defRPr/>
            </a:pPr>
            <a:r>
              <a:rPr lang="en-AU" sz="2800" dirty="0"/>
              <a:t>How will your product be manufactured? </a:t>
            </a:r>
            <a:endParaRPr lang="en-AU" sz="2800" dirty="0"/>
          </a:p>
          <a:p>
            <a:pPr marL="648335" lvl="1" indent="-355600">
              <a:lnSpc>
                <a:spcPct val="100000"/>
              </a:lnSpc>
              <a:spcBef>
                <a:spcPts val="600"/>
              </a:spcBef>
              <a:spcAft>
                <a:spcPts val="0"/>
              </a:spcAft>
              <a:buFont typeface="Wingdings" panose="05000000000000000000" pitchFamily="2" charset="2"/>
              <a:buChar char="§"/>
              <a:defRPr/>
            </a:pPr>
            <a:r>
              <a:rPr lang="en-AU" sz="2400" dirty="0"/>
              <a:t>How does this affect your design and what changes might you make?</a:t>
            </a:r>
            <a:endParaRPr lang="en-AU" sz="2400" dirty="0"/>
          </a:p>
          <a:p>
            <a:pPr marL="355600" indent="-355600">
              <a:lnSpc>
                <a:spcPct val="100000"/>
              </a:lnSpc>
              <a:spcBef>
                <a:spcPts val="600"/>
              </a:spcBef>
              <a:spcAft>
                <a:spcPts val="0"/>
              </a:spcAft>
              <a:buFont typeface="Wingdings" panose="05000000000000000000" pitchFamily="2" charset="2"/>
              <a:buChar char="§"/>
              <a:defRPr/>
            </a:pPr>
            <a:r>
              <a:rPr lang="en-AU" sz="2800" dirty="0"/>
              <a:t>Identify the possible hazards in your product’s lifecycle</a:t>
            </a:r>
            <a:endParaRPr lang="en-AU" sz="2800" dirty="0"/>
          </a:p>
          <a:p>
            <a:pPr marL="648335" lvl="1" indent="-355600">
              <a:lnSpc>
                <a:spcPct val="100000"/>
              </a:lnSpc>
              <a:spcBef>
                <a:spcPts val="600"/>
              </a:spcBef>
              <a:spcAft>
                <a:spcPts val="0"/>
              </a:spcAft>
              <a:buFont typeface="Wingdings" panose="05000000000000000000" pitchFamily="2" charset="2"/>
              <a:buChar char="§"/>
              <a:defRPr/>
            </a:pPr>
            <a:r>
              <a:rPr lang="en-AU" sz="2400" dirty="0"/>
              <a:t>How will you iterate your design to mitigate this risk?</a:t>
            </a:r>
            <a:endParaRPr lang="en-AU" sz="2400" dirty="0"/>
          </a:p>
          <a:p>
            <a:pPr marL="355600" indent="-355600">
              <a:lnSpc>
                <a:spcPct val="100000"/>
              </a:lnSpc>
              <a:spcBef>
                <a:spcPts val="600"/>
              </a:spcBef>
              <a:spcAft>
                <a:spcPts val="0"/>
              </a:spcAft>
              <a:buFont typeface="Wingdings" panose="05000000000000000000" pitchFamily="2" charset="2"/>
              <a:buChar char="§"/>
              <a:defRPr/>
            </a:pPr>
            <a:r>
              <a:rPr lang="en-AU" sz="2600" dirty="0"/>
              <a:t>Consider the life cycle of your product. Is it sustainable at all points?</a:t>
            </a:r>
            <a:endParaRPr lang="en-AU" sz="2600" dirty="0"/>
          </a:p>
          <a:p>
            <a:pPr marL="648335" lvl="1" indent="-355600">
              <a:lnSpc>
                <a:spcPct val="100000"/>
              </a:lnSpc>
              <a:spcBef>
                <a:spcPts val="600"/>
              </a:spcBef>
              <a:spcAft>
                <a:spcPts val="0"/>
              </a:spcAft>
              <a:buFont typeface="Wingdings" panose="05000000000000000000" pitchFamily="2" charset="2"/>
              <a:buChar char="§"/>
              <a:defRPr/>
            </a:pPr>
            <a:r>
              <a:rPr lang="en-AU" sz="2400" dirty="0"/>
              <a:t>Iterate to make it more sustainable</a:t>
            </a:r>
            <a:endParaRPr lang="en-AU" sz="2400" dirty="0"/>
          </a:p>
          <a:p>
            <a:pPr marL="342900" indent="-342900">
              <a:lnSpc>
                <a:spcPct val="100000"/>
              </a:lnSpc>
              <a:spcBef>
                <a:spcPts val="600"/>
              </a:spcBef>
              <a:spcAft>
                <a:spcPts val="0"/>
              </a:spcAft>
              <a:buFont typeface="Wingdings" panose="05000000000000000000" pitchFamily="2" charset="2"/>
              <a:buChar char="§"/>
              <a:defRPr/>
            </a:pPr>
            <a:r>
              <a:rPr lang="en-AU" sz="2800" dirty="0"/>
              <a:t>Report back on ONE significant change to be made to your design</a:t>
            </a:r>
            <a:endParaRPr lang="en-AU" sz="2800" dirty="0"/>
          </a:p>
          <a:p>
            <a:pPr marL="355600" indent="-355600">
              <a:lnSpc>
                <a:spcPct val="100000"/>
              </a:lnSpc>
              <a:spcBef>
                <a:spcPts val="600"/>
              </a:spcBef>
              <a:spcAft>
                <a:spcPts val="0"/>
              </a:spcAft>
              <a:buFont typeface="Wingdings" panose="05000000000000000000" pitchFamily="2" charset="2"/>
              <a:buChar char="§"/>
              <a:defRPr/>
            </a:pPr>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36" y="106965"/>
            <a:ext cx="10515600" cy="549275"/>
          </a:xfrm>
        </p:spPr>
        <p:txBody>
          <a:bodyPr>
            <a:normAutofit fontScale="90000"/>
          </a:bodyPr>
          <a:lstStyle/>
          <a:p>
            <a:r>
              <a:rPr lang="en-AU"/>
              <a:t>Group </a:t>
            </a:r>
            <a:r>
              <a:rPr lang="en-US" altLang="zh-CN"/>
              <a:t>01</a:t>
            </a:r>
            <a:endParaRPr lang="en-AU" dirty="0"/>
          </a:p>
        </p:txBody>
      </p:sp>
      <p:graphicFrame>
        <p:nvGraphicFramePr>
          <p:cNvPr id="4" name="Content Placeholder 3"/>
          <p:cNvGraphicFramePr>
            <a:graphicFrameLocks noGrp="1"/>
          </p:cNvGraphicFramePr>
          <p:nvPr>
            <p:ph idx="1"/>
          </p:nvPr>
        </p:nvGraphicFramePr>
        <p:xfrm>
          <a:off x="838236" y="656289"/>
          <a:ext cx="10888345" cy="5260893"/>
        </p:xfrm>
        <a:graphic>
          <a:graphicData uri="http://schemas.openxmlformats.org/drawingml/2006/table">
            <a:tbl>
              <a:tblPr firstRow="1" firstCol="1" bandRow="1">
                <a:tableStyleId>{5C22544A-7EE6-4342-B048-85BDC9FD1C3A}</a:tableStyleId>
              </a:tblPr>
              <a:tblGrid>
                <a:gridCol w="1811655"/>
                <a:gridCol w="9076690"/>
              </a:tblGrid>
              <a:tr h="126051">
                <a:tc>
                  <a:txBody>
                    <a:bodyPr/>
                    <a:lstStyle/>
                    <a:p>
                      <a:r>
                        <a:rPr lang="en-AU" i="0" dirty="0"/>
                        <a:t>Design decision</a:t>
                      </a:r>
                      <a:endParaRPr lang="en-AU" i="0" dirty="0"/>
                    </a:p>
                  </a:txBody>
                  <a:tcPr/>
                </a:tc>
                <a:tc>
                  <a:txBody>
                    <a:bodyPr/>
                    <a:lstStyle/>
                    <a:p>
                      <a:r>
                        <a:rPr lang="en-AU" i="0" dirty="0"/>
                        <a:t>Ideas</a:t>
                      </a:r>
                      <a:endParaRPr lang="en-AU" i="0" dirty="0"/>
                    </a:p>
                  </a:txBody>
                  <a:tcPr/>
                </a:tc>
              </a:tr>
              <a:tr h="996667">
                <a:tc>
                  <a:txBody>
                    <a:bodyPr/>
                    <a:lstStyle/>
                    <a:p>
                      <a:r>
                        <a:rPr lang="en-AU" i="0" dirty="0"/>
                        <a:t>Product components</a:t>
                      </a:r>
                      <a:endParaRPr lang="en-AU" i="0" dirty="0"/>
                    </a:p>
                  </a:txBody>
                  <a:tcPr/>
                </a:tc>
                <a:tc>
                  <a:txBody>
                    <a:bodyPr/>
                    <a:lstStyle/>
                    <a:p>
                      <a:r>
                        <a:rPr lang="en-AU" sz="1400" i="1" u="sng" dirty="0"/>
                        <a:t>What raw materials or premanufactured components are needed for your product?</a:t>
                      </a:r>
                      <a:endParaRPr lang="en-AU" sz="1400" i="1" u="sng" dirty="0"/>
                    </a:p>
                    <a:p>
                      <a:r>
                        <a:rPr lang="en-US" altLang="zh-CN" sz="1400" i="1" baseline="0" dirty="0"/>
                        <a:t>Connection architecture </a:t>
                      </a:r>
                      <a:r>
                        <a:rPr lang="zh-CN" altLang="en-US" sz="1400" i="1" baseline="0" dirty="0"/>
                        <a:t>- </a:t>
                      </a:r>
                      <a:r>
                        <a:rPr lang="en-US" altLang="zh-CN" sz="1400" i="1" baseline="0" dirty="0"/>
                        <a:t>Aluminum alloy</a:t>
                      </a:r>
                      <a:endParaRPr lang="en-US" altLang="zh-CN" sz="1400" i="1" baseline="0" dirty="0"/>
                    </a:p>
                    <a:p>
                      <a:r>
                        <a:rPr lang="en-US" altLang="zh-CN" sz="1400" i="1" baseline="0" dirty="0"/>
                        <a:t>Suction cup material </a:t>
                      </a:r>
                      <a:r>
                        <a:rPr lang="zh-CN" altLang="en-US" sz="1400" i="1" baseline="0" dirty="0"/>
                        <a:t>- </a:t>
                      </a:r>
                      <a:r>
                        <a:rPr lang="en-US" altLang="zh-CN" sz="1400" i="1" baseline="0" dirty="0"/>
                        <a:t>silicone</a:t>
                      </a:r>
                      <a:endParaRPr lang="en-US" altLang="zh-CN" sz="1400" i="1" baseline="0" dirty="0"/>
                    </a:p>
                    <a:p>
                      <a:r>
                        <a:rPr lang="en-US" altLang="zh-CN" sz="1400" i="1" baseline="0" dirty="0"/>
                        <a:t>Gasket </a:t>
                      </a:r>
                      <a:r>
                        <a:rPr lang="zh-CN" altLang="en-US" sz="1400" i="1" baseline="0" dirty="0"/>
                        <a:t>- </a:t>
                      </a:r>
                      <a:r>
                        <a:rPr lang="en-US" altLang="zh-CN" sz="1400" i="1" baseline="0" dirty="0"/>
                        <a:t>Rubber</a:t>
                      </a:r>
                      <a:endParaRPr lang="en-AU" sz="1400" i="1" baseline="0" dirty="0"/>
                    </a:p>
                  </a:txBody>
                  <a:tcPr/>
                </a:tc>
              </a:tr>
              <a:tr h="945371">
                <a:tc>
                  <a:txBody>
                    <a:bodyPr/>
                    <a:lstStyle/>
                    <a:p>
                      <a:r>
                        <a:rPr lang="en-AU" i="0" dirty="0"/>
                        <a:t>Product</a:t>
                      </a:r>
                      <a:r>
                        <a:rPr lang="en-AU" i="0" baseline="0" dirty="0"/>
                        <a:t> Manufacture</a:t>
                      </a:r>
                      <a:endParaRPr lang="en-AU" i="0" dirty="0"/>
                    </a:p>
                  </a:txBody>
                  <a:tcPr/>
                </a:tc>
                <a:tc>
                  <a:txBody>
                    <a:bodyPr/>
                    <a:lstStyle/>
                    <a:p>
                      <a:r>
                        <a:rPr lang="en-US" altLang="zh-CN" sz="1400" i="1" dirty="0">
                          <a:solidFill>
                            <a:schemeClr val="dk1"/>
                          </a:solidFill>
                        </a:rPr>
                        <a:t>1. </a:t>
                      </a:r>
                      <a:r>
                        <a:rPr lang="en-US" altLang="zh-CN" sz="1400" b="1" i="1" dirty="0">
                          <a:solidFill>
                            <a:schemeClr val="dk1"/>
                          </a:solidFill>
                        </a:rPr>
                        <a:t>Manufacturing process:</a:t>
                      </a:r>
                      <a:r>
                        <a:rPr lang="en-US" altLang="zh-CN" sz="1400" i="1" dirty="0">
                          <a:solidFill>
                            <a:schemeClr val="dk1"/>
                          </a:solidFill>
                        </a:rPr>
                        <a:t> We use perfect unmanned technology to operate injection moulded suckers, process metal or plastic brackets, and assemble parts</a:t>
                      </a:r>
                      <a:endParaRPr lang="en-AU" sz="1400" i="1" dirty="0">
                        <a:solidFill>
                          <a:schemeClr val="dk1"/>
                        </a:solidFill>
                      </a:endParaRPr>
                    </a:p>
                    <a:p>
                      <a:r>
                        <a:rPr lang="en-US" altLang="zh-CN" sz="1400" i="1" dirty="0">
                          <a:solidFill>
                            <a:schemeClr val="dk1"/>
                          </a:solidFill>
                        </a:rPr>
                        <a:t>2. </a:t>
                      </a:r>
                      <a:r>
                        <a:rPr lang="en-US" altLang="zh-CN" sz="1400" b="1" i="1" dirty="0">
                          <a:solidFill>
                            <a:schemeClr val="dk1"/>
                          </a:solidFill>
                        </a:rPr>
                        <a:t>Labor needs:</a:t>
                      </a:r>
                      <a:r>
                        <a:rPr lang="en-US" altLang="zh-CN" sz="1400" i="1" dirty="0">
                          <a:solidFill>
                            <a:schemeClr val="dk1"/>
                          </a:solidFill>
                        </a:rPr>
                        <a:t> The manufacturing process sends experienced workers to operate and supervise the production and assembly stages. The quality of the products shall be checked by manual sampling after production.</a:t>
                      </a:r>
                      <a:endParaRPr lang="en-AU" sz="1400" i="1" dirty="0">
                        <a:solidFill>
                          <a:schemeClr val="dk1"/>
                        </a:solidFill>
                      </a:endParaRPr>
                    </a:p>
                    <a:p>
                      <a:r>
                        <a:rPr lang="en-US" altLang="zh-CN" sz="1400" i="1" dirty="0">
                          <a:solidFill>
                            <a:schemeClr val="dk1"/>
                          </a:solidFill>
                        </a:rPr>
                        <a:t>3.</a:t>
                      </a:r>
                      <a:r>
                        <a:rPr lang="en-US" altLang="zh-CN" sz="1400" b="1" i="1" dirty="0">
                          <a:solidFill>
                            <a:schemeClr val="dk1"/>
                          </a:solidFill>
                        </a:rPr>
                        <a:t> Equipment:</a:t>
                      </a:r>
                      <a:r>
                        <a:rPr lang="en-US" altLang="zh-CN" sz="1400" i="1" dirty="0">
                          <a:solidFill>
                            <a:schemeClr val="dk1"/>
                          </a:solidFill>
                        </a:rPr>
                        <a:t> Injection molding machine, punching machine, assembly line and other equipment can be used in the production process.</a:t>
                      </a:r>
                      <a:endParaRPr lang="en-AU" sz="1400" i="1" dirty="0">
                        <a:solidFill>
                          <a:schemeClr val="dk1"/>
                        </a:solidFill>
                      </a:endParaRPr>
                    </a:p>
                    <a:p>
                      <a:r>
                        <a:rPr lang="en-US" altLang="zh-CN" sz="1400" i="1" dirty="0">
                          <a:solidFill>
                            <a:schemeClr val="dk1"/>
                          </a:solidFill>
                        </a:rPr>
                        <a:t>4.</a:t>
                      </a:r>
                      <a:r>
                        <a:rPr lang="en-US" altLang="zh-CN" sz="1400" b="1" i="1" dirty="0">
                          <a:solidFill>
                            <a:schemeClr val="dk1"/>
                          </a:solidFill>
                        </a:rPr>
                        <a:t> Packaging and storage: </a:t>
                      </a:r>
                      <a:r>
                        <a:rPr lang="en-US" altLang="zh-CN" sz="1400" i="1" dirty="0">
                          <a:solidFill>
                            <a:schemeClr val="dk1"/>
                          </a:solidFill>
                        </a:rPr>
                        <a:t>Taking into account the need to protect products from damage and facilitate transportation and storage, the packaging and storage of products use environmentally friendly materials and design simple and effective packaging to reduce costs and environmental impact.</a:t>
                      </a:r>
                      <a:endParaRPr sz="1400"/>
                    </a:p>
                  </a:txBody>
                  <a:tcPr/>
                </a:tc>
              </a:tr>
              <a:tr h="1416205">
                <a:tc>
                  <a:txBody>
                    <a:bodyPr/>
                    <a:lstStyle/>
                    <a:p>
                      <a:r>
                        <a:rPr lang="en-AU" i="0" dirty="0"/>
                        <a:t>Hazards</a:t>
                      </a:r>
                      <a:endParaRPr lang="en-AU" i="0" dirty="0"/>
                    </a:p>
                  </a:txBody>
                  <a:tcPr/>
                </a:tc>
                <a:tc>
                  <a:txBody>
                    <a:bodyPr/>
                    <a:lstStyle/>
                    <a:p>
                      <a:r>
                        <a:rPr lang="en-AU" sz="1400" i="1" u="sng" dirty="0"/>
                        <a:t>What hazards are associated</a:t>
                      </a:r>
                      <a:r>
                        <a:rPr lang="en-AU" sz="1400" i="1" u="sng" baseline="0" dirty="0"/>
                        <a:t> with the lifecycle of your product?  How could this influence your design?</a:t>
                      </a:r>
                      <a:endParaRPr lang="en-AU" sz="1400" i="1" u="sng" baseline="0" dirty="0"/>
                    </a:p>
                    <a:p>
                      <a:r>
                        <a:rPr lang="en-AU" sz="1400" i="1" dirty="0"/>
                        <a:t>1. Excessive temperatures, whether too high or too low, can expedite the aging and hardening process of rubber suction cups.</a:t>
                      </a:r>
                      <a:endParaRPr lang="en-AU" sz="1400" i="1" dirty="0"/>
                    </a:p>
                    <a:p>
                      <a:r>
                        <a:rPr lang="en-AU" sz="1400" i="1" dirty="0"/>
                        <a:t>2. Rubber suction cups are susceptible to corrosion when exposed to acidic liquids.</a:t>
                      </a:r>
                      <a:endParaRPr lang="en-AU" sz="1400" i="1" dirty="0"/>
                    </a:p>
                    <a:p>
                      <a:r>
                        <a:rPr lang="en-AU" sz="1400" i="1" dirty="0"/>
                        <a:t>3. Certain moving metal components may induce metal fatigue.</a:t>
                      </a:r>
                      <a:endParaRPr lang="en-AU" sz="1400" i="1" dirty="0"/>
                    </a:p>
                    <a:p>
                      <a:r>
                        <a:rPr lang="en-AU" sz="1400" i="1" dirty="0"/>
                        <a:t>4. Improper usage and maintenance practices can hasten the product's aging process.</a:t>
                      </a:r>
                      <a:endParaRPr lang="en-AU" sz="1400" i="1" dirty="0"/>
                    </a:p>
                  </a:txBody>
                  <a:tcPr/>
                </a:tc>
              </a:tr>
              <a:tr h="1293541">
                <a:tc>
                  <a:txBody>
                    <a:bodyPr/>
                    <a:lstStyle/>
                    <a:p>
                      <a:r>
                        <a:rPr lang="en-AU" i="0" dirty="0"/>
                        <a:t>Sustainability</a:t>
                      </a:r>
                      <a:endParaRPr lang="en-AU" i="0" dirty="0"/>
                    </a:p>
                  </a:txBody>
                  <a:tcPr/>
                </a:tc>
                <a:tc>
                  <a:txBody>
                    <a:bodyPr/>
                    <a:lstStyle/>
                    <a:p>
                      <a:r>
                        <a:rPr lang="en-AU" sz="1400" i="1" u="sng" dirty="0"/>
                        <a:t>Consider the </a:t>
                      </a:r>
                      <a:r>
                        <a:rPr lang="en-AU" sz="1400" i="1" u="sng" baseline="0" dirty="0"/>
                        <a:t>lifecycle of your product – how is it sustainable?  How could this influence your design?</a:t>
                      </a:r>
                      <a:endParaRPr lang="en-AU" sz="1400" i="1" u="sng" baseline="0" dirty="0"/>
                    </a:p>
                    <a:p>
                      <a:r>
                        <a:rPr lang="en-US" altLang="zh-CN" sz="1600" i="1" dirty="0">
                          <a:solidFill>
                            <a:schemeClr val="dk1"/>
                          </a:solidFill>
                        </a:rPr>
                        <a:t>The main material of the product is silica gel. Silica gel can be uniformly recycled by the manufacturer, replaced with old, etc., and the recovered silica gel can be applied to the production of new materials, medicine, food and other fields</a:t>
                      </a:r>
                      <a:endParaRPr sz="160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2474</Words>
  <Application>WPS Office WWO_wpscloud_20240509192954-652ac8f352</Application>
  <PresentationFormat>宽屏</PresentationFormat>
  <Paragraphs>49</Paragraphs>
  <Slides>3</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vt:i4>
      </vt:variant>
    </vt:vector>
  </HeadingPairs>
  <TitlesOfParts>
    <vt:vector size="11" baseType="lpstr">
      <vt:lpstr>Arial</vt:lpstr>
      <vt:lpstr>宋体</vt:lpstr>
      <vt:lpstr>Wingdings</vt:lpstr>
      <vt:lpstr>Calibri</vt:lpstr>
      <vt:lpstr>Kingsoft Confetti</vt:lpstr>
      <vt:lpstr>汉仪书宋二KW</vt:lpstr>
      <vt:lpstr>Office Theme</vt:lpstr>
      <vt:lpstr>Retrospect</vt:lpstr>
      <vt:lpstr>Design Decisions</vt:lpstr>
      <vt:lpstr>Group Activity – Design Decisions</vt:lpstr>
      <vt:lpstr>Group 01</vt:lpstr>
    </vt:vector>
  </TitlesOfParts>
  <Company>University of Technology Sydney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Decisions</dc:title>
  <dc:creator>Tania Machet</dc:creator>
  <cp:lastModifiedBy>WPS_1662001517</cp:lastModifiedBy>
  <dcterms:created xsi:type="dcterms:W3CDTF">2024-05-13T09:29:50Z</dcterms:created>
  <dcterms:modified xsi:type="dcterms:W3CDTF">2024-05-13T09:29:50Z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0x0101008874CE9827DD1E48B6314DF1EE8C304F</vt:lpwstr>
  </property>
  <property fmtid="{D5CDD505-2E9C-101B-9397-08002B2CF9AE}" pid="3" name="ICV">
    <vt:lpwstr>B894C95C37804C8C881157CE1F4514FC_13</vt:lpwstr>
  </property>
  <property fmtid="{D5CDD505-2E9C-101B-9397-08002B2CF9AE}" pid="4" name="KSOProductBuildVer">
    <vt:lpwstr>2052-0.0.0.0</vt:lpwstr>
  </property>
</Properties>
</file>