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7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jia Wu"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1T20:02:40.136"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AU"/>
          </a:p>
        </p:txBody>
      </p:sp>
      <p:sp>
        <p:nvSpPr>
          <p:cNvPr id="3" name="Table Placeholder 2"/>
          <p:cNvSpPr>
            <a:spLocks noGrp="1"/>
          </p:cNvSpPr>
          <p:nvPr>
            <p:ph type="tbl" idx="1"/>
          </p:nvPr>
        </p:nvSpPr>
        <p:spPr>
          <a:xfrm>
            <a:off x="1576917" y="2017713"/>
            <a:ext cx="10363200" cy="4114800"/>
          </a:xfrm>
        </p:spPr>
        <p:txBody>
          <a:bodyPr/>
          <a:lstStyle/>
          <a:p>
            <a:pPr lvl="0"/>
            <a:endParaRPr lang="en-AU" noProof="0"/>
          </a:p>
        </p:txBody>
      </p:sp>
      <p:sp>
        <p:nvSpPr>
          <p:cNvPr id="4" name="Rectangle 11"/>
          <p:cNvSpPr>
            <a:spLocks noGrp="1" noChangeArrowheads="1"/>
          </p:cNvSpPr>
          <p:nvPr>
            <p:ph type="dt" sz="half" idx="10"/>
          </p:nvPr>
        </p:nvSpPr>
        <p:spPr/>
        <p:txBody>
          <a:bodyPr/>
          <a:lstStyle>
            <a:lvl1pPr>
              <a:defRPr/>
            </a:lvl1pPr>
          </a:lstStyle>
          <a:p>
            <a:pPr>
              <a:defRPr/>
            </a:pPr>
            <a:endParaRPr lang="zh-CN" altLang="zh-CN"/>
          </a:p>
        </p:txBody>
      </p:sp>
      <p:sp>
        <p:nvSpPr>
          <p:cNvPr id="5" name="Rectangle 12"/>
          <p:cNvSpPr>
            <a:spLocks noGrp="1" noChangeArrowheads="1"/>
          </p:cNvSpPr>
          <p:nvPr>
            <p:ph type="ftr" sz="quarter" idx="11"/>
          </p:nvPr>
        </p:nvSpPr>
        <p:spPr/>
        <p:txBody>
          <a:bodyPr/>
          <a:lstStyle>
            <a:lvl1pPr>
              <a:defRPr/>
            </a:lvl1pPr>
          </a:lstStyle>
          <a:p>
            <a:pPr>
              <a:defRPr/>
            </a:pPr>
            <a:endParaRPr lang="zh-CN" altLang="zh-CN"/>
          </a:p>
        </p:txBody>
      </p:sp>
      <p:sp>
        <p:nvSpPr>
          <p:cNvPr id="6" name="Rectangle 13"/>
          <p:cNvSpPr>
            <a:spLocks noGrp="1" noChangeArrowheads="1"/>
          </p:cNvSpPr>
          <p:nvPr>
            <p:ph type="sldNum" sz="quarter" idx="12"/>
          </p:nvPr>
        </p:nvSpPr>
        <p:spPr/>
        <p:txBody>
          <a:bodyPr/>
          <a:lstStyle>
            <a:lvl1pPr>
              <a:defRPr/>
            </a:lvl1pPr>
          </a:lstStyle>
          <a:p>
            <a:fld id="{D5D36521-40DE-49F4-B436-321134CF6548}" type="slidenum">
              <a:rPr lang="en-AU" altLang="zh-CN"/>
            </a:fld>
            <a:endParaRPr lang="en-AU"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39140FC4-FB3A-4BD9-A2DB-94AE8B8CF9A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BE696A-0E84-4104-B915-19581AAD78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140FC4-FB3A-4BD9-A2DB-94AE8B8CF9A4}"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BE696A-0E84-4104-B915-19581AAD78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17.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58439" y="260350"/>
            <a:ext cx="10390716" cy="1462087"/>
          </a:xfrm>
        </p:spPr>
        <p:txBody>
          <a:bodyPr/>
          <a:lstStyle/>
          <a:p>
            <a:pPr eaLnBrk="1" hangingPunct="1"/>
            <a:r>
              <a:rPr lang="en-AU" altLang="en-US"/>
              <a:t>The Worksheet</a:t>
            </a:r>
            <a:br>
              <a:rPr lang="en-AU" altLang="en-US"/>
            </a:br>
            <a:r>
              <a:rPr lang="en-AU" altLang="en-US" sz="3200"/>
              <a:t>Guidelines and Example of Medical Kit</a:t>
            </a:r>
            <a:endParaRPr lang="en-AU" altLang="en-US" sz="3200"/>
          </a:p>
        </p:txBody>
      </p:sp>
      <p:pic>
        <p:nvPicPr>
          <p:cNvPr id="46083" name="Picture 6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389" y="2465388"/>
            <a:ext cx="8758237" cy="413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98625" y="5111751"/>
            <a:ext cx="2592388" cy="1223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br>
              <a:rPr lang="en-AU" altLang="zh-CN" sz="1600" b="1" dirty="0">
                <a:solidFill>
                  <a:schemeClr val="tx1"/>
                </a:solidFill>
                <a:latin typeface="Times New Roman" panose="02020603050405020304" pitchFamily="18" charset="0"/>
                <a:ea typeface="宋体" pitchFamily="2" charset="-122"/>
                <a:cs typeface="Times New Roman" panose="02020603050405020304" pitchFamily="18" charset="0"/>
              </a:rPr>
            </a:br>
            <a:r>
              <a:rPr lang="en-AU" altLang="zh-CN" sz="1600" b="1" dirty="0">
                <a:solidFill>
                  <a:srgbClr val="FF0000"/>
                </a:solidFill>
                <a:latin typeface="Times New Roman" panose="02020603050405020304" pitchFamily="18" charset="0"/>
                <a:ea typeface="宋体" pitchFamily="2" charset="-122"/>
                <a:cs typeface="Times New Roman" panose="02020603050405020304" pitchFamily="18" charset="0"/>
              </a:rPr>
              <a:t>Medical Kit:</a:t>
            </a:r>
            <a:endParaRPr lang="en-AU" altLang="zh-CN" sz="1600" b="1" dirty="0">
              <a:solidFill>
                <a:srgbClr val="FF0000"/>
              </a:solidFill>
              <a:latin typeface="Times New Roman" panose="02020603050405020304" pitchFamily="18" charset="0"/>
              <a:ea typeface="宋体" pitchFamily="2" charset="-122"/>
              <a:cs typeface="Times New Roman" panose="02020603050405020304" pitchFamily="18" charset="0"/>
            </a:endParaRPr>
          </a:p>
          <a:p>
            <a:pPr eaLnBrk="1" hangingPunct="1">
              <a:defRPr/>
            </a:pPr>
            <a:r>
              <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rPr>
              <a:t> - Essential Medicines</a:t>
            </a:r>
            <a:br>
              <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rPr>
            </a:br>
            <a:r>
              <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rPr>
              <a:t> - Protect the Carer</a:t>
            </a:r>
            <a:endPar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endParaRPr>
          </a:p>
          <a:p>
            <a:pPr eaLnBrk="1" hangingPunct="1">
              <a:defRPr/>
            </a:pPr>
            <a:r>
              <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rPr>
              <a:t> - Prevent Spread of Disease</a:t>
            </a:r>
            <a:endPar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endParaRPr>
          </a:p>
          <a:p>
            <a:pPr eaLnBrk="1" hangingPunct="1">
              <a:defRPr/>
            </a:pPr>
            <a:r>
              <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rPr>
              <a:t> - Step by Step instructions</a:t>
            </a:r>
            <a:br>
              <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rPr>
            </a:br>
            <a:endParaRPr lang="en-AU" altLang="zh-CN" sz="1600" dirty="0">
              <a:solidFill>
                <a:srgbClr val="FF0000"/>
              </a:solidFill>
              <a:latin typeface="Times New Roman" panose="02020603050405020304" pitchFamily="18" charset="0"/>
              <a:ea typeface="宋体" pitchFamily="2" charset="-122"/>
              <a:cs typeface="Times New Roman" panose="02020603050405020304" pitchFamily="18" charset="0"/>
            </a:endParaRPr>
          </a:p>
        </p:txBody>
      </p:sp>
      <p:sp>
        <p:nvSpPr>
          <p:cNvPr id="6" name="Rectangle 5"/>
          <p:cNvSpPr/>
          <p:nvPr/>
        </p:nvSpPr>
        <p:spPr>
          <a:xfrm>
            <a:off x="4295775" y="5111751"/>
            <a:ext cx="2933700" cy="12239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indent="-92075">
              <a:buFontTx/>
              <a:buChar char="-"/>
              <a:defRPr/>
            </a:pPr>
            <a:r>
              <a:rPr lang="en-AU" sz="1600" dirty="0">
                <a:solidFill>
                  <a:srgbClr val="FF0000"/>
                </a:solidFill>
                <a:latin typeface="Times New Roman" panose="02020603050405020304" pitchFamily="18" charset="0"/>
                <a:cs typeface="Times New Roman" panose="02020603050405020304" pitchFamily="18" charset="0"/>
              </a:rPr>
              <a:t>Compartmented Box</a:t>
            </a:r>
            <a:endParaRPr lang="en-AU" sz="1600" dirty="0">
              <a:solidFill>
                <a:srgbClr val="FF0000"/>
              </a:solidFill>
              <a:latin typeface="Times New Roman" panose="02020603050405020304" pitchFamily="18" charset="0"/>
              <a:cs typeface="Times New Roman" panose="02020603050405020304" pitchFamily="18" charset="0"/>
            </a:endParaRPr>
          </a:p>
          <a:p>
            <a:pPr marL="92075" indent="-92075">
              <a:buFontTx/>
              <a:buChar char="-"/>
              <a:defRPr/>
            </a:pPr>
            <a:r>
              <a:rPr lang="en-AU" sz="1600" dirty="0">
                <a:solidFill>
                  <a:srgbClr val="FF0000"/>
                </a:solidFill>
                <a:latin typeface="Times New Roman" panose="02020603050405020304" pitchFamily="18" charset="0"/>
                <a:cs typeface="Times New Roman" panose="02020603050405020304" pitchFamily="18" charset="0"/>
              </a:rPr>
              <a:t>Contents grouped by task</a:t>
            </a:r>
            <a:endParaRPr lang="en-AU" sz="1600" dirty="0">
              <a:solidFill>
                <a:srgbClr val="FF0000"/>
              </a:solidFill>
              <a:latin typeface="Times New Roman" panose="02020603050405020304" pitchFamily="18" charset="0"/>
              <a:cs typeface="Times New Roman" panose="02020603050405020304" pitchFamily="18" charset="0"/>
            </a:endParaRPr>
          </a:p>
          <a:p>
            <a:pPr marL="92075" indent="-92075">
              <a:buFontTx/>
              <a:buChar char="-"/>
              <a:defRPr/>
            </a:pPr>
            <a:r>
              <a:rPr lang="en-AU" sz="1600" dirty="0">
                <a:solidFill>
                  <a:srgbClr val="FF0000"/>
                </a:solidFill>
                <a:latin typeface="Times New Roman" panose="02020603050405020304" pitchFamily="18" charset="0"/>
                <a:cs typeface="Times New Roman" panose="02020603050405020304" pitchFamily="18" charset="0"/>
              </a:rPr>
              <a:t>Items colour coded</a:t>
            </a:r>
            <a:endParaRPr lang="en-AU" sz="1600" dirty="0">
              <a:solidFill>
                <a:srgbClr val="FF0000"/>
              </a:solidFill>
              <a:latin typeface="Times New Roman" panose="02020603050405020304" pitchFamily="18" charset="0"/>
              <a:cs typeface="Times New Roman" panose="02020603050405020304" pitchFamily="18" charset="0"/>
            </a:endParaRPr>
          </a:p>
          <a:p>
            <a:pPr marL="92075" indent="-92075">
              <a:buFontTx/>
              <a:buChar char="-"/>
              <a:defRPr/>
            </a:pPr>
            <a:r>
              <a:rPr lang="en-AU" sz="1600" dirty="0">
                <a:solidFill>
                  <a:srgbClr val="FF0000"/>
                </a:solidFill>
                <a:latin typeface="Times New Roman" panose="02020603050405020304" pitchFamily="18" charset="0"/>
                <a:cs typeface="Times New Roman" panose="02020603050405020304" pitchFamily="18" charset="0"/>
              </a:rPr>
              <a:t>Detailed instruction book with colour photos</a:t>
            </a:r>
            <a:endParaRPr lang="en-AU" sz="1600" dirty="0">
              <a:solidFill>
                <a:srgbClr val="FF0000"/>
              </a:solidFill>
              <a:latin typeface="Times New Roman" panose="02020603050405020304" pitchFamily="18" charset="0"/>
              <a:cs typeface="Times New Roman" panose="02020603050405020304" pitchFamily="18" charset="0"/>
            </a:endParaRPr>
          </a:p>
        </p:txBody>
      </p:sp>
      <p:sp>
        <p:nvSpPr>
          <p:cNvPr id="46086" name="TextBox 1"/>
          <p:cNvSpPr txBox="1">
            <a:spLocks noChangeArrowheads="1"/>
          </p:cNvSpPr>
          <p:nvPr/>
        </p:nvSpPr>
        <p:spPr bwMode="auto">
          <a:xfrm>
            <a:off x="1703388" y="1989139"/>
            <a:ext cx="888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AU" altLang="en-US" sz="1800"/>
              <a:t>Objective: “How might we … respond to medical emergencies when isolated at home”</a:t>
            </a:r>
            <a:endParaRPr lang="en-AU" altLang="en-US" sz="1800"/>
          </a:p>
        </p:txBody>
      </p:sp>
      <p:sp>
        <p:nvSpPr>
          <p:cNvPr id="46303" name="矩形 46302"/>
          <p:cNvSpPr/>
          <p:nvPr/>
        </p:nvSpPr>
        <p:spPr>
          <a:xfrm>
            <a:off x="8786189" y="5637475"/>
            <a:ext cx="1049573" cy="19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DIF. Co</a:t>
            </a:r>
            <a:endParaRPr lang="zh-CN"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88438" y="83685"/>
            <a:ext cx="10390716" cy="803453"/>
          </a:xfrm>
        </p:spPr>
        <p:txBody>
          <a:bodyPr>
            <a:noAutofit/>
          </a:bodyPr>
          <a:lstStyle/>
          <a:p>
            <a:pPr eaLnBrk="1" hangingPunct="1"/>
            <a:r>
              <a:rPr lang="en-AU" altLang="en-US" sz="2000" dirty="0"/>
              <a:t>Group </a:t>
            </a:r>
            <a:r>
              <a:rPr lang="en-US" altLang="zh-CN" sz="2000" dirty="0"/>
              <a:t>01</a:t>
            </a:r>
            <a:r>
              <a:rPr lang="en-AU" altLang="en-US" sz="2000" dirty="0"/>
              <a:t>:</a:t>
            </a:r>
            <a:br>
              <a:rPr lang="en-AU" altLang="en-US" sz="2000" dirty="0"/>
            </a:br>
            <a:r>
              <a:rPr lang="en-AU" altLang="en-US" sz="2000" dirty="0"/>
              <a:t>How might we question</a:t>
            </a:r>
            <a:br>
              <a:rPr lang="en-AU" altLang="en-US" sz="2700" dirty="0"/>
            </a:br>
            <a:endParaRPr lang="en-AU" altLang="en-US" sz="2700" dirty="0"/>
          </a:p>
        </p:txBody>
      </p:sp>
      <p:graphicFrame>
        <p:nvGraphicFramePr>
          <p:cNvPr id="22581" name="Group 53"/>
          <p:cNvGraphicFramePr>
            <a:graphicFrameLocks noGrp="1"/>
          </p:cNvGraphicFramePr>
          <p:nvPr>
            <p:ph idx="1"/>
          </p:nvPr>
        </p:nvGraphicFramePr>
        <p:xfrm>
          <a:off x="115769" y="993786"/>
          <a:ext cx="11882755" cy="5772150"/>
        </p:xfrm>
        <a:graphic>
          <a:graphicData uri="http://schemas.openxmlformats.org/drawingml/2006/table">
            <a:tbl>
              <a:tblPr/>
              <a:tblGrid>
                <a:gridCol w="1417320"/>
                <a:gridCol w="3659505"/>
                <a:gridCol w="3408680"/>
                <a:gridCol w="3397250"/>
              </a:tblGrid>
              <a:tr h="810781">
                <a:tc>
                  <a:txBody>
                    <a:bodyPr/>
                    <a:lstStyle/>
                    <a:p>
                      <a:pPr marL="92075" marR="0" lvl="0" indent="0" algn="ctr" defTabSz="914400" rtl="0" eaLnBrk="1" fontAlgn="base" latinLnBrk="0" hangingPunct="1">
                        <a:lnSpc>
                          <a:spcPct val="100000"/>
                        </a:lnSpc>
                        <a:spcBef>
                          <a:spcPct val="0"/>
                        </a:spcBef>
                        <a:spcAft>
                          <a:spcPct val="0"/>
                        </a:spcAft>
                        <a:buClrTx/>
                        <a:buSzTx/>
                        <a:buFontTx/>
                        <a:buNone/>
                      </a:pPr>
                      <a:endParaRPr kumimoji="0" lang="en-AU" altLang="zh-CN" sz="2400" b="0" i="0" u="none" strike="noStrike" cap="none" normalizeH="0" baseline="0" dirty="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92075" marR="0" lvl="0" indent="0" algn="ctr" defTabSz="914400" rtl="0" eaLnBrk="1" fontAlgn="base" latinLnBrk="0" hangingPunct="1">
                        <a:lnSpc>
                          <a:spcPct val="100000"/>
                        </a:lnSpc>
                        <a:spcBef>
                          <a:spcPct val="0"/>
                        </a:spcBef>
                        <a:spcAft>
                          <a:spcPct val="0"/>
                        </a:spcAft>
                        <a:buClrTx/>
                        <a:buSzTx/>
                        <a:buFontTx/>
                        <a:buNone/>
                        <a:defRPr/>
                      </a:pPr>
                      <a:r>
                        <a:rPr kumimoji="0" lang="en-AU"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Product [DREAMER]</a:t>
                      </a:r>
                      <a:br>
                        <a:rPr kumimoji="0" lang="en-AU"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b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design features from customer viewpoint</a:t>
                      </a:r>
                      <a:endParaRPr kumimoji="0" lang="en-AU" altLang="zh-CN" sz="1600" b="0" i="0" u="none" strike="noStrike" cap="none" normalizeH="0" baseline="0" dirty="0">
                        <a:ln>
                          <a:noFill/>
                        </a:ln>
                        <a:solidFill>
                          <a:schemeClr val="tx1"/>
                        </a:solidFill>
                        <a:effectLst/>
                        <a:latin typeface="Arial" panose="020B0604020202020204" pitchFamily="34" charset="0"/>
                        <a:ea typeface="宋体" pitchFamily="2" charset="-122"/>
                        <a:cs typeface="Times New Roman" panose="02020603050405020304" pitchFamily="18" charset="0"/>
                      </a:endParaRPr>
                    </a:p>
                    <a:p>
                      <a:pPr marL="92075" marR="0" lvl="0" indent="0" algn="ctr" defTabSz="914400" rtl="0" eaLnBrk="1" fontAlgn="base" latinLnBrk="0" hangingPunct="1">
                        <a:lnSpc>
                          <a:spcPct val="100000"/>
                        </a:lnSpc>
                        <a:spcBef>
                          <a:spcPct val="0"/>
                        </a:spcBef>
                        <a:spcAft>
                          <a:spcPct val="0"/>
                        </a:spcAft>
                        <a:buClrTx/>
                        <a:buSzTx/>
                        <a:buFontTx/>
                        <a:buNone/>
                      </a:pPr>
                      <a:endParaRPr kumimoji="0" lang="en-AU" altLang="zh-CN" sz="1600" b="0" i="0" u="none" strike="noStrike" cap="none" normalizeH="0" baseline="0" dirty="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73355" marR="0" lvl="0" indent="0" algn="ctr" defTabSz="914400" rtl="0" eaLnBrk="1" fontAlgn="base" latinLnBrk="0" hangingPunct="1">
                        <a:lnSpc>
                          <a:spcPct val="100000"/>
                        </a:lnSpc>
                        <a:spcBef>
                          <a:spcPct val="0"/>
                        </a:spcBef>
                        <a:spcAft>
                          <a:spcPct val="0"/>
                        </a:spcAft>
                        <a:buClrTx/>
                        <a:buSzTx/>
                        <a:buFontTx/>
                        <a:buNone/>
                      </a:pPr>
                      <a:r>
                        <a:rPr kumimoji="0" lang="en-AU"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Implementation [REALIST]</a:t>
                      </a:r>
                      <a:b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b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practical implementation </a:t>
                      </a:r>
                      <a:b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b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and constraints</a:t>
                      </a:r>
                      <a:endParaRPr kumimoji="0" lang="en-AU" altLang="zh-CN" sz="1600" b="0" i="0" u="none" strike="noStrike" cap="none" normalizeH="0" baseline="0" dirty="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92075" marR="0" lvl="0" indent="0" algn="ctr" defTabSz="914400" rtl="0" eaLnBrk="1" fontAlgn="base" latinLnBrk="0" hangingPunct="1">
                        <a:lnSpc>
                          <a:spcPct val="100000"/>
                        </a:lnSpc>
                        <a:spcBef>
                          <a:spcPct val="0"/>
                        </a:spcBef>
                        <a:spcAft>
                          <a:spcPct val="0"/>
                        </a:spcAft>
                        <a:buClrTx/>
                        <a:buSzTx/>
                        <a:buFontTx/>
                        <a:buNone/>
                      </a:pPr>
                      <a:r>
                        <a:rPr kumimoji="0" lang="en-AU"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Risks</a:t>
                      </a: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0" lang="en-AU"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[CRITIC</a:t>
                      </a: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b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b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risks and issues that </a:t>
                      </a:r>
                      <a:b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br>
                      <a:r>
                        <a:rPr kumimoji="0" lang="en-AU" altLang="zh-CN" sz="1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can stop the project</a:t>
                      </a:r>
                      <a:endParaRPr kumimoji="0" lang="en-AU" altLang="zh-CN" sz="1600" b="0" i="0" u="none" strike="noStrike" cap="none" normalizeH="0" baseline="0" dirty="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109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Product concept 1</a:t>
                      </a: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rPr>
                        <a:t>Three-legged portable support frame</a:t>
                      </a:r>
                      <a:endPar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effectLst/>
                          <a:latin typeface="Tahoma" panose="020B0604030504040204" pitchFamily="34" charset="0"/>
                          <a:ea typeface="宋体" pitchFamily="2" charset="-122"/>
                          <a:sym typeface="+mn-ea"/>
                        </a:rPr>
                        <a:t>1.F</a:t>
                      </a:r>
                      <a:r>
                        <a:rPr lang="en-US" altLang="zh-CN" sz="1200" dirty="0">
                          <a:ln>
                            <a:noFill/>
                          </a:ln>
                          <a:solidFill>
                            <a:schemeClr val="tx1"/>
                          </a:solidFill>
                          <a:latin typeface="Tahoma" panose="020B0604030504040204" pitchFamily="34" charset="0"/>
                          <a:ea typeface="宋体" charset="0"/>
                        </a:rPr>
                        <a:t>oldable - a folding system inspired by a camera tripod.</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2.Easy to carry - small in size, can be carried with the vehicle.</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3.Snap under the bicycle frame with a buckle.</a:t>
                      </a:r>
                      <a:endParaRPr lang="en-US" altLang="zh-CN" sz="1200" dirty="0">
                        <a:ln>
                          <a:noFill/>
                        </a:ln>
                        <a:solidFill>
                          <a:schemeClr val="tx1"/>
                        </a:solidFill>
                        <a:latin typeface="Tahoma" panose="020B0604030504040204" pitchFamily="34" charset="0"/>
                        <a:ea typeface="宋体"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1. Buckles may age and become loose.</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2. Simple tripods may be damaged due to high weight or low mass.</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3. The unfolded tripod takes up a lot of space, while the folded tripod remains elongated.</a:t>
                      </a:r>
                      <a:endParaRPr lang="en-US" altLang="zh-CN" sz="1200" dirty="0">
                        <a:ln>
                          <a:noFill/>
                        </a:ln>
                        <a:solidFill>
                          <a:schemeClr val="tx1"/>
                        </a:solidFill>
                        <a:latin typeface="Tahoma" panose="020B0604030504040204" pitchFamily="34" charset="0"/>
                        <a:ea typeface="宋体"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latin typeface="Tahoma" panose="020B0604030504040204" pitchFamily="34" charset="0"/>
                          <a:ea typeface="宋体" charset="0"/>
                          <a:sym typeface="+mn-ea"/>
                        </a:rPr>
                        <a:t>1. Limited load</a:t>
                      </a:r>
                      <a:r>
                        <a:rPr lang="zh-CN" altLang="en-US" sz="1200" dirty="0">
                          <a:ln>
                            <a:noFill/>
                          </a:ln>
                          <a:latin typeface="Tahoma" panose="020B0604030504040204" pitchFamily="34" charset="0"/>
                          <a:ea typeface="宋体" charset="0"/>
                          <a:sym typeface="+mn-ea"/>
                        </a:rPr>
                        <a:t>-</a:t>
                      </a:r>
                      <a:r>
                        <a:rPr lang="en-US" altLang="zh-CN" sz="1200" dirty="0">
                          <a:ln>
                            <a:noFill/>
                          </a:ln>
                          <a:latin typeface="Tahoma" panose="020B0604030504040204" pitchFamily="34" charset="0"/>
                          <a:ea typeface="宋体" charset="0"/>
                          <a:sym typeface="+mn-ea"/>
                        </a:rPr>
                        <a:t>bearing capacity: Compared with other shapes of the bracket, the bearing capacity of the triangle bracket is relatively small; </a:t>
                      </a:r>
                      <a:endParaRPr lang="en-US" altLang="zh-CN" sz="1200" dirty="0">
                        <a:ln>
                          <a:noFill/>
                        </a:ln>
                        <a:latin typeface="Tahoma" panose="020B0604030504040204" pitchFamily="34" charset="0"/>
                        <a:ea typeface="宋体" charset="0"/>
                        <a:sym typeface="+mn-ea"/>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latin typeface="Tahoma" panose="020B0604030504040204" pitchFamily="34" charset="0"/>
                          <a:ea typeface="宋体" charset="0"/>
                          <a:sym typeface="+mn-ea"/>
                        </a:rPr>
                        <a:t>2. Limited applicability: it is difficult to meet the needs of various types of bicycles; </a:t>
                      </a:r>
                      <a:endParaRPr lang="en-US" altLang="zh-CN" sz="1200" dirty="0">
                        <a:ln>
                          <a:noFill/>
                        </a:ln>
                        <a:latin typeface="Tahoma" panose="020B0604030504040204" pitchFamily="34" charset="0"/>
                        <a:ea typeface="宋体" charset="0"/>
                        <a:sym typeface="+mn-ea"/>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latin typeface="Tahoma" panose="020B0604030504040204" pitchFamily="34" charset="0"/>
                          <a:ea typeface="宋体" charset="0"/>
                          <a:sym typeface="+mn-ea"/>
                        </a:rPr>
                        <a:t>3. Not portable enough</a:t>
                      </a:r>
                      <a:endParaRPr kumimoji="0" lang="en-US" altLang="zh-CN" sz="1200" b="0" i="0" u="none" strike="noStrike" cap="none" normalizeH="0" baseline="0" dirty="0">
                        <a:ln>
                          <a:noFill/>
                        </a:ln>
                        <a:solidFill>
                          <a:schemeClr val="tx1"/>
                        </a:solidFill>
                        <a:effectLst/>
                        <a:latin typeface="Tahoma" panose="020B0604030504040204" pitchFamily="34" charset="0"/>
                        <a:ea typeface="宋体" charset="0"/>
                        <a:sym typeface="+mn-ea"/>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429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Product concept 2</a:t>
                      </a: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rPr>
                        <a:t>U-shaped parking rack</a:t>
                      </a:r>
                      <a:endPar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effectLst/>
                          <a:latin typeface="Tahoma" panose="020B0604030504040204" pitchFamily="34" charset="0"/>
                          <a:ea typeface="宋体" pitchFamily="2" charset="-122"/>
                          <a:sym typeface="+mn-ea"/>
                        </a:rPr>
                        <a:t>The U</a:t>
                      </a:r>
                      <a:r>
                        <a:rPr lang="zh-CN" altLang="en-US" sz="1200" dirty="0">
                          <a:ln>
                            <a:noFill/>
                          </a:ln>
                          <a:effectLst/>
                          <a:latin typeface="Tahoma" panose="020B0604030504040204" pitchFamily="34" charset="0"/>
                          <a:ea typeface="宋体" pitchFamily="2" charset="-122"/>
                          <a:sym typeface="+mn-ea"/>
                        </a:rPr>
                        <a:t>-</a:t>
                      </a:r>
                      <a:r>
                        <a:rPr lang="en-US" altLang="zh-CN" sz="1200" dirty="0">
                          <a:ln>
                            <a:noFill/>
                          </a:ln>
                          <a:effectLst/>
                          <a:latin typeface="Tahoma" panose="020B0604030504040204" pitchFamily="34" charset="0"/>
                          <a:ea typeface="宋体" pitchFamily="2" charset="-122"/>
                          <a:sym typeface="+mn-ea"/>
                        </a:rPr>
                        <a:t>shaped grooves limit the displacement of the bicycle wheel, thereby preventing it from being blown over by the wind.</a:t>
                      </a:r>
                      <a:endPar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sym typeface="+mn-ea"/>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1. The U</a:t>
                      </a:r>
                      <a:r>
                        <a:rPr lang="zh-CN" altLang="en-US" sz="1200" dirty="0">
                          <a:ln>
                            <a:noFill/>
                          </a:ln>
                          <a:solidFill>
                            <a:schemeClr val="tx1"/>
                          </a:solidFill>
                          <a:latin typeface="Tahoma" panose="020B0604030504040204" pitchFamily="34" charset="0"/>
                          <a:ea typeface="宋体" charset="0"/>
                        </a:rPr>
                        <a:t>-</a:t>
                      </a:r>
                      <a:r>
                        <a:rPr lang="en-US" altLang="zh-CN" sz="1200" dirty="0">
                          <a:ln>
                            <a:noFill/>
                          </a:ln>
                          <a:solidFill>
                            <a:schemeClr val="tx1"/>
                          </a:solidFill>
                          <a:latin typeface="Tahoma" panose="020B0604030504040204" pitchFamily="34" charset="0"/>
                          <a:ea typeface="宋体" charset="0"/>
                        </a:rPr>
                        <a:t>shaped rack should be affordable, durable, and cost-efficient.</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2. The connection between the base and components needs to be strengthened.</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3. The design should incorporate replaceable modular parts for components that are susceptible to wear.</a:t>
                      </a:r>
                      <a:endParaRPr lang="en-US" altLang="zh-CN" sz="1200" dirty="0">
                        <a:ln>
                          <a:noFill/>
                        </a:ln>
                        <a:solidFill>
                          <a:schemeClr val="tx1"/>
                        </a:solidFill>
                        <a:latin typeface="Tahoma" panose="020B0604030504040204" pitchFamily="34" charset="0"/>
                        <a:ea typeface="宋体"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latin typeface="Tahoma" panose="020B0604030504040204" pitchFamily="34" charset="0"/>
                          <a:ea typeface="宋体" charset="0"/>
                          <a:sym typeface="+mn-ea"/>
                        </a:rPr>
                        <a:t> </a:t>
                      </a:r>
                      <a:r>
                        <a:rPr lang="en-US" altLang="zh-CN" sz="1200" dirty="0">
                          <a:ln>
                            <a:noFill/>
                          </a:ln>
                          <a:solidFill>
                            <a:schemeClr val="tx1"/>
                          </a:solidFill>
                          <a:latin typeface="Tahoma" panose="020B0604030504040204" pitchFamily="34" charset="0"/>
                          <a:ea typeface="宋体" charset="0"/>
                        </a:rPr>
                        <a:t>1. High manufacturing cost affects the feasibility and market competitiveness of the project.2. The selection of inappropriate materials may lead to the service life and performance of the parking rack.3. Installation and maintenance difficulties limit its popularity and acceptance in the market.</a:t>
                      </a:r>
                      <a:endParaRPr lang="en-US" altLang="zh-CN" sz="1200" dirty="0">
                        <a:ln>
                          <a:noFill/>
                        </a:ln>
                        <a:solidFill>
                          <a:schemeClr val="tx1"/>
                        </a:solidFill>
                        <a:latin typeface="Tahoma" panose="020B0604030504040204" pitchFamily="34" charset="0"/>
                        <a:ea typeface="宋体"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411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Product concept 3</a:t>
                      </a: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rPr>
                        <a:t>Self</a:t>
                      </a:r>
                      <a:r>
                        <a:rPr kumimoji="0" lang="zh-CN" altLang="en-US" sz="1200" b="1" i="0" u="none" strike="noStrike" cap="none" normalizeH="0" baseline="0" dirty="0">
                          <a:ln>
                            <a:noFill/>
                          </a:ln>
                          <a:solidFill>
                            <a:schemeClr val="tx1"/>
                          </a:solidFill>
                          <a:effectLst/>
                          <a:latin typeface="Tahoma" panose="020B0604030504040204" pitchFamily="34" charset="0"/>
                          <a:ea typeface="宋体" pitchFamily="2" charset="-122"/>
                        </a:rPr>
                        <a:t>-</a:t>
                      </a:r>
                      <a:r>
                        <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rPr>
                        <a:t>balancing device</a:t>
                      </a:r>
                      <a:endParaRPr kumimoji="0" lang="en-US" altLang="zh-CN" sz="1200" b="1"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Using the theorem of conservation of angular momentum, a spiral rotation device is installed at the pillar of the lower part of the bicycle cushion. When the system detects that the bicycle has tipping trend ,it will keep the bike body balanced by the spin of the shaft.</a:t>
                      </a: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1.The spin axis needs to provide a certain amount of electricity to enable it to drive.</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2.Use 3D modeling and 3D printing technology to design models, design PCB circuit boards to control.</a:t>
                      </a:r>
                      <a:endParaRPr lang="en-US" altLang="zh-CN" sz="1200" dirty="0">
                        <a:ln>
                          <a:noFill/>
                        </a:ln>
                        <a:solidFill>
                          <a:schemeClr val="tx1"/>
                        </a:solidFill>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dirty="0">
                          <a:ln>
                            <a:noFill/>
                          </a:ln>
                          <a:solidFill>
                            <a:schemeClr val="tx1"/>
                          </a:solidFill>
                          <a:latin typeface="Tahoma" panose="020B0604030504040204" pitchFamily="34" charset="0"/>
                          <a:ea typeface="宋体" charset="0"/>
                        </a:rPr>
                        <a:t>3.It takes about two weeks to design the program and about two weeks to complete the physical modeling.</a:t>
                      </a:r>
                      <a:endParaRPr lang="en-US" altLang="zh-CN" sz="1200" dirty="0">
                        <a:ln>
                          <a:noFill/>
                        </a:ln>
                        <a:solidFill>
                          <a:schemeClr val="tx1"/>
                        </a:solidFill>
                        <a:latin typeface="Tahoma" panose="020B0604030504040204" pitchFamily="34" charset="0"/>
                        <a:ea typeface="宋体" charset="0"/>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1.Is this device cost</a:t>
                      </a:r>
                      <a:r>
                        <a:rPr kumimoji="0" lang="zh-CN" altLang="en-US" sz="1200" b="0" i="0" u="none" strike="noStrike" cap="none" normalizeH="0" baseline="0" dirty="0">
                          <a:ln>
                            <a:noFill/>
                          </a:ln>
                          <a:solidFill>
                            <a:schemeClr val="tx1"/>
                          </a:solidFill>
                          <a:effectLst/>
                          <a:latin typeface="Tahoma" panose="020B0604030504040204" pitchFamily="34" charset="0"/>
                          <a:ea typeface="宋体" pitchFamily="2" charset="-122"/>
                        </a:rPr>
                        <a:t>-</a:t>
                      </a: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effective?</a:t>
                      </a: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b="0" dirty="0">
                          <a:ln>
                            <a:noFill/>
                          </a:ln>
                          <a:solidFill>
                            <a:schemeClr val="tx1"/>
                          </a:solidFill>
                          <a:effectLst/>
                          <a:latin typeface="Tahoma" panose="020B0604030504040204" pitchFamily="34" charset="0"/>
                          <a:ea typeface="宋体" charset="0"/>
                        </a:rPr>
                        <a:t>2.Is the effect of this device stable?</a:t>
                      </a:r>
                      <a:endParaRPr lang="en-US" altLang="zh-CN" sz="1200" b="0" dirty="0">
                        <a:ln>
                          <a:noFill/>
                        </a:ln>
                        <a:solidFill>
                          <a:schemeClr val="tx1"/>
                        </a:solidFill>
                        <a:effectLst/>
                        <a:latin typeface="Tahoma" panose="020B0604030504040204" pitchFamily="34" charset="0"/>
                        <a:ea typeface="宋体"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rPr>
                        <a:t>3.Is the technology used in this device easy to popularize?</a:t>
                      </a:r>
                      <a:endParaRPr kumimoji="0" lang="en-US" altLang="zh-CN" sz="1200" b="0" i="0" u="none" strike="noStrike" cap="none" normalizeH="0" baseline="0" dirty="0">
                        <a:ln>
                          <a:noFill/>
                        </a:ln>
                        <a:solidFill>
                          <a:schemeClr val="tx1"/>
                        </a:solidFill>
                        <a:effectLst/>
                        <a:latin typeface="Tahoma" panose="020B0604030504040204"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200" b="0" dirty="0">
                          <a:ln>
                            <a:noFill/>
                          </a:ln>
                          <a:solidFill>
                            <a:schemeClr val="tx1"/>
                          </a:solidFill>
                          <a:effectLst/>
                          <a:latin typeface="Tahoma" panose="020B0604030504040204" pitchFamily="34" charset="0"/>
                          <a:ea typeface="宋体" charset="0"/>
                        </a:rPr>
                        <a:t>4.Is the device last long enough?</a:t>
                      </a:r>
                      <a:endParaRPr kumimoji="0" lang="en-US" altLang="zh-CN" sz="3600" b="0" i="0" u="none" strike="noStrike" cap="none" normalizeH="0" baseline="0" dirty="0">
                        <a:ln>
                          <a:noFill/>
                        </a:ln>
                        <a:solidFill>
                          <a:schemeClr val="tx1"/>
                        </a:solidFill>
                        <a:effectLst/>
                        <a:latin typeface="Tahoma" panose="020B0604030504040204" pitchFamily="34" charset="0"/>
                        <a:ea typeface="宋体" pitchFamily="2" charset="-122"/>
                      </a:endParaRPr>
                    </a:p>
                  </a:txBody>
                  <a:tcPr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086" name="TextBox 1"/>
          <p:cNvSpPr txBox="1">
            <a:spLocks noChangeArrowheads="1"/>
          </p:cNvSpPr>
          <p:nvPr/>
        </p:nvSpPr>
        <p:spPr bwMode="auto">
          <a:xfrm>
            <a:off x="557934" y="685136"/>
            <a:ext cx="99441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l" eaLnBrk="1" hangingPunct="1">
              <a:spcBef>
                <a:spcPct val="0"/>
              </a:spcBef>
              <a:buClrTx/>
              <a:buSzTx/>
              <a:buFontTx/>
              <a:buNone/>
            </a:pPr>
            <a:r>
              <a:rPr lang="en-AU" altLang="en-US" sz="1400"/>
              <a:t> “How might we address the issue of students' bicycles being easily blown over and damaged by the wind?  ”</a:t>
            </a:r>
            <a:endParaRPr lang="en-AU" altLang="en-US" sz="1400"/>
          </a:p>
        </p:txBody>
      </p:sp>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2805</Words>
  <Application>WPS Office WWO_wpscloud_20240411203515-251fd140e6</Application>
  <PresentationFormat>宽屏</PresentationFormat>
  <Paragraphs>72</Paragraphs>
  <Slides>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vt:i4>
      </vt:variant>
    </vt:vector>
  </HeadingPairs>
  <TitlesOfParts>
    <vt:vector size="17" baseType="lpstr">
      <vt:lpstr>Arial</vt:lpstr>
      <vt:lpstr>宋体</vt:lpstr>
      <vt:lpstr>Wingdings</vt:lpstr>
      <vt:lpstr>Wingdings 3</vt:lpstr>
      <vt:lpstr>Kingsoft Sign</vt:lpstr>
      <vt:lpstr>Arial</vt:lpstr>
      <vt:lpstr>Times New Roman</vt:lpstr>
      <vt:lpstr>汉仪书宋二KW</vt:lpstr>
      <vt:lpstr>Tahoma</vt:lpstr>
      <vt:lpstr>宋体</vt:lpstr>
      <vt:lpstr>Trebuchet MS</vt:lpstr>
      <vt:lpstr>Verdana</vt:lpstr>
      <vt:lpstr>Kingsoft Confetti</vt:lpstr>
      <vt:lpstr>华文新魏</vt:lpstr>
      <vt:lpstr>平面</vt:lpstr>
      <vt:lpstr>The Worksheet Guidelines and Example of Medical Kit</vt:lpstr>
      <vt:lpstr>Group 01: How might we question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Worksheet Guidelines and Example of Medical Kit</dc:title>
  <dc:creator>Leijia Wu</dc:creator>
  <cp:lastModifiedBy>Leijia Wu</cp:lastModifiedBy>
  <dcterms:created xsi:type="dcterms:W3CDTF">2024-04-22T06:21:54Z</dcterms:created>
  <dcterms:modified xsi:type="dcterms:W3CDTF">2024-04-22T06:21:54Z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