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67" r:id="rId3"/>
    <p:sldId id="257" r:id="rId4"/>
    <p:sldId id="258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24BF8E4-71D8-5144-BD12-393016A0C3FF}">
          <p14:sldIdLst>
            <p14:sldId id="256"/>
            <p14:sldId id="267"/>
            <p14:sldId id="257"/>
            <p14:sldId id="258"/>
            <p14:sldId id="260"/>
            <p14:sldId id="261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64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JIA" initials="LJ" lastIdx="3" clrIdx="0"/>
  <p:cmAuthor id="2" name="Ludovic Liu" initials="LL" lastIdx="2" clrIdx="1">
    <p:extLst>
      <p:ext uri="{19B8F6BF-5375-455C-9EA6-DF929625EA0E}">
        <p15:presenceInfo xmlns:p15="http://schemas.microsoft.com/office/powerpoint/2012/main" userId="6cd9464a9cc741b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23369"/>
    <a:srgbClr val="003399"/>
    <a:srgbClr val="C6DAF2"/>
    <a:srgbClr val="385AA4"/>
    <a:srgbClr val="375AA4"/>
    <a:srgbClr val="194297"/>
    <a:srgbClr val="F9FCFF"/>
    <a:srgbClr val="029CDC"/>
    <a:srgbClr val="003E97"/>
    <a:srgbClr val="EE85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38" autoAdjust="0"/>
    <p:restoredTop sz="80699" autoAdjust="0"/>
  </p:normalViewPr>
  <p:slideViewPr>
    <p:cSldViewPr snapToGrid="0" snapToObjects="1">
      <p:cViewPr varScale="1">
        <p:scale>
          <a:sx n="122" d="100"/>
          <a:sy n="122" d="100"/>
        </p:scale>
        <p:origin x="1440" y="208"/>
      </p:cViewPr>
      <p:guideLst>
        <p:guide orient="horz" pos="2364"/>
        <p:guide pos="3817"/>
      </p:guideLst>
    </p:cSldViewPr>
  </p:slideViewPr>
  <p:outlineViewPr>
    <p:cViewPr>
      <p:scale>
        <a:sx n="33" d="100"/>
        <a:sy n="33" d="100"/>
      </p:scale>
      <p:origin x="0" y="-18699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24" d="100"/>
          <a:sy n="124" d="100"/>
        </p:scale>
        <p:origin x="4496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38C2F-8F73-2746-9160-F4551FB004A5}" type="datetimeFigureOut">
              <a:rPr kumimoji="1" lang="zh-CN" altLang="en-US" smtClean="0"/>
              <a:t>2025/4/29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5DC01-625D-6244-8178-1030DB1F73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6121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F5A118F2-9B6F-D14B-59A9-DFCE45C9CD0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1716629"/>
            <a:ext cx="12192001" cy="1610767"/>
          </a:xfrm>
          <a:solidFill>
            <a:srgbClr val="375AA4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r>
              <a:rPr kumimoji="1" lang="zh-CN" altLang="en-US" sz="2400" dirty="0">
                <a:solidFill>
                  <a:schemeClr val="bg1"/>
                </a:solidFill>
              </a:rPr>
              <a:t>单击此处编辑母版标题样式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DD09E68-5E83-B8DB-E08C-07CA0D14B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3575188"/>
            <a:ext cx="12192001" cy="1143000"/>
          </a:xfrm>
        </p:spPr>
        <p:txBody>
          <a:bodyPr/>
          <a:lstStyle>
            <a:lvl1pPr>
              <a:defRPr b="1">
                <a:solidFill>
                  <a:srgbClr val="194297"/>
                </a:solidFill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FA09D2-C520-2555-55EB-A7C22E159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1FA5-A072-C74F-B9AC-F2D758607E96}" type="datetime1">
              <a:rPr kumimoji="1" lang="zh-CN" altLang="en-US" smtClean="0"/>
              <a:t>2025/4/29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4ADFC3-389A-F44E-922A-89862B2E4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AFF51D-986E-C963-E6A1-F892FBAA6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37EA-8E75-5C46-B6C5-33E17701B5D3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0D27035-8DF6-219F-E5E8-64797702C1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65"/>
            <a:ext cx="4855029" cy="738450"/>
          </a:xfrm>
          <a:prstGeom prst="rect">
            <a:avLst/>
          </a:prstGeom>
        </p:spPr>
      </p:pic>
      <p:pic>
        <p:nvPicPr>
          <p:cNvPr id="8" name="Picture 2" descr="所标（标准版）">
            <a:extLst>
              <a:ext uri="{FF2B5EF4-FFF2-40B4-BE49-F238E27FC236}">
                <a16:creationId xmlns:a16="http://schemas.microsoft.com/office/drawing/2014/main" id="{629FE540-837B-C796-8472-0FF2DDA153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459" y="12665"/>
            <a:ext cx="1616700" cy="7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8412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F599AB1C-711B-1DD3-F654-AC52178ABB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481" y="182522"/>
            <a:ext cx="4018520" cy="611217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61492" y="1051562"/>
            <a:ext cx="11469016" cy="5413406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编辑母版文本样式</a:t>
            </a:r>
          </a:p>
          <a:p>
            <a:pPr lvl="1"/>
            <a:r>
              <a:rPr kumimoji="1" lang="zh-CN" altLang="en-US" dirty="0"/>
              <a:t>第二级</a:t>
            </a:r>
          </a:p>
          <a:p>
            <a:pPr lvl="2"/>
            <a:r>
              <a:rPr kumimoji="1" lang="zh-CN" altLang="en-US" dirty="0"/>
              <a:t>第三级</a:t>
            </a:r>
          </a:p>
          <a:p>
            <a:pPr lvl="3"/>
            <a:r>
              <a:rPr kumimoji="1" lang="zh-CN" altLang="en-US" dirty="0"/>
              <a:t>第四级</a:t>
            </a:r>
          </a:p>
          <a:p>
            <a:pPr lvl="4"/>
            <a:r>
              <a:rPr kumimoji="1" lang="zh-CN" altLang="en-US" dirty="0"/>
              <a:t>第五级</a:t>
            </a:r>
          </a:p>
        </p:txBody>
      </p:sp>
      <p:cxnSp>
        <p:nvCxnSpPr>
          <p:cNvPr id="10" name="直接连接符 2"/>
          <p:cNvCxnSpPr/>
          <p:nvPr userDrawn="1"/>
        </p:nvCxnSpPr>
        <p:spPr>
          <a:xfrm>
            <a:off x="361492" y="879000"/>
            <a:ext cx="11469016" cy="0"/>
          </a:xfrm>
          <a:prstGeom prst="line">
            <a:avLst/>
          </a:prstGeom>
          <a:ln w="28575">
            <a:solidFill>
              <a:srgbClr val="385A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11686448" y="6499065"/>
            <a:ext cx="288121" cy="288121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1675815" y="6467540"/>
            <a:ext cx="307910" cy="34091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fld id="{A3F35204-DFFB-A947-BE2B-25CB3E0633F6}" type="slidenum">
              <a:rPr kumimoji="1" lang="zh-CN" altLang="en-US" sz="16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kumimoji="1" lang="zh-CN" alt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标题 20">
            <a:extLst>
              <a:ext uri="{FF2B5EF4-FFF2-40B4-BE49-F238E27FC236}">
                <a16:creationId xmlns:a16="http://schemas.microsoft.com/office/drawing/2014/main" id="{B934DFC8-0DE2-9772-2BC3-E1418C637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492" y="146627"/>
            <a:ext cx="10972800" cy="774447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rgbClr val="19429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FA09D2-C520-2555-55EB-A7C22E159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1FA5-A072-C74F-B9AC-F2D758607E96}" type="datetime1">
              <a:rPr kumimoji="1" lang="zh-CN" altLang="en-US" smtClean="0"/>
              <a:t>2025/4/29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4ADFC3-389A-F44E-922A-89862B2E4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AFF51D-986E-C963-E6A1-F892FBAA6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37EA-8E75-5C46-B6C5-33E17701B5D3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0D27035-8DF6-219F-E5E8-64797702C1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65"/>
            <a:ext cx="4855029" cy="738450"/>
          </a:xfrm>
          <a:prstGeom prst="rect">
            <a:avLst/>
          </a:prstGeom>
        </p:spPr>
      </p:pic>
      <p:pic>
        <p:nvPicPr>
          <p:cNvPr id="8" name="Picture 2" descr="所标（标准版）">
            <a:extLst>
              <a:ext uri="{FF2B5EF4-FFF2-40B4-BE49-F238E27FC236}">
                <a16:creationId xmlns:a16="http://schemas.microsoft.com/office/drawing/2014/main" id="{629FE540-837B-C796-8472-0FF2DDA153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459" y="12665"/>
            <a:ext cx="1616700" cy="7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F5A118F2-9B6F-D14B-59A9-DFCE45C9CD0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2422527"/>
            <a:ext cx="12192001" cy="1610767"/>
          </a:xfrm>
          <a:solidFill>
            <a:srgbClr val="375AA4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r>
              <a:rPr kumimoji="1" lang="zh-CN" altLang="en-US" sz="2400" dirty="0">
                <a:solidFill>
                  <a:schemeClr val="bg1"/>
                </a:solidFill>
              </a:rPr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541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96912" y="6657628"/>
            <a:ext cx="2844800" cy="200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B3551FA5-A072-C74F-B9AC-F2D758607E96}" type="datetime1">
              <a:rPr kumimoji="1" lang="zh-CN" altLang="en-US" smtClean="0"/>
              <a:t>2025/4/29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71797" y="6657628"/>
            <a:ext cx="3860800" cy="1737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48272" y="6657625"/>
            <a:ext cx="2844800" cy="1825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184837EA-8E75-5C46-B6C5-33E17701B5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3" r:id="rId3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4630" algn="l" defTabSz="342900" rtl="0" eaLnBrk="1" latinLnBrk="0" hangingPunct="1">
        <a:spcBef>
          <a:spcPct val="20000"/>
        </a:spcBef>
        <a:buFont typeface="Arial" panose="020B0604020202020204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 panose="020B0604020202020204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 panose="020B0604020202020204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DBBF87E-65A1-ADA5-A336-82AA26B47E7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pPr>
              <a:defRPr/>
            </a:pPr>
            <a:r>
              <a:rPr kumimoji="1" lang="zh-CN" altLang="en-US" sz="4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PPTAgent: Beyond Text-to-Slides</a:t>
            </a:r>
            <a:endParaRPr kumimoji="1" lang="en-US" altLang="zh-CN" sz="48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20D73713-14A7-E970-9E5A-CC6C0201FB9E}"/>
              </a:ext>
            </a:extLst>
          </p:cNvPr>
          <p:cNvSpPr txBox="1">
            <a:spLocks/>
          </p:cNvSpPr>
          <p:nvPr/>
        </p:nvSpPr>
        <p:spPr>
          <a:xfrm>
            <a:off x="-1" y="3530605"/>
            <a:ext cx="12192001" cy="149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b="1" kern="1200">
                <a:solidFill>
                  <a:srgbClr val="194297"/>
                </a:solidFill>
                <a:latin typeface="SimHei" panose="02010609060101010101" pitchFamily="49" charset="-122"/>
                <a:ea typeface="SimHei" panose="0201060906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kumimoji="1" lang="zh-CN" altLang="en-US" sz="28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Hao Zheng (CAS), Xinyan Guan (CAS)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D88E0D1F-68BB-7082-D346-B54F2E718210}"/>
              </a:ext>
            </a:extLst>
          </p:cNvPr>
          <p:cNvSpPr txBox="1">
            <a:spLocks/>
          </p:cNvSpPr>
          <p:nvPr/>
        </p:nvSpPr>
        <p:spPr>
          <a:xfrm>
            <a:off x="99390" y="5150657"/>
            <a:ext cx="12192001" cy="972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b="1" kern="1200">
                <a:solidFill>
                  <a:srgbClr val="194297"/>
                </a:solidFill>
                <a:latin typeface="SimHei" panose="02010609060101010101" pitchFamily="49" charset="-122"/>
                <a:ea typeface="SimHei" panose="0201060906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kumimoji="1" lang="en-US" altLang="zh-CN" sz="28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2025-02-01</a:t>
            </a:r>
            <a:endParaRPr kumimoji="1" lang="zh-CN" altLang="en-US" sz="2800" b="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AAFB834-911B-266C-060F-3F3AE77BE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kumimoji="1" lang="zh-CN" altLang="en-US" dirty="0"/>
              <a:t>目录</a:t>
            </a:r>
          </a:p>
        </p:txBody>
      </p:sp>
      <p:sp>
        <p:nvSpPr>
          <p:cNvPr id="7" name="内容占位符 1">
            <a:extLst>
              <a:ext uri="{FF2B5EF4-FFF2-40B4-BE49-F238E27FC236}">
                <a16:creationId xmlns:a16="http://schemas.microsoft.com/office/drawing/2014/main" id="{5EBBCCA3-FE32-F803-3E1A-34CCC718B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78" y="1371600"/>
            <a:ext cx="11353430" cy="4919632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1" lang="zh-CN" altLang="en-US" sz="3200" b="1" dirty="0">
                <a:solidFill>
                  <a:srgbClr val="0033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介绍 PPTAgent</a:t>
            </a:r>
            <a:endParaRPr kumimoji="1" lang="en-US" altLang="zh-CN" sz="3200" b="1" dirty="0">
              <a:solidFill>
                <a:srgbClr val="00339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1" lang="zh-CN" altLang="en-US" sz="3200" b="1" dirty="0">
                <a:solidFill>
                  <a:srgbClr val="0033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PPTAgent 工作流程</a:t>
            </a:r>
            <a:endParaRPr kumimoji="1" lang="en-US" altLang="zh-CN" sz="3200" b="1" dirty="0">
              <a:solidFill>
                <a:srgbClr val="00339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1" lang="zh-CN" altLang="en-US" sz="3200" b="1" dirty="0">
                <a:solidFill>
                  <a:srgbClr val="0033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实验与评估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1" lang="zh-CN" altLang="en-US" sz="3200" b="1" dirty="0">
                <a:solidFill>
                  <a:srgbClr val="0033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结论</a:t>
            </a:r>
            <a:endParaRPr kumimoji="1" lang="en-US" altLang="zh-CN" sz="3200" b="1" dirty="0">
              <a:solidFill>
                <a:srgbClr val="00339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E4E197F-BCA3-72C2-43BF-1B097F2BF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492" y="1249250"/>
            <a:ext cx="5474158" cy="4816699"/>
          </a:xfrm>
        </p:spPr>
        <p:txBody>
          <a:bodyPr anchor="t"/>
          <a:lstStyle>
            <a:lvl1pPr>
              <a:defRPr/>
            </a:lvl1pPr>
          </a:lstStyle>
          <a:p>
            <a:pPr>
              <a:lnSpc>
                <a:spcPct val="130000"/>
              </a:lnSpc>
              <a:defRPr/>
            </a:pPr>
            <a:r>
              <a:rPr lang="zh-CN" altLang="en-US" b="1" dirty="0"/>
              <a:t>Why PPTAgent Matters</a:t>
            </a:r>
            <a:endParaRPr lang="en-US" altLang="zh-CN" b="1" dirty="0"/>
          </a:p>
          <a:p>
            <a:pPr lvl="1">
              <a:lnSpc>
                <a:spcPct val="130000"/>
              </a:lnSpc>
              <a:defRPr/>
            </a:pPr>
            <a:r>
              <a:rPr lang="zh-CN" altLang="en-US" dirty="0"/>
              <a:t>Advanced skills and effort required for high-quality presentations.</a:t>
            </a:r>
            <a:endParaRPr lang="en-US" altLang="zh-CN" dirty="0"/>
          </a:p>
          <a:p>
            <a:pPr lvl="1">
              <a:lnSpc>
                <a:spcPct val="130000"/>
              </a:lnSpc>
              <a:defRPr/>
            </a:pPr>
            <a:r>
              <a:rPr lang="zh-CN" altLang="en-US" dirty="0"/>
              <a:t>PPTAgent streamlines the process with automated generation.</a:t>
            </a:r>
            <a:endParaRPr lang="en-US" altLang="zh-CN" dirty="0"/>
          </a:p>
          <a:p>
            <a:pPr lvl="1">
              <a:lnSpc>
                <a:spcPct val="130000"/>
              </a:lnSpc>
              <a:defRPr/>
            </a:pPr>
            <a:r>
              <a:rPr lang="zh-CN" altLang="en-US" dirty="0"/>
              <a:t>Focuses on engaging and visually appealing designs.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9FEC2A4-D196-4EC2-4B07-ACA9E9B2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Presentation Importance</a:t>
            </a:r>
          </a:p>
        </p:txBody>
      </p:sp>
      <p:pic>
        <p:nvPicPr>
          <p:cNvPr id="4" name="图片 4" descr="_page_0_Figure_14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174" y="1076315"/>
            <a:ext cx="5765800" cy="498963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E4E197F-BCA3-72C2-43BF-1B097F2BF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492" y="1249250"/>
            <a:ext cx="5156439" cy="4816699"/>
          </a:xfrm>
        </p:spPr>
        <p:txBody>
          <a:bodyPr anchor="t"/>
          <a:lstStyle>
            <a:lvl1pPr>
              <a:defRPr/>
            </a:lvl1pPr>
          </a:lstStyle>
          <a:p>
            <a:pPr>
              <a:lnSpc>
                <a:spcPct val="130000"/>
              </a:lnSpc>
              <a:defRPr/>
            </a:pPr>
            <a:r>
              <a:rPr lang="zh-CN" altLang="en-US" b="1" dirty="0"/>
              <a:t>Iterative, Edit-Based Process</a:t>
            </a:r>
            <a:endParaRPr lang="en-US" altLang="zh-CN" b="1" dirty="0"/>
          </a:p>
          <a:p>
            <a:pPr lvl="1">
              <a:lnSpc>
                <a:spcPct val="130000"/>
              </a:lnSpc>
              <a:defRPr/>
            </a:pPr>
            <a:r>
              <a:rPr lang="zh-CN" altLang="en-US" dirty="0"/>
              <a:t>Analyzes reference presentations for semantic info</a:t>
            </a:r>
            <a:endParaRPr lang="en-US" altLang="zh-CN" dirty="0"/>
          </a:p>
          <a:p>
            <a:pPr lvl="1">
              <a:lnSpc>
                <a:spcPct val="130000"/>
              </a:lnSpc>
              <a:defRPr/>
            </a:pPr>
            <a:r>
              <a:rPr lang="zh-CN" altLang="en-US" dirty="0"/>
              <a:t>Generates detailed presentation outline</a:t>
            </a:r>
            <a:endParaRPr lang="en-US" altLang="zh-CN" dirty="0"/>
          </a:p>
          <a:p>
            <a:pPr lvl="1">
              <a:lnSpc>
                <a:spcPct val="130000"/>
              </a:lnSpc>
              <a:defRPr/>
            </a:pPr>
            <a:r>
              <a:rPr lang="zh-CN" altLang="en-US" dirty="0"/>
              <a:t>Assigns document sections and reference slides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9FEC2A4-D196-4EC2-4B07-ACA9E9B2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PPTAgent Workflow</a:t>
            </a:r>
          </a:p>
        </p:txBody>
      </p:sp>
      <p:pic>
        <p:nvPicPr>
          <p:cNvPr id="4" name="图片 4" descr="_page_1_Figure_0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931" y="1076315"/>
            <a:ext cx="6474371" cy="498963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2326E5D-C9C6-D18F-AF9E-8999EED28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pPr>
              <a:lnSpc>
                <a:spcPct val="150000"/>
              </a:lnSpc>
              <a:defRPr/>
            </a:pPr>
            <a:r>
              <a:rPr lang="zh-CN" altLang="en-US" dirty="0"/>
              <a:t>Foundational Stage</a:t>
            </a:r>
            <a:endParaRPr lang="en-US" altLang="zh-CN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Complex and fragmented real-world slides.</a:t>
            </a:r>
            <a:endParaRPr lang="en-US" altLang="zh-CN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Requires sophisticated content extraction methods.</a:t>
            </a:r>
            <a:endParaRPr lang="en-US" altLang="zh-CN" dirty="0"/>
          </a:p>
          <a:p>
            <a:pPr>
              <a:lnSpc>
                <a:spcPct val="150000"/>
              </a:lnSpc>
              <a:defRPr/>
            </a:pPr>
            <a:r>
              <a:rPr lang="zh-CN" altLang="en-US" dirty="0"/>
              <a:t>Content Extraction</a:t>
            </a:r>
            <a:endParaRPr lang="en-US" altLang="zh-CN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Clustering algorithms for slide categorization.</a:t>
            </a:r>
            <a:endParaRPr lang="en-US" altLang="zh-CN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LLMs and hierarchical clustering for schema extraction.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207379F-C510-F9D4-0546-625409794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Presentation Analysis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2326E5D-C9C6-D18F-AF9E-8999EED28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pPr>
              <a:lnSpc>
                <a:spcPct val="150000"/>
              </a:lnSpc>
              <a:defRPr/>
            </a:pPr>
            <a:r>
              <a:rPr lang="zh-CN" altLang="en-US" dirty="0"/>
              <a:t>LLM-driven Slide Creation</a:t>
            </a:r>
            <a:endParaRPr lang="en-US" altLang="zh-CN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LLMs create a structured outline for the new presentation.</a:t>
            </a:r>
            <a:endParaRPr lang="en-US" altLang="zh-CN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Specify reference slides and relevant document sections.</a:t>
            </a:r>
            <a:endParaRPr lang="en-US" altLang="zh-CN" dirty="0"/>
          </a:p>
          <a:p>
            <a:pPr>
              <a:lnSpc>
                <a:spcPct val="150000"/>
              </a:lnSpc>
              <a:defRPr/>
            </a:pPr>
            <a:r>
              <a:rPr lang="zh-CN" altLang="en-US" dirty="0"/>
              <a:t>Ensuring Engagement and Coherence</a:t>
            </a:r>
            <a:endParaRPr lang="en-US" altLang="zh-CN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Use five specialized APIs for precise slide editing.</a:t>
            </a:r>
            <a:endParaRPr lang="en-US" altLang="zh-CN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Convert slides to HTML for better interpretability and error correction.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207379F-C510-F9D4-0546-625409794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Presentation Generation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E4E197F-BCA3-72C2-43BF-1B097F2BF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492" y="1249250"/>
            <a:ext cx="4693984" cy="4816699"/>
          </a:xfrm>
        </p:spPr>
        <p:txBody>
          <a:bodyPr anchor="t"/>
          <a:lstStyle>
            <a:lvl1pPr>
              <a:defRPr/>
            </a:lvl1pPr>
          </a:lstStyle>
          <a:p>
            <a:pPr>
              <a:lnSpc>
                <a:spcPct val="130000"/>
              </a:lnSpc>
              <a:defRPr/>
            </a:pPr>
            <a:r>
              <a:rPr lang="zh-CN" altLang="en-US" b="1" dirty="0"/>
              <a:t>Comparison of Models</a:t>
            </a:r>
            <a:endParaRPr lang="en-US" altLang="zh-CN" b="1" dirty="0"/>
          </a:p>
          <a:p>
            <a:pPr lvl="1">
              <a:lnSpc>
                <a:spcPct val="130000"/>
              </a:lnSpc>
              <a:defRPr/>
            </a:pPr>
            <a:r>
              <a:rPr lang="zh-CN" altLang="en-US" dirty="0"/>
              <a:t>gpt-4o, Qwen2.5, and Qwen2-VL evaluated</a:t>
            </a:r>
            <a:endParaRPr lang="en-US" altLang="zh-CN" dirty="0"/>
          </a:p>
          <a:p>
            <a:pPr lvl="1">
              <a:lnSpc>
                <a:spcPct val="130000"/>
              </a:lnSpc>
              <a:defRPr/>
            </a:pPr>
            <a:r>
              <a:rPr lang="zh-CN" altLang="en-US" dirty="0"/>
              <a:t>Performance across iterations and failures</a:t>
            </a:r>
            <a:endParaRPr lang="en-US" altLang="zh-CN" dirty="0"/>
          </a:p>
          <a:p>
            <a:pPr lvl="1">
              <a:lnSpc>
                <a:spcPct val="130000"/>
              </a:lnSpc>
              <a:defRPr/>
            </a:pPr>
            <a:r>
              <a:rPr lang="zh-CN" altLang="en-US" dirty="0"/>
              <a:t>Results highlight model effectiveness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9FEC2A4-D196-4EC2-4B07-ACA9E9B2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Success Rates</a:t>
            </a:r>
          </a:p>
        </p:txBody>
      </p:sp>
      <p:pic>
        <p:nvPicPr>
          <p:cNvPr id="4" name="图片 4" descr="_page_6_Figure_0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476" y="1076315"/>
            <a:ext cx="6769198" cy="54275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kumimoji="1" lang="zh-CN" altLang="en-US" dirty="0"/>
              <a:t>Correlation Analysis</a:t>
            </a:r>
          </a:p>
        </p:txBody>
      </p:sp>
      <p:pic>
        <p:nvPicPr>
          <p:cNvPr id="4" name="表格 13" descr="_page_7_Figure_0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018" y="1076315"/>
            <a:ext cx="9205962" cy="3483327"/>
          </a:xfrm>
          <a:prstGeom prst="rect">
            <a:avLst/>
          </a:prstGeom>
        </p:spPr>
      </p:pic>
      <p:sp>
        <p:nvSpPr>
          <p:cNvPr id="2" name="内容占位符 2">
            <a:extLst>
              <a:ext uri="{FF2B5EF4-FFF2-40B4-BE49-F238E27FC236}">
                <a16:creationId xmlns:a16="http://schemas.microsoft.com/office/drawing/2014/main" id="{FCB864F2-6275-6006-EAB1-166FD9CE3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3017" y="4670854"/>
            <a:ext cx="9205963" cy="2040519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pPr>
              <a:lnSpc>
                <a:spcPct val="150000"/>
              </a:lnSpc>
              <a:defRPr/>
            </a:pPr>
            <a:r>
              <a:rPr kumimoji="1" lang="zh-CN" altLang="en-US" sz="2000" dirty="0"/>
              <a:t>Heatmap shows relationships between content, vision, ppl, and fid.</a:t>
            </a:r>
            <a:endParaRPr kumimoji="1" lang="en-US" altLang="zh-CN" sz="2000" dirty="0"/>
          </a:p>
          <a:p>
            <a:pPr>
              <a:lnSpc>
                <a:spcPct val="150000"/>
              </a:lnSpc>
              <a:defRPr/>
            </a:pPr>
            <a:r>
              <a:rPr kumimoji="1" lang="zh-CN" altLang="en-US" sz="2000" dirty="0"/>
              <a:t>Strength and direction of correlations indicated by color.</a:t>
            </a:r>
            <a:endParaRPr kumimoji="1" lang="en-US" altLang="zh-CN" sz="2000" dirty="0"/>
          </a:p>
          <a:p>
            <a:pPr>
              <a:lnSpc>
                <a:spcPct val="150000"/>
              </a:lnSpc>
              <a:defRPr/>
            </a:pPr>
            <a:r>
              <a:rPr kumimoji="1" lang="zh-CN" altLang="en-US" sz="2000" dirty="0"/>
              <a:t>Values range from -1.00 to 1.00.</a:t>
            </a:r>
            <a:endParaRPr kumimoji="1" lang="en-US" altLang="zh-CN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2F34FC-22F8-D952-98A7-D5FEC4A1708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pPr>
              <a:defRPr/>
            </a:pPr>
            <a:r>
              <a:rPr kumimoji="1" lang="zh-CN" altLang="en-US" sz="4800" dirty="0">
                <a:solidFill>
                  <a:schemeClr val="bg1"/>
                </a:solidFill>
              </a:rPr>
              <a:t>Thank yo</a:t>
            </a:r>
            <a:r>
              <a:rPr kumimoji="1" lang="en-US" altLang="zh-CN" sz="4800" dirty="0">
                <a:solidFill>
                  <a:schemeClr val="bg1"/>
                </a:solidFill>
              </a:rPr>
              <a:t>u</a:t>
            </a:r>
            <a:endParaRPr kumimoji="1" lang="zh-CN" altLang="en-US" sz="4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NIC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大数据部1228</Template>
  <TotalTime>11398</TotalTime>
  <Words>228</Words>
  <Application>Microsoft Macintosh PowerPoint</Application>
  <PresentationFormat>宽屏</PresentationFormat>
  <Paragraphs>42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Microsoft YaHei</vt:lpstr>
      <vt:lpstr>Microsoft YaHei</vt:lpstr>
      <vt:lpstr>等线</vt:lpstr>
      <vt:lpstr>SimHei</vt:lpstr>
      <vt:lpstr>Arial</vt:lpstr>
      <vt:lpstr>Calibri</vt:lpstr>
      <vt:lpstr>CNIC</vt:lpstr>
      <vt:lpstr>PowerPoint 演示文稿</vt:lpstr>
      <vt:lpstr>目录</vt:lpstr>
      <vt:lpstr>Presentation Importance</vt:lpstr>
      <vt:lpstr>PPTAgent Workflow</vt:lpstr>
      <vt:lpstr>Presentation Analysis</vt:lpstr>
      <vt:lpstr>Presentation Generation</vt:lpstr>
      <vt:lpstr>Success Rates</vt:lpstr>
      <vt:lpstr>Correlation Analysis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Zheng Hao</cp:lastModifiedBy>
  <cp:revision>2111</cp:revision>
  <dcterms:created xsi:type="dcterms:W3CDTF">2021-12-30T00:47:00Z</dcterms:created>
  <dcterms:modified xsi:type="dcterms:W3CDTF">2025-04-29T04:33:13Z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71B4795019C946948764C197ABC98386</vt:lpwstr>
  </property>
  <property fmtid="{D5CDD505-2E9C-101B-9397-08002B2CF9AE}" pid="3" name="KSOProductBuildVer">
    <vt:lpwstr>2052-11.1.0.11194</vt:lpwstr>
  </property>
</Properties>
</file>