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55600" y="0"/>
            <a:ext cx="14782326" cy="10375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574800" y="114300"/>
            <a:ext cx="9855200" cy="650260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759200" y="825500"/>
            <a:ext cx="11548692" cy="762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283200" y="2819400"/>
            <a:ext cx="8565280" cy="5651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391400" y="762000"/>
            <a:ext cx="4660900" cy="307533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6901631" y="3197028"/>
            <a:ext cx="5380144" cy="8115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291141" y="-26019"/>
            <a:ext cx="12309676" cy="92337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ning Association Rules"/>
          <p:cNvSpPr txBox="1"/>
          <p:nvPr>
            <p:ph type="ctrTitle"/>
          </p:nvPr>
        </p:nvSpPr>
        <p:spPr>
          <a:xfrm>
            <a:off x="1270000" y="1695450"/>
            <a:ext cx="10464800" cy="3467100"/>
          </a:xfrm>
          <a:prstGeom prst="rect">
            <a:avLst/>
          </a:prstGeom>
        </p:spPr>
        <p:txBody>
          <a:bodyPr/>
          <a:lstStyle/>
          <a:p>
            <a:pPr/>
            <a:r>
              <a:t>Mining Association Rules</a:t>
            </a:r>
          </a:p>
        </p:txBody>
      </p:sp>
      <p:sp>
        <p:nvSpPr>
          <p:cNvPr id="120" name="Kaivan Kamali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0831">
              <a:defRPr sz="3455"/>
            </a:pPr>
            <a:r>
              <a:t>Kaivan Kamali</a:t>
            </a:r>
          </a:p>
          <a:p>
            <a:pPr defTabSz="560831">
              <a:defRPr sz="3455"/>
            </a:pPr>
            <a:r>
              <a:t>03/23/2021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2 itemset Support thresho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552"/>
            </a:lvl1pPr>
          </a:lstStyle>
          <a:p>
            <a:pPr/>
            <a:r>
              <a:t>2 itemset Support threshold</a:t>
            </a:r>
          </a:p>
        </p:txBody>
      </p:sp>
      <p:sp>
        <p:nvSpPr>
          <p:cNvPr id="147" name="If support threshold is 0.30, then we drop (Apple, Milk), (Apple, Rice), (Milk, Rice), and (Beer, Ric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If support threshold is 0.30, then we drop (Apple, Milk), (Apple, Rice), (Milk, Rice), and (Beer, Rice)</a:t>
            </a:r>
          </a:p>
          <a:p>
            <a:pPr lvl="1" marL="798830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Their Support is less than 0.30</a:t>
            </a:r>
          </a:p>
          <a:p>
            <a:pPr marL="399415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Use remaining (Apple, Beer) and (Milk, Beer) to generate 3 itemsets</a:t>
            </a:r>
          </a:p>
          <a:p>
            <a:pPr marL="399415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Repeat this process until we reach Maximum length of itemset, Or we run out itemsets with minimum threshold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2. Generate association 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6336"/>
            </a:lvl1pPr>
          </a:lstStyle>
          <a:p>
            <a:pPr/>
            <a:r>
              <a:t>2. Generate association rules</a:t>
            </a:r>
          </a:p>
        </p:txBody>
      </p:sp>
      <p:sp>
        <p:nvSpPr>
          <p:cNvPr id="150" name="After filtering itemsets via Support threshold, use remaining itemsets to create an implication expression [6] in the form of X -&gt; 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</a:lstStyle>
          <a:p>
            <a:pPr/>
            <a:r>
              <a:t>After filtering itemsets via Support threshold, use remaining itemsets to create an implication expression [6] in the form of X -&gt; Y </a:t>
            </a:r>
          </a:p>
          <a:p>
            <a:pPr lvl="1"/>
            <a:r>
              <a:t>X and Y are disjoint itemsets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riteria for filtering association 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112"/>
            </a:lvl1pPr>
          </a:lstStyle>
          <a:p>
            <a:pPr/>
            <a:r>
              <a:t>Criteria for filtering association rules</a:t>
            </a:r>
          </a:p>
        </p:txBody>
      </p:sp>
      <p:sp>
        <p:nvSpPr>
          <p:cNvPr id="153" name="Confid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Confidence</a:t>
            </a:r>
          </a:p>
          <a:p>
            <a:pPr>
              <a:buBlip>
                <a:blip r:embed="rId2"/>
              </a:buBlip>
            </a:pPr>
            <a:r>
              <a:t>Lift</a:t>
            </a:r>
          </a:p>
          <a:p>
            <a:pPr>
              <a:buBlip>
                <a:blip r:embed="rId2"/>
              </a:buBlip>
            </a:pPr>
            <a:r>
              <a:t>Conviction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fi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Confidence</a:t>
            </a:r>
          </a:p>
        </p:txBody>
      </p:sp>
      <p:sp>
        <p:nvSpPr>
          <p:cNvPr id="156" name="Confidence(X -&gt; Y)=Support (X,Y)/Support(x)…"/>
          <p:cNvSpPr txBox="1"/>
          <p:nvPr>
            <p:ph type="body" idx="1"/>
          </p:nvPr>
        </p:nvSpPr>
        <p:spPr>
          <a:xfrm>
            <a:off x="807591" y="2476103"/>
            <a:ext cx="11389618" cy="6185297"/>
          </a:xfrm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Confidence(X -&gt; Y)=Support (X,Y)/Support(x)</a:t>
            </a:r>
          </a:p>
          <a:p>
            <a:pPr lvl="1" marL="892809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Support values come from the Apriori step</a:t>
            </a:r>
          </a:p>
          <a:p>
            <a:pPr marL="446404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Confidence is basically the conditional probability</a:t>
            </a:r>
          </a:p>
          <a:p>
            <a:pPr lvl="1" marL="892809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Confidence(X -&gt; Y) = P(Y | X)</a:t>
            </a:r>
          </a:p>
          <a:p>
            <a:pPr marL="446404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Confidence values between 0.00 and 1.00</a:t>
            </a:r>
          </a:p>
          <a:p>
            <a:pPr lvl="1" marL="892809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Higher values are better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nfi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Confidence</a:t>
            </a:r>
          </a:p>
        </p:txBody>
      </p:sp>
      <p:sp>
        <p:nvSpPr>
          <p:cNvPr id="159" name="Confidence(Apple -&gt; Beer) = Support(Apple, Beer) / Support(Apple) = (3/8)/(4/8) = 0.7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Confidence(Apple -&gt; Beer) = Support(Apple, Beer) / Support(Apple) = (3/8)/(4/8) = 0.75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Problems with Confidence [6]: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May misrepresent the importance of a rule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If Beer is frequent, Apple likely to co-occur with Beer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Need a measure that accounts for popularity of Beer </a:t>
            </a:r>
          </a:p>
          <a:p>
            <a:pPr lvl="2" marL="1127760" indent="-375920" defTabSz="467359">
              <a:spcBef>
                <a:spcPts val="2400"/>
              </a:spcBef>
              <a:buBlip>
                <a:blip r:embed="rId2"/>
              </a:buBlip>
              <a:defRPr sz="3040" u="sng"/>
            </a:pPr>
            <a:r>
              <a:t>Lift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Lift</a:t>
            </a:r>
          </a:p>
        </p:txBody>
      </p:sp>
      <p:sp>
        <p:nvSpPr>
          <p:cNvPr id="162" name="Lift(X -&gt; Y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 u="sng"/>
            </a:pPr>
            <a:r>
              <a:t>Lift(X -&gt; Y)</a:t>
            </a:r>
          </a:p>
          <a:p>
            <a:pPr lvl="1" marL="902208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Measures how many times more often X and Y occur together than expected if they were statistically independent [7]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Lift(Apple -&gt;Beer)= Support(Apple, Beer)/Support(Apple) * Support(Beer) = (3/8) / (4/8)*(6/8) = 1/8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Lift</a:t>
            </a:r>
          </a:p>
        </p:txBody>
      </p:sp>
      <p:sp>
        <p:nvSpPr>
          <p:cNvPr id="165" name="Lift is joint probability divided by product of probabilities marginal probabili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 is joint probability divided by product of probabilities marginal probabilities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Lift(X -&gt;Y) = P(X,Y)/P(X) * P(Y)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 values between 0 and infinity [8]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 &gt; 1: X and Y appear together more than expected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 &lt; 1: X and Y appear together less than expected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 = 1: X and Y are independent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Lift</a:t>
            </a:r>
          </a:p>
        </p:txBody>
      </p:sp>
      <p:sp>
        <p:nvSpPr>
          <p:cNvPr id="168" name="Problem with Lif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Problem with Lift:</a:t>
            </a:r>
          </a:p>
          <a:p>
            <a:pPr lvl="1">
              <a:buBlip>
                <a:blip r:embed="rId2"/>
              </a:buBlip>
            </a:pPr>
            <a:r>
              <a:t>Lift has no direction</a:t>
            </a:r>
          </a:p>
          <a:p>
            <a:pPr lvl="2">
              <a:buBlip>
                <a:blip r:embed="rId2"/>
              </a:buBlip>
            </a:pPr>
            <a:r>
              <a:t>Same value for X-&gt;Y and Y -&gt; X</a:t>
            </a:r>
          </a:p>
          <a:p>
            <a:pPr lvl="1">
              <a:buBlip>
                <a:blip r:embed="rId2"/>
              </a:buBlip>
            </a:pPr>
            <a:r>
              <a:t>Need a measure with direction</a:t>
            </a:r>
          </a:p>
          <a:p>
            <a:pPr lvl="2">
              <a:buBlip>
                <a:blip r:embed="rId2"/>
              </a:buBlip>
              <a:defRPr u="sng"/>
            </a:pPr>
            <a:r>
              <a:t>Conviction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v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Conviction</a:t>
            </a:r>
          </a:p>
        </p:txBody>
      </p:sp>
      <p:sp>
        <p:nvSpPr>
          <p:cNvPr id="171" name="Conviction(X-&gt;Y)=(1-Support(Y))/(1-Confidence(X-&gt;Y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Conviction(X-&gt;Y)=(1-Support(Y))/(1-Confidence(X-&gt;Y))</a:t>
            </a:r>
          </a:p>
          <a:p>
            <a:pPr marL="399415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Conviction(Apple -&gt; Beer) = (1-6/8)/(1-6/8)=1</a:t>
            </a:r>
          </a:p>
          <a:p>
            <a:pPr marL="399415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Conviction values between 0 and infinity</a:t>
            </a:r>
          </a:p>
          <a:p>
            <a:pPr lvl="1" marL="798830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The higher the conviction value, the higher Y is dependent on X</a:t>
            </a:r>
          </a:p>
          <a:p>
            <a:pPr lvl="1" marL="798830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Conviction of 1: X and Y are independent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74" name="Affinity analysis. https://en.wikipedia.org/wiki/Affinity_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6056" indent="-456056" defTabSz="368045">
              <a:spcBef>
                <a:spcPts val="1800"/>
              </a:spcBef>
              <a:buSzPct val="100000"/>
              <a:buAutoNum type="arabicPeriod" startAt="1"/>
              <a:defRPr sz="2394"/>
            </a:pPr>
            <a:r>
              <a:t>Affinity analysis. https://en.wikipedia.org/wiki/Affinity_analysis</a:t>
            </a:r>
          </a:p>
          <a:p>
            <a:pPr marL="456056" indent="-456056" defTabSz="368045">
              <a:spcBef>
                <a:spcPts val="1800"/>
              </a:spcBef>
              <a:buSzPct val="100000"/>
              <a:buAutoNum type="arabicPeriod" startAt="1"/>
              <a:defRPr sz="2394"/>
            </a:pPr>
            <a:r>
              <a:t>Agrawal, R., Imielinski, T., Swami, A. Mining association rules between sets of items in large databases. Proceedings of the 1993 ACM SIGMOD. </a:t>
            </a:r>
          </a:p>
          <a:p>
            <a:pPr marL="456056" indent="-456056" defTabSz="368045">
              <a:spcBef>
                <a:spcPts val="1800"/>
              </a:spcBef>
              <a:buSzPct val="100000"/>
              <a:buAutoNum type="arabicPeriod" startAt="1"/>
              <a:defRPr sz="2394"/>
            </a:pPr>
            <a:r>
              <a:t>Agrawal, R., Ramakrishnan, S. Fast algorithms for mining association rules. Proceedings of the 1994 VLDB.</a:t>
            </a:r>
          </a:p>
          <a:p>
            <a:pPr marL="456056" indent="-456056" defTabSz="368045">
              <a:spcBef>
                <a:spcPts val="1800"/>
              </a:spcBef>
              <a:buSzPct val="100000"/>
              <a:buAutoNum type="arabicPeriod" startAt="1"/>
              <a:defRPr sz="2394"/>
            </a:pPr>
            <a:r>
              <a:t>Frequent Itemsets via Apriori Algorithm. http://rasbt.github.io/mlxtend/user_guide/frequent_patterns/apriori/</a:t>
            </a:r>
          </a:p>
          <a:p>
            <a:pPr marL="456056" indent="-456056" defTabSz="368045">
              <a:spcBef>
                <a:spcPts val="1800"/>
              </a:spcBef>
              <a:buSzPct val="100000"/>
              <a:buAutoNum type="arabicPeriod" startAt="1"/>
              <a:defRPr sz="2394"/>
            </a:pPr>
            <a:r>
              <a:t>Association Rule Mining for Lastfm using Python. https://www.kaggle.com/ashishpatel26/association-rule-mining-for-lastfm-using-python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it?"/>
          <p:cNvSpPr txBox="1"/>
          <p:nvPr>
            <p:ph type="title"/>
          </p:nvPr>
        </p:nvSpPr>
        <p:spPr>
          <a:xfrm>
            <a:off x="1270000" y="609600"/>
            <a:ext cx="10464800" cy="2108200"/>
          </a:xfrm>
          <a:prstGeom prst="rect">
            <a:avLst/>
          </a:prstGeom>
        </p:spPr>
        <p:txBody>
          <a:bodyPr/>
          <a:lstStyle/>
          <a:p>
            <a:pPr/>
            <a:r>
              <a:t>What is it? </a:t>
            </a:r>
          </a:p>
        </p:txBody>
      </p:sp>
      <p:sp>
        <p:nvSpPr>
          <p:cNvPr id="123" name="Mining Association Rules, or Affinity Analysis, or Market Basket Analysis (MBA): technique for finding correlations between different entities according to their co-occurrence in a dataset [1][2]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Mining Association Rules, or Affinity Analysis, or Market Basket Analysis (MBA): technique for finding correlations between different entities according to their co-occurrence in a dataset [1][2].</a:t>
            </a:r>
          </a:p>
          <a:p>
            <a:pPr>
              <a:buBlip>
                <a:blip r:embed="rId2"/>
              </a:buBlip>
            </a:pPr>
            <a:r>
              <a:t>Can extract/uncover useful trends in a dataset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77" name="Association Rules Generation from Frequent itemsets. http://rasbt.github.io/mlxtend/user_guide/frequent_patterns/association_rules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3736" indent="-173736" defTabSz="443991">
              <a:spcBef>
                <a:spcPts val="2200"/>
              </a:spcBef>
              <a:buSzPct val="100000"/>
              <a:buAutoNum type="arabicPeriod" startAt="6"/>
              <a:defRPr sz="2888"/>
            </a:pPr>
            <a:r>
              <a:t> Association Rules Generation from Frequent itemsets. http://rasbt.github.io/mlxtend/user_guide/frequent_patterns/association_rules/</a:t>
            </a:r>
          </a:p>
          <a:p>
            <a:pPr marL="173736" indent="-173736" defTabSz="443991">
              <a:spcBef>
                <a:spcPts val="2200"/>
              </a:spcBef>
              <a:buSzPct val="100000"/>
              <a:buAutoNum type="arabicPeriod" startAt="6"/>
              <a:defRPr sz="2888"/>
            </a:pPr>
            <a:r>
              <a:t> Commonly used interest measures for association rules. https://michael.hahsler.net/research/recommender/associationrules.html</a:t>
            </a:r>
          </a:p>
          <a:p>
            <a:pPr marL="173736" indent="-173736" defTabSz="443991">
              <a:spcBef>
                <a:spcPts val="2200"/>
              </a:spcBef>
              <a:buSzPct val="100000"/>
              <a:buAutoNum type="arabicPeriod" startAt="6"/>
              <a:defRPr sz="2888"/>
            </a:pPr>
            <a:r>
              <a:t>Lift in an association rule. https://www.ibm.com/support/knowledgecenter/en/SSEPGG_11.1.0/com.ibm.im.model.doc/c_lift_in_an_association_rule.html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BA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ctr"/>
            <a:r>
              <a:t> MBA algorithm</a:t>
            </a:r>
          </a:p>
        </p:txBody>
      </p:sp>
      <p:sp>
        <p:nvSpPr>
          <p:cNvPr id="126" name="Two step proced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Two step procedure</a:t>
            </a:r>
          </a:p>
          <a:p>
            <a:pPr>
              <a:buBlip>
                <a:blip r:embed="rId2"/>
              </a:buBlip>
            </a:pPr>
            <a:r>
              <a:t>First, find the “frequent” itemsets in a dataset</a:t>
            </a:r>
          </a:p>
          <a:p>
            <a:pPr>
              <a:buBlip>
                <a:blip r:embed="rId2"/>
              </a:buBlip>
            </a:pPr>
            <a:r>
              <a:t>Second, generate association rules satisfying some criteria </a:t>
            </a:r>
          </a:p>
          <a:p>
            <a:pPr lvl="1">
              <a:buBlip>
                <a:blip r:embed="rId2"/>
              </a:buBlip>
            </a:pPr>
            <a:r>
              <a:t>E.g., Support, Confidence, Lift, Conviction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1. Find frequent item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Find frequent itemsets</a:t>
            </a:r>
          </a:p>
        </p:txBody>
      </p:sp>
      <p:sp>
        <p:nvSpPr>
          <p:cNvPr id="129" name="Apriori algorithm to find frequent item sets [3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Apriori algorithm to find frequent item sets [3]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Works on a database containing transactions</a:t>
            </a:r>
          </a:p>
          <a:p>
            <a:pPr lvl="1" marL="836422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E.g., items purchased by a customer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Algorithm parameters:</a:t>
            </a:r>
          </a:p>
          <a:p>
            <a:pPr lvl="1" marL="836422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</a:t>
            </a:r>
          </a:p>
          <a:p>
            <a:pPr lvl="1" marL="836422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Maximum length of itemset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riori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Apriori algorithm</a:t>
            </a:r>
          </a:p>
        </p:txBody>
      </p:sp>
      <p:sp>
        <p:nvSpPr>
          <p:cNvPr id="132" name="Itemset is considered frequent if meets a user specified “Support” threshold [4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8328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Itemset is considered frequent if meets a user specified “Support” threshold [4]</a:t>
            </a:r>
          </a:p>
          <a:p>
            <a:pPr marL="338328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If Support is set to 0.5, frequent itemset is defined as set of items that co-occur in at least 50% of the transactions in the database</a:t>
            </a:r>
          </a:p>
          <a:p>
            <a:pPr marL="338328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Support values between 0.00 and 1.00</a:t>
            </a:r>
          </a:p>
          <a:p>
            <a:pPr marL="338328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Support is basically the probability of an itemset</a:t>
            </a:r>
          </a:p>
          <a:p>
            <a:pPr lvl="1" marL="676656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Support(A) = P(A)</a:t>
            </a:r>
          </a:p>
          <a:p>
            <a:pPr lvl="1" marL="676656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Support(A, B) = P(A, 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ransactions [5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Transactions </a:t>
            </a:r>
            <a:r>
              <a:rPr baseline="31999" sz="5500"/>
              <a:t>[5]</a:t>
            </a:r>
          </a:p>
        </p:txBody>
      </p:sp>
      <p:pic>
        <p:nvPicPr>
          <p:cNvPr id="135" name="MBA.png" descr="MB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37" y="2936240"/>
            <a:ext cx="6715526" cy="5942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1 itemset Support calc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6408"/>
            </a:lvl1pPr>
          </a:lstStyle>
          <a:p>
            <a:pPr/>
            <a:r>
              <a:t>1 itemset Support calculation</a:t>
            </a:r>
          </a:p>
        </p:txBody>
      </p:sp>
      <p:sp>
        <p:nvSpPr>
          <p:cNvPr id="138" name="Support(Apple) = 4/8 = 0.5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Support(Apple) = 4/8 = 0.50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Support(Milk) = 4/8 = 0.50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Support(Beer) = 6/8 = 0.75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Support(Pear) = 2/8 = 0.25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Support(Rice) = 4/8 = 0.50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Support(Chicken) = 2/8 = 0.25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1 itemset Support thresho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1 itemset Support threshold</a:t>
            </a:r>
          </a:p>
        </p:txBody>
      </p:sp>
      <p:sp>
        <p:nvSpPr>
          <p:cNvPr id="141" name="If Support threshold is set to 0.30, then we drop Chicken and Pe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If Support threshold is set to 0.30, then we drop Chicken and Pear </a:t>
            </a:r>
          </a:p>
          <a:p>
            <a:pPr lvl="1">
              <a:buBlip>
                <a:blip r:embed="rId2"/>
              </a:buBlip>
            </a:pPr>
            <a:r>
              <a:t>Their Support is less than 0.30</a:t>
            </a:r>
          </a:p>
          <a:p>
            <a:pPr>
              <a:buBlip>
                <a:blip r:embed="rId2"/>
              </a:buBlip>
            </a:pPr>
            <a:r>
              <a:t> Use remaining Apple, Milk, Beer, and Rice to generate 2 itemsets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2 itemset Support calc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pPr/>
            <a:r>
              <a:t>2 itemset Support calculation</a:t>
            </a:r>
          </a:p>
        </p:txBody>
      </p:sp>
      <p:sp>
        <p:nvSpPr>
          <p:cNvPr id="144" name="Support(Apple, Milk) = 0 /8 = 0.00…"/>
          <p:cNvSpPr txBox="1"/>
          <p:nvPr>
            <p:ph type="body" idx="1"/>
          </p:nvPr>
        </p:nvSpPr>
        <p:spPr>
          <a:xfrm>
            <a:off x="1270000" y="2295425"/>
            <a:ext cx="10464800" cy="6365975"/>
          </a:xfrm>
          <a:prstGeom prst="rect">
            <a:avLst/>
          </a:prstGeom>
        </p:spPr>
        <p:txBody>
          <a:bodyPr/>
          <a:lstStyle/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Support(Apple, Milk) = 0 /8 = 0.00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Support(Apple, Beer) = 3/8 = 0.375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Support(Apple, Rice) = 2/8 = 0.250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Support(Milk, Beer) = 3/8 = 0.375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Support(Milk, Rice) = 2/8 = 0.25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Support(Beer, Rice) = 2/8 = 0.25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