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63" r:id="rId3"/>
    <p:sldId id="285" r:id="rId4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6"/>
      <p:bold r:id="rId7"/>
      <p:italic r:id="rId8"/>
      <p:boldItalic r:id="rId9"/>
    </p:embeddedFont>
    <p:embeddedFont>
      <p:font typeface="Merriweather" panose="020B0604020202020204" charset="0"/>
      <p:regular r:id="rId10"/>
      <p:bold r:id="rId11"/>
      <p:italic r:id="rId12"/>
      <p:boldItalic r:id="rId13"/>
    </p:embeddedFont>
    <p:embeddedFont>
      <p:font typeface="Robo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983D2D-EBD6-44C9-A59E-481ABBA254B3}">
  <a:tblStyle styleId="{A6983D2D-EBD6-44C9-A59E-481ABBA254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b6744271a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b6744271a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acdd013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acdd013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9ca5699d3f_1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9ca5699d3f_1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4840017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4839900" y="0"/>
            <a:ext cx="4316900" cy="4887028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52647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01275" y="500925"/>
            <a:ext cx="4166400" cy="44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5192225" y="1286175"/>
            <a:ext cx="3706500" cy="26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5192225" y="4089650"/>
            <a:ext cx="3706500" cy="8082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1884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Session</a:t>
            </a:r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4294967295"/>
          </p:nvPr>
        </p:nvSpPr>
        <p:spPr>
          <a:xfrm>
            <a:off x="4759575" y="3528444"/>
            <a:ext cx="3706500" cy="6807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participation is a significant part of your grade (20%). This includes in class activities and the problem solving session.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4294967295"/>
          </p:nvPr>
        </p:nvSpPr>
        <p:spPr>
          <a:xfrm>
            <a:off x="4759575" y="4315619"/>
            <a:ext cx="3706500" cy="6807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Course Assistants will grade your participation by verifying that you pushed your solutions before the end of the class period each day.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9574" y="1386736"/>
            <a:ext cx="3706500" cy="2035232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3" name="Google Shape;73;p13"/>
          <p:cNvSpPr txBox="1"/>
          <p:nvPr/>
        </p:nvSpPr>
        <p:spPr>
          <a:xfrm>
            <a:off x="311700" y="1505700"/>
            <a:ext cx="4128000" cy="3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remainder of today’s class will comprise the </a:t>
            </a:r>
            <a:r>
              <a:rPr lang="en" sz="1300" b="1" i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problem solving session</a:t>
            </a:r>
            <a:r>
              <a:rPr lang="en" sz="13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" sz="1300" b="1" i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PSS</a:t>
            </a:r>
            <a:r>
              <a:rPr lang="en" sz="13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sz="13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Your instructor will divide you into </a:t>
            </a:r>
            <a:r>
              <a:rPr lang="en" sz="1300" b="1" i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teams of 3 or 4 students</a:t>
            </a:r>
            <a:r>
              <a:rPr lang="en" sz="13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Each team will </a:t>
            </a:r>
            <a:r>
              <a:rPr lang="en" sz="1300" b="1" i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work together</a:t>
            </a:r>
            <a:r>
              <a:rPr lang="en" sz="13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to solve the following problems over the course of </a:t>
            </a:r>
            <a:r>
              <a:rPr lang="en" sz="1300" b="1" i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20-30 minutes</a:t>
            </a:r>
            <a:r>
              <a:rPr lang="en" sz="13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 sz="11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may work on paper, a white board, or digitally as determined by your instructor.</a:t>
            </a:r>
            <a:endParaRPr sz="11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 sz="11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will submit your solution by pushing it to GitHub before the end of class.</a:t>
            </a:r>
            <a:endParaRPr sz="11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Your instructor will go over the solution before the end of class.</a:t>
            </a:r>
            <a:endParaRPr sz="13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Team Members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1"/>
          </p:nvPr>
        </p:nvSpPr>
        <p:spPr>
          <a:xfrm>
            <a:off x="311700" y="3182100"/>
            <a:ext cx="3999900" cy="17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 the name of each of your problem solving team members here.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Do not forget to </a:t>
            </a:r>
            <a:r>
              <a:rPr lang="en" b="1" i="1">
                <a:solidFill>
                  <a:srgbClr val="FF0000"/>
                </a:solidFill>
              </a:rPr>
              <a:t>add every team member’s name</a:t>
            </a:r>
            <a:r>
              <a:rPr lang="en"/>
              <a:t>! Your instructor (or course assistant) may or may not use this to determine whether or not you participated in the problem solving session.</a:t>
            </a:r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aphicFrame>
        <p:nvGraphicFramePr>
          <p:cNvPr id="81" name="Google Shape;81;p14"/>
          <p:cNvGraphicFramePr/>
          <p:nvPr/>
        </p:nvGraphicFramePr>
        <p:xfrm>
          <a:off x="4665300" y="1445175"/>
          <a:ext cx="3999900" cy="37197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16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3372">
                  <a:extLst>
                    <a:ext uri="{9D8B030D-6E8A-4147-A177-3AD203B41FA5}">
                      <a16:colId xmlns:a16="http://schemas.microsoft.com/office/drawing/2014/main" val="2044309761"/>
                    </a:ext>
                  </a:extLst>
                </a:gridCol>
              </a:tblGrid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Team Member Name</a:t>
                      </a: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Check if did </a:t>
                      </a:r>
                      <a:r>
                        <a:rPr lang="en-US" u="sng" dirty="0"/>
                        <a:t>not do anything</a:t>
                      </a:r>
                      <a:endParaRPr u="sng" dirty="0"/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82" name="Google Shape;82;p14"/>
          <p:cNvPicPr preferRelativeResize="0"/>
          <p:nvPr/>
        </p:nvPicPr>
        <p:blipFill rotWithShape="1">
          <a:blip r:embed="rId3">
            <a:alphaModFix/>
          </a:blip>
          <a:srcRect t="24189" b="11851"/>
          <a:stretch/>
        </p:blipFill>
        <p:spPr>
          <a:xfrm>
            <a:off x="331482" y="1445225"/>
            <a:ext cx="3827715" cy="1730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4"/>
          <p:cNvSpPr txBox="1">
            <a:spLocks noGrp="1"/>
          </p:cNvSpPr>
          <p:nvPr>
            <p:ph type="sldNum" idx="12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10" name="Google Shape;410;p44"/>
          <p:cNvSpPr txBox="1">
            <a:spLocks noGrp="1"/>
          </p:cNvSpPr>
          <p:nvPr>
            <p:ph type="title"/>
          </p:nvPr>
        </p:nvSpPr>
        <p:spPr>
          <a:xfrm>
            <a:off x="52647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4</a:t>
            </a:r>
            <a:endParaRPr/>
          </a:p>
        </p:txBody>
      </p:sp>
      <p:sp>
        <p:nvSpPr>
          <p:cNvPr id="411" name="Google Shape;411;p44"/>
          <p:cNvSpPr txBox="1">
            <a:spLocks noGrp="1"/>
          </p:cNvSpPr>
          <p:nvPr>
            <p:ph type="body" idx="2"/>
          </p:nvPr>
        </p:nvSpPr>
        <p:spPr>
          <a:xfrm>
            <a:off x="5192225" y="1057575"/>
            <a:ext cx="3706500" cy="3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 the space to the left write a function called “deal” that declares a parameter for a list containing a deck of cards and a number of cards.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Your function should draw the specified number of cards from the deck and place them into a hand. Return the hand.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2" name="Google Shape;412;p44"/>
          <p:cNvSpPr txBox="1">
            <a:spLocks noGrp="1"/>
          </p:cNvSpPr>
          <p:nvPr>
            <p:ph type="body" idx="1"/>
          </p:nvPr>
        </p:nvSpPr>
        <p:spPr>
          <a:xfrm>
            <a:off x="453675" y="272325"/>
            <a:ext cx="4166400" cy="44322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263</Words>
  <Application>Microsoft Office PowerPoint</Application>
  <PresentationFormat>On-screen Show (16:9)</PresentationFormat>
  <Paragraphs>21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Merriweather</vt:lpstr>
      <vt:lpstr>Consolas</vt:lpstr>
      <vt:lpstr>Roboto</vt:lpstr>
      <vt:lpstr>Arial</vt:lpstr>
      <vt:lpstr>Paradigm</vt:lpstr>
      <vt:lpstr>Problem Solving Session</vt:lpstr>
      <vt:lpstr>Problem Solving Team Members</vt:lpstr>
      <vt:lpstr>Problem Solving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Session</dc:title>
  <cp:lastModifiedBy>khalid Khawaja</cp:lastModifiedBy>
  <cp:revision>2</cp:revision>
  <dcterms:modified xsi:type="dcterms:W3CDTF">2021-10-27T14:36:41Z</dcterms:modified>
</cp:coreProperties>
</file>