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70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3" autoAdjust="0"/>
    <p:restoredTop sz="94660"/>
  </p:normalViewPr>
  <p:slideViewPr>
    <p:cSldViewPr snapToGrid="0">
      <p:cViewPr>
        <p:scale>
          <a:sx n="75" d="100"/>
          <a:sy n="75" d="100"/>
        </p:scale>
        <p:origin x="79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3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0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51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71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0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32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8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21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2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7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57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5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1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9EEAA-C8E1-4537-A0BD-EDE61D2CFFFA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77E-92CE-4E4C-A3AA-82950141C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42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Li%2C+C" TargetMode="External"/><Relationship Id="rId3" Type="http://schemas.openxmlformats.org/officeDocument/2006/relationships/hyperlink" Target="https://arxiv.org/search/cs?searchtype=author&amp;query=Cui%2C+G" TargetMode="External"/><Relationship Id="rId7" Type="http://schemas.openxmlformats.org/officeDocument/2006/relationships/hyperlink" Target="https://arxiv.org/search/cs?searchtype=author&amp;query=Wang%2C+L" TargetMode="External"/><Relationship Id="rId2" Type="http://schemas.openxmlformats.org/officeDocument/2006/relationships/hyperlink" Target="https://arxiv.org/search/cs?searchtype=author&amp;query=Zhou%2C+J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search/cs?searchtype=author&amp;query=Liu%2C+Z" TargetMode="External"/><Relationship Id="rId5" Type="http://schemas.openxmlformats.org/officeDocument/2006/relationships/hyperlink" Target="https://arxiv.org/search/cs?searchtype=author&amp;query=Yang%2C+C" TargetMode="External"/><Relationship Id="rId4" Type="http://schemas.openxmlformats.org/officeDocument/2006/relationships/hyperlink" Target="https://arxiv.org/search/cs?searchtype=author&amp;query=Zhang%2C+Z" TargetMode="External"/><Relationship Id="rId9" Type="http://schemas.openxmlformats.org/officeDocument/2006/relationships/hyperlink" Target="https://arxiv.org/search/cs?searchtype=author&amp;query=Sun%2C+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2CA14EE-F4F3-473E-B0DC-1FBB3AB0A0C5}"/>
              </a:ext>
            </a:extLst>
          </p:cNvPr>
          <p:cNvSpPr/>
          <p:nvPr/>
        </p:nvSpPr>
        <p:spPr>
          <a:xfrm>
            <a:off x="2228296" y="1525610"/>
            <a:ext cx="8096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0000"/>
                </a:solidFill>
                <a:latin typeface="Lucida Grande"/>
              </a:rPr>
              <a:t>Graph Neural Networks: A Review of Methods and Applications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0C5D47-238F-4F72-A745-B630A63E3C5B}"/>
              </a:ext>
            </a:extLst>
          </p:cNvPr>
          <p:cNvSpPr/>
          <p:nvPr/>
        </p:nvSpPr>
        <p:spPr>
          <a:xfrm>
            <a:off x="3077592" y="4441029"/>
            <a:ext cx="6397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Lucida Grande"/>
                <a:hlinkClick r:id="rId2"/>
              </a:rPr>
              <a:t>Jie</a:t>
            </a:r>
            <a:r>
              <a:rPr lang="en-US" altLang="zh-CN" dirty="0">
                <a:latin typeface="Lucida Grande"/>
                <a:hlinkClick r:id="rId2"/>
              </a:rPr>
              <a:t> Zhou</a:t>
            </a:r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CN" dirty="0" err="1">
                <a:latin typeface="Lucida Grande"/>
                <a:hlinkClick r:id="rId3"/>
              </a:rPr>
              <a:t>Ganqu</a:t>
            </a:r>
            <a:r>
              <a:rPr lang="en-US" altLang="zh-CN" dirty="0">
                <a:latin typeface="Lucida Grande"/>
                <a:hlinkClick r:id="rId3"/>
              </a:rPr>
              <a:t> Cui</a:t>
            </a:r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CN" dirty="0" err="1">
                <a:latin typeface="Lucida Grande"/>
                <a:hlinkClick r:id="rId4"/>
              </a:rPr>
              <a:t>Zhengyan</a:t>
            </a:r>
            <a:r>
              <a:rPr lang="en-US" altLang="zh-CN" dirty="0">
                <a:latin typeface="Lucida Grande"/>
                <a:hlinkClick r:id="rId4"/>
              </a:rPr>
              <a:t> Zhang</a:t>
            </a:r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CN" dirty="0">
                <a:latin typeface="Lucida Grande"/>
                <a:hlinkClick r:id="rId5"/>
              </a:rPr>
              <a:t>Cheng Yang</a:t>
            </a:r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CN" dirty="0" err="1">
                <a:latin typeface="Lucida Grande"/>
                <a:hlinkClick r:id="rId6"/>
              </a:rPr>
              <a:t>Zhiyuan</a:t>
            </a:r>
            <a:r>
              <a:rPr lang="en-US" altLang="zh-CN" dirty="0">
                <a:latin typeface="Lucida Grande"/>
                <a:hlinkClick r:id="rId6"/>
              </a:rPr>
              <a:t> Liu</a:t>
            </a:r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CN" dirty="0" err="1">
                <a:latin typeface="Lucida Grande"/>
                <a:hlinkClick r:id="rId7"/>
              </a:rPr>
              <a:t>Lifeng</a:t>
            </a:r>
            <a:r>
              <a:rPr lang="en-US" altLang="zh-CN" dirty="0">
                <a:latin typeface="Lucida Grande"/>
                <a:hlinkClick r:id="rId7"/>
              </a:rPr>
              <a:t> Wang</a:t>
            </a:r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CN" dirty="0" err="1">
                <a:latin typeface="Lucida Grande"/>
                <a:hlinkClick r:id="rId8"/>
              </a:rPr>
              <a:t>Changcheng</a:t>
            </a:r>
            <a:r>
              <a:rPr lang="en-US" altLang="zh-CN" dirty="0">
                <a:latin typeface="Lucida Grande"/>
                <a:hlinkClick r:id="rId8"/>
              </a:rPr>
              <a:t> Li</a:t>
            </a:r>
            <a:r>
              <a:rPr lang="en-US" altLang="zh-CN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CN" dirty="0" err="1">
                <a:latin typeface="Lucida Grande"/>
                <a:hlinkClick r:id="rId9"/>
              </a:rPr>
              <a:t>Maosong</a:t>
            </a:r>
            <a:r>
              <a:rPr lang="en-US" altLang="zh-CN" dirty="0">
                <a:latin typeface="Lucida Grande"/>
                <a:hlinkClick r:id="rId9"/>
              </a:rPr>
              <a:t> Sun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3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2B363-25F6-4848-B09E-2A8A2655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E9740-BD4F-4BE8-B393-ED8731BB1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215"/>
            <a:ext cx="9905999" cy="2056183"/>
          </a:xfrm>
        </p:spPr>
        <p:txBody>
          <a:bodyPr>
            <a:normAutofit/>
          </a:bodyPr>
          <a:lstStyle/>
          <a:p>
            <a:r>
              <a:rPr lang="en-US" altLang="zh-CN" b="1" dirty="0"/>
              <a:t>Non-local Neural Networks</a:t>
            </a:r>
          </a:p>
          <a:p>
            <a:r>
              <a:rPr lang="zh-CN" altLang="en-US" sz="1700" dirty="0"/>
              <a:t>非局部神经网络</a:t>
            </a:r>
            <a:r>
              <a:rPr lang="en-US" altLang="zh-CN" sz="1700" dirty="0"/>
              <a:t>(NLNN)</a:t>
            </a:r>
            <a:r>
              <a:rPr lang="zh-CN" altLang="en-US" sz="1700" dirty="0"/>
              <a:t>：捕获与深度神经网络的长期依赖关系。非局部操作是计算机视觉中经典的非局部均值操作</a:t>
            </a:r>
            <a:r>
              <a:rPr lang="en-US" altLang="zh-CN" sz="1700" dirty="0"/>
              <a:t>[74]</a:t>
            </a:r>
            <a:r>
              <a:rPr lang="zh-CN" altLang="en-US" sz="1700" dirty="0"/>
              <a:t>的推广。非本地操作计算一个位置的响应，作为所有位置特征的加权和。这组位置可以是在空间、时间或时空中。因此，</a:t>
            </a:r>
            <a:r>
              <a:rPr lang="en-US" altLang="zh-CN" sz="1700" dirty="0"/>
              <a:t>NLNN</a:t>
            </a:r>
            <a:r>
              <a:rPr lang="zh-CN" altLang="en-US" sz="1700" dirty="0"/>
              <a:t>可以看作是不同的自我注意方式的统一。</a:t>
            </a:r>
          </a:p>
          <a:p>
            <a:r>
              <a:rPr lang="zh-CN" altLang="en-US" sz="1700" dirty="0"/>
              <a:t>一般的非局部操作定义为</a:t>
            </a:r>
            <a:r>
              <a:rPr lang="en-US" altLang="zh-CN" sz="1700" dirty="0"/>
              <a:t>:</a:t>
            </a:r>
            <a:endParaRPr lang="zh-CN" altLang="en-US" sz="17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7346496-388F-4B9C-B8F7-F440A5CC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87" y="3414170"/>
            <a:ext cx="38004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A918418C-CD67-4C0E-B6BF-1FF82EBB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54" y="4195219"/>
            <a:ext cx="10131163" cy="77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其中i是输出位置的索引，j是枚举所有可能位置的索引。</a:t>
            </a:r>
            <a:r>
              <a:rPr lang="en-US" altLang="zh-CN" sz="1600" baseline="0" dirty="0">
                <a:latin typeface="宋体" panose="02010600030101010101" pitchFamily="2" charset="-122"/>
                <a:ea typeface="宋体" panose="02010600030101010101" pitchFamily="2" charset="-122"/>
              </a:rPr>
              <a:t>F(*)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计算i和j之间的标量，表示它们之间的关系。g(hj)表示输入hj的一个变换，利用因子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对结果进行归一化。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B2A4B4-D8DA-44C4-A271-7CC41173C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93" y="4614851"/>
            <a:ext cx="328738" cy="32316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5260B70-4131-422F-96B8-824DA76DCAAE}"/>
              </a:ext>
            </a:extLst>
          </p:cNvPr>
          <p:cNvSpPr/>
          <p:nvPr/>
        </p:nvSpPr>
        <p:spPr>
          <a:xfrm>
            <a:off x="1316231" y="516166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</a:rPr>
              <a:t>F(*)</a:t>
            </a:r>
            <a:r>
              <a:rPr lang="zh-CN" altLang="en-US" dirty="0">
                <a:latin typeface="宋体" panose="02010600030101010101" pitchFamily="2" charset="-122"/>
              </a:rPr>
              <a:t>的选择：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高斯函数</a:t>
            </a:r>
            <a:endParaRPr lang="zh-CN" altLang="en-US" dirty="0"/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CD5971E3-94AF-4C7C-839C-CB15A1BE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68" y="5134480"/>
            <a:ext cx="3200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2418F45-C982-4179-BBA0-ED213015A5A2}"/>
              </a:ext>
            </a:extLst>
          </p:cNvPr>
          <p:cNvSpPr/>
          <p:nvPr/>
        </p:nvSpPr>
        <p:spPr>
          <a:xfrm>
            <a:off x="2687451" y="57216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点积</a:t>
            </a:r>
            <a:endParaRPr lang="zh-CN" altLang="en-US" dirty="0"/>
          </a:p>
        </p:txBody>
      </p:sp>
      <p:pic>
        <p:nvPicPr>
          <p:cNvPr id="5131" name="Picture 11">
            <a:extLst>
              <a:ext uri="{FF2B5EF4-FFF2-40B4-BE49-F238E27FC236}">
                <a16:creationId xmlns:a16="http://schemas.microsoft.com/office/drawing/2014/main" id="{C6900EEC-4DF9-45E1-996E-D73CB5677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540" y="5674023"/>
            <a:ext cx="3381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3DC42BA-C77B-4DAD-BE73-407490B48005}"/>
              </a:ext>
            </a:extLst>
          </p:cNvPr>
          <p:cNvSpPr/>
          <p:nvPr/>
        </p:nvSpPr>
        <p:spPr>
          <a:xfrm>
            <a:off x="2687451" y="62979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连接</a:t>
            </a:r>
            <a:endParaRPr lang="zh-CN" altLang="en-US" dirty="0"/>
          </a:p>
        </p:txBody>
      </p:sp>
      <p:pic>
        <p:nvPicPr>
          <p:cNvPr id="5133" name="Picture 13">
            <a:extLst>
              <a:ext uri="{FF2B5EF4-FFF2-40B4-BE49-F238E27FC236}">
                <a16:creationId xmlns:a16="http://schemas.microsoft.com/office/drawing/2014/main" id="{776C2596-A002-40C4-B1DC-C5613EB3D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68" y="6291673"/>
            <a:ext cx="38766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06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663C6-9213-4F86-AD94-AF230456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F176D-4F33-4903-9E9B-31658ED92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434" y="1679714"/>
            <a:ext cx="10044451" cy="1405301"/>
          </a:xfrm>
        </p:spPr>
        <p:txBody>
          <a:bodyPr>
            <a:normAutofit/>
          </a:bodyPr>
          <a:lstStyle/>
          <a:p>
            <a:r>
              <a:rPr lang="en-US" altLang="zh-CN" b="1" dirty="0"/>
              <a:t>Graph Networks</a:t>
            </a:r>
          </a:p>
          <a:p>
            <a:r>
              <a:rPr lang="zh-CN" altLang="en-US" sz="1600" dirty="0"/>
              <a:t>图形网络</a:t>
            </a:r>
            <a:r>
              <a:rPr lang="en-US" altLang="zh-CN" sz="1600" dirty="0"/>
              <a:t>(GN)</a:t>
            </a:r>
            <a:r>
              <a:rPr lang="zh-CN" altLang="en-US" sz="1600" dirty="0"/>
              <a:t>框架，对各种图形神经网络进行了概括和扩展。</a:t>
            </a:r>
            <a:endParaRPr lang="en-US" altLang="zh-CN" sz="1600" dirty="0"/>
          </a:p>
          <a:p>
            <a:r>
              <a:rPr lang="en-US" altLang="zh-CN" sz="1600" dirty="0"/>
              <a:t>GN</a:t>
            </a:r>
            <a:r>
              <a:rPr lang="zh-CN" altLang="en-US" sz="1600" dirty="0"/>
              <a:t>块。</a:t>
            </a:r>
            <a:r>
              <a:rPr lang="en-US" altLang="zh-CN" sz="1600" dirty="0"/>
              <a:t>GN</a:t>
            </a:r>
            <a:r>
              <a:rPr lang="zh-CN" altLang="en-US" sz="1600" dirty="0"/>
              <a:t>块包含三个更新函数</a:t>
            </a:r>
            <a:r>
              <a:rPr lang="en-US" altLang="zh-CN" sz="1600" dirty="0"/>
              <a:t>φ</a:t>
            </a:r>
            <a:r>
              <a:rPr lang="zh-CN" altLang="en-US" sz="1600" dirty="0"/>
              <a:t>和三个聚合函数</a:t>
            </a:r>
            <a:r>
              <a:rPr lang="en-US" altLang="zh-CN" sz="1600" dirty="0"/>
              <a:t>ρ</a:t>
            </a:r>
            <a:r>
              <a:rPr lang="zh-CN" altLang="en-US" sz="1600" dirty="0"/>
              <a:t>：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3EB596-FB85-4EE1-927F-DB8329AD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12" y="3085015"/>
            <a:ext cx="43434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BF496D2-A9C7-4190-9D23-00013BB1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67" y="4206822"/>
            <a:ext cx="41433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2E20B39E-275F-4ED9-8C0B-AFDF5915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88" y="4206822"/>
            <a:ext cx="349955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E9D7550-EEC2-4A60-95DA-5FC1CB56B020}"/>
              </a:ext>
            </a:extLst>
          </p:cNvPr>
          <p:cNvSpPr/>
          <p:nvPr/>
        </p:nvSpPr>
        <p:spPr>
          <a:xfrm>
            <a:off x="1378767" y="4638006"/>
            <a:ext cx="44935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ρ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函数必须不变排列的输入和应变量数量的参数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08DCAB-F968-444A-A933-E52FC40D4799}"/>
              </a:ext>
            </a:extLst>
          </p:cNvPr>
          <p:cNvSpPr/>
          <p:nvPr/>
        </p:nvSpPr>
        <p:spPr>
          <a:xfrm>
            <a:off x="1378766" y="5111697"/>
            <a:ext cx="8040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设计原则：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基于灵活表示、可配置的块内结构和可组合的多块体系结构的图形网络设计</a:t>
            </a:r>
          </a:p>
        </p:txBody>
      </p:sp>
    </p:spTree>
    <p:extLst>
      <p:ext uri="{BB962C8B-B14F-4D97-AF65-F5344CB8AC3E}">
        <p14:creationId xmlns:p14="http://schemas.microsoft.com/office/powerpoint/2010/main" val="205411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35A9E-1EF5-45AB-BEDC-4375312B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开放的问题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274D9-D838-4566-A6B7-B94D3A17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浅结构（层数问题）：图神经网络总是很浅，大多数不超过三层。堆叠多个</a:t>
            </a:r>
            <a:r>
              <a:rPr lang="en-US" altLang="zh-CN" dirty="0"/>
              <a:t>GCN</a:t>
            </a:r>
            <a:r>
              <a:rPr lang="zh-CN" altLang="en-US" dirty="0"/>
              <a:t>层将导致过度平滑，也就是说，所有顶点都将收敛到相同的值。尽管一些研究人员设法解决了这个问题</a:t>
            </a:r>
            <a:r>
              <a:rPr lang="en-US" altLang="zh-CN" dirty="0"/>
              <a:t>[59]</a:t>
            </a:r>
            <a:r>
              <a:rPr lang="zh-CN" altLang="en-US" dirty="0"/>
              <a:t>，</a:t>
            </a:r>
            <a:r>
              <a:rPr lang="en-US" altLang="zh-CN" dirty="0"/>
              <a:t>[82]</a:t>
            </a:r>
            <a:r>
              <a:rPr lang="zh-CN" altLang="en-US" dirty="0"/>
              <a:t>，但它仍然是</a:t>
            </a:r>
            <a:r>
              <a:rPr lang="en-US" altLang="zh-CN" dirty="0"/>
              <a:t>GNN</a:t>
            </a:r>
            <a:r>
              <a:rPr lang="zh-CN" altLang="en-US" dirty="0"/>
              <a:t>的最大局限。</a:t>
            </a:r>
            <a:endParaRPr lang="en-US" altLang="zh-CN" dirty="0"/>
          </a:p>
          <a:p>
            <a:r>
              <a:rPr lang="zh-CN" altLang="en-US" dirty="0"/>
              <a:t>动态图（变化的结构）：如何处理具有动态结构的图是一个具有挑战性的问题。动态图引入了变化的结构。当边缘和节点出现或消失时，</a:t>
            </a:r>
            <a:r>
              <a:rPr lang="en-US" altLang="zh-CN" dirty="0"/>
              <a:t>GNN</a:t>
            </a:r>
            <a:r>
              <a:rPr lang="zh-CN" altLang="en-US" dirty="0"/>
              <a:t>无法自适应地更改。</a:t>
            </a:r>
            <a:endParaRPr lang="en-US" altLang="zh-CN" dirty="0"/>
          </a:p>
          <a:p>
            <a:r>
              <a:rPr lang="zh-CN" altLang="en-US" dirty="0"/>
              <a:t>非结构性场景：</a:t>
            </a:r>
            <a:r>
              <a:rPr lang="en-US" altLang="zh-CN" dirty="0"/>
              <a:t>GNN</a:t>
            </a:r>
            <a:r>
              <a:rPr lang="zh-CN" altLang="en-US" dirty="0"/>
              <a:t>在非结构性场景中的应用没有最佳方法可以从原始数据生成图形。找到最佳的图形生成方法将为</a:t>
            </a:r>
            <a:r>
              <a:rPr lang="en-US" altLang="zh-CN" dirty="0"/>
              <a:t>GNN</a:t>
            </a:r>
            <a:r>
              <a:rPr lang="zh-CN" altLang="en-US" dirty="0"/>
              <a:t>可以做出贡献的领域提供更大的范围。</a:t>
            </a:r>
            <a:endParaRPr lang="en-US" altLang="zh-CN" dirty="0"/>
          </a:p>
          <a:p>
            <a:r>
              <a:rPr lang="zh-CN" altLang="en-US" dirty="0"/>
              <a:t>可扩展性：扩展</a:t>
            </a:r>
            <a:r>
              <a:rPr lang="en-US" altLang="zh-CN" dirty="0"/>
              <a:t>GNN</a:t>
            </a:r>
            <a:r>
              <a:rPr lang="zh-CN" altLang="en-US" dirty="0"/>
              <a:t>十分困难，因为许多核心步骤在大数据环境中消耗大量计算资源。</a:t>
            </a:r>
          </a:p>
        </p:txBody>
      </p:sp>
    </p:spTree>
    <p:extLst>
      <p:ext uri="{BB962C8B-B14F-4D97-AF65-F5344CB8AC3E}">
        <p14:creationId xmlns:p14="http://schemas.microsoft.com/office/powerpoint/2010/main" val="99911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506EE-116F-41D0-B99D-D4DF0AD4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053"/>
          </a:xfrm>
        </p:spPr>
        <p:txBody>
          <a:bodyPr/>
          <a:lstStyle/>
          <a:p>
            <a:r>
              <a:rPr lang="en-US" altLang="zh-CN" dirty="0"/>
              <a:t>GNNs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72585-436D-46A4-9057-C14837619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75533"/>
            <a:ext cx="10026698" cy="470516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图神经网络（</a:t>
            </a:r>
            <a:r>
              <a:rPr lang="en-US" altLang="zh-CN" dirty="0"/>
              <a:t>GNNs</a:t>
            </a:r>
            <a:r>
              <a:rPr lang="zh-CN" altLang="en-US" dirty="0"/>
              <a:t>）是一种基于图域的深度学习方法。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GNNs</a:t>
            </a:r>
            <a:r>
              <a:rPr lang="zh-CN" altLang="en-US" dirty="0"/>
              <a:t>的第一个动机根源于卷积神经网络（</a:t>
            </a:r>
            <a:r>
              <a:rPr lang="en-US" altLang="zh-CN" dirty="0"/>
              <a:t>CNNs</a:t>
            </a:r>
            <a:r>
              <a:rPr lang="zh-CN" altLang="en-US" dirty="0"/>
              <a:t>）。</a:t>
            </a:r>
            <a:r>
              <a:rPr lang="en-US" altLang="zh-CN" dirty="0"/>
              <a:t>CNNs</a:t>
            </a:r>
            <a:r>
              <a:rPr lang="zh-CN" altLang="en-US" dirty="0"/>
              <a:t>优点：能够提取多尺度的局部空间特征，并将其组合成具有高度表达性的表征；容易推广到图。缺点：</a:t>
            </a:r>
            <a:r>
              <a:rPr lang="en-US" altLang="zh-CN" dirty="0"/>
              <a:t>CNNs</a:t>
            </a:r>
            <a:r>
              <a:rPr lang="zh-CN" altLang="en-US" dirty="0"/>
              <a:t>只能对图像</a:t>
            </a:r>
            <a:r>
              <a:rPr lang="en-US" altLang="zh-CN" dirty="0"/>
              <a:t>(</a:t>
            </a:r>
            <a:r>
              <a:rPr lang="zh-CN" altLang="en-US" dirty="0"/>
              <a:t>二维网格</a:t>
            </a:r>
            <a:r>
              <a:rPr lang="en-US" altLang="zh-CN" dirty="0"/>
              <a:t>)</a:t>
            </a:r>
            <a:r>
              <a:rPr lang="zh-CN" altLang="en-US" dirty="0"/>
              <a:t>、文本</a:t>
            </a:r>
            <a:r>
              <a:rPr lang="en-US" altLang="zh-CN" dirty="0"/>
              <a:t>(</a:t>
            </a:r>
            <a:r>
              <a:rPr lang="zh-CN" altLang="en-US" dirty="0"/>
              <a:t>一维序列</a:t>
            </a:r>
            <a:r>
              <a:rPr lang="en-US" altLang="zh-CN" dirty="0"/>
              <a:t>)</a:t>
            </a:r>
            <a:r>
              <a:rPr lang="zh-CN" altLang="en-US" dirty="0"/>
              <a:t>等常规欧氏数据进行操作；局部卷积滤波器和池运算符的定义比较困难，这阻碍了</a:t>
            </a:r>
            <a:r>
              <a:rPr lang="en-US" altLang="zh-CN" dirty="0"/>
              <a:t>CNN</a:t>
            </a:r>
            <a:r>
              <a:rPr lang="zh-CN" altLang="en-US" dirty="0"/>
              <a:t>从欧几里德域到非欧几里德域的转换。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CNNs</a:t>
            </a:r>
            <a:r>
              <a:rPr lang="zh-CN" altLang="en-US" dirty="0"/>
              <a:t>的关键</a:t>
            </a:r>
            <a:r>
              <a:rPr lang="en-US" altLang="zh-CN" dirty="0"/>
              <a:t>:</a:t>
            </a:r>
            <a:r>
              <a:rPr lang="zh-CN" altLang="en-US" dirty="0"/>
              <a:t>局部连接、共享权值和多层</a:t>
            </a:r>
            <a:r>
              <a:rPr lang="en-US" altLang="zh-CN" dirty="0"/>
              <a:t>[9]</a:t>
            </a:r>
            <a:r>
              <a:rPr lang="zh-CN" altLang="en-US" dirty="0"/>
              <a:t>的使用。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另一个动机来自图嵌入，它学习在低维向量中表示图节点、边或子图。在图形分析领域的机器学习方法有两个严重的缺点。首先，编码器中的节点之间不共享任何参数，这导致计算效率低下，因为这意味着参数的数量与节点的数量呈线性增长。其次，直接嵌入方法缺乏泛化能力，不能处理动态图或泛化到新的图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80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B0FFC-E669-421B-8CF7-36805D2D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F8169-F47D-468B-AC09-87868519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218829" cy="304160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图神经网络的意义：</a:t>
            </a:r>
            <a:endParaRPr lang="en-US" altLang="zh-CN" dirty="0"/>
          </a:p>
          <a:p>
            <a:r>
              <a:rPr lang="zh-CN" altLang="en-US" dirty="0"/>
              <a:t>首先，</a:t>
            </a:r>
            <a:r>
              <a:rPr lang="en-US" altLang="zh-CN" dirty="0"/>
              <a:t>GNN</a:t>
            </a:r>
            <a:r>
              <a:rPr lang="zh-CN" altLang="en-US" dirty="0"/>
              <a:t>分别在每个节点上传播，忽略节点的输入顺序。换句话说，</a:t>
            </a:r>
            <a:r>
              <a:rPr lang="en-US" altLang="zh-CN" dirty="0"/>
              <a:t>GNNs</a:t>
            </a:r>
            <a:r>
              <a:rPr lang="zh-CN" altLang="en-US" dirty="0"/>
              <a:t>的输出对于节点的输入顺序是不变的，降低了计算冗余。</a:t>
            </a:r>
            <a:endParaRPr lang="en-US" altLang="zh-CN" dirty="0"/>
          </a:p>
          <a:p>
            <a:r>
              <a:rPr lang="zh-CN" altLang="en-US" dirty="0"/>
              <a:t>其次，</a:t>
            </a:r>
            <a:r>
              <a:rPr lang="en-US" altLang="zh-CN" dirty="0"/>
              <a:t>GNNs</a:t>
            </a:r>
            <a:r>
              <a:rPr lang="zh-CN" altLang="en-US" dirty="0"/>
              <a:t>可以在图形结构的指导下进行传播，而不是将其用作特性的一部分。一般来说，</a:t>
            </a:r>
            <a:r>
              <a:rPr lang="en-US" altLang="zh-CN" dirty="0"/>
              <a:t>GNNs</a:t>
            </a:r>
            <a:r>
              <a:rPr lang="zh-CN" altLang="en-US" dirty="0"/>
              <a:t>通过对节点周围状态的加权和来更新节点的隐藏状态。</a:t>
            </a:r>
            <a:endParaRPr lang="en-US" altLang="zh-CN" dirty="0"/>
          </a:p>
          <a:p>
            <a:r>
              <a:rPr lang="zh-CN" altLang="en-US" dirty="0"/>
              <a:t>第三，</a:t>
            </a:r>
            <a:r>
              <a:rPr lang="en-US" altLang="zh-CN" dirty="0"/>
              <a:t>GNNs</a:t>
            </a:r>
            <a:r>
              <a:rPr lang="zh-CN" altLang="en-US" dirty="0"/>
              <a:t>探索从场景图片和故事文档等非结构化数据中生成图形，这对于进一步的高级人工智能是一个强大的神经模型。</a:t>
            </a:r>
          </a:p>
        </p:txBody>
      </p:sp>
    </p:spTree>
    <p:extLst>
      <p:ext uri="{BB962C8B-B14F-4D97-AF65-F5344CB8AC3E}">
        <p14:creationId xmlns:p14="http://schemas.microsoft.com/office/powerpoint/2010/main" val="213739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618F9-5CD7-4EDD-BB81-B524C7EB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2830"/>
          </a:xfrm>
        </p:spPr>
        <p:txBody>
          <a:bodyPr/>
          <a:lstStyle/>
          <a:p>
            <a:r>
              <a:rPr lang="zh-CN" altLang="en-US" dirty="0"/>
              <a:t>原始图神经网络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48278-5B8F-48EA-AC12-4D966935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6" y="1393927"/>
            <a:ext cx="9208363" cy="2401152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/>
              <a:t>GNN</a:t>
            </a:r>
            <a:r>
              <a:rPr lang="zh-CN" altLang="en-US" sz="1800" dirty="0"/>
              <a:t>的目标是训练出一个状态嵌入函数</a:t>
            </a:r>
            <a:r>
              <a:rPr lang="en-US" altLang="zh-CN" sz="1800" dirty="0" err="1"/>
              <a:t>h</a:t>
            </a:r>
            <a:r>
              <a:rPr lang="en-US" altLang="zh-CN" sz="1800" baseline="-25000" dirty="0" err="1"/>
              <a:t>v</a:t>
            </a:r>
            <a:r>
              <a:rPr lang="zh-CN" altLang="en-US" sz="1800" dirty="0"/>
              <a:t>，该函数包含了每个节点的领域信息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1700" dirty="0" err="1"/>
              <a:t>h</a:t>
            </a:r>
            <a:r>
              <a:rPr lang="en-US" altLang="zh-CN" sz="1700" baseline="-25000" dirty="0" err="1"/>
              <a:t>v</a:t>
            </a:r>
            <a:r>
              <a:rPr lang="zh-CN" altLang="en-US" sz="1700" dirty="0"/>
              <a:t>是节点</a:t>
            </a:r>
            <a:r>
              <a:rPr lang="en-US" altLang="zh-CN" sz="1700" dirty="0"/>
              <a:t>v</a:t>
            </a:r>
            <a:r>
              <a:rPr lang="zh-CN" altLang="en-US" sz="1700" dirty="0"/>
              <a:t>的向量化表示，它可以被用来去预测该节点的输出</a:t>
            </a:r>
            <a:r>
              <a:rPr lang="en-US" altLang="zh-CN" sz="1700" dirty="0" err="1"/>
              <a:t>o</a:t>
            </a:r>
            <a:r>
              <a:rPr lang="en-US" altLang="zh-CN" sz="1700" baseline="-25000" dirty="0" err="1"/>
              <a:t>v</a:t>
            </a:r>
            <a:r>
              <a:rPr lang="zh-CN" altLang="en-US" sz="1700" dirty="0"/>
              <a:t>（例如节点的标签）。</a:t>
            </a:r>
            <a:r>
              <a:rPr lang="en-US" altLang="zh-CN" sz="1700" dirty="0"/>
              <a:t>f</a:t>
            </a:r>
            <a:r>
              <a:rPr lang="zh-CN" altLang="en-US" sz="1700" dirty="0"/>
              <a:t>（*）被称为</a:t>
            </a:r>
            <a:r>
              <a:rPr lang="en-US" altLang="zh-CN" sz="1700" dirty="0"/>
              <a:t>local transition function</a:t>
            </a:r>
            <a:r>
              <a:rPr lang="zh-CN" altLang="en-US" sz="1700" dirty="0"/>
              <a:t>，它被所有的节点共享，并根据输入的领域信息来更新节点的状态。</a:t>
            </a:r>
            <a:r>
              <a:rPr lang="en-US" altLang="zh-CN" sz="1700" dirty="0"/>
              <a:t>x</a:t>
            </a:r>
            <a:r>
              <a:rPr lang="en-US" altLang="zh-CN" sz="1700" baseline="-25000" dirty="0"/>
              <a:t>v</a:t>
            </a:r>
            <a:r>
              <a:rPr lang="zh-CN" altLang="en-US" sz="1700" dirty="0"/>
              <a:t>是节点</a:t>
            </a:r>
            <a:r>
              <a:rPr lang="en-US" altLang="zh-CN" sz="1700" dirty="0"/>
              <a:t>v</a:t>
            </a:r>
            <a:r>
              <a:rPr lang="zh-CN" altLang="en-US" sz="1700" dirty="0"/>
              <a:t>的特征表示，</a:t>
            </a:r>
            <a:r>
              <a:rPr lang="en-US" altLang="zh-CN" sz="1700" dirty="0" err="1"/>
              <a:t>x</a:t>
            </a:r>
            <a:r>
              <a:rPr lang="en-US" altLang="zh-CN" sz="1700" baseline="-25000" dirty="0" err="1"/>
              <a:t>co</a:t>
            </a:r>
            <a:r>
              <a:rPr lang="en-US" altLang="zh-CN" sz="1700" dirty="0"/>
              <a:t>[v]</a:t>
            </a:r>
            <a:r>
              <a:rPr lang="zh-CN" altLang="en-US" sz="1700" dirty="0"/>
              <a:t>是</a:t>
            </a:r>
            <a:r>
              <a:rPr lang="en-US" altLang="zh-CN" sz="1700" dirty="0"/>
              <a:t>v</a:t>
            </a:r>
            <a:r>
              <a:rPr lang="zh-CN" altLang="en-US" sz="1700" dirty="0"/>
              <a:t>节点上边的特征表示，</a:t>
            </a:r>
            <a:r>
              <a:rPr lang="en-US" altLang="zh-CN" sz="1700" dirty="0" err="1"/>
              <a:t>h</a:t>
            </a:r>
            <a:r>
              <a:rPr lang="en-US" altLang="zh-CN" sz="1700" baseline="-25000" dirty="0" err="1"/>
              <a:t>ne</a:t>
            </a:r>
            <a:r>
              <a:rPr lang="en-US" altLang="zh-CN" sz="1700" dirty="0"/>
              <a:t>[v]</a:t>
            </a:r>
            <a:r>
              <a:rPr lang="zh-CN" altLang="en-US" sz="1700" dirty="0"/>
              <a:t>是该节点的状态，</a:t>
            </a:r>
            <a:r>
              <a:rPr lang="en-US" altLang="zh-CN" sz="1700" dirty="0" err="1"/>
              <a:t>x</a:t>
            </a:r>
            <a:r>
              <a:rPr lang="en-US" altLang="zh-CN" sz="1700" baseline="-25000" dirty="0" err="1"/>
              <a:t>ne</a:t>
            </a:r>
            <a:r>
              <a:rPr lang="en-US" altLang="zh-CN" sz="1700" dirty="0"/>
              <a:t>[v] </a:t>
            </a:r>
            <a:r>
              <a:rPr lang="zh-CN" altLang="en-US" sz="1700" dirty="0"/>
              <a:t>是节点</a:t>
            </a:r>
            <a:r>
              <a:rPr lang="en-US" altLang="zh-CN" sz="1700" dirty="0"/>
              <a:t>v</a:t>
            </a:r>
            <a:r>
              <a:rPr lang="zh-CN" altLang="en-US" sz="1700" dirty="0"/>
              <a:t>周围节点的特征表示。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2531D53-23E9-4891-BD7B-A6A9E821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71" y="1874279"/>
            <a:ext cx="4251293" cy="4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9A937FD-86D8-48AD-9CD4-C6C7F5A9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60" y="4026145"/>
            <a:ext cx="41624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620479E-DD95-42D9-B075-2D8EC8675B41}"/>
              </a:ext>
            </a:extLst>
          </p:cNvPr>
          <p:cNvSpPr/>
          <p:nvPr/>
        </p:nvSpPr>
        <p:spPr>
          <a:xfrm>
            <a:off x="1494408" y="3660638"/>
            <a:ext cx="8031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（*）被称为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local output function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，它是用来产生节点的输出的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436111-951B-4731-A6F0-EACAD45B9590}"/>
              </a:ext>
            </a:extLst>
          </p:cNvPr>
          <p:cNvSpPr/>
          <p:nvPr/>
        </p:nvSpPr>
        <p:spPr>
          <a:xfrm>
            <a:off x="1494408" y="4533375"/>
            <a:ext cx="4732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state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的迭代计算过程可以表示如下：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17ED5D43-9647-418F-9C08-D259B325F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47" y="4494024"/>
            <a:ext cx="3593844" cy="45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31553AD-E31F-4591-9174-C79D942CA5FF}"/>
              </a:ext>
            </a:extLst>
          </p:cNvPr>
          <p:cNvSpPr/>
          <p:nvPr/>
        </p:nvSpPr>
        <p:spPr>
          <a:xfrm>
            <a:off x="1494408" y="5029033"/>
            <a:ext cx="895461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latin typeface="宋体" panose="02010600030101010101" pitchFamily="2" charset="-122"/>
                <a:ea typeface="宋体" panose="02010600030101010101" pitchFamily="2" charset="-122"/>
              </a:rPr>
              <a:t>Ht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代表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层的状态，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）代表其动态方程的初始状态。</a:t>
            </a:r>
          </a:p>
          <a:p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注意，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7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1700" dirty="0">
                <a:latin typeface="宋体" panose="02010600030101010101" pitchFamily="2" charset="-122"/>
                <a:ea typeface="宋体" panose="02010600030101010101" pitchFamily="2" charset="-122"/>
              </a:rPr>
              <a:t>中描述的计算可以解释为前馈神经网络。</a:t>
            </a:r>
            <a:endParaRPr lang="zh-CN" altLang="en-US" sz="1700" b="0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2B4B2F-6121-47F6-AB20-5FA08F7E2054}"/>
              </a:ext>
            </a:extLst>
          </p:cNvPr>
          <p:cNvSpPr/>
          <p:nvPr/>
        </p:nvSpPr>
        <p:spPr>
          <a:xfrm>
            <a:off x="1494408" y="5644586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对于有监督的目标信息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特定节点的</a:t>
            </a:r>
            <a:r>
              <a:rPr lang="en-US" altLang="zh-CN" dirty="0">
                <a:latin typeface="宋体" panose="02010600030101010101" pitchFamily="2" charset="-122"/>
              </a:rPr>
              <a:t>tv)</a:t>
            </a:r>
            <a:r>
              <a:rPr lang="zh-CN" altLang="en-US" dirty="0">
                <a:latin typeface="宋体" panose="02010600030101010101" pitchFamily="2" charset="-122"/>
              </a:rPr>
              <a:t>，损失可以写为：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88A626FB-30E3-46DB-8335-DA4481BB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60" y="6118877"/>
            <a:ext cx="3600651" cy="6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ADA27EC-7BE6-4646-84BE-6D5916D56B76}"/>
              </a:ext>
            </a:extLst>
          </p:cNvPr>
          <p:cNvSpPr/>
          <p:nvPr/>
        </p:nvSpPr>
        <p:spPr>
          <a:xfrm>
            <a:off x="7072698" y="626013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</a:rPr>
              <a:t>p是监督节点的数目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40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8970C-3033-4993-A609-5E280DFB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6298"/>
          </a:xfrm>
        </p:spPr>
        <p:txBody>
          <a:bodyPr/>
          <a:lstStyle/>
          <a:p>
            <a:r>
              <a:rPr lang="zh-CN" altLang="en-US" dirty="0"/>
              <a:t>图神经网络</a:t>
            </a:r>
          </a:p>
        </p:txBody>
      </p:sp>
      <p:pic>
        <p:nvPicPr>
          <p:cNvPr id="3074" name="Picture 2" descr="h_{v}^{t}">
            <a:extLst>
              <a:ext uri="{FF2B5EF4-FFF2-40B4-BE49-F238E27FC236}">
                <a16:creationId xmlns:a16="http://schemas.microsoft.com/office/drawing/2014/main" id="{DD02CFAD-9D0E-4825-88DB-161173888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-182563"/>
            <a:ext cx="152400" cy="20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596D0CE-D1C6-4857-94FD-0784A6BE52E1}"/>
              </a:ext>
            </a:extLst>
          </p:cNvPr>
          <p:cNvSpPr/>
          <p:nvPr/>
        </p:nvSpPr>
        <p:spPr>
          <a:xfrm>
            <a:off x="1207254" y="1757616"/>
            <a:ext cx="9650028" cy="376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局限性：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针对不动点迭代更新节点的隐藏状态是低效的。如果放松不动点的假设，我们可以设计一个多层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来得到节点及其邻域的稳定表示。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2.GNN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在迭代中使用相同的参数，而大多数常用的神经网络在不同的层中使用不同的参数，作为分层特征提取方法。此外，节点隐藏状态的更新是一个循序渐进的过程，可以从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GRU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LSTM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内核中获益。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在原始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中也存在一些无法有效建模的边缘信息特征。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如果我们把重点放在节点的表示上而不是图上，就不适合使用不动点，因为在不动点上表示的分布将会非常平滑，而且对于区分每个节点的信息也会更少。</a:t>
            </a:r>
            <a:endParaRPr lang="zh-CN" altLang="en-US" b="0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68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E8807-8047-4DED-8036-F6F6D3C3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图神经网络的变体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ABB623-D7AF-4885-BA31-8C105F88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61" y="2344524"/>
            <a:ext cx="4580017" cy="263674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F6CF572-FDD4-40FC-B3F3-E68559135ADA}"/>
              </a:ext>
            </a:extLst>
          </p:cNvPr>
          <p:cNvSpPr/>
          <p:nvPr/>
        </p:nvSpPr>
        <p:spPr>
          <a:xfrm>
            <a:off x="5290997" y="1674616"/>
            <a:ext cx="5730764" cy="773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有向图：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DGP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使用两种权重矩阵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Wc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来合并更精确的结构信息。传播规则如下所示：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6FCD6E85-1594-42E2-8322-85FA87444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56" y="2111133"/>
            <a:ext cx="43529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8390A1C3-CC30-483E-BBF5-102251897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942" y="2502128"/>
            <a:ext cx="58105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095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095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         分别为父母和孩子的归一化邻接矩阵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80A6C7-9A40-49E5-B979-B3BE89F26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392" y="2557440"/>
            <a:ext cx="1272650" cy="26672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46805DE-21DC-498B-8256-C654272BFCA4}"/>
              </a:ext>
            </a:extLst>
          </p:cNvPr>
          <p:cNvSpPr/>
          <p:nvPr/>
        </p:nvSpPr>
        <p:spPr>
          <a:xfrm>
            <a:off x="5290997" y="2852945"/>
            <a:ext cx="6096000" cy="7732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异构图：使用元路径，我们可以根据邻居的节点类型和距离对其进行分组。（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HAN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）模型具有同时考虑节点重要性和元路径的能力。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7FDF69-7AE7-4AD0-88B1-63961CB050AB}"/>
              </a:ext>
            </a:extLst>
          </p:cNvPr>
          <p:cNvSpPr/>
          <p:nvPr/>
        </p:nvSpPr>
        <p:spPr>
          <a:xfrm>
            <a:off x="5290997" y="3546489"/>
            <a:ext cx="6096000" cy="15119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边带信息的图：</a:t>
            </a:r>
            <a:r>
              <a:rPr lang="en-US" altLang="zh-CN" sz="1600" dirty="0">
                <a:latin typeface="+mn-ea"/>
              </a:rPr>
              <a:t>r-GCN</a:t>
            </a:r>
            <a:r>
              <a:rPr lang="zh-CN" altLang="en-US" sz="1600" dirty="0">
                <a:latin typeface="+mn-ea"/>
              </a:rPr>
              <a:t>引入了两种正则化以减少用于建模关系量的参数的数量：基础分解和块对角分解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r-GCN</a:t>
            </a:r>
            <a:r>
              <a:rPr lang="zh-CN" altLang="en-US" sz="1600" dirty="0">
                <a:latin typeface="+mn-ea"/>
              </a:rPr>
              <a:t>通过一组低维矩阵上的直接和定义每个</a:t>
            </a:r>
            <a:r>
              <a:rPr lang="en-US" altLang="zh-CN" sz="1600" dirty="0" err="1">
                <a:latin typeface="+mn-ea"/>
              </a:rPr>
              <a:t>Wr</a:t>
            </a:r>
            <a:r>
              <a:rPr lang="zh-CN" altLang="en-US" sz="1600" dirty="0">
                <a:latin typeface="+mn-ea"/>
              </a:rPr>
              <a:t>，与第一个矩阵相比，它需要更多的参数。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2B28B9-0702-404F-8DDE-B6A7032BF0DC}"/>
              </a:ext>
            </a:extLst>
          </p:cNvPr>
          <p:cNvSpPr/>
          <p:nvPr/>
        </p:nvSpPr>
        <p:spPr>
          <a:xfrm>
            <a:off x="5290997" y="4981272"/>
            <a:ext cx="6096000" cy="15263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动态图：静态图结构和动态输入信号。为了捕获这两种信息，DCRNN 和STGCN 首先通过GNN收集空间信息，然后将输出馈送到序列模型，如序列到序列模型或CNN。Structure-RNN 和ST-GCN 同时收集空间和时间消息，可以在扩展图上应用传统的GNN。</a:t>
            </a:r>
          </a:p>
        </p:txBody>
      </p:sp>
    </p:spTree>
    <p:extLst>
      <p:ext uri="{BB962C8B-B14F-4D97-AF65-F5344CB8AC3E}">
        <p14:creationId xmlns:p14="http://schemas.microsoft.com/office/powerpoint/2010/main" val="211276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67083-4BEB-42FE-A217-20E994DA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图神经网络的变体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8133A3-3C93-4626-98BB-86DAA63F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56" y="2861738"/>
            <a:ext cx="5700254" cy="24843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65082A-36AE-4D22-AE06-53DC1B222EB0}"/>
              </a:ext>
            </a:extLst>
          </p:cNvPr>
          <p:cNvSpPr/>
          <p:nvPr/>
        </p:nvSpPr>
        <p:spPr>
          <a:xfrm>
            <a:off x="6897951" y="1910446"/>
            <a:ext cx="4539330" cy="4097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邻居采样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减轻接收场扩展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接受域控制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：通过利用节点的历史激活作为控制变量。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该方法限制了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1hop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邻域中的接收场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，但使用历史隐性状态作为负担得起的近似值。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数据扩充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：集中于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GCN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的局限性。为了解决这些限制，提出了联合训练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GCN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和自训练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GCN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来扩大训练数据集。前一种方法查找训练数据的最近邻居，而后一种方法遵循类似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Boosting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的方法。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无监督培训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GNN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通常用于有监督或半监督学习问题。图自动编码器旨在通过无监督的训练方式将节点表示为低维向量。</a:t>
            </a:r>
          </a:p>
        </p:txBody>
      </p:sp>
    </p:spTree>
    <p:extLst>
      <p:ext uri="{BB962C8B-B14F-4D97-AF65-F5344CB8AC3E}">
        <p14:creationId xmlns:p14="http://schemas.microsoft.com/office/powerpoint/2010/main" val="220380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967DA-E868-4AC0-9E6F-15D7D725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图神经网络的变体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0A7689-F872-4EA8-8DCA-411E45D1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6" y="1987360"/>
            <a:ext cx="6904318" cy="41075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FB47901-E0FF-49A9-8A64-499DB3DE7B90}"/>
              </a:ext>
            </a:extLst>
          </p:cNvPr>
          <p:cNvSpPr/>
          <p:nvPr/>
        </p:nvSpPr>
        <p:spPr>
          <a:xfrm>
            <a:off x="7692693" y="1532567"/>
            <a:ext cx="4208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自适应图卷积网络（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AGCN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）来学习底层关系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4DC2C-992A-4777-9CCE-C034C063B424}"/>
              </a:ext>
            </a:extLst>
          </p:cNvPr>
          <p:cNvSpPr/>
          <p:nvPr/>
        </p:nvSpPr>
        <p:spPr>
          <a:xfrm>
            <a:off x="7692693" y="1844294"/>
            <a:ext cx="42082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贝叶斯方法（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GGP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），以解决半监督学习问题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B9A493-7CB3-468B-8C6E-02087FFDA9FF}"/>
              </a:ext>
            </a:extLst>
          </p:cNvPr>
          <p:cNvSpPr/>
          <p:nvPr/>
        </p:nvSpPr>
        <p:spPr>
          <a:xfrm>
            <a:off x="7759661" y="3461945"/>
            <a:ext cx="407427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门控图神经网络（</a:t>
            </a:r>
            <a:r>
              <a:rPr lang="en-US" altLang="zh-CN" sz="1600" dirty="0">
                <a:latin typeface="+mn-ea"/>
              </a:rPr>
              <a:t>GGNN</a:t>
            </a:r>
            <a:r>
              <a:rPr lang="zh-CN" altLang="en-US" sz="1600" dirty="0">
                <a:latin typeface="+mn-ea"/>
              </a:rPr>
              <a:t>）类似</a:t>
            </a:r>
            <a:r>
              <a:rPr lang="en-US" altLang="zh-CN" sz="1600" dirty="0">
                <a:latin typeface="+mn-ea"/>
              </a:rPr>
              <a:t>GRU</a:t>
            </a:r>
            <a:r>
              <a:rPr lang="zh-CN" altLang="en-US" sz="1600" dirty="0">
                <a:latin typeface="+mn-ea"/>
              </a:rPr>
              <a:t>的更新功能结合了来自其他节点和上一时间步的信息，以更新每个节点的隐藏状态。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1D21DD-27F8-4959-8ADF-8C06E930459A}"/>
              </a:ext>
            </a:extLst>
          </p:cNvPr>
          <p:cNvSpPr txBox="1"/>
          <p:nvPr/>
        </p:nvSpPr>
        <p:spPr>
          <a:xfrm>
            <a:off x="3400148" y="623796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根据传播种类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F2EB4B-699B-43E8-84B5-9D1A26A63CEF}"/>
              </a:ext>
            </a:extLst>
          </p:cNvPr>
          <p:cNvSpPr/>
          <p:nvPr/>
        </p:nvSpPr>
        <p:spPr>
          <a:xfrm>
            <a:off x="7759663" y="5509883"/>
            <a:ext cx="4448586" cy="773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扩散池（</a:t>
            </a:r>
            <a:r>
              <a:rPr lang="en-US" altLang="zh-CN" sz="1600" dirty="0">
                <a:latin typeface="+mn-ea"/>
              </a:rPr>
              <a:t>DIFFPOOL</a:t>
            </a:r>
            <a:r>
              <a:rPr lang="zh-CN" altLang="en-US" sz="1600" dirty="0">
                <a:latin typeface="+mn-ea"/>
              </a:rPr>
              <a:t>）：提出了一种可学习的层次聚类模块，在每一层训练一个赋值矩阵</a:t>
            </a:r>
            <a:r>
              <a:rPr lang="en-US" altLang="zh-CN" sz="1600" dirty="0">
                <a:latin typeface="+mn-ea"/>
              </a:rPr>
              <a:t>: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7D86038-9A3F-43FC-9C18-7AF29EBF2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663" y="6235082"/>
            <a:ext cx="43243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72ABF01-E30F-4695-B9F6-4A3C8A9B3C4D}"/>
              </a:ext>
            </a:extLst>
          </p:cNvPr>
          <p:cNvSpPr/>
          <p:nvPr/>
        </p:nvSpPr>
        <p:spPr>
          <a:xfrm>
            <a:off x="7759662" y="4475104"/>
            <a:ext cx="407427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跳跃知识网络（可以根据需要调整每个节点的有效邻域大小），该网络可以学习自适应的结构感知表示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CB02595-AFE0-49B0-B905-BF7A46F5120A}"/>
              </a:ext>
            </a:extLst>
          </p:cNvPr>
          <p:cNvSpPr/>
          <p:nvPr/>
        </p:nvSpPr>
        <p:spPr>
          <a:xfrm>
            <a:off x="7759660" y="2069102"/>
            <a:ext cx="4074271" cy="1511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DGCN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：双图卷积网络考虑图的局部一致性和全局一致性。它使用两个卷积网络来捕获局部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全局一致性，并采用无监督的损失对其进行集成。</a:t>
            </a:r>
          </a:p>
        </p:txBody>
      </p:sp>
    </p:spTree>
    <p:extLst>
      <p:ext uri="{BB962C8B-B14F-4D97-AF65-F5344CB8AC3E}">
        <p14:creationId xmlns:p14="http://schemas.microsoft.com/office/powerpoint/2010/main" val="215740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6591E-BA19-49D5-A332-13E6B883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9362"/>
          </a:xfrm>
        </p:spPr>
        <p:txBody>
          <a:bodyPr/>
          <a:lstStyle/>
          <a:p>
            <a:r>
              <a:rPr lang="zh-CN" altLang="en-US" dirty="0"/>
              <a:t>通用框架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F4C39-D849-4856-8198-34225EF3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77880"/>
            <a:ext cx="9905999" cy="3541714"/>
          </a:xfrm>
        </p:spPr>
        <p:txBody>
          <a:bodyPr/>
          <a:lstStyle/>
          <a:p>
            <a:r>
              <a:rPr lang="en-US" altLang="zh-CN" b="1" dirty="0"/>
              <a:t>Message Passing Neural Networks</a:t>
            </a:r>
          </a:p>
          <a:p>
            <a:r>
              <a:rPr lang="zh-CN" altLang="en-US" sz="1600" dirty="0"/>
              <a:t>一种用于图形监督学习的通用框架</a:t>
            </a:r>
            <a:r>
              <a:rPr lang="en-US" altLang="zh-CN" sz="1600" dirty="0"/>
              <a:t>——</a:t>
            </a:r>
            <a:r>
              <a:rPr lang="zh-CN" altLang="en-US" sz="1600" dirty="0"/>
              <a:t>消息传递神经网络</a:t>
            </a:r>
            <a:r>
              <a:rPr lang="en-US" altLang="zh-CN" sz="1600" dirty="0"/>
              <a:t>(MPNNs)</a:t>
            </a:r>
            <a:r>
              <a:rPr lang="zh-CN" altLang="en-US" sz="1600" dirty="0"/>
              <a:t>。</a:t>
            </a:r>
            <a:r>
              <a:rPr lang="en-US" altLang="zh-CN" sz="1600" dirty="0"/>
              <a:t>MPNN</a:t>
            </a:r>
            <a:r>
              <a:rPr lang="zh-CN" altLang="en-US" sz="1600" dirty="0"/>
              <a:t>框架抽象了图结构数据中常用的几种模型之间的共性，如图卷积中的谱方法和非谱方法，门控图神经网络、交互网络、分子图卷积、深度张量神经网络等。</a:t>
            </a:r>
          </a:p>
          <a:p>
            <a:r>
              <a:rPr lang="zh-CN" altLang="en-US" sz="1600" dirty="0"/>
              <a:t>该模型包括两个阶段，一个消息传递阶段和一个读出阶段。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消息传递阶段（即传播步骤）运行T个时间步长，并根据消息函数Mt和顶点更新函数Ut进行定义。使用消息mt v，隐藏状态</a:t>
            </a:r>
            <a:r>
              <a:rPr lang="zh-CN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  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的更新功能如下：</a:t>
            </a:r>
            <a:r>
              <a:rPr lang="zh-CN" altLang="zh-CN" sz="1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7849B7C8-BBD8-40EC-A04E-4828780D6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48" y="3754331"/>
            <a:ext cx="28575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569A1489-3AD7-4912-8B1B-D04E079EC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4079452"/>
            <a:ext cx="39433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B54B00C-F7DD-4F1B-AB9C-CD6811C429AF}"/>
              </a:ext>
            </a:extLst>
          </p:cNvPr>
          <p:cNvSpPr/>
          <p:nvPr/>
        </p:nvSpPr>
        <p:spPr>
          <a:xfrm>
            <a:off x="1761172" y="5035253"/>
            <a:ext cx="9580880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表示从节点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的边缘特征。读取阶段使用读取函数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根据以下公式计算整个图的特征向量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9F1E43-1BB1-44A9-A013-33CD20F54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769" y="5129320"/>
            <a:ext cx="341415" cy="302396"/>
          </a:xfrm>
          <a:prstGeom prst="rect">
            <a:avLst/>
          </a:prstGeom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CFDBB8C7-DF35-4164-B8C1-C8CBEC660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5538067"/>
            <a:ext cx="35814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544A73A-996D-44B2-98D7-B8430461EAED}"/>
              </a:ext>
            </a:extLst>
          </p:cNvPr>
          <p:cNvSpPr/>
          <p:nvPr/>
        </p:nvSpPr>
        <p:spPr>
          <a:xfrm>
            <a:off x="1351280" y="6001597"/>
            <a:ext cx="9580880" cy="773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表示总时间步长。消息功能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，顶点更新功能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Ut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和读出功能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可以具有不同的设置。因此，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MPNN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框架可以通过不同的功能设置来概括几种不同的模型。</a:t>
            </a:r>
          </a:p>
        </p:txBody>
      </p:sp>
    </p:spTree>
    <p:extLst>
      <p:ext uri="{BB962C8B-B14F-4D97-AF65-F5344CB8AC3E}">
        <p14:creationId xmlns:p14="http://schemas.microsoft.com/office/powerpoint/2010/main" val="1207066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334</TotalTime>
  <Words>1805</Words>
  <Application>Microsoft Office PowerPoint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Lucida Grande</vt:lpstr>
      <vt:lpstr>宋体</vt:lpstr>
      <vt:lpstr>微软雅黑</vt:lpstr>
      <vt:lpstr>Arial</vt:lpstr>
      <vt:lpstr>Tw Cen MT</vt:lpstr>
      <vt:lpstr>电路</vt:lpstr>
      <vt:lpstr>PowerPoint 演示文稿</vt:lpstr>
      <vt:lpstr>GNNs</vt:lpstr>
      <vt:lpstr>GNNs</vt:lpstr>
      <vt:lpstr>原始图神经网络</vt:lpstr>
      <vt:lpstr>图神经网络</vt:lpstr>
      <vt:lpstr>图神经网络的变体</vt:lpstr>
      <vt:lpstr>图神经网络的变体</vt:lpstr>
      <vt:lpstr>图神经网络的变体</vt:lpstr>
      <vt:lpstr>通用框架</vt:lpstr>
      <vt:lpstr>通用框架</vt:lpstr>
      <vt:lpstr>通用框架</vt:lpstr>
      <vt:lpstr>开放的问题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亢 晓梅</dc:creator>
  <cp:lastModifiedBy>亢 晓梅</cp:lastModifiedBy>
  <cp:revision>22</cp:revision>
  <dcterms:created xsi:type="dcterms:W3CDTF">2020-05-21T04:27:52Z</dcterms:created>
  <dcterms:modified xsi:type="dcterms:W3CDTF">2020-05-21T10:02:25Z</dcterms:modified>
</cp:coreProperties>
</file>