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8"/>
  </p:handoutMasterIdLst>
  <p:sldIdLst>
    <p:sldId id="409" r:id="rId3"/>
    <p:sldId id="420" r:id="rId4"/>
    <p:sldId id="411" r:id="rId5"/>
    <p:sldId id="412" r:id="rId6"/>
    <p:sldId id="416" r:id="rId7"/>
    <p:sldId id="417" r:id="rId8"/>
    <p:sldId id="418" r:id="rId9"/>
    <p:sldId id="421" r:id="rId10"/>
    <p:sldId id="422" r:id="rId12"/>
    <p:sldId id="432" r:id="rId13"/>
    <p:sldId id="423" r:id="rId14"/>
    <p:sldId id="424" r:id="rId15"/>
    <p:sldId id="425" r:id="rId16"/>
    <p:sldId id="41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2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pitchFamily="34" charset="-122"/>
                <a:ea typeface="微软雅黑" panose="020B0503020204020204" pitchFamily="34" charset="-122"/>
              </a:rPr>
            </a:fld>
            <a:endParaRPr lang="zh-CN" altLang="en-US">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5.xml"/><Relationship Id="rId7" Type="http://schemas.openxmlformats.org/officeDocument/2006/relationships/image" Target="../media/image2.png"/><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tags" Target="../tags/tag7.xml"/><Relationship Id="rId10" Type="http://schemas.openxmlformats.org/officeDocument/2006/relationships/tags" Target="../tags/tag6.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png"/><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image" Target="../media/image1.png"/><Relationship Id="rId4" Type="http://schemas.openxmlformats.org/officeDocument/2006/relationships/tags" Target="../tags/tag77.xml"/><Relationship Id="rId3" Type="http://schemas.openxmlformats.org/officeDocument/2006/relationships/image" Target="../media/image11.png"/><Relationship Id="rId2" Type="http://schemas.openxmlformats.org/officeDocument/2006/relationships/tags" Target="../tags/tag76.xml"/><Relationship Id="rId13" Type="http://schemas.openxmlformats.org/officeDocument/2006/relationships/tags" Target="../tags/tag84.xml"/><Relationship Id="rId12" Type="http://schemas.openxmlformats.org/officeDocument/2006/relationships/tags" Target="../tags/tag83.xml"/><Relationship Id="rId11" Type="http://schemas.openxmlformats.org/officeDocument/2006/relationships/image" Target="../media/image2.png"/><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image" Target="../media/image12.png"/><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tags" Target="../tags/tag96.xml"/><Relationship Id="rId7" Type="http://schemas.openxmlformats.org/officeDocument/2006/relationships/tags" Target="../tags/tag95.xml"/><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image" Target="../media/image14.png"/><Relationship Id="rId2" Type="http://schemas.openxmlformats.org/officeDocument/2006/relationships/tags" Target="../tags/tag113.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7.xml"/><Relationship Id="rId8" Type="http://schemas.openxmlformats.org/officeDocument/2006/relationships/tags" Target="../tags/tag126.xml"/><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image" Target="../media/image15.png"/><Relationship Id="rId2" Type="http://schemas.openxmlformats.org/officeDocument/2006/relationships/tags" Target="../tags/tag12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tags" Target="../tags/tag12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136.xml"/><Relationship Id="rId7" Type="http://schemas.openxmlformats.org/officeDocument/2006/relationships/image" Target="../media/image16.png"/><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18.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1" Type="http://schemas.openxmlformats.org/officeDocument/2006/relationships/image" Target="../media/image6.png"/><Relationship Id="rId10" Type="http://schemas.openxmlformats.org/officeDocument/2006/relationships/tags" Target="../tags/tag3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3" Type="http://schemas.openxmlformats.org/officeDocument/2006/relationships/image" Target="../media/image5.png"/><Relationship Id="rId12" Type="http://schemas.openxmlformats.org/officeDocument/2006/relationships/tags" Target="../tags/tag42.xml"/><Relationship Id="rId11" Type="http://schemas.openxmlformats.org/officeDocument/2006/relationships/image" Target="../media/image6.png"/><Relationship Id="rId10" Type="http://schemas.openxmlformats.org/officeDocument/2006/relationships/tags" Target="../tags/tag4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8.png"/><Relationship Id="rId5" Type="http://schemas.openxmlformats.org/officeDocument/2006/relationships/tags" Target="../tags/tag45.xml"/><Relationship Id="rId4" Type="http://schemas.openxmlformats.org/officeDocument/2006/relationships/image" Target="../media/image7.png"/><Relationship Id="rId3" Type="http://schemas.openxmlformats.org/officeDocument/2006/relationships/tags" Target="../tags/tag44.xml"/><Relationship Id="rId2" Type="http://schemas.openxmlformats.org/officeDocument/2006/relationships/tags" Target="../tags/tag43.xml"/><Relationship Id="rId14" Type="http://schemas.openxmlformats.org/officeDocument/2006/relationships/tags" Target="../tags/tag53.xml"/><Relationship Id="rId13" Type="http://schemas.openxmlformats.org/officeDocument/2006/relationships/tags" Target="../tags/tag52.xml"/><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10.png"/><Relationship Id="rId2" Type="http://schemas.openxmlformats.org/officeDocument/2006/relationships/tags" Target="../tags/tag64.xml"/><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4" name="组合 3"/>
          <p:cNvGrpSpPr/>
          <p:nvPr>
            <p:custDataLst>
              <p:tags r:id="rId2"/>
            </p:custDataLst>
          </p:nvPr>
        </p:nvGrpSpPr>
        <p:grpSpPr>
          <a:xfrm>
            <a:off x="0" y="0"/>
            <a:ext cx="12192000" cy="7454900"/>
            <a:chOff x="0" y="0"/>
            <a:chExt cx="19200" cy="11740"/>
          </a:xfrm>
        </p:grpSpPr>
        <p:grpSp>
          <p:nvGrpSpPr>
            <p:cNvPr id="6" name="组合 5"/>
            <p:cNvGrpSpPr/>
            <p:nvPr userDrawn="1">
              <p:custDataLst>
                <p:tags r:id="rId3"/>
              </p:custDataLst>
            </p:nvPr>
          </p:nvGrpSpPr>
          <p:grpSpPr>
            <a:xfrm>
              <a:off x="0" y="0"/>
              <a:ext cx="19200" cy="3223"/>
              <a:chOff x="0" y="0"/>
              <a:chExt cx="12192000" cy="2046605"/>
            </a:xfrm>
          </p:grpSpPr>
          <p:pic>
            <p:nvPicPr>
              <p:cNvPr id="7" name="图片 6"/>
              <p:cNvPicPr>
                <a:picLocks noChangeAspect="1"/>
              </p:cNvPicPr>
              <p:nvPr userDrawn="1">
                <p:custDataLst>
                  <p:tags r:id="rId4"/>
                </p:custDataLst>
              </p:nvPr>
            </p:nvPicPr>
            <p:blipFill>
              <a:blip r:embed="rId5"/>
              <a:stretch>
                <a:fillRect/>
              </a:stretch>
            </p:blipFill>
            <p:spPr>
              <a:xfrm>
                <a:off x="0" y="0"/>
                <a:ext cx="12192000" cy="2046605"/>
              </a:xfrm>
              <a:prstGeom prst="rect">
                <a:avLst/>
              </a:prstGeom>
            </p:spPr>
          </p:pic>
          <p:pic>
            <p:nvPicPr>
              <p:cNvPr id="9" name="图片 8"/>
              <p:cNvPicPr>
                <a:picLocks noChangeAspect="1"/>
              </p:cNvPicPr>
              <p:nvPr userDrawn="1">
                <p:custDataLst>
                  <p:tags r:id="rId6"/>
                </p:custDataLst>
              </p:nvPr>
            </p:nvPicPr>
            <p:blipFill rotWithShape="1">
              <a:blip r:embed="rId7"/>
              <a:srcRect/>
              <a:stretch>
                <a:fillRect/>
              </a:stretch>
            </p:blipFill>
            <p:spPr>
              <a:xfrm>
                <a:off x="0" y="10686"/>
                <a:ext cx="12192000" cy="1704978"/>
              </a:xfrm>
              <a:prstGeom prst="rect">
                <a:avLst/>
              </a:prstGeom>
            </p:spPr>
          </p:pic>
        </p:grpSp>
        <p:pic>
          <p:nvPicPr>
            <p:cNvPr id="8" name="图片 7"/>
            <p:cNvPicPr>
              <a:picLocks noChangeAspect="1"/>
            </p:cNvPicPr>
            <p:nvPr userDrawn="1">
              <p:custDataLst>
                <p:tags r:id="rId8"/>
              </p:custDataLst>
            </p:nvPr>
          </p:nvPicPr>
          <p:blipFill>
            <a:blip r:embed="rId9"/>
            <a:stretch>
              <a:fillRect/>
            </a:stretch>
          </p:blipFill>
          <p:spPr>
            <a:xfrm>
              <a:off x="0" y="9728"/>
              <a:ext cx="19200" cy="2012"/>
            </a:xfrm>
            <a:prstGeom prst="rect">
              <a:avLst/>
            </a:prstGeom>
          </p:spPr>
        </p:pic>
      </p:grpSp>
      <p:sp>
        <p:nvSpPr>
          <p:cNvPr id="16" name="日期占位符 15"/>
          <p:cNvSpPr>
            <a:spLocks noGrp="1"/>
          </p:cNvSpPr>
          <p:nvPr>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副标题 2"/>
          <p:cNvSpPr>
            <a:spLocks noGrp="1"/>
          </p:cNvSpPr>
          <p:nvPr>
            <p:ph type="subTitle" idx="1" hasCustomPrompt="1"/>
            <p:custDataLst>
              <p:tags r:id="rId13"/>
            </p:custDataLst>
          </p:nvPr>
        </p:nvSpPr>
        <p:spPr>
          <a:xfrm>
            <a:off x="2216785" y="3503930"/>
            <a:ext cx="7759065" cy="491490"/>
          </a:xfrm>
        </p:spPr>
        <p:txBody>
          <a:bodyPr lIns="90000" tIns="46800" rIns="90000" bIns="46800">
            <a:normAutofit/>
          </a:bodyPr>
          <a:lstStyle>
            <a:lvl1pPr marL="0" indent="0" algn="ctr" eaLnBrk="1" fontAlgn="auto" latinLnBrk="0" hangingPunct="1">
              <a:lnSpc>
                <a:spcPct val="100000"/>
              </a:lnSpc>
              <a:buNone/>
              <a:defRPr sz="2000" u="none" strike="noStrike" kern="1200" cap="none" spc="0" normalizeH="0" baseline="0">
                <a:solidFill>
                  <a:schemeClr val="accent1"/>
                </a:solidFill>
                <a:uFillTx/>
                <a:latin typeface="Arial" panose="020B0604020202020204" pitchFamily="34" charset="0"/>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2" name="标题 1"/>
          <p:cNvSpPr>
            <a:spLocks noGrp="1"/>
          </p:cNvSpPr>
          <p:nvPr>
            <p:ph type="ctrTitle" hasCustomPrompt="1"/>
            <p:custDataLst>
              <p:tags r:id="rId14"/>
            </p:custDataLst>
          </p:nvPr>
        </p:nvSpPr>
        <p:spPr>
          <a:xfrm>
            <a:off x="2216468" y="2292046"/>
            <a:ext cx="7759065" cy="1150960"/>
          </a:xfrm>
        </p:spPr>
        <p:txBody>
          <a:bodyPr lIns="90000" tIns="46800" rIns="90000" bIns="46800" anchor="b" anchorCtr="0">
            <a:noAutofit/>
          </a:bodyPr>
          <a:lstStyle>
            <a:lvl1pPr algn="ctr">
              <a:defRPr sz="6000" spc="600" baseline="0">
                <a:solidFill>
                  <a:schemeClr val="accent1"/>
                </a:solidFill>
                <a:ea typeface="汉仪旗黑-85S" panose="00020600040101010101" pitchFamily="18" charset="-122"/>
              </a:defRPr>
            </a:lvl1pPr>
          </a:lstStyle>
          <a:p>
            <a:r>
              <a:rPr lang="zh-CN" altLang="en-US" dirty="0"/>
              <a:t>单击此处编辑标题</a:t>
            </a:r>
            <a:endParaRPr lang="zh-CN" altLang="en-US" dirty="0"/>
          </a:p>
        </p:txBody>
      </p:sp>
      <p:sp>
        <p:nvSpPr>
          <p:cNvPr id="5" name="文本占位符 4"/>
          <p:cNvSpPr>
            <a:spLocks noGrp="1"/>
          </p:cNvSpPr>
          <p:nvPr>
            <p:ph type="body" sz="quarter" idx="13" hasCustomPrompt="1"/>
            <p:custDataLst>
              <p:tags r:id="rId15"/>
            </p:custDataLst>
          </p:nvPr>
        </p:nvSpPr>
        <p:spPr>
          <a:xfrm>
            <a:off x="4511039" y="4490846"/>
            <a:ext cx="1383093" cy="474726"/>
          </a:xfrm>
          <a:solidFill>
            <a:schemeClr val="accent1"/>
          </a:solidFill>
        </p:spPr>
        <p:txBody>
          <a:bodyPr lIns="90000" tIns="46800" rIns="90000" bIns="46800" anchor="ctr">
            <a:normAutofit/>
          </a:bodyPr>
          <a:lstStyle>
            <a:lvl1pPr marL="0" indent="0" algn="ctr">
              <a:buNone/>
              <a:defRPr u="none" strike="noStrike" kern="1200" cap="none" spc="0" normalizeH="0">
                <a:solidFill>
                  <a:schemeClr val="bg1"/>
                </a:solidFill>
                <a:latin typeface="Arial" panose="020B0604020202020204" pitchFamily="34" charset="0"/>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4" name="文本占位符 13"/>
          <p:cNvSpPr>
            <a:spLocks noGrp="1"/>
          </p:cNvSpPr>
          <p:nvPr>
            <p:ph type="body" sz="quarter" idx="14" hasCustomPrompt="1"/>
            <p:custDataLst>
              <p:tags r:id="rId16"/>
            </p:custDataLst>
          </p:nvPr>
        </p:nvSpPr>
        <p:spPr>
          <a:xfrm>
            <a:off x="6096000" y="4490846"/>
            <a:ext cx="1383092" cy="474726"/>
          </a:xfrm>
          <a:ln>
            <a:solidFill>
              <a:schemeClr val="accent1"/>
            </a:solidFill>
          </a:ln>
        </p:spPr>
        <p:txBody>
          <a:bodyPr lIns="90000" tIns="46800" rIns="90000" bIns="46800" anchor="ctr">
            <a:normAutofit/>
          </a:bodyPr>
          <a:lstStyle>
            <a:lvl1pPr marL="0" indent="0" algn="ctr">
              <a:buNone/>
              <a:defRPr u="none" strike="noStrike" kern="1200" cap="none" spc="0" normalizeH="0">
                <a:ln>
                  <a:noFill/>
                </a:ln>
                <a:solidFill>
                  <a:schemeClr val="accent1"/>
                </a:solidFill>
                <a:latin typeface="Arial" panose="020B0604020202020204" pitchFamily="34" charset="0"/>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15240"/>
            <a:ext cx="12192000" cy="2046605"/>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tretch>
            <a:fillRect/>
          </a:stretch>
        </p:blipFill>
        <p:spPr>
          <a:xfrm>
            <a:off x="0" y="6177281"/>
            <a:ext cx="12192000" cy="1165911"/>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0" y="35560"/>
            <a:ext cx="12192000" cy="2046605"/>
          </a:xfrm>
          <a:prstGeom prst="rect">
            <a:avLst/>
          </a:prstGeom>
        </p:spPr>
      </p:pic>
      <p:sp>
        <p:nvSpPr>
          <p:cNvPr id="2" name="标题 1"/>
          <p:cNvSpPr>
            <a:spLocks noGrp="1"/>
          </p:cNvSpPr>
          <p:nvPr>
            <p:ph type="title" hasCustomPrompt="1"/>
            <p:custDataLst>
              <p:tags r:id="rId6"/>
            </p:custDataLst>
          </p:nvPr>
        </p:nvSpPr>
        <p:spPr>
          <a:xfrm>
            <a:off x="3125639" y="2421777"/>
            <a:ext cx="5940722" cy="1336635"/>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accent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p:custDataLst>
              <p:tags r:id="rId10"/>
            </p:custDataLst>
          </p:nvPr>
        </p:nvPicPr>
        <p:blipFill rotWithShape="1">
          <a:blip r:embed="rId11"/>
          <a:srcRect/>
          <a:stretch>
            <a:fillRect/>
          </a:stretch>
        </p:blipFill>
        <p:spPr>
          <a:xfrm>
            <a:off x="0" y="-3"/>
            <a:ext cx="12192000" cy="1704978"/>
          </a:xfrm>
          <a:prstGeom prst="rect">
            <a:avLst/>
          </a:prstGeom>
        </p:spPr>
      </p:pic>
      <p:sp>
        <p:nvSpPr>
          <p:cNvPr id="13" name="文本占位符 12"/>
          <p:cNvSpPr>
            <a:spLocks noGrp="1"/>
          </p:cNvSpPr>
          <p:nvPr>
            <p:ph type="body" sz="quarter" idx="13" hasCustomPrompt="1"/>
            <p:custDataLst>
              <p:tags r:id="rId12"/>
            </p:custDataLst>
          </p:nvPr>
        </p:nvSpPr>
        <p:spPr>
          <a:xfrm>
            <a:off x="4632702" y="4417887"/>
            <a:ext cx="1302101" cy="485285"/>
          </a:xfrm>
          <a:solidFill>
            <a:schemeClr val="accent1"/>
          </a:solidFill>
        </p:spPr>
        <p:txBody>
          <a:bodyPr/>
          <a:lstStyle>
            <a:lvl1pPr marL="0" indent="0" algn="r">
              <a:buNone/>
              <a:defRPr>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
        <p:nvSpPr>
          <p:cNvPr id="15" name="文本占位符 14"/>
          <p:cNvSpPr>
            <a:spLocks noGrp="1"/>
          </p:cNvSpPr>
          <p:nvPr>
            <p:ph type="body" sz="quarter" idx="14" hasCustomPrompt="1"/>
            <p:custDataLst>
              <p:tags r:id="rId13"/>
            </p:custDataLst>
          </p:nvPr>
        </p:nvSpPr>
        <p:spPr>
          <a:xfrm>
            <a:off x="6257198" y="4417887"/>
            <a:ext cx="1302102" cy="485285"/>
          </a:xfrm>
          <a:ln>
            <a:solidFill>
              <a:schemeClr val="accent1"/>
            </a:solidFill>
          </a:ln>
        </p:spPr>
        <p:txBody>
          <a:bodyPr/>
          <a:lstStyle>
            <a:lvl1pPr marL="0" indent="0">
              <a:buNone/>
              <a:defRPr>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noAutofit/>
          </a:bodyPr>
          <a:lstStyle>
            <a:lvl1pPr>
              <a:defRPr sz="24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lvl1pPr>
              <a:defRPr baseline="0">
                <a:latin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lvl1pPr>
              <a:defRPr baseline="0">
                <a:latin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baseline="0">
                <a:latin typeface="微软雅黑" panose="020B0503020204020204" pitchFamily="34" charset="-122"/>
              </a:defRPr>
            </a:lvl1pPr>
          </a:lstStyle>
          <a:p>
            <a:fld id="{49AE70B2-8BF9-45C0-BB95-33D1B9D3A854}" type="slidenum">
              <a:rPr lang="zh-CN" altLang="en-US" smtClean="0"/>
            </a:fld>
            <a:endParaRPr lang="zh-CN" altLang="en-US" dirty="0"/>
          </a:p>
        </p:txBody>
      </p:sp>
      <p:pic>
        <p:nvPicPr>
          <p:cNvPr id="18" name="图片 17"/>
          <p:cNvPicPr>
            <a:picLocks noChangeAspect="1"/>
          </p:cNvPicPr>
          <p:nvPr>
            <p:custDataLst>
              <p:tags r:id="rId6"/>
            </p:custDataLst>
          </p:nvPr>
        </p:nvPicPr>
        <p:blipFill>
          <a:blip r:embed="rId7"/>
          <a:stretch>
            <a:fillRect/>
          </a:stretch>
        </p:blipFill>
        <p:spPr>
          <a:xfrm>
            <a:off x="0" y="6177281"/>
            <a:ext cx="12192000" cy="1315202"/>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6" name="矩形 5"/>
          <p:cNvSpPr/>
          <p:nvPr>
            <p:custDataLst>
              <p:tags r:id="rId2"/>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微软雅黑" panose="020B0503020204020204" pitchFamily="34" charset="-122"/>
              <a:sym typeface="+mn-ea"/>
            </a:endParaRPr>
          </a:p>
        </p:txBody>
      </p:sp>
      <p:sp>
        <p:nvSpPr>
          <p:cNvPr id="3" name="日期占位符 2"/>
          <p:cNvSpPr>
            <a:spLocks noGrp="1"/>
          </p:cNvSpPr>
          <p:nvPr>
            <p:ph type="dt" sz="half" idx="10"/>
            <p:custDataLst>
              <p:tags r:id="rId3"/>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页脚占位符 3"/>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flipH="1">
            <a:off x="7072603" y="4933186"/>
            <a:ext cx="4829835" cy="1651763"/>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accent1"/>
              </a:solidFill>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0" name="图片 9" descr="C:\Users\kingsoft\Desktop\图片7副本.png图片7副本"/>
          <p:cNvPicPr>
            <a:picLocks noChangeAspect="1"/>
          </p:cNvPicPr>
          <p:nvPr>
            <p:custDataLst>
              <p:tags r:id="rId9"/>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pic>
        <p:nvPicPr>
          <p:cNvPr id="16" name="图片 15" descr="C:\Users\kingsoft\Desktop\图片7副本.png图片7副本"/>
          <p:cNvPicPr>
            <a:picLocks noChangeAspect="1"/>
          </p:cNvPicPr>
          <p:nvPr>
            <p:custDataLst>
              <p:tags r:id="rId9"/>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3810" y="0"/>
            <a:ext cx="12192000" cy="1975485"/>
          </a:xfrm>
          <a:prstGeom prst="rect">
            <a:avLst/>
          </a:prstGeom>
        </p:spPr>
      </p:pic>
      <p:sp>
        <p:nvSpPr>
          <p:cNvPr id="13" name="矩形 12"/>
          <p:cNvSpPr/>
          <p:nvPr>
            <p:custDataLst>
              <p:tags r:id="rId4"/>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0" y="6242387"/>
            <a:ext cx="12192000" cy="1231226"/>
          </a:xfrm>
          <a:prstGeom prst="rect">
            <a:avLst/>
          </a:prstGeom>
        </p:spPr>
      </p:pic>
      <p:sp>
        <p:nvSpPr>
          <p:cNvPr id="15" name="矩形 14"/>
          <p:cNvSpPr/>
          <p:nvPr>
            <p:custDataLst>
              <p:tags r:id="rId4"/>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latin typeface="Viner Hand ITC" panose="03070502030502020203" charset="0"/>
              <a:cs typeface="Viner Hand ITC" panose="03070502030502020203" charset="0"/>
              <a:sym typeface="+mn-ea"/>
            </a:endParaRPr>
          </a:p>
        </p:txBody>
      </p:sp>
      <p:sp>
        <p:nvSpPr>
          <p:cNvPr id="2" name="标题 1"/>
          <p:cNvSpPr>
            <a:spLocks noGrp="1"/>
          </p:cNvSpPr>
          <p:nvPr>
            <p:ph type="title"/>
            <p:custDataLst>
              <p:tags r:id="rId5"/>
            </p:custDataLst>
          </p:nvPr>
        </p:nvSpPr>
        <p:spPr>
          <a:xfrm>
            <a:off x="579600" y="237600"/>
            <a:ext cx="11037600" cy="441964"/>
          </a:xfrm>
        </p:spPr>
        <p:txBody>
          <a:bodyPr>
            <a:normAutofit/>
          </a:bodyPr>
          <a:lstStyle>
            <a:lvl1pPr>
              <a:defRPr sz="28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4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4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4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4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1"/>
            </p:custDataLst>
          </p:nvPr>
        </p:nvSpPr>
        <p:spPr>
          <a:xfrm>
            <a:off x="572400" y="4816800"/>
            <a:ext cx="53424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normAutofit/>
          </a:bodyPr>
          <a:lstStyle>
            <a:lvl1pPr>
              <a:defRPr sz="1400"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rgbClr val="EBF5FC"/>
        </a:solidFill>
        <a:effectLst/>
      </p:bgPr>
    </p:bg>
    <p:spTree>
      <p:nvGrpSpPr>
        <p:cNvPr id="1" name=""/>
        <p:cNvGrpSpPr/>
        <p:nvPr/>
      </p:nvGrpSpPr>
      <p:grpSpPr>
        <a:xfrm>
          <a:off x="0" y="0"/>
          <a:ext cx="0" cy="0"/>
          <a:chOff x="0" y="0"/>
          <a:chExt cx="0" cy="0"/>
        </a:xfrm>
      </p:grpSpPr>
      <p:sp>
        <p:nvSpPr>
          <p:cNvPr id="12" name="矩形 11"/>
          <p:cNvSpPr/>
          <p:nvPr>
            <p:custDataLst>
              <p:tags r:id="rId2"/>
            </p:custDataLst>
          </p:nvPr>
        </p:nvSpPr>
        <p:spPr>
          <a:xfrm>
            <a:off x="0" y="959224"/>
            <a:ext cx="12192000" cy="4939553"/>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pic>
        <p:nvPicPr>
          <p:cNvPr id="9" name="图片 8" descr="C:\Users\kingsoft\Desktop\图片7副本.png图片7副本"/>
          <p:cNvPicPr>
            <a:picLocks noChangeAspect="1"/>
          </p:cNvPicPr>
          <p:nvPr>
            <p:custDataLst>
              <p:tags r:id="rId6"/>
            </p:custDataLst>
          </p:nvPr>
        </p:nvPicPr>
        <p:blipFill rotWithShape="1">
          <a:blip r:embed="rId7"/>
          <a:srcRect/>
          <a:stretch>
            <a:fillRect/>
          </a:stretch>
        </p:blipFill>
        <p:spPr>
          <a:xfrm flipH="1">
            <a:off x="8429082" y="4917233"/>
            <a:ext cx="3762917" cy="981917"/>
          </a:xfrm>
          <a:prstGeom prst="rect">
            <a:avLst/>
          </a:prstGeom>
        </p:spPr>
      </p:pic>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rot="10800000" flipH="1">
            <a:off x="0" y="398"/>
            <a:ext cx="4713605" cy="1229995"/>
          </a:xfrm>
          <a:prstGeom prst="rect">
            <a:avLst/>
          </a:prstGeom>
        </p:spPr>
      </p:pic>
      <p:sp>
        <p:nvSpPr>
          <p:cNvPr id="2" name="标题 1"/>
          <p:cNvSpPr>
            <a:spLocks noGrp="1"/>
          </p:cNvSpPr>
          <p:nvPr>
            <p:ph type="title" hasCustomPrompt="1"/>
            <p:custDataLst>
              <p:tags r:id="rId10"/>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p:custDataLst>
              <p:tags r:id="rId7"/>
            </p:custDataLst>
          </p:nvPr>
        </p:nvPicPr>
        <p:blipFill>
          <a:blip r:embed="rId8"/>
          <a:stretch>
            <a:fillRect/>
          </a:stretch>
        </p:blipFill>
        <p:spPr>
          <a:xfrm>
            <a:off x="0" y="6177281"/>
            <a:ext cx="12192000" cy="132453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35560"/>
            <a:ext cx="12192000" cy="2046605"/>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5251487" y="2681555"/>
            <a:ext cx="3577049" cy="716508"/>
          </a:xfrm>
        </p:spPr>
        <p:txBody>
          <a:bodyPr lIns="90000" tIns="46800" rIns="90000" bIns="0" anchor="ctr" anchorCtr="0">
            <a:normAutofit/>
          </a:bodyPr>
          <a:lstStyle>
            <a:lvl1pPr algn="dist">
              <a:defRPr sz="4400" u="none" strike="noStrike" kern="1200" cap="none" spc="300" normalizeH="0" baseline="0">
                <a:solidFill>
                  <a:schemeClr val="accent1"/>
                </a:solidFill>
                <a:uFillTx/>
                <a:latin typeface="Arial" panose="020B0604020202020204" pitchFamily="34" charset="0"/>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8"/>
            </p:custDataLst>
          </p:nvPr>
        </p:nvSpPr>
        <p:spPr>
          <a:xfrm>
            <a:off x="5251487" y="3459937"/>
            <a:ext cx="3577050" cy="544296"/>
          </a:xfrm>
        </p:spPr>
        <p:txBody>
          <a:bodyPr lIns="90000" tIns="0" rIns="90000" bIns="46800">
            <a:normAutofit/>
          </a:bodyPr>
          <a:lstStyle>
            <a:lvl1pPr marL="0" indent="0" eaLnBrk="1" fontAlgn="auto" latinLnBrk="0" hangingPunct="1">
              <a:buNone/>
              <a:defRPr kumimoji="0" lang="zh-CN" altLang="en-US" sz="24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000" tIns="46800" rIns="90000" bIns="46800">
            <a:norm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lvl1pPr>
              <a:defRPr baseline="0">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lvl1pPr>
              <a:defRPr baseline="0">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7"/>
            </p:custDataLst>
          </p:nvPr>
        </p:nvSpPr>
        <p:spPr/>
        <p:txBody>
          <a:bodyPr/>
          <a:lstStyle>
            <a:lvl1pPr>
              <a:defRPr baseline="0">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8"/>
            </p:custDataLst>
          </p:nvPr>
        </p:nvPicPr>
        <p:blipFill rotWithShape="1">
          <a:blip r:embed="rId9"/>
          <a:srcRect/>
          <a:stretch>
            <a:fillRect/>
          </a:stretch>
        </p:blipFill>
        <p:spPr>
          <a:xfrm>
            <a:off x="-16510" y="5971592"/>
            <a:ext cx="3478627" cy="907998"/>
          </a:xfrm>
          <a:prstGeom prst="rect">
            <a:avLst/>
          </a:prstGeom>
        </p:spPr>
      </p:pic>
      <p:pic>
        <p:nvPicPr>
          <p:cNvPr id="11" name="图片 10" descr="C:\Users\kingsoft\Desktop\图片7副本.png图片7副本"/>
          <p:cNvPicPr>
            <a:picLocks noChangeAspect="1"/>
          </p:cNvPicPr>
          <p:nvPr>
            <p:custDataLst>
              <p:tags r:id="rId10"/>
            </p:custDataLst>
          </p:nvPr>
        </p:nvPicPr>
        <p:blipFill rotWithShape="1">
          <a:blip r:embed="rId11"/>
          <a:srcRect/>
          <a:stretch>
            <a:fillRect/>
          </a:stretch>
        </p:blipFill>
        <p:spPr>
          <a:xfrm flipH="1">
            <a:off x="8716609" y="5905492"/>
            <a:ext cx="3481106" cy="97409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pic>
        <p:nvPicPr>
          <p:cNvPr id="10" name="图片 9" descr="C:\Users\kingsoft\Desktop\图片7副本.png图片7副本"/>
          <p:cNvPicPr>
            <a:picLocks noChangeAspect="1"/>
          </p:cNvPicPr>
          <p:nvPr>
            <p:custDataLst>
              <p:tags r:id="rId10"/>
            </p:custDataLst>
          </p:nvPr>
        </p:nvPicPr>
        <p:blipFill rotWithShape="1">
          <a:blip r:embed="rId11"/>
          <a:srcRect/>
          <a:stretch>
            <a:fillRect/>
          </a:stretch>
        </p:blipFill>
        <p:spPr>
          <a:xfrm flipH="1">
            <a:off x="8716609" y="5905492"/>
            <a:ext cx="3481106" cy="974098"/>
          </a:xfrm>
          <a:prstGeom prst="rect">
            <a:avLst/>
          </a:prstGeom>
        </p:spPr>
      </p:pic>
      <p:pic>
        <p:nvPicPr>
          <p:cNvPr id="11" name="图片 10" descr="C:\Users\kingsoft\Desktop\图片7副本.png图片7副本"/>
          <p:cNvPicPr>
            <a:picLocks noChangeAspect="1"/>
          </p:cNvPicPr>
          <p:nvPr>
            <p:custDataLst>
              <p:tags r:id="rId12"/>
            </p:custDataLst>
          </p:nvPr>
        </p:nvPicPr>
        <p:blipFill rotWithShape="1">
          <a:blip r:embed="rId13"/>
          <a:srcRect/>
          <a:stretch>
            <a:fillRect/>
          </a:stretch>
        </p:blipFill>
        <p:spPr>
          <a:xfrm>
            <a:off x="-16510" y="5971592"/>
            <a:ext cx="3478627" cy="90799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8" name="组合 7"/>
          <p:cNvGrpSpPr/>
          <p:nvPr>
            <p:custDataLst>
              <p:tags r:id="rId2"/>
            </p:custDataLst>
          </p:nvPr>
        </p:nvGrpSpPr>
        <p:grpSpPr>
          <a:xfrm>
            <a:off x="0" y="-15482"/>
            <a:ext cx="3649343" cy="6857999"/>
            <a:chOff x="0" y="-15482"/>
            <a:chExt cx="3649343" cy="6857999"/>
          </a:xfrm>
        </p:grpSpPr>
        <p:pic>
          <p:nvPicPr>
            <p:cNvPr id="9" name="图片 8"/>
            <p:cNvPicPr>
              <a:picLocks noChangeAspect="1"/>
            </p:cNvPicPr>
            <p:nvPr userDrawn="1">
              <p:custDataLst>
                <p:tags r:id="rId3"/>
              </p:custDataLst>
            </p:nvPr>
          </p:nvPicPr>
          <p:blipFill>
            <a:blip r:embed="rId4"/>
            <a:stretch>
              <a:fillRect/>
            </a:stretch>
          </p:blipFill>
          <p:spPr>
            <a:xfrm rot="16200000">
              <a:off x="-1596587" y="1596587"/>
              <a:ext cx="6842517" cy="3649343"/>
            </a:xfrm>
            <a:prstGeom prst="rect">
              <a:avLst/>
            </a:prstGeom>
          </p:spPr>
        </p:pic>
        <p:pic>
          <p:nvPicPr>
            <p:cNvPr id="10" name="图片 9"/>
            <p:cNvPicPr>
              <a:picLocks noChangeAspect="1"/>
            </p:cNvPicPr>
            <p:nvPr userDrawn="1">
              <p:custDataLst>
                <p:tags r:id="rId5"/>
              </p:custDataLst>
            </p:nvPr>
          </p:nvPicPr>
          <p:blipFill rotWithShape="1">
            <a:blip r:embed="rId6"/>
            <a:srcRect/>
            <a:stretch>
              <a:fillRect/>
            </a:stretch>
          </p:blipFill>
          <p:spPr>
            <a:xfrm rot="5400000">
              <a:off x="-2338959" y="2323477"/>
              <a:ext cx="6857999" cy="2180082"/>
            </a:xfrm>
            <a:prstGeom prst="rect">
              <a:avLst/>
            </a:prstGeom>
          </p:spPr>
        </p:pic>
      </p:grpSp>
      <p:grpSp>
        <p:nvGrpSpPr>
          <p:cNvPr id="11" name="组合 10"/>
          <p:cNvGrpSpPr/>
          <p:nvPr>
            <p:custDataLst>
              <p:tags r:id="rId7"/>
            </p:custDataLst>
          </p:nvPr>
        </p:nvGrpSpPr>
        <p:grpSpPr>
          <a:xfrm rot="10800000">
            <a:off x="8542657" y="15483"/>
            <a:ext cx="3649343" cy="6857999"/>
            <a:chOff x="0" y="-15482"/>
            <a:chExt cx="3649343" cy="6857999"/>
          </a:xfrm>
        </p:grpSpPr>
        <p:pic>
          <p:nvPicPr>
            <p:cNvPr id="12" name="图片 11"/>
            <p:cNvPicPr>
              <a:picLocks noChangeAspect="1"/>
            </p:cNvPicPr>
            <p:nvPr userDrawn="1">
              <p:custDataLst>
                <p:tags r:id="rId8"/>
              </p:custDataLst>
            </p:nvPr>
          </p:nvPicPr>
          <p:blipFill>
            <a:blip r:embed="rId4"/>
            <a:stretch>
              <a:fillRect/>
            </a:stretch>
          </p:blipFill>
          <p:spPr>
            <a:xfrm rot="16200000">
              <a:off x="-1596587" y="1596587"/>
              <a:ext cx="6842517" cy="3649343"/>
            </a:xfrm>
            <a:prstGeom prst="rect">
              <a:avLst/>
            </a:prstGeom>
          </p:spPr>
        </p:pic>
        <p:pic>
          <p:nvPicPr>
            <p:cNvPr id="13" name="图片 12"/>
            <p:cNvPicPr>
              <a:picLocks noChangeAspect="1"/>
            </p:cNvPicPr>
            <p:nvPr userDrawn="1">
              <p:custDataLst>
                <p:tags r:id="rId9"/>
              </p:custDataLst>
            </p:nvPr>
          </p:nvPicPr>
          <p:blipFill rotWithShape="1">
            <a:blip r:embed="rId6"/>
            <a:srcRect/>
            <a:stretch>
              <a:fillRect/>
            </a:stretch>
          </p:blipFill>
          <p:spPr>
            <a:xfrm rot="5400000">
              <a:off x="-2338959" y="2323477"/>
              <a:ext cx="6857999" cy="2180082"/>
            </a:xfrm>
            <a:prstGeom prst="rect">
              <a:avLst/>
            </a:prstGeom>
          </p:spPr>
        </p:pic>
      </p:grpSp>
      <p:sp>
        <p:nvSpPr>
          <p:cNvPr id="2" name="标题 1"/>
          <p:cNvSpPr>
            <a:spLocks noGrp="1"/>
          </p:cNvSpPr>
          <p:nvPr>
            <p:ph type="title"/>
            <p:custDataLst>
              <p:tags r:id="rId10"/>
            </p:custDataLst>
          </p:nvPr>
        </p:nvSpPr>
        <p:spPr/>
        <p:txBody>
          <a:bodyPr vert="horz" lIns="90000" tIns="46800" rIns="90000" bIns="46800" rtlCol="0" anchor="t" anchorCtr="0">
            <a:norm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p>
            <a:endParaRPr lang="zh-CN" altLang="en-US"/>
          </a:p>
        </p:txBody>
      </p:sp>
      <p:sp>
        <p:nvSpPr>
          <p:cNvPr id="5" name="灯片编号占位符 4"/>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a:p>
        </p:txBody>
      </p:sp>
      <p:sp>
        <p:nvSpPr>
          <p:cNvPr id="14" name="矩形: 圆角 13"/>
          <p:cNvSpPr/>
          <p:nvPr>
            <p:custDataLst>
              <p:tags r:id="rId14"/>
            </p:custDataLst>
          </p:nvPr>
        </p:nvSpPr>
        <p:spPr>
          <a:xfrm>
            <a:off x="5638165" y="1484173"/>
            <a:ext cx="914400" cy="47625"/>
          </a:xfrm>
          <a:prstGeom prst="roundRect">
            <a:avLst>
              <a:gd name="adj" fmla="val 50000"/>
            </a:avLst>
          </a:prstGeom>
          <a:solidFill>
            <a:schemeClr val="accent1">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pic>
        <p:nvPicPr>
          <p:cNvPr id="9" name="图片 8" descr="C:\Users\kingsoft\Desktop\图片7副本.png图片7副本"/>
          <p:cNvPicPr>
            <a:picLocks noChangeAspect="1"/>
          </p:cNvPicPr>
          <p:nvPr>
            <p:custDataLst>
              <p:tags r:id="rId8"/>
            </p:custDataLst>
          </p:nvPr>
        </p:nvPicPr>
        <p:blipFill rotWithShape="1">
          <a:blip r:embed="rId9"/>
          <a:srcRect/>
          <a:stretch>
            <a:fillRect/>
          </a:stretch>
        </p:blipFill>
        <p:spPr>
          <a:xfrm flipH="1">
            <a:off x="8231997" y="5327780"/>
            <a:ext cx="3960001" cy="15302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rot="5400000">
            <a:off x="-3378783" y="2809615"/>
            <a:ext cx="6858002" cy="1238771"/>
          </a:xfrm>
          <a:prstGeom prst="rect">
            <a:avLst/>
          </a:prstGeom>
        </p:spPr>
      </p:pic>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pic>
        <p:nvPicPr>
          <p:cNvPr id="9" name="图片 8" descr="C:\Users\kingsoft\Desktop\图片7副本.png图片7副本"/>
          <p:cNvPicPr>
            <a:picLocks noChangeAspect="1"/>
          </p:cNvPicPr>
          <p:nvPr>
            <p:custDataLst>
              <p:tags r:id="rId9"/>
            </p:custDataLst>
          </p:nvPr>
        </p:nvPicPr>
        <p:blipFill rotWithShape="1">
          <a:blip r:embed="rId10"/>
          <a:srcRect/>
          <a:stretch>
            <a:fillRect/>
          </a:stretch>
        </p:blipFill>
        <p:spPr>
          <a:xfrm flipH="1">
            <a:off x="8231997" y="5327780"/>
            <a:ext cx="3960001" cy="153022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tags" Target="../tags/tag144.xml"/><Relationship Id="rId24" Type="http://schemas.openxmlformats.org/officeDocument/2006/relationships/tags" Target="../tags/tag143.xml"/><Relationship Id="rId23" Type="http://schemas.openxmlformats.org/officeDocument/2006/relationships/tags" Target="../tags/tag142.xml"/><Relationship Id="rId22" Type="http://schemas.openxmlformats.org/officeDocument/2006/relationships/tags" Target="../tags/tag141.xml"/><Relationship Id="rId21" Type="http://schemas.openxmlformats.org/officeDocument/2006/relationships/tags" Target="../tags/tag140.xml"/><Relationship Id="rId20" Type="http://schemas.openxmlformats.org/officeDocument/2006/relationships/tags" Target="../tags/tag139.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6.xml"/><Relationship Id="rId1" Type="http://schemas.openxmlformats.org/officeDocument/2006/relationships/tags" Target="../tags/tag14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65.xml"/><Relationship Id="rId2" Type="http://schemas.openxmlformats.org/officeDocument/2006/relationships/image" Target="../media/image34.png"/><Relationship Id="rId1" Type="http://schemas.openxmlformats.org/officeDocument/2006/relationships/tags" Target="../tags/tag16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66.xml"/><Relationship Id="rId1" Type="http://schemas.openxmlformats.org/officeDocument/2006/relationships/image" Target="../media/image3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68.xml"/><Relationship Id="rId2" Type="http://schemas.openxmlformats.org/officeDocument/2006/relationships/image" Target="../media/image36.png"/><Relationship Id="rId1" Type="http://schemas.openxmlformats.org/officeDocument/2006/relationships/tags" Target="../tags/tag16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70.xml"/><Relationship Id="rId2" Type="http://schemas.openxmlformats.org/officeDocument/2006/relationships/image" Target="../media/image37.png"/><Relationship Id="rId1" Type="http://schemas.openxmlformats.org/officeDocument/2006/relationships/tags" Target="../tags/tag16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53.xml"/><Relationship Id="rId1" Type="http://schemas.openxmlformats.org/officeDocument/2006/relationships/tags" Target="../tags/tag15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155.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tags" Target="../tags/tag154.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57.xml"/><Relationship Id="rId2" Type="http://schemas.openxmlformats.org/officeDocument/2006/relationships/image" Target="../media/image21.png"/><Relationship Id="rId1" Type="http://schemas.openxmlformats.org/officeDocument/2006/relationships/tags" Target="../tags/tag156.xml"/></Relationships>
</file>

<file path=ppt/slides/_rels/slide7.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image" Target="../media/image27.wmf"/><Relationship Id="rId7" Type="http://schemas.openxmlformats.org/officeDocument/2006/relationships/oleObject" Target="../embeddings/oleObject1.bin"/><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1" Type="http://schemas.openxmlformats.org/officeDocument/2006/relationships/vmlDrawing" Target="../drawings/vmlDrawing1.vml"/><Relationship Id="rId10" Type="http://schemas.openxmlformats.org/officeDocument/2006/relationships/slideLayout" Target="../slideLayouts/slideLayout18.xml"/><Relationship Id="rId1" Type="http://schemas.openxmlformats.org/officeDocument/2006/relationships/tags" Target="../tags/tag158.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8.xml"/><Relationship Id="rId6" Type="http://schemas.openxmlformats.org/officeDocument/2006/relationships/tags" Target="../tags/tag160.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image" Target="../media/image33.png"/><Relationship Id="rId1" Type="http://schemas.openxmlformats.org/officeDocument/2006/relationships/tags" Target="../tags/tag1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工作汇报</a:t>
            </a:r>
            <a:r>
              <a:rPr lang="en-US" altLang="zh-CN"/>
              <a:t>5</a:t>
            </a:r>
            <a:endParaRPr lang="en-US" altLang="zh-CN"/>
          </a:p>
        </p:txBody>
      </p:sp>
      <p:sp>
        <p:nvSpPr>
          <p:cNvPr id="4" name="文本占位符 3"/>
          <p:cNvSpPr>
            <a:spLocks noGrp="1"/>
          </p:cNvSpPr>
          <p:nvPr>
            <p:ph type="body" sz="quarter" idx="13"/>
          </p:nvPr>
        </p:nvSpPr>
        <p:spPr>
          <a:xfrm>
            <a:off x="4500244" y="4965826"/>
            <a:ext cx="1383093" cy="474726"/>
          </a:xfrm>
        </p:spPr>
        <p:txBody>
          <a:bodyPr/>
          <a:p>
            <a:r>
              <a:rPr lang="en-US" altLang="zh-CN"/>
              <a:t>2020.4.23</a:t>
            </a:r>
            <a:endParaRPr lang="en-US" altLang="zh-CN"/>
          </a:p>
        </p:txBody>
      </p:sp>
      <p:sp>
        <p:nvSpPr>
          <p:cNvPr id="5" name="文本占位符 4"/>
          <p:cNvSpPr>
            <a:spLocks noGrp="1"/>
          </p:cNvSpPr>
          <p:nvPr>
            <p:ph type="body" sz="quarter" idx="14"/>
          </p:nvPr>
        </p:nvSpPr>
        <p:spPr>
          <a:xfrm>
            <a:off x="6075045" y="4965826"/>
            <a:ext cx="1383092" cy="474726"/>
          </a:xfrm>
        </p:spPr>
        <p:txBody>
          <a:bodyPr/>
          <a:p>
            <a:r>
              <a:rPr lang="zh-CN" altLang="en-US"/>
              <a:t>亢晓梅</a:t>
            </a:r>
            <a:endParaRPr lang="zh-CN" altLang="en-US"/>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4333875" y="355600"/>
            <a:ext cx="4490720" cy="6147435"/>
          </a:xfrm>
          <a:prstGeom prst="rect">
            <a:avLst/>
          </a:prstGeom>
        </p:spPr>
      </p:pic>
      <p:sp>
        <p:nvSpPr>
          <p:cNvPr id="6" name="文本框 5"/>
          <p:cNvSpPr txBox="1"/>
          <p:nvPr/>
        </p:nvSpPr>
        <p:spPr>
          <a:xfrm>
            <a:off x="895350" y="374015"/>
            <a:ext cx="3027680" cy="521970"/>
          </a:xfrm>
          <a:prstGeom prst="rect">
            <a:avLst/>
          </a:prstGeom>
          <a:noFill/>
        </p:spPr>
        <p:txBody>
          <a:bodyPr wrap="none" rtlCol="0">
            <a:spAutoFit/>
          </a:bodyPr>
          <a:p>
            <a:pPr algn="l"/>
            <a:r>
              <a:rPr lang="zh-CN" altLang="en-US" sz="2800" b="1"/>
              <a:t>整个过程的算法：</a:t>
            </a:r>
            <a:endParaRPr lang="zh-CN" altLang="en-US" sz="2800" b="1"/>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2460" y="247650"/>
            <a:ext cx="4246880" cy="583565"/>
          </a:xfrm>
          <a:prstGeom prst="rect">
            <a:avLst/>
          </a:prstGeom>
          <a:noFill/>
        </p:spPr>
        <p:txBody>
          <a:bodyPr wrap="none" rtlCol="0">
            <a:spAutoFit/>
          </a:bodyPr>
          <a:p>
            <a:r>
              <a:rPr lang="zh-CN" altLang="en-US" sz="3200" b="1"/>
              <a:t>节点级别注意力分析：</a:t>
            </a:r>
            <a:endParaRPr lang="zh-CN" altLang="en-US" sz="3200" b="1"/>
          </a:p>
        </p:txBody>
      </p:sp>
      <p:sp>
        <p:nvSpPr>
          <p:cNvPr id="5" name="文本框 4"/>
          <p:cNvSpPr txBox="1"/>
          <p:nvPr/>
        </p:nvSpPr>
        <p:spPr>
          <a:xfrm>
            <a:off x="632460" y="3828415"/>
            <a:ext cx="10977245" cy="2306955"/>
          </a:xfrm>
          <a:prstGeom prst="rect">
            <a:avLst/>
          </a:prstGeom>
          <a:noFill/>
        </p:spPr>
        <p:txBody>
          <a:bodyPr wrap="square" rtlCol="0" anchor="t">
            <a:spAutoFit/>
          </a:bodyPr>
          <a:p>
            <a:r>
              <a:rPr lang="zh-CN" altLang="en-US"/>
              <a:t>我们枚举了论文P831的基于元路径的邻居，其关注值如图所示。从图（a）中，我们可以 看到P831连接到P699和P133，它们都属于数据挖掘； 与P2384和P2328 相连，而P2384和P2328都属于数据库； 连接到P1973，而P1973属于无线通信。 从图（b）中可以看出，论文P831从节点级别的关注中获得最高的关注值，这意味着节点本身在学习其表示中起着最重要的作用。 因为通常将邻居支持的所有信息视为一种补充信息。 除了其本身，P699和P133还获得第二和第三大关注值。 这是因为P699和P133也属于数据挖掘，它们可以为识别P831的类别做出重大贡献。 其余邻居得到的关注程度较小，因为他们不属于数据挖掘并且不能为识别P831的类别做出重要贡献。 根据以上分析，我们可以看到节点级别的注意可以区分邻居之间的差异，并为某些有意义的邻居分配更高的权重。</a:t>
            </a:r>
            <a:endParaRPr lang="zh-CN" altLang="en-US"/>
          </a:p>
        </p:txBody>
      </p:sp>
      <p:pic>
        <p:nvPicPr>
          <p:cNvPr id="8" name="图片 7"/>
          <p:cNvPicPr>
            <a:picLocks noChangeAspect="1"/>
          </p:cNvPicPr>
          <p:nvPr/>
        </p:nvPicPr>
        <p:blipFill>
          <a:blip r:embed="rId1"/>
          <a:stretch>
            <a:fillRect/>
          </a:stretch>
        </p:blipFill>
        <p:spPr>
          <a:xfrm>
            <a:off x="2556510" y="949960"/>
            <a:ext cx="6641465" cy="279209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custDataLst>
              <p:tags r:id="rId1"/>
            </p:custDataLst>
          </p:nvPr>
        </p:nvSpPr>
        <p:spPr>
          <a:xfrm>
            <a:off x="384175" y="3520440"/>
            <a:ext cx="11417300" cy="3077845"/>
          </a:xfrm>
        </p:spPr>
        <p:txBody>
          <a:bodyPr>
            <a:noAutofit/>
          </a:bodyPr>
          <a:lstStyle/>
          <a:p>
            <a:pPr marL="0" indent="0" algn="l">
              <a:buNone/>
            </a:pPr>
            <a:r>
              <a:rPr lang="zh-CN" altLang="en-US" sz="1700" dirty="0"/>
              <a:t>如图显示了单个元路径的聚类结果（NMI）和相应的关注值。显然，单个元路径的性能与其关注值之间存在正相关。 对于DBLP，HAN赋予APCPA最大的权重，这意味着HAN认为APCPA是确定作者研究领域的最关键的元路径。APA很难确定作者的研究领域。如果我们平等地对待这些元路径（例如HANsem），性能将大大下降。 根据每个元路径的注意值，我们可以发现元路径APCPA比APA和APTPA有用得多。 因此，即使拟议的HAN可以将它们融合在一起，APCPA在确定作者的研究领域方面仍起着主导作用，而APA和APTPA则没有。我们在ACM上得到类似的结论。对于ACM，结果表明HAN对PAP的影响最大。由于PAP的性能略好于PSP，因此HANsem可以通过简单的平均操作获得良好的性能。我们可以看到语义级别的注意力可以揭示这些元路径之间的差异并对其进行适当加权。</a:t>
            </a:r>
            <a:endParaRPr lang="zh-CN" altLang="en-US" sz="1700" dirty="0"/>
          </a:p>
        </p:txBody>
      </p:sp>
      <p:sp>
        <p:nvSpPr>
          <p:cNvPr id="4" name="文本框 3"/>
          <p:cNvSpPr txBox="1"/>
          <p:nvPr/>
        </p:nvSpPr>
        <p:spPr>
          <a:xfrm>
            <a:off x="806450" y="285115"/>
            <a:ext cx="4653280" cy="583565"/>
          </a:xfrm>
          <a:prstGeom prst="rect">
            <a:avLst/>
          </a:prstGeom>
          <a:noFill/>
        </p:spPr>
        <p:txBody>
          <a:bodyPr wrap="none" rtlCol="0">
            <a:spAutoFit/>
          </a:bodyPr>
          <a:p>
            <a:pPr algn="l"/>
            <a:r>
              <a:rPr lang="zh-CN" altLang="en-US" sz="3200" b="1" dirty="0">
                <a:sym typeface="+mn-ea"/>
              </a:rPr>
              <a:t>语义级别的注意力分析：</a:t>
            </a:r>
            <a:endParaRPr lang="zh-CN" altLang="en-US" sz="3200" b="1" dirty="0">
              <a:sym typeface="+mn-ea"/>
            </a:endParaRPr>
          </a:p>
        </p:txBody>
      </p:sp>
      <p:pic>
        <p:nvPicPr>
          <p:cNvPr id="5" name="图片 4"/>
          <p:cNvPicPr>
            <a:picLocks noChangeAspect="1"/>
          </p:cNvPicPr>
          <p:nvPr/>
        </p:nvPicPr>
        <p:blipFill>
          <a:blip r:embed="rId2"/>
          <a:stretch>
            <a:fillRect/>
          </a:stretch>
        </p:blipFill>
        <p:spPr>
          <a:xfrm>
            <a:off x="5197475" y="285115"/>
            <a:ext cx="6884670" cy="3166110"/>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custDataLst>
              <p:tags r:id="rId1"/>
            </p:custDataLst>
          </p:nvPr>
        </p:nvSpPr>
        <p:spPr>
          <a:xfrm>
            <a:off x="601980" y="3263900"/>
            <a:ext cx="10942320" cy="2254885"/>
          </a:xfrm>
        </p:spPr>
        <p:txBody>
          <a:bodyPr>
            <a:normAutofit lnSpcReduction="10000"/>
          </a:bodyPr>
          <a:lstStyle/>
          <a:p>
            <a:pPr marL="0" indent="0" algn="l">
              <a:buNone/>
            </a:pPr>
            <a:r>
              <a:rPr lang="zh-CN" altLang="en-US" dirty="0"/>
              <a:t>低维空间可视化嵌入DBLP数据集。每个点表示一位作者，其颜色表示研究领域。</a:t>
            </a:r>
            <a:endParaRPr lang="zh-CN" altLang="en-US" dirty="0"/>
          </a:p>
          <a:p>
            <a:pPr marL="0" indent="0" algn="l">
              <a:buNone/>
            </a:pPr>
            <a:r>
              <a:rPr lang="zh-CN" altLang="en-US" dirty="0"/>
              <a:t>我们可以发现为均匀图设计的GCN（图卷积网络）和GAT（图注意力网络）效果不佳。 属于不同研究领域的作者彼此混杂。  Metapath2vec的性能比上述图神经网络好得多。 它表明适当的元路径（例如APCPA）可以对异构图形分析做出重要贡献。</a:t>
            </a:r>
            <a:endParaRPr lang="zh-CN" altLang="en-US" dirty="0"/>
          </a:p>
          <a:p>
            <a:pPr marL="0" indent="0" algn="l">
              <a:buNone/>
            </a:pPr>
            <a:r>
              <a:rPr lang="zh-CN" altLang="en-US" dirty="0"/>
              <a:t>但是，由于metapath2vec仅可以考虑一条元路径，因此边界仍然模糊。我们可以看到HAN的可视化效果最好。</a:t>
            </a:r>
            <a:endParaRPr lang="zh-CN" altLang="en-US" dirty="0"/>
          </a:p>
        </p:txBody>
      </p:sp>
      <p:pic>
        <p:nvPicPr>
          <p:cNvPr id="4" name="图片 3"/>
          <p:cNvPicPr>
            <a:picLocks noChangeAspect="1"/>
          </p:cNvPicPr>
          <p:nvPr/>
        </p:nvPicPr>
        <p:blipFill>
          <a:blip r:embed="rId2"/>
          <a:stretch>
            <a:fillRect/>
          </a:stretch>
        </p:blipFill>
        <p:spPr>
          <a:xfrm>
            <a:off x="988060" y="1064895"/>
            <a:ext cx="10326370" cy="2199005"/>
          </a:xfrm>
          <a:prstGeom prst="rect">
            <a:avLst/>
          </a:prstGeom>
        </p:spPr>
      </p:pic>
      <p:sp>
        <p:nvSpPr>
          <p:cNvPr id="5" name="文本框 4"/>
          <p:cNvSpPr txBox="1"/>
          <p:nvPr/>
        </p:nvSpPr>
        <p:spPr>
          <a:xfrm>
            <a:off x="988060" y="287020"/>
            <a:ext cx="1808480" cy="583565"/>
          </a:xfrm>
          <a:prstGeom prst="rect">
            <a:avLst/>
          </a:prstGeom>
          <a:noFill/>
        </p:spPr>
        <p:txBody>
          <a:bodyPr wrap="none" rtlCol="0">
            <a:spAutoFit/>
          </a:bodyPr>
          <a:p>
            <a:r>
              <a:rPr lang="zh-CN" altLang="en-US" sz="3200" b="1"/>
              <a:t>可视化：</a:t>
            </a:r>
            <a:endParaRPr lang="zh-CN" altLang="en-US" sz="3200" b="1"/>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4863346" y="1499757"/>
            <a:ext cx="2322830" cy="922020"/>
          </a:xfrm>
          <a:prstGeom prst="rect">
            <a:avLst/>
          </a:prstGeom>
          <a:noFill/>
        </p:spPr>
        <p:txBody>
          <a:bodyPr wrap="square" rtlCol="0">
            <a:normAutofit/>
          </a:bodyPr>
          <a:lstStyle/>
          <a:p>
            <a:pPr algn="dist"/>
            <a:r>
              <a:rPr lang="en-US" altLang="zh-CN" sz="5400" dirty="0">
                <a:solidFill>
                  <a:schemeClr val="accent1"/>
                </a:solidFill>
                <a:uFillTx/>
                <a:latin typeface="Arial" panose="020B0604020202020204" pitchFamily="34" charset="0"/>
                <a:ea typeface="微软雅黑" panose="020B0503020204020204" pitchFamily="34" charset="-122"/>
                <a:cs typeface="Arial" panose="020B0604020202020204" pitchFamily="34" charset="0"/>
              </a:rPr>
              <a:t>2020</a:t>
            </a:r>
            <a:endParaRPr lang="en-US" altLang="zh-CN" sz="5400" dirty="0">
              <a:solidFill>
                <a:schemeClr val="accent1"/>
              </a:solidFill>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标题 3"/>
          <p:cNvSpPr>
            <a:spLocks noGrp="1"/>
          </p:cNvSpPr>
          <p:nvPr>
            <p:ph type="title"/>
            <p:custDataLst>
              <p:tags r:id="rId2"/>
            </p:custDataLst>
          </p:nvPr>
        </p:nvSpPr>
        <p:spPr/>
        <p:txBody>
          <a:bodyPr/>
          <a:lstStyle/>
          <a:p>
            <a:r>
              <a:rPr lang="zh-CN" altLang="en-US" dirty="0"/>
              <a:t>谢谢观赏</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副标题 8"/>
          <p:cNvSpPr>
            <a:spLocks noGrp="1"/>
          </p:cNvSpPr>
          <p:nvPr>
            <p:ph type="subTitle" idx="1"/>
            <p:custDataLst>
              <p:tags r:id="rId1"/>
            </p:custDataLst>
          </p:nvPr>
        </p:nvSpPr>
        <p:spPr>
          <a:xfrm>
            <a:off x="3505200" y="3503754"/>
            <a:ext cx="5181600" cy="491581"/>
          </a:xfrm>
        </p:spPr>
        <p:txBody>
          <a:bodyPr/>
          <a:lstStyle/>
          <a:p>
            <a:r>
              <a:rPr lang="en-US" altLang="zh-CN" dirty="0"/>
              <a:t>www 2019</a:t>
            </a:r>
            <a:endParaRPr lang="en-US" altLang="zh-CN" dirty="0"/>
          </a:p>
        </p:txBody>
      </p:sp>
      <p:sp>
        <p:nvSpPr>
          <p:cNvPr id="8" name="标题 7"/>
          <p:cNvSpPr>
            <a:spLocks noGrp="1"/>
          </p:cNvSpPr>
          <p:nvPr>
            <p:ph type="ctrTitle"/>
            <p:custDataLst>
              <p:tags r:id="rId2"/>
            </p:custDataLst>
          </p:nvPr>
        </p:nvSpPr>
        <p:spPr>
          <a:xfrm>
            <a:off x="739775" y="1896745"/>
            <a:ext cx="10830560" cy="1546860"/>
          </a:xfrm>
        </p:spPr>
        <p:txBody>
          <a:bodyPr>
            <a:normAutofit fontScale="90000"/>
          </a:bodyPr>
          <a:lstStyle/>
          <a:p>
            <a:r>
              <a:rPr lang="zh-CN" altLang="en-US" sz="3110">
                <a:sym typeface="+mn-ea"/>
              </a:rPr>
              <a:t>Heterogeneous Graph Attention Network</a:t>
            </a:r>
            <a:br>
              <a:rPr lang="zh-CN" altLang="en-US" sz="3110"/>
            </a:br>
            <a:r>
              <a:rPr lang="zh-CN" altLang="en-US" sz="3110">
                <a:sym typeface="+mn-ea"/>
              </a:rPr>
              <a:t>                                 </a:t>
            </a:r>
            <a:r>
              <a:rPr lang="en-US" altLang="zh-CN" sz="3110">
                <a:sym typeface="+mn-ea"/>
              </a:rPr>
              <a:t>——</a:t>
            </a:r>
            <a:r>
              <a:rPr lang="zh-CN" altLang="en-US" sz="3110">
                <a:sym typeface="+mn-ea"/>
              </a:rPr>
              <a:t>异构图注意力</a:t>
            </a:r>
            <a:r>
              <a:rPr lang="zh-CN" altLang="en-US" sz="3110">
                <a:sym typeface="+mn-ea"/>
              </a:rPr>
              <a:t>网络</a:t>
            </a:r>
            <a:r>
              <a:rPr lang="zh-CN" altLang="en-US">
                <a:sym typeface="+mn-ea"/>
              </a:rPr>
              <a:t>  </a:t>
            </a:r>
            <a:endParaRPr lang="zh-CN" altLang="en-US" dirty="0"/>
          </a:p>
        </p:txBody>
      </p:sp>
      <p:sp>
        <p:nvSpPr>
          <p:cNvPr id="10" name="文本占位符 9"/>
          <p:cNvSpPr>
            <a:spLocks noGrp="1"/>
          </p:cNvSpPr>
          <p:nvPr>
            <p:ph type="body" sz="quarter" idx="13"/>
            <p:custDataLst>
              <p:tags r:id="rId3"/>
            </p:custDataLst>
          </p:nvPr>
        </p:nvSpPr>
        <p:spPr>
          <a:xfrm>
            <a:off x="4211320" y="4281170"/>
            <a:ext cx="4475480" cy="2075815"/>
          </a:xfrm>
        </p:spPr>
        <p:txBody>
          <a:bodyPr>
            <a:normAutofit/>
          </a:bodyPr>
          <a:lstStyle/>
          <a:p>
            <a:r>
              <a:rPr lang="zh-CN" altLang="en-US" dirty="0"/>
              <a:t>王晓，纪厚业  北京邮电大学</a:t>
            </a:r>
            <a:endParaRPr lang="zh-CN" altLang="en-US" dirty="0"/>
          </a:p>
          <a:p>
            <a:r>
              <a:rPr lang="zh-CN" altLang="en-US" dirty="0"/>
              <a:t>史川，王白  北京邮电大学</a:t>
            </a:r>
            <a:endParaRPr lang="zh-CN" altLang="en-US" dirty="0"/>
          </a:p>
          <a:p>
            <a:r>
              <a:rPr lang="zh-CN" altLang="en-US" dirty="0"/>
              <a:t>崔鹏， P. Yu 清华大学</a:t>
            </a:r>
            <a:endParaRPr lang="zh-CN" altLang="en-US" dirty="0"/>
          </a:p>
          <a:p>
            <a:r>
              <a:rPr lang="zh-CN" altLang="en-US" dirty="0"/>
              <a:t>叶廷芳 美国西弗吉尼亚大学</a:t>
            </a:r>
            <a:endParaRPr lang="zh-CN" altLang="en-US" dirty="0"/>
          </a:p>
        </p:txBody>
      </p:sp>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84530" y="365125"/>
            <a:ext cx="4707890" cy="583565"/>
          </a:xfrm>
          <a:prstGeom prst="rect">
            <a:avLst/>
          </a:prstGeom>
          <a:noFill/>
        </p:spPr>
        <p:txBody>
          <a:bodyPr wrap="square" rtlCol="0">
            <a:spAutoFit/>
          </a:bodyPr>
          <a:p>
            <a:r>
              <a:rPr lang="zh-CN" altLang="en-US" sz="3200" b="1"/>
              <a:t>图网络面临的新问题</a:t>
            </a:r>
            <a:r>
              <a:rPr lang="zh-CN" altLang="en-US" sz="2800" b="1"/>
              <a:t>：</a:t>
            </a:r>
            <a:endParaRPr lang="zh-CN" altLang="en-US" sz="2800" b="1"/>
          </a:p>
        </p:txBody>
      </p:sp>
      <p:sp>
        <p:nvSpPr>
          <p:cNvPr id="6" name="文本框 5"/>
          <p:cNvSpPr txBox="1"/>
          <p:nvPr/>
        </p:nvSpPr>
        <p:spPr>
          <a:xfrm>
            <a:off x="745490" y="1306195"/>
            <a:ext cx="10701655" cy="4246245"/>
          </a:xfrm>
          <a:prstGeom prst="rect">
            <a:avLst/>
          </a:prstGeom>
          <a:noFill/>
        </p:spPr>
        <p:txBody>
          <a:bodyPr wrap="square" rtlCol="0">
            <a:spAutoFit/>
          </a:bodyPr>
          <a:p>
            <a:pPr algn="l" fontAlgn="auto">
              <a:lnSpc>
                <a:spcPct val="150000"/>
              </a:lnSpc>
            </a:pPr>
            <a:r>
              <a:rPr lang="en-US" altLang="zh-CN" dirty="0">
                <a:sym typeface="+mn-ea"/>
              </a:rPr>
              <a:t>1</a:t>
            </a:r>
            <a:r>
              <a:rPr lang="zh-CN" altLang="en-US" dirty="0">
                <a:sym typeface="+mn-ea"/>
              </a:rPr>
              <a:t>、图的异</a:t>
            </a:r>
            <a:r>
              <a:rPr lang="zh-CN" altLang="en-US" dirty="0">
                <a:sym typeface="+mn-ea"/>
              </a:rPr>
              <a:t>构</a:t>
            </a:r>
            <a:r>
              <a:rPr lang="zh-CN" altLang="en-US" dirty="0">
                <a:sym typeface="+mn-ea"/>
              </a:rPr>
              <a:t>性：</a:t>
            </a:r>
            <a:endParaRPr lang="zh-CN" altLang="en-US" dirty="0">
              <a:sym typeface="+mn-ea"/>
            </a:endParaRPr>
          </a:p>
          <a:p>
            <a:pPr algn="l" fontAlgn="auto">
              <a:lnSpc>
                <a:spcPct val="150000"/>
              </a:lnSpc>
            </a:pPr>
            <a:r>
              <a:rPr lang="zh-CN" altLang="en-US" dirty="0">
                <a:sym typeface="+mn-ea"/>
              </a:rPr>
              <a:t>       </a:t>
            </a:r>
            <a:r>
              <a:rPr lang="zh-CN" altLang="en-US"/>
              <a:t>如何同时处理复杂的结构信息并同时保存多样的特征信息是亟待解决的问题。</a:t>
            </a:r>
            <a:endParaRPr lang="zh-CN" altLang="en-US"/>
          </a:p>
          <a:p>
            <a:pPr algn="l" fontAlgn="auto">
              <a:lnSpc>
                <a:spcPct val="150000"/>
              </a:lnSpc>
            </a:pPr>
            <a:r>
              <a:rPr lang="en-US" altLang="zh-CN"/>
              <a:t>2</a:t>
            </a:r>
            <a:r>
              <a:rPr lang="zh-CN" altLang="en-US"/>
              <a:t>、语义级别的注意力：</a:t>
            </a:r>
            <a:endParaRPr lang="zh-CN" altLang="en-US"/>
          </a:p>
          <a:p>
            <a:pPr algn="l" fontAlgn="auto">
              <a:lnSpc>
                <a:spcPct val="150000"/>
              </a:lnSpc>
            </a:pPr>
            <a:r>
              <a:rPr lang="zh-CN" altLang="en-US"/>
              <a:t>       如何选择最有意义的元路径并为特定任务融合语义信息是一个悬而未决的问题。语义级别的注意力旨在了解每个元路径的重要性，并为其分配适当的权重。平等地对待不同的元路径是不切实际的，并且会削弱某些有用的元路径提供的语义信息。</a:t>
            </a:r>
            <a:endParaRPr lang="zh-CN" altLang="en-US"/>
          </a:p>
          <a:p>
            <a:pPr algn="l" fontAlgn="auto">
              <a:lnSpc>
                <a:spcPct val="150000"/>
              </a:lnSpc>
            </a:pPr>
            <a:r>
              <a:rPr lang="en-US" altLang="zh-CN"/>
              <a:t>3</a:t>
            </a:r>
            <a:r>
              <a:rPr lang="zh-CN" altLang="en-US"/>
              <a:t>、</a:t>
            </a:r>
            <a:r>
              <a:rPr lang="zh-CN" altLang="en-US"/>
              <a:t>节点级别的注意力：</a:t>
            </a:r>
            <a:endParaRPr lang="zh-CN" altLang="en-US"/>
          </a:p>
          <a:p>
            <a:pPr algn="l" fontAlgn="auto">
              <a:lnSpc>
                <a:spcPct val="150000"/>
              </a:lnSpc>
            </a:pPr>
            <a:r>
              <a:rPr lang="zh-CN" altLang="en-US"/>
              <a:t>       在异构图中，节点可以通过各种类型的关系（例如，元路径）连接。 给定一个元路径，每个节点都有很多基于元路径的邻居。 如何区分邻居之间的细微差别并选择一些信息丰富的邻居？ 将期望如何设计才能够发现邻居的细微差异并适当地学习其权重的模型？</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custDataLst>
              <p:tags r:id="rId1"/>
            </p:custDataLst>
          </p:nvPr>
        </p:nvSpPr>
        <p:spPr>
          <a:xfrm>
            <a:off x="734060" y="1037590"/>
            <a:ext cx="10488295" cy="4890770"/>
          </a:xfrm>
        </p:spPr>
        <p:txBody>
          <a:bodyPr>
            <a:noAutofit/>
          </a:bodyPr>
          <a:lstStyle/>
          <a:p>
            <a:pPr marL="0" indent="0" algn="l">
              <a:buNone/>
            </a:pPr>
            <a:r>
              <a:rPr lang="en-US" altLang="zh-CN" sz="1700" dirty="0"/>
              <a:t>      </a:t>
            </a:r>
            <a:r>
              <a:rPr lang="zh-CN" altLang="en-US" sz="1700" dirty="0"/>
              <a:t>之前的</a:t>
            </a:r>
            <a:r>
              <a:rPr lang="zh-CN" altLang="en-US" sz="1700" dirty="0">
                <a:latin typeface="+mn-ea"/>
                <a:ea typeface="+mn-ea"/>
                <a:cs typeface="+mn-ea"/>
                <a:sym typeface="+mn-ea"/>
              </a:rPr>
              <a:t>算法均未考虑异构图形表示学习中的注意力机制，</a:t>
            </a:r>
            <a:r>
              <a:rPr lang="zh-CN" altLang="en-US" sz="1800" dirty="0"/>
              <a:t>我们提出了一个新颖的异构图注意力网络，名为HAN。</a:t>
            </a:r>
            <a:endParaRPr lang="zh-CN" altLang="en-US" sz="1800" dirty="0"/>
          </a:p>
          <a:p>
            <a:pPr marL="0" indent="0" algn="l">
              <a:buNone/>
            </a:pPr>
            <a:r>
              <a:rPr lang="zh-CN" altLang="en-US" sz="1800" dirty="0"/>
              <a:t>      特点：</a:t>
            </a:r>
            <a:endParaRPr lang="zh-CN" altLang="en-US" sz="1800" dirty="0"/>
          </a:p>
          <a:p>
            <a:pPr marL="0" indent="0" algn="l">
              <a:buNone/>
            </a:pPr>
            <a:r>
              <a:rPr lang="zh-CN" altLang="en-US" sz="1800" dirty="0"/>
              <a:t>      </a:t>
            </a:r>
            <a:r>
              <a:rPr lang="en-US" altLang="zh-CN" sz="1800" dirty="0"/>
              <a:t>1</a:t>
            </a:r>
            <a:r>
              <a:rPr lang="zh-CN" altLang="en-US" sz="1800" dirty="0"/>
              <a:t>、</a:t>
            </a:r>
            <a:r>
              <a:rPr lang="zh-CN" altLang="en-US" sz="1800" dirty="0"/>
              <a:t>它同时考虑了节点级别和语义级别的注意力。</a:t>
            </a:r>
            <a:endParaRPr lang="zh-CN" altLang="en-US" sz="1800" dirty="0"/>
          </a:p>
          <a:p>
            <a:pPr marL="0" indent="0" algn="l">
              <a:buNone/>
            </a:pPr>
            <a:r>
              <a:rPr lang="zh-CN" altLang="en-US" sz="1800" dirty="0"/>
              <a:t>      特别是，在给定节点特征作为输入的情况下，我们使用特定于类型的转换矩阵将不同类型的节点特征投影到同一空间中。然后节点级注意力能够学习节点与它们基于元路径的邻居之间的注意值，而语义级注意力旨在学习异构任务中特定任务的不同元路径的注意值。基于两个级别的学习注意值，我们的模型可以以分层的方式获得邻居和多个元路径的最佳组合，这使得学习的节点嵌入可以</a:t>
            </a:r>
            <a:r>
              <a:rPr lang="zh-CN" altLang="en-US" sz="1800" dirty="0">
                <a:sym typeface="+mn-ea"/>
              </a:rPr>
              <a:t>在异构图中</a:t>
            </a:r>
            <a:r>
              <a:rPr lang="zh-CN" altLang="en-US" sz="1800" dirty="0"/>
              <a:t>更好地捕获复杂的结构和丰富的语义信息。之后，可以通过反向传播以端到端的方式优化整体模型。</a:t>
            </a:r>
            <a:endParaRPr lang="zh-CN" altLang="en-US" sz="1800" dirty="0"/>
          </a:p>
          <a:p>
            <a:pPr marL="0" indent="0" algn="l">
              <a:buNone/>
            </a:pPr>
            <a:r>
              <a:rPr lang="en-US" altLang="zh-CN" sz="1800" dirty="0"/>
              <a:t>      2</a:t>
            </a:r>
            <a:r>
              <a:rPr lang="zh-CN" altLang="en-US" sz="1800" dirty="0"/>
              <a:t>、</a:t>
            </a:r>
            <a:r>
              <a:rPr lang="zh-CN" altLang="en-US" sz="1800" dirty="0"/>
              <a:t>模型效率高，相对于基于元路径的节点对的数量具有线性复杂度，可以应用于大规模异构图。</a:t>
            </a:r>
            <a:endParaRPr lang="zh-CN" altLang="en-US" sz="1800" dirty="0"/>
          </a:p>
        </p:txBody>
      </p:sp>
      <p:sp>
        <p:nvSpPr>
          <p:cNvPr id="5" name="文本框 4"/>
          <p:cNvSpPr txBox="1"/>
          <p:nvPr/>
        </p:nvSpPr>
        <p:spPr>
          <a:xfrm>
            <a:off x="807085" y="353060"/>
            <a:ext cx="2214880" cy="583565"/>
          </a:xfrm>
          <a:prstGeom prst="rect">
            <a:avLst/>
          </a:prstGeom>
          <a:noFill/>
        </p:spPr>
        <p:txBody>
          <a:bodyPr wrap="none" rtlCol="0">
            <a:spAutoFit/>
          </a:bodyPr>
          <a:p>
            <a:r>
              <a:rPr lang="zh-CN" altLang="en-US" sz="3200" b="1"/>
              <a:t>解决方案：</a:t>
            </a:r>
            <a:endParaRPr lang="zh-CN" altLang="en-US" sz="3200" b="1"/>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custDataLst>
              <p:tags r:id="rId1"/>
            </p:custDataLst>
          </p:nvPr>
        </p:nvSpPr>
        <p:spPr>
          <a:xfrm>
            <a:off x="654050" y="1209040"/>
            <a:ext cx="10965815" cy="2816860"/>
          </a:xfrm>
        </p:spPr>
        <p:txBody>
          <a:bodyPr>
            <a:normAutofit/>
          </a:bodyPr>
          <a:lstStyle/>
          <a:p>
            <a:pPr marL="0" indent="0" algn="l">
              <a:buNone/>
            </a:pPr>
            <a:r>
              <a:rPr lang="zh-CN" altLang="en-US" sz="1800" dirty="0"/>
              <a:t>异构图：G =（V，E）</a:t>
            </a:r>
            <a:endParaRPr lang="zh-CN" altLang="en-US" sz="1800" dirty="0"/>
          </a:p>
          <a:p>
            <a:pPr marL="0" indent="0" algn="l">
              <a:buNone/>
            </a:pPr>
            <a:r>
              <a:rPr lang="zh-CN" altLang="en-US" sz="1800" dirty="0"/>
              <a:t>元路径Φ：                           （缩写为                   ）形式的路径 </a:t>
            </a:r>
            <a:endParaRPr lang="zh-CN" altLang="en-US" sz="1800" dirty="0"/>
          </a:p>
          <a:p>
            <a:pPr marL="0" indent="0" algn="l">
              <a:buNone/>
            </a:pPr>
            <a:r>
              <a:rPr lang="zh-CN" altLang="en-US" sz="1800" dirty="0"/>
              <a:t>            关系R = R</a:t>
            </a:r>
            <a:r>
              <a:rPr lang="zh-CN" altLang="en-US" sz="1800" baseline="-25000" dirty="0"/>
              <a:t>1</a:t>
            </a:r>
            <a:r>
              <a:rPr lang="zh-CN" altLang="en-US" sz="1800" dirty="0"/>
              <a:t>◦R</a:t>
            </a:r>
            <a:r>
              <a:rPr lang="zh-CN" altLang="en-US" sz="1800" baseline="-25000" dirty="0"/>
              <a:t>2</a:t>
            </a:r>
            <a:r>
              <a:rPr lang="zh-CN" altLang="en-US" sz="1800" dirty="0"/>
              <a:t>◦··◦对象A</a:t>
            </a:r>
            <a:r>
              <a:rPr lang="zh-CN" altLang="en-US" sz="1800" baseline="-25000" dirty="0"/>
              <a:t>1</a:t>
            </a:r>
            <a:r>
              <a:rPr lang="zh-CN" altLang="en-US" sz="1800" dirty="0"/>
              <a:t>和A</a:t>
            </a:r>
            <a:r>
              <a:rPr lang="zh-CN" altLang="en-US" sz="1800" baseline="-25000" dirty="0"/>
              <a:t>l + 1</a:t>
            </a:r>
            <a:r>
              <a:rPr lang="zh-CN" altLang="en-US" sz="1800" dirty="0"/>
              <a:t>之间的R</a:t>
            </a:r>
            <a:r>
              <a:rPr lang="en-US" altLang="zh-CN" sz="1800" baseline="-25000" dirty="0"/>
              <a:t>l</a:t>
            </a:r>
            <a:r>
              <a:rPr lang="zh-CN" altLang="en-US" sz="1800" dirty="0"/>
              <a:t>，其中◦表示关系上的合成算符</a:t>
            </a:r>
            <a:endParaRPr lang="zh-CN" altLang="en-US" sz="1800" dirty="0"/>
          </a:p>
          <a:p>
            <a:pPr marL="0" indent="0" algn="l">
              <a:buNone/>
            </a:pPr>
            <a:endParaRPr lang="zh-CN" altLang="en-US" sz="1800" dirty="0"/>
          </a:p>
        </p:txBody>
      </p:sp>
      <p:sp>
        <p:nvSpPr>
          <p:cNvPr id="2" name="文本框 1"/>
          <p:cNvSpPr txBox="1"/>
          <p:nvPr/>
        </p:nvSpPr>
        <p:spPr>
          <a:xfrm>
            <a:off x="1024255" y="377825"/>
            <a:ext cx="1852295" cy="583565"/>
          </a:xfrm>
          <a:prstGeom prst="rect">
            <a:avLst/>
          </a:prstGeom>
          <a:noFill/>
        </p:spPr>
        <p:txBody>
          <a:bodyPr wrap="square" rtlCol="0">
            <a:spAutoFit/>
          </a:bodyPr>
          <a:p>
            <a:r>
              <a:rPr lang="zh-CN" altLang="en-US" sz="3200" b="1"/>
              <a:t>定义</a:t>
            </a:r>
            <a:r>
              <a:rPr lang="zh-CN" altLang="en-US" sz="3200"/>
              <a:t>：</a:t>
            </a:r>
            <a:endParaRPr lang="zh-CN" altLang="en-US" sz="3200"/>
          </a:p>
        </p:txBody>
      </p:sp>
      <p:pic>
        <p:nvPicPr>
          <p:cNvPr id="5" name="图片 4"/>
          <p:cNvPicPr>
            <a:picLocks noChangeAspect="1"/>
          </p:cNvPicPr>
          <p:nvPr/>
        </p:nvPicPr>
        <p:blipFill>
          <a:blip r:embed="rId2"/>
          <a:stretch>
            <a:fillRect/>
          </a:stretch>
        </p:blipFill>
        <p:spPr>
          <a:xfrm>
            <a:off x="1880235" y="1728470"/>
            <a:ext cx="2363470" cy="376555"/>
          </a:xfrm>
          <a:prstGeom prst="rect">
            <a:avLst/>
          </a:prstGeom>
        </p:spPr>
      </p:pic>
      <p:pic>
        <p:nvPicPr>
          <p:cNvPr id="6" name="图片 5"/>
          <p:cNvPicPr>
            <a:picLocks noChangeAspect="1"/>
          </p:cNvPicPr>
          <p:nvPr/>
        </p:nvPicPr>
        <p:blipFill>
          <a:blip r:embed="rId3"/>
          <a:stretch>
            <a:fillRect/>
          </a:stretch>
        </p:blipFill>
        <p:spPr>
          <a:xfrm>
            <a:off x="5166360" y="1715770"/>
            <a:ext cx="1467485" cy="389255"/>
          </a:xfrm>
          <a:prstGeom prst="rect">
            <a:avLst/>
          </a:prstGeom>
        </p:spPr>
      </p:pic>
      <p:pic>
        <p:nvPicPr>
          <p:cNvPr id="9" name="图片 8"/>
          <p:cNvPicPr>
            <a:picLocks noChangeAspect="1"/>
          </p:cNvPicPr>
          <p:nvPr/>
        </p:nvPicPr>
        <p:blipFill>
          <a:blip r:embed="rId4"/>
          <a:stretch>
            <a:fillRect/>
          </a:stretch>
        </p:blipFill>
        <p:spPr>
          <a:xfrm>
            <a:off x="654050" y="2711450"/>
            <a:ext cx="5322570" cy="3744595"/>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443230" y="1531620"/>
            <a:ext cx="6743700" cy="3929380"/>
          </a:xfrm>
          <a:prstGeom prst="rect">
            <a:avLst/>
          </a:prstGeom>
        </p:spPr>
      </p:pic>
      <p:sp>
        <p:nvSpPr>
          <p:cNvPr id="6" name="文本框 5"/>
          <p:cNvSpPr txBox="1"/>
          <p:nvPr/>
        </p:nvSpPr>
        <p:spPr>
          <a:xfrm>
            <a:off x="7446645" y="1531620"/>
            <a:ext cx="4004945" cy="3415030"/>
          </a:xfrm>
          <a:prstGeom prst="rect">
            <a:avLst/>
          </a:prstGeom>
          <a:noFill/>
        </p:spPr>
        <p:txBody>
          <a:bodyPr wrap="square" rtlCol="0">
            <a:spAutoFit/>
          </a:bodyPr>
          <a:p>
            <a:pPr algn="l" fontAlgn="auto">
              <a:lnSpc>
                <a:spcPct val="150000"/>
              </a:lnSpc>
            </a:pPr>
            <a:r>
              <a:rPr lang="zh-CN" altLang="en-US"/>
              <a:t> </a:t>
            </a:r>
            <a:endParaRPr lang="zh-CN" altLang="en-US"/>
          </a:p>
          <a:p>
            <a:pPr algn="l" fontAlgn="auto">
              <a:lnSpc>
                <a:spcPct val="150000"/>
              </a:lnSpc>
            </a:pPr>
            <a:r>
              <a:rPr lang="zh-CN" altLang="en-US"/>
              <a:t>a）将所有类型的节点投影到统一的特征空间中，并且可以通过节点级注意力来学习基于元路径的节点对的权重。  b）联合学习每个元路径的权重，并通过语义级别的注意力来融合特定于语义的节点嵌入。  </a:t>
            </a:r>
            <a:endParaRPr lang="zh-CN" altLang="en-US"/>
          </a:p>
          <a:p>
            <a:pPr algn="l" fontAlgn="auto">
              <a:lnSpc>
                <a:spcPct val="150000"/>
              </a:lnSpc>
            </a:pPr>
            <a:r>
              <a:rPr lang="zh-CN" altLang="en-US"/>
              <a:t>c）计算HAN的损耗和端到端的优化。</a:t>
            </a:r>
            <a:endParaRPr lang="zh-CN" altLang="en-US"/>
          </a:p>
        </p:txBody>
      </p:sp>
      <p:sp>
        <p:nvSpPr>
          <p:cNvPr id="8" name="文本框 7"/>
          <p:cNvSpPr txBox="1"/>
          <p:nvPr/>
        </p:nvSpPr>
        <p:spPr>
          <a:xfrm>
            <a:off x="892175" y="445135"/>
            <a:ext cx="7272020" cy="583565"/>
          </a:xfrm>
          <a:prstGeom prst="rect">
            <a:avLst/>
          </a:prstGeom>
          <a:noFill/>
        </p:spPr>
        <p:txBody>
          <a:bodyPr wrap="none" rtlCol="0">
            <a:spAutoFit/>
          </a:bodyPr>
          <a:p>
            <a:pPr algn="l"/>
            <a:r>
              <a:rPr lang="zh-CN" altLang="en-US" sz="3200" b="1">
                <a:sym typeface="+mn-ea"/>
              </a:rPr>
              <a:t>HAN（</a:t>
            </a:r>
            <a:r>
              <a:rPr lang="zh-CN" altLang="en-US" sz="3200" b="1" dirty="0">
                <a:sym typeface="+mn-ea"/>
              </a:rPr>
              <a:t>异构图注意力网络</a:t>
            </a:r>
            <a:r>
              <a:rPr lang="zh-CN" altLang="en-US" sz="3200" b="1">
                <a:sym typeface="+mn-ea"/>
              </a:rPr>
              <a:t>）的总体框架</a:t>
            </a:r>
            <a:r>
              <a:rPr lang="en-US" altLang="zh-CN" sz="3200">
                <a:sym typeface="+mn-ea"/>
              </a:rPr>
              <a:t>:</a:t>
            </a:r>
            <a:endParaRPr lang="en-US" altLang="zh-CN" sz="3200">
              <a:sym typeface="+mn-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custDataLst>
              <p:tags r:id="rId1"/>
            </p:custDataLst>
          </p:nvPr>
        </p:nvSpPr>
        <p:spPr>
          <a:xfrm>
            <a:off x="532765" y="1099185"/>
            <a:ext cx="11125835" cy="5507355"/>
          </a:xfrm>
        </p:spPr>
        <p:txBody>
          <a:bodyPr>
            <a:normAutofit lnSpcReduction="10000"/>
          </a:bodyPr>
          <a:lstStyle/>
          <a:p>
            <a:pPr marL="0" indent="0" algn="l">
              <a:buNone/>
            </a:pPr>
            <a:r>
              <a:rPr lang="zh-CN" altLang="en-US" sz="2400" dirty="0"/>
              <a:t>节点级注意力</a:t>
            </a:r>
            <a:r>
              <a:rPr lang="en-US" altLang="zh-CN" sz="2400" dirty="0"/>
              <a:t>:</a:t>
            </a:r>
            <a:endParaRPr lang="zh-CN" altLang="en-US" sz="2400" dirty="0"/>
          </a:p>
          <a:p>
            <a:pPr marL="0" indent="0" algn="l">
              <a:buNone/>
            </a:pPr>
            <a:r>
              <a:rPr lang="zh-CN" altLang="en-US" sz="1800" dirty="0"/>
              <a:t>以特定类型的转换矩阵进行投影</a:t>
            </a:r>
            <a:r>
              <a:rPr lang="en-US" altLang="zh-CN" sz="1800" dirty="0"/>
              <a:t>:</a:t>
            </a:r>
            <a:endParaRPr lang="zh-CN" altLang="en-US" sz="1800" dirty="0"/>
          </a:p>
          <a:p>
            <a:pPr marL="0" indent="0" algn="l">
              <a:buNone/>
            </a:pPr>
            <a:r>
              <a:rPr lang="zh-CN" altLang="en-US" sz="1800" dirty="0"/>
              <a:t>基于元路径的节点对（i，j）的重要性可以表述为：</a:t>
            </a:r>
            <a:endParaRPr lang="zh-CN" altLang="en-US" sz="1800" dirty="0"/>
          </a:p>
          <a:p>
            <a:pPr marL="0" indent="0" algn="l">
              <a:buNone/>
            </a:pPr>
            <a:r>
              <a:rPr lang="en-US" altLang="zh-CN" sz="1800" dirty="0"/>
              <a:t>a</a:t>
            </a:r>
            <a:r>
              <a:rPr lang="zh-CN" altLang="en-US" sz="1800" dirty="0"/>
              <a:t>tt</a:t>
            </a:r>
            <a:r>
              <a:rPr lang="zh-CN" altLang="en-US" sz="1800" baseline="-25000" dirty="0"/>
              <a:t>node</a:t>
            </a:r>
            <a:r>
              <a:rPr lang="zh-CN" altLang="en-US" sz="1800" dirty="0"/>
              <a:t>表示执行节点级注意力的深度神经网络</a:t>
            </a:r>
            <a:r>
              <a:rPr lang="en-US" altLang="zh-CN" sz="1800" dirty="0"/>
              <a:t>.</a:t>
            </a:r>
            <a:endParaRPr lang="zh-CN" altLang="en-US" sz="1800" dirty="0"/>
          </a:p>
          <a:p>
            <a:pPr marL="0" indent="0" algn="l">
              <a:buNone/>
            </a:pPr>
            <a:r>
              <a:rPr lang="zh-CN" altLang="en-US" sz="1800" dirty="0"/>
              <a:t>我们对其进行归一化，以通过softmax函数获得权重系数α</a:t>
            </a:r>
            <a:r>
              <a:rPr lang="zh-CN" altLang="en-US" sz="1800" baseline="30000" dirty="0"/>
              <a:t>Φ</a:t>
            </a:r>
            <a:r>
              <a:rPr lang="zh-CN" altLang="en-US" sz="1800" baseline="-25000" dirty="0"/>
              <a:t>ij，</a:t>
            </a:r>
            <a:r>
              <a:rPr lang="zh-CN" altLang="en-US" sz="1800" dirty="0"/>
              <a:t>σ表示激活函数</a:t>
            </a:r>
            <a:r>
              <a:rPr lang="en-US" altLang="zh-CN" sz="1800" dirty="0"/>
              <a:t>,a</a:t>
            </a:r>
            <a:r>
              <a:rPr lang="en-US" altLang="zh-CN" sz="1800" baseline="-25000" dirty="0"/>
              <a:t>Φ</a:t>
            </a:r>
            <a:r>
              <a:rPr lang="en-US" altLang="zh-CN" sz="1800" dirty="0"/>
              <a:t>是元路径Φ的节点级</a:t>
            </a:r>
            <a:r>
              <a:rPr lang="zh-CN" altLang="en-US" sz="1800" dirty="0"/>
              <a:t>注意力</a:t>
            </a:r>
            <a:r>
              <a:rPr lang="en-US" altLang="zh-CN" sz="1800" dirty="0"/>
              <a:t>向量</a:t>
            </a:r>
            <a:r>
              <a:rPr lang="zh-CN" altLang="en-US" sz="1800" dirty="0"/>
              <a:t>：</a:t>
            </a:r>
            <a:endParaRPr lang="zh-CN" altLang="en-US" sz="1800" dirty="0"/>
          </a:p>
          <a:p>
            <a:pPr marL="0" indent="0" algn="l">
              <a:buNone/>
            </a:pPr>
            <a:endParaRPr lang="zh-CN" altLang="en-US" dirty="0"/>
          </a:p>
          <a:p>
            <a:pPr marL="0" indent="0" algn="l">
              <a:buNone/>
            </a:pPr>
            <a:endParaRPr lang="zh-CN" altLang="en-US" dirty="0"/>
          </a:p>
          <a:p>
            <a:pPr marL="0" indent="0" algn="l">
              <a:buNone/>
            </a:pPr>
            <a:r>
              <a:rPr lang="zh-CN" altLang="en-US" sz="1800" dirty="0"/>
              <a:t>节点i的基于元路径的嵌入：由邻居的投影特征以相应的系数进行加和：</a:t>
            </a:r>
            <a:endParaRPr lang="zh-CN" altLang="en-US" sz="1800" dirty="0"/>
          </a:p>
          <a:p>
            <a:pPr marL="0" indent="0" algn="l">
              <a:buNone/>
            </a:pPr>
            <a:endParaRPr lang="zh-CN" altLang="en-US" dirty="0"/>
          </a:p>
          <a:p>
            <a:pPr marL="0" indent="0" algn="l">
              <a:buNone/>
            </a:pPr>
            <a:r>
              <a:rPr lang="zh-CN" altLang="en-US" sz="1800" dirty="0"/>
              <a:t>节点级别的注意力重复K次，并将学习到的嵌入连接为特定于语义的嵌入：</a:t>
            </a:r>
            <a:endParaRPr lang="zh-CN" altLang="en-US" sz="1800" dirty="0"/>
          </a:p>
          <a:p>
            <a:pPr marL="0" indent="0" algn="l">
              <a:buNone/>
            </a:pPr>
            <a:endParaRPr lang="zh-CN" altLang="en-US" dirty="0"/>
          </a:p>
          <a:p>
            <a:pPr marL="0" indent="0" algn="l">
              <a:buNone/>
            </a:pPr>
            <a:endParaRPr lang="zh-CN" altLang="en-US" sz="1800" dirty="0"/>
          </a:p>
        </p:txBody>
      </p:sp>
      <p:pic>
        <p:nvPicPr>
          <p:cNvPr id="5" name="图片 4"/>
          <p:cNvPicPr>
            <a:picLocks noChangeAspect="1"/>
          </p:cNvPicPr>
          <p:nvPr/>
        </p:nvPicPr>
        <p:blipFill>
          <a:blip r:embed="rId2"/>
          <a:stretch>
            <a:fillRect/>
          </a:stretch>
        </p:blipFill>
        <p:spPr>
          <a:xfrm>
            <a:off x="4360545" y="1699895"/>
            <a:ext cx="1565275" cy="445135"/>
          </a:xfrm>
          <a:prstGeom prst="rect">
            <a:avLst/>
          </a:prstGeom>
        </p:spPr>
      </p:pic>
      <p:sp>
        <p:nvSpPr>
          <p:cNvPr id="6" name="文本框 5"/>
          <p:cNvSpPr txBox="1"/>
          <p:nvPr/>
        </p:nvSpPr>
        <p:spPr>
          <a:xfrm>
            <a:off x="879475" y="389255"/>
            <a:ext cx="2214880" cy="583565"/>
          </a:xfrm>
          <a:prstGeom prst="rect">
            <a:avLst/>
          </a:prstGeom>
          <a:noFill/>
        </p:spPr>
        <p:txBody>
          <a:bodyPr wrap="none" rtlCol="0">
            <a:spAutoFit/>
          </a:bodyPr>
          <a:p>
            <a:r>
              <a:rPr lang="zh-CN" altLang="en-US" sz="3200" b="1"/>
              <a:t>相关公式：</a:t>
            </a:r>
            <a:endParaRPr lang="zh-CN" altLang="en-US" sz="3200" b="1"/>
          </a:p>
        </p:txBody>
      </p:sp>
      <p:pic>
        <p:nvPicPr>
          <p:cNvPr id="8" name="图片 7"/>
          <p:cNvPicPr>
            <a:picLocks noChangeAspect="1"/>
          </p:cNvPicPr>
          <p:nvPr/>
        </p:nvPicPr>
        <p:blipFill>
          <a:blip r:embed="rId3"/>
          <a:stretch>
            <a:fillRect/>
          </a:stretch>
        </p:blipFill>
        <p:spPr>
          <a:xfrm>
            <a:off x="6388735" y="2145030"/>
            <a:ext cx="2941320" cy="516890"/>
          </a:xfrm>
          <a:prstGeom prst="rect">
            <a:avLst/>
          </a:prstGeom>
        </p:spPr>
      </p:pic>
      <p:pic>
        <p:nvPicPr>
          <p:cNvPr id="9" name="图片 8"/>
          <p:cNvPicPr>
            <a:picLocks noChangeAspect="1"/>
          </p:cNvPicPr>
          <p:nvPr/>
        </p:nvPicPr>
        <p:blipFill>
          <a:blip r:embed="rId4"/>
          <a:stretch>
            <a:fillRect/>
          </a:stretch>
        </p:blipFill>
        <p:spPr>
          <a:xfrm>
            <a:off x="3317875" y="3644900"/>
            <a:ext cx="4471670" cy="803275"/>
          </a:xfrm>
          <a:prstGeom prst="rect">
            <a:avLst/>
          </a:prstGeom>
        </p:spPr>
      </p:pic>
      <p:pic>
        <p:nvPicPr>
          <p:cNvPr id="10" name="图片 9"/>
          <p:cNvPicPr>
            <a:picLocks noChangeAspect="1"/>
          </p:cNvPicPr>
          <p:nvPr/>
        </p:nvPicPr>
        <p:blipFill>
          <a:blip r:embed="rId5"/>
          <a:stretch>
            <a:fillRect/>
          </a:stretch>
        </p:blipFill>
        <p:spPr>
          <a:xfrm>
            <a:off x="8368030" y="4448175"/>
            <a:ext cx="2304415" cy="820420"/>
          </a:xfrm>
          <a:prstGeom prst="rect">
            <a:avLst/>
          </a:prstGeom>
        </p:spPr>
      </p:pic>
      <p:pic>
        <p:nvPicPr>
          <p:cNvPr id="11" name="图片 10"/>
          <p:cNvPicPr>
            <a:picLocks noChangeAspect="1"/>
          </p:cNvPicPr>
          <p:nvPr/>
        </p:nvPicPr>
        <p:blipFill>
          <a:blip r:embed="rId6"/>
          <a:stretch>
            <a:fillRect/>
          </a:stretch>
        </p:blipFill>
        <p:spPr>
          <a:xfrm>
            <a:off x="8636000" y="5372100"/>
            <a:ext cx="2397760" cy="759460"/>
          </a:xfrm>
          <a:prstGeom prst="rect">
            <a:avLst/>
          </a:prstGeom>
        </p:spPr>
      </p:pic>
      <p:sp>
        <p:nvSpPr>
          <p:cNvPr id="2" name="文本框 1"/>
          <p:cNvSpPr txBox="1"/>
          <p:nvPr/>
        </p:nvSpPr>
        <p:spPr>
          <a:xfrm>
            <a:off x="6068695" y="1625600"/>
            <a:ext cx="767080" cy="368300"/>
          </a:xfrm>
          <a:prstGeom prst="rect">
            <a:avLst/>
          </a:prstGeom>
          <a:noFill/>
        </p:spPr>
        <p:txBody>
          <a:bodyPr wrap="none" rtlCol="0">
            <a:spAutoFit/>
          </a:bodyPr>
          <a:p>
            <a:r>
              <a:rPr lang="zh-CN" altLang="en-US"/>
              <a:t>（</a:t>
            </a:r>
            <a:r>
              <a:rPr lang="en-US" altLang="zh-CN"/>
              <a:t>1</a:t>
            </a:r>
            <a:r>
              <a:rPr lang="zh-CN" altLang="en-US"/>
              <a:t>）</a:t>
            </a:r>
            <a:endParaRPr lang="zh-CN" altLang="en-US"/>
          </a:p>
        </p:txBody>
      </p:sp>
      <p:sp>
        <p:nvSpPr>
          <p:cNvPr id="4" name="文本框 3"/>
          <p:cNvSpPr txBox="1"/>
          <p:nvPr/>
        </p:nvSpPr>
        <p:spPr>
          <a:xfrm>
            <a:off x="9784080" y="2219325"/>
            <a:ext cx="767080" cy="368300"/>
          </a:xfrm>
          <a:prstGeom prst="rect">
            <a:avLst/>
          </a:prstGeom>
          <a:noFill/>
        </p:spPr>
        <p:txBody>
          <a:bodyPr wrap="none" rtlCol="0">
            <a:spAutoFit/>
          </a:bodyPr>
          <a:p>
            <a:r>
              <a:rPr lang="zh-CN" altLang="en-US"/>
              <a:t>（</a:t>
            </a:r>
            <a:r>
              <a:rPr lang="en-US" altLang="zh-CN"/>
              <a:t>2</a:t>
            </a:r>
            <a:r>
              <a:rPr lang="zh-CN" altLang="en-US"/>
              <a:t>）</a:t>
            </a:r>
            <a:endParaRPr lang="zh-CN" altLang="en-US"/>
          </a:p>
        </p:txBody>
      </p:sp>
      <p:sp>
        <p:nvSpPr>
          <p:cNvPr id="7" name="文本框 6"/>
          <p:cNvSpPr txBox="1"/>
          <p:nvPr/>
        </p:nvSpPr>
        <p:spPr>
          <a:xfrm>
            <a:off x="8562975" y="3830955"/>
            <a:ext cx="767080" cy="368300"/>
          </a:xfrm>
          <a:prstGeom prst="rect">
            <a:avLst/>
          </a:prstGeom>
          <a:noFill/>
        </p:spPr>
        <p:txBody>
          <a:bodyPr wrap="none" rtlCol="0">
            <a:spAutoFit/>
          </a:bodyPr>
          <a:p>
            <a:r>
              <a:rPr lang="zh-CN" altLang="en-US"/>
              <a:t>（</a:t>
            </a:r>
            <a:r>
              <a:rPr lang="en-US" altLang="zh-CN"/>
              <a:t>3</a:t>
            </a:r>
            <a:r>
              <a:rPr lang="zh-CN" altLang="en-US"/>
              <a:t>）</a:t>
            </a:r>
            <a:endParaRPr lang="zh-CN" altLang="en-US"/>
          </a:p>
        </p:txBody>
      </p:sp>
      <p:sp>
        <p:nvSpPr>
          <p:cNvPr id="13" name="文本框 12"/>
          <p:cNvSpPr txBox="1"/>
          <p:nvPr/>
        </p:nvSpPr>
        <p:spPr>
          <a:xfrm>
            <a:off x="10891520" y="4591050"/>
            <a:ext cx="767080" cy="368300"/>
          </a:xfrm>
          <a:prstGeom prst="rect">
            <a:avLst/>
          </a:prstGeom>
          <a:noFill/>
        </p:spPr>
        <p:txBody>
          <a:bodyPr wrap="none" rtlCol="0">
            <a:spAutoFit/>
          </a:bodyPr>
          <a:p>
            <a:r>
              <a:rPr lang="zh-CN" altLang="en-US"/>
              <a:t>（</a:t>
            </a:r>
            <a:r>
              <a:rPr lang="en-US" altLang="zh-CN"/>
              <a:t>4</a:t>
            </a:r>
            <a:r>
              <a:rPr lang="zh-CN" altLang="en-US"/>
              <a:t>）</a:t>
            </a:r>
            <a:endParaRPr lang="zh-CN" altLang="en-US"/>
          </a:p>
        </p:txBody>
      </p:sp>
      <p:sp>
        <p:nvSpPr>
          <p:cNvPr id="14" name="文本框 13"/>
          <p:cNvSpPr txBox="1"/>
          <p:nvPr/>
        </p:nvSpPr>
        <p:spPr>
          <a:xfrm>
            <a:off x="11033760" y="5567680"/>
            <a:ext cx="767080" cy="368300"/>
          </a:xfrm>
          <a:prstGeom prst="rect">
            <a:avLst/>
          </a:prstGeom>
          <a:noFill/>
        </p:spPr>
        <p:txBody>
          <a:bodyPr wrap="none" rtlCol="0">
            <a:spAutoFit/>
          </a:bodyPr>
          <a:p>
            <a:r>
              <a:rPr lang="zh-CN" altLang="en-US"/>
              <a:t>（</a:t>
            </a:r>
            <a:r>
              <a:rPr lang="en-US" altLang="zh-CN"/>
              <a:t>5</a:t>
            </a:r>
            <a:r>
              <a:rPr lang="zh-CN" altLang="en-US"/>
              <a:t>）</a:t>
            </a:r>
            <a:endParaRPr lang="zh-CN" altLang="en-US"/>
          </a:p>
        </p:txBody>
      </p:sp>
      <p:graphicFrame>
        <p:nvGraphicFramePr>
          <p:cNvPr id="16" name="对象 15">
            <a:hlinkClick r:id="" action="ppaction://ole?verb="/>
          </p:cNvPr>
          <p:cNvGraphicFramePr>
            <a:graphicFrameLocks noChangeAspect="1"/>
          </p:cNvGraphicFramePr>
          <p:nvPr/>
        </p:nvGraphicFramePr>
        <p:xfrm>
          <a:off x="6070600" y="3327400"/>
          <a:ext cx="50800" cy="203200"/>
        </p:xfrm>
        <a:graphic>
          <a:graphicData uri="http://schemas.openxmlformats.org/presentationml/2006/ole">
            <mc:AlternateContent xmlns:mc="http://schemas.openxmlformats.org/markup-compatibility/2006">
              <mc:Choice xmlns:v="urn:schemas-microsoft-com:vml" Requires="v">
                <p:oleObj spid="_x0000_s1027" name="" r:id="rId7" imgW="50800" imgH="203200" progId="Equation.KSEE3">
                  <p:embed/>
                </p:oleObj>
              </mc:Choice>
              <mc:Fallback>
                <p:oleObj name="" r:id="rId7" imgW="50800" imgH="203200" progId="Equation.KSEE3">
                  <p:embed/>
                  <p:pic>
                    <p:nvPicPr>
                      <p:cNvPr id="0" name="图片 1026"/>
                      <p:cNvPicPr/>
                      <p:nvPr/>
                    </p:nvPicPr>
                    <p:blipFill>
                      <a:blip r:embed="rId8"/>
                      <a:stretch>
                        <a:fillRect/>
                      </a:stretch>
                    </p:blipFill>
                    <p:spPr>
                      <a:xfrm>
                        <a:off x="6070600" y="3327400"/>
                        <a:ext cx="50800" cy="203200"/>
                      </a:xfrm>
                      <a:prstGeom prst="rect">
                        <a:avLst/>
                      </a:prstGeom>
                    </p:spPr>
                  </p:pic>
                </p:oleObj>
              </mc:Fallback>
            </mc:AlternateContent>
          </a:graphicData>
        </a:graphic>
      </p:graphicFrame>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0700" y="730250"/>
            <a:ext cx="10219055" cy="5954395"/>
          </a:xfrm>
          <a:prstGeom prst="rect">
            <a:avLst/>
          </a:prstGeom>
          <a:noFill/>
        </p:spPr>
        <p:txBody>
          <a:bodyPr wrap="square" rtlCol="0" anchor="t">
            <a:spAutoFit/>
          </a:bodyPr>
          <a:p>
            <a:r>
              <a:rPr lang="zh-CN" altLang="en-US" sz="2400"/>
              <a:t>语义级注意力</a:t>
            </a:r>
            <a:r>
              <a:rPr lang="zh-CN" altLang="en-US"/>
              <a:t>：融合可以通过元路径显示的多个语义特定的节点嵌入生成的学习权重，</a:t>
            </a:r>
            <a:r>
              <a:rPr lang="en-US" altLang="zh-CN" dirty="0">
                <a:sym typeface="+mn-ea"/>
              </a:rPr>
              <a:t>a</a:t>
            </a:r>
            <a:r>
              <a:rPr lang="zh-CN" altLang="en-US" dirty="0">
                <a:sym typeface="+mn-ea"/>
              </a:rPr>
              <a:t>tt</a:t>
            </a:r>
            <a:r>
              <a:rPr lang="en-US" altLang="zh-CN" baseline="-25000" dirty="0">
                <a:sym typeface="+mn-ea"/>
              </a:rPr>
              <a:t>sem</a:t>
            </a:r>
            <a:r>
              <a:rPr lang="zh-CN" altLang="en-US" dirty="0">
                <a:sym typeface="+mn-ea"/>
              </a:rPr>
              <a:t>表示执行语义级注意力的深度神经网络</a:t>
            </a:r>
            <a:r>
              <a:rPr lang="zh-CN" altLang="en-US"/>
              <a:t>：</a:t>
            </a:r>
            <a:endParaRPr lang="zh-CN" altLang="en-US"/>
          </a:p>
          <a:p>
            <a:pPr marL="0" indent="0" algn="l">
              <a:buNone/>
            </a:pPr>
            <a:endParaRPr lang="zh-CN" altLang="en-US" dirty="0">
              <a:sym typeface="+mn-ea"/>
            </a:endParaRPr>
          </a:p>
          <a:p>
            <a:endParaRPr lang="zh-CN" altLang="en-US"/>
          </a:p>
          <a:p>
            <a:endParaRPr lang="zh-CN" altLang="en-US"/>
          </a:p>
          <a:p>
            <a:r>
              <a:rPr lang="zh-CN" altLang="en-US"/>
              <a:t>每个元路径的重要性表示为w</a:t>
            </a:r>
            <a:r>
              <a:rPr lang="zh-CN" altLang="en-US" baseline="-25000"/>
              <a:t>Φi</a:t>
            </a:r>
            <a:r>
              <a:rPr lang="zh-CN" altLang="en-US"/>
              <a:t>，其中W是权重矩阵，b是偏差向量，q是语义级别注意向量。</a:t>
            </a:r>
            <a:endParaRPr lang="zh-CN" altLang="en-US"/>
          </a:p>
          <a:p>
            <a:endParaRPr lang="zh-CN" altLang="en-US"/>
          </a:p>
          <a:p>
            <a:endParaRPr lang="zh-CN" altLang="en-US"/>
          </a:p>
          <a:p>
            <a:endParaRPr lang="zh-CN" altLang="en-US"/>
          </a:p>
          <a:p>
            <a:r>
              <a:rPr lang="zh-CN" altLang="en-US"/>
              <a:t>可以通过使用softmax函数归一化所有元路径的上述重要性来获得元路径Φ</a:t>
            </a:r>
            <a:r>
              <a:rPr lang="zh-CN" altLang="en-US" baseline="-25000"/>
              <a:t>i</a:t>
            </a:r>
            <a:r>
              <a:rPr lang="zh-CN" altLang="en-US"/>
              <a:t>的权重，称为β</a:t>
            </a:r>
            <a:r>
              <a:rPr lang="zh-CN" altLang="en-US" baseline="30000"/>
              <a:t>Φ</a:t>
            </a:r>
            <a:r>
              <a:rPr lang="zh-CN" altLang="en-US" baseline="-25000"/>
              <a:t>i：</a:t>
            </a:r>
            <a:endParaRPr lang="zh-CN" altLang="en-US" baseline="-25000"/>
          </a:p>
          <a:p>
            <a:endParaRPr lang="zh-CN" altLang="en-US" baseline="-25000"/>
          </a:p>
          <a:p>
            <a:endParaRPr lang="zh-CN" altLang="en-US" baseline="-25000"/>
          </a:p>
          <a:p>
            <a:endParaRPr lang="zh-CN" altLang="en-US" baseline="-25000"/>
          </a:p>
          <a:p>
            <a:endParaRPr lang="zh-CN" altLang="en-US" baseline="-25000"/>
          </a:p>
          <a:p>
            <a:r>
              <a:rPr lang="zh-CN" altLang="en-US"/>
              <a:t>β</a:t>
            </a:r>
            <a:r>
              <a:rPr lang="zh-CN" altLang="en-US" baseline="30000"/>
              <a:t>Φ</a:t>
            </a:r>
            <a:r>
              <a:rPr lang="zh-CN" altLang="en-US" baseline="-25000"/>
              <a:t>i</a:t>
            </a:r>
            <a:r>
              <a:rPr lang="zh-CN" altLang="en-US"/>
              <a:t>越高，元路径Φ</a:t>
            </a:r>
            <a:r>
              <a:rPr lang="zh-CN" altLang="en-US" baseline="-25000"/>
              <a:t>i</a:t>
            </a:r>
            <a:r>
              <a:rPr lang="zh-CN" altLang="en-US"/>
              <a:t>越重要 </a:t>
            </a:r>
            <a:endParaRPr lang="zh-CN" altLang="en-US"/>
          </a:p>
          <a:p>
            <a:r>
              <a:rPr lang="zh-CN" altLang="en-US"/>
              <a:t>以学习到的权重为系数，我们可以融合这些特定于语义的嵌入以获得最终的嵌入Z，</a:t>
            </a:r>
            <a:endParaRPr lang="zh-CN" altLang="en-US"/>
          </a:p>
          <a:p>
            <a:endParaRPr lang="zh-CN" altLang="en-US"/>
          </a:p>
          <a:p>
            <a:endParaRPr lang="zh-CN" altLang="en-US" baseline="-25000"/>
          </a:p>
          <a:p>
            <a:endParaRPr lang="zh-CN" altLang="en-US" baseline="-25000"/>
          </a:p>
          <a:p>
            <a:endParaRPr lang="zh-CN" altLang="en-US" baseline="-25000"/>
          </a:p>
          <a:p>
            <a:r>
              <a:rPr lang="zh-CN" altLang="en-US"/>
              <a:t>对于半监督节点分类，我们可以使地面真实性与预测之间的所有标记节点的交叉熵最小：</a:t>
            </a:r>
            <a:endParaRPr lang="zh-CN" altLang="en-US"/>
          </a:p>
          <a:p>
            <a:endParaRPr lang="zh-CN" altLang="en-US"/>
          </a:p>
          <a:p>
            <a:endParaRPr lang="zh-CN" altLang="en-US" baseline="-25000"/>
          </a:p>
          <a:p>
            <a:endParaRPr lang="zh-CN" altLang="en-US" baseline="-25000"/>
          </a:p>
        </p:txBody>
      </p:sp>
      <p:pic>
        <p:nvPicPr>
          <p:cNvPr id="8" name="图片 7"/>
          <p:cNvPicPr>
            <a:picLocks noChangeAspect="1"/>
          </p:cNvPicPr>
          <p:nvPr/>
        </p:nvPicPr>
        <p:blipFill>
          <a:blip r:embed="rId1"/>
          <a:stretch>
            <a:fillRect/>
          </a:stretch>
        </p:blipFill>
        <p:spPr>
          <a:xfrm>
            <a:off x="3792220" y="3735705"/>
            <a:ext cx="2357120" cy="684530"/>
          </a:xfrm>
          <a:prstGeom prst="rect">
            <a:avLst/>
          </a:prstGeom>
        </p:spPr>
      </p:pic>
      <p:pic>
        <p:nvPicPr>
          <p:cNvPr id="9" name="图片 8"/>
          <p:cNvPicPr>
            <a:picLocks noChangeAspect="1"/>
          </p:cNvPicPr>
          <p:nvPr/>
        </p:nvPicPr>
        <p:blipFill>
          <a:blip r:embed="rId2"/>
          <a:stretch>
            <a:fillRect/>
          </a:stretch>
        </p:blipFill>
        <p:spPr>
          <a:xfrm>
            <a:off x="4105275" y="4919980"/>
            <a:ext cx="1730375" cy="736600"/>
          </a:xfrm>
          <a:prstGeom prst="rect">
            <a:avLst/>
          </a:prstGeom>
        </p:spPr>
      </p:pic>
      <p:pic>
        <p:nvPicPr>
          <p:cNvPr id="11" name="图片 10"/>
          <p:cNvPicPr>
            <a:picLocks noChangeAspect="1"/>
          </p:cNvPicPr>
          <p:nvPr/>
        </p:nvPicPr>
        <p:blipFill>
          <a:blip r:embed="rId3"/>
          <a:stretch>
            <a:fillRect/>
          </a:stretch>
        </p:blipFill>
        <p:spPr>
          <a:xfrm>
            <a:off x="3995420" y="5962650"/>
            <a:ext cx="2153920" cy="626110"/>
          </a:xfrm>
          <a:prstGeom prst="rect">
            <a:avLst/>
          </a:prstGeom>
        </p:spPr>
      </p:pic>
      <p:pic>
        <p:nvPicPr>
          <p:cNvPr id="12" name="图片 11"/>
          <p:cNvPicPr>
            <a:picLocks noChangeAspect="1"/>
          </p:cNvPicPr>
          <p:nvPr/>
        </p:nvPicPr>
        <p:blipFill>
          <a:blip r:embed="rId4"/>
          <a:stretch>
            <a:fillRect/>
          </a:stretch>
        </p:blipFill>
        <p:spPr>
          <a:xfrm>
            <a:off x="3264535" y="2556510"/>
            <a:ext cx="3412490" cy="715010"/>
          </a:xfrm>
          <a:prstGeom prst="rect">
            <a:avLst/>
          </a:prstGeom>
        </p:spPr>
      </p:pic>
      <p:pic>
        <p:nvPicPr>
          <p:cNvPr id="2" name="图片 1"/>
          <p:cNvPicPr>
            <a:picLocks noChangeAspect="1"/>
          </p:cNvPicPr>
          <p:nvPr/>
        </p:nvPicPr>
        <p:blipFill>
          <a:blip r:embed="rId5"/>
          <a:stretch>
            <a:fillRect/>
          </a:stretch>
        </p:blipFill>
        <p:spPr>
          <a:xfrm>
            <a:off x="3737610" y="1384300"/>
            <a:ext cx="4290060" cy="571500"/>
          </a:xfrm>
          <a:prstGeom prst="rect">
            <a:avLst/>
          </a:prstGeom>
        </p:spPr>
      </p:pic>
      <p:sp>
        <p:nvSpPr>
          <p:cNvPr id="4" name="文本框 3"/>
          <p:cNvSpPr txBox="1"/>
          <p:nvPr/>
        </p:nvSpPr>
        <p:spPr>
          <a:xfrm>
            <a:off x="8027670" y="1384300"/>
            <a:ext cx="699770" cy="368300"/>
          </a:xfrm>
          <a:prstGeom prst="rect">
            <a:avLst/>
          </a:prstGeom>
          <a:noFill/>
        </p:spPr>
        <p:txBody>
          <a:bodyPr wrap="square" rtlCol="0">
            <a:spAutoFit/>
          </a:bodyPr>
          <a:p>
            <a:r>
              <a:rPr lang="zh-CN" altLang="en-US"/>
              <a:t>（</a:t>
            </a:r>
            <a:r>
              <a:rPr lang="en-US" altLang="zh-CN"/>
              <a:t>6</a:t>
            </a:r>
            <a:r>
              <a:rPr lang="zh-CN" altLang="en-US"/>
              <a:t>）</a:t>
            </a:r>
            <a:endParaRPr lang="zh-CN" altLang="en-US"/>
          </a:p>
        </p:txBody>
      </p:sp>
      <p:sp>
        <p:nvSpPr>
          <p:cNvPr id="6" name="文本框 5"/>
          <p:cNvSpPr txBox="1"/>
          <p:nvPr/>
        </p:nvSpPr>
        <p:spPr>
          <a:xfrm>
            <a:off x="7124700" y="2785745"/>
            <a:ext cx="767080" cy="368300"/>
          </a:xfrm>
          <a:prstGeom prst="rect">
            <a:avLst/>
          </a:prstGeom>
          <a:noFill/>
        </p:spPr>
        <p:txBody>
          <a:bodyPr wrap="none" rtlCol="0">
            <a:spAutoFit/>
          </a:bodyPr>
          <a:p>
            <a:r>
              <a:rPr lang="zh-CN" altLang="en-US"/>
              <a:t>（</a:t>
            </a:r>
            <a:r>
              <a:rPr lang="en-US" altLang="zh-CN"/>
              <a:t>7</a:t>
            </a:r>
            <a:r>
              <a:rPr lang="zh-CN" altLang="en-US"/>
              <a:t>）</a:t>
            </a:r>
            <a:endParaRPr lang="zh-CN" altLang="en-US"/>
          </a:p>
        </p:txBody>
      </p:sp>
      <p:sp>
        <p:nvSpPr>
          <p:cNvPr id="7" name="文本框 6"/>
          <p:cNvSpPr txBox="1"/>
          <p:nvPr/>
        </p:nvSpPr>
        <p:spPr>
          <a:xfrm>
            <a:off x="6705600" y="3893820"/>
            <a:ext cx="767080" cy="368300"/>
          </a:xfrm>
          <a:prstGeom prst="rect">
            <a:avLst/>
          </a:prstGeom>
          <a:noFill/>
        </p:spPr>
        <p:txBody>
          <a:bodyPr wrap="none" rtlCol="0">
            <a:spAutoFit/>
          </a:bodyPr>
          <a:p>
            <a:r>
              <a:rPr lang="zh-CN" altLang="en-US"/>
              <a:t>（</a:t>
            </a:r>
            <a:r>
              <a:rPr lang="en-US" altLang="zh-CN"/>
              <a:t>8</a:t>
            </a:r>
            <a:r>
              <a:rPr lang="zh-CN" altLang="en-US"/>
              <a:t>）</a:t>
            </a:r>
            <a:endParaRPr lang="zh-CN" altLang="en-US"/>
          </a:p>
        </p:txBody>
      </p:sp>
      <p:sp>
        <p:nvSpPr>
          <p:cNvPr id="10" name="文本框 9"/>
          <p:cNvSpPr txBox="1"/>
          <p:nvPr/>
        </p:nvSpPr>
        <p:spPr>
          <a:xfrm>
            <a:off x="6677025" y="5104130"/>
            <a:ext cx="767080" cy="368300"/>
          </a:xfrm>
          <a:prstGeom prst="rect">
            <a:avLst/>
          </a:prstGeom>
          <a:noFill/>
        </p:spPr>
        <p:txBody>
          <a:bodyPr wrap="none" rtlCol="0">
            <a:spAutoFit/>
          </a:bodyPr>
          <a:p>
            <a:r>
              <a:rPr lang="zh-CN" altLang="en-US"/>
              <a:t>（</a:t>
            </a:r>
            <a:r>
              <a:rPr lang="en-US" altLang="zh-CN"/>
              <a:t>9</a:t>
            </a:r>
            <a:r>
              <a:rPr lang="zh-CN" altLang="en-US"/>
              <a:t>）</a:t>
            </a:r>
            <a:endParaRPr lang="zh-CN" altLang="en-US"/>
          </a:p>
        </p:txBody>
      </p:sp>
      <p:sp>
        <p:nvSpPr>
          <p:cNvPr id="13" name="文本框 12"/>
          <p:cNvSpPr txBox="1"/>
          <p:nvPr/>
        </p:nvSpPr>
        <p:spPr>
          <a:xfrm>
            <a:off x="6677025" y="6091555"/>
            <a:ext cx="894080" cy="368300"/>
          </a:xfrm>
          <a:prstGeom prst="rect">
            <a:avLst/>
          </a:prstGeom>
          <a:noFill/>
        </p:spPr>
        <p:txBody>
          <a:bodyPr wrap="none" rtlCol="0">
            <a:spAutoFit/>
          </a:bodyPr>
          <a:p>
            <a:r>
              <a:rPr lang="zh-CN" altLang="en-US"/>
              <a:t>（</a:t>
            </a:r>
            <a:r>
              <a:rPr lang="en-US" altLang="zh-CN"/>
              <a:t>10</a:t>
            </a:r>
            <a:r>
              <a:rPr lang="zh-CN" altLang="en-US"/>
              <a:t>）</a:t>
            </a:r>
            <a:endParaRPr lang="zh-CN" altLang="en-US"/>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3054350" y="1386205"/>
            <a:ext cx="6354445" cy="4384040"/>
          </a:xfrm>
          <a:prstGeom prst="rect">
            <a:avLst/>
          </a:prstGeom>
        </p:spPr>
      </p:pic>
      <p:sp>
        <p:nvSpPr>
          <p:cNvPr id="8" name="文本占位符 2"/>
          <p:cNvSpPr>
            <a:spLocks noGrp="1"/>
          </p:cNvSpPr>
          <p:nvPr>
            <p:custDataLst>
              <p:tags r:id="rId3"/>
            </p:custDataLst>
          </p:nvPr>
        </p:nvSpPr>
        <p:spPr>
          <a:xfrm>
            <a:off x="447675" y="401955"/>
            <a:ext cx="6856730" cy="581025"/>
          </a:xfrm>
          <a:prstGeom prst="rect">
            <a:avLst/>
          </a:prstGeom>
        </p:spPr>
        <p:txBody>
          <a:bodyPr vert="horz" lIns="90000" tIns="46800" rIns="90000" bIns="46800" rtlCol="0">
            <a:noAutofit/>
          </a:bodyPr>
          <a:lstStyle>
            <a:lvl1pPr marL="228600" indent="-228600" algn="ctr"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b="1" dirty="0"/>
              <a:t>节点级和语义级的聚合过程的说明：</a:t>
            </a:r>
            <a:endParaRPr lang="zh-CN" altLang="en-US" sz="2800" b="1" dirty="0"/>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SLIDE_BACKGROUND_TYPE" val="leftRight"/>
  <p:tag name="KSO_WM_SLIDE_BK_DARK_LIGHT" val="2"/>
  <p:tag name="KSO_WM_UNIT_TYPE" val="i"/>
  <p:tag name="KSO_WM_UNIT_INDEX"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SLIDE_BACKGROUND_TYPE" val="topBottom"/>
  <p:tag name="KSO_WM_SLIDE_BK_DARK_LIGHT" val="2"/>
  <p:tag name="KSO_WM_UNIT_TYPE" val="i"/>
  <p:tag name="KSO_WM_UNIT_INDEX"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UNIT_BK_DARK_LIGHT" val="2"/>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2"/>
  <p:tag name="KSO_WM_UNIT_TYPE" val="i"/>
  <p:tag name="KSO_WM_UNIT_INDEX"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2"/>
  <p:tag name="KSO_WM_UNIT_TYPE" val="i"/>
  <p:tag name="KSO_WM_UNIT_INDEX"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SUBCATEGORY" val="0"/>
  <p:tag name="KSO_WM_TEMPLATE_MASTER_TYPE" val="1"/>
  <p:tag name="KSO_WM_TEMPLATE_COLOR_TYPE" val="1"/>
  <p:tag name="KSO_WM_TEMPLATE_MASTER_THUMB_INDEX" val="12"/>
  <p:tag name="KSO_WM_UNIT_SHOW_EDIT_AREA_INDICATION" val="0"/>
  <p:tag name="KSO_WM_TAG_VERSION" val="1.0"/>
  <p:tag name="KSO_WM_BEAUTIFY_FLAG" val="#wm#"/>
  <p:tag name="KSO_WM_TEMPLATE_CATEGORY" val="custom"/>
  <p:tag name="KSO_WM_TEMPLATE_INDEX" val="20202601"/>
  <p:tag name="KSO_WM_TEMPLATE_THUMBS_INDEX" val="1、4、7、8、9、10、11、13、14、15"/>
</p:tagLst>
</file>

<file path=ppt/tags/tag145.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14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2601"/>
  <p:tag name="KSO_WM_SLIDE_LAYOUT" val="a_b"/>
  <p:tag name="KSO_WM_SLIDE_LAYOUT_CNT" val="1_1"/>
  <p:tag name="KSO_WM_UNIT_SHOW_EDIT_AREA_INDICATION" val="1"/>
  <p:tag name="KSO_WM_TEMPLATE_THUMBS_INDEX" val="1、4、7、12、13、14、15、16、17、18、20、24、25、28、33、36、40、43、44"/>
</p:tagLst>
</file>

<file path=ppt/tags/tag147.xml><?xml version="1.0" encoding="utf-8"?>
<p:tagLst xmlns:p="http://schemas.openxmlformats.org/presentationml/2006/main">
  <p:tag name="KSO_WM_UNIT_ISCONTENTSTITLE" val="0"/>
  <p:tag name="KSO_WM_UNIT_PRESET_TEXT" val="单击此处添加副标题"/>
  <p:tag name="KSO_WM_UNIT_NOCLEAR" val="0"/>
  <p:tag name="KSO_WM_UNIT_VALUE" val="19"/>
  <p:tag name="KSO_WM_UNIT_HIGHLIGHT" val="0"/>
  <p:tag name="KSO_WM_UNIT_COMPATIBLE" val="0"/>
  <p:tag name="KSO_WM_UNIT_DIAGRAM_ISNUMVISUAL" val="0"/>
  <p:tag name="KSO_WM_UNIT_DIAGRAM_ISREFERUNIT" val="0"/>
  <p:tag name="KSO_WM_UNIT_TYPE" val="b"/>
  <p:tag name="KSO_WM_UNIT_INDEX" val="1"/>
  <p:tag name="KSO_WM_UNIT_ID" val="custom20202601_1*b*1"/>
  <p:tag name="KSO_WM_TEMPLATE_CATEGORY" val="custom"/>
  <p:tag name="KSO_WM_TEMPLATE_INDEX" val="20202601"/>
  <p:tag name="KSO_WM_UNIT_LAYERLEVEL" val="1"/>
  <p:tag name="KSO_WM_TAG_VERSION" val="1.0"/>
  <p:tag name="KSO_WM_BEAUTIFY_FLAG" val="#wm#"/>
  <p:tag name="KSO_WM_UNIT_ISNUMDGMTITLE" val="0"/>
</p:tagLst>
</file>

<file path=ppt/tags/tag148.xml><?xml version="1.0" encoding="utf-8"?>
<p:tagLst xmlns:p="http://schemas.openxmlformats.org/presentationml/2006/main">
  <p:tag name="KSO_WM_UNIT_ISCONTENTSTITLE" val="0"/>
  <p:tag name="KSO_WM_UNIT_PRESET_TEXT" val="简约工作汇报模板"/>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1_1*a*1"/>
  <p:tag name="KSO_WM_TEMPLATE_CATEGORY" val="custom"/>
  <p:tag name="KSO_WM_TEMPLATE_INDEX" val="20202601"/>
  <p:tag name="KSO_WM_UNIT_LAYERLEVEL" val="1"/>
  <p:tag name="KSO_WM_TAG_VERSION" val="1.0"/>
  <p:tag name="KSO_WM_BEAUTIFY_FLAG" val="#wm#"/>
  <p:tag name="KSO_WM_UNIT_ISNUMDGMTITLE" val="0"/>
</p:tagLst>
</file>

<file path=ppt/tags/tag149.xml><?xml version="1.0" encoding="utf-8"?>
<p:tagLst xmlns:p="http://schemas.openxmlformats.org/presentationml/2006/main">
  <p:tag name="KSO_WM_UNIT_ISCONTENTSTITLE" val="0"/>
  <p:tag name="KSO_WM_UNIT_PRESET_TEXT" val="汇报人姓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2601_1*f*1"/>
  <p:tag name="KSO_WM_TEMPLATE_CATEGORY" val="custom"/>
  <p:tag name="KSO_WM_TEMPLATE_INDEX" val="20202601"/>
  <p:tag name="KSO_WM_UNIT_LAYERLEVEL" val="1"/>
  <p:tag name="KSO_WM_TAG_VERSION" val="1.0"/>
  <p:tag name="KSO_WM_BEAUTIFY_FLAG" val="#wm#"/>
  <p:tag name="KSO_WM_UNIT_SUBTYPE" val="b"/>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ID" val="custom20202601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1"/>
  <p:tag name="KSO_WM_SLIDE_LAYOUT" val="a_b_f"/>
  <p:tag name="KSO_WM_SLIDE_LAYOUT_CNT" val="1_1_2"/>
  <p:tag name="KSO_WM_TEMPLATE_THUMBS_INDEX" val="1、4、7、8、9、10、11、13、14、15"/>
  <p:tag name="KSO_WM_TEMPLATE_MASTER_THUMB_INDEX" val="12"/>
</p:tagLst>
</file>

<file path=ppt/tags/tag151.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4*f*1"/>
  <p:tag name="KSO_WM_TEMPLATE_CATEGORY" val="custom"/>
  <p:tag name="KSO_WM_TEMPLATE_INDEX" val="20202601"/>
  <p:tag name="KSO_WM_UNIT_LAYERLEVEL" val="1"/>
  <p:tag name="KSO_WM_TAG_VERSION" val="1.0"/>
  <p:tag name="KSO_WM_BEAUTIFY_FLAG" val="#wm#"/>
  <p:tag name="KSO_WM_UNIT_PRESET_TEXT" val="单击此处添加文本"/>
  <p:tag name="KSO_WM_UNIT_NOCLEAR" val="0"/>
  <p:tag name="KSO_WM_UNIT_VALUE" val="220"/>
  <p:tag name="KSO_WM_UNIT_TYPE" val="f"/>
  <p:tag name="KSO_WM_UNIT_INDEX" val="1"/>
  <p:tag name="KSO_WM_UNIT_SUBTYPE" val="a"/>
</p:tagLst>
</file>

<file path=ppt/tags/tag153.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4*f*1"/>
  <p:tag name="KSO_WM_TEMPLATE_CATEGORY" val="custom"/>
  <p:tag name="KSO_WM_TEMPLATE_INDEX" val="20202601"/>
  <p:tag name="KSO_WM_UNIT_LAYERLEVEL" val="1"/>
  <p:tag name="KSO_WM_TAG_VERSION" val="1.0"/>
  <p:tag name="KSO_WM_BEAUTIFY_FLAG" val="#wm#"/>
  <p:tag name="KSO_WM_UNIT_PRESET_TEXT" val="单击此处添加文本"/>
  <p:tag name="KSO_WM_UNIT_NOCLEAR" val="0"/>
  <p:tag name="KSO_WM_UNIT_VALUE" val="220"/>
  <p:tag name="KSO_WM_UNIT_TYPE" val="f"/>
  <p:tag name="KSO_WM_UNIT_INDEX" val="1"/>
  <p:tag name="KSO_WM_UNIT_SUBTYPE" val="a"/>
</p:tagLst>
</file>

<file path=ppt/tags/tag155.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56.xml><?xml version="1.0" encoding="utf-8"?>
<p:tagLst xmlns:p="http://schemas.openxmlformats.org/presentationml/2006/main">
  <p:tag name="REFSHAPE" val="1073912868"/>
  <p:tag name="KSO_WM_UNIT_PLACING_PICTURE_USER_VIEWPORT" val="{&quot;height&quot;:3384,&quot;width&quot;:5808}"/>
</p:tagLst>
</file>

<file path=ppt/tags/tag157.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4*f*1"/>
  <p:tag name="KSO_WM_TEMPLATE_CATEGORY" val="custom"/>
  <p:tag name="KSO_WM_TEMPLATE_INDEX" val="20202601"/>
  <p:tag name="KSO_WM_UNIT_LAYERLEVEL" val="1"/>
  <p:tag name="KSO_WM_TAG_VERSION" val="1.0"/>
  <p:tag name="KSO_WM_BEAUTIFY_FLAG" val="#wm#"/>
  <p:tag name="KSO_WM_UNIT_PRESET_TEXT" val="单击此处添加文本"/>
  <p:tag name="KSO_WM_UNIT_NOCLEAR" val="0"/>
  <p:tag name="KSO_WM_UNIT_VALUE" val="220"/>
  <p:tag name="KSO_WM_UNIT_TYPE" val="f"/>
  <p:tag name="KSO_WM_UNIT_INDEX" val="1"/>
  <p:tag name="KSO_WM_UNIT_SUBTYPE" val="a"/>
</p:tagLst>
</file>

<file path=ppt/tags/tag159.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61.xml><?xml version="1.0" encoding="utf-8"?>
<p:tagLst xmlns:p="http://schemas.openxmlformats.org/presentationml/2006/main">
  <p:tag name="REFSHAPE" val="1073916676"/>
  <p:tag name="KSO_WM_UNIT_PLACING_PICTURE_USER_VIEWPORT" val="{&quot;height&quot;:3708,&quot;width&quot;:5376}"/>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4*f*1"/>
  <p:tag name="KSO_WM_TEMPLATE_CATEGORY" val="custom"/>
  <p:tag name="KSO_WM_TEMPLATE_INDEX" val="20202601"/>
  <p:tag name="KSO_WM_UNIT_LAYERLEVEL" val="1"/>
  <p:tag name="KSO_WM_TAG_VERSION" val="1.0"/>
  <p:tag name="KSO_WM_BEAUTIFY_FLAG" val="#wm#"/>
  <p:tag name="KSO_WM_UNIT_PRESET_TEXT" val="单击此处添加文本"/>
  <p:tag name="KSO_WM_UNIT_NOCLEAR" val="0"/>
  <p:tag name="KSO_WM_UNIT_VALUE" val="220"/>
  <p:tag name="KSO_WM_UNIT_TYPE" val="f"/>
  <p:tag name="KSO_WM_UNIT_INDEX" val="1"/>
  <p:tag name="KSO_WM_UNIT_SUBTYPE" val="a"/>
</p:tagLst>
</file>

<file path=ppt/tags/tag163.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64.xml><?xml version="1.0" encoding="utf-8"?>
<p:tagLst xmlns:p="http://schemas.openxmlformats.org/presentationml/2006/main">
  <p:tag name="REFSHAPE" val="471907404"/>
  <p:tag name="KSO_WM_UNIT_PLACING_PICTURE_USER_VIEWPORT" val="{&quot;height&quot;:7836,&quot;width&quot;:5724}"/>
</p:tagLst>
</file>

<file path=ppt/tags/tag165.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66.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4*f*1"/>
  <p:tag name="KSO_WM_TEMPLATE_CATEGORY" val="custom"/>
  <p:tag name="KSO_WM_TEMPLATE_INDEX" val="20202601"/>
  <p:tag name="KSO_WM_UNIT_LAYERLEVEL" val="1"/>
  <p:tag name="KSO_WM_TAG_VERSION" val="1.0"/>
  <p:tag name="KSO_WM_BEAUTIFY_FLAG" val="#wm#"/>
  <p:tag name="KSO_WM_UNIT_PRESET_TEXT" val="单击此处添加文本"/>
  <p:tag name="KSO_WM_UNIT_NOCLEAR" val="0"/>
  <p:tag name="KSO_WM_UNIT_VALUE" val="220"/>
  <p:tag name="KSO_WM_UNIT_TYPE" val="f"/>
  <p:tag name="KSO_WM_UNIT_INDEX" val="1"/>
  <p:tag name="KSO_WM_UNIT_SUBTYPE" val="a"/>
</p:tagLst>
</file>

<file path=ppt/tags/tag168.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4*f*1"/>
  <p:tag name="KSO_WM_TEMPLATE_CATEGORY" val="custom"/>
  <p:tag name="KSO_WM_TEMPLATE_INDEX" val="20202601"/>
  <p:tag name="KSO_WM_UNIT_LAYERLEVEL" val="1"/>
  <p:tag name="KSO_WM_TAG_VERSION" val="1.0"/>
  <p:tag name="KSO_WM_BEAUTIFY_FLAG" val="#wm#"/>
  <p:tag name="KSO_WM_UNIT_PRESET_TEXT" val="单击此处添加文本"/>
  <p:tag name="KSO_WM_UNIT_NOCLEAR" val="0"/>
  <p:tag name="KSO_WM_UNIT_VALUE" val="220"/>
  <p:tag name="KSO_WM_UNIT_TYPE" val="f"/>
  <p:tag name="KSO_WM_UNIT_INDEX" val="1"/>
  <p:tag name="KSO_WM_UNIT_SUBTYPE" val="a"/>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SLIDE_ID" val="custom20202601_14"/>
  <p:tag name="KSO_WM_TEMPLATE_SUBCATEGORY" val="0"/>
  <p:tag name="KSO_WM_SLIDE_ITEM_CNT" val="0"/>
  <p:tag name="KSO_WM_SLIDE_INDEX" val="14"/>
  <p:tag name="KSO_WM_TAG_VERSION" val="1.0"/>
  <p:tag name="KSO_WM_BEAUTIFY_FLAG" val="#wm#"/>
  <p:tag name="KSO_WM_TEMPLATE_CATEGORY" val="custom"/>
  <p:tag name="KSO_WM_TEMPLATE_INDEX" val="20202601"/>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5*i*1"/>
  <p:tag name="KSO_WM_TEMPLATE_CATEGORY" val="custom"/>
  <p:tag name="KSO_WM_TEMPLATE_INDEX" val="20202601"/>
  <p:tag name="KSO_WM_UNIT_LAYERLEVEL" val="1"/>
  <p:tag name="KSO_WM_TAG_VERSION" val="1.0"/>
  <p:tag name="KSO_WM_BEAUTIFY_FLAG" val="#wm#"/>
  <p:tag name="KSO_WM_UNIT_ISCONTENTSTITLE" val="0"/>
  <p:tag name="KSO_WM_UNIT_NOCLEAR" val="0"/>
  <p:tag name="KSO_WM_UNIT_TYPE" val="i"/>
  <p:tag name="KSO_WM_UNIT_INDEX" val="1"/>
  <p:tag name="KSO_WM_UNIT_PRESET_TEXT" val="2020"/>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1_15*a*1"/>
  <p:tag name="KSO_WM_TEMPLATE_CATEGORY" val="custom"/>
  <p:tag name="KSO_WM_TEMPLATE_INDEX" val="20202601"/>
  <p:tag name="KSO_WM_UNIT_LAYERLEVEL" val="1"/>
  <p:tag name="KSO_WM_TAG_VERSION" val="1.0"/>
  <p:tag name="KSO_WM_BEAUTIFY_FLAG" val="#wm#"/>
  <p:tag name="KSO_WM_UNIT_ISCONTENTSTITLE" val="0"/>
  <p:tag name="KSO_WM_UNIT_PRESET_TEXT" val="谢谢观赏"/>
  <p:tag name="KSO_WM_UNIT_NOCLEAR" val="1"/>
  <p:tag name="KSO_WM_UNIT_VALUE" val="6"/>
  <p:tag name="KSO_WM_UNIT_TYPE" val="a"/>
  <p:tag name="KSO_WM_UNIT_INDEX" val="1"/>
  <p:tag name="KSO_WM_UNIT_ISNUMDGMTITLE" val="0"/>
</p:tagLst>
</file>

<file path=ppt/tags/tag173.xml><?xml version="1.0" encoding="utf-8"?>
<p:tagLst xmlns:p="http://schemas.openxmlformats.org/presentationml/2006/main">
  <p:tag name="KSO_WM_SLIDE_ID" val="custom20202601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01"/>
  <p:tag name="KSO_WM_SLIDE_LAYOUT" val="a_b"/>
  <p:tag name="KSO_WM_SLIDE_LAYOUT_CNT" val="1_2"/>
  <p:tag name="KSO_WM_SLIDE_TYPE" val="endPage"/>
  <p:tag name="KSO_WM_SLIDE_SUBTYPE" val="pureTxt"/>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BEAUTIFY_FLAG" val="#wm#"/>
  <p:tag name="KSO_WM_UNIT_TYPE" val="i"/>
  <p:tag name="KSO_WM_UNIT_INDEX"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BEAUTIFY_FLAG" val="#wm#"/>
  <p:tag name="KSO_WM_UNIT_TYPE" val="i"/>
  <p:tag name="KSO_WM_UNIT_INDEX" val="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2"/>
  <p:tag name="KSO_WM_UNIT_TYPE" val="i"/>
  <p:tag name="KSO_WM_UNIT_INDEX"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SLIDE_BACKGROUND_TYPE" val="frame"/>
  <p:tag name="KSO_WM_SLIDE_BK_DARK_LIGHT" val="2"/>
  <p:tag name="KSO_WM_UNIT_TYPE" val="i"/>
  <p:tag name="KSO_WM_UNIT_INDEX"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UNIT_BK_DARK_LIGHT" val="1"/>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1_Office 主题​​">
  <a:themeElements>
    <a:clrScheme name="自定义 25">
      <a:dk1>
        <a:srgbClr val="000000"/>
      </a:dk1>
      <a:lt1>
        <a:srgbClr val="FFFFFF"/>
      </a:lt1>
      <a:dk2>
        <a:srgbClr val="E9F3FA"/>
      </a:dk2>
      <a:lt2>
        <a:srgbClr val="FFFFFF"/>
      </a:lt2>
      <a:accent1>
        <a:srgbClr val="4472C4"/>
      </a:accent1>
      <a:accent2>
        <a:srgbClr val="2A8DD4"/>
      </a:accent2>
      <a:accent3>
        <a:srgbClr val="2FA1CF"/>
      </a:accent3>
      <a:accent4>
        <a:srgbClr val="33B2B2"/>
      </a:accent4>
      <a:accent5>
        <a:srgbClr val="35BD81"/>
      </a:accent5>
      <a:accent6>
        <a:srgbClr val="59C54F"/>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2623</Words>
  <Application>WPS 演示</Application>
  <PresentationFormat>宽屏</PresentationFormat>
  <Paragraphs>126</Paragraphs>
  <Slides>14</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5" baseType="lpstr">
      <vt:lpstr>Arial</vt:lpstr>
      <vt:lpstr>宋体</vt:lpstr>
      <vt:lpstr>Wingdings</vt:lpstr>
      <vt:lpstr>微软雅黑</vt:lpstr>
      <vt:lpstr>汉仪旗黑-85S</vt:lpstr>
      <vt:lpstr>黑体</vt:lpstr>
      <vt:lpstr>Viner Hand ITC</vt:lpstr>
      <vt:lpstr>Arial Unicode MS</vt:lpstr>
      <vt:lpstr>Mongolian Baiti</vt:lpstr>
      <vt:lpstr>1_Office 主题​​</vt:lpstr>
      <vt:lpstr>Equation.KSEE3</vt:lpstr>
      <vt:lpstr>工作汇报5</vt:lpstr>
      <vt:lpstr>Heterogeneous Graph Attention Network                                  ——异构图注意力网络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159</cp:revision>
  <dcterms:created xsi:type="dcterms:W3CDTF">2019-06-19T02:08:00Z</dcterms:created>
  <dcterms:modified xsi:type="dcterms:W3CDTF">2020-04-29T06:16:43Z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