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411" r:id="rId2"/>
    <p:sldId id="415" r:id="rId3"/>
    <p:sldId id="416" r:id="rId4"/>
    <p:sldId id="512" r:id="rId5"/>
    <p:sldId id="513" r:id="rId6"/>
    <p:sldId id="514" r:id="rId7"/>
    <p:sldId id="515" r:id="rId8"/>
    <p:sldId id="517" r:id="rId9"/>
    <p:sldId id="420"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8" Type="http://schemas.openxmlformats.org/officeDocument/2006/relationships/tags" Target="../tags/tag14.xml"/><Relationship Id="rId3" Type="http://schemas.openxmlformats.org/officeDocument/2006/relationships/tags" Target="../tags/tag9.xml"/><Relationship Id="rId7" Type="http://schemas.openxmlformats.org/officeDocument/2006/relationships/tags" Target="../tags/tag13.xml"/><Relationship Id="rId12" Type="http://schemas.openxmlformats.org/officeDocument/2006/relationships/image" Target="../media/image1.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tags" Target="../tags/tag12.xml"/><Relationship Id="rId11" Type="http://schemas.openxmlformats.org/officeDocument/2006/relationships/slideMaster" Target="../slideMasters/slideMaster1.xml"/><Relationship Id="rId5" Type="http://schemas.openxmlformats.org/officeDocument/2006/relationships/tags" Target="../tags/tag11.xml"/><Relationship Id="rId10" Type="http://schemas.openxmlformats.org/officeDocument/2006/relationships/tags" Target="../tags/tag16.xml"/><Relationship Id="rId4" Type="http://schemas.openxmlformats.org/officeDocument/2006/relationships/tags" Target="../tags/tag10.xml"/><Relationship Id="rId9" Type="http://schemas.openxmlformats.org/officeDocument/2006/relationships/tags" Target="../tags/tag15.xml"/></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82.xml"/><Relationship Id="rId7" Type="http://schemas.openxmlformats.org/officeDocument/2006/relationships/tags" Target="../tags/tag86.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 Id="rId9"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image" Target="../media/image1.png"/><Relationship Id="rId3" Type="http://schemas.openxmlformats.org/officeDocument/2006/relationships/tags" Target="../tags/tag89.xml"/><Relationship Id="rId7" Type="http://schemas.openxmlformats.org/officeDocument/2006/relationships/tags" Target="../tags/tag93.xml"/><Relationship Id="rId12" Type="http://schemas.openxmlformats.org/officeDocument/2006/relationships/slideMaster" Target="../slideMasters/slideMaster1.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5" Type="http://schemas.openxmlformats.org/officeDocument/2006/relationships/tags" Target="../tags/tag91.xml"/><Relationship Id="rId10" Type="http://schemas.openxmlformats.org/officeDocument/2006/relationships/tags" Target="../tags/tag96.xml"/><Relationship Id="rId4" Type="http://schemas.openxmlformats.org/officeDocument/2006/relationships/tags" Target="../tags/tag90.xml"/><Relationship Id="rId9" Type="http://schemas.openxmlformats.org/officeDocument/2006/relationships/tags" Target="../tags/tag95.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image" Target="../media/image2.png"/><Relationship Id="rId5" Type="http://schemas.openxmlformats.org/officeDocument/2006/relationships/slideMaster" Target="../slideMasters/slideMaster1.xml"/><Relationship Id="rId4" Type="http://schemas.openxmlformats.org/officeDocument/2006/relationships/tags" Target="../tags/tag101.xml"/></Relationships>
</file>

<file path=ppt/slideLayouts/_rels/slideLayout13.xml.rels><?xml version="1.0" encoding="UTF-8" standalone="yes"?>
<Relationships xmlns="http://schemas.openxmlformats.org/package/2006/relationships"><Relationship Id="rId8" Type="http://schemas.openxmlformats.org/officeDocument/2006/relationships/tags" Target="../tags/tag109.xml"/><Relationship Id="rId3" Type="http://schemas.openxmlformats.org/officeDocument/2006/relationships/tags" Target="../tags/tag104.xml"/><Relationship Id="rId7" Type="http://schemas.openxmlformats.org/officeDocument/2006/relationships/tags" Target="../tags/tag108.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10" Type="http://schemas.openxmlformats.org/officeDocument/2006/relationships/image" Target="../media/image2.png"/><Relationship Id="rId4" Type="http://schemas.openxmlformats.org/officeDocument/2006/relationships/tags" Target="../tags/tag105.xml"/><Relationship Id="rId9"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117.xml"/><Relationship Id="rId3" Type="http://schemas.openxmlformats.org/officeDocument/2006/relationships/tags" Target="../tags/tag112.xml"/><Relationship Id="rId7" Type="http://schemas.openxmlformats.org/officeDocument/2006/relationships/tags" Target="../tags/tag116.xml"/><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tags" Target="../tags/tag115.xml"/><Relationship Id="rId5" Type="http://schemas.openxmlformats.org/officeDocument/2006/relationships/tags" Target="../tags/tag114.xml"/><Relationship Id="rId10" Type="http://schemas.openxmlformats.org/officeDocument/2006/relationships/image" Target="../media/image2.png"/><Relationship Id="rId4" Type="http://schemas.openxmlformats.org/officeDocument/2006/relationships/tags" Target="../tags/tag113.xml"/><Relationship Id="rId9"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10" Type="http://schemas.openxmlformats.org/officeDocument/2006/relationships/image" Target="../media/image2.png"/><Relationship Id="rId4" Type="http://schemas.openxmlformats.org/officeDocument/2006/relationships/tags" Target="../tags/tag121.xml"/><Relationship Id="rId9"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33.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10" Type="http://schemas.openxmlformats.org/officeDocument/2006/relationships/image" Target="../media/image2.png"/><Relationship Id="rId4" Type="http://schemas.openxmlformats.org/officeDocument/2006/relationships/tags" Target="../tags/tag129.xml"/><Relationship Id="rId9"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4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image" Target="../media/image8.png"/><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slideMaster" Target="../slideMasters/slideMaster1.xml"/><Relationship Id="rId5" Type="http://schemas.openxmlformats.org/officeDocument/2006/relationships/tags" Target="../tags/tag13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51.xml"/><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image" Target="../media/image10.png"/><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image" Target="../media/image9.png"/><Relationship Id="rId5" Type="http://schemas.openxmlformats.org/officeDocument/2006/relationships/tags" Target="../tags/tag148.xml"/><Relationship Id="rId10" Type="http://schemas.openxmlformats.org/officeDocument/2006/relationships/slideMaster" Target="../slideMasters/slideMaster1.xml"/><Relationship Id="rId4" Type="http://schemas.openxmlformats.org/officeDocument/2006/relationships/tags" Target="../tags/tag147.xml"/><Relationship Id="rId9" Type="http://schemas.openxmlformats.org/officeDocument/2006/relationships/tags" Target="../tags/tag15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9.xml"/><Relationship Id="rId7"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image" Target="../media/image3.png"/><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image" Target="../media/image5.png"/><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36.xml"/><Relationship Id="rId7" Type="http://schemas.openxmlformats.org/officeDocument/2006/relationships/tags" Target="../tags/tag40.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9"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8.xml"/><Relationship Id="rId3" Type="http://schemas.openxmlformats.org/officeDocument/2006/relationships/tags" Target="../tags/tag43.xml"/><Relationship Id="rId7" Type="http://schemas.openxmlformats.org/officeDocument/2006/relationships/tags" Target="../tags/tag47.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2.png"/><Relationship Id="rId5" Type="http://schemas.openxmlformats.org/officeDocument/2006/relationships/tags" Target="../tags/tag45.xml"/><Relationship Id="rId10" Type="http://schemas.openxmlformats.org/officeDocument/2006/relationships/slideMaster" Target="../slideMasters/slideMaster1.xml"/><Relationship Id="rId4" Type="http://schemas.openxmlformats.org/officeDocument/2006/relationships/tags" Target="../tags/tag44.xml"/><Relationship Id="rId9" Type="http://schemas.openxmlformats.org/officeDocument/2006/relationships/tags" Target="../tags/tag49.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image" Target="../media/image7.png"/><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image" Target="../media/image6.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slideMaster" Target="../slideMasters/slideMaster1.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62.xml"/><Relationship Id="rId7" Type="http://schemas.openxmlformats.org/officeDocument/2006/relationships/image" Target="../media/image2.png"/><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Master" Target="../slideMasters/slideMaster1.xml"/><Relationship Id="rId5" Type="http://schemas.openxmlformats.org/officeDocument/2006/relationships/tags" Target="../tags/tag64.xml"/><Relationship Id="rId4" Type="http://schemas.openxmlformats.org/officeDocument/2006/relationships/tags" Target="../tags/tag63.xml"/></Relationships>
</file>

<file path=ppt/slideLayouts/_rels/slideLayout8.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67.xml"/><Relationship Id="rId7" Type="http://schemas.openxmlformats.org/officeDocument/2006/relationships/tags" Target="../tags/tag71.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tags" Target="../tags/tag68.xml"/><Relationship Id="rId9"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5" Type="http://schemas.openxmlformats.org/officeDocument/2006/relationships/tags" Target="../tags/tag76.xml"/><Relationship Id="rId10" Type="http://schemas.openxmlformats.org/officeDocument/2006/relationships/image" Target="../media/image2.png"/><Relationship Id="rId4" Type="http://schemas.openxmlformats.org/officeDocument/2006/relationships/tags" Target="../tags/tag75.xml"/><Relationship Id="rId9"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6096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矩形 10"/>
          <p:cNvSpPr/>
          <p:nvPr>
            <p:custDataLst>
              <p:tags r:id="rId2"/>
            </p:custDataLst>
          </p:nvPr>
        </p:nvSpPr>
        <p:spPr>
          <a:xfrm>
            <a:off x="580390" y="593090"/>
            <a:ext cx="11030585" cy="567182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3"/>
            </p:custDataLst>
          </p:nvPr>
        </p:nvSpPr>
        <p:spPr>
          <a:xfrm>
            <a:off x="11412220" y="4224655"/>
            <a:ext cx="382270" cy="145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custDataLst>
              <p:tags r:id="rId4"/>
            </p:custDataLst>
          </p:nvPr>
        </p:nvSpPr>
        <p:spPr>
          <a:xfrm>
            <a:off x="4683760" y="1374775"/>
            <a:ext cx="2824480" cy="4109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p:cNvPicPr>
            <a:picLocks noChangeAspect="1"/>
          </p:cNvPicPr>
          <p:nvPr>
            <p:custDataLst>
              <p:tags r:id="rId5"/>
            </p:custDataLst>
          </p:nvPr>
        </p:nvPicPr>
        <p:blipFill rotWithShape="1">
          <a:blip r:embed="rId12"/>
          <a:srcRect/>
          <a:stretch>
            <a:fillRect/>
          </a:stretch>
        </p:blipFill>
        <p:spPr>
          <a:xfrm>
            <a:off x="6446520" y="593090"/>
            <a:ext cx="2114550" cy="2207895"/>
          </a:xfrm>
          <a:prstGeom prst="rect">
            <a:avLst/>
          </a:prstGeom>
        </p:spPr>
      </p:pic>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t>2020/5/28</a:t>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dirty="0"/>
          </a:p>
        </p:txBody>
      </p:sp>
      <p:sp>
        <p:nvSpPr>
          <p:cNvPr id="2" name="标题 1"/>
          <p:cNvSpPr>
            <a:spLocks noGrp="1"/>
          </p:cNvSpPr>
          <p:nvPr>
            <p:ph type="ctrTitle" hasCustomPrompt="1"/>
            <p:custDataLst>
              <p:tags r:id="rId9"/>
            </p:custDataLst>
          </p:nvPr>
        </p:nvSpPr>
        <p:spPr>
          <a:xfrm>
            <a:off x="4693722" y="1374493"/>
            <a:ext cx="1595677" cy="4109013"/>
          </a:xfrm>
        </p:spPr>
        <p:txBody>
          <a:bodyPr lIns="90170" tIns="46990" rIns="90170" bIns="46990" anchor="t" anchorCtr="0">
            <a:normAutofit/>
          </a:bodyPr>
          <a:lstStyle>
            <a:lvl1pPr algn="ctr">
              <a:defRPr sz="6600" spc="600" baseline="0">
                <a:ea typeface="汉仪旗黑-85S" panose="00020600040101010101" pitchFamily="18" charset="-122"/>
              </a:defRPr>
            </a:lvl1pPr>
          </a:lstStyle>
          <a:p>
            <a:r>
              <a:rPr lang="zh-CN" altLang="en-US" dirty="0"/>
              <a:t>编辑标题</a:t>
            </a:r>
          </a:p>
        </p:txBody>
      </p:sp>
      <p:sp>
        <p:nvSpPr>
          <p:cNvPr id="3" name="副标题 2"/>
          <p:cNvSpPr>
            <a:spLocks noGrp="1"/>
          </p:cNvSpPr>
          <p:nvPr>
            <p:ph type="subTitle" idx="1" hasCustomPrompt="1"/>
            <p:custDataLst>
              <p:tags r:id="rId10"/>
            </p:custDataLst>
          </p:nvPr>
        </p:nvSpPr>
        <p:spPr>
          <a:xfrm>
            <a:off x="6630600" y="3154155"/>
            <a:ext cx="445815" cy="2005856"/>
          </a:xfrm>
          <a:ln>
            <a:solidFill>
              <a:schemeClr val="tx1"/>
            </a:solidFill>
          </a:ln>
        </p:spPr>
        <p:txBody>
          <a:bodyPr lIns="90170" tIns="46990" rIns="90170" bIns="46990">
            <a:normAutofit/>
          </a:bodyPr>
          <a:lstStyle>
            <a:lvl1pPr marL="0" indent="0" algn="ctr"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编辑副标题</a:t>
            </a:r>
          </a:p>
        </p:txBody>
      </p:sp>
    </p:spTree>
    <p:extLst>
      <p:ext uri="{BB962C8B-B14F-4D97-AF65-F5344CB8AC3E}">
        <p14:creationId xmlns:p14="http://schemas.microsoft.com/office/powerpoint/2010/main" val="1699130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286385" y="1"/>
            <a:ext cx="11720499" cy="6584949"/>
            <a:chOff x="286385" y="1"/>
            <a:chExt cx="11720499" cy="6584949"/>
          </a:xfrm>
        </p:grpSpPr>
        <p:sp>
          <p:nvSpPr>
            <p:cNvPr id="9" name="矩形 8"/>
            <p:cNvSpPr/>
            <p:nvPr userDrawn="1">
              <p:custDataLst>
                <p:tags r:id="rId6"/>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0" name="图片 9"/>
            <p:cNvPicPr>
              <a:picLocks noChangeAspect="1"/>
            </p:cNvPicPr>
            <p:nvPr userDrawn="1">
              <p:custDataLst>
                <p:tags r:id="rId7"/>
              </p:custDataLst>
            </p:nvPr>
          </p:nvPicPr>
          <p:blipFill rotWithShape="1">
            <a:blip r:embed="rId9"/>
            <a:srcRect/>
            <a:stretch>
              <a:fillRect/>
            </a:stretch>
          </p:blipFill>
          <p:spPr>
            <a:xfrm>
              <a:off x="11159130" y="1"/>
              <a:ext cx="847754" cy="885198"/>
            </a:xfrm>
            <a:prstGeom prst="rect">
              <a:avLst/>
            </a:prstGeom>
          </p:spPr>
        </p:pic>
      </p:gr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2020/5/28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85000"/>
                    <a:lumOff val="15000"/>
                  </a:schemeClr>
                </a:solidFill>
              </a:defRPr>
            </a:lvl1pPr>
            <a:lvl2pPr>
              <a:defRPr baseline="0">
                <a:solidFill>
                  <a:schemeClr val="tx1">
                    <a:lumMod val="85000"/>
                    <a:lumOff val="15000"/>
                  </a:schemeClr>
                </a:solidFill>
              </a:defRPr>
            </a:lvl2pPr>
            <a:lvl3pPr>
              <a:defRPr baseline="0">
                <a:solidFill>
                  <a:schemeClr val="tx1">
                    <a:lumMod val="85000"/>
                    <a:lumOff val="15000"/>
                  </a:schemeClr>
                </a:solidFill>
              </a:defRPr>
            </a:lvl3pPr>
            <a:lvl4pPr>
              <a:defRPr baseline="0">
                <a:solidFill>
                  <a:schemeClr val="tx1">
                    <a:lumMod val="85000"/>
                    <a:lumOff val="15000"/>
                  </a:schemeClr>
                </a:solidFill>
              </a:defRPr>
            </a:lvl4pPr>
            <a:lvl5pPr>
              <a:defRPr baseline="0">
                <a:solidFill>
                  <a:schemeClr val="tx1">
                    <a:lumMod val="85000"/>
                    <a:lumOff val="1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07711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grpSp>
        <p:nvGrpSpPr>
          <p:cNvPr id="12" name="组合 11"/>
          <p:cNvGrpSpPr/>
          <p:nvPr>
            <p:custDataLst>
              <p:tags r:id="rId1"/>
            </p:custDataLst>
          </p:nvPr>
        </p:nvGrpSpPr>
        <p:grpSpPr>
          <a:xfrm>
            <a:off x="0" y="0"/>
            <a:ext cx="11794603" cy="6858000"/>
            <a:chOff x="0" y="0"/>
            <a:chExt cx="11794603" cy="6858000"/>
          </a:xfrm>
        </p:grpSpPr>
        <p:grpSp>
          <p:nvGrpSpPr>
            <p:cNvPr id="6" name="组合 5"/>
            <p:cNvGrpSpPr/>
            <p:nvPr userDrawn="1"/>
          </p:nvGrpSpPr>
          <p:grpSpPr>
            <a:xfrm>
              <a:off x="0" y="0"/>
              <a:ext cx="11794603" cy="6858000"/>
              <a:chOff x="0" y="0"/>
              <a:chExt cx="11794603" cy="6858000"/>
            </a:xfrm>
          </p:grpSpPr>
          <p:sp>
            <p:nvSpPr>
              <p:cNvPr id="7" name="矩形 6"/>
              <p:cNvSpPr/>
              <p:nvPr>
                <p:custDataLst>
                  <p:tags r:id="rId8"/>
                </p:custDataLst>
              </p:nvPr>
            </p:nvSpPr>
            <p:spPr>
              <a:xfrm>
                <a:off x="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p:cNvSpPr/>
              <p:nvPr>
                <p:custDataLst>
                  <p:tags r:id="rId9"/>
                </p:custDataLst>
              </p:nvPr>
            </p:nvSpPr>
            <p:spPr>
              <a:xfrm>
                <a:off x="580664" y="593203"/>
                <a:ext cx="11030673" cy="56715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10"/>
                </p:custDataLst>
              </p:nvPr>
            </p:nvSpPr>
            <p:spPr>
              <a:xfrm>
                <a:off x="11412638" y="4224762"/>
                <a:ext cx="381965" cy="145841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custDataLst>
                  <p:tags r:id="rId11"/>
                </p:custDataLst>
              </p:nvPr>
            </p:nvPicPr>
            <p:blipFill rotWithShape="1">
              <a:blip r:embed="rId13"/>
              <a:srcRect/>
              <a:stretch>
                <a:fillRect/>
              </a:stretch>
            </p:blipFill>
            <p:spPr>
              <a:xfrm>
                <a:off x="6446372" y="593203"/>
                <a:ext cx="2114479" cy="2207871"/>
              </a:xfrm>
              <a:prstGeom prst="rect">
                <a:avLst/>
              </a:prstGeom>
            </p:spPr>
          </p:pic>
        </p:grpSp>
        <p:sp>
          <p:nvSpPr>
            <p:cNvPr id="11" name="矩形 10"/>
            <p:cNvSpPr/>
            <p:nvPr userDrawn="1">
              <p:custDataLst>
                <p:tags r:id="rId7"/>
              </p:custDataLst>
            </p:nvPr>
          </p:nvSpPr>
          <p:spPr>
            <a:xfrm>
              <a:off x="4683889" y="1374494"/>
              <a:ext cx="2824223" cy="410901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custDataLst>
              <p:tags r:id="rId2"/>
            </p:custDataLst>
          </p:nvPr>
        </p:nvSpPr>
        <p:spPr>
          <a:xfrm>
            <a:off x="4780285" y="1537589"/>
            <a:ext cx="1387518" cy="3809111"/>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600" normalizeH="0" baseline="0" noProof="1" dirty="0">
                <a:solidFill>
                  <a:schemeClr val="tx1">
                    <a:lumMod val="85000"/>
                    <a:lumOff val="15000"/>
                  </a:schemeClr>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2020/5/28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
        <p:nvSpPr>
          <p:cNvPr id="17" name="竖排文字占位符 16"/>
          <p:cNvSpPr>
            <a:spLocks noGrp="1"/>
          </p:cNvSpPr>
          <p:nvPr>
            <p:ph type="body" orient="vert" sz="quarter" idx="13" hasCustomPrompt="1"/>
            <p:custDataLst>
              <p:tags r:id="rId6"/>
            </p:custDataLst>
          </p:nvPr>
        </p:nvSpPr>
        <p:spPr>
          <a:xfrm>
            <a:off x="6595455" y="2981688"/>
            <a:ext cx="505230" cy="2321204"/>
          </a:xfrm>
        </p:spPr>
        <p:txBody>
          <a:bodyPr vert="eaVert" lIns="90000" tIns="46800" rIns="90000" bIns="46800">
            <a:normAutofit/>
          </a:bodyPr>
          <a:lstStyle>
            <a:lvl1pPr marL="0" indent="0" algn="ctr">
              <a:buNone/>
              <a:defRPr baseline="0">
                <a:solidFill>
                  <a:schemeClr val="tx1">
                    <a:lumMod val="85000"/>
                    <a:lumOff val="15000"/>
                  </a:schemeClr>
                </a:solidFill>
              </a:defRPr>
            </a:lvl1pPr>
            <a:lvl5pPr marL="1828800" indent="0">
              <a:buNone/>
              <a:defRPr/>
            </a:lvl5pPr>
          </a:lstStyle>
          <a:p>
            <a:pPr lvl="0"/>
            <a:r>
              <a:rPr lang="zh-CN" altLang="en-US" dirty="0"/>
              <a:t>编辑文本</a:t>
            </a:r>
          </a:p>
        </p:txBody>
      </p:sp>
    </p:spTree>
    <p:extLst>
      <p:ext uri="{BB962C8B-B14F-4D97-AF65-F5344CB8AC3E}">
        <p14:creationId xmlns:p14="http://schemas.microsoft.com/office/powerpoint/2010/main" val="955763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rotWithShape="1">
          <a:blip r:embed="rId6"/>
          <a:srcRect/>
          <a:stretch>
            <a:fillRect/>
          </a:stretch>
        </p:blipFill>
        <p:spPr>
          <a:xfrm>
            <a:off x="11159130" y="1"/>
            <a:ext cx="847754" cy="885198"/>
          </a:xfrm>
          <a:prstGeom prst="rect">
            <a:avLst/>
          </a:prstGeom>
        </p:spPr>
      </p:pic>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2020/5/28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947867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grpSp>
        <p:nvGrpSpPr>
          <p:cNvPr id="10" name="组合 9"/>
          <p:cNvGrpSpPr/>
          <p:nvPr>
            <p:custDataLst>
              <p:tags r:id="rId1"/>
            </p:custDataLst>
          </p:nvPr>
        </p:nvGrpSpPr>
        <p:grpSpPr>
          <a:xfrm>
            <a:off x="286385" y="1"/>
            <a:ext cx="11720499" cy="6584949"/>
            <a:chOff x="286385" y="1"/>
            <a:chExt cx="11720499" cy="6584949"/>
          </a:xfrm>
        </p:grpSpPr>
        <p:sp>
          <p:nvSpPr>
            <p:cNvPr id="6" name="矩形 5"/>
            <p:cNvSpPr/>
            <p:nvPr userDrawn="1">
              <p:custDataLst>
                <p:tags r:id="rId7"/>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1" name="图片 10"/>
            <p:cNvPicPr>
              <a:picLocks noChangeAspect="1"/>
            </p:cNvPicPr>
            <p:nvPr userDrawn="1">
              <p:custDataLst>
                <p:tags r:id="rId8"/>
              </p:custDataLst>
            </p:nvPr>
          </p:nvPicPr>
          <p:blipFill rotWithShape="1">
            <a:blip r:embed="rId10"/>
            <a:srcRect/>
            <a:stretch>
              <a:fillRect/>
            </a:stretch>
          </p:blipFill>
          <p:spPr>
            <a:xfrm>
              <a:off x="11159130" y="1"/>
              <a:ext cx="847754" cy="885198"/>
            </a:xfrm>
            <a:prstGeom prst="rect">
              <a:avLst/>
            </a:prstGeom>
          </p:spPr>
        </p:pic>
      </p:gr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2020/5/28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3133579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rotWithShape="1">
          <a:blip r:embed="rId10"/>
          <a:srcRect/>
          <a:stretch>
            <a:fillRect/>
          </a:stretch>
        </p:blipFill>
        <p:spPr>
          <a:xfrm>
            <a:off x="11159130" y="1"/>
            <a:ext cx="847754" cy="885198"/>
          </a:xfrm>
          <a:prstGeom prst="rect">
            <a:avLst/>
          </a:prstGeom>
        </p:spPr>
      </p:pic>
      <p:sp>
        <p:nvSpPr>
          <p:cNvPr id="8" name="矩形 7"/>
          <p:cNvSpPr/>
          <p:nvPr>
            <p:custDataLst>
              <p:tags r:id="rId2"/>
            </p:custDataLst>
          </p:nvPr>
        </p:nvSpPr>
        <p:spPr>
          <a:xfrm>
            <a:off x="1905" y="-4445"/>
            <a:ext cx="4899025"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2020/5/28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6432233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11" name="图片 10"/>
          <p:cNvPicPr>
            <a:picLocks noChangeAspect="1"/>
          </p:cNvPicPr>
          <p:nvPr>
            <p:custDataLst>
              <p:tags r:id="rId2"/>
            </p:custDataLst>
          </p:nvPr>
        </p:nvPicPr>
        <p:blipFill rotWithShape="1">
          <a:blip r:embed="rId10"/>
          <a:srcRect/>
          <a:stretch>
            <a:fillRect/>
          </a:stretch>
        </p:blipFill>
        <p:spPr>
          <a:xfrm>
            <a:off x="11159130" y="1"/>
            <a:ext cx="847754" cy="885198"/>
          </a:xfrm>
          <a:prstGeom prst="rect">
            <a:avLst/>
          </a:prstGeom>
        </p:spPr>
      </p:pic>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2020/5/28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638420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1"/>
            </p:custDataLst>
          </p:nvPr>
        </p:nvPicPr>
        <p:blipFill rotWithShape="1">
          <a:blip r:embed="rId10"/>
          <a:srcRect/>
          <a:stretch>
            <a:fillRect/>
          </a:stretch>
        </p:blipFill>
        <p:spPr>
          <a:xfrm>
            <a:off x="11159130" y="1"/>
            <a:ext cx="847754" cy="885198"/>
          </a:xfrm>
          <a:prstGeom prst="rect">
            <a:avLst/>
          </a:prstGeom>
        </p:spPr>
      </p:pic>
      <p:sp>
        <p:nvSpPr>
          <p:cNvPr id="8" name="矩形 7"/>
          <p:cNvSpPr/>
          <p:nvPr>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2020/5/28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marL="0" indent="0">
              <a:buNone/>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1159991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2020/5/28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vl2pPr>
              <a:defRPr baseline="0">
                <a:solidFill>
                  <a:schemeClr val="tx1">
                    <a:lumMod val="85000"/>
                    <a:lumOff val="15000"/>
                  </a:schemeClr>
                </a:solidFill>
                <a:latin typeface="Arial" panose="020B0604020202020204" pitchFamily="34" charset="0"/>
                <a:ea typeface="微软雅黑" panose="020B0503020204020204" pitchFamily="34" charset="-122"/>
              </a:defRPr>
            </a:lvl2pPr>
            <a:lvl3pPr>
              <a:defRPr baseline="0">
                <a:solidFill>
                  <a:schemeClr val="tx1">
                    <a:lumMod val="85000"/>
                    <a:lumOff val="15000"/>
                  </a:schemeClr>
                </a:solidFill>
                <a:latin typeface="Arial" panose="020B0604020202020204" pitchFamily="34" charset="0"/>
                <a:ea typeface="微软雅黑" panose="020B0503020204020204" pitchFamily="34" charset="-122"/>
              </a:defRPr>
            </a:lvl3pPr>
            <a:lvl4pPr>
              <a:defRPr baseline="0">
                <a:solidFill>
                  <a:schemeClr val="tx1">
                    <a:lumMod val="85000"/>
                    <a:lumOff val="15000"/>
                  </a:schemeClr>
                </a:solidFill>
                <a:latin typeface="Arial" panose="020B0604020202020204" pitchFamily="34" charset="0"/>
                <a:ea typeface="微软雅黑" panose="020B0503020204020204" pitchFamily="34" charset="-122"/>
              </a:defRPr>
            </a:lvl4pPr>
            <a:lvl5pPr>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pic>
        <p:nvPicPr>
          <p:cNvPr id="14" name="图片 13"/>
          <p:cNvPicPr>
            <a:picLocks noChangeAspect="1"/>
          </p:cNvPicPr>
          <p:nvPr>
            <p:custDataLst>
              <p:tags r:id="rId10"/>
            </p:custDataLst>
          </p:nvPr>
        </p:nvPicPr>
        <p:blipFill rotWithShape="1">
          <a:blip r:embed="rId12"/>
          <a:srcRect/>
          <a:stretch>
            <a:fillRect/>
          </a:stretch>
        </p:blipFill>
        <p:spPr>
          <a:xfrm>
            <a:off x="10796735" y="0"/>
            <a:ext cx="1210149" cy="1263599"/>
          </a:xfrm>
          <a:prstGeom prst="rect">
            <a:avLst/>
          </a:prstGeom>
        </p:spPr>
      </p:pic>
    </p:spTree>
    <p:extLst>
      <p:ext uri="{BB962C8B-B14F-4D97-AF65-F5344CB8AC3E}">
        <p14:creationId xmlns:p14="http://schemas.microsoft.com/office/powerpoint/2010/main" val="1876268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9" name="组合 8"/>
          <p:cNvGrpSpPr/>
          <p:nvPr>
            <p:custDataLst>
              <p:tags r:id="rId2"/>
            </p:custDataLst>
          </p:nvPr>
        </p:nvGrpSpPr>
        <p:grpSpPr>
          <a:xfrm>
            <a:off x="126034" y="2688900"/>
            <a:ext cx="12062792" cy="1896745"/>
            <a:chOff x="126034" y="2688900"/>
            <a:chExt cx="12062792" cy="1896745"/>
          </a:xfrm>
        </p:grpSpPr>
        <p:pic>
          <p:nvPicPr>
            <p:cNvPr id="6" name="图片 5"/>
            <p:cNvPicPr>
              <a:picLocks noChangeAspect="1"/>
            </p:cNvPicPr>
            <p:nvPr userDrawn="1">
              <p:custDataLst>
                <p:tags r:id="rId8"/>
              </p:custDataLst>
            </p:nvPr>
          </p:nvPicPr>
          <p:blipFill rotWithShape="1">
            <a:blip r:embed="rId11"/>
            <a:srcRect/>
            <a:stretch>
              <a:fillRect/>
            </a:stretch>
          </p:blipFill>
          <p:spPr>
            <a:xfrm>
              <a:off x="126034" y="2716273"/>
              <a:ext cx="1080465" cy="1748999"/>
            </a:xfrm>
            <a:prstGeom prst="rect">
              <a:avLst/>
            </a:prstGeom>
          </p:spPr>
        </p:pic>
        <p:pic>
          <p:nvPicPr>
            <p:cNvPr id="8" name="图片 7"/>
            <p:cNvPicPr>
              <a:picLocks noChangeAspect="1"/>
            </p:cNvPicPr>
            <p:nvPr userDrawn="1">
              <p:custDataLst>
                <p:tags r:id="rId9"/>
              </p:custDataLst>
            </p:nvPr>
          </p:nvPicPr>
          <p:blipFill rotWithShape="1">
            <a:blip r:embed="rId12"/>
            <a:srcRect/>
            <a:stretch>
              <a:fillRect/>
            </a:stretch>
          </p:blipFill>
          <p:spPr>
            <a:xfrm>
              <a:off x="10305416" y="2688900"/>
              <a:ext cx="1883410" cy="1896745"/>
            </a:xfrm>
            <a:prstGeom prst="rect">
              <a:avLst/>
            </a:prstGeom>
          </p:spPr>
        </p:pic>
      </p:gr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微软雅黑" panose="020B0503020204020204" pitchFamily="34" charset="-122"/>
              </a:defRPr>
            </a:lvl1pPr>
          </a:lstStyle>
          <a:p>
            <a:r>
              <a:rPr lang="zh-CN" altLang="en-US" dirty="0"/>
              <a:t>单击此处编辑标题</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2020/5/28</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微软雅黑" panose="020B0503020204020204" pitchFamily="34" charset="-122"/>
              </a:defRPr>
            </a:lvl1pPr>
          </a:lstStyle>
          <a:p>
            <a:pPr lvl="0"/>
            <a:r>
              <a:rPr lang="zh-CN" altLang="en-US" dirty="0"/>
              <a:t>单击此处编辑母版文本样式</a:t>
            </a:r>
          </a:p>
        </p:txBody>
      </p:sp>
    </p:spTree>
    <p:extLst>
      <p:ext uri="{BB962C8B-B14F-4D97-AF65-F5344CB8AC3E}">
        <p14:creationId xmlns:p14="http://schemas.microsoft.com/office/powerpoint/2010/main" val="11147439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2020/5/28</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296844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rotWithShape="1">
          <a:blip r:embed="rId8"/>
          <a:srcRect/>
          <a:stretch>
            <a:fillRect/>
          </a:stretch>
        </p:blipFill>
        <p:spPr>
          <a:xfrm>
            <a:off x="11159130" y="1"/>
            <a:ext cx="847754" cy="885198"/>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3"/>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2020/5/28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205448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2020/5/28</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extLst>
      <p:ext uri="{BB962C8B-B14F-4D97-AF65-F5344CB8AC3E}">
        <p14:creationId xmlns:p14="http://schemas.microsoft.com/office/powerpoint/2010/main" val="140687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2"/>
        </a:solidFill>
        <a:effectLst/>
      </p:bgPr>
    </p:bg>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0" y="0"/>
            <a:ext cx="12006884" cy="6858000"/>
            <a:chOff x="0" y="0"/>
            <a:chExt cx="12006884" cy="6858000"/>
          </a:xfrm>
        </p:grpSpPr>
        <p:sp>
          <p:nvSpPr>
            <p:cNvPr id="8" name="矩形 7"/>
            <p:cNvSpPr/>
            <p:nvPr>
              <p:custDataLst>
                <p:tags r:id="rId6"/>
              </p:custDataLst>
            </p:nvPr>
          </p:nvSpPr>
          <p:spPr>
            <a:xfrm>
              <a:off x="11412638" y="4224762"/>
              <a:ext cx="381965" cy="14584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0" y="0"/>
              <a:ext cx="12006884" cy="6858000"/>
              <a:chOff x="0" y="0"/>
              <a:chExt cx="12006884" cy="6858000"/>
            </a:xfrm>
          </p:grpSpPr>
          <p:grpSp>
            <p:nvGrpSpPr>
              <p:cNvPr id="10" name="组合 9"/>
              <p:cNvGrpSpPr/>
              <p:nvPr/>
            </p:nvGrpSpPr>
            <p:grpSpPr>
              <a:xfrm>
                <a:off x="0" y="0"/>
                <a:ext cx="12006884" cy="6858000"/>
                <a:chOff x="0" y="0"/>
                <a:chExt cx="12006884" cy="6858000"/>
              </a:xfrm>
            </p:grpSpPr>
            <p:sp>
              <p:nvSpPr>
                <p:cNvPr id="12" name="矩形 11"/>
                <p:cNvSpPr/>
                <p:nvPr>
                  <p:custDataLst>
                    <p:tags r:id="rId8"/>
                  </p:custDataLst>
                </p:nvPr>
              </p:nvSpPr>
              <p:spPr>
                <a:xfrm>
                  <a:off x="0" y="0"/>
                  <a:ext cx="6096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p:cNvSpPr/>
                <p:nvPr>
                  <p:custDataLst>
                    <p:tags r:id="rId9"/>
                  </p:custDataLst>
                </p:nvPr>
              </p:nvSpPr>
              <p:spPr>
                <a:xfrm>
                  <a:off x="580664" y="593203"/>
                  <a:ext cx="11030673" cy="56715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p:cNvPicPr>
                  <a:picLocks noChangeAspect="1"/>
                </p:cNvPicPr>
                <p:nvPr>
                  <p:custDataLst>
                    <p:tags r:id="rId10"/>
                  </p:custDataLst>
                </p:nvPr>
              </p:nvPicPr>
              <p:blipFill rotWithShape="1">
                <a:blip r:embed="rId13"/>
                <a:srcRect/>
                <a:stretch>
                  <a:fillRect/>
                </a:stretch>
              </p:blipFill>
              <p:spPr>
                <a:xfrm>
                  <a:off x="580664" y="1886673"/>
                  <a:ext cx="4858137" cy="4674726"/>
                </a:xfrm>
                <a:prstGeom prst="rect">
                  <a:avLst/>
                </a:prstGeom>
              </p:spPr>
            </p:pic>
            <p:pic>
              <p:nvPicPr>
                <p:cNvPr id="15" name="图片 14"/>
                <p:cNvPicPr>
                  <a:picLocks noChangeAspect="1"/>
                </p:cNvPicPr>
                <p:nvPr>
                  <p:custDataLst>
                    <p:tags r:id="rId11"/>
                  </p:custDataLst>
                </p:nvPr>
              </p:nvPicPr>
              <p:blipFill rotWithShape="1">
                <a:blip r:embed="rId14"/>
                <a:srcRect/>
                <a:stretch>
                  <a:fillRect/>
                </a:stretch>
              </p:blipFill>
              <p:spPr>
                <a:xfrm>
                  <a:off x="10289803" y="0"/>
                  <a:ext cx="1717081" cy="1792921"/>
                </a:xfrm>
                <a:prstGeom prst="rect">
                  <a:avLst/>
                </a:prstGeom>
              </p:spPr>
            </p:pic>
          </p:grpSp>
          <p:pic>
            <p:nvPicPr>
              <p:cNvPr id="11" name="图片 10"/>
              <p:cNvPicPr>
                <a:picLocks noChangeAspect="1"/>
              </p:cNvPicPr>
              <p:nvPr>
                <p:custDataLst>
                  <p:tags r:id="rId7"/>
                </p:custDataLst>
              </p:nvPr>
            </p:nvPicPr>
            <p:blipFill>
              <a:blip r:embed="rId15"/>
              <a:stretch>
                <a:fillRect/>
              </a:stretch>
            </p:blipFill>
            <p:spPr>
              <a:xfrm rot="19414000" flipH="1">
                <a:off x="4400402" y="3137998"/>
                <a:ext cx="352594" cy="582004"/>
              </a:xfrm>
              <a:prstGeom prst="rect">
                <a:avLst/>
              </a:prstGeom>
            </p:spPr>
          </p:pic>
        </p:grpSp>
      </p:grpSp>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t>2020/5/28</a:t>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5"/>
            </p:custDataLst>
          </p:nvPr>
        </p:nvSpPr>
        <p:spPr>
          <a:xfrm>
            <a:off x="7573010" y="1237615"/>
            <a:ext cx="884555" cy="4445635"/>
          </a:xfrm>
        </p:spPr>
        <p:txBody>
          <a:bodyPr lIns="90000" tIns="46800" rIns="90000" bIns="46800" anchor="ctr" anchorCtr="0">
            <a:normAutofit/>
          </a:bodyPr>
          <a:lstStyle>
            <a:lvl1pPr>
              <a:defRPr sz="3600" u="none" strike="noStrike" kern="1200" cap="none" spc="300" normalizeH="0" baseline="0">
                <a:solidFill>
                  <a:schemeClr val="tx1"/>
                </a:solidFill>
                <a:uFillTx/>
                <a:latin typeface="Arial" panose="020B0604020202020204" pitchFamily="34" charset="0"/>
                <a:ea typeface="汉仪旗黑-85S" panose="00020600040101010101" pitchFamily="18" charset="-122"/>
              </a:defRPr>
            </a:lvl1pPr>
          </a:lstStyle>
          <a:p>
            <a:r>
              <a:rPr lang="zh-CN" altLang="en-US" dirty="0"/>
              <a:t>单击此处编辑标题</a:t>
            </a:r>
          </a:p>
        </p:txBody>
      </p:sp>
    </p:spTree>
    <p:extLst>
      <p:ext uri="{BB962C8B-B14F-4D97-AF65-F5344CB8AC3E}">
        <p14:creationId xmlns:p14="http://schemas.microsoft.com/office/powerpoint/2010/main" val="267815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rotWithShape="1">
          <a:blip r:embed="rId9"/>
          <a:srcRect/>
          <a:stretch>
            <a:fillRect/>
          </a:stretch>
        </p:blipFill>
        <p:spPr>
          <a:xfrm>
            <a:off x="11159130" y="1"/>
            <a:ext cx="847754" cy="885198"/>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3"/>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4"/>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微软雅黑" panose="020B0503020204020204" pitchFamily="34" charset="-122"/>
              </a:defRPr>
            </a:lvl1pPr>
            <a:lvl2pPr>
              <a:defRPr sz="1600" baseline="0">
                <a:solidFill>
                  <a:schemeClr val="tx1">
                    <a:lumMod val="85000"/>
                    <a:lumOff val="15000"/>
                  </a:schemeClr>
                </a:solidFill>
                <a:latin typeface="Arial" panose="020B0604020202020204" pitchFamily="34" charset="0"/>
                <a:ea typeface="微软雅黑" panose="020B0503020204020204" pitchFamily="34" charset="-122"/>
              </a:defRPr>
            </a:lvl2pPr>
            <a:lvl3pPr>
              <a:defRPr sz="1600" baseline="0">
                <a:solidFill>
                  <a:schemeClr val="tx1">
                    <a:lumMod val="85000"/>
                    <a:lumOff val="15000"/>
                  </a:schemeClr>
                </a:solidFill>
                <a:latin typeface="Arial" panose="020B0604020202020204" pitchFamily="34" charset="0"/>
                <a:ea typeface="微软雅黑" panose="020B0503020204020204" pitchFamily="34" charset="-122"/>
              </a:defRPr>
            </a:lvl3pPr>
            <a:lvl4pPr>
              <a:defRPr sz="1600" baseline="0">
                <a:solidFill>
                  <a:schemeClr val="tx1">
                    <a:lumMod val="85000"/>
                    <a:lumOff val="15000"/>
                  </a:schemeClr>
                </a:solidFill>
                <a:latin typeface="Arial" panose="020B0604020202020204" pitchFamily="34" charset="0"/>
                <a:ea typeface="微软雅黑" panose="020B0503020204020204" pitchFamily="34" charset="-122"/>
              </a:defRPr>
            </a:lvl4pPr>
            <a:lvl5pPr>
              <a:defRPr sz="1600"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t>2020/5/28</a:t>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342999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rotWithShape="1">
          <a:blip r:embed="rId11"/>
          <a:srcRect/>
          <a:stretch>
            <a:fillRect/>
          </a:stretch>
        </p:blipFill>
        <p:spPr>
          <a:xfrm>
            <a:off x="11159130" y="1"/>
            <a:ext cx="847754" cy="885198"/>
          </a:xfrm>
          <a:prstGeom prst="rect">
            <a:avLst/>
          </a:prstGeom>
        </p:spPr>
      </p:pic>
      <p:sp>
        <p:nvSpPr>
          <p:cNvPr id="2" name="标题 1"/>
          <p:cNvSpPr>
            <a:spLocks noGrp="1"/>
          </p:cNvSpPr>
          <p:nvPr>
            <p:ph type="title"/>
            <p:custDataLst>
              <p:tags r:id="rId2"/>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4"/>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6"/>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t>2020/5/28</a:t>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360229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grpSp>
        <p:nvGrpSpPr>
          <p:cNvPr id="6" name="组合 5"/>
          <p:cNvGrpSpPr/>
          <p:nvPr>
            <p:custDataLst>
              <p:tags r:id="rId1"/>
            </p:custDataLst>
          </p:nvPr>
        </p:nvGrpSpPr>
        <p:grpSpPr>
          <a:xfrm>
            <a:off x="0" y="0"/>
            <a:ext cx="11794603" cy="6858000"/>
            <a:chOff x="0" y="0"/>
            <a:chExt cx="11794603" cy="6858000"/>
          </a:xfrm>
        </p:grpSpPr>
        <p:sp>
          <p:nvSpPr>
            <p:cNvPr id="7" name="矩形 6"/>
            <p:cNvSpPr/>
            <p:nvPr>
              <p:custDataLst>
                <p:tags r:id="rId6"/>
              </p:custDataLst>
            </p:nvPr>
          </p:nvSpPr>
          <p:spPr>
            <a:xfrm>
              <a:off x="11412638" y="4224762"/>
              <a:ext cx="381965" cy="145841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0" y="0"/>
              <a:ext cx="11611337" cy="6858000"/>
              <a:chOff x="0" y="0"/>
              <a:chExt cx="11611337" cy="6858000"/>
            </a:xfrm>
          </p:grpSpPr>
          <p:grpSp>
            <p:nvGrpSpPr>
              <p:cNvPr id="9" name="组合 8"/>
              <p:cNvGrpSpPr/>
              <p:nvPr/>
            </p:nvGrpSpPr>
            <p:grpSpPr>
              <a:xfrm>
                <a:off x="0" y="0"/>
                <a:ext cx="11611337" cy="6858000"/>
                <a:chOff x="0" y="0"/>
                <a:chExt cx="11611337" cy="6858000"/>
              </a:xfrm>
            </p:grpSpPr>
            <p:sp>
              <p:nvSpPr>
                <p:cNvPr id="11" name="矩形 10"/>
                <p:cNvSpPr/>
                <p:nvPr>
                  <p:custDataLst>
                    <p:tags r:id="rId8"/>
                  </p:custDataLst>
                </p:nvPr>
              </p:nvSpPr>
              <p:spPr>
                <a:xfrm>
                  <a:off x="0" y="0"/>
                  <a:ext cx="60960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custDataLst>
                    <p:tags r:id="rId9"/>
                  </p:custDataLst>
                </p:nvPr>
              </p:nvSpPr>
              <p:spPr>
                <a:xfrm>
                  <a:off x="580664" y="593203"/>
                  <a:ext cx="11030673" cy="567159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custDataLst>
                    <p:tags r:id="rId10"/>
                  </p:custDataLst>
                </p:nvPr>
              </p:nvPicPr>
              <p:blipFill rotWithShape="1">
                <a:blip r:embed="rId12" cstate="email"/>
                <a:srcRect/>
                <a:stretch>
                  <a:fillRect/>
                </a:stretch>
              </p:blipFill>
              <p:spPr>
                <a:xfrm>
                  <a:off x="1180616" y="2097979"/>
                  <a:ext cx="3784923" cy="4166820"/>
                </a:xfrm>
                <a:prstGeom prst="rect">
                  <a:avLst/>
                </a:prstGeom>
              </p:spPr>
            </p:pic>
          </p:grpSp>
          <p:pic>
            <p:nvPicPr>
              <p:cNvPr id="10" name="图片 9"/>
              <p:cNvPicPr>
                <a:picLocks noChangeAspect="1"/>
              </p:cNvPicPr>
              <p:nvPr>
                <p:custDataLst>
                  <p:tags r:id="rId7"/>
                </p:custDataLst>
              </p:nvPr>
            </p:nvPicPr>
            <p:blipFill>
              <a:blip r:embed="rId13"/>
              <a:stretch>
                <a:fillRect/>
              </a:stretch>
            </p:blipFill>
            <p:spPr>
              <a:xfrm flipH="1">
                <a:off x="4476896" y="5150734"/>
                <a:ext cx="518030" cy="855079"/>
              </a:xfrm>
              <a:prstGeom prst="rect">
                <a:avLst/>
              </a:prstGeom>
            </p:spPr>
          </p:pic>
        </p:grpSp>
      </p:grpSp>
      <p:sp>
        <p:nvSpPr>
          <p:cNvPr id="2" name="标题 1"/>
          <p:cNvSpPr>
            <a:spLocks noGrp="1"/>
          </p:cNvSpPr>
          <p:nvPr>
            <p:ph type="title"/>
            <p:custDataLst>
              <p:tags r:id="rId2"/>
            </p:custDataLst>
          </p:nvPr>
        </p:nvSpPr>
        <p:spPr>
          <a:xfrm>
            <a:off x="6285775" y="920144"/>
            <a:ext cx="4937088"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2020/5/28</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325067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rotWithShape="1">
          <a:blip r:embed="rId7"/>
          <a:srcRect/>
          <a:stretch>
            <a:fillRect/>
          </a:stretch>
        </p:blipFill>
        <p:spPr>
          <a:xfrm>
            <a:off x="11159130" y="1"/>
            <a:ext cx="847754" cy="885198"/>
          </a:xfrm>
          <a:prstGeom prst="rect">
            <a:avLst/>
          </a:prstGeom>
        </p:spPr>
      </p:pic>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t>2020/5/28</a:t>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
        <p:nvSpPr>
          <p:cNvPr id="5" name="标题 4"/>
          <p:cNvSpPr>
            <a:spLocks noGrp="1"/>
          </p:cNvSpPr>
          <p:nvPr>
            <p:ph type="title"/>
            <p:custDataLst>
              <p:tags r:id="rId5"/>
            </p:custDataLst>
          </p:nvPr>
        </p:nvSpPr>
        <p:spPr/>
        <p:txBody>
          <a:bodyPr/>
          <a:lstStyle/>
          <a:p>
            <a:r>
              <a:rPr lang="zh-CN" altLang="en-US"/>
              <a:t>单击此处编辑母版标题样式</a:t>
            </a:r>
          </a:p>
        </p:txBody>
      </p:sp>
    </p:spTree>
    <p:extLst>
      <p:ext uri="{BB962C8B-B14F-4D97-AF65-F5344CB8AC3E}">
        <p14:creationId xmlns:p14="http://schemas.microsoft.com/office/powerpoint/2010/main" val="3573457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rotWithShape="1">
          <a:blip r:embed="rId9"/>
          <a:srcRect/>
          <a:stretch>
            <a:fillRect/>
          </a:stretch>
        </p:blipFill>
        <p:spPr>
          <a:xfrm>
            <a:off x="11159130" y="1"/>
            <a:ext cx="847754" cy="885198"/>
          </a:xfrm>
          <a:prstGeom prst="rect">
            <a:avLst/>
          </a:prstGeom>
        </p:spPr>
      </p:pic>
      <p:sp>
        <p:nvSpPr>
          <p:cNvPr id="2" name="标题 1"/>
          <p:cNvSpPr>
            <a:spLocks noGrp="1"/>
          </p:cNvSpPr>
          <p:nvPr>
            <p:ph type="title"/>
            <p:custDataLst>
              <p:tags r:id="rId2"/>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3"/>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t>2020/5/28</a:t>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t>‹#›</a:t>
            </a:fld>
            <a:endParaRPr lang="zh-CN" altLang="en-US"/>
          </a:p>
        </p:txBody>
      </p:sp>
    </p:spTree>
    <p:extLst>
      <p:ext uri="{BB962C8B-B14F-4D97-AF65-F5344CB8AC3E}">
        <p14:creationId xmlns:p14="http://schemas.microsoft.com/office/powerpoint/2010/main" val="370115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286385" y="1"/>
            <a:ext cx="11720499" cy="6584949"/>
            <a:chOff x="286385" y="1"/>
            <a:chExt cx="11720499" cy="6584949"/>
          </a:xfrm>
        </p:grpSpPr>
        <p:sp>
          <p:nvSpPr>
            <p:cNvPr id="9" name="矩形 8"/>
            <p:cNvSpPr/>
            <p:nvPr userDrawn="1">
              <p:custDataLst>
                <p:tags r:id="rId7"/>
              </p:custDataLst>
            </p:nvPr>
          </p:nvSpPr>
          <p:spPr>
            <a:xfrm>
              <a:off x="286385" y="273050"/>
              <a:ext cx="11616055" cy="63119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0" name="图片 9"/>
            <p:cNvPicPr>
              <a:picLocks noChangeAspect="1"/>
            </p:cNvPicPr>
            <p:nvPr userDrawn="1">
              <p:custDataLst>
                <p:tags r:id="rId8"/>
              </p:custDataLst>
            </p:nvPr>
          </p:nvPicPr>
          <p:blipFill rotWithShape="1">
            <a:blip r:embed="rId10"/>
            <a:srcRect/>
            <a:stretch>
              <a:fillRect/>
            </a:stretch>
          </p:blipFill>
          <p:spPr>
            <a:xfrm>
              <a:off x="11159130" y="1"/>
              <a:ext cx="847754" cy="885198"/>
            </a:xfrm>
            <a:prstGeom prst="rect">
              <a:avLst/>
            </a:prstGeom>
          </p:spPr>
        </p:pic>
      </p:grpSp>
      <p:sp>
        <p:nvSpPr>
          <p:cNvPr id="2" name="竖排标题 1"/>
          <p:cNvSpPr>
            <a:spLocks noGrp="1"/>
          </p:cNvSpPr>
          <p:nvPr>
            <p:ph type="title" orient="vert"/>
            <p:custDataLst>
              <p:tags r:id="rId2"/>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2020/5/28</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5275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1.xml"/><Relationship Id="rId27"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2"/>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3"/>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2020/5/28</a:t>
            </a:fld>
            <a:endParaRPr lang="zh-CN" altLang="en-US"/>
          </a:p>
        </p:txBody>
      </p:sp>
      <p:sp>
        <p:nvSpPr>
          <p:cNvPr id="5" name="页脚占位符 4"/>
          <p:cNvSpPr>
            <a:spLocks noGrp="1"/>
          </p:cNvSpPr>
          <p:nvPr>
            <p:ph type="ftr" sz="quarter" idx="3"/>
            <p:custDataLst>
              <p:tags r:id="rId2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2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03391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3.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56.xml"/><Relationship Id="rId7" Type="http://schemas.openxmlformats.org/officeDocument/2006/relationships/slideLayout" Target="../slideLayouts/slideLayout7.xml"/><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tags" Target="../tags/tag157.xml"/></Relationships>
</file>

<file path=ppt/slides/_rels/slide3.xml.rels><?xml version="1.0" encoding="UTF-8" standalone="yes"?>
<Relationships xmlns="http://schemas.openxmlformats.org/package/2006/relationships"><Relationship Id="rId8" Type="http://schemas.openxmlformats.org/officeDocument/2006/relationships/tags" Target="../tags/tag167.xml"/><Relationship Id="rId3" Type="http://schemas.openxmlformats.org/officeDocument/2006/relationships/tags" Target="../tags/tag162.xml"/><Relationship Id="rId7" Type="http://schemas.openxmlformats.org/officeDocument/2006/relationships/tags" Target="../tags/tag166.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tags" Target="../tags/tag165.xml"/><Relationship Id="rId5" Type="http://schemas.openxmlformats.org/officeDocument/2006/relationships/tags" Target="../tags/tag164.xml"/><Relationship Id="rId10" Type="http://schemas.openxmlformats.org/officeDocument/2006/relationships/image" Target="../media/image2.png"/><Relationship Id="rId4" Type="http://schemas.openxmlformats.org/officeDocument/2006/relationships/tags" Target="../tags/tag163.xml"/><Relationship Id="rId9"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175.xml"/><Relationship Id="rId3" Type="http://schemas.openxmlformats.org/officeDocument/2006/relationships/tags" Target="../tags/tag170.xml"/><Relationship Id="rId7" Type="http://schemas.openxmlformats.org/officeDocument/2006/relationships/tags" Target="../tags/tag174.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tags" Target="../tags/tag173.xml"/><Relationship Id="rId11" Type="http://schemas.openxmlformats.org/officeDocument/2006/relationships/image" Target="../media/image11.png"/><Relationship Id="rId5" Type="http://schemas.openxmlformats.org/officeDocument/2006/relationships/tags" Target="../tags/tag172.xml"/><Relationship Id="rId10" Type="http://schemas.openxmlformats.org/officeDocument/2006/relationships/image" Target="../media/image2.png"/><Relationship Id="rId4" Type="http://schemas.openxmlformats.org/officeDocument/2006/relationships/tags" Target="../tags/tag171.xml"/><Relationship Id="rId9"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tags" Target="../tags/tag183.xml"/><Relationship Id="rId13" Type="http://schemas.openxmlformats.org/officeDocument/2006/relationships/image" Target="../media/image12.png"/><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image" Target="../media/image2.png"/><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slideLayout" Target="../slideLayouts/slideLayout7.xml"/><Relationship Id="rId5" Type="http://schemas.openxmlformats.org/officeDocument/2006/relationships/tags" Target="../tags/tag180.xml"/><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s>
</file>

<file path=ppt/slides/_rels/slide6.xml.rels><?xml version="1.0" encoding="UTF-8" standalone="yes"?>
<Relationships xmlns="http://schemas.openxmlformats.org/package/2006/relationships"><Relationship Id="rId8" Type="http://schemas.openxmlformats.org/officeDocument/2006/relationships/tags" Target="../tags/tag193.xml"/><Relationship Id="rId3" Type="http://schemas.openxmlformats.org/officeDocument/2006/relationships/tags" Target="../tags/tag188.xml"/><Relationship Id="rId7" Type="http://schemas.openxmlformats.org/officeDocument/2006/relationships/tags" Target="../tags/tag192.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tags" Target="../tags/tag191.xml"/><Relationship Id="rId11" Type="http://schemas.openxmlformats.org/officeDocument/2006/relationships/image" Target="../media/image13.png"/><Relationship Id="rId5" Type="http://schemas.openxmlformats.org/officeDocument/2006/relationships/tags" Target="../tags/tag190.xml"/><Relationship Id="rId10" Type="http://schemas.openxmlformats.org/officeDocument/2006/relationships/image" Target="../media/image2.png"/><Relationship Id="rId4" Type="http://schemas.openxmlformats.org/officeDocument/2006/relationships/tags" Target="../tags/tag189.xml"/><Relationship Id="rId9"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201.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image" Target="../media/image14.png"/><Relationship Id="rId5" Type="http://schemas.openxmlformats.org/officeDocument/2006/relationships/tags" Target="../tags/tag198.xml"/><Relationship Id="rId10" Type="http://schemas.openxmlformats.org/officeDocument/2006/relationships/image" Target="../media/image2.png"/><Relationship Id="rId4" Type="http://schemas.openxmlformats.org/officeDocument/2006/relationships/tags" Target="../tags/tag197.xml"/><Relationship Id="rId9"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04.xml"/><Relationship Id="rId7" Type="http://schemas.openxmlformats.org/officeDocument/2006/relationships/slideLayout" Target="../slideLayouts/slideLayout7.xml"/><Relationship Id="rId2" Type="http://schemas.openxmlformats.org/officeDocument/2006/relationships/tags" Target="../tags/tag203.xml"/><Relationship Id="rId1" Type="http://schemas.openxmlformats.org/officeDocument/2006/relationships/tags" Target="../tags/tag202.xml"/><Relationship Id="rId6" Type="http://schemas.openxmlformats.org/officeDocument/2006/relationships/tags" Target="../tags/tag207.xml"/><Relationship Id="rId5" Type="http://schemas.openxmlformats.org/officeDocument/2006/relationships/tags" Target="../tags/tag206.xml"/><Relationship Id="rId4" Type="http://schemas.openxmlformats.org/officeDocument/2006/relationships/tags" Target="../tags/tag205.xm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10.xml"/><Relationship Id="rId7" Type="http://schemas.openxmlformats.org/officeDocument/2006/relationships/slideLayout" Target="../slideLayouts/slideLayout7.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3740" y="34290"/>
            <a:ext cx="10580370" cy="2610485"/>
          </a:xfrm>
        </p:spPr>
        <p:txBody>
          <a:bodyPr>
            <a:normAutofit/>
          </a:bodyPr>
          <a:lstStyle/>
          <a:p>
            <a:pPr algn="l"/>
            <a:r>
              <a:rPr lang="zh-CN" altLang="en-US"/>
              <a:t>Graph Attention Topic Modeling Network</a:t>
            </a:r>
            <a:br>
              <a:rPr lang="zh-CN" altLang="en-US"/>
            </a:br>
            <a:r>
              <a:rPr lang="zh-CN" altLang="en-US"/>
              <a:t>                                    </a:t>
            </a:r>
            <a:r>
              <a:rPr lang="en-US" altLang="zh-CN"/>
              <a:t>——</a:t>
            </a:r>
            <a:r>
              <a:rPr lang="zh-CN" altLang="en-US"/>
              <a:t>图注意力主题模型网络</a:t>
            </a:r>
            <a:br>
              <a:rPr lang="zh-CN" altLang="en-US"/>
            </a:br>
            <a:r>
              <a:rPr lang="zh-CN" altLang="en-US" sz="1600" b="0">
                <a:latin typeface="宋体" panose="02010600030101010101" pitchFamily="2" charset="-122"/>
                <a:ea typeface="宋体" panose="02010600030101010101" pitchFamily="2" charset="-122"/>
                <a:cs typeface="宋体" panose="02010600030101010101" pitchFamily="2" charset="-122"/>
              </a:rPr>
              <a:t>来源：</a:t>
            </a:r>
            <a:r>
              <a:rPr lang="en-US" altLang="zh-CN" sz="1600" b="0">
                <a:latin typeface="宋体" panose="02010600030101010101" pitchFamily="2" charset="-122"/>
                <a:ea typeface="宋体" panose="02010600030101010101" pitchFamily="2" charset="-122"/>
                <a:cs typeface="宋体" panose="02010600030101010101" pitchFamily="2" charset="-122"/>
              </a:rPr>
              <a:t>www</a:t>
            </a:r>
            <a:r>
              <a:rPr lang="zh-CN" altLang="en-US" sz="1600" b="0">
                <a:latin typeface="宋体" panose="02010600030101010101" pitchFamily="2" charset="-122"/>
                <a:ea typeface="宋体" panose="02010600030101010101" pitchFamily="2" charset="-122"/>
                <a:cs typeface="宋体" panose="02010600030101010101" pitchFamily="2" charset="-122"/>
              </a:rPr>
              <a:t>会议</a:t>
            </a:r>
            <a:r>
              <a:rPr lang="en-US" altLang="zh-CN" sz="1600" b="0">
                <a:latin typeface="宋体" panose="02010600030101010101" pitchFamily="2" charset="-122"/>
                <a:ea typeface="宋体" panose="02010600030101010101" pitchFamily="2" charset="-122"/>
                <a:cs typeface="宋体" panose="02010600030101010101" pitchFamily="2" charset="-122"/>
              </a:rPr>
              <a:t>2020</a:t>
            </a:r>
            <a:r>
              <a:rPr lang="zh-CN" altLang="en-US" sz="1600" b="0">
                <a:latin typeface="宋体" panose="02010600030101010101" pitchFamily="2" charset="-122"/>
                <a:ea typeface="宋体" panose="02010600030101010101" pitchFamily="2" charset="-122"/>
                <a:cs typeface="宋体" panose="02010600030101010101" pitchFamily="2" charset="-122"/>
              </a:rPr>
              <a:t>年图神经网络（GNN）论文</a:t>
            </a:r>
            <a:br>
              <a:rPr lang="en-US" altLang="zh-CN" sz="1600" b="0">
                <a:latin typeface="宋体" panose="02010600030101010101" pitchFamily="2" charset="-122"/>
                <a:ea typeface="宋体" panose="02010600030101010101" pitchFamily="2" charset="-122"/>
                <a:cs typeface="宋体" panose="02010600030101010101" pitchFamily="2" charset="-122"/>
              </a:rPr>
            </a:br>
            <a:r>
              <a:rPr lang="en-US" altLang="zh-CN" sz="1600" b="0">
                <a:latin typeface="宋体" panose="02010600030101010101" pitchFamily="2" charset="-122"/>
                <a:ea typeface="宋体" panose="02010600030101010101" pitchFamily="2" charset="-122"/>
                <a:cs typeface="宋体" panose="02010600030101010101" pitchFamily="2" charset="-122"/>
              </a:rPr>
              <a:t>作</a:t>
            </a:r>
            <a:r>
              <a:rPr lang="zh-CN" altLang="en-US" sz="1600" b="0">
                <a:latin typeface="宋体" panose="02010600030101010101" pitchFamily="2" charset="-122"/>
                <a:ea typeface="宋体" panose="02010600030101010101" pitchFamily="2" charset="-122"/>
                <a:cs typeface="宋体" panose="02010600030101010101" pitchFamily="2" charset="-122"/>
              </a:rPr>
              <a:t>者 ：梁扬、</a:t>
            </a:r>
            <a:r>
              <a:rPr lang="zh-CN" altLang="en-US" sz="1600" b="0">
                <a:latin typeface="宋体" panose="02010600030101010101" pitchFamily="2" charset="-122"/>
                <a:ea typeface="宋体" panose="02010600030101010101" pitchFamily="2" charset="-122"/>
                <a:cs typeface="宋体" panose="02010600030101010101" pitchFamily="2" charset="-122"/>
                <a:sym typeface="+mn-ea"/>
              </a:rPr>
              <a:t>范武、顾俊芳河</a:t>
            </a:r>
            <a:r>
              <a:rPr lang="zh-CN" altLang="en-US" sz="1600" b="0">
                <a:latin typeface="宋体" panose="02010600030101010101" pitchFamily="2" charset="-122"/>
                <a:ea typeface="宋体" panose="02010600030101010101" pitchFamily="2" charset="-122"/>
                <a:cs typeface="宋体" panose="02010600030101010101" pitchFamily="2" charset="-122"/>
              </a:rPr>
              <a:t>北工业大学人工智能学院</a:t>
            </a:r>
            <a:br>
              <a:rPr lang="zh-CN" altLang="en-US" sz="1600" b="0">
                <a:latin typeface="宋体" panose="02010600030101010101" pitchFamily="2" charset="-122"/>
                <a:ea typeface="宋体" panose="02010600030101010101" pitchFamily="2" charset="-122"/>
                <a:cs typeface="宋体" panose="02010600030101010101" pitchFamily="2" charset="-122"/>
              </a:rPr>
            </a:br>
            <a:r>
              <a:rPr lang="zh-CN" altLang="en-US" sz="1600" b="0">
                <a:latin typeface="宋体" panose="02010600030101010101" pitchFamily="2" charset="-122"/>
                <a:ea typeface="宋体" panose="02010600030101010101" pitchFamily="2" charset="-122"/>
                <a:cs typeface="宋体" panose="02010600030101010101" pitchFamily="2" charset="-122"/>
              </a:rPr>
              <a:t>      王川、曹晓春、</a:t>
            </a:r>
            <a:r>
              <a:rPr lang="en-US" altLang="zh-CN" sz="1600" b="0">
                <a:latin typeface="宋体" panose="02010600030101010101" pitchFamily="2" charset="-122"/>
                <a:ea typeface="宋体" panose="02010600030101010101" pitchFamily="2" charset="-122"/>
                <a:cs typeface="宋体" panose="02010600030101010101" pitchFamily="2" charset="-122"/>
              </a:rPr>
              <a:t>SKLOIS </a:t>
            </a:r>
            <a:r>
              <a:rPr lang="zh-CN" altLang="en-US" sz="1600" b="0">
                <a:latin typeface="宋体" panose="02010600030101010101" pitchFamily="2" charset="-122"/>
                <a:ea typeface="宋体" panose="02010600030101010101" pitchFamily="2" charset="-122"/>
                <a:cs typeface="宋体" panose="02010600030101010101" pitchFamily="2" charset="-122"/>
              </a:rPr>
              <a:t>中国科学院信息工程研究所</a:t>
            </a:r>
            <a:r>
              <a:rPr lang="zh-CN" altLang="en-US" sz="1600" b="0">
                <a:latin typeface="宋体" panose="02010600030101010101" pitchFamily="2" charset="-122"/>
                <a:ea typeface="宋体" panose="02010600030101010101" pitchFamily="2" charset="-122"/>
                <a:cs typeface="宋体" panose="02010600030101010101" pitchFamily="2" charset="-122"/>
                <a:sym typeface="+mn-ea"/>
              </a:rPr>
              <a:t>  </a:t>
            </a:r>
            <a:br>
              <a:rPr lang="zh-CN" altLang="en-US" sz="1600" b="0">
                <a:latin typeface="宋体" panose="02010600030101010101" pitchFamily="2" charset="-122"/>
                <a:ea typeface="宋体" panose="02010600030101010101" pitchFamily="2" charset="-122"/>
                <a:cs typeface="宋体" panose="02010600030101010101" pitchFamily="2" charset="-122"/>
                <a:sym typeface="+mn-ea"/>
              </a:rPr>
            </a:br>
            <a:r>
              <a:rPr lang="zh-CN" altLang="en-US" sz="1600" b="0">
                <a:latin typeface="宋体" panose="02010600030101010101" pitchFamily="2" charset="-122"/>
                <a:ea typeface="宋体" panose="02010600030101010101" pitchFamily="2" charset="-122"/>
                <a:cs typeface="宋体" panose="02010600030101010101" pitchFamily="2" charset="-122"/>
                <a:sym typeface="+mn-ea"/>
              </a:rPr>
              <a:t>      迪金 天津大学智能计算学院 </a:t>
            </a:r>
            <a:br>
              <a:rPr lang="zh-CN" altLang="en-US" sz="1600" b="0">
                <a:latin typeface="宋体" panose="02010600030101010101" pitchFamily="2" charset="-122"/>
                <a:ea typeface="宋体" panose="02010600030101010101" pitchFamily="2" charset="-122"/>
                <a:cs typeface="宋体" panose="02010600030101010101" pitchFamily="2" charset="-122"/>
                <a:sym typeface="+mn-ea"/>
              </a:rPr>
            </a:br>
            <a:r>
              <a:rPr lang="zh-CN" altLang="en-US" sz="1600" b="0">
                <a:latin typeface="宋体" panose="02010600030101010101" pitchFamily="2" charset="-122"/>
                <a:ea typeface="宋体" panose="02010600030101010101" pitchFamily="2" charset="-122"/>
                <a:cs typeface="宋体" panose="02010600030101010101" pitchFamily="2" charset="-122"/>
                <a:sym typeface="+mn-ea"/>
              </a:rPr>
              <a:t>      郭元芳 北京航空航天大学计算机科学与工程学院</a:t>
            </a:r>
            <a:endParaRPr lang="en-US" altLang="zh-CN" sz="1600" b="0">
              <a:latin typeface="宋体" panose="02010600030101010101" pitchFamily="2" charset="-122"/>
              <a:ea typeface="宋体" panose="02010600030101010101" pitchFamily="2" charset="-122"/>
              <a:cs typeface="宋体" panose="02010600030101010101" pitchFamily="2" charset="-122"/>
            </a:endParaRPr>
          </a:p>
        </p:txBody>
      </p:sp>
      <p:sp>
        <p:nvSpPr>
          <p:cNvPr id="3" name="内容占位符 2"/>
          <p:cNvSpPr>
            <a:spLocks noGrp="1"/>
          </p:cNvSpPr>
          <p:nvPr>
            <p:ph sz="quarter" idx="13"/>
          </p:nvPr>
        </p:nvSpPr>
        <p:spPr>
          <a:xfrm>
            <a:off x="511175" y="2418080"/>
            <a:ext cx="11341735" cy="4135755"/>
          </a:xfrm>
        </p:spPr>
        <p:txBody>
          <a:bodyPr>
            <a:noAutofit/>
          </a:bodyPr>
          <a:lstStyle/>
          <a:p>
            <a:pPr marL="0" indent="0">
              <a:buNone/>
            </a:pPr>
            <a:r>
              <a:rPr lang="zh-CN" altLang="en-US"/>
              <a:t>本文主要讲了以下问题：</a:t>
            </a:r>
          </a:p>
          <a:p>
            <a:pPr marL="0" indent="0">
              <a:buNone/>
            </a:pPr>
            <a:r>
              <a:rPr lang="zh-CN" altLang="en-US"/>
              <a:t>     </a:t>
            </a:r>
            <a:r>
              <a:rPr lang="en-US" altLang="zh-CN"/>
              <a:t>1</a:t>
            </a:r>
            <a:r>
              <a:rPr lang="zh-CN" altLang="en-US"/>
              <a:t>、现有的主题模型（topic modeling）方法和这些方法存在一些问题，包括概率潜在语义索引模型(Probablistic Latent Semantic Indexing，PLSI)过拟合问题、狄利克雷分配(Latent Dirichlet Allocation，LDA)</a:t>
            </a:r>
            <a:r>
              <a:rPr lang="en-US" altLang="zh-CN" baseline="30000"/>
              <a:t>[1]</a:t>
            </a:r>
            <a:r>
              <a:rPr lang="zh-CN" altLang="en-US"/>
              <a:t>模型不能能捕捉主题间丰富的主题相关性与推理复杂度高等问题。</a:t>
            </a:r>
          </a:p>
          <a:p>
            <a:pPr marL="0" indent="0">
              <a:buNone/>
            </a:pPr>
            <a:r>
              <a:rPr lang="en-US" altLang="zh-CN"/>
              <a:t>     2</a:t>
            </a:r>
            <a:r>
              <a:rPr lang="zh-CN" altLang="en-US"/>
              <a:t>、本文提出了一种新的方法：用嵌入单词的平摊推理（amortized inference）</a:t>
            </a:r>
            <a:r>
              <a:rPr lang="en-US" altLang="zh-CN" baseline="30000"/>
              <a:t>[2]</a:t>
            </a:r>
            <a:r>
              <a:rPr lang="zh-CN" altLang="en-US"/>
              <a:t>作为输入，代替LDA中的狄利克雷先验</a:t>
            </a:r>
            <a:r>
              <a:rPr lang="zh-CN" altLang="en-US">
                <a:sym typeface="+mn-ea"/>
              </a:rPr>
              <a:t>来克服pLSI的过拟合问题</a:t>
            </a:r>
            <a:r>
              <a:rPr lang="zh-CN" altLang="en-US"/>
              <a:t>。</a:t>
            </a:r>
          </a:p>
          <a:p>
            <a:pPr marL="0" indent="0">
              <a:buNone/>
            </a:pPr>
            <a:r>
              <a:rPr lang="en-US" altLang="zh-CN"/>
              <a:t>     3</a:t>
            </a:r>
            <a:r>
              <a:rPr lang="zh-CN" altLang="en-US"/>
              <a:t>、</a:t>
            </a:r>
            <a:r>
              <a:rPr lang="zh-CN" altLang="en-US">
                <a:sym typeface="+mn-ea"/>
              </a:rPr>
              <a:t>提出了一种新的图神经网络--图注意力主题网络(GATON)，用于对非I.I.D文档的主题结构进行建模，目的是</a:t>
            </a:r>
            <a:r>
              <a:rPr lang="zh-CN" altLang="en-US"/>
              <a:t>克服平摊推理在独立同分布(I.I.D)数据中应用的局限性。</a:t>
            </a:r>
          </a:p>
          <a:p>
            <a:pPr marL="0" indent="0">
              <a:buNone/>
            </a:pPr>
            <a:r>
              <a:rPr lang="zh-CN" altLang="en-US"/>
              <a:t>      </a:t>
            </a:r>
            <a:r>
              <a:rPr lang="en-US" altLang="zh-CN"/>
              <a:t>4</a:t>
            </a:r>
            <a:r>
              <a:rPr lang="zh-CN" altLang="en-US"/>
              <a:t>、对</a:t>
            </a:r>
            <a:r>
              <a:rPr lang="zh-CN" altLang="en-US">
                <a:sym typeface="+mn-ea"/>
              </a:rPr>
              <a:t>图注意力主题网络的特点、优势等进行实验分析。</a:t>
            </a:r>
          </a:p>
          <a:p>
            <a:pPr marL="0" indent="0">
              <a:buNone/>
            </a:pPr>
            <a:endParaRPr lang="zh-CN" altLang="en-US" sz="1200">
              <a:latin typeface="Times New Roman" panose="02020603050405020304" charset="0"/>
              <a:cs typeface="Times New Roman" panose="02020603050405020304" charset="0"/>
              <a:sym typeface="+mn-ea"/>
            </a:endParaRPr>
          </a:p>
          <a:p>
            <a:pPr marL="0" indent="0">
              <a:buNone/>
            </a:pPr>
            <a:r>
              <a:rPr lang="zh-CN" altLang="en-US" sz="1200">
                <a:latin typeface="Times New Roman" panose="02020603050405020304" charset="0"/>
                <a:cs typeface="Times New Roman" panose="02020603050405020304" charset="0"/>
                <a:sym typeface="+mn-ea"/>
              </a:rPr>
              <a:t>Diederik P. Kingma and Max Welling. 2014. Auto-Encoding Variational Bayes. In ICLR.</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86385" y="1"/>
            <a:ext cx="11720499" cy="6584949"/>
            <a:chOff x="286385" y="1"/>
            <a:chExt cx="11720499" cy="6584949"/>
          </a:xfrm>
        </p:grpSpPr>
        <p:sp>
          <p:nvSpPr>
            <p:cNvPr id="6" name="矩形 5"/>
            <p:cNvSpPr/>
            <p:nvPr userDrawn="1">
              <p:custDataLst>
                <p:tags r:id="rId5"/>
              </p:custDataLst>
            </p:nvPr>
          </p:nvSpPr>
          <p:spPr>
            <a:xfrm>
              <a:off x="286385" y="273050"/>
              <a:ext cx="11616055" cy="63119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1" name="图片 10"/>
            <p:cNvPicPr>
              <a:picLocks noChangeAspect="1"/>
            </p:cNvPicPr>
            <p:nvPr userDrawn="1">
              <p:custDataLst>
                <p:tags r:id="rId6"/>
              </p:custDataLst>
            </p:nvPr>
          </p:nvPicPr>
          <p:blipFill rotWithShape="1">
            <a:blip r:embed="rId8"/>
            <a:srcRect/>
            <a:stretch>
              <a:fillRect/>
            </a:stretch>
          </p:blipFill>
          <p:spPr>
            <a:xfrm>
              <a:off x="11159130" y="1"/>
              <a:ext cx="847754" cy="885198"/>
            </a:xfrm>
            <a:prstGeom prst="rect">
              <a:avLst/>
            </a:prstGeom>
          </p:spPr>
        </p:pic>
      </p:grpSp>
      <p:sp>
        <p:nvSpPr>
          <p:cNvPr id="8" name="Title 6"/>
          <p:cNvSpPr txBox="1"/>
          <p:nvPr>
            <p:custDataLst>
              <p:tags r:id="rId3"/>
            </p:custDataLst>
          </p:nvPr>
        </p:nvSpPr>
        <p:spPr>
          <a:xfrm>
            <a:off x="886460" y="1584325"/>
            <a:ext cx="10642600" cy="4699635"/>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tabLst/>
              <a:defRPr/>
            </a:pPr>
            <a:r>
              <a:rPr kumimoji="0" lang="zh-CN" altLang="en-US" sz="18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主题模型：主题模型源自信息检索中的降维。</a:t>
            </a: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tabLst/>
              <a:defRPr/>
            </a:pPr>
            <a:r>
              <a:rPr kumimoji="0" lang="zh-CN" altLang="en-US" sz="18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神经变异主题建模：</a:t>
            </a: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tabLst/>
              <a:defRPr/>
            </a:pPr>
            <a:r>
              <a:rPr kumimoji="0" lang="zh-CN" altLang="en-US" sz="18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深度生成网络和随机变分推理的发展使得能够通过神经网络进行变分推理，即神经变分推理。 神经变分相关主题建模（NVCTM）通过提出集中化转换流来重塑主题分布，克服了上述NVI方法的共同缺点，即由于各向同性高斯主题分布而无法建模主题相关性。 现有的神经变异主题建模的主要缺点是拟合程度不高。</a:t>
            </a: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tabLst/>
              <a:defRPr/>
            </a:pPr>
            <a:r>
              <a:rPr kumimoji="0" lang="zh-CN" altLang="en-US" sz="18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词嵌入主题建模：</a:t>
            </a:r>
          </a:p>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tabLst/>
              <a:defRPr/>
            </a:pPr>
            <a:r>
              <a:rPr kumimoji="0" lang="zh-CN" altLang="en-US" sz="18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最近提出的用于探索嵌入空间中的主题相关性</a:t>
            </a:r>
            <a:r>
              <a:rPr kumimoji="0" lang="zh-CN" altLang="en-US" sz="1600" b="0" i="0" u="none" strike="noStrike" kern="1200" cap="none" spc="50" normalizeH="0" baseline="30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1600" b="0" i="0" u="none" strike="noStrike" kern="1200" cap="none" spc="50" normalizeH="0" baseline="30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4</a:t>
            </a:r>
            <a:r>
              <a:rPr kumimoji="0" lang="zh-CN" altLang="en-US" sz="1600" b="0" i="0" u="none" strike="noStrike" kern="1200" cap="none" spc="50" normalizeH="0" baseline="30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1600" b="0" i="0" u="none" strike="noStrike" kern="1200" cap="none" spc="50" normalizeH="0" baseline="30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5</a:t>
            </a:r>
            <a:r>
              <a:rPr kumimoji="0" lang="zh-CN" altLang="en-US" sz="1600" b="0" i="0" u="none" strike="noStrike" kern="1200" cap="none" spc="50" normalizeH="0" baseline="30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1600" b="0" i="0" u="none" strike="noStrike" kern="1200" cap="none" spc="50" normalizeH="0" baseline="30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6</a:t>
            </a:r>
            <a:r>
              <a:rPr kumimoji="0" lang="zh-CN" altLang="en-US" sz="1600" b="0" i="0" u="none" strike="noStrike" kern="1200" cap="none" spc="50" normalizeH="0" baseline="30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altLang="zh-CN" sz="1600" b="0" i="0" u="none" strike="noStrike" kern="1200" cap="none" spc="50" normalizeH="0" baseline="30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7</a:t>
            </a:r>
            <a:r>
              <a:rPr kumimoji="0" lang="zh-CN" altLang="en-US" sz="1600" b="0" i="0" u="none" strike="noStrike" kern="1200" cap="none" spc="50" normalizeH="0" baseline="30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借助词嵌入中包含的相似性信息，可以显着改善主题建模。 通常，带有词嵌入的主题建模方法可以分为两类，但是单词嵌入仅用于限制文档的生成过程，因此尚未对其进行充分的研究。</a:t>
            </a:r>
            <a:endParaRPr kumimoji="0" lang="zh-CN" altLang="en-US" sz="18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30000"/>
              </a:lnSpc>
              <a:spcBef>
                <a:spcPts val="0"/>
              </a:spcBef>
              <a:spcAft>
                <a:spcPts val="0"/>
              </a:spcAft>
              <a:buClrTx/>
              <a:buSzTx/>
              <a:buFont typeface="Arial" panose="020B0604020202020204" pitchFamily="34" charset="0"/>
              <a:buNone/>
              <a:tabLst/>
              <a:defRPr/>
            </a:pPr>
            <a:endParaRPr kumimoji="0" lang="zh-CN" altLang="en-US" sz="1400" b="0" i="0" u="none" strike="noStrike" kern="1200" cap="none" spc="50" normalizeH="0" baseline="0" noProof="0" dirty="0">
              <a:ln w="3175">
                <a:noFill/>
                <a:prstDash val="dash"/>
              </a:ln>
              <a:solidFill>
                <a:srgbClr val="595959"/>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just" defTabSz="914400" rtl="0" eaLnBrk="1" fontAlgn="auto" latinLnBrk="0" hangingPunct="1">
              <a:lnSpc>
                <a:spcPct val="130000"/>
              </a:lnSpc>
              <a:spcBef>
                <a:spcPts val="0"/>
              </a:spcBef>
              <a:spcAft>
                <a:spcPts val="0"/>
              </a:spcAft>
              <a:buClrTx/>
              <a:buSzTx/>
              <a:buFont typeface="Arial" panose="020B0604020202020204" pitchFamily="34" charset="0"/>
              <a:buNone/>
              <a:tabLst/>
              <a:defRPr/>
            </a:pPr>
            <a:endParaRPr kumimoji="0" lang="zh-CN" altLang="en-US" sz="1400" b="0" i="0" u="none" strike="noStrike" kern="1200" cap="none" spc="50" normalizeH="0" baseline="0" noProof="0" dirty="0">
              <a:ln w="3175">
                <a:noFill/>
                <a:prstDash val="dash"/>
              </a:ln>
              <a:solidFill>
                <a:srgbClr val="595959"/>
              </a:solidFill>
              <a:effectLst/>
              <a:uLnTx/>
              <a:uFillTx/>
              <a:latin typeface="Times New Roman" panose="02020603050405020304" charset="0"/>
              <a:ea typeface="微软雅黑" panose="020B0503020204020204" pitchFamily="34" charset="-122"/>
              <a:cs typeface="Times New Roman" panose="02020603050405020304" charset="0"/>
            </a:endParaRPr>
          </a:p>
          <a:p>
            <a:pPr marL="0" marR="0" lvl="0" indent="0" algn="just"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kumimoji="0" lang="zh-CN" altLang="en-US" sz="1400" b="0" i="0" u="none" strike="noStrike" kern="1200" cap="none" spc="50" normalizeH="0" baseline="0" noProof="0" dirty="0">
                <a:ln w="3175">
                  <a:noFill/>
                  <a:prstDash val="dash"/>
                </a:ln>
                <a:solidFill>
                  <a:srgbClr val="595959"/>
                </a:solidFill>
                <a:effectLst/>
                <a:uLnTx/>
                <a:uFillTx/>
                <a:latin typeface="Times New Roman" panose="02020603050405020304" charset="0"/>
                <a:ea typeface="微软雅黑" panose="020B0503020204020204" pitchFamily="34" charset="-122"/>
                <a:cs typeface="Times New Roman" panose="02020603050405020304" charset="0"/>
              </a:rPr>
              <a:t>Dingcheng Li, Jingyuan Zhang, and Ping Li. 2019. TMSA: A Mutual Learning Model for Topic Discovery and Word Embedding. In SDM. 684–692.</a:t>
            </a:r>
          </a:p>
          <a:p>
            <a:pPr marL="0" marR="0" lvl="0" indent="0" algn="just" defTabSz="914400" rtl="0" eaLnBrk="1" fontAlgn="auto" latinLnBrk="0" hangingPunct="1">
              <a:lnSpc>
                <a:spcPct val="130000"/>
              </a:lnSpc>
              <a:spcBef>
                <a:spcPts val="0"/>
              </a:spcBef>
              <a:spcAft>
                <a:spcPts val="0"/>
              </a:spcAft>
              <a:buClrTx/>
              <a:buSzTx/>
              <a:buFont typeface="Arial" panose="020B0604020202020204" pitchFamily="34" charset="0"/>
              <a:buNone/>
              <a:tabLst/>
              <a:defRPr/>
            </a:pPr>
            <a:r>
              <a:rPr kumimoji="0" lang="zh-CN" altLang="en-US" sz="1400" b="0" i="0" u="none" strike="noStrike" kern="1200" cap="none" spc="50" normalizeH="0" baseline="0" noProof="0" dirty="0">
                <a:ln w="3175">
                  <a:noFill/>
                  <a:prstDash val="dash"/>
                </a:ln>
                <a:solidFill>
                  <a:srgbClr val="595959"/>
                </a:solidFill>
                <a:effectLst/>
                <a:uLnTx/>
                <a:uFillTx/>
                <a:latin typeface="Times New Roman" panose="02020603050405020304" charset="0"/>
                <a:ea typeface="微软雅黑" panose="020B0503020204020204" pitchFamily="34" charset="-122"/>
                <a:cs typeface="Times New Roman" panose="02020603050405020304" charset="0"/>
              </a:rPr>
              <a:t>.</a:t>
            </a:r>
          </a:p>
        </p:txBody>
      </p:sp>
      <p:sp>
        <p:nvSpPr>
          <p:cNvPr id="4" name="Title 6"/>
          <p:cNvSpPr txBox="1"/>
          <p:nvPr>
            <p:custDataLst>
              <p:tags r:id="rId4"/>
            </p:custDataLst>
          </p:nvPr>
        </p:nvSpPr>
        <p:spPr>
          <a:xfrm>
            <a:off x="288925" y="619125"/>
            <a:ext cx="11614785" cy="612140"/>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tabLst/>
              <a:defRPr/>
            </a:pPr>
            <a:r>
              <a:rPr kumimoji="0" lang="en-US" altLang="zh-CN" sz="2800" b="1" i="0" u="none" strike="noStrike" kern="1200" cap="none" spc="300" normalizeH="0" baseline="0" noProof="0" dirty="0">
                <a:ln w="3175">
                  <a:noFill/>
                  <a:prstDash val="dash"/>
                </a:ln>
                <a:solidFill>
                  <a:srgbClr val="40404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800" b="1" i="0" u="none" strike="noStrike" kern="1200" cap="none" spc="300" normalizeH="0" baseline="0" noProof="0" dirty="0">
                <a:ln w="3175">
                  <a:noFill/>
                  <a:prstDash val="dash"/>
                </a:ln>
                <a:solidFill>
                  <a:srgbClr val="40404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主题模型：</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86385" y="1"/>
            <a:ext cx="11720499" cy="6584949"/>
            <a:chOff x="286385" y="1"/>
            <a:chExt cx="11720499" cy="6584949"/>
          </a:xfrm>
        </p:grpSpPr>
        <p:sp>
          <p:nvSpPr>
            <p:cNvPr id="6" name="矩形 5"/>
            <p:cNvSpPr/>
            <p:nvPr userDrawn="1">
              <p:custDataLst>
                <p:tags r:id="rId7"/>
              </p:custDataLst>
            </p:nvPr>
          </p:nvSpPr>
          <p:spPr>
            <a:xfrm>
              <a:off x="286385" y="273050"/>
              <a:ext cx="11616055" cy="63119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1" name="图片 10"/>
            <p:cNvPicPr>
              <a:picLocks noChangeAspect="1"/>
            </p:cNvPicPr>
            <p:nvPr userDrawn="1">
              <p:custDataLst>
                <p:tags r:id="rId8"/>
              </p:custDataLst>
            </p:nvPr>
          </p:nvPicPr>
          <p:blipFill rotWithShape="1">
            <a:blip r:embed="rId10"/>
            <a:srcRect/>
            <a:stretch>
              <a:fillRect/>
            </a:stretch>
          </p:blipFill>
          <p:spPr>
            <a:xfrm>
              <a:off x="11159130" y="1"/>
              <a:ext cx="847754" cy="885198"/>
            </a:xfrm>
            <a:prstGeom prst="rect">
              <a:avLst/>
            </a:prstGeom>
          </p:spPr>
        </p:pic>
      </p:grpSp>
      <p:sp>
        <p:nvSpPr>
          <p:cNvPr id="8" name="Title 6"/>
          <p:cNvSpPr txBox="1"/>
          <p:nvPr>
            <p:custDataLst>
              <p:tags r:id="rId3"/>
            </p:custDataLst>
          </p:nvPr>
        </p:nvSpPr>
        <p:spPr>
          <a:xfrm>
            <a:off x="286385" y="1318260"/>
            <a:ext cx="11614785" cy="2251075"/>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tabLst/>
              <a:defRPr/>
            </a:pPr>
            <a:r>
              <a:rPr kumimoji="0" lang="en-US" altLang="zh-CN" sz="18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在概率生成模型中，关键任务是估计潜在变量和给定观测变量的参数的后验分布。 由于这种评估在许多实际情况下都是不可行的，因此，作为确定性近似方案的变分推</a:t>
            </a:r>
            <a:r>
              <a:rPr kumimoji="0" lang="zh-CN" altLang="en-US" sz="16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理</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（VI），通过对后验分布的形式（例如高斯分布）进行一些假设，从而使q</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（z</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 </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|λ</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）解析近似于后验分布。变分推理将估计问题重新定义为参数λ</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的优化。 然而，这种优化对于大型数据集和非共轭模型而言具有挑战性，因为它分别使用共轭后验分布来更新每个潜在变量，预测神经网络将数据映射到其后验分布或潜在表示的参数，即共享参数ϕ为λ</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f（x</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，ϕ）。 AVI通过共享参数可以缓解由于大量参数λ</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引起的过拟合问题。</a:t>
            </a:r>
          </a:p>
        </p:txBody>
      </p:sp>
      <p:sp>
        <p:nvSpPr>
          <p:cNvPr id="4" name="Title 6"/>
          <p:cNvSpPr txBox="1"/>
          <p:nvPr>
            <p:custDataLst>
              <p:tags r:id="rId4"/>
            </p:custDataLst>
          </p:nvPr>
        </p:nvSpPr>
        <p:spPr>
          <a:xfrm>
            <a:off x="606425" y="437515"/>
            <a:ext cx="10975340" cy="87947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just" defTabSz="914400" rtl="0" eaLnBrk="1" fontAlgn="auto" latinLnBrk="0" hangingPunct="1">
              <a:lnSpc>
                <a:spcPct val="130000"/>
              </a:lnSpc>
              <a:spcBef>
                <a:spcPts val="0"/>
              </a:spcBef>
              <a:spcAft>
                <a:spcPts val="800"/>
              </a:spcAft>
              <a:buClrTx/>
              <a:buSzTx/>
              <a:buFont typeface="Arial" panose="020B0604020202020204" pitchFamily="34" charset="0"/>
              <a:buNone/>
              <a:tabLst/>
              <a:defRPr/>
            </a:pPr>
            <a:r>
              <a:rPr kumimoji="0" lang="zh-CN" altLang="en-US" sz="2800" b="1" i="0" u="none" strike="noStrike" kern="1200" cap="none" spc="50" normalizeH="0" baseline="0" noProof="0">
                <a:ln w="3175">
                  <a:noFill/>
                  <a:prstDash val="dash"/>
                </a:ln>
                <a:solidFill>
                  <a:srgbClr val="000000">
                    <a:lumMod val="95000"/>
                    <a:lumOff val="5000"/>
                  </a:srgbClr>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平摊推断</a:t>
            </a:r>
            <a:r>
              <a:rPr kumimoji="0" lang="zh-CN" altLang="en-US" sz="2800" b="1"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a:t>
            </a:r>
            <a:endParaRPr kumimoji="0" lang="zh-CN" altLang="en-US" sz="2800" b="1" i="0" u="none" strike="noStrike" kern="1200" cap="none" spc="300" normalizeH="0" baseline="0" noProof="0" dirty="0">
              <a:ln w="3175">
                <a:noFill/>
                <a:prstDash val="dash"/>
              </a:ln>
              <a:solidFill>
                <a:srgbClr val="404040"/>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Title 6"/>
          <p:cNvSpPr txBox="1"/>
          <p:nvPr>
            <p:custDataLst>
              <p:tags r:id="rId5"/>
            </p:custDataLst>
          </p:nvPr>
        </p:nvSpPr>
        <p:spPr>
          <a:xfrm>
            <a:off x="608965" y="3779520"/>
            <a:ext cx="10975340" cy="971550"/>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tabLst/>
              <a:defRPr/>
            </a:pPr>
            <a:r>
              <a:rPr kumimoji="0" lang="zh-CN" altLang="en-US" sz="2800" b="1" i="0" u="none" strike="noStrike" kern="1200" cap="none" spc="300" normalizeH="0" baseline="0" noProof="0" dirty="0">
                <a:ln w="3175">
                  <a:noFill/>
                  <a:prstDash val="dash"/>
                </a:ln>
                <a:solidFill>
                  <a:srgbClr val="40404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随机块模型：</a:t>
            </a:r>
          </a:p>
        </p:txBody>
      </p:sp>
      <p:sp>
        <p:nvSpPr>
          <p:cNvPr id="7" name="Title 6"/>
          <p:cNvSpPr txBox="1"/>
          <p:nvPr>
            <p:custDataLst>
              <p:tags r:id="rId6"/>
            </p:custDataLst>
          </p:nvPr>
        </p:nvSpPr>
        <p:spPr>
          <a:xfrm>
            <a:off x="288925" y="4751070"/>
            <a:ext cx="11616055" cy="183388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tabLst/>
              <a:defRPr/>
            </a:pPr>
            <a:r>
              <a:rPr kumimoji="0" lang="en-US" altLang="zh-CN" sz="18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一种用于重叠社区检测的生成模型。 给定N个节点，以生成拓扑，通过一组参数θ</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ik</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对模型进行参数化，参数i</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k</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代表节点k属于族k的倾向。 然后，θ</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ik</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θ</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jk</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是节点v</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与v</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j</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之间的共同体k中的预期边数，而θ</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ik</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θ</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jk</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是节点v</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与v</a:t>
            </a:r>
            <a:r>
              <a:rPr kumimoji="0" lang="zh-CN" altLang="en-US" sz="1600" b="0" i="0" u="none" strike="noStrike" kern="1200" cap="none" spc="50" normalizeH="0" baseline="-2500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j</a:t>
            </a:r>
            <a:r>
              <a:rPr kumimoji="0" lang="zh-CN" altLang="en-US" sz="16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之间的预期中的边缘数。 可以通过泊松分布对观察到的边缘进行建模，并以平均值作为预期的边缘数。采用泊松分布可允许存在多边和自边，这在大多数现实世界网络中很常见。</a:t>
            </a:r>
            <a:endParaRPr kumimoji="0" lang="zh-CN" altLang="en-US" sz="18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0" marR="0" lvl="0" indent="0" algn="just" defTabSz="914400" rtl="0" eaLnBrk="1" fontAlgn="auto" latinLnBrk="0" hangingPunct="1">
              <a:lnSpc>
                <a:spcPct val="130000"/>
              </a:lnSpc>
              <a:spcBef>
                <a:spcPts val="0"/>
              </a:spcBef>
              <a:spcAft>
                <a:spcPts val="800"/>
              </a:spcAft>
              <a:buClrTx/>
              <a:buSzTx/>
              <a:buFont typeface="Arial" panose="020B0604020202020204" pitchFamily="34" charset="0"/>
              <a:buNone/>
              <a:tabLst/>
              <a:defRPr/>
            </a:pPr>
            <a:endParaRPr kumimoji="0" lang="zh-CN" altLang="en-US" sz="1400" b="0" i="0" u="none" strike="noStrike" kern="1200" cap="none" spc="50" normalizeH="0" baseline="0" noProof="0" dirty="0">
              <a:ln w="3175">
                <a:noFill/>
                <a:prstDash val="dash"/>
              </a:ln>
              <a:solidFill>
                <a:srgbClr val="595959"/>
              </a:solidFill>
              <a:effectLst/>
              <a:uLnTx/>
              <a:uFillTx/>
              <a:latin typeface="Times New Roman" panose="02020603050405020304" charset="0"/>
              <a:ea typeface="微软雅黑" panose="020B0503020204020204" pitchFamily="34" charset="-122"/>
              <a:cs typeface="Times New Roman" panose="0202060305040502030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图片 13"/>
          <p:cNvPicPr>
            <a:picLocks noChangeAspect="1"/>
          </p:cNvPicPr>
          <p:nvPr userDrawn="1">
            <p:custDataLst>
              <p:tags r:id="rId2"/>
            </p:custDataLst>
          </p:nvPr>
        </p:nvPicPr>
        <p:blipFill rotWithShape="1">
          <a:blip r:embed="rId10"/>
          <a:srcRect/>
          <a:stretch>
            <a:fillRect/>
          </a:stretch>
        </p:blipFill>
        <p:spPr>
          <a:xfrm>
            <a:off x="11159130" y="1"/>
            <a:ext cx="847754" cy="885198"/>
          </a:xfrm>
          <a:prstGeom prst="rect">
            <a:avLst/>
          </a:prstGeom>
        </p:spPr>
      </p:pic>
      <p:sp>
        <p:nvSpPr>
          <p:cNvPr id="11" name="矩形 10"/>
          <p:cNvSpPr/>
          <p:nvPr userDrawn="1">
            <p:custDataLst>
              <p:tags r:id="rId3"/>
            </p:custDataLst>
          </p:nvPr>
        </p:nvSpPr>
        <p:spPr>
          <a:xfrm>
            <a:off x="0" y="1414585"/>
            <a:ext cx="12192000" cy="5143266"/>
          </a:xfrm>
          <a:prstGeom prst="rect">
            <a:avLst/>
          </a:prstGeom>
          <a:solidFill>
            <a:srgbClr val="DEEAE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3" name="Title 6"/>
          <p:cNvSpPr txBox="1"/>
          <p:nvPr>
            <p:custDataLst>
              <p:tags r:id="rId4"/>
            </p:custDataLst>
          </p:nvPr>
        </p:nvSpPr>
        <p:spPr>
          <a:xfrm>
            <a:off x="605225" y="509340"/>
            <a:ext cx="10976675" cy="658494"/>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Pct val="100000"/>
              <a:buFontTx/>
              <a:buNone/>
              <a:tabLst/>
              <a:defRPr/>
            </a:pPr>
            <a:r>
              <a:rPr kumimoji="0" lang="zh-CN" altLang="en-US" sz="3600" b="1" i="0" u="none" strike="noStrike" kern="1200" cap="none" spc="300" normalizeH="0" baseline="0" noProof="0">
                <a:ln w="3175">
                  <a:noFill/>
                  <a:prstDash val="dash"/>
                </a:ln>
                <a:solidFill>
                  <a:srgbClr val="40404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图注意力模型：</a:t>
            </a:r>
          </a:p>
        </p:txBody>
      </p:sp>
      <p:pic>
        <p:nvPicPr>
          <p:cNvPr id="7" name="图片 6"/>
          <p:cNvPicPr>
            <a:picLocks noChangeAspect="1"/>
          </p:cNvPicPr>
          <p:nvPr>
            <p:custDataLst>
              <p:tags r:id="rId5"/>
            </p:custDataLst>
          </p:nvPr>
        </p:nvPicPr>
        <p:blipFill rotWithShape="1">
          <a:blip r:embed="rId11"/>
          <a:srcRect l="-260" r="-260"/>
          <a:stretch>
            <a:fillRect/>
          </a:stretch>
        </p:blipFill>
        <p:spPr>
          <a:xfrm>
            <a:off x="612989" y="2642718"/>
            <a:ext cx="6376993" cy="2689496"/>
          </a:xfrm>
          <a:prstGeom prst="rect">
            <a:avLst/>
          </a:prstGeom>
        </p:spPr>
      </p:pic>
      <p:sp>
        <p:nvSpPr>
          <p:cNvPr id="9" name="Title 6"/>
          <p:cNvSpPr txBox="1"/>
          <p:nvPr>
            <p:custDataLst>
              <p:tags r:id="rId6"/>
            </p:custDataLst>
          </p:nvPr>
        </p:nvSpPr>
        <p:spPr>
          <a:xfrm>
            <a:off x="7371464" y="1724094"/>
            <a:ext cx="4210247" cy="4525506"/>
          </a:xfrm>
          <a:prstGeom prst="rect">
            <a:avLst/>
          </a:prstGeom>
          <a:noFill/>
          <a:ln w="3175">
            <a:noFill/>
            <a:prstDash val="dash"/>
          </a:ln>
        </p:spPr>
        <p:txBody>
          <a:bodyPr wrap="square" lIns="72000" tIns="36000" rIns="72000" bIns="36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marR="0" lvl="0" indent="-285750" algn="l" defTabSz="913765" rtl="0" eaLnBrk="1" fontAlgn="ctr" latinLnBrk="0" hangingPunct="1">
              <a:lnSpc>
                <a:spcPct val="130000"/>
              </a:lnSpc>
              <a:spcBef>
                <a:spcPts val="1000"/>
              </a:spcBef>
              <a:spcAft>
                <a:spcPts val="0"/>
              </a:spcAft>
              <a:buClrTx/>
              <a:buSzPct val="100000"/>
              <a:buFont typeface="Wingdings" panose="05000000000000000000" charset="0"/>
              <a:buChar char="l"/>
              <a:tabLst/>
              <a:defRPr/>
            </a:pP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其中W和b是两个可学习的参数。 使用节点属性初始化此迭代优化:</a:t>
            </a:r>
          </a:p>
          <a:p>
            <a:pPr marL="285750" marR="0" lvl="0" indent="-285750" algn="l" defTabSz="913765" rtl="0" eaLnBrk="1" fontAlgn="ctr" latinLnBrk="0" hangingPunct="1">
              <a:lnSpc>
                <a:spcPct val="130000"/>
              </a:lnSpc>
              <a:spcBef>
                <a:spcPts val="1000"/>
              </a:spcBef>
              <a:spcAft>
                <a:spcPts val="0"/>
              </a:spcAft>
              <a:buClrTx/>
              <a:buSzPct val="100000"/>
              <a:buFont typeface="Wingdings" panose="05000000000000000000" charset="0"/>
              <a:buChar char="l"/>
              <a:tabLst/>
              <a:defRPr/>
            </a:pP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等式 （1）可以看作是通过W参数化的完全连接的神经网络从h</a:t>
            </a:r>
            <a:r>
              <a:rPr kumimoji="0" lang="zh-CN" altLang="en-US" sz="1400" b="0" i="0" u="none" strike="noStrike" kern="1200" cap="none" spc="50" normalizeH="0" baseline="-25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到h'</a:t>
            </a:r>
            <a:r>
              <a:rPr kumimoji="0" lang="zh-CN" altLang="en-US" sz="1400" b="0" i="0" u="none" strike="noStrike" kern="1200" cap="none" spc="50" normalizeH="0" baseline="-25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的映射。 </a:t>
            </a:r>
          </a:p>
          <a:p>
            <a:pPr marL="285750" marR="0" lvl="0" indent="-285750" algn="l" defTabSz="913765" rtl="0" eaLnBrk="1" fontAlgn="ctr" latinLnBrk="0" hangingPunct="1">
              <a:lnSpc>
                <a:spcPct val="130000"/>
              </a:lnSpc>
              <a:spcBef>
                <a:spcPts val="1000"/>
              </a:spcBef>
              <a:spcAft>
                <a:spcPts val="0"/>
              </a:spcAft>
              <a:buClrTx/>
              <a:buSzPct val="100000"/>
              <a:buFont typeface="Wingdings" panose="05000000000000000000" charset="0"/>
              <a:buChar char="l"/>
              <a:tabLst/>
              <a:defRPr/>
            </a:pP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等式 （2）可以看作是从vj到vi的传播信息，其权重α</a:t>
            </a:r>
            <a:r>
              <a:rPr kumimoji="0" lang="zh-CN" altLang="en-US" sz="1400" b="0" i="0" u="none" strike="noStrike" kern="1200" cap="none" spc="50" normalizeH="0" baseline="-25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ij</a:t>
            </a: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是从b参数化的映射中获得的，该映射将h'</a:t>
            </a:r>
            <a:r>
              <a:rPr kumimoji="0" lang="zh-CN" altLang="en-US" sz="1400" b="0" i="0" u="none" strike="noStrike" kern="1200" cap="none" spc="50" normalizeH="0" baseline="-25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和h'</a:t>
            </a:r>
            <a:r>
              <a:rPr kumimoji="0" lang="zh-CN" altLang="en-US" sz="1400" b="0" i="0" u="none" strike="noStrike" kern="1200" cap="none" spc="50" normalizeH="0" baseline="-25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j</a:t>
            </a: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的串联作为输入。 </a:t>
            </a:r>
          </a:p>
          <a:p>
            <a:pPr marL="285750" marR="0" lvl="0" indent="-285750" algn="l" defTabSz="913765" rtl="0" eaLnBrk="1" fontAlgn="ctr" latinLnBrk="0" hangingPunct="1">
              <a:lnSpc>
                <a:spcPct val="130000"/>
              </a:lnSpc>
              <a:spcBef>
                <a:spcPts val="1000"/>
              </a:spcBef>
              <a:spcAft>
                <a:spcPts val="0"/>
              </a:spcAft>
              <a:buClrTx/>
              <a:buSzPct val="100000"/>
              <a:buFont typeface="Wingdings" panose="05000000000000000000" charset="0"/>
              <a:buChar char="l"/>
              <a:tabLst/>
              <a:defRPr/>
            </a:pP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完成上述两个步骤后,（3）将信息h′</a:t>
            </a:r>
            <a:r>
              <a:rPr kumimoji="0" lang="zh-CN" altLang="en-US" sz="1400" b="0" i="0" u="none" strike="noStrike" kern="1200" cap="none" spc="50" normalizeH="0" baseline="-25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ij</a:t>
            </a: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从v</a:t>
            </a:r>
            <a:r>
              <a:rPr kumimoji="0" lang="zh-CN" altLang="en-US" sz="1400" b="0" i="0" u="none" strike="noStrike" kern="1200" cap="none" spc="50" normalizeH="0" baseline="-25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j</a:t>
            </a: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传播到v</a:t>
            </a:r>
            <a:r>
              <a:rPr kumimoji="0" lang="zh-CN" altLang="en-US" sz="1400" b="0" i="0" u="none" strike="noStrike" kern="1200" cap="none" spc="50" normalizeH="0" baseline="-25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预测标签Y = [y</a:t>
            </a:r>
            <a:r>
              <a:rPr kumimoji="0" lang="zh-CN" altLang="en-US" sz="1400" b="0" i="0" u="none" strike="noStrike" kern="1200" cap="none" spc="50" normalizeH="0" baseline="-25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400" b="0" i="0" u="none" strike="noStrike" kern="1200" cap="none" spc="50" normalizeH="0" baseline="30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k</a:t>
            </a: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a:t>
            </a:r>
            <a:r>
              <a:rPr kumimoji="0" lang="zh-CN" altLang="en-US" sz="1400" b="0" i="0" u="none" strike="noStrike" kern="1200" cap="none" spc="50" normalizeH="0" baseline="30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N×K</a:t>
            </a: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是最后一层的输出,即h</a:t>
            </a:r>
            <a:r>
              <a:rPr kumimoji="0" lang="zh-CN" altLang="en-US" sz="1400" b="0" i="0" u="none" strike="noStrike" kern="1200" cap="none" spc="50" normalizeH="0" baseline="30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（L）</a:t>
            </a:r>
            <a:r>
              <a:rPr kumimoji="0" lang="zh-CN" altLang="en-US" sz="1400" b="0" i="0" u="none" strike="noStrike" kern="1200" cap="none" spc="50" normalizeH="0" baseline="-2500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a:t>
            </a:r>
            <a:r>
              <a:rPr kumimoji="0" lang="zh-CN" altLang="en-US" sz="14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，其中i = 1，2，...，N。可以通过最小化标记节点上的预测标签和实际标签之间的交叉熵来学习参数W和b。</a:t>
            </a:r>
          </a:p>
        </p:txBody>
      </p:sp>
      <p:cxnSp>
        <p:nvCxnSpPr>
          <p:cNvPr id="12" name="直接连接符 11"/>
          <p:cNvCxnSpPr/>
          <p:nvPr>
            <p:custDataLst>
              <p:tags r:id="rId7"/>
            </p:custDataLst>
          </p:nvPr>
        </p:nvCxnSpPr>
        <p:spPr>
          <a:xfrm>
            <a:off x="11400155" y="434340"/>
            <a:ext cx="20383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1400155" y="509270"/>
            <a:ext cx="15557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8" name="矩形 17"/>
          <p:cNvSpPr/>
          <p:nvPr userDrawn="1">
            <p:custDataLst>
              <p:tags r:id="rId2"/>
            </p:custDataLst>
          </p:nvPr>
        </p:nvSpPr>
        <p:spPr>
          <a:xfrm>
            <a:off x="0" y="-4608"/>
            <a:ext cx="12192000" cy="3251340"/>
          </a:xfrm>
          <a:prstGeom prst="rect">
            <a:avLst/>
          </a:prstGeom>
          <a:solidFill>
            <a:srgbClr val="DEEAE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7" name="图片 16"/>
          <p:cNvPicPr>
            <a:picLocks noChangeAspect="1"/>
          </p:cNvPicPr>
          <p:nvPr userDrawn="1">
            <p:custDataLst>
              <p:tags r:id="rId3"/>
            </p:custDataLst>
          </p:nvPr>
        </p:nvPicPr>
        <p:blipFill rotWithShape="1">
          <a:blip r:embed="rId12"/>
          <a:srcRect/>
          <a:stretch>
            <a:fillRect/>
          </a:stretch>
        </p:blipFill>
        <p:spPr>
          <a:xfrm>
            <a:off x="11159130" y="1"/>
            <a:ext cx="847754" cy="885198"/>
          </a:xfrm>
          <a:prstGeom prst="rect">
            <a:avLst/>
          </a:prstGeom>
        </p:spPr>
      </p:pic>
      <p:sp>
        <p:nvSpPr>
          <p:cNvPr id="4" name="矩形 3"/>
          <p:cNvSpPr/>
          <p:nvPr>
            <p:custDataLst>
              <p:tags r:id="rId4"/>
            </p:custDataLst>
          </p:nvPr>
        </p:nvSpPr>
        <p:spPr>
          <a:xfrm>
            <a:off x="2330605" y="1529525"/>
            <a:ext cx="7430400" cy="2318880"/>
          </a:xfrm>
          <a:prstGeom prst="rect">
            <a:avLst/>
          </a:prstGeom>
          <a:solidFill>
            <a:srgbClr val="FFFFFF"/>
          </a:solidFill>
          <a:ln>
            <a:noFill/>
          </a:ln>
          <a:effectLst>
            <a:outerShdw blurRad="127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zh-CN" altLang="en-US" sz="1600" b="1"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 name="Title 6"/>
          <p:cNvSpPr txBox="1"/>
          <p:nvPr>
            <p:custDataLst>
              <p:tags r:id="rId5"/>
            </p:custDataLst>
          </p:nvPr>
        </p:nvSpPr>
        <p:spPr>
          <a:xfrm>
            <a:off x="608398" y="3981955"/>
            <a:ext cx="10973401" cy="2267645"/>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ts val="0"/>
              </a:spcBef>
              <a:spcAft>
                <a:spcPts val="800"/>
              </a:spcAft>
              <a:buClrTx/>
              <a:buSzPct val="100000"/>
              <a:buFontTx/>
              <a:buNone/>
              <a:tabLst/>
              <a:defRPr/>
            </a:pPr>
            <a:r>
              <a:rPr kumimoji="0" lang="zh-CN" altLang="en-US" sz="15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表1显示了SBM和GAT的完整比较。可以观察到，它们都利用了相似的加权传播原理。它们的详细区别如下。</a:t>
            </a:r>
          </a:p>
          <a:p>
            <a:pPr marL="508000" marR="0" lvl="1" indent="-222250" algn="l" defTabSz="914400" rtl="0" eaLnBrk="1" fontAlgn="ctr" latinLnBrk="0" hangingPunct="1">
              <a:lnSpc>
                <a:spcPct val="130000"/>
              </a:lnSpc>
              <a:spcBef>
                <a:spcPts val="0"/>
              </a:spcBef>
              <a:spcAft>
                <a:spcPts val="0"/>
              </a:spcAft>
              <a:buClrTx/>
              <a:buSzPct val="100000"/>
              <a:buFont typeface="Arial" panose="020B0604020202020204" pitchFamily="34" charset="0"/>
              <a:buChar char="○"/>
              <a:tabLst/>
              <a:defRPr/>
            </a:pPr>
            <a:r>
              <a:rPr kumimoji="0" lang="zh-CN" altLang="en-US" sz="15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潜在变量：在SBM中，潜在变量是在没有任何学习策略的情况下随机初始化的。相反GAT通过以W为参数的完全连接（FC）层从相应的节点属性中学习潜在变量。类似于等式中的平摊推论。此FC层在所有节点之间共享。</a:t>
            </a:r>
          </a:p>
          <a:p>
            <a:pPr marL="508000" marR="0" lvl="1" indent="-222250" algn="l" defTabSz="914400" rtl="0" eaLnBrk="1" fontAlgn="ctr" latinLnBrk="0" hangingPunct="1">
              <a:lnSpc>
                <a:spcPct val="130000"/>
              </a:lnSpc>
              <a:spcBef>
                <a:spcPts val="0"/>
              </a:spcBef>
              <a:spcAft>
                <a:spcPts val="0"/>
              </a:spcAft>
              <a:buClrTx/>
              <a:buSzPct val="100000"/>
              <a:buFont typeface="Arial" panose="020B0604020202020204" pitchFamily="34" charset="0"/>
              <a:buChar char="○"/>
              <a:tabLst/>
              <a:defRPr/>
            </a:pPr>
            <a:r>
              <a:rPr kumimoji="0" lang="zh-CN" altLang="en-US" sz="15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传播权重：在SBM中，无需任何可学习的参数，即可通过梯度下降来优化按元素的传播权重。 另一方面，GAT利用b参数化的回归模型，从连接节点的级联潜在变量中学习沿边的权重。回归模型还在所有边上共享，这也等效于等式中的平摊推断。</a:t>
            </a:r>
          </a:p>
          <a:p>
            <a:pPr marL="508000" marR="0" lvl="1" indent="-222250" algn="l" defTabSz="914400" rtl="0" eaLnBrk="1" fontAlgn="ctr" latinLnBrk="0" hangingPunct="1">
              <a:lnSpc>
                <a:spcPct val="130000"/>
              </a:lnSpc>
              <a:spcBef>
                <a:spcPts val="0"/>
              </a:spcBef>
              <a:spcAft>
                <a:spcPts val="0"/>
              </a:spcAft>
              <a:buClrTx/>
              <a:buSzPct val="100000"/>
              <a:buFont typeface="Arial" panose="020B0604020202020204" pitchFamily="34" charset="0"/>
              <a:buChar char="○"/>
              <a:tabLst/>
              <a:defRPr/>
            </a:pPr>
            <a:r>
              <a:rPr kumimoji="0" lang="zh-CN" altLang="en-US" sz="15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通常，SBM分别推断每个潜在变量和传播权重，而GAT根据平摊（共享）方案学习潜在变量和传播权重。 </a:t>
            </a:r>
          </a:p>
        </p:txBody>
      </p:sp>
      <p:sp>
        <p:nvSpPr>
          <p:cNvPr id="8" name="Title 6"/>
          <p:cNvSpPr txBox="1"/>
          <p:nvPr>
            <p:custDataLst>
              <p:tags r:id="rId6"/>
            </p:custDataLst>
          </p:nvPr>
        </p:nvSpPr>
        <p:spPr>
          <a:xfrm>
            <a:off x="457200" y="608400"/>
            <a:ext cx="11277600" cy="631152"/>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ctr" defTabSz="913765" rtl="0" eaLnBrk="1" fontAlgn="auto" latinLnBrk="0" hangingPunct="1">
              <a:lnSpc>
                <a:spcPct val="100000"/>
              </a:lnSpc>
              <a:spcBef>
                <a:spcPts val="0"/>
              </a:spcBef>
              <a:spcAft>
                <a:spcPts val="800"/>
              </a:spcAft>
              <a:buClrTx/>
              <a:buSzPct val="100000"/>
              <a:buFontTx/>
              <a:buNone/>
              <a:tabLst/>
              <a:defRPr/>
            </a:pPr>
            <a:r>
              <a:rPr kumimoji="0" lang="zh-CN" altLang="en-US" sz="3200" b="1" i="0" u="none" strike="noStrike" kern="1200" cap="none" spc="300" normalizeH="0" baseline="0" noProof="0">
                <a:ln w="3175">
                  <a:noFill/>
                  <a:prstDash val="dash"/>
                </a:ln>
                <a:solidFill>
                  <a:srgbClr val="40404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随机块模型和图注意力模型的比较:</a:t>
            </a:r>
          </a:p>
        </p:txBody>
      </p:sp>
      <p:pic>
        <p:nvPicPr>
          <p:cNvPr id="16" name="图片 15" descr="C:\Users\kingsoft\Pictures\风景\cold-environment-forest-976916.jpgcold-environment-forest-976916"/>
          <p:cNvPicPr>
            <a:picLocks noChangeAspect="1"/>
          </p:cNvPicPr>
          <p:nvPr>
            <p:custDataLst>
              <p:tags r:id="rId7"/>
            </p:custDataLst>
          </p:nvPr>
        </p:nvPicPr>
        <p:blipFill rotWithShape="1">
          <a:blip r:embed="rId13"/>
          <a:srcRect/>
          <a:stretch>
            <a:fillRect/>
          </a:stretch>
        </p:blipFill>
        <p:spPr>
          <a:xfrm>
            <a:off x="3274060" y="1438275"/>
            <a:ext cx="6097270" cy="2410460"/>
          </a:xfrm>
          <a:prstGeom prst="rect">
            <a:avLst/>
          </a:prstGeom>
        </p:spPr>
      </p:pic>
      <p:cxnSp>
        <p:nvCxnSpPr>
          <p:cNvPr id="13" name="直接连接符 12"/>
          <p:cNvCxnSpPr/>
          <p:nvPr>
            <p:custDataLst>
              <p:tags r:id="rId8"/>
            </p:custDataLst>
          </p:nvPr>
        </p:nvCxnSpPr>
        <p:spPr>
          <a:xfrm>
            <a:off x="11400155" y="434340"/>
            <a:ext cx="20383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9"/>
            </p:custDataLst>
          </p:nvPr>
        </p:nvCxnSpPr>
        <p:spPr>
          <a:xfrm>
            <a:off x="11400155" y="509270"/>
            <a:ext cx="15557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10"/>
            </p:custDataLst>
          </p:nvPr>
        </p:nvSpPr>
        <p:spPr>
          <a:xfrm>
            <a:off x="608399" y="265165"/>
            <a:ext cx="1676400" cy="343235"/>
          </a:xfrm>
          <a:prstGeom prst="rect">
            <a:avLst/>
          </a:prstGeom>
          <a:noFill/>
        </p:spPr>
        <p:txBody>
          <a:bodyPr vert="horz" wrap="square" lIns="90000" rIns="90000" rtlCol="0">
            <a:noAutofit/>
          </a:bodyPr>
          <a:lstStyle/>
          <a:p>
            <a:pPr marL="0" marR="0" lvl="0" indent="0" algn="l" defTabSz="914400" rtl="0" eaLnBrk="1" fontAlgn="auto" latinLnBrk="0" hangingPunct="1">
              <a:lnSpc>
                <a:spcPct val="130000"/>
              </a:lnSpc>
              <a:spcBef>
                <a:spcPts val="1000"/>
              </a:spcBef>
              <a:spcAft>
                <a:spcPts val="1000"/>
              </a:spcAft>
              <a:buClrTx/>
              <a:buSzTx/>
              <a:buFontTx/>
              <a:buNone/>
              <a:tabLst/>
              <a:defRPr/>
            </a:pPr>
            <a:r>
              <a:rPr kumimoji="0" lang="en-US" altLang="zh-CN" sz="1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KING</a:t>
            </a:r>
            <a:r>
              <a:rPr kumimoji="0" lang="en-US" altLang="zh-CN" sz="1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SOFT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rotWithShape="1">
          <a:blip r:embed="rId10"/>
          <a:srcRect/>
          <a:stretch>
            <a:fillRect/>
          </a:stretch>
        </p:blipFill>
        <p:spPr>
          <a:xfrm>
            <a:off x="11159130" y="1"/>
            <a:ext cx="847754" cy="885198"/>
          </a:xfrm>
          <a:prstGeom prst="rect">
            <a:avLst/>
          </a:prstGeom>
        </p:spPr>
      </p:pic>
      <p:sp>
        <p:nvSpPr>
          <p:cNvPr id="7" name="矩形 6"/>
          <p:cNvSpPr/>
          <p:nvPr userDrawn="1">
            <p:custDataLst>
              <p:tags r:id="rId3"/>
            </p:custDataLst>
          </p:nvPr>
        </p:nvSpPr>
        <p:spPr>
          <a:xfrm>
            <a:off x="0" y="1791287"/>
            <a:ext cx="12192000" cy="5066713"/>
          </a:xfrm>
          <a:prstGeom prst="rect">
            <a:avLst/>
          </a:prstGeom>
          <a:solidFill>
            <a:srgbClr val="DEEAE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5" name="文本框 4"/>
          <p:cNvSpPr txBox="1"/>
          <p:nvPr>
            <p:custDataLst>
              <p:tags r:id="rId4"/>
            </p:custDataLst>
          </p:nvPr>
        </p:nvSpPr>
        <p:spPr>
          <a:xfrm>
            <a:off x="1833879" y="4728240"/>
            <a:ext cx="8524239" cy="1520160"/>
          </a:xfrm>
          <a:prstGeom prst="rect">
            <a:avLst/>
          </a:prstGeom>
          <a:noFill/>
        </p:spPr>
        <p:txBody>
          <a:bodyPr wrap="square" rtlCol="0">
            <a:noAutofit/>
          </a:bodyPr>
          <a:lstStyle/>
          <a:p>
            <a:pPr marL="0" marR="0" lvl="0" indent="0" algn="l" defTabSz="914400" rtl="0" eaLnBrk="1" fontAlgn="auto" latinLnBrk="0" hangingPunct="1">
              <a:lnSpc>
                <a:spcPct val="150000"/>
              </a:lnSpc>
              <a:spcBef>
                <a:spcPts val="0"/>
              </a:spcBef>
              <a:spcAft>
                <a:spcPts val="0"/>
              </a:spcAft>
              <a:buClrTx/>
              <a:buSzPct val="100000"/>
              <a:buFontTx/>
              <a:buNone/>
              <a:tabLst/>
              <a:defRPr/>
            </a:pPr>
            <a:r>
              <a:rPr kumimoji="0" lang="zh-CN" altLang="en-US" sz="1600" b="0" i="0" u="none" strike="noStrike" kern="1200" cap="none" spc="15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图注意力网络（GAT）被解释为随机块模型（SBM）的半分摊推论。 其次，概率潜在语义索引（pLSI）在特定的二部图上被解释为SBM。 最后，基于以上两种解释，提出了一种新颖的图神经网络，即图注意力主题网络（GATON）用于主题建模。</a:t>
            </a:r>
          </a:p>
        </p:txBody>
      </p:sp>
      <p:pic>
        <p:nvPicPr>
          <p:cNvPr id="16" name="图片 15"/>
          <p:cNvPicPr>
            <a:picLocks noChangeAspect="1"/>
          </p:cNvPicPr>
          <p:nvPr>
            <p:custDataLst>
              <p:tags r:id="rId5"/>
            </p:custDataLst>
          </p:nvPr>
        </p:nvPicPr>
        <p:blipFill rotWithShape="1">
          <a:blip r:embed="rId11"/>
          <a:srcRect/>
          <a:stretch>
            <a:fillRect/>
          </a:stretch>
        </p:blipFill>
        <p:spPr>
          <a:xfrm>
            <a:off x="2077360" y="1293478"/>
            <a:ext cx="8037278" cy="3215480"/>
          </a:xfrm>
          <a:custGeom>
            <a:avLst/>
            <a:gdLst>
              <a:gd name="connsiteX0" fmla="*/ 0 w 8524240"/>
              <a:gd name="connsiteY0" fmla="*/ 0 h 3500120"/>
              <a:gd name="connsiteX1" fmla="*/ 8524240 w 8524240"/>
              <a:gd name="connsiteY1" fmla="*/ 0 h 3500120"/>
              <a:gd name="connsiteX2" fmla="*/ 8524240 w 8524240"/>
              <a:gd name="connsiteY2" fmla="*/ 3500120 h 3500120"/>
              <a:gd name="connsiteX3" fmla="*/ 0 w 8524240"/>
              <a:gd name="connsiteY3" fmla="*/ 3500120 h 3500120"/>
            </a:gdLst>
            <a:ahLst/>
            <a:cxnLst>
              <a:cxn ang="0">
                <a:pos x="connsiteX0" y="connsiteY0"/>
              </a:cxn>
              <a:cxn ang="0">
                <a:pos x="connsiteX1" y="connsiteY1"/>
              </a:cxn>
              <a:cxn ang="0">
                <a:pos x="connsiteX2" y="connsiteY2"/>
              </a:cxn>
              <a:cxn ang="0">
                <a:pos x="connsiteX3" y="connsiteY3"/>
              </a:cxn>
            </a:cxnLst>
            <a:rect l="l" t="t" r="r" b="b"/>
            <a:pathLst>
              <a:path w="8524240" h="3500120">
                <a:moveTo>
                  <a:pt x="0" y="0"/>
                </a:moveTo>
                <a:lnTo>
                  <a:pt x="8524240" y="0"/>
                </a:lnTo>
                <a:lnTo>
                  <a:pt x="8524240" y="3500120"/>
                </a:lnTo>
                <a:lnTo>
                  <a:pt x="0" y="3500120"/>
                </a:lnTo>
                <a:close/>
              </a:path>
            </a:pathLst>
          </a:custGeom>
        </p:spPr>
      </p:pic>
      <p:cxnSp>
        <p:nvCxnSpPr>
          <p:cNvPr id="2" name="直接连接符 1"/>
          <p:cNvCxnSpPr/>
          <p:nvPr>
            <p:custDataLst>
              <p:tags r:id="rId6"/>
            </p:custDataLst>
          </p:nvPr>
        </p:nvCxnSpPr>
        <p:spPr>
          <a:xfrm>
            <a:off x="11400155" y="434340"/>
            <a:ext cx="20383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custDataLst>
              <p:tags r:id="rId7"/>
            </p:custDataLst>
          </p:nvPr>
        </p:nvCxnSpPr>
        <p:spPr>
          <a:xfrm>
            <a:off x="11400155" y="509270"/>
            <a:ext cx="15557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sp>
        <p:nvSpPr>
          <p:cNvPr id="12" name="文本框 11"/>
          <p:cNvSpPr txBox="1"/>
          <p:nvPr>
            <p:custDataLst>
              <p:tags r:id="rId8"/>
            </p:custDataLst>
          </p:nvPr>
        </p:nvSpPr>
        <p:spPr>
          <a:xfrm>
            <a:off x="608399" y="265165"/>
            <a:ext cx="1676400" cy="343235"/>
          </a:xfrm>
          <a:prstGeom prst="rect">
            <a:avLst/>
          </a:prstGeom>
          <a:noFill/>
        </p:spPr>
        <p:txBody>
          <a:bodyPr vert="horz" wrap="square" lIns="90000" rIns="90000" rtlCol="0">
            <a:noAutofit/>
          </a:bodyPr>
          <a:lstStyle/>
          <a:p>
            <a:pPr marL="0" marR="0" lvl="0" indent="0" algn="l" defTabSz="914400" rtl="0" eaLnBrk="1" fontAlgn="auto" latinLnBrk="0" hangingPunct="1">
              <a:lnSpc>
                <a:spcPct val="130000"/>
              </a:lnSpc>
              <a:spcBef>
                <a:spcPts val="1000"/>
              </a:spcBef>
              <a:spcAft>
                <a:spcPts val="1000"/>
              </a:spcAft>
              <a:buClrTx/>
              <a:buSzTx/>
              <a:buFontTx/>
              <a:buNone/>
              <a:tabLst/>
              <a:defRPr/>
            </a:pPr>
            <a:r>
              <a:rPr kumimoji="0" lang="en-US" altLang="zh-CN" sz="1400" b="1"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KING</a:t>
            </a:r>
            <a:r>
              <a:rPr kumimoji="0" lang="en-US" altLang="zh-CN" sz="1400" b="0" i="0" u="none" strike="noStrike" kern="1200" cap="none" spc="0" normalizeH="0" baseline="0" noProof="0" dirty="0">
                <a:ln>
                  <a:noFill/>
                </a:ln>
                <a:solidFill>
                  <a:srgbClr val="595959"/>
                </a:solidFill>
                <a:effectLst/>
                <a:uLnTx/>
                <a:uFillTx/>
                <a:latin typeface="微软雅黑" panose="020B0503020204020204" pitchFamily="34" charset="-122"/>
                <a:ea typeface="微软雅黑" panose="020B0503020204020204" pitchFamily="34" charset="-122"/>
                <a:cs typeface="Arial" panose="020B0604020202020204" pitchFamily="34" charset="0"/>
                <a:sym typeface="+mn-ea"/>
              </a:rPr>
              <a:t>SOFT</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图片 13"/>
          <p:cNvPicPr>
            <a:picLocks noChangeAspect="1"/>
          </p:cNvPicPr>
          <p:nvPr userDrawn="1">
            <p:custDataLst>
              <p:tags r:id="rId2"/>
            </p:custDataLst>
          </p:nvPr>
        </p:nvPicPr>
        <p:blipFill rotWithShape="1">
          <a:blip r:embed="rId10"/>
          <a:srcRect/>
          <a:stretch>
            <a:fillRect/>
          </a:stretch>
        </p:blipFill>
        <p:spPr>
          <a:xfrm>
            <a:off x="11159130" y="1"/>
            <a:ext cx="847754" cy="885198"/>
          </a:xfrm>
          <a:prstGeom prst="rect">
            <a:avLst/>
          </a:prstGeom>
        </p:spPr>
      </p:pic>
      <p:sp>
        <p:nvSpPr>
          <p:cNvPr id="9" name="矩形 8"/>
          <p:cNvSpPr/>
          <p:nvPr userDrawn="1">
            <p:custDataLst>
              <p:tags r:id="rId3"/>
            </p:custDataLst>
          </p:nvPr>
        </p:nvSpPr>
        <p:spPr>
          <a:xfrm>
            <a:off x="0" y="1414585"/>
            <a:ext cx="12192000" cy="5143266"/>
          </a:xfrm>
          <a:prstGeom prst="rect">
            <a:avLst/>
          </a:prstGeom>
          <a:solidFill>
            <a:srgbClr val="DEEAE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sp>
        <p:nvSpPr>
          <p:cNvPr id="2" name="Title 6"/>
          <p:cNvSpPr txBox="1"/>
          <p:nvPr>
            <p:custDataLst>
              <p:tags r:id="rId4"/>
            </p:custDataLst>
          </p:nvPr>
        </p:nvSpPr>
        <p:spPr>
          <a:xfrm>
            <a:off x="608400" y="608400"/>
            <a:ext cx="10976675" cy="658494"/>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0"/>
              </a:spcAft>
              <a:buClrTx/>
              <a:buSzPct val="100000"/>
              <a:buFontTx/>
              <a:buNone/>
              <a:tabLst/>
              <a:defRPr/>
            </a:pPr>
            <a:r>
              <a:rPr kumimoji="0" lang="zh-CN" altLang="en-US" sz="2800" b="1" i="0" u="none" strike="noStrike" kern="1200" cap="none" spc="300" normalizeH="0" baseline="0" noProof="0">
                <a:ln w="3175">
                  <a:noFill/>
                  <a:prstDash val="dash"/>
                </a:ln>
                <a:solidFill>
                  <a:srgbClr val="40404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语义索引模型的两种表示形式:</a:t>
            </a:r>
          </a:p>
        </p:txBody>
      </p:sp>
      <p:pic>
        <p:nvPicPr>
          <p:cNvPr id="5" name="图片 4"/>
          <p:cNvPicPr>
            <a:picLocks noChangeAspect="1"/>
          </p:cNvPicPr>
          <p:nvPr>
            <p:custDataLst>
              <p:tags r:id="rId5"/>
            </p:custDataLst>
          </p:nvPr>
        </p:nvPicPr>
        <p:blipFill rotWithShape="1">
          <a:blip r:embed="rId11"/>
          <a:srcRect l="-306" r="-306"/>
          <a:stretch>
            <a:fillRect/>
          </a:stretch>
        </p:blipFill>
        <p:spPr>
          <a:xfrm>
            <a:off x="654942" y="1719967"/>
            <a:ext cx="5118486" cy="4535004"/>
          </a:xfrm>
          <a:prstGeom prst="rect">
            <a:avLst/>
          </a:prstGeom>
        </p:spPr>
      </p:pic>
      <p:sp>
        <p:nvSpPr>
          <p:cNvPr id="7" name="Title 6"/>
          <p:cNvSpPr txBox="1"/>
          <p:nvPr>
            <p:custDataLst>
              <p:tags r:id="rId6"/>
            </p:custDataLst>
          </p:nvPr>
        </p:nvSpPr>
        <p:spPr>
          <a:xfrm>
            <a:off x="6196714" y="2091894"/>
            <a:ext cx="5384997" cy="3791127"/>
          </a:xfrm>
          <a:prstGeom prst="rect">
            <a:avLst/>
          </a:prstGeom>
          <a:noFill/>
          <a:ln w="3175">
            <a:noFill/>
            <a:prstDash val="dash"/>
          </a:ln>
        </p:spPr>
        <p:txBody>
          <a:bodyPr wrap="square" lIns="72000" tIns="36000" rIns="72000" bIns="36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marR="0" lvl="0" indent="-285750" algn="l" defTabSz="913765" rtl="0" eaLnBrk="1" fontAlgn="ctr" latinLnBrk="0" hangingPunct="1">
              <a:lnSpc>
                <a:spcPct val="130000"/>
              </a:lnSpc>
              <a:spcBef>
                <a:spcPts val="1000"/>
              </a:spcBef>
              <a:spcAft>
                <a:spcPts val="0"/>
              </a:spcAft>
              <a:buClrTx/>
              <a:buSzPct val="100000"/>
              <a:buFont typeface="Wingdings" panose="05000000000000000000" charset="0"/>
              <a:buChar char="l"/>
              <a:tabLst/>
              <a:defRPr/>
            </a:pPr>
            <a:r>
              <a:rPr kumimoji="0" lang="zh-CN" altLang="en-US" sz="19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概率图形模型</a:t>
            </a:r>
          </a:p>
          <a:p>
            <a:pPr marL="285750" marR="0" lvl="0" indent="-285750" algn="l" defTabSz="913765" rtl="0" eaLnBrk="1" fontAlgn="ctr" latinLnBrk="0" hangingPunct="1">
              <a:lnSpc>
                <a:spcPct val="130000"/>
              </a:lnSpc>
              <a:spcBef>
                <a:spcPts val="1000"/>
              </a:spcBef>
              <a:spcAft>
                <a:spcPts val="0"/>
              </a:spcAft>
              <a:buClrTx/>
              <a:buSzPct val="100000"/>
              <a:buFont typeface="Wingdings" panose="05000000000000000000" charset="0"/>
              <a:buChar char="l"/>
              <a:tabLst/>
              <a:defRPr/>
            </a:pPr>
            <a:r>
              <a:rPr kumimoji="0" lang="zh-CN" altLang="en-US" sz="1900" b="0" i="0" u="none" strike="noStrike" kern="1200" cap="none" spc="50" normalizeH="0" baseline="0" noProof="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二分图</a:t>
            </a:r>
          </a:p>
          <a:p>
            <a:pPr marL="508000" marR="0" lvl="1" indent="-222250" algn="l" defTabSz="914400" rtl="0" eaLnBrk="1" fontAlgn="ctr" latinLnBrk="0" hangingPunct="1">
              <a:lnSpc>
                <a:spcPct val="130000"/>
              </a:lnSpc>
              <a:spcBef>
                <a:spcPts val="0"/>
              </a:spcBef>
              <a:spcAft>
                <a:spcPts val="0"/>
              </a:spcAft>
              <a:buClrTx/>
              <a:buSzPct val="100000"/>
              <a:buFont typeface="Arial" panose="020B0604020202020204" pitchFamily="34" charset="0"/>
              <a:buChar char="○"/>
              <a:tabLst/>
              <a:defRPr/>
            </a:pPr>
            <a:endParaRPr kumimoji="0" lang="zh-CN" altLang="en-US" sz="17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508000" marR="0" lvl="1" indent="-222250" algn="l" defTabSz="914400" rtl="0" eaLnBrk="1" fontAlgn="ctr" latinLnBrk="0" hangingPunct="1">
              <a:lnSpc>
                <a:spcPct val="130000"/>
              </a:lnSpc>
              <a:spcBef>
                <a:spcPts val="0"/>
              </a:spcBef>
              <a:spcAft>
                <a:spcPts val="0"/>
              </a:spcAft>
              <a:buClrTx/>
              <a:buSzPct val="100000"/>
              <a:buFont typeface="Arial" panose="020B0604020202020204" pitchFamily="34" charset="0"/>
              <a:buChar char="○"/>
              <a:tabLst/>
              <a:defRPr/>
            </a:pPr>
            <a:r>
              <a:rPr kumimoji="0" lang="zh-CN" altLang="en-US" sz="17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蓝色和绿色对象分别表示文档和单词。 红色对象（线条和方框）代表文档中包含的单词。（a）pLSI的概率图形模型表示。 红色框代表文档（蓝色框）中包含的单词（绿色圆圈）。（b）pLSI的双向图表示。 连接双向零件图中文档节点和单词节点的红线（边）表示文档包含单词。 连接文档o和单词u的边的权重是文档o中单词u的频率。</a:t>
            </a:r>
          </a:p>
        </p:txBody>
      </p:sp>
      <p:cxnSp>
        <p:nvCxnSpPr>
          <p:cNvPr id="12" name="直接连接符 11"/>
          <p:cNvCxnSpPr/>
          <p:nvPr>
            <p:custDataLst>
              <p:tags r:id="rId7"/>
            </p:custDataLst>
          </p:nvPr>
        </p:nvCxnSpPr>
        <p:spPr>
          <a:xfrm>
            <a:off x="11400155" y="434340"/>
            <a:ext cx="20383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1400155" y="509270"/>
            <a:ext cx="155575" cy="0"/>
          </a:xfrm>
          <a:prstGeom prst="line">
            <a:avLst/>
          </a:prstGeom>
          <a:ln w="12700">
            <a:solidFill>
              <a:srgbClr val="404040"/>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矩形 11"/>
          <p:cNvSpPr/>
          <p:nvPr userDrawn="1">
            <p:custDataLst>
              <p:tags r:id="rId2"/>
            </p:custDataLst>
          </p:nvPr>
        </p:nvSpPr>
        <p:spPr>
          <a:xfrm>
            <a:off x="0" y="0"/>
            <a:ext cx="12192000" cy="2871351"/>
          </a:xfrm>
          <a:prstGeom prst="rect">
            <a:avLst/>
          </a:prstGeom>
          <a:solidFill>
            <a:srgbClr val="DEEAE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9" name="图片 8"/>
          <p:cNvPicPr>
            <a:picLocks noChangeAspect="1"/>
          </p:cNvPicPr>
          <p:nvPr userDrawn="1">
            <p:custDataLst>
              <p:tags r:id="rId3"/>
            </p:custDataLst>
          </p:nvPr>
        </p:nvPicPr>
        <p:blipFill rotWithShape="1">
          <a:blip r:embed="rId8"/>
          <a:srcRect/>
          <a:stretch>
            <a:fillRect/>
          </a:stretch>
        </p:blipFill>
        <p:spPr>
          <a:xfrm>
            <a:off x="11159130" y="1"/>
            <a:ext cx="847754" cy="885198"/>
          </a:xfrm>
          <a:prstGeom prst="rect">
            <a:avLst/>
          </a:prstGeom>
        </p:spPr>
      </p:pic>
      <p:pic>
        <p:nvPicPr>
          <p:cNvPr id="2" name="图片 1"/>
          <p:cNvPicPr>
            <a:picLocks noChangeAspect="1"/>
          </p:cNvPicPr>
          <p:nvPr>
            <p:custDataLst>
              <p:tags r:id="rId4"/>
            </p:custDataLst>
          </p:nvPr>
        </p:nvPicPr>
        <p:blipFill rotWithShape="1">
          <a:blip r:embed="rId9"/>
          <a:srcRect/>
          <a:stretch>
            <a:fillRect/>
          </a:stretch>
        </p:blipFill>
        <p:spPr>
          <a:xfrm>
            <a:off x="608399" y="616273"/>
            <a:ext cx="10973401" cy="2920582"/>
          </a:xfrm>
          <a:prstGeom prst="rect">
            <a:avLst/>
          </a:prstGeom>
        </p:spPr>
      </p:pic>
      <p:sp>
        <p:nvSpPr>
          <p:cNvPr id="3" name="Title 6"/>
          <p:cNvSpPr txBox="1"/>
          <p:nvPr>
            <p:custDataLst>
              <p:tags r:id="rId5"/>
            </p:custDataLst>
          </p:nvPr>
        </p:nvSpPr>
        <p:spPr>
          <a:xfrm>
            <a:off x="608400" y="4486738"/>
            <a:ext cx="10973399" cy="1756410"/>
          </a:xfrm>
          <a:prstGeom prst="rect">
            <a:avLst/>
          </a:prstGeom>
          <a:noFill/>
          <a:ln w="3175">
            <a:noFill/>
            <a:prstDash val="dash"/>
          </a:ln>
        </p:spPr>
        <p:txBody>
          <a:bodyPr wrap="square" lIns="72000" tIns="0" rIns="72000" bIns="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just" defTabSz="913765" rtl="0" eaLnBrk="1" fontAlgn="auto" latinLnBrk="0" hangingPunct="1">
              <a:lnSpc>
                <a:spcPct val="130000"/>
              </a:lnSpc>
              <a:spcBef>
                <a:spcPts val="0"/>
              </a:spcBef>
              <a:spcAft>
                <a:spcPts val="800"/>
              </a:spcAft>
              <a:buClrTx/>
              <a:buSzPct val="100000"/>
              <a:buFontTx/>
              <a:buNone/>
              <a:tabLst/>
              <a:defRPr/>
            </a:pPr>
            <a:r>
              <a:rPr kumimoji="0" lang="zh-CN" altLang="en-US" sz="14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左子图是GATON的设置，其中单词和文档的初始化表示分别是单词嵌入（绿色）和术语频率（蓝色）向量。 水平“-”和垂直“ |” 行表示包含在两个不同的单词节点中的信息，而斜杠“ /”和反斜杠“ \”代表包含在两个不同文档节点中的信息。 叉号（“ +”或“×”）表示来自两个不同（单词或文档）节点的信息的组合。 中间和右子图是GATON的第一层和第二层，由两个部分组成：从单词到文档的传播（自上而下的箭头）和从文档到单词的传播（自上而下的箭头）。 一层传播探究单词和文档之间的关系，而两层传播探究相同节点之间的关系（单词-单词和文档-文档），如红线所示，该节点连接已交换的两个节点 它们的信息（由节点中的叉号表示）。</a:t>
            </a:r>
          </a:p>
        </p:txBody>
      </p:sp>
      <p:sp>
        <p:nvSpPr>
          <p:cNvPr id="5" name="Title 6"/>
          <p:cNvSpPr txBox="1"/>
          <p:nvPr>
            <p:custDataLst>
              <p:tags r:id="rId6"/>
            </p:custDataLst>
          </p:nvPr>
        </p:nvSpPr>
        <p:spPr>
          <a:xfrm>
            <a:off x="608400" y="3770392"/>
            <a:ext cx="10973399" cy="565146"/>
          </a:xfrm>
          <a:prstGeom prst="rect">
            <a:avLst/>
          </a:prstGeom>
          <a:noFill/>
          <a:ln w="3175">
            <a:noFill/>
            <a:prstDash val="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00000"/>
              </a:lnSpc>
              <a:spcBef>
                <a:spcPts val="0"/>
              </a:spcBef>
              <a:spcAft>
                <a:spcPts val="800"/>
              </a:spcAft>
              <a:buClrTx/>
              <a:buSzPct val="100000"/>
              <a:buFontTx/>
              <a:buNone/>
              <a:tabLst/>
              <a:defRPr/>
            </a:pPr>
            <a:r>
              <a:rPr kumimoji="0" lang="zh-CN" altLang="en-US" sz="2800" b="1" i="0" u="none" strike="noStrike" kern="1200" cap="none" spc="300" normalizeH="0" baseline="0" noProof="0">
                <a:ln w="3175">
                  <a:noFill/>
                  <a:prstDash val="dash"/>
                </a:ln>
                <a:solidFill>
                  <a:srgbClr val="40404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GATON的传播方案：</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286385" y="1"/>
            <a:ext cx="11720499" cy="6584949"/>
            <a:chOff x="286385" y="1"/>
            <a:chExt cx="11720499" cy="6584949"/>
          </a:xfrm>
        </p:grpSpPr>
        <p:sp>
          <p:nvSpPr>
            <p:cNvPr id="6" name="矩形 5"/>
            <p:cNvSpPr/>
            <p:nvPr userDrawn="1">
              <p:custDataLst>
                <p:tags r:id="rId5"/>
              </p:custDataLst>
            </p:nvPr>
          </p:nvSpPr>
          <p:spPr>
            <a:xfrm>
              <a:off x="286385" y="273050"/>
              <a:ext cx="11616055" cy="63119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sym typeface="+mn-ea"/>
              </a:endParaRPr>
            </a:p>
          </p:txBody>
        </p:sp>
        <p:pic>
          <p:nvPicPr>
            <p:cNvPr id="11" name="图片 10"/>
            <p:cNvPicPr>
              <a:picLocks noChangeAspect="1"/>
            </p:cNvPicPr>
            <p:nvPr userDrawn="1">
              <p:custDataLst>
                <p:tags r:id="rId6"/>
              </p:custDataLst>
            </p:nvPr>
          </p:nvPicPr>
          <p:blipFill rotWithShape="1">
            <a:blip r:embed="rId8"/>
            <a:srcRect/>
            <a:stretch>
              <a:fillRect/>
            </a:stretch>
          </p:blipFill>
          <p:spPr>
            <a:xfrm>
              <a:off x="11159130" y="1"/>
              <a:ext cx="847754" cy="885198"/>
            </a:xfrm>
            <a:prstGeom prst="rect">
              <a:avLst/>
            </a:prstGeom>
          </p:spPr>
        </p:pic>
      </p:grpSp>
      <p:sp>
        <p:nvSpPr>
          <p:cNvPr id="8" name="Title 6"/>
          <p:cNvSpPr txBox="1"/>
          <p:nvPr>
            <p:custDataLst>
              <p:tags r:id="rId3"/>
            </p:custDataLst>
          </p:nvPr>
        </p:nvSpPr>
        <p:spPr>
          <a:xfrm>
            <a:off x="608330" y="5007610"/>
            <a:ext cx="10975340" cy="1242060"/>
          </a:xfrm>
          <a:prstGeom prst="rect">
            <a:avLst/>
          </a:prstGeom>
          <a:noFill/>
          <a:ln w="3175">
            <a:noFill/>
            <a:prstDash val="sysDash"/>
          </a:ln>
        </p:spPr>
        <p:txBody>
          <a:bodyPr wrap="square" lIns="72000" tIns="36000" rIns="72000" bIns="360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85750" marR="0" lvl="0" indent="-285750" algn="just" defTabSz="914400" rtl="0" eaLnBrk="1" fontAlgn="auto" latinLnBrk="0" hangingPunct="1">
              <a:lnSpc>
                <a:spcPct val="130000"/>
              </a:lnSpc>
              <a:spcBef>
                <a:spcPts val="0"/>
              </a:spcBef>
              <a:spcAft>
                <a:spcPts val="800"/>
              </a:spcAft>
              <a:buClrTx/>
              <a:buSzTx/>
              <a:buFont typeface="Arial" panose="020B0604020202020204" pitchFamily="34" charset="0"/>
              <a:buChar char="•"/>
              <a:tabLst/>
              <a:defRPr/>
            </a:pPr>
            <a:r>
              <a:rPr kumimoji="0" lang="en-US" altLang="zh-CN" sz="18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1800" b="0" i="0" u="none" strike="noStrike" kern="1200" cap="none" spc="50" normalizeH="0" baseline="0" noProof="0" dirty="0">
                <a:ln w="3175">
                  <a:noFill/>
                  <a:prstDash val="dash"/>
                </a:ln>
                <a:solidFill>
                  <a:srgbClr val="595959"/>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由图可以观察到：我们提出的GATON浓密性由于其细化性质而暂时达到了最佳性能，它通过将单词嵌入作为输入并使用发现的主题进行扩充来改进单词嵌入。</a:t>
            </a:r>
          </a:p>
        </p:txBody>
      </p:sp>
      <p:sp>
        <p:nvSpPr>
          <p:cNvPr id="4" name="Title 6"/>
          <p:cNvSpPr txBox="1"/>
          <p:nvPr>
            <p:custDataLst>
              <p:tags r:id="rId4"/>
            </p:custDataLst>
          </p:nvPr>
        </p:nvSpPr>
        <p:spPr>
          <a:xfrm>
            <a:off x="606495" y="352285"/>
            <a:ext cx="10975200" cy="1245195"/>
          </a:xfrm>
          <a:prstGeom prst="rect">
            <a:avLst/>
          </a:prstGeom>
          <a:noFill/>
          <a:ln w="3175">
            <a:noFill/>
            <a:prstDash val="sysDash"/>
          </a:ln>
        </p:spPr>
        <p:txBody>
          <a:bodyPr wrap="square" lIns="72000" tIns="36000" rIns="72000" bIns="1080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90000"/>
              </a:lnSpc>
              <a:spcBef>
                <a:spcPct val="0"/>
              </a:spcBef>
              <a:spcAft>
                <a:spcPts val="800"/>
              </a:spcAft>
              <a:buClrTx/>
              <a:buSzTx/>
              <a:buFontTx/>
              <a:buNone/>
              <a:tabLst/>
              <a:defRPr/>
            </a:pPr>
            <a:r>
              <a:rPr kumimoji="0" lang="zh-CN" altLang="en-US" sz="2800" b="1" i="0" u="none" strike="noStrike" kern="1200" cap="none" spc="300" normalizeH="0" baseline="0" noProof="0" dirty="0">
                <a:ln w="3175">
                  <a:noFill/>
                  <a:prstDash val="dash"/>
                </a:ln>
                <a:solidFill>
                  <a:srgbClr val="40404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词嵌入优化的性能评估：</a:t>
            </a:r>
          </a:p>
        </p:txBody>
      </p:sp>
      <p:pic>
        <p:nvPicPr>
          <p:cNvPr id="3" name="图片 2"/>
          <p:cNvPicPr>
            <a:picLocks noChangeAspect="1"/>
          </p:cNvPicPr>
          <p:nvPr/>
        </p:nvPicPr>
        <p:blipFill>
          <a:blip r:embed="rId9"/>
          <a:stretch>
            <a:fillRect/>
          </a:stretch>
        </p:blipFill>
        <p:spPr>
          <a:xfrm>
            <a:off x="3039745" y="1597660"/>
            <a:ext cx="4657725" cy="2911475"/>
          </a:xfrm>
          <a:prstGeom prst="rect">
            <a:avLst/>
          </a:prstGeom>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9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102.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2"/>
  <p:tag name="KSO_WM_UNIT_LAYERLEVEL" val="1"/>
  <p:tag name="KSO_WM_TAG_VERSION" val="1.0"/>
  <p:tag name="KSO_WM_BEAUTIFY_FLAG" val="#wm#"/>
  <p:tag name="KSO_WM_SLIDE_BACKGROUND_TYPE" val="leftRight"/>
  <p:tag name="KSO_WM_SLIDE_BK_DARK_LIGHT" val="2"/>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2"/>
  <p:tag name="KSO_WM_UNIT_LAYERLEVEL" val="1"/>
  <p:tag name="KSO_WM_TAG_VERSION" val="1.0"/>
  <p:tag name="KSO_WM_BEAUTIFY_FLAG" val="#wm#"/>
  <p:tag name="KSO_WM_SLIDE_BACKGROUND_TYPE" val="navigation"/>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51.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Lst>
</file>

<file path=ppt/tags/tag152.xml><?xml version="1.0" encoding="utf-8"?>
<p:tagLst xmlns:a="http://schemas.openxmlformats.org/drawingml/2006/main" xmlns:r="http://schemas.openxmlformats.org/officeDocument/2006/relationships"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2690"/>
</p:tagLst>
</file>

<file path=ppt/tags/tag154.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55.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56.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 name="KSO_WM_UNIT_TEXT_FILL_FORE_SCHEMECOLOR_INDEX_BRIGHTNESS" val="0.35"/>
  <p:tag name="KSO_WM_UNIT_TEXT_FILL_FORE_SCHEMECOLOR_INDEX" val="13"/>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60.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161.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162.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 name="KSO_WM_UNIT_TEXT_FILL_FORE_SCHEMECOLOR_INDEX_BRIGHTNESS" val="0.35"/>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 name="KSO_WM_UNIT_TEXT_FILL_FORE_SCHEMECOLOR_INDEX_BRIGHTNESS" val="0.35"/>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0321"/>
  <p:tag name="KSO_WM_SLIDE_ID" val="diagram20200321_1"/>
  <p:tag name="KSO_WM_TEMPLATE_SUBCATEGORY" val="11"/>
  <p:tag name="KSO_WM_SLIDE_ITEM_CNT" val="0"/>
  <p:tag name="KSO_WM_SLIDE_INDEX" val="1"/>
  <p:tag name="KSO_WM_TAG_VERSION" val="1.0"/>
  <p:tag name="KSO_WM_SLIDE_LAYOUT" val="a_d_f"/>
  <p:tag name="KSO_WM_SLIDE_LAYOUT_CNT" val="1_1_1"/>
  <p:tag name="KSO_WM_SLIDE_TYPE" val="text"/>
  <p:tag name="KSO_WM_SLIDE_SUBTYPE" val="picTxt"/>
  <p:tag name="KSO_WM_SLIDE_SIZE" val="866*458"/>
  <p:tag name="KSO_WM_SLIDE_POSITION" val="47*34"/>
  <p:tag name="KSO_WM_TEMPLATE_MASTER_TYPE" val="0"/>
  <p:tag name="KSO_WM_TEMPLATE_COLOR_TYPE" val="1"/>
  <p:tag name="KSO_WM_UNIT_SHOW_EDIT_AREA_INDICATION" val="1"/>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id&quot;: &quot;2020-04-16T20:13:05&quot;,&#10;    &quot;maxSize&quot;: {&#10;        &quot;size1&quot;: 32.799999999999997&#10;    },&#10;    &quot;minSize&quot;: {&#10;        &quot;size1&quot;: 24.600000000000001&#10;    },&#10;    &quot;normalSize&quot;: {&#10;        &quot;size1&quot;: 25.003411502788072&#10;    },&#10;    &quot;subLayout&quot;: [&#10;        {&#10;            &quot;horizontalAlign&quot;: 0,&#10;            &quot;id&quot;: &quot;2020-04-16T20:13:05&quot;,&#10;            &quot;margin&quot;: {&#10;                &quot;bottom&quot;: 1.2439998388290405,&#10;                &quot;left&quot;: 1.690000057220459,&#10;                &quot;right&quot;: 1.690000057220459,&#10;                &quot;top&quot;: 1.690000057220459&#10;            },&#10;            &quot;type&quot;: 0,&#10;            &quot;verticalAlign&quot;: 1&#10;        },&#10;        {&#10;            &quot;backgroundInfo&quot;: [&#10;                {&#10;                    &quot;bottom&quot;: 0.058357569999999998,&#10;                    &quot;bottomAbs&quot;: false,&#10;                    &quot;left&quot;: 0,&#10;                    &quot;leftAbs&quot;: false,&#10;                    &quot;right&quot;: 0,&#10;                    &quot;rightAbs&quot;: false,&#10;                    &quot;top&quot;: -0.058357569999999998,&#10;                    &quot;topAbs&quot;: false,&#10;                    &quot;type&quot;: &quot;bottomTop&quot;&#10;                }&#10;            ],&#10;            &quot;direction&quot;: 1,&#10;            &quot;id&quot;: &quot;2020-04-16T20:13:05&quot;,&#10;            &quot;maxSize&quot;: {&#10;                &quot;size1&quot;: 68.099999999999994&#10;            },&#10;            &quot;minSize&quot;: {&#10;                &quot;size1&quot;: 36.200000000000003&#10;            },&#10;            &quot;normalSize&quot;: {&#10;                &quot;size1&quot;: 60.391666666666666&#10;            },&#10;            &quot;subLayout&quot;: [&#10;                {&#10;                    &quot;horizontalAlign&quot;: 0,&#10;                    &quot;id&quot;: &quot;2020-04-16T20:13:05&quot;,&#10;                    &quot;margin&quot;: {&#10;                        &quot;bottom&quot;: 1.690000057220459,&#10;                        &quot;left&quot;: 1.7029999494552612,&#10;                        &quot;right&quot;: 1.034000039100647,&#10;                        &quot;top&quot;: 0.026000002399086952&#10;                    },&#10;                    &quot;marginOverLayout&quot;: {&#10;                        &quot;bottom&quot;: 1.690000057220459,&#10;                        &quot;left&quot;: 1.7029999494552612,&#10;                        &quot;right&quot;: 1.034000039100647,&#10;                        &quot;top&quot;: 0.026000002399086952&#10;                    },&#10;                    &quot;type&quot;: 1,&#10;                    &quot;verticalAlign&quot;: 1&#10;                },&#10;                {&#10;                    &quot;horizontalAlign&quot;: 0,&#10;                    &quot;id&quot;: &quot;2020-04-16T20:13:05&quot;,&#10;                    &quot;margin&quot;: {&#10;                        &quot;bottom&quot;: 1.690000057220459,&#10;                        &quot;left&quot;: 0.026000002399086952,&#10;                        &quot;right&quot;: 1.690000057220459,&#10;                        &quot;top&quot;: 0.026000002399086952&#10;                    },&#10;                    &quot;type&quot;: 0,&#10;                    &quot;verticalAlign&quot;: 1&#10;                }&#10;            ],&#10;            &quot;type&quot;: 0&#10;        }&#10;    ],&#10;    &quot;type&quot;: 1&#10;}&#10;"/>
  <p:tag name="KSO_WM_SLIDE_CAN_ADD_NAVIGATION" val="1"/>
  <p:tag name="KSO_WM_SLIDE_BACKGROUND" val="[&quot;general&quot;,&quot;frame&quot;,&quot;bottomTop&quot;]"/>
  <p:tag name="KSO_WM_SLIDE_RATIO" val="1.777778"/>
  <p:tag name="KSO_WM_SLIDE_BK_DARK_LIGHT" val="2"/>
  <p:tag name="KSO_WM_SLIDE_BACKGROUND_TYPE" val="bottomTop"/>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TYPE" val="i"/>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200321_1*a*1"/>
  <p:tag name="KSO_WM_TEMPLATE_CATEGORY" val="diagram"/>
  <p:tag name="KSO_WM_TEMPLATE_INDEX" val="20200321"/>
  <p:tag name="KSO_WM_UNIT_LAYERLEVEL" val="1"/>
  <p:tag name="KSO_WM_TAG_VERSION" val="1.0"/>
  <p:tag name="KSO_WM_BEAUTIFY_FLAG" val="#wm#"/>
  <p:tag name="KSO_WM_UNIT_ISNUMDGMTITLE" val="0"/>
  <p:tag name="KSO_WM_UNIT_SHOW_EDIT_AREA_INDICATION" val="1"/>
  <p:tag name="KSO_WM_UNIT_PLACING_PICTURE_MD4" val="0"/>
  <p:tag name="KSO_WM_UNIT_DEFAULT_FONT" val="32;36;4"/>
  <p:tag name="KSO_WM_UNIT_BLOCK" val="0"/>
  <p:tag name="KSO_WM_UNIT_SM_LIMIT_TYPE" val="1"/>
  <p:tag name="KSO_WM_UNIT_SMARTLAYOUT_COMPRESS_INFO" val="{&#10;    &quot;id&quot;: &quot;2020-04-16T20:13:05&quot;,&#10;    &quot;max&quot;: 0.32496371171606597,&#10;    &quot;parentMax&quot;: {&#10;        &quot;max&quot;: 2.1784221150555894&#10;    },&#10;    &quot;topChanged&quot;: 0&#10;}&#10;"/>
  <p:tag name="KSO_WM_UNIT_TEXT_FILL_FORE_SCHEMECOLOR_INDEX_BRIGHTNESS" val="0.25"/>
  <p:tag name="KSO_WM_UNIT_TEXT_FILL_FORE_SCHEMECOLOR_INDEX" val="13"/>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VALUE" val="1266*2031"/>
  <p:tag name="KSO_WM_UNIT_HIGHLIGHT" val="0"/>
  <p:tag name="KSO_WM_UNIT_COMPATIBLE" val="0"/>
  <p:tag name="KSO_WM_UNIT_DIAGRAM_ISNUMVISUAL" val="0"/>
  <p:tag name="KSO_WM_UNIT_DIAGRAM_ISREFERUNIT" val="0"/>
  <p:tag name="KSO_WM_UNIT_TYPE" val="d"/>
  <p:tag name="KSO_WM_UNIT_INDEX" val="1"/>
  <p:tag name="KSO_WM_UNIT_ID" val="diagram20200321_1*d*1"/>
  <p:tag name="KSO_WM_TEMPLATE_CATEGORY" val="diagram"/>
  <p:tag name="KSO_WM_TEMPLATE_INDEX" val="20200321"/>
  <p:tag name="KSO_WM_UNIT_LAYERLEVEL" val="1"/>
  <p:tag name="KSO_WM_TAG_VERSION" val="1.0"/>
  <p:tag name="KSO_WM_BEAUTIFY_FLAG" val="#wm#"/>
  <p:tag name="KSO_WM_UNIT_PLACING_PICTURE_INFO" val="{&quot;code&quot;:&quot;[1]&quot;,&quot;full_picture&quot;:false,&quot;last_crop_picture&quot;:&quot;[1]&quot;,&quot;scheme&quot;:&quot;1-1&quot;,&quot;spacing&quot;:6}"/>
  <p:tag name="KSO_WM_UNIT_SUPPORT_UNIT_TYPE" val="[&quot;all&quot;]"/>
  <p:tag name="KSO_WM_UNIT_PLACING_PICTURE_USER_VIEWPORT" val="{&quot;height&quot;:7185.3102362204727,&quot;width&quot;:11522.322834645669}"/>
  <p:tag name="KSO_WM_UNIT_PLACING_PICTURE_USER_RELATIVERECTANGLE" val="{&quot;bottom&quot;:0.00017000000000000001,&quot;left&quot;:0,&quot;right&quot;:0,&quot;top&quot;:0.00017000000000000001}"/>
  <p:tag name="KSO_WM_UNIT_PLACING_PICTURE_COLLAGE_RELATIVERECTANGLE" val="{&quot;bottom&quot;:0.00016999999999998112,&quot;left&quot;:0,&quot;right&quot;:0,&quot;top&quot;:0.00016999999999998112}"/>
  <p:tag name="KSO_WM_UNIT_PLACING_PICTURE_COLLAGE_VIEWPORT" val="{&quot;height&quot;:7185.3102362204736,&quot;width&quot;:11522.322834645671}"/>
  <p:tag name="KSO_WM_UNIT_PLACING_PICTURE_MD4" val="0"/>
  <p:tag name="KSO_WM_UNIT_BLOCK" val="0"/>
  <p:tag name="KSO_WM_UNIT_PLACING_PICTURE" val="43839.6939084144"/>
  <p:tag name="REFSHAPE" val="195969452"/>
  <p:tag name="KSO_WM_UNIT_PICTURE_CLIP_FLAG" val="0"/>
</p:tagLst>
</file>

<file path=ppt/tags/tag173.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VALUE" val="154"/>
  <p:tag name="KSO_WM_UNIT_HIGHLIGHT" val="0"/>
  <p:tag name="KSO_WM_UNIT_COMPATIBLE" val="0"/>
  <p:tag name="KSO_WM_UNIT_DIAGRAM_ISNUMVISUAL" val="0"/>
  <p:tag name="KSO_WM_UNIT_DIAGRAM_ISREFERUNIT" val="0"/>
  <p:tag name="KSO_WM_UNIT_TYPE" val="f"/>
  <p:tag name="KSO_WM_UNIT_INDEX" val="1"/>
  <p:tag name="KSO_WM_UNIT_ID" val="diagram20200321_1*f*1"/>
  <p:tag name="KSO_WM_TEMPLATE_CATEGORY" val="diagram"/>
  <p:tag name="KSO_WM_TEMPLATE_INDEX" val="20200321"/>
  <p:tag name="KSO_WM_UNIT_LAYERLEVEL" val="1"/>
  <p:tag name="KSO_WM_TAG_VERSION" val="1.0"/>
  <p:tag name="KSO_WM_BEAUTIFY_FLAG" val="#wm#"/>
  <p:tag name="KSO_WM_UNIT_SHOW_EDIT_AREA_INDICATION" val="1"/>
  <p:tag name="KSO_WM_UNIT_PLACING_PICTURE_MD4" val="0"/>
  <p:tag name="KSO_WM_UNIT_DEFAULT_FONT" val="14;18;2"/>
  <p:tag name="KSO_WM_UNIT_BLOCK" val="0"/>
  <p:tag name="KSO_WM_UNIT_TEXT_FILL_FORE_SCHEMECOLOR_INDEX_BRIGHTNESS" val="0.35"/>
  <p:tag name="KSO_WM_UNIT_TEXT_FILL_FORE_SCHEMECOLOR_INDEX" val="13"/>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321_1*i*2"/>
  <p:tag name="KSO_WM_TEMPLATE_CATEGORY" val="diagram"/>
  <p:tag name="KSO_WM_TEMPLATE_INDEX" val="20200321"/>
  <p:tag name="KSO_WM_UNIT_LAYERLEVEL" val="1"/>
  <p:tag name="KSO_WM_TAG_VERSION" val="1.0"/>
  <p:tag name="KSO_WM_BEAUTIFY_FLAG" val="#wm#"/>
  <p:tag name="KSO_WM_UNIT_PLACING_PICTURE_MD4" val="0"/>
  <p:tag name="KSO_WM_UNIT_SM_LIMIT_TYPE" val="1"/>
  <p:tag name="KSO_WM_UNIT_LINE_FORE_SCHEMECOLOR_INDEX_BRIGHTNESS" val="0.25"/>
  <p:tag name="KSO_WM_UNIT_LINE_FORE_SCHEMECOLOR_INDEX" val="13"/>
  <p:tag name="KSO_WM_UNIT_LINE_FILL_TYPE" val="2"/>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321_1*i*3"/>
  <p:tag name="KSO_WM_TEMPLATE_CATEGORY" val="diagram"/>
  <p:tag name="KSO_WM_TEMPLATE_INDEX" val="20200321"/>
  <p:tag name="KSO_WM_UNIT_LAYERLEVEL" val="1"/>
  <p:tag name="KSO_WM_TAG_VERSION" val="1.0"/>
  <p:tag name="KSO_WM_BEAUTIFY_FLAG" val="#wm#"/>
  <p:tag name="KSO_WM_UNIT_PLACING_PICTURE_MD4" val="0"/>
  <p:tag name="KSO_WM_UNIT_SM_LIMIT_TYPE" val="1"/>
  <p:tag name="KSO_WM_UNIT_LINE_FORE_SCHEMECOLOR_INDEX_BRIGHTNESS" val="0.25"/>
  <p:tag name="KSO_WM_UNIT_LINE_FORE_SCHEMECOLOR_INDEX" val="13"/>
  <p:tag name="KSO_WM_UNIT_LINE_FILL_TYPE" val="2"/>
</p:tagLst>
</file>

<file path=ppt/tags/tag176.xml><?xml version="1.0" encoding="utf-8"?>
<p:tagLst xmlns:a="http://schemas.openxmlformats.org/drawingml/2006/main" xmlns:r="http://schemas.openxmlformats.org/officeDocument/2006/relationships" xmlns:p="http://schemas.openxmlformats.org/presentationml/2006/main">
  <p:tag name="KSO_WM_SLIDE_ID" val="diagram20202306_1"/>
  <p:tag name="KSO_WM_TEMPLATE_SUBCATEGORY" val="11"/>
  <p:tag name="KSO_WM_SLIDE_TYPE" val="text"/>
  <p:tag name="KSO_WM_SLIDE_SUBTYPE" val="picTxt"/>
  <p:tag name="KSO_WM_SLIDE_ITEM_CNT" val="0"/>
  <p:tag name="KSO_WM_SLIDE_INDEX" val="1"/>
  <p:tag name="KSO_WM_UNIT_SHOW_EDIT_AREA_INDICATION" val="1"/>
  <p:tag name="KSO_WM_SLIDE_SIZE" val="960*491"/>
  <p:tag name="KSO_WM_SLIDE_POSITION" val="0*0"/>
  <p:tag name="KSO_WM_TAG_VERSION" val="1.0"/>
  <p:tag name="KSO_WM_BEAUTIFY_FLAG" val="#wm#"/>
  <p:tag name="KSO_WM_TEMPLATE_CATEGORY" val="diagram"/>
  <p:tag name="KSO_WM_TEMPLATE_INDEX" val="20202306"/>
  <p:tag name="KSO_WM_SLIDE_LAYOUT" val="a_d_f_i"/>
  <p:tag name="KSO_WM_SLIDE_LAYOUT_CNT" val="1_1_1_1"/>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id&quot;: &quot;2020-04-16T20:14:40&quot;,&#10;    &quot;maxSize&quot;: {&#10;        &quot;size1&quot;: 22.399999999999999&#10;    },&#10;    &quot;minSize&quot;: {&#10;        &quot;size1&quot;: 22.399999999999999&#10;    },&#10;    &quot;normalSize&quot;: {&#10;        &quot;size1&quot;: 22.399999999999999&#10;    },&#10;    &quot;subLayout&quot;: [&#10;        {&#10;            &quot;id&quot;: &quot;2020-04-16T20:14:40&quot;,&#10;            &quot;margin&quot;: {&#10;                &quot;bottom&quot;: 0.82400000095367432,&#10;                &quot;left&quot;: 1.690000057220459,&#10;                &quot;right&quot;: 1.690000057220459,&#10;                &quot;top&quot;: 1.690000057220459&#10;            },&#10;            &quot;type&quot;: 0,&#10;            &quot;verticalAlign&quot;: 1&#10;        },&#10;        {&#10;            &quot;id&quot;: &quot;2020-04-16T20:14:40&quot;,&#10;            &quot;maxSize&quot;: {&#10;                &quot;size1&quot;: 81.599999999999994&#10;            },&#10;            &quot;minSize&quot;: {&#10;                &quot;size1&quot;: 45.600000000000001&#10;            },&#10;            &quot;normalSize&quot;: {&#10;                &quot;size1&quot;: 45.929572355861026&#10;            },&#10;            &quot;subLayout&quot;: [&#10;                {&#10;                    &quot;backgroundInfo&quot;: [&#10;                        {&#10;                            &quot;bottom&quot;: 0.3001876,&#10;                            &quot;bottomAbs&quot;: false,&#10;                            &quot;left&quot;: 0,&#10;                            &quot;leftAbs&quot;: false,&#10;                            &quot;right&quot;: 0,&#10;                            &quot;rightAbs&quot;: false,&#10;                            &quot;top&quot;: -4.2800000000000002,&#10;                            &quot;topAbs&quot;: true,&#10;                            &quot;type&quot;: &quot;topBottom&quot;&#10;                        }&#10;                    ],&#10;                    &quot;horizontalAlign&quot;: 1,&#10;                    &quot;id&quot;: &quot;2020-04-16T20:14:40&quot;,&#10;                    &quot;margin&quot;: {&#10;                        &quot;bottom&quot;: 0.39399999380111694,&#10;                        &quot;left&quot;: 1.690000057220459,&#10;                        &quot;right&quot;: 1.690000057220459,&#10;                        &quot;top&quot;: 0.026000002399086952&#10;                    },&#10;                    &quot;type&quot;: 0,&#10;                    &quot;verticalAlign&quot;: 1&#10;                },&#10;                {&#10;                    &quot;horizontalAlign&quot;: 0,&#10;                    &quot;id&quot;: &quot;2020-04-16T20:14:40&quot;,&#10;                    &quot;margin&quot;: {&#10;                        &quot;bottom&quot;: 1.690000057220459,&#10;                        &quot;left&quot;: 1.690000057220459,&#10;                        &quot;right&quot;: 1.690000057220459,&#10;                        &quot;top&quot;: 0.026000002399086952&#10;                    },&#10;                    &quot;type&quot;: 0,&#10;                    &quot;verticalAlign&quot;: 0&#10;                }&#10;            ],&#10;            &quot;type&quot;: 0&#10;        }&#10;    ],&#10;    &quot;type&quot;: 0&#10;}&#10;"/>
  <p:tag name="KSO_WM_SLIDE_CAN_ADD_NAVIGATION" val="1"/>
  <p:tag name="KSO_WM_SLIDE_BACKGROUND" val="[&quot;general&quot;,&quot;frame&quot;,&quot;topBottom&quot;]"/>
  <p:tag name="KSO_WM_SLIDE_RATIO" val="1.777778"/>
  <p:tag name="KSO_WM_TEMPLATE_MASTER_TYPE" val="0"/>
  <p:tag name="KSO_WM_TEMPLATE_COLOR_TYPE" val="1"/>
  <p:tag name="KSO_WM_SLIDE_BK_DARK_LIGHT" val="2"/>
  <p:tag name="KSO_WM_SLIDE_BACKGROUND_TYPE" val="topBottom"/>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TYPE" val="i"/>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2306_1*i*3"/>
  <p:tag name="KSO_WM_TEMPLATE_CATEGORY" val="diagram"/>
  <p:tag name="KSO_WM_TEMPLATE_INDEX" val="20202306"/>
  <p:tag name="KSO_WM_UNIT_LAYERLEVEL" val="1"/>
  <p:tag name="KSO_WM_TAG_VERSION" val="1.0"/>
  <p:tag name="KSO_WM_BEAUTIFY_FLAG" val="#wm#"/>
  <p:tag name="KSO_WM_UNIT_BLOCK" val="0"/>
  <p:tag name="KSO_WM_UNIT_SM_LIMIT_TYPE" val="2"/>
  <p:tag name="KSO_WM_UNIT_DECORATE_INFO" val="{&quot;DecorateInfoX&quot;:{&quot;IsLeft&quot;:true,&quot;IsRight&quot;:false,&quot;IsAbs&quot;:false},&quot;DecorateInfoY&quot;:{&quot;IsTop&quot;:true,&quot;IsBottom&quot;:false,&quot;IsAbs&quot;:false}}"/>
  <p:tag name="KSO_WM_UNIT_PLACING_PICTURE_MD4" val="0"/>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PRESET_TEXT" val="我们是致力于研究AI智能创作PPT的一个团队;我们潜心钻研幻灯片的演示规律与创作思路，希望通过人工智能解放用户双手，不仅高效，且精准。我们拥有金山办公软件30年的技术积累……"/>
  <p:tag name="KSO_WM_UNIT_NOCLEAR" val="0"/>
  <p:tag name="KSO_WM_UNIT_VALUE" val="159"/>
  <p:tag name="KSO_WM_UNIT_HIGHLIGHT" val="0"/>
  <p:tag name="KSO_WM_UNIT_COMPATIBLE" val="0"/>
  <p:tag name="KSO_WM_UNIT_DIAGRAM_ISNUMVISUAL" val="0"/>
  <p:tag name="KSO_WM_UNIT_DIAGRAM_ISREFERUNIT" val="0"/>
  <p:tag name="KSO_WM_UNIT_TYPE" val="f"/>
  <p:tag name="KSO_WM_UNIT_INDEX" val="1"/>
  <p:tag name="KSO_WM_UNIT_ID" val="diagram20202306_1*f*1"/>
  <p:tag name="KSO_WM_TEMPLATE_CATEGORY" val="diagram"/>
  <p:tag name="KSO_WM_TEMPLATE_INDEX" val="20202306"/>
  <p:tag name="KSO_WM_UNIT_LAYERLEVEL" val="1"/>
  <p:tag name="KSO_WM_TAG_VERSION" val="1.0"/>
  <p:tag name="KSO_WM_BEAUTIFY_FLAG" val="#wm#"/>
  <p:tag name="KSO_WM_UNIT_DEFAULT_FONT" val="14;16;2"/>
  <p:tag name="KSO_WM_UNIT_BLOCK" val="0"/>
  <p:tag name="KSO_WM_UNIT_DECORATE_INFO" val="{&quot;DecorateInfoX&quot;:{&quot;IsLeft&quot;:true,&quot;IsRight&quot;:false,&quot;IsAbs&quot;:false},&quot;DecorateInfoY&quot;:{&quot;IsTop&quot;:true,&quot;IsBottom&quot;:false,&quot;IsAbs&quot;:false}}"/>
  <p:tag name="KSO_WM_UNIT_PLACING_PICTURE_MD4" val="0"/>
  <p:tag name="KSO_WM_UNIT_TEXT_FILL_FORE_SCHEMECOLOR_INDEX_BRIGHTNESS" val="0.35"/>
  <p:tag name="KSO_WM_UNIT_TEXT_FILL_FORE_SCHEMECOLOR_INDEX" val="13"/>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WPS/极墨产品部"/>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2306_1*a*1"/>
  <p:tag name="KSO_WM_TEMPLATE_CATEGORY" val="diagram"/>
  <p:tag name="KSO_WM_TEMPLATE_INDEX" val="20202306"/>
  <p:tag name="KSO_WM_UNIT_LAYERLEVEL" val="1"/>
  <p:tag name="KSO_WM_TAG_VERSION" val="1.0"/>
  <p:tag name="KSO_WM_BEAUTIFY_FLAG" val="#wm#"/>
  <p:tag name="KSO_WM_UNIT_DEFAULT_FONT" val="32;36;4"/>
  <p:tag name="KSO_WM_UNIT_BLOCK" val="0"/>
  <p:tag name="KSO_WM_UNIT_DECORATE_INFO" val="{&quot;DecorateInfoX&quot;:{&quot;IsLeft&quot;:true,&quot;IsRight&quot;:false,&quot;IsAbs&quot;:false},&quot;DecorateInfoY&quot;:{&quot;IsTop&quot;:true,&quot;IsBottom&quot;:false,&quot;IsAbs&quot;:false}}"/>
  <p:tag name="KSO_WM_UNIT_ISNUMDGMTITLE" val="0"/>
  <p:tag name="KSO_WM_UNIT_PLACING_PICTURE_MD4" val="0"/>
  <p:tag name="KSO_WM_UNIT_SMARTLAYOUT_COMPRESS_INFO" val="{&#10;    &quot;id&quot;: &quot;2020-04-16T20:14:40&quot;,&#10;    &quot;max&quot;: 0.35047175309789225,&#10;    &quot;topChanged&quot;: 0&#10;}&#10;"/>
  <p:tag name="KSO_WM_UNIT_LAST_MAX_FONTSIZE" val="720"/>
  <p:tag name="KSO_WM_UNIT_TEXT_FILL_FORE_SCHEMECOLOR_INDEX_BRIGHTNESS" val="0.25"/>
  <p:tag name="KSO_WM_UNIT_TEXT_FILL_FORE_SCHEMECOLOR_INDEX" val="13"/>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VALUE" val="991*1978"/>
  <p:tag name="KSO_WM_UNIT_HIGHLIGHT" val="0"/>
  <p:tag name="KSO_WM_UNIT_COMPATIBLE" val="0"/>
  <p:tag name="KSO_WM_UNIT_DIAGRAM_ISNUMVISUAL" val="0"/>
  <p:tag name="KSO_WM_UNIT_DIAGRAM_ISREFERUNIT" val="0"/>
  <p:tag name="KSO_WM_UNIT_TYPE" val="d"/>
  <p:tag name="KSO_WM_UNIT_INDEX" val="1"/>
  <p:tag name="KSO_WM_UNIT_ID" val="diagram20202306_1*d*1"/>
  <p:tag name="KSO_WM_TEMPLATE_CATEGORY" val="diagram"/>
  <p:tag name="KSO_WM_TEMPLATE_INDEX" val="20202306"/>
  <p:tag name="KSO_WM_UNIT_LAYERLEVEL" val="1"/>
  <p:tag name="KSO_WM_TAG_VERSION" val="1.0"/>
  <p:tag name="KSO_WM_BEAUTIFY_FLAG" val="#wm#"/>
  <p:tag name="KSO_WM_UNIT_PLACING_PICTURE_INFO" val="{&quot;full_picture&quot;:false,&quot;last_crop_picture&quot;:&quot;1-1&quot;,&quot;selected&quot;:&quot;1-1&quot;,&quot;spacing&quot;:6}"/>
  <p:tag name="KSO_WM_UNIT_SUPPORT_UNIT_TYPE" val="[&quot;all&quot;]"/>
  <p:tag name="KSO_WM_UNIT_BLOCK" val="0"/>
  <p:tag name="KSO_WM_UNIT_DECORATE_INFO" val="{&quot;DecorateInfoX&quot;:{&quot;IsLeft&quot;:true,&quot;IsRight&quot;:false,&quot;IsAbs&quot;:false},&quot;DecorateInfoY&quot;:{&quot;IsTop&quot;:true,&quot;IsBottom&quot;:false,&quot;IsAbs&quot;:false}}"/>
  <p:tag name="KSO_WM_UNIT_PLACING_PICTURE_MD4" val="0"/>
  <p:tag name="REFSHAPE" val="195971220"/>
  <p:tag name="KSO_WM_UNIT_PICTURE_CLIP_FLAG" val="0"/>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2306_1*i*2"/>
  <p:tag name="KSO_WM_TEMPLATE_CATEGORY" val="diagram"/>
  <p:tag name="KSO_WM_TEMPLATE_INDEX" val="20202306"/>
  <p:tag name="KSO_WM_UNIT_LAYERLEVEL" val="1"/>
  <p:tag name="KSO_WM_TAG_VERSION" val="1.0"/>
  <p:tag name="KSO_WM_BEAUTIFY_FLAG" val="#wm#"/>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2306_1*i*4"/>
  <p:tag name="KSO_WM_TEMPLATE_CATEGORY" val="diagram"/>
  <p:tag name="KSO_WM_TEMPLATE_INDEX" val="20202306"/>
  <p:tag name="KSO_WM_UNIT_LAYERLEVEL" val="1"/>
  <p:tag name="KSO_WM_TAG_VERSION" val="1.0"/>
  <p:tag name="KSO_WM_BEAUTIFY_FLAG" val="#wm#"/>
  <p:tag name="KSO_WM_UNIT_SM_LIMIT_TYPE" val="1"/>
  <p:tag name="KSO_WM_UNIT_PLACING_PICTURE_MD4" val="0"/>
  <p:tag name="KSO_WM_UNIT_LINE_FORE_SCHEMECOLOR_INDEX_BRIGHTNESS" val="0.25"/>
  <p:tag name="KSO_WM_UNIT_LINE_FORE_SCHEMECOLOR_INDEX" val="13"/>
  <p:tag name="KSO_WM_UNIT_LINE_FILL_TYPE" val="2"/>
</p:tagLst>
</file>

<file path=ppt/tags/tag1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2306_1*i*5"/>
  <p:tag name="KSO_WM_TEMPLATE_CATEGORY" val="diagram"/>
  <p:tag name="KSO_WM_TEMPLATE_INDEX" val="20202306"/>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false},&quot;DecorateInfoY&quot;:{&quot;IsTop&quot;:true,&quot;IsBottom&quot;:false,&quot;IsAbs&quot;:false}}"/>
  <p:tag name="KSO_WM_UNIT_PLACING_PICTURE_MD4" val="0"/>
  <p:tag name="KSO_WM_UNIT_TEXT_FILL_FORE_SCHEMECOLOR_INDEX_BRIGHTNESS" val="0.35"/>
  <p:tag name="KSO_WM_UNIT_TEXT_FILL_FORE_SCHEMECOLOR_INDEX" val="13"/>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SLIDE_ID" val="diagram20201555_1"/>
  <p:tag name="KSO_WM_TEMPLATE_SUBCATEGORY" val="11"/>
  <p:tag name="KSO_WM_SLIDE_TYPE" val="text"/>
  <p:tag name="KSO_WM_SLIDE_SUBTYPE" val="picTxt"/>
  <p:tag name="KSO_WM_SLIDE_ITEM_CNT" val="0"/>
  <p:tag name="KSO_WM_SLIDE_INDEX" val="1"/>
  <p:tag name="KSO_WM_UNIT_SHOW_EDIT_AREA_INDICATION" val="1"/>
  <p:tag name="KSO_WM_SLIDE_SIZE" val="866*471"/>
  <p:tag name="KSO_WM_SLIDE_POSITION" val="47*20"/>
  <p:tag name="KSO_WM_TAG_VERSION" val="1.0"/>
  <p:tag name="KSO_WM_BEAUTIFY_FLAG" val="#wm#"/>
  <p:tag name="KSO_WM_TEMPLATE_CATEGORY" val="diagram"/>
  <p:tag name="KSO_WM_TEMPLATE_INDEX" val="20201555"/>
  <p:tag name="KSO_WM_SLIDE_LAYOUT" val="d_f"/>
  <p:tag name="KSO_WM_SLIDE_LAYOUT_CNT" val="1_1"/>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bottom&quot;: 0,&#10;            &quot;bottomAbs&quot;: false,&#10;            &quot;left&quot;: 0,&#10;            &quot;leftAbs&quot;: false,&#10;            &quot;right&quot;: 0,&#10;            &quot;rightAbs&quot;: false,&#10;            &quot;top&quot;: 0.13333333999999999,&#10;            &quot;topAbs&quot;: false,&#10;            &quot;type&quot;: &quot;navigation&quot;&#10;        }&#10;    ],&#10;    &quot;id&quot;: &quot;2020-04-16T20:15:06&quot;,&#10;    &quot;maxSize&quot;: {&#10;        &quot;size1&quot;: 12.4&#10;    },&#10;    &quot;minSize&quot;: {&#10;        &quot;size1&quot;: 12.4&#10;    },&#10;    &quot;normalSize&quot;: {&#10;        &quot;size1&quot;: 12.4&#10;    },&#10;    &quot;subLayout&quot;: [&#10;        {&#10;            &quot;id&quot;: &quot;2020-04-16T20:15:06&quot;,&#10;            &quot;margin&quot;: {&#10;                &quot;bottom&quot;: 0.60000002384185791,&#10;                &quot;left&quot;: 1.690000057220459,&#10;                &quot;right&quot;: 1.690000057220459,&#10;                &quot;top&quot;: 0.74000000953674316&#10;            },&#10;            &quot;type&quot;: 0&#10;        },&#10;        {&#10;            &quot;id&quot;: &quot;2020-04-16T20:15:06&quot;,&#10;            &quot;maxSize&quot;: {&#10;                &quot;size1&quot;: 83.200000000000003&#10;            },&#10;            &quot;minSize&quot;: {&#10;                &quot;size1&quot;: 40.100000000000001&#10;            },&#10;            &quot;normalSize&quot;: {&#10;                &quot;size1&quot;: 64.411719939117191&#10;            },&#10;            &quot;subLayout&quot;: [&#10;                {&#10;                    &quot;horizontalAlign&quot;: 1,&#10;                    &quot;id&quot;: &quot;2020-04-16T20:15:06&quot;,&#10;                    &quot;margin&quot;: {&#10;                        &quot;bottom&quot;: 0.57999998331069946,&#10;                        &quot;left&quot;: 1.690000057220459,&#10;                        &quot;right&quot;: 1.690000057220459,&#10;                        &quot;top&quot;: 1.2439998388290405&#10;                    },&#10;                    &quot;marginOverLayout&quot;: {&#10;                        &quot;bottom&quot;: 0.57999998331069946,&#10;                        &quot;left&quot;: 1.690000057220459,&#10;                        &quot;right&quot;: 1.690000057220459,&#10;                        &quot;top&quot;: 1.2439998388290405&#10;                    },&#10;                    &quot;type&quot;: 1,&#10;                    &quot;verticalAlign&quot;: 1&#10;                },&#10;                {&#10;                    &quot;backgroundInfo&quot;: [&#10;                        {&#10;                            &quot;bottom&quot;: 0,&#10;                            &quot;bottomAbs&quot;: false,&#10;                            &quot;left&quot;: 0,&#10;                            &quot;leftAbs&quot;: false,&#10;                            &quot;right&quot;: 0,&#10;                            &quot;rightAbs&quot;: false,&#10;                            &quot;top&quot;: -1.36983275,&#10;                            &quot;topAbs&quot;: false,&#10;                            &quot;type&quot;: &quot;bottomTop&quot;&#10;                        }&#10;                    ],&#10;                    &quot;horizontalAlign&quot;: 1,&#10;                    &quot;id&quot;: &quot;2020-04-16T20:15:06&quot;,&#10;                    &quot;margin&quot;: {&#10;                        &quot;bottom&quot;: 1.690000057220459,&#10;                        &quot;left&quot;: 1.690000057220459,&#10;                        &quot;right&quot;: 1.690000057220459,&#10;                        &quot;top&quot;: 0.026000002399086952&#10;                    },&#10;                    &quot;type&quot;: 0,&#10;                    &quot;verticalAlign&quot;: 1&#10;                }&#10;            ],&#10;            &quot;type&quot;: 0&#10;        }&#10;    ],&#10;    &quot;type&quot;: 1&#10;}&#10;"/>
  <p:tag name="KSO_WM_SLIDE_CAN_ADD_NAVIGATION" val="1"/>
  <p:tag name="KSO_WM_SLIDE_BACKGROUND" val="[&quot;general&quot;,&quot;frame&quot;,&quot;navigation&quot;,&quot;bottomTop&quot;]"/>
  <p:tag name="KSO_WM_SLIDE_RATIO" val="1.777778"/>
  <p:tag name="KSO_WM_TEMPLATE_MASTER_TYPE" val="0"/>
  <p:tag name="KSO_WM_TEMPLATE_COLOR_TYPE" val="1"/>
  <p:tag name="KSO_WM_SLIDE_BK_DARK_LIGHT" val="2"/>
  <p:tag name="KSO_WM_SLIDE_BACKGROUND_TYPE" val="bottomTop"/>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TYPE" val="i"/>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UNIT_NOCLEAR" val="0"/>
  <p:tag name="KSO_WM_UNIT_SHOW_EDIT_AREA_INDICATION" val="1"/>
  <p:tag name="KSO_WM_UNIT_VALUE" val="123"/>
  <p:tag name="KSO_WM_UNIT_HIGHLIGHT" val="0"/>
  <p:tag name="KSO_WM_UNIT_COMPATIBLE" val="0"/>
  <p:tag name="KSO_WM_UNIT_DIAGRAM_ISNUMVISUAL" val="0"/>
  <p:tag name="KSO_WM_UNIT_DIAGRAM_ISREFERUNIT" val="0"/>
  <p:tag name="KSO_WM_UNIT_TYPE" val="f"/>
  <p:tag name="KSO_WM_UNIT_INDEX" val="1"/>
  <p:tag name="KSO_WM_UNIT_ID" val="diagram20201555_1*f*1"/>
  <p:tag name="KSO_WM_TEMPLATE_CATEGORY" val="diagram"/>
  <p:tag name="KSO_WM_TEMPLATE_INDEX" val="20201555"/>
  <p:tag name="KSO_WM_UNIT_LAYERLEVEL" val="1"/>
  <p:tag name="KSO_WM_TAG_VERSION" val="1.0"/>
  <p:tag name="KSO_WM_BEAUTIFY_FLAG" val="#wm#"/>
  <p:tag name="KSO_WM_UNIT_PRESET_TEXT" val="点击输入正文"/>
  <p:tag name="KSO_WM_UNIT_DEFAULT_FONT" val="12;18;2"/>
  <p:tag name="KSO_WM_UNIT_BLOCK" val="0"/>
  <p:tag name="KSO_WM_UNIT_TEXT_FILL_FORE_SCHEMECOLOR_INDEX_BRIGHTNESS" val="0.35"/>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VALUE" val="994*2366"/>
  <p:tag name="KSO_WM_UNIT_HIGHLIGHT" val="0"/>
  <p:tag name="KSO_WM_UNIT_COMPATIBLE" val="0"/>
  <p:tag name="KSO_WM_UNIT_DIAGRAM_ISNUMVISUAL" val="0"/>
  <p:tag name="KSO_WM_UNIT_DIAGRAM_ISREFERUNIT" val="0"/>
  <p:tag name="KSO_WM_UNIT_TYPE" val="d"/>
  <p:tag name="KSO_WM_UNIT_INDEX" val="1"/>
  <p:tag name="KSO_WM_UNIT_ID" val="diagram20201555_1*d*1"/>
  <p:tag name="KSO_WM_TEMPLATE_CATEGORY" val="diagram"/>
  <p:tag name="KSO_WM_TEMPLATE_INDEX" val="20201555"/>
  <p:tag name="KSO_WM_UNIT_LAYERLEVEL" val="1"/>
  <p:tag name="KSO_WM_TAG_VERSION" val="1.0"/>
  <p:tag name="KSO_WM_BEAUTIFY_FLAG" val="#wm#"/>
  <p:tag name="KSO_WM_UNIT_PLACING_PICTURE_INFO" val="{&quot;full_picture&quot;:false,&quot;last_crop_picture&quot;:&quot;1-1&quot;,&quot;selected&quot;:&quot;1-1&quot;,&quot;spacing&quot;:6}"/>
  <p:tag name="KSO_WM_UNIT_SUPPORT_UNIT_TYPE" val="[&quot;all&quot;]"/>
  <p:tag name="KSO_WM_UNIT_BLOCK" val="0"/>
  <p:tag name="KSO_WM_UNIT_PLACING_PICTURE" val="43773.6519192593"/>
  <p:tag name="REFSHAPE" val="195971492"/>
  <p:tag name="KSO_WM_UNIT_PICTURE_CLIP_FLAG" val="0"/>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1555_1*i*5"/>
  <p:tag name="KSO_WM_TEMPLATE_CATEGORY" val="diagram"/>
  <p:tag name="KSO_WM_TEMPLATE_INDEX" val="20201555"/>
  <p:tag name="KSO_WM_UNIT_LAYERLEVEL" val="1"/>
  <p:tag name="KSO_WM_TAG_VERSION" val="1.0"/>
  <p:tag name="KSO_WM_BEAUTIFY_FLAG" val="#wm#"/>
  <p:tag name="KSO_WM_UNIT_SM_LIMIT_TYPE" val="1"/>
  <p:tag name="KSO_WM_UNIT_LINE_FORE_SCHEMECOLOR_INDEX_BRIGHTNESS" val="0.25"/>
  <p:tag name="KSO_WM_UNIT_LINE_FORE_SCHEMECOLOR_INDEX" val="13"/>
  <p:tag name="KSO_WM_UNIT_LINE_FILL_TYPE" val="2"/>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1555_1*i*6"/>
  <p:tag name="KSO_WM_TEMPLATE_CATEGORY" val="diagram"/>
  <p:tag name="KSO_WM_TEMPLATE_INDEX" val="20201555"/>
  <p:tag name="KSO_WM_UNIT_LAYERLEVEL" val="1"/>
  <p:tag name="KSO_WM_TAG_VERSION" val="1.0"/>
  <p:tag name="KSO_WM_BEAUTIFY_FLAG" val="#wm#"/>
  <p:tag name="KSO_WM_UNIT_SM_LIMIT_TYPE" val="1"/>
  <p:tag name="KSO_WM_UNIT_LINE_FORE_SCHEMECOLOR_INDEX_BRIGHTNESS" val="0.25"/>
  <p:tag name="KSO_WM_UNIT_LINE_FORE_SCHEMECOLOR_INDEX" val="13"/>
  <p:tag name="KSO_WM_UNIT_LINE_FILL_TYPE" val="2"/>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1555_1*i*8"/>
  <p:tag name="KSO_WM_TEMPLATE_CATEGORY" val="diagram"/>
  <p:tag name="KSO_WM_TEMPLATE_INDEX" val="20201555"/>
  <p:tag name="KSO_WM_UNIT_LAYERLEVEL" val="1"/>
  <p:tag name="KSO_WM_TAG_VERSION" val="1.0"/>
  <p:tag name="KSO_WM_BEAUTIFY_FLAG" val="#wm#"/>
  <p:tag name="KSO_WM_UNIT_BLOCK" val="0"/>
  <p:tag name="KSO_WM_UNIT_SM_LIMIT_TYPE" val="1"/>
  <p:tag name="KSO_WM_UNIT_DECORATE_INFO" val="{&quot;DecorateInfoX&quot;:{&quot;IsLeft&quot;:true,&quot;IsRight&quot;:false,&quot;IsAbs&quot;:false},&quot;DecorateInfoY&quot;:{&quot;IsTop&quot;:true,&quot;IsBottom&quot;:false,&quot;IsAbs&quot;:false}}"/>
  <p:tag name="KSO_WM_UNIT_TEXT_FILL_FORE_SCHEMECOLOR_INDEX_BRIGHTNESS" val="0.35"/>
  <p:tag name="KSO_WM_UNIT_TEXT_FILL_FORE_SCHEMECOLOR_INDEX" val="13"/>
  <p:tag name="KSO_WM_UNIT_TEXT_FILL_TYPE" val="1"/>
</p:tagLst>
</file>

<file path=ppt/tags/tag194.xml><?xml version="1.0" encoding="utf-8"?>
<p:tagLst xmlns:a="http://schemas.openxmlformats.org/drawingml/2006/main" xmlns:r="http://schemas.openxmlformats.org/officeDocument/2006/relationships" xmlns:p="http://schemas.openxmlformats.org/presentationml/2006/main">
  <p:tag name="KSO_WM_SLIDE_ID" val="diagram20200321_1"/>
  <p:tag name="KSO_WM_TEMPLATE_SUBCATEGORY" val="11"/>
  <p:tag name="KSO_WM_SLIDE_TYPE" val="text"/>
  <p:tag name="KSO_WM_SLIDE_SUBTYPE" val="picTxt"/>
  <p:tag name="KSO_WM_SLIDE_ITEM_CNT" val="0"/>
  <p:tag name="KSO_WM_SLIDE_INDEX" val="1"/>
  <p:tag name="KSO_WM_UNIT_SHOW_EDIT_AREA_INDICATION" val="1"/>
  <p:tag name="KSO_WM_SLIDE_SIZE" val="866*458"/>
  <p:tag name="KSO_WM_SLIDE_POSITION" val="47*34"/>
  <p:tag name="KSO_WM_TAG_VERSION" val="1.0"/>
  <p:tag name="KSO_WM_BEAUTIFY_FLAG" val="#wm#"/>
  <p:tag name="KSO_WM_TEMPLATE_CATEGORY" val="diagram"/>
  <p:tag name="KSO_WM_TEMPLATE_INDEX" val="20200321"/>
  <p:tag name="KSO_WM_SLIDE_LAYOUT" val="a_d_f"/>
  <p:tag name="KSO_WM_SLIDE_LAYOUT_CNT" val="1_1_1"/>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id&quot;: &quot;2020-04-16T20:15:40&quot;,&#10;    &quot;maxSize&quot;: {&#10;        &quot;size1&quot;: 32.799999999999997&#10;    },&#10;    &quot;minSize&quot;: {&#10;        &quot;size1&quot;: 24.600000000000001&#10;    },&#10;    &quot;normalSize&quot;: {&#10;        &quot;size1&quot;: 25.003411502788072&#10;    },&#10;    &quot;subLayout&quot;: [&#10;        {&#10;            &quot;horizontalAlign&quot;: 0,&#10;            &quot;id&quot;: &quot;2020-04-16T20:15:40&quot;,&#10;            &quot;margin&quot;: {&#10;                &quot;bottom&quot;: 1.2439998388290405,&#10;                &quot;left&quot;: 1.690000057220459,&#10;                &quot;right&quot;: 1.690000057220459,&#10;                &quot;top&quot;: 1.690000057220459&#10;            },&#10;            &quot;type&quot;: 0,&#10;            &quot;verticalAlign&quot;: 1&#10;        },&#10;        {&#10;            &quot;backgroundInfo&quot;: [&#10;                {&#10;                    &quot;bottom&quot;: 0.058357569999999998,&#10;                    &quot;bottomAbs&quot;: false,&#10;                    &quot;left&quot;: 0,&#10;                    &quot;leftAbs&quot;: false,&#10;                    &quot;right&quot;: 0,&#10;                    &quot;rightAbs&quot;: false,&#10;                    &quot;top&quot;: -0.058357569999999998,&#10;                    &quot;topAbs&quot;: false,&#10;                    &quot;type&quot;: &quot;bottomTop&quot;&#10;                }&#10;            ],&#10;            &quot;direction&quot;: 1,&#10;            &quot;id&quot;: &quot;2020-04-16T20:15:40&quot;,&#10;            &quot;maxSize&quot;: {&#10;                &quot;size1&quot;: 68.099999999999994&#10;            },&#10;            &quot;minSize&quot;: {&#10;                &quot;size1&quot;: 36.200000000000003&#10;            },&#10;            &quot;normalSize&quot;: {&#10;                &quot;size1&quot;: 50.756250000000001&#10;            },&#10;            &quot;subLayout&quot;: [&#10;                {&#10;                    &quot;horizontalAlign&quot;: 0,&#10;                    &quot;id&quot;: &quot;2020-04-16T20:15:40&quot;,&#10;                    &quot;margin&quot;: {&#10;                        &quot;bottom&quot;: 1.690000057220459,&#10;                        &quot;left&quot;: 1.7029999494552612,&#10;                        &quot;right&quot;: 1.034000039100647,&#10;                        &quot;top&quot;: 0.026000002399086952&#10;                    },&#10;                    &quot;marginOverLayout&quot;: {&#10;                        &quot;bottom&quot;: 1.690000057220459,&#10;                        &quot;left&quot;: 1.7029999494552612,&#10;                        &quot;right&quot;: 1.034000039100647,&#10;                        &quot;top&quot;: 0.026000002399086952&#10;                    },&#10;                    &quot;type&quot;: 1,&#10;                    &quot;verticalAlign&quot;: 1&#10;                },&#10;                {&#10;                    &quot;horizontalAlign&quot;: 0,&#10;                    &quot;id&quot;: &quot;2020-04-16T20:15:40&quot;,&#10;                    &quot;margin&quot;: {&#10;                        &quot;bottom&quot;: 1.690000057220459,&#10;                        &quot;left&quot;: 0.026000002399086952,&#10;                        &quot;right&quot;: 1.690000057220459,&#10;                        &quot;top&quot;: 0.026000002399086952&#10;                    },&#10;                    &quot;type&quot;: 0,&#10;                    &quot;verticalAlign&quot;: 1&#10;                }&#10;            ],&#10;            &quot;type&quot;: 0&#10;        }&#10;    ],&#10;    &quot;type&quot;: 1&#10;}&#10;"/>
  <p:tag name="KSO_WM_SLIDE_CAN_ADD_NAVIGATION" val="1"/>
  <p:tag name="KSO_WM_SLIDE_BACKGROUND" val="[&quot;general&quot;,&quot;frame&quot;,&quot;bottomTop&quot;]"/>
  <p:tag name="KSO_WM_SLIDE_RATIO" val="1.777778"/>
  <p:tag name="KSO_WM_TEMPLATE_MASTER_TYPE" val="0"/>
  <p:tag name="KSO_WM_TEMPLATE_COLOR_TYPE" val="1"/>
  <p:tag name="KSO_WM_SLIDE_BK_DARK_LIGHT" val="2"/>
  <p:tag name="KSO_WM_SLIDE_BACKGROUND_TYPE" val="bottomTop"/>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 name="KSO_WM_UNIT_TYPE" val="i"/>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2"/>
  <p:tag name="KSO_WM_UNIT_LAYERLEVEL" val="1"/>
  <p:tag name="KSO_WM_TAG_VERSION" val="1.0"/>
  <p:tag name="KSO_WM_BEAUTIFY_FLAG" val="#wm#"/>
  <p:tag name="KSO_WM_SLIDE_BACKGROUND_TYPE" val="bottomTop"/>
  <p:tag name="KSO_WM_SLIDE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diagram20200321_1*a*1"/>
  <p:tag name="KSO_WM_TEMPLATE_CATEGORY" val="diagram"/>
  <p:tag name="KSO_WM_TEMPLATE_INDEX" val="20200321"/>
  <p:tag name="KSO_WM_UNIT_LAYERLEVEL" val="1"/>
  <p:tag name="KSO_WM_TAG_VERSION" val="1.0"/>
  <p:tag name="KSO_WM_BEAUTIFY_FLAG" val="#wm#"/>
  <p:tag name="KSO_WM_UNIT_ISNUMDGMTITLE" val="0"/>
  <p:tag name="KSO_WM_UNIT_SHOW_EDIT_AREA_INDICATION" val="1"/>
  <p:tag name="KSO_WM_UNIT_PLACING_PICTURE_MD4" val="0"/>
  <p:tag name="KSO_WM_UNIT_DEFAULT_FONT" val="32;36;4"/>
  <p:tag name="KSO_WM_UNIT_BLOCK" val="0"/>
  <p:tag name="KSO_WM_UNIT_SM_LIMIT_TYPE" val="1"/>
  <p:tag name="KSO_WM_UNIT_SMARTLAYOUT_COMPRESS_INFO" val="{&#10;    &quot;id&quot;: &quot;2020-04-16T20:15:40&quot;,&#10;    &quot;max&quot;: 0.32496371171606597,&#10;    &quot;parentMax&quot;: {&#10;        &quot;max&quot;: 2.1784221150555894&#10;    },&#10;    &quot;topChanged&quot;: 0&#10;}&#10;"/>
  <p:tag name="KSO_WM_UNIT_TEXT_FILL_FORE_SCHEMECOLOR_INDEX_BRIGHTNESS" val="0.25"/>
  <p:tag name="KSO_WM_UNIT_TEXT_FILL_FORE_SCHEMECOLOR_INDEX" val="13"/>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UNIT_VALUE" val="1266*2031"/>
  <p:tag name="KSO_WM_UNIT_HIGHLIGHT" val="0"/>
  <p:tag name="KSO_WM_UNIT_COMPATIBLE" val="0"/>
  <p:tag name="KSO_WM_UNIT_DIAGRAM_ISNUMVISUAL" val="0"/>
  <p:tag name="KSO_WM_UNIT_DIAGRAM_ISREFERUNIT" val="0"/>
  <p:tag name="KSO_WM_UNIT_TYPE" val="d"/>
  <p:tag name="KSO_WM_UNIT_INDEX" val="1"/>
  <p:tag name="KSO_WM_UNIT_ID" val="diagram20200321_1*d*1"/>
  <p:tag name="KSO_WM_TEMPLATE_CATEGORY" val="diagram"/>
  <p:tag name="KSO_WM_TEMPLATE_INDEX" val="20200321"/>
  <p:tag name="KSO_WM_UNIT_LAYERLEVEL" val="1"/>
  <p:tag name="KSO_WM_TAG_VERSION" val="1.0"/>
  <p:tag name="KSO_WM_BEAUTIFY_FLAG" val="#wm#"/>
  <p:tag name="KSO_WM_UNIT_PLACING_PICTURE_INFO" val="{&quot;code&quot;:&quot;[1]&quot;,&quot;full_picture&quot;:false,&quot;last_crop_picture&quot;:&quot;[1]&quot;,&quot;scheme&quot;:&quot;1-1&quot;,&quot;spacing&quot;:6}"/>
  <p:tag name="KSO_WM_UNIT_SUPPORT_UNIT_TYPE" val="[&quot;all&quot;]"/>
  <p:tag name="KSO_WM_UNIT_PLACING_PICTURE_USER_VIEWPORT" val="{&quot;height&quot;:7185.3102362204727,&quot;width&quot;:11522.322834645669}"/>
  <p:tag name="KSO_WM_UNIT_PLACING_PICTURE_USER_RELATIVERECTANGLE" val="{&quot;bottom&quot;:0.00017000000000000001,&quot;left&quot;:0,&quot;right&quot;:0,&quot;top&quot;:0.00017000000000000001}"/>
  <p:tag name="KSO_WM_UNIT_PLACING_PICTURE_COLLAGE_RELATIVERECTANGLE" val="{&quot;bottom&quot;:0.00016999999999998112,&quot;left&quot;:0,&quot;right&quot;:0,&quot;top&quot;:0.00016999999999998112}"/>
  <p:tag name="KSO_WM_UNIT_PLACING_PICTURE_COLLAGE_VIEWPORT" val="{&quot;height&quot;:7185.3102362204736,&quot;width&quot;:11522.322834645671}"/>
  <p:tag name="KSO_WM_UNIT_PLACING_PICTURE_MD4" val="0"/>
  <p:tag name="KSO_WM_UNIT_BLOCK" val="0"/>
  <p:tag name="KSO_WM_UNIT_PLACING_PICTURE" val="43839.6939084144"/>
  <p:tag name="REFSHAPE" val="195923212"/>
  <p:tag name="KSO_WM_UNIT_PICTURE_CLIP_FLAG" val="0"/>
</p:tagLst>
</file>

<file path=ppt/tags/tag199.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VALUE" val="154"/>
  <p:tag name="KSO_WM_UNIT_HIGHLIGHT" val="0"/>
  <p:tag name="KSO_WM_UNIT_COMPATIBLE" val="0"/>
  <p:tag name="KSO_WM_UNIT_DIAGRAM_ISNUMVISUAL" val="0"/>
  <p:tag name="KSO_WM_UNIT_DIAGRAM_ISREFERUNIT" val="0"/>
  <p:tag name="KSO_WM_UNIT_TYPE" val="f"/>
  <p:tag name="KSO_WM_UNIT_INDEX" val="1"/>
  <p:tag name="KSO_WM_UNIT_ID" val="diagram20200321_1*f*1"/>
  <p:tag name="KSO_WM_TEMPLATE_CATEGORY" val="diagram"/>
  <p:tag name="KSO_WM_TEMPLATE_INDEX" val="20200321"/>
  <p:tag name="KSO_WM_UNIT_LAYERLEVEL" val="1"/>
  <p:tag name="KSO_WM_TAG_VERSION" val="1.0"/>
  <p:tag name="KSO_WM_BEAUTIFY_FLAG" val="#wm#"/>
  <p:tag name="KSO_WM_UNIT_SHOW_EDIT_AREA_INDICATION" val="1"/>
  <p:tag name="KSO_WM_UNIT_PLACING_PICTURE_MD4" val="0"/>
  <p:tag name="KSO_WM_UNIT_DEFAULT_FONT" val="14;18;2"/>
  <p:tag name="KSO_WM_UNIT_BLOCK" val="0"/>
  <p:tag name="KSO_WM_UNIT_TEXT_FILL_FORE_SCHEMECOLOR_INDEX_BRIGHTNESS" val="0.35"/>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HIGHLIGHT" val="0"/>
  <p:tag name="KSO_WM_UNIT_COMPATIBLE" val="0"/>
  <p:tag name="KSO_WM_UNIT_DIAGRAM_ISNUMVISUAL" val="0"/>
  <p:tag name="KSO_WM_UNIT_DIAGRAM_ISREFERUNIT" val="0"/>
  <p:tag name="KSO_WM_UNIT_ID" val="_0**"/>
  <p:tag name="KSO_WM_UNIT_LAYERLEVEL" val="1"/>
  <p:tag name="KSO_WM_TEMPLATE_CATEGORY" val="custom"/>
  <p:tag name="KSO_WM_TEMPLATE_INDEX" val="20202690"/>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0321_1*i*2"/>
  <p:tag name="KSO_WM_TEMPLATE_CATEGORY" val="diagram"/>
  <p:tag name="KSO_WM_TEMPLATE_INDEX" val="20200321"/>
  <p:tag name="KSO_WM_UNIT_LAYERLEVEL" val="1"/>
  <p:tag name="KSO_WM_TAG_VERSION" val="1.0"/>
  <p:tag name="KSO_WM_BEAUTIFY_FLAG" val="#wm#"/>
  <p:tag name="KSO_WM_UNIT_PLACING_PICTURE_MD4" val="0"/>
  <p:tag name="KSO_WM_UNIT_SM_LIMIT_TYPE" val="1"/>
  <p:tag name="KSO_WM_UNIT_LINE_FORE_SCHEMECOLOR_INDEX_BRIGHTNESS" val="0.25"/>
  <p:tag name="KSO_WM_UNIT_LINE_FORE_SCHEMECOLOR_INDEX" val="13"/>
  <p:tag name="KSO_WM_UNIT_LINE_FILL_TYPE" val="2"/>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0321_1*i*3"/>
  <p:tag name="KSO_WM_TEMPLATE_CATEGORY" val="diagram"/>
  <p:tag name="KSO_WM_TEMPLATE_INDEX" val="20200321"/>
  <p:tag name="KSO_WM_UNIT_LAYERLEVEL" val="1"/>
  <p:tag name="KSO_WM_TAG_VERSION" val="1.0"/>
  <p:tag name="KSO_WM_BEAUTIFY_FLAG" val="#wm#"/>
  <p:tag name="KSO_WM_UNIT_PLACING_PICTURE_MD4" val="0"/>
  <p:tag name="KSO_WM_UNIT_SM_LIMIT_TYPE" val="1"/>
  <p:tag name="KSO_WM_UNIT_LINE_FORE_SCHEMECOLOR_INDEX_BRIGHTNESS" val="0.25"/>
  <p:tag name="KSO_WM_UNIT_LINE_FORE_SCHEMECOLOR_INDEX" val="13"/>
  <p:tag name="KSO_WM_UNIT_LINE_FILL_TYPE" val="2"/>
</p:tagLst>
</file>

<file path=ppt/tags/tag202.xml><?xml version="1.0" encoding="utf-8"?>
<p:tagLst xmlns:a="http://schemas.openxmlformats.org/drawingml/2006/main" xmlns:r="http://schemas.openxmlformats.org/officeDocument/2006/relationships" xmlns:p="http://schemas.openxmlformats.org/presentationml/2006/main">
  <p:tag name="KSO_WM_SLIDE_ID" val="diagram20200316_1"/>
  <p:tag name="KSO_WM_TEMPLATE_SUBCATEGORY" val="11"/>
  <p:tag name="KSO_WM_SLIDE_TYPE" val="text"/>
  <p:tag name="KSO_WM_SLIDE_SUBTYPE" val="picTxt"/>
  <p:tag name="KSO_WM_SLIDE_ITEM_CNT" val="0"/>
  <p:tag name="KSO_WM_SLIDE_INDEX" val="1"/>
  <p:tag name="KSO_WM_UNIT_SHOW_EDIT_AREA_INDICATION" val="1"/>
  <p:tag name="KSO_WM_SLIDE_SIZE" val="864*444"/>
  <p:tag name="KSO_WM_SLIDE_POSITION" val="47*47"/>
  <p:tag name="KSO_WM_TAG_VERSION" val="1.0"/>
  <p:tag name="KSO_WM_BEAUTIFY_FLAG" val="#wm#"/>
  <p:tag name="KSO_WM_TEMPLATE_CATEGORY" val="diagram"/>
  <p:tag name="KSO_WM_TEMPLATE_INDEX" val="20200316"/>
  <p:tag name="KSO_WM_SLIDE_LAYOUT" val="a_d_f"/>
  <p:tag name="KSO_WM_SLIDE_LAYOUT_CNT" val="1_1_1"/>
  <p:tag name="KSO_WM_SLIDE_LAYOUT_INFO" val="{&#10;    &quot;backgroundInfo&quot;: [&#10;        {&#10;            &quot;bottom&quot;: 0,&#10;            &quot;bottomAbs&quot;: false,&#10;            &quot;left&quot;: 0,&#10;            &quot;leftAbs&quot;: false,&#10;            &quot;right&quot;: 0,&#10;            &quot;rightAbs&quot;: false,&#10;            &quot;top&quot;: 0,&#10;            &quot;topAbs&quot;: false,&#10;            &quot;type&quot;: &quot;general&quot;&#10;        },&#10;        {&#10;            &quot;bottom&quot;: 0,&#10;            &quot;bottomAbs&quot;: false,&#10;            &quot;left&quot;: 0,&#10;            &quot;leftAbs&quot;: false,&#10;            &quot;right&quot;: 0,&#10;            &quot;rightAbs&quot;: false,&#10;            &quot;top&quot;: 0,&#10;            &quot;topAbs&quot;: false,&#10;            &quot;type&quot;: &quot;frame&quot;&#10;        }&#10;    ],&#10;    &quot;id&quot;: &quot;2020-04-16T20:17:06&quot;,&#10;    &quot;maxSize&quot;: {&#10;        &quot;size1&quot;: 76&#10;    },&#10;    &quot;minSize&quot;: {&#10;        &quot;size1&quot;: 39.200000000000003&#10;    },&#10;    &quot;normalSize&quot;: {&#10;        &quot;size1&quot;: 54.911111111111111&#10;    },&#10;    &quot;subLayout&quot;: [&#10;        {&#10;            &quot;backgroundInfo&quot;: [&#10;                {&#10;                    &quot;bottom&quot;: 0.23751984500000001,&#10;                    &quot;bottomAbs&quot;: false,&#10;                    &quot;left&quot;: 0,&#10;                    &quot;leftAbs&quot;: false,&#10;                    &quot;right&quot;: 0,&#10;                    &quot;rightAbs&quot;: false,&#10;                    &quot;top&quot;: 0,&#10;                    &quot;topAbs&quot;: false,&#10;                    &quot;type&quot;: &quot;topBottom&quot;&#10;                }&#10;            ],&#10;            &quot;horizontalAlign&quot;: 0,&#10;            &quot;id&quot;: &quot;2020-04-16T20:17:06&quot;,&#10;            &quot;margin&quot;: {&#10;                &quot;bottom&quot;: 0.60399997234344482,&#10;                &quot;left&quot;: 1.690000057220459,&#10;                &quot;right&quot;: 1.6950000524520874,&#10;                &quot;top&quot;: 1.690000057220459&#10;            },&#10;            &quot;marginOverLayout&quot;: {&#10;                &quot;bottom&quot;: 0.60399997234344482,&#10;                &quot;left&quot;: 1.690000057220459,&#10;                &quot;right&quot;: 1.6950000524520874,&#10;                &quot;top&quot;: 1.690000057220459&#10;            },&#10;            &quot;type&quot;: 1,&#10;            &quot;verticalAlign&quot;: 2&#10;        },&#10;        {&#10;            &quot;horizontalAlign&quot;: 0,&#10;            &quot;id&quot;: &quot;2020-04-16T20:17:06&quot;,&#10;            &quot;margin&quot;: {&#10;                &quot;bottom&quot;: 1.7079999446868896,&#10;                &quot;left&quot;: 1.690000057220459,&#10;                &quot;right&quot;: 1.6950000524520874,&#10;                &quot;top&quot;: 0.026000002399086952&#10;            },&#10;            &quot;type&quot;: 0,&#10;            &quot;verticalAlign&quot;: 0&#10;        }&#10;    ],&#10;    &quot;type&quot;: 1&#10;}&#10;"/>
  <p:tag name="KSO_WM_SLIDE_CAN_ADD_NAVIGATION" val="1"/>
  <p:tag name="KSO_WM_SLIDE_BACKGROUND" val="[&quot;general&quot;,&quot;frame&quot;,&quot;topBottom&quot;]"/>
  <p:tag name="KSO_WM_SLIDE_RATIO" val="1.777778"/>
  <p:tag name="KSO_WM_TEMPLATE_MASTER_TYPE" val="0"/>
  <p:tag name="KSO_WM_TEMPLATE_COLOR_TYPE" val="1"/>
  <p:tag name="KSO_WM_SLIDE_BK_DARK_LIGHT" val="2"/>
  <p:tag name="KSO_WM_SLIDE_BACKGROUND_TYPE" val="topBotto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2"/>
  <p:tag name="KSO_WM_UNIT_LAYERLEVEL" val="1"/>
  <p:tag name="KSO_WM_TAG_VERSION" val="1.0"/>
  <p:tag name="KSO_WM_BEAUTIFY_FLAG" val="#wm#"/>
  <p:tag name="KSO_WM_SLIDE_BACKGROUND_TYPE" val="topBottom"/>
  <p:tag name="KSO_WM_SLIDE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 name="KSO_WM_UNIT_TYPE" val="i"/>
</p:tagLst>
</file>

<file path=ppt/tags/tag205.xml><?xml version="1.0" encoding="utf-8"?>
<p:tagLst xmlns:a="http://schemas.openxmlformats.org/drawingml/2006/main" xmlns:r="http://schemas.openxmlformats.org/officeDocument/2006/relationships" xmlns:p="http://schemas.openxmlformats.org/presentationml/2006/main">
  <p:tag name="KSO_WM_UNIT_VALUE" val="1012*3046"/>
  <p:tag name="KSO_WM_UNIT_HIGHLIGHT" val="0"/>
  <p:tag name="KSO_WM_UNIT_COMPATIBLE" val="0"/>
  <p:tag name="KSO_WM_UNIT_DIAGRAM_ISNUMVISUAL" val="0"/>
  <p:tag name="KSO_WM_UNIT_DIAGRAM_ISREFERUNIT" val="0"/>
  <p:tag name="KSO_WM_UNIT_TYPE" val="d"/>
  <p:tag name="KSO_WM_UNIT_INDEX" val="1"/>
  <p:tag name="KSO_WM_UNIT_ID" val="diagram20200316_1*d*1"/>
  <p:tag name="KSO_WM_TEMPLATE_CATEGORY" val="diagram"/>
  <p:tag name="KSO_WM_TEMPLATE_INDEX" val="20200316"/>
  <p:tag name="KSO_WM_UNIT_LAYERLEVEL" val="1"/>
  <p:tag name="KSO_WM_TAG_VERSION" val="1.0"/>
  <p:tag name="KSO_WM_BEAUTIFY_FLAG" val="#wm#"/>
  <p:tag name="KSO_WM_UNIT_PLACING_PICTURE_INFO" val="{&quot;full_picture&quot;:false,&quot;last_crop_picture&quot;:&quot;1-1&quot;,&quot;selected&quot;:&quot;1-1&quot;,&quot;spacing&quot;:6}"/>
  <p:tag name="KSO_WM_UNIT_BLOCK" val="0"/>
  <p:tag name="KSO_WM_UNIT_PLACING_PICTURE" val="43710.7110414005"/>
  <p:tag name="KSO_WM_UNIT_SUPPORT_UNIT_TYPE" val="[&quot;all&quot;]"/>
  <p:tag name="REFSHAPE" val="195925252"/>
  <p:tag name="KSO_WM_UNIT_PICTURE_CLIP_FLAG" val="0"/>
</p:tagLst>
</file>

<file path=ppt/tags/tag206.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VALUE" val="94"/>
  <p:tag name="KSO_WM_UNIT_HIGHLIGHT" val="0"/>
  <p:tag name="KSO_WM_UNIT_COMPATIBLE" val="0"/>
  <p:tag name="KSO_WM_UNIT_DIAGRAM_ISNUMVISUAL" val="0"/>
  <p:tag name="KSO_WM_UNIT_DIAGRAM_ISREFERUNIT" val="0"/>
  <p:tag name="KSO_WM_UNIT_TYPE" val="f"/>
  <p:tag name="KSO_WM_UNIT_INDEX" val="1"/>
  <p:tag name="KSO_WM_UNIT_ID" val="diagram20200316_1*f*1"/>
  <p:tag name="KSO_WM_TEMPLATE_CATEGORY" val="diagram"/>
  <p:tag name="KSO_WM_TEMPLATE_INDEX" val="20200316"/>
  <p:tag name="KSO_WM_UNIT_LAYERLEVEL" val="1"/>
  <p:tag name="KSO_WM_TAG_VERSION" val="1.0"/>
  <p:tag name="KSO_WM_BEAUTIFY_FLAG" val="#wm#"/>
  <p:tag name="KSO_WM_UNIT_SHOW_EDIT_AREA_INDICATION" val="1"/>
  <p:tag name="KSO_WM_UNIT_DEFAULT_FONT" val="14;18;2"/>
  <p:tag name="KSO_WM_UNIT_BLOCK" val="0"/>
  <p:tag name="KSO_WM_UNIT_TEXT_FILL_FORE_SCHEMECOLOR_INDEX_BRIGHTNESS" val="0.35"/>
  <p:tag name="KSO_WM_UNIT_TEXT_FILL_FORE_SCHEMECOLOR_INDEX" val="13"/>
  <p:tag name="KSO_WM_UNIT_TEXT_FILL_TYPE" val="1"/>
</p:tagLst>
</file>

<file path=ppt/tags/tag207.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VALUE" val="42"/>
  <p:tag name="KSO_WM_UNIT_HIGHLIGHT" val="0"/>
  <p:tag name="KSO_WM_UNIT_COMPATIBLE" val="0"/>
  <p:tag name="KSO_WM_UNIT_DIAGRAM_ISNUMVISUAL" val="0"/>
  <p:tag name="KSO_WM_UNIT_DIAGRAM_ISREFERUNIT" val="0"/>
  <p:tag name="KSO_WM_UNIT_TYPE" val="a"/>
  <p:tag name="KSO_WM_UNIT_INDEX" val="1"/>
  <p:tag name="KSO_WM_UNIT_ID" val="diagram20200316_1*a*1"/>
  <p:tag name="KSO_WM_TEMPLATE_CATEGORY" val="diagram"/>
  <p:tag name="KSO_WM_TEMPLATE_INDEX" val="20200316"/>
  <p:tag name="KSO_WM_UNIT_LAYERLEVEL" val="1"/>
  <p:tag name="KSO_WM_TAG_VERSION" val="1.0"/>
  <p:tag name="KSO_WM_BEAUTIFY_FLAG" val="#wm#"/>
  <p:tag name="KSO_WM_UNIT_SHOW_EDIT_AREA_INDICATION" val="1"/>
  <p:tag name="KSO_WM_UNIT_DEFAULT_FONT" val="28;36;4"/>
  <p:tag name="KSO_WM_UNIT_BLOCK" val="1"/>
  <p:tag name="KSO_WM_UNIT_TEXT_FILL_FORE_SCHEMECOLOR_INDEX_BRIGHTNESS" val="0.25"/>
  <p:tag name="KSO_WM_UNIT_TEXT_FILL_FORE_SCHEMECOLOR_INDEX" val="13"/>
  <p:tag name="KSO_WM_UNIT_TEXT_FILL_TYPE" val="1"/>
</p:tagLst>
</file>

<file path=ppt/tags/tag208.xml><?xml version="1.0" encoding="utf-8"?>
<p:tagLst xmlns:a="http://schemas.openxmlformats.org/drawingml/2006/main" xmlns:r="http://schemas.openxmlformats.org/officeDocument/2006/relationships" xmlns:p="http://schemas.openxmlformats.org/presentationml/2006/main">
  <p:tag name="KSO_WM_SLIDE_ID" val="diagram20200864_1"/>
  <p:tag name="KSO_WM_TEMPLATE_SUBCATEGORY" val="11"/>
  <p:tag name="KSO_WM_SLIDE_TYPE" val="text"/>
  <p:tag name="KSO_WM_SLIDE_SUBTYPE" val="pureTxt"/>
  <p:tag name="KSO_WM_SLIDE_ITEM_CNT" val="0"/>
  <p:tag name="KSO_WM_SLIDE_INDEX" val="1"/>
  <p:tag name="KSO_WM_UNIT_SHOW_EDIT_AREA_INDICATION" val="1"/>
  <p:tag name="KSO_WM_SLIDE_SIZE" val="864*454"/>
  <p:tag name="KSO_WM_SLIDE_POSITION" val="47*37"/>
  <p:tag name="KSO_WM_TAG_VERSION" val="1.0"/>
  <p:tag name="KSO_WM_BEAUTIFY_FLAG" val="#wm#"/>
  <p:tag name="KSO_WM_TEMPLATE_CATEGORY" val="diagram"/>
  <p:tag name="KSO_WM_TEMPLATE_INDEX" val="20200864"/>
  <p:tag name="KSO_WM_SLIDE_LAYOUT" val="a_f"/>
  <p:tag name="KSO_WM_SLIDE_LAYOUT_CNT" val="1_1"/>
  <p:tag name="KSO_WM_SLIDE_LAYOUT_INFO" val="{&quot;direction&quot;:0,&quot;horizontalAlign&quot;:-1,&quot;verticalAlign&quot;:-1,&quot;type&quot;:0,&quot;diagramDirection&quot;:0,&quot;canSetOverLayout&quot;:0,&quot;isOverLayout&quot;:0,&quot;normalSize&quot;:{&quot;size1&quot;:26.0},&quot;minSize&quot;:{&quot;size1&quot;:26.0},&quot;maxSize&quot;:{&quot;size1&quot;:26.0},&quot;edge&quot;:{&quot;left&quot;:true,&quot;top&quot;:true,&quot;right&quot;:true,&quot;bottom&quot;:true},&quot;backgroundInfo&quot;:[{&quot;type&quot;:&quot;general&quot;,&quot;left&quot;:0.0,&quot;top&quot;:0.0,&quot;right&quot;:0.0,&quot;bottom&quot;:0.0},{&quot;type&quot;:&quot;frame&quot;,&quot;left&quot;:0.0,&quot;top&quot;:0.0,&quot;right&quot;:0.0,&quot;bottom&quot;:0.0}],&quot;subLayout&quot;:[{&quot;direction&quot;:0,&quot;horizontalAlign&quot;:0,&quot;verticalAlign&quot;:1,&quot;type&quot;:0,&quot;diagramDirection&quot;:0,&quot;canSetOverLayout&quot;:0,&quot;isOverLayout&quot;:0,&quot;margin&quot;:{&quot;left&quot;:1.69,&quot;top&quot;:1.319,&quot;right&quot;:1.69,&quot;bottom&quot;:0.163},&quot;edge&quot;:{&quot;left&quot;:true,&quot;top&quot;:true,&quot;right&quot;:true,&quot;bottom&quot;:false}},{&quot;direction&quot;:0,&quot;horizontalAlign&quot;:0,&quot;verticalAlign&quot;:1,&quot;type&quot;:0,&quot;diagramDirection&quot;:0,&quot;canSetOverLayout&quot;:0,&quot;isOverLayout&quot;:0,&quot;margin&quot;:{&quot;left&quot;:1.69,&quot;top&quot;:0.026,&quot;right&quot;:1.69,&quot;bottom&quot;:1.69},&quot;edge&quot;:{&quot;left&quot;:true,&quot;top&quot;:false,&quot;right&quot;:true,&quot;bottom&quot;:true}}]}"/>
  <p:tag name="KSO_WM_SLIDE_CAN_ADD_NAVIGATION" val="1"/>
  <p:tag name="KSO_WM_SLIDE_BACKGROUND" val="[&quot;general&quot;,&quot;frame&quot;]"/>
  <p:tag name="KSO_WM_SLIDE_RATIO" val="1.777778"/>
  <p:tag name="KSO_WM_TEMPLATE_MASTER_TYPE" val="0"/>
  <p:tag name="KSO_WM_TEMPLATE_COLOR_TYPE" val="1"/>
  <p:tag name="KSO_WM_SLIDE_BK_DARK_LIGHT" val="2"/>
  <p:tag name="KSO_WM_SLIDE_BACKGROUND_TYPE" val="frame"/>
</p:tagLst>
</file>

<file path=ppt/tags/tag209.xml><?xml version="1.0" encoding="utf-8"?>
<p:tagLst xmlns:a="http://schemas.openxmlformats.org/drawingml/2006/main" xmlns:r="http://schemas.openxmlformats.org/officeDocument/2006/relationships"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UNIT_TYPE" val="i"/>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PRESET_TEXT" val="点击输入正文"/>
  <p:tag name="KSO_WM_UNIT_NOCLEAR" val="0"/>
  <p:tag name="KSO_WM_UNIT_SHOW_EDIT_AREA_INDICATION" val="1"/>
  <p:tag name="KSO_WM_UNIT_VALUE" val="564"/>
  <p:tag name="KSO_WM_UNIT_HIGHLIGHT" val="0"/>
  <p:tag name="KSO_WM_UNIT_COMPATIBLE" val="0"/>
  <p:tag name="KSO_WM_UNIT_DIAGRAM_ISNUMVISUAL" val="0"/>
  <p:tag name="KSO_WM_UNIT_DIAGRAM_ISREFERUNIT" val="0"/>
  <p:tag name="KSO_WM_UNIT_TYPE" val="f"/>
  <p:tag name="KSO_WM_UNIT_INDEX" val="1"/>
  <p:tag name="KSO_WM_UNIT_ID" val="diagram20200864_1*f*1"/>
  <p:tag name="KSO_WM_TEMPLATE_CATEGORY" val="diagram"/>
  <p:tag name="KSO_WM_TEMPLATE_INDEX" val="20200864"/>
  <p:tag name="KSO_WM_UNIT_LAYERLEVEL" val="1"/>
  <p:tag name="KSO_WM_TAG_VERSION" val="1.0"/>
  <p:tag name="KSO_WM_BEAUTIFY_FLAG" val="#wm#"/>
  <p:tag name="KSO_WM_UNIT_DEFAULT_FONT" val="14;18;2"/>
  <p:tag name="KSO_WM_UNIT_BLOCK" val="0"/>
  <p:tag name="KSO_WM_UNIT_PLACING_PICTURE_MD4" val="0"/>
  <p:tag name="KSO_WM_UNIT_TEXT_FILL_FORE_SCHEMECOLOR_INDEX_BRIGHTNESS" val="0.35"/>
  <p:tag name="KSO_WM_UNIT_TEXT_FILL_FORE_SCHEMECOLOR_INDEX" val="13"/>
  <p:tag name="KSO_WM_UNIT_TEX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点击输入大标题"/>
  <p:tag name="KSO_WM_UNIT_NOCLEAR" val="0"/>
  <p:tag name="KSO_WM_UNIT_SHOW_EDIT_AREA_INDICATION" val="1"/>
  <p:tag name="KSO_WM_UNIT_VALUE" val="52"/>
  <p:tag name="KSO_WM_UNIT_HIGHLIGHT" val="0"/>
  <p:tag name="KSO_WM_UNIT_COMPATIBLE" val="0"/>
  <p:tag name="KSO_WM_UNIT_DIAGRAM_ISNUMVISUAL" val="0"/>
  <p:tag name="KSO_WM_UNIT_DIAGRAM_ISREFERUNIT" val="0"/>
  <p:tag name="KSO_WM_UNIT_TYPE" val="a"/>
  <p:tag name="KSO_WM_UNIT_INDEX" val="1"/>
  <p:tag name="KSO_WM_UNIT_ID" val="diagram20200864_1*a*1"/>
  <p:tag name="KSO_WM_TEMPLATE_CATEGORY" val="diagram"/>
  <p:tag name="KSO_WM_TEMPLATE_INDEX" val="20200864"/>
  <p:tag name="KSO_WM_UNIT_LAYERLEVEL" val="1"/>
  <p:tag name="KSO_WM_TAG_VERSION" val="1.0"/>
  <p:tag name="KSO_WM_BEAUTIFY_FLAG" val="#wm#"/>
  <p:tag name="KSO_WM_UNIT_DEFAULT_FONT" val="32;36;4"/>
  <p:tag name="KSO_WM_UNIT_BLOCK" val="0"/>
  <p:tag name="KSO_WM_UNIT_ISNUMDGMTITLE" val="0"/>
  <p:tag name="KSO_WM_UNIT_PLACING_PICTURE_MD4" val="0"/>
  <p:tag name="KSO_WM_UNIT_TEXT_FILL_FORE_SCHEMECOLOR_INDEX_BRIGHTNESS" val="0.25"/>
  <p:tag name="KSO_WM_UNIT_TEXT_FILL_FORE_SCHEMECOLOR_INDEX" val="13"/>
  <p:tag name="KSO_WM_UNIT_TEXT_FILL_TYPE" val="1"/>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2"/>
  <p:tag name="KSO_WM_UNIT_FILL_FORE_SCHEMECOLOR_INDEX_BRIGHTNESS" val="0"/>
  <p:tag name="KSO_WM_UNIT_FILL_FORE_SCHEMECOLOR_INDEX" val="16"/>
  <p:tag name="KSO_WM_UNIT_FILL_TYPE" val="1"/>
  <p:tag name="KSO_WM_UNIT_TEXT_FILL_FORE_SCHEMECOLOR_INDEX_BRIGHTNESS" val="0"/>
  <p:tag name="KSO_WM_UNIT_TEXT_FILL_FORE_SCHEMECOLOR_INDEX" val="2"/>
  <p:tag name="KSO_WM_UNIT_TEXT_FILL_TYPE" val="1"/>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90"/>
  <p:tag name="KSO_WM_TEMPLATE_THUMBS_INDEX" val="1、4、6、7、8、9、10、11、12、13、14"/>
  <p:tag name="KSO_WM_TEMPLATE_MASTER_THUMB_INDEX" val="12"/>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BK_DARK_LIGHT" val="2"/>
  <p:tag name="KSO_WM_UNIT_LAYERLEVEL" val="1"/>
  <p:tag name="KSO_WM_TAG_VERSION" val="1.0"/>
  <p:tag name="KSO_WM_BEAUTIFY_FLAG" val="#wm#"/>
  <p:tag name="KSO_WM_SLIDE_BACKGROUND_TYPE" val="frame"/>
  <p:tag name="KSO_WM_SLIDE_BK_DARK_LIGHT" val="2"/>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BK_DARK_LIGHT" val="2"/>
  <p:tag name="KSO_WM_UNIT_LAYERLEVEL" val="1"/>
  <p:tag name="KSO_WM_TAG_VERSION" val="1.0"/>
  <p:tag name="KSO_WM_BEAUTIFY_FLAG" val="#wm#"/>
  <p:tag name="KSO_WM_SLIDE_BACKGROUND_TYPE" val="frame"/>
  <p:tag name="KSO_WM_SLIDE_BK_DARK_LIGHT" val="2"/>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heme/theme1.xml><?xml version="1.0" encoding="utf-8"?>
<a:theme xmlns:a="http://schemas.openxmlformats.org/drawingml/2006/main" name="2_Office 主题​​">
  <a:themeElements>
    <a:clrScheme name="自定义 98">
      <a:dk1>
        <a:srgbClr val="000000"/>
      </a:dk1>
      <a:lt1>
        <a:srgbClr val="FFFFFF"/>
      </a:lt1>
      <a:dk2>
        <a:srgbClr val="DEEAE0"/>
      </a:dk2>
      <a:lt2>
        <a:srgbClr val="FFFFFF"/>
      </a:lt2>
      <a:accent1>
        <a:srgbClr val="5DAA6E"/>
      </a:accent1>
      <a:accent2>
        <a:srgbClr val="70A764"/>
      </a:accent2>
      <a:accent3>
        <a:srgbClr val="81A25C"/>
      </a:accent3>
      <a:accent4>
        <a:srgbClr val="8E9D57"/>
      </a:accent4>
      <a:accent5>
        <a:srgbClr val="9C9955"/>
      </a:accent5>
      <a:accent6>
        <a:srgbClr val="A69358"/>
      </a:accent6>
      <a:hlink>
        <a:srgbClr val="658BD5"/>
      </a:hlink>
      <a:folHlink>
        <a:srgbClr val="9F69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1570</Words>
  <Application>Microsoft Office PowerPoint</Application>
  <PresentationFormat>宽屏</PresentationFormat>
  <Paragraphs>44</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宋体</vt:lpstr>
      <vt:lpstr>微软雅黑</vt:lpstr>
      <vt:lpstr>Arial</vt:lpstr>
      <vt:lpstr>Times New Roman</vt:lpstr>
      <vt:lpstr>Wingdings</vt:lpstr>
      <vt:lpstr>2_Office 主题​​</vt:lpstr>
      <vt:lpstr>Graph Attention Topic Modeling Network                                     ——图注意力主题模型网络 来源：www会议2020年图神经网络（GNN）论文 作者 ：梁扬、范武、顾俊芳河北工业大学人工智能学院       王川、曹晓春、SKLOIS 中国科学院信息工程研究所         迪金 天津大学智能计算学院        郭元芳 北京航空航天大学计算机科学与工程学院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亢 晓梅</dc:creator>
  <cp:lastModifiedBy>亢 晓梅</cp:lastModifiedBy>
  <cp:revision>2</cp:revision>
  <dcterms:created xsi:type="dcterms:W3CDTF">2020-05-28T01:51:21Z</dcterms:created>
  <dcterms:modified xsi:type="dcterms:W3CDTF">2020-05-28T01:59:06Z</dcterms:modified>
</cp:coreProperties>
</file>