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3" r:id="rId3"/>
    <p:sldId id="266" r:id="rId4"/>
    <p:sldId id="265" r:id="rId5"/>
    <p:sldId id="264" r:id="rId6"/>
    <p:sldId id="263" r:id="rId7"/>
    <p:sldId id="262" r:id="rId8"/>
    <p:sldId id="261" r:id="rId9"/>
    <p:sldId id="260" r:id="rId10"/>
    <p:sldId id="259" r:id="rId11"/>
    <p:sldId id="257"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3" autoAdjust="0"/>
    <p:restoredTop sz="94660"/>
  </p:normalViewPr>
  <p:slideViewPr>
    <p:cSldViewPr snapToGrid="0">
      <p:cViewPr varScale="1">
        <p:scale>
          <a:sx n="86" d="100"/>
          <a:sy n="86" d="100"/>
        </p:scale>
        <p:origin x="37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B354F3B3-2376-4FB7-9E69-770BB1661A97}" type="datetimeFigureOut">
              <a:rPr lang="zh-CN" altLang="en-US" smtClean="0"/>
              <a:t>2020/5/26</a:t>
            </a:fld>
            <a:endParaRPr lang="zh-CN" altLang="en-US"/>
          </a:p>
        </p:txBody>
      </p:sp>
      <p:sp>
        <p:nvSpPr>
          <p:cNvPr id="5" name="Footer Placeholder 4"/>
          <p:cNvSpPr>
            <a:spLocks noGrp="1"/>
          </p:cNvSpPr>
          <p:nvPr>
            <p:ph type="ftr" sz="quarter" idx="11"/>
          </p:nvPr>
        </p:nvSpPr>
        <p:spPr>
          <a:xfrm>
            <a:off x="1876424" y="5410201"/>
            <a:ext cx="5124886" cy="365125"/>
          </a:xfrm>
        </p:spPr>
        <p:txBody>
          <a:bodyPr/>
          <a:lstStyle/>
          <a:p>
            <a:endParaRPr lang="zh-CN" altLang="en-US"/>
          </a:p>
        </p:txBody>
      </p:sp>
      <p:sp>
        <p:nvSpPr>
          <p:cNvPr id="6" name="Slide Number Placeholder 5"/>
          <p:cNvSpPr>
            <a:spLocks noGrp="1"/>
          </p:cNvSpPr>
          <p:nvPr>
            <p:ph type="sldNum" sz="quarter" idx="12"/>
          </p:nvPr>
        </p:nvSpPr>
        <p:spPr>
          <a:xfrm>
            <a:off x="9896911" y="5410199"/>
            <a:ext cx="771089" cy="365125"/>
          </a:xfrm>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1121372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zh-CN" altLang="en-US"/>
              <a:t>单击图标添加图片</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3757477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3021069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0951B-A359-4253-BDFD-2946ED9E5738}" type="slidenum">
              <a:rPr lang="zh-CN" altLang="en-US" smtClean="0"/>
              <a:t>‹#›</a:t>
            </a:fld>
            <a:endParaRPr lang="zh-CN" alt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0329203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15438566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zh-CN" altLang="en-US"/>
              <a:t>单击此处编辑母版标题样式</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1814076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zh-CN" altLang="en-US"/>
              <a:t>单击此处编辑母版标题样式</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zh-CN" altLang="en-US"/>
              <a:t>单击图标添加图片</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32599766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34314833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2907175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3755643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3486778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324669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41410" y="3073397"/>
            <a:ext cx="4878391"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3073397"/>
            <a:ext cx="4875210" cy="271780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288381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3432290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2648784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347794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354F3B3-2376-4FB7-9E69-770BB1661A97}" type="datetimeFigureOut">
              <a:rPr lang="zh-CN" altLang="en-US" smtClean="0"/>
              <a:t>2020/5/26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1823385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354F3B3-2376-4FB7-9E69-770BB1661A97}" type="datetimeFigureOut">
              <a:rPr lang="zh-CN" altLang="en-US" smtClean="0"/>
              <a:t>2020/5/26</a:t>
            </a:fld>
            <a:endParaRPr lang="zh-CN" alt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F0951B-A359-4253-BDFD-2946ED9E5738}" type="slidenum">
              <a:rPr lang="zh-CN" altLang="en-US" smtClean="0"/>
              <a:t>‹#›</a:t>
            </a:fld>
            <a:endParaRPr lang="zh-CN" altLang="en-US"/>
          </a:p>
        </p:txBody>
      </p:sp>
    </p:spTree>
    <p:extLst>
      <p:ext uri="{BB962C8B-B14F-4D97-AF65-F5344CB8AC3E}">
        <p14:creationId xmlns:p14="http://schemas.microsoft.com/office/powerpoint/2010/main" val="86450909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694C7F-8FE2-40DE-98B1-5262CACC699C}"/>
              </a:ext>
            </a:extLst>
          </p:cNvPr>
          <p:cNvSpPr>
            <a:spLocks noGrp="1"/>
          </p:cNvSpPr>
          <p:nvPr>
            <p:ph type="ctrTitle"/>
          </p:nvPr>
        </p:nvSpPr>
        <p:spPr>
          <a:xfrm>
            <a:off x="372861" y="1122363"/>
            <a:ext cx="11381173" cy="2387600"/>
          </a:xfrm>
        </p:spPr>
        <p:txBody>
          <a:bodyPr>
            <a:normAutofit/>
          </a:bodyPr>
          <a:lstStyle/>
          <a:p>
            <a:r>
              <a:rPr lang="en-US" altLang="zh-CN" sz="4000" b="1" dirty="0"/>
              <a:t>Two-Stream Adaptive Graph Convolutional Networks for Skeleton-Based Action Recognition</a:t>
            </a:r>
            <a:r>
              <a:rPr lang="zh-CN" altLang="en-US" sz="4000" b="1" dirty="0"/>
              <a:t>（基于骨架的动作识别的双流自适应图卷积网络）</a:t>
            </a:r>
            <a:endParaRPr lang="zh-CN" altLang="en-US" sz="4000" dirty="0"/>
          </a:p>
        </p:txBody>
      </p:sp>
      <p:sp>
        <p:nvSpPr>
          <p:cNvPr id="3" name="副标题 2">
            <a:extLst>
              <a:ext uri="{FF2B5EF4-FFF2-40B4-BE49-F238E27FC236}">
                <a16:creationId xmlns:a16="http://schemas.microsoft.com/office/drawing/2014/main" id="{D8B4765E-3B2D-47A8-8CC1-079BB44BA13E}"/>
              </a:ext>
            </a:extLst>
          </p:cNvPr>
          <p:cNvSpPr>
            <a:spLocks noGrp="1"/>
          </p:cNvSpPr>
          <p:nvPr>
            <p:ph type="subTitle" idx="1"/>
          </p:nvPr>
        </p:nvSpPr>
        <p:spPr>
          <a:xfrm>
            <a:off x="1700212" y="4631848"/>
            <a:ext cx="8791575" cy="916696"/>
          </a:xfrm>
        </p:spPr>
        <p:txBody>
          <a:bodyPr>
            <a:normAutofit lnSpcReduction="10000"/>
          </a:bodyPr>
          <a:lstStyle/>
          <a:p>
            <a:r>
              <a:rPr lang="zh-CN" altLang="en-US" dirty="0">
                <a:solidFill>
                  <a:schemeClr val="tx1"/>
                </a:solidFill>
              </a:rPr>
              <a:t>                                     来源：</a:t>
            </a:r>
            <a:r>
              <a:rPr lang="en-US" altLang="zh-CN" dirty="0">
                <a:solidFill>
                  <a:schemeClr val="tx1"/>
                </a:solidFill>
              </a:rPr>
              <a:t>CVPR2019 </a:t>
            </a:r>
          </a:p>
          <a:p>
            <a:r>
              <a:rPr lang="zh-CN" altLang="en-US" dirty="0">
                <a:solidFill>
                  <a:schemeClr val="tx1"/>
                </a:solidFill>
              </a:rPr>
              <a:t>     作者：</a:t>
            </a:r>
            <a:r>
              <a:rPr lang="en-US" altLang="zh-CN" dirty="0">
                <a:solidFill>
                  <a:schemeClr val="tx1"/>
                </a:solidFill>
              </a:rPr>
              <a:t>Lei Shi</a:t>
            </a:r>
            <a:r>
              <a:rPr lang="zh-CN" altLang="en-US" dirty="0">
                <a:solidFill>
                  <a:schemeClr val="tx1"/>
                </a:solidFill>
              </a:rPr>
              <a:t>，</a:t>
            </a:r>
            <a:r>
              <a:rPr lang="en-US" altLang="zh-CN" dirty="0" err="1">
                <a:solidFill>
                  <a:schemeClr val="tx1"/>
                </a:solidFill>
              </a:rPr>
              <a:t>Yifan</a:t>
            </a:r>
            <a:r>
              <a:rPr lang="en-US" altLang="zh-CN" dirty="0">
                <a:solidFill>
                  <a:schemeClr val="tx1"/>
                </a:solidFill>
              </a:rPr>
              <a:t> Zhang</a:t>
            </a:r>
            <a:r>
              <a:rPr lang="zh-CN" altLang="en-US" dirty="0">
                <a:solidFill>
                  <a:schemeClr val="tx1"/>
                </a:solidFill>
              </a:rPr>
              <a:t>，</a:t>
            </a:r>
            <a:r>
              <a:rPr lang="en-US" altLang="zh-CN" dirty="0">
                <a:solidFill>
                  <a:schemeClr val="tx1"/>
                </a:solidFill>
              </a:rPr>
              <a:t>Jian Cheng</a:t>
            </a:r>
            <a:r>
              <a:rPr lang="zh-CN" altLang="en-US" dirty="0">
                <a:solidFill>
                  <a:schemeClr val="tx1"/>
                </a:solidFill>
              </a:rPr>
              <a:t>，</a:t>
            </a:r>
            <a:r>
              <a:rPr lang="en-US" altLang="zh-CN" dirty="0" err="1">
                <a:solidFill>
                  <a:schemeClr val="tx1"/>
                </a:solidFill>
              </a:rPr>
              <a:t>Hanqing</a:t>
            </a:r>
            <a:r>
              <a:rPr lang="en-US" altLang="zh-CN" dirty="0">
                <a:solidFill>
                  <a:schemeClr val="tx1"/>
                </a:solidFill>
              </a:rPr>
              <a:t> Lu</a:t>
            </a:r>
            <a:endParaRPr lang="zh-CN" altLang="en-US" dirty="0">
              <a:solidFill>
                <a:schemeClr val="tx1"/>
              </a:solidFill>
            </a:endParaRPr>
          </a:p>
        </p:txBody>
      </p:sp>
    </p:spTree>
    <p:extLst>
      <p:ext uri="{BB962C8B-B14F-4D97-AF65-F5344CB8AC3E}">
        <p14:creationId xmlns:p14="http://schemas.microsoft.com/office/powerpoint/2010/main" val="1713399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4CBCCE-2347-4724-8F12-5F49D73E5167}"/>
              </a:ext>
            </a:extLst>
          </p:cNvPr>
          <p:cNvSpPr>
            <a:spLocks noGrp="1"/>
          </p:cNvSpPr>
          <p:nvPr>
            <p:ph type="title"/>
          </p:nvPr>
        </p:nvSpPr>
        <p:spPr>
          <a:xfrm>
            <a:off x="1017126" y="424688"/>
            <a:ext cx="9905998" cy="1478570"/>
          </a:xfrm>
        </p:spPr>
        <p:txBody>
          <a:bodyPr/>
          <a:lstStyle/>
          <a:p>
            <a:r>
              <a:rPr lang="zh-CN" altLang="en-US" dirty="0"/>
              <a:t>自适应图卷积块</a:t>
            </a:r>
          </a:p>
        </p:txBody>
      </p:sp>
      <p:sp>
        <p:nvSpPr>
          <p:cNvPr id="3" name="内容占位符 2">
            <a:extLst>
              <a:ext uri="{FF2B5EF4-FFF2-40B4-BE49-F238E27FC236}">
                <a16:creationId xmlns:a16="http://schemas.microsoft.com/office/drawing/2014/main" id="{6D15A466-3AAD-4953-A23D-FA6888E0A378}"/>
              </a:ext>
            </a:extLst>
          </p:cNvPr>
          <p:cNvSpPr>
            <a:spLocks noGrp="1"/>
          </p:cNvSpPr>
          <p:nvPr>
            <p:ph idx="1"/>
          </p:nvPr>
        </p:nvSpPr>
        <p:spPr>
          <a:xfrm>
            <a:off x="1141412" y="1903258"/>
            <a:ext cx="9905999" cy="1399235"/>
          </a:xfrm>
        </p:spPr>
        <p:txBody>
          <a:bodyPr>
            <a:normAutofit/>
          </a:bodyPr>
          <a:lstStyle/>
          <a:p>
            <a:r>
              <a:rPr lang="zh-CN" altLang="en-US" sz="1800" dirty="0"/>
              <a:t>时间维度的卷积与</a:t>
            </a:r>
            <a:r>
              <a:rPr lang="en-US" altLang="zh-CN" sz="1800" dirty="0"/>
              <a:t>ST-GCN</a:t>
            </a:r>
            <a:r>
              <a:rPr lang="zh-CN" altLang="en-US" sz="1800" dirty="0"/>
              <a:t>相同，即在</a:t>
            </a:r>
            <a:r>
              <a:rPr lang="en-US" altLang="zh-CN" sz="1800" dirty="0"/>
              <a:t>C×T×N</a:t>
            </a:r>
            <a:r>
              <a:rPr lang="zh-CN" altLang="en-US" sz="1800" dirty="0"/>
              <a:t>特征图上执行</a:t>
            </a:r>
            <a:r>
              <a:rPr lang="en-US" altLang="zh-CN" sz="1800" dirty="0"/>
              <a:t>KT×1</a:t>
            </a:r>
            <a:r>
              <a:rPr lang="zh-CN" altLang="en-US" sz="1800" dirty="0"/>
              <a:t>卷积。空间</a:t>
            </a:r>
            <a:r>
              <a:rPr lang="en-US" altLang="zh-CN" sz="1800" dirty="0"/>
              <a:t>GCN</a:t>
            </a:r>
            <a:r>
              <a:rPr lang="zh-CN" altLang="en-US" sz="1800" dirty="0"/>
              <a:t>和时间</a:t>
            </a:r>
            <a:r>
              <a:rPr lang="en-US" altLang="zh-CN" sz="1800" dirty="0"/>
              <a:t>GCN</a:t>
            </a:r>
            <a:r>
              <a:rPr lang="zh-CN" altLang="en-US" sz="1800" dirty="0"/>
              <a:t>之后都有一个批标准化（</a:t>
            </a:r>
            <a:r>
              <a:rPr lang="en-US" altLang="zh-CN" sz="1800" dirty="0"/>
              <a:t>BN</a:t>
            </a:r>
            <a:r>
              <a:rPr lang="zh-CN" altLang="en-US" sz="1800" dirty="0"/>
              <a:t>）层和一个</a:t>
            </a:r>
            <a:r>
              <a:rPr lang="en-US" altLang="zh-CN" sz="1800" dirty="0"/>
              <a:t>RELU</a:t>
            </a:r>
            <a:r>
              <a:rPr lang="zh-CN" altLang="en-US" sz="1800" dirty="0"/>
              <a:t>层。如图</a:t>
            </a:r>
            <a:r>
              <a:rPr lang="en-US" altLang="zh-CN" sz="1800" dirty="0"/>
              <a:t>3</a:t>
            </a:r>
            <a:r>
              <a:rPr lang="zh-CN" altLang="en-US" sz="1800" dirty="0"/>
              <a:t>所示，一个基本块是一个空间</a:t>
            </a:r>
            <a:r>
              <a:rPr lang="en-US" altLang="zh-CN" sz="1800" dirty="0"/>
              <a:t>GCN</a:t>
            </a:r>
            <a:r>
              <a:rPr lang="zh-CN" altLang="en-US" sz="1800" dirty="0"/>
              <a:t>（</a:t>
            </a:r>
            <a:r>
              <a:rPr lang="en-US" altLang="zh-CN" sz="1800" dirty="0" err="1"/>
              <a:t>convs</a:t>
            </a:r>
            <a:r>
              <a:rPr lang="zh-CN" altLang="en-US" sz="1800" dirty="0"/>
              <a:t>）、一个时间</a:t>
            </a:r>
            <a:r>
              <a:rPr lang="en-US" altLang="zh-CN" sz="1800" dirty="0"/>
              <a:t>GCN</a:t>
            </a:r>
            <a:r>
              <a:rPr lang="zh-CN" altLang="en-US" sz="1800" dirty="0"/>
              <a:t>（</a:t>
            </a:r>
            <a:r>
              <a:rPr lang="en-US" altLang="zh-CN" sz="1800" dirty="0" err="1"/>
              <a:t>convt</a:t>
            </a:r>
            <a:r>
              <a:rPr lang="zh-CN" altLang="en-US" sz="1800" dirty="0"/>
              <a:t>）和一个附加的</a:t>
            </a:r>
            <a:r>
              <a:rPr lang="en-US" altLang="zh-CN" sz="1800" dirty="0"/>
              <a:t>dropout</a:t>
            </a:r>
            <a:r>
              <a:rPr lang="zh-CN" altLang="en-US" sz="1800" dirty="0"/>
              <a:t>层的组合，</a:t>
            </a:r>
            <a:r>
              <a:rPr lang="en-US" altLang="zh-CN" sz="1800" dirty="0"/>
              <a:t>dropout</a:t>
            </a:r>
            <a:r>
              <a:rPr lang="zh-CN" altLang="en-US" sz="1800" dirty="0"/>
              <a:t>率设置为</a:t>
            </a:r>
            <a:r>
              <a:rPr lang="en-US" altLang="zh-CN" sz="1800" dirty="0"/>
              <a:t>0.5</a:t>
            </a:r>
            <a:r>
              <a:rPr lang="zh-CN" altLang="en-US" sz="1800" dirty="0"/>
              <a:t>。为了稳定训练，为每个块添加一个残差连接。</a:t>
            </a:r>
          </a:p>
        </p:txBody>
      </p:sp>
      <p:pic>
        <p:nvPicPr>
          <p:cNvPr id="6146" name="Picture 2">
            <a:extLst>
              <a:ext uri="{FF2B5EF4-FFF2-40B4-BE49-F238E27FC236}">
                <a16:creationId xmlns:a16="http://schemas.microsoft.com/office/drawing/2014/main" id="{F647B267-EC3C-4C7A-B433-59B0866CDD0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0674" y="3381828"/>
            <a:ext cx="4038600" cy="192405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574C24E0-0372-4F88-BBC1-06E44F92F21F}"/>
              </a:ext>
            </a:extLst>
          </p:cNvPr>
          <p:cNvSpPr/>
          <p:nvPr/>
        </p:nvSpPr>
        <p:spPr>
          <a:xfrm>
            <a:off x="3962401" y="5609142"/>
            <a:ext cx="3255145" cy="369332"/>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自适应图卷积块的图示</a:t>
            </a:r>
          </a:p>
        </p:txBody>
      </p:sp>
    </p:spTree>
    <p:extLst>
      <p:ext uri="{BB962C8B-B14F-4D97-AF65-F5344CB8AC3E}">
        <p14:creationId xmlns:p14="http://schemas.microsoft.com/office/powerpoint/2010/main" val="1821363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8A2E39-00D3-4C1B-A77B-C09D34723CFC}"/>
              </a:ext>
            </a:extLst>
          </p:cNvPr>
          <p:cNvSpPr>
            <a:spLocks noGrp="1"/>
          </p:cNvSpPr>
          <p:nvPr>
            <p:ph type="title"/>
          </p:nvPr>
        </p:nvSpPr>
        <p:spPr>
          <a:xfrm>
            <a:off x="1141413" y="360014"/>
            <a:ext cx="9905998" cy="1478570"/>
          </a:xfrm>
        </p:spPr>
        <p:txBody>
          <a:bodyPr/>
          <a:lstStyle/>
          <a:p>
            <a:r>
              <a:rPr lang="zh-CN" altLang="en-US" dirty="0"/>
              <a:t>自适应图卷积网络（</a:t>
            </a:r>
            <a:r>
              <a:rPr lang="en-US" altLang="zh-CN" dirty="0"/>
              <a:t>AGCN</a:t>
            </a:r>
            <a:r>
              <a:rPr lang="zh-CN" altLang="en-US" dirty="0"/>
              <a:t>）</a:t>
            </a:r>
          </a:p>
        </p:txBody>
      </p:sp>
      <p:sp>
        <p:nvSpPr>
          <p:cNvPr id="3" name="内容占位符 2">
            <a:extLst>
              <a:ext uri="{FF2B5EF4-FFF2-40B4-BE49-F238E27FC236}">
                <a16:creationId xmlns:a16="http://schemas.microsoft.com/office/drawing/2014/main" id="{AD798FD7-F3C2-479E-B600-48812D0F9EA6}"/>
              </a:ext>
            </a:extLst>
          </p:cNvPr>
          <p:cNvSpPr>
            <a:spLocks noGrp="1"/>
          </p:cNvSpPr>
          <p:nvPr>
            <p:ph idx="1"/>
          </p:nvPr>
        </p:nvSpPr>
        <p:spPr>
          <a:xfrm>
            <a:off x="1141413" y="1867748"/>
            <a:ext cx="9905999" cy="1561252"/>
          </a:xfrm>
        </p:spPr>
        <p:txBody>
          <a:bodyPr>
            <a:normAutofit/>
          </a:bodyPr>
          <a:lstStyle/>
          <a:p>
            <a:r>
              <a:rPr lang="zh-CN" altLang="en-US" sz="1800" dirty="0"/>
              <a:t>自适应图卷积网络（</a:t>
            </a:r>
            <a:r>
              <a:rPr lang="en-US" altLang="zh-CN" sz="1800" dirty="0"/>
              <a:t>AGCN</a:t>
            </a:r>
            <a:r>
              <a:rPr lang="zh-CN" altLang="en-US" sz="1800" dirty="0"/>
              <a:t>）是这些基本块的堆栈，如图</a:t>
            </a:r>
            <a:r>
              <a:rPr lang="en-US" altLang="zh-CN" sz="1800" dirty="0"/>
              <a:t>4</a:t>
            </a:r>
            <a:r>
              <a:rPr lang="zh-CN" altLang="en-US" sz="1800" dirty="0"/>
              <a:t>所示。 总共有</a:t>
            </a:r>
            <a:r>
              <a:rPr lang="en-US" altLang="zh-CN" sz="1800" dirty="0"/>
              <a:t>9</a:t>
            </a:r>
            <a:r>
              <a:rPr lang="zh-CN" altLang="en-US" sz="1800" dirty="0"/>
              <a:t>个块。 每个块的输出通道数为</a:t>
            </a:r>
            <a:r>
              <a:rPr lang="en-US" altLang="zh-CN" sz="1800" dirty="0"/>
              <a:t>64,64,64,128,128,128,256,256</a:t>
            </a:r>
            <a:r>
              <a:rPr lang="zh-CN" altLang="en-US" sz="1800" dirty="0"/>
              <a:t>和</a:t>
            </a:r>
            <a:r>
              <a:rPr lang="en-US" altLang="zh-CN" sz="1800" dirty="0"/>
              <a:t>256.</a:t>
            </a:r>
            <a:r>
              <a:rPr lang="zh-CN" altLang="en-US" sz="1800" dirty="0"/>
              <a:t>在开始时添加数据</a:t>
            </a:r>
            <a:r>
              <a:rPr lang="en-US" altLang="zh-CN" sz="1800" dirty="0"/>
              <a:t>BN</a:t>
            </a:r>
            <a:r>
              <a:rPr lang="zh-CN" altLang="en-US" sz="1800" dirty="0"/>
              <a:t>层以标准化输入数据。 执行全局平均池化层以将不同样本的特征映射池化为相同大小。 最终输出被发送到</a:t>
            </a:r>
            <a:r>
              <a:rPr lang="en-US" altLang="zh-CN" sz="1800" dirty="0" err="1"/>
              <a:t>softmax</a:t>
            </a:r>
            <a:r>
              <a:rPr lang="zh-CN" altLang="en-US" sz="1800" dirty="0"/>
              <a:t>分类器以获得预测。</a:t>
            </a:r>
          </a:p>
        </p:txBody>
      </p:sp>
      <p:pic>
        <p:nvPicPr>
          <p:cNvPr id="7170" name="Picture 2">
            <a:extLst>
              <a:ext uri="{FF2B5EF4-FFF2-40B4-BE49-F238E27FC236}">
                <a16:creationId xmlns:a16="http://schemas.microsoft.com/office/drawing/2014/main" id="{5158433A-7DA8-414B-A07B-AD6B086DE3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65380" y="3082242"/>
            <a:ext cx="3533775" cy="2695575"/>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C4A6D9B8-9E80-48CD-A72B-D1E768F88EFF}"/>
              </a:ext>
            </a:extLst>
          </p:cNvPr>
          <p:cNvSpPr/>
          <p:nvPr/>
        </p:nvSpPr>
        <p:spPr>
          <a:xfrm>
            <a:off x="3152943" y="5916316"/>
            <a:ext cx="6719025" cy="646331"/>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4.AGCN</a:t>
            </a:r>
            <a:r>
              <a:rPr lang="zh-CN" altLang="en-US" dirty="0">
                <a:latin typeface="宋体" panose="02010600030101010101" pitchFamily="2" charset="-122"/>
                <a:ea typeface="宋体" panose="02010600030101010101" pitchFamily="2" charset="-122"/>
              </a:rPr>
              <a:t>图示。共有</a:t>
            </a:r>
            <a:r>
              <a:rPr lang="en-US" altLang="zh-CN" dirty="0">
                <a:latin typeface="宋体" panose="02010600030101010101" pitchFamily="2" charset="-122"/>
                <a:ea typeface="宋体" panose="02010600030101010101" pitchFamily="2" charset="-122"/>
              </a:rPr>
              <a:t>9</a:t>
            </a:r>
            <a:r>
              <a:rPr lang="zh-CN" altLang="en-US" dirty="0">
                <a:latin typeface="宋体" panose="02010600030101010101" pitchFamily="2" charset="-122"/>
                <a:ea typeface="宋体" panose="02010600030101010101" pitchFamily="2" charset="-122"/>
              </a:rPr>
              <a:t>个区块（</a:t>
            </a:r>
            <a:r>
              <a:rPr lang="en-US" altLang="zh-CN" dirty="0">
                <a:latin typeface="宋体" panose="02010600030101010101" pitchFamily="2" charset="-122"/>
                <a:ea typeface="宋体" panose="02010600030101010101" pitchFamily="2" charset="-122"/>
              </a:rPr>
              <a:t>B1-B9</a:t>
            </a:r>
            <a:r>
              <a:rPr lang="zh-CN" altLang="en-US" dirty="0">
                <a:latin typeface="宋体" panose="02010600030101010101" pitchFamily="2" charset="-122"/>
                <a:ea typeface="宋体" panose="02010600030101010101" pitchFamily="2" charset="-122"/>
              </a:rPr>
              <a:t>）。每个块的三个数字分别代表输入通道数、输出通道数和步幅。</a:t>
            </a:r>
            <a:r>
              <a:rPr lang="en-US" altLang="zh-CN" dirty="0">
                <a:latin typeface="宋体" panose="02010600030101010101" pitchFamily="2" charset="-122"/>
                <a:ea typeface="宋体" panose="02010600030101010101" pitchFamily="2" charset="-122"/>
              </a:rPr>
              <a:t>GAP</a:t>
            </a:r>
            <a:r>
              <a:rPr lang="zh-CN" altLang="en-US" dirty="0">
                <a:latin typeface="宋体" panose="02010600030101010101" pitchFamily="2" charset="-122"/>
                <a:ea typeface="宋体" panose="02010600030101010101" pitchFamily="2" charset="-122"/>
              </a:rPr>
              <a:t>表示全局平均池化层</a:t>
            </a:r>
          </a:p>
        </p:txBody>
      </p:sp>
    </p:spTree>
    <p:extLst>
      <p:ext uri="{BB962C8B-B14F-4D97-AF65-F5344CB8AC3E}">
        <p14:creationId xmlns:p14="http://schemas.microsoft.com/office/powerpoint/2010/main" val="1455106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532CDD5-F070-4355-81AC-2758C039DEA0}"/>
              </a:ext>
            </a:extLst>
          </p:cNvPr>
          <p:cNvSpPr>
            <a:spLocks noGrp="1"/>
          </p:cNvSpPr>
          <p:nvPr>
            <p:ph type="title"/>
          </p:nvPr>
        </p:nvSpPr>
        <p:spPr/>
        <p:txBody>
          <a:bodyPr/>
          <a:lstStyle/>
          <a:p>
            <a:r>
              <a:rPr lang="zh-CN" altLang="en-US" dirty="0"/>
              <a:t>双流网络</a:t>
            </a:r>
          </a:p>
        </p:txBody>
      </p:sp>
      <p:sp>
        <p:nvSpPr>
          <p:cNvPr id="4" name="Rectangle 1">
            <a:extLst>
              <a:ext uri="{FF2B5EF4-FFF2-40B4-BE49-F238E27FC236}">
                <a16:creationId xmlns:a16="http://schemas.microsoft.com/office/drawing/2014/main" id="{0A1A2D45-BE21-491E-9B1E-897DC99CE52E}"/>
              </a:ext>
            </a:extLst>
          </p:cNvPr>
          <p:cNvSpPr>
            <a:spLocks noGrp="1" noChangeArrowheads="1"/>
          </p:cNvSpPr>
          <p:nvPr>
            <p:ph idx="1"/>
          </p:nvPr>
        </p:nvSpPr>
        <p:spPr bwMode="auto">
          <a:xfrm>
            <a:off x="1141413" y="2099307"/>
            <a:ext cx="910341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lvl="0" indent="0">
              <a:lnSpc>
                <a:spcPct val="100000"/>
              </a:lnSpc>
              <a:buSzTx/>
              <a:buNone/>
            </a:pPr>
            <a:r>
              <a:rPr lang="zh-CN" altLang="en-US" sz="1800" dirty="0"/>
              <a:t>定义靠近骨骼重心的关节是源关节，远离重心的关节是目标关节</a:t>
            </a:r>
            <a:r>
              <a:rPr kumimoji="0" lang="zh-CN" altLang="zh-CN" sz="1800" b="0" i="0" u="none" strike="noStrike" cap="none" normalizeH="0" baseline="0" dirty="0">
                <a:ln>
                  <a:noFill/>
                </a:ln>
                <a:effectLst/>
                <a:latin typeface="宋体" panose="02010600030101010101" pitchFamily="2" charset="-122"/>
                <a:ea typeface="宋体" panose="02010600030101010101" pitchFamily="2" charset="-122"/>
              </a:rPr>
              <a:t>，源点v1=(x1,y1,z1) ，目标点v2=(x2,y2,z2) ，则骨头e</a:t>
            </a:r>
            <a:r>
              <a:rPr kumimoji="0" lang="zh-CN" altLang="zh-CN" sz="1800" b="0" i="0" u="none" strike="noStrike" cap="none" normalizeH="0" baseline="-25000" dirty="0">
                <a:ln>
                  <a:noFill/>
                </a:ln>
                <a:effectLst/>
                <a:latin typeface="宋体" panose="02010600030101010101" pitchFamily="2" charset="-122"/>
                <a:ea typeface="宋体" panose="02010600030101010101" pitchFamily="2" charset="-122"/>
              </a:rPr>
              <a:t>v1,v2</a:t>
            </a:r>
            <a:r>
              <a:rPr kumimoji="0" lang="zh-CN" altLang="zh-CN" sz="1800" b="0" i="0" u="none" strike="noStrike" cap="none" normalizeH="0" baseline="0" dirty="0">
                <a:ln>
                  <a:noFill/>
                </a:ln>
                <a:effectLst/>
                <a:latin typeface="宋体" panose="02010600030101010101" pitchFamily="2" charset="-122"/>
                <a:ea typeface="宋体" panose="02010600030101010101" pitchFamily="2" charset="-122"/>
              </a:rPr>
              <a:t>=(x2−x1,y2−y1,z2−z1)，因为边数总比节点数少一个，所以增加一个中心点自环的一个长度为0的边。最后将两支网络输出的softmax打分值加和作为最后的分数去预测动作标签。 </a:t>
            </a:r>
          </a:p>
        </p:txBody>
      </p:sp>
      <p:sp>
        <p:nvSpPr>
          <p:cNvPr id="5" name="AutoShape 3">
            <a:extLst>
              <a:ext uri="{FF2B5EF4-FFF2-40B4-BE49-F238E27FC236}">
                <a16:creationId xmlns:a16="http://schemas.microsoft.com/office/drawing/2014/main" id="{5B62DCC0-37CD-40E1-B28C-7571263C69A5}"/>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6" name="AutoShape 5">
            <a:extLst>
              <a:ext uri="{FF2B5EF4-FFF2-40B4-BE49-F238E27FC236}">
                <a16:creationId xmlns:a16="http://schemas.microsoft.com/office/drawing/2014/main" id="{137640CE-C5BE-4143-9107-523522BE0CA0}"/>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7" name="AutoShape 7">
            <a:extLst>
              <a:ext uri="{FF2B5EF4-FFF2-40B4-BE49-F238E27FC236}">
                <a16:creationId xmlns:a16="http://schemas.microsoft.com/office/drawing/2014/main" id="{D9C9CD71-7CFD-4CB9-9797-F345D35F779C}"/>
              </a:ext>
            </a:extLst>
          </p:cNvPr>
          <p:cNvSpPr>
            <a:spLocks noChangeAspect="1" noChangeArrowheads="1"/>
          </p:cNvSpPr>
          <p:nvPr/>
        </p:nvSpPr>
        <p:spPr bwMode="auto">
          <a:xfrm>
            <a:off x="6248400" y="3581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9F626C8D-AC3D-4BE5-8477-D9CBBA1E6625}"/>
              </a:ext>
            </a:extLst>
          </p:cNvPr>
          <p:cNvPicPr>
            <a:picLocks noChangeAspect="1"/>
          </p:cNvPicPr>
          <p:nvPr/>
        </p:nvPicPr>
        <p:blipFill>
          <a:blip r:embed="rId2"/>
          <a:stretch>
            <a:fillRect/>
          </a:stretch>
        </p:blipFill>
        <p:spPr>
          <a:xfrm>
            <a:off x="2563837" y="3710764"/>
            <a:ext cx="6759526" cy="1897544"/>
          </a:xfrm>
          <a:prstGeom prst="rect">
            <a:avLst/>
          </a:prstGeom>
        </p:spPr>
      </p:pic>
    </p:spTree>
    <p:extLst>
      <p:ext uri="{BB962C8B-B14F-4D97-AF65-F5344CB8AC3E}">
        <p14:creationId xmlns:p14="http://schemas.microsoft.com/office/powerpoint/2010/main" val="2426810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E39FA4-856E-4C6B-8FE8-1D9395F1C0D3}"/>
              </a:ext>
            </a:extLst>
          </p:cNvPr>
          <p:cNvSpPr>
            <a:spLocks noGrp="1"/>
          </p:cNvSpPr>
          <p:nvPr>
            <p:ph type="title"/>
          </p:nvPr>
        </p:nvSpPr>
        <p:spPr>
          <a:xfrm>
            <a:off x="954982" y="148002"/>
            <a:ext cx="9905998" cy="1200641"/>
          </a:xfrm>
        </p:spPr>
        <p:txBody>
          <a:bodyPr/>
          <a:lstStyle/>
          <a:p>
            <a:r>
              <a:rPr lang="zh-CN" altLang="en-US" dirty="0"/>
              <a:t>实验</a:t>
            </a:r>
          </a:p>
        </p:txBody>
      </p:sp>
      <p:sp>
        <p:nvSpPr>
          <p:cNvPr id="3" name="内容占位符 2">
            <a:extLst>
              <a:ext uri="{FF2B5EF4-FFF2-40B4-BE49-F238E27FC236}">
                <a16:creationId xmlns:a16="http://schemas.microsoft.com/office/drawing/2014/main" id="{0915F4B9-68AC-4E9A-A5CA-4D0C01D90312}"/>
              </a:ext>
            </a:extLst>
          </p:cNvPr>
          <p:cNvSpPr>
            <a:spLocks noGrp="1"/>
          </p:cNvSpPr>
          <p:nvPr>
            <p:ph idx="1"/>
          </p:nvPr>
        </p:nvSpPr>
        <p:spPr>
          <a:xfrm>
            <a:off x="1034880" y="1348643"/>
            <a:ext cx="9905999" cy="764850"/>
          </a:xfrm>
        </p:spPr>
        <p:txBody>
          <a:bodyPr>
            <a:normAutofit fontScale="85000" lnSpcReduction="10000"/>
          </a:bodyPr>
          <a:lstStyle/>
          <a:p>
            <a:r>
              <a:rPr lang="zh-CN" altLang="en-US" sz="1800" dirty="0"/>
              <a:t>数据集：</a:t>
            </a:r>
            <a:r>
              <a:rPr lang="en-US" altLang="zh-CN" sz="1800" dirty="0"/>
              <a:t> NTU-RGBD </a:t>
            </a:r>
            <a:r>
              <a:rPr lang="zh-CN" altLang="en-US" sz="1800" dirty="0"/>
              <a:t>和</a:t>
            </a:r>
            <a:r>
              <a:rPr lang="en-US" altLang="zh-CN" sz="1800" dirty="0"/>
              <a:t>Kinetics-Skeleton</a:t>
            </a:r>
          </a:p>
          <a:p>
            <a:r>
              <a:rPr lang="zh-CN" altLang="en-US" sz="2100" b="1" dirty="0"/>
              <a:t>消融实验</a:t>
            </a:r>
          </a:p>
        </p:txBody>
      </p:sp>
      <p:sp>
        <p:nvSpPr>
          <p:cNvPr id="4" name="AutoShape 2">
            <a:extLst>
              <a:ext uri="{FF2B5EF4-FFF2-40B4-BE49-F238E27FC236}">
                <a16:creationId xmlns:a16="http://schemas.microsoft.com/office/drawing/2014/main" id="{259EC737-FB25-4AB8-9E94-BAE2F3C5B6F3}"/>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图片 4">
            <a:extLst>
              <a:ext uri="{FF2B5EF4-FFF2-40B4-BE49-F238E27FC236}">
                <a16:creationId xmlns:a16="http://schemas.microsoft.com/office/drawing/2014/main" id="{74A8C66D-F689-4B6D-B020-44DBDB44D872}"/>
              </a:ext>
            </a:extLst>
          </p:cNvPr>
          <p:cNvPicPr>
            <a:picLocks noChangeAspect="1"/>
          </p:cNvPicPr>
          <p:nvPr/>
        </p:nvPicPr>
        <p:blipFill>
          <a:blip r:embed="rId2"/>
          <a:stretch>
            <a:fillRect/>
          </a:stretch>
        </p:blipFill>
        <p:spPr>
          <a:xfrm>
            <a:off x="1184879" y="2335435"/>
            <a:ext cx="4122777" cy="2187130"/>
          </a:xfrm>
          <a:prstGeom prst="rect">
            <a:avLst/>
          </a:prstGeom>
        </p:spPr>
      </p:pic>
      <p:pic>
        <p:nvPicPr>
          <p:cNvPr id="6" name="图片 5">
            <a:extLst>
              <a:ext uri="{FF2B5EF4-FFF2-40B4-BE49-F238E27FC236}">
                <a16:creationId xmlns:a16="http://schemas.microsoft.com/office/drawing/2014/main" id="{A8291B43-661A-4F3A-A621-0265C7A00B56}"/>
              </a:ext>
            </a:extLst>
          </p:cNvPr>
          <p:cNvPicPr>
            <a:picLocks noChangeAspect="1"/>
          </p:cNvPicPr>
          <p:nvPr/>
        </p:nvPicPr>
        <p:blipFill>
          <a:blip r:embed="rId3"/>
          <a:stretch>
            <a:fillRect/>
          </a:stretch>
        </p:blipFill>
        <p:spPr>
          <a:xfrm>
            <a:off x="6514742" y="2555491"/>
            <a:ext cx="3139712" cy="1303133"/>
          </a:xfrm>
          <a:prstGeom prst="rect">
            <a:avLst/>
          </a:prstGeom>
        </p:spPr>
      </p:pic>
      <p:sp>
        <p:nvSpPr>
          <p:cNvPr id="7" name="矩形 6">
            <a:extLst>
              <a:ext uri="{FF2B5EF4-FFF2-40B4-BE49-F238E27FC236}">
                <a16:creationId xmlns:a16="http://schemas.microsoft.com/office/drawing/2014/main" id="{8EDF48BB-4BA6-4082-ACD7-23A3248180AF}"/>
              </a:ext>
            </a:extLst>
          </p:cNvPr>
          <p:cNvSpPr/>
          <p:nvPr/>
        </p:nvSpPr>
        <p:spPr>
          <a:xfrm>
            <a:off x="788346" y="4964563"/>
            <a:ext cx="4928873" cy="646331"/>
          </a:xfrm>
          <a:prstGeom prst="rect">
            <a:avLst/>
          </a:prstGeom>
        </p:spPr>
        <p:txBody>
          <a:bodyPr wrap="square">
            <a:spAutoFit/>
          </a:bodyPr>
          <a:lstStyle/>
          <a:p>
            <a:r>
              <a:rPr lang="zh-CN" altLang="en-US" dirty="0"/>
              <a:t>表1.添加带有或不带有A，B和C的自适应图卷积块时的验证精度比较。wo / X表示删除X模块。</a:t>
            </a:r>
          </a:p>
        </p:txBody>
      </p:sp>
      <p:sp>
        <p:nvSpPr>
          <p:cNvPr id="8" name="矩形 7">
            <a:extLst>
              <a:ext uri="{FF2B5EF4-FFF2-40B4-BE49-F238E27FC236}">
                <a16:creationId xmlns:a16="http://schemas.microsoft.com/office/drawing/2014/main" id="{83CC38E0-C360-42A6-A3F9-99E6B7A525D1}"/>
              </a:ext>
            </a:extLst>
          </p:cNvPr>
          <p:cNvSpPr/>
          <p:nvPr/>
        </p:nvSpPr>
        <p:spPr>
          <a:xfrm>
            <a:off x="6248400" y="4964563"/>
            <a:ext cx="4286751" cy="369332"/>
          </a:xfrm>
          <a:prstGeom prst="rect">
            <a:avLst/>
          </a:prstGeom>
        </p:spPr>
        <p:txBody>
          <a:bodyPr wrap="none">
            <a:spAutoFit/>
          </a:bodyPr>
          <a:lstStyle/>
          <a:p>
            <a:r>
              <a:rPr lang="zh-CN" altLang="en-US" dirty="0"/>
              <a:t>表2.不同输入方式下验证准确性的比较。</a:t>
            </a:r>
          </a:p>
        </p:txBody>
      </p:sp>
    </p:spTree>
    <p:extLst>
      <p:ext uri="{BB962C8B-B14F-4D97-AF65-F5344CB8AC3E}">
        <p14:creationId xmlns:p14="http://schemas.microsoft.com/office/powerpoint/2010/main" val="1794890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825D48-5F44-4B67-9D8D-9A0F7A27E526}"/>
              </a:ext>
            </a:extLst>
          </p:cNvPr>
          <p:cNvSpPr>
            <a:spLocks noGrp="1"/>
          </p:cNvSpPr>
          <p:nvPr>
            <p:ph type="title"/>
          </p:nvPr>
        </p:nvSpPr>
        <p:spPr>
          <a:xfrm>
            <a:off x="942805" y="109033"/>
            <a:ext cx="9905998" cy="1478570"/>
          </a:xfrm>
        </p:spPr>
        <p:txBody>
          <a:bodyPr/>
          <a:lstStyle/>
          <a:p>
            <a:r>
              <a:rPr lang="zh-CN" altLang="en-US" dirty="0"/>
              <a:t>实验</a:t>
            </a:r>
          </a:p>
        </p:txBody>
      </p:sp>
      <p:sp>
        <p:nvSpPr>
          <p:cNvPr id="3" name="内容占位符 2">
            <a:extLst>
              <a:ext uri="{FF2B5EF4-FFF2-40B4-BE49-F238E27FC236}">
                <a16:creationId xmlns:a16="http://schemas.microsoft.com/office/drawing/2014/main" id="{2C0EB227-EB2F-45A9-A815-F52ED6726772}"/>
              </a:ext>
            </a:extLst>
          </p:cNvPr>
          <p:cNvSpPr>
            <a:spLocks noGrp="1"/>
          </p:cNvSpPr>
          <p:nvPr>
            <p:ph idx="1"/>
          </p:nvPr>
        </p:nvSpPr>
        <p:spPr>
          <a:xfrm>
            <a:off x="942805" y="1273406"/>
            <a:ext cx="9905999" cy="475957"/>
          </a:xfrm>
        </p:spPr>
        <p:txBody>
          <a:bodyPr>
            <a:normAutofit/>
          </a:bodyPr>
          <a:lstStyle/>
          <a:p>
            <a:r>
              <a:rPr lang="zh-CN" altLang="en-US" sz="1800" dirty="0">
                <a:latin typeface="宋体" panose="02010600030101010101" pitchFamily="2" charset="-122"/>
                <a:ea typeface="宋体" panose="02010600030101010101" pitchFamily="2" charset="-122"/>
              </a:rPr>
              <a:t>和</a:t>
            </a:r>
            <a:r>
              <a:rPr lang="en-US" altLang="zh-CN" sz="1800" dirty="0">
                <a:latin typeface="宋体" panose="02010600030101010101" pitchFamily="2" charset="-122"/>
                <a:ea typeface="宋体" panose="02010600030101010101" pitchFamily="2" charset="-122"/>
              </a:rPr>
              <a:t>state-of-the-arts</a:t>
            </a:r>
            <a:r>
              <a:rPr lang="zh-CN" altLang="en-US" sz="1800" dirty="0">
                <a:latin typeface="宋体" panose="02010600030101010101" pitchFamily="2" charset="-122"/>
                <a:ea typeface="宋体" panose="02010600030101010101" pitchFamily="2" charset="-122"/>
              </a:rPr>
              <a:t>比较</a:t>
            </a:r>
            <a:endParaRPr lang="zh-CN" altLang="en-US" sz="1800" dirty="0"/>
          </a:p>
        </p:txBody>
      </p:sp>
      <p:pic>
        <p:nvPicPr>
          <p:cNvPr id="4" name="图片 3">
            <a:extLst>
              <a:ext uri="{FF2B5EF4-FFF2-40B4-BE49-F238E27FC236}">
                <a16:creationId xmlns:a16="http://schemas.microsoft.com/office/drawing/2014/main" id="{2235F2C3-99B9-4A32-BCE5-6E5993B49B11}"/>
              </a:ext>
            </a:extLst>
          </p:cNvPr>
          <p:cNvPicPr>
            <a:picLocks noChangeAspect="1"/>
          </p:cNvPicPr>
          <p:nvPr/>
        </p:nvPicPr>
        <p:blipFill>
          <a:blip r:embed="rId2"/>
          <a:stretch>
            <a:fillRect/>
          </a:stretch>
        </p:blipFill>
        <p:spPr>
          <a:xfrm>
            <a:off x="942805" y="2047309"/>
            <a:ext cx="3718882" cy="3292125"/>
          </a:xfrm>
          <a:prstGeom prst="rect">
            <a:avLst/>
          </a:prstGeom>
        </p:spPr>
      </p:pic>
      <p:sp>
        <p:nvSpPr>
          <p:cNvPr id="5" name="矩形 4">
            <a:extLst>
              <a:ext uri="{FF2B5EF4-FFF2-40B4-BE49-F238E27FC236}">
                <a16:creationId xmlns:a16="http://schemas.microsoft.com/office/drawing/2014/main" id="{A4653778-8D3C-4E09-8D8E-41EF29409ED9}"/>
              </a:ext>
            </a:extLst>
          </p:cNvPr>
          <p:cNvSpPr/>
          <p:nvPr/>
        </p:nvSpPr>
        <p:spPr>
          <a:xfrm>
            <a:off x="262365" y="5708382"/>
            <a:ext cx="5601213" cy="369332"/>
          </a:xfrm>
          <a:prstGeom prst="rect">
            <a:avLst/>
          </a:prstGeom>
        </p:spPr>
        <p:txBody>
          <a:bodyPr wrap="none">
            <a:spAutoFit/>
          </a:bodyPr>
          <a:lstStyle/>
          <a:p>
            <a:r>
              <a:rPr lang="zh-CN" altLang="en-US" dirty="0"/>
              <a:t>表3. NTU-RGBD数据集上的验证精度与最新方法的比较</a:t>
            </a:r>
          </a:p>
        </p:txBody>
      </p:sp>
      <p:pic>
        <p:nvPicPr>
          <p:cNvPr id="6" name="图片 5">
            <a:extLst>
              <a:ext uri="{FF2B5EF4-FFF2-40B4-BE49-F238E27FC236}">
                <a16:creationId xmlns:a16="http://schemas.microsoft.com/office/drawing/2014/main" id="{22353ABF-69FE-46A3-A7A9-A10C7428A9B7}"/>
              </a:ext>
            </a:extLst>
          </p:cNvPr>
          <p:cNvPicPr>
            <a:picLocks noChangeAspect="1"/>
          </p:cNvPicPr>
          <p:nvPr/>
        </p:nvPicPr>
        <p:blipFill>
          <a:blip r:embed="rId3"/>
          <a:stretch>
            <a:fillRect/>
          </a:stretch>
        </p:blipFill>
        <p:spPr>
          <a:xfrm>
            <a:off x="6096000" y="2256359"/>
            <a:ext cx="4945809" cy="2621507"/>
          </a:xfrm>
          <a:prstGeom prst="rect">
            <a:avLst/>
          </a:prstGeom>
        </p:spPr>
      </p:pic>
      <p:sp>
        <p:nvSpPr>
          <p:cNvPr id="7" name="矩形 6">
            <a:extLst>
              <a:ext uri="{FF2B5EF4-FFF2-40B4-BE49-F238E27FC236}">
                <a16:creationId xmlns:a16="http://schemas.microsoft.com/office/drawing/2014/main" id="{07A7BC5E-D70A-4D33-831B-295EBB3AB163}"/>
              </a:ext>
            </a:extLst>
          </p:cNvPr>
          <p:cNvSpPr/>
          <p:nvPr/>
        </p:nvSpPr>
        <p:spPr>
          <a:xfrm>
            <a:off x="5895804" y="5700085"/>
            <a:ext cx="6068361" cy="369332"/>
          </a:xfrm>
          <a:prstGeom prst="rect">
            <a:avLst/>
          </a:prstGeom>
        </p:spPr>
        <p:txBody>
          <a:bodyPr wrap="square">
            <a:spAutoFit/>
          </a:bodyPr>
          <a:lstStyle/>
          <a:p>
            <a:r>
              <a:rPr lang="zh-CN" altLang="en-US" dirty="0"/>
              <a:t>表4. Kinetics-Skeleton数据集上的验证精度与最新方法的比较</a:t>
            </a:r>
          </a:p>
        </p:txBody>
      </p:sp>
    </p:spTree>
    <p:extLst>
      <p:ext uri="{BB962C8B-B14F-4D97-AF65-F5344CB8AC3E}">
        <p14:creationId xmlns:p14="http://schemas.microsoft.com/office/powerpoint/2010/main" val="3558995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6F0EE-8A8F-498E-9FD1-383F41B65264}"/>
              </a:ext>
            </a:extLst>
          </p:cNvPr>
          <p:cNvSpPr>
            <a:spLocks noGrp="1"/>
          </p:cNvSpPr>
          <p:nvPr>
            <p:ph type="title"/>
          </p:nvPr>
        </p:nvSpPr>
        <p:spPr/>
        <p:txBody>
          <a:bodyPr/>
          <a:lstStyle/>
          <a:p>
            <a:r>
              <a:rPr lang="zh-CN" altLang="en-US" b="1" dirty="0"/>
              <a:t>摘要</a:t>
            </a:r>
            <a:endParaRPr lang="zh-CN" altLang="en-US" dirty="0"/>
          </a:p>
        </p:txBody>
      </p:sp>
      <p:sp>
        <p:nvSpPr>
          <p:cNvPr id="3" name="内容占位符 2">
            <a:extLst>
              <a:ext uri="{FF2B5EF4-FFF2-40B4-BE49-F238E27FC236}">
                <a16:creationId xmlns:a16="http://schemas.microsoft.com/office/drawing/2014/main" id="{E44C9F0E-5CF2-48F2-8FCF-66DB8FC4F806}"/>
              </a:ext>
            </a:extLst>
          </p:cNvPr>
          <p:cNvSpPr>
            <a:spLocks noGrp="1"/>
          </p:cNvSpPr>
          <p:nvPr>
            <p:ph idx="1"/>
          </p:nvPr>
        </p:nvSpPr>
        <p:spPr>
          <a:xfrm>
            <a:off x="1141412" y="1982787"/>
            <a:ext cx="9905999" cy="3541714"/>
          </a:xfrm>
        </p:spPr>
        <p:txBody>
          <a:bodyPr>
            <a:normAutofit fontScale="62500" lnSpcReduction="20000"/>
          </a:bodyPr>
          <a:lstStyle/>
          <a:p>
            <a:r>
              <a:rPr lang="zh-CN" altLang="en-US" sz="2600" dirty="0"/>
              <a:t>基于骨架的动作识别因为其以时空结合图（</a:t>
            </a:r>
            <a:r>
              <a:rPr lang="en-US" altLang="zh-CN" sz="2600" dirty="0"/>
              <a:t>spatiotemporal graph</a:t>
            </a:r>
            <a:r>
              <a:rPr lang="zh-CN" altLang="en-US" sz="2600" dirty="0"/>
              <a:t>）的形式模拟了人体骨骼而取得了显著的效果。</a:t>
            </a:r>
          </a:p>
          <a:p>
            <a:r>
              <a:rPr lang="zh-CN" altLang="en-US" sz="2600" dirty="0"/>
              <a:t>在现有的基于图的方法中，</a:t>
            </a:r>
            <a:r>
              <a:rPr lang="zh-CN" altLang="en-US" sz="2600" b="1" dirty="0"/>
              <a:t>图的拓扑结构</a:t>
            </a:r>
            <a:r>
              <a:rPr lang="zh-CN" altLang="en-US" sz="2600" dirty="0"/>
              <a:t>是手动设置的，而且在所有层以及输入样本中是固定不变的。这样的方法在用在有层级</a:t>
            </a:r>
            <a:r>
              <a:rPr lang="en-US" altLang="zh-CN" sz="2600" dirty="0"/>
              <a:t>CNN</a:t>
            </a:r>
            <a:r>
              <a:rPr lang="zh-CN" altLang="en-US" sz="2600" dirty="0"/>
              <a:t>和不同输入样本的动作识别中不是最佳的。</a:t>
            </a:r>
          </a:p>
          <a:p>
            <a:r>
              <a:rPr lang="zh-CN" altLang="en-US" sz="2600" dirty="0"/>
              <a:t>而且骨架中的具有更多细节和判别式信息二级结构（骨骼长度、方向、骨头等）很少在现有的方法中研究使用</a:t>
            </a:r>
          </a:p>
          <a:p>
            <a:r>
              <a:rPr lang="zh-CN" altLang="en-US" sz="2600" dirty="0"/>
              <a:t>作者提出了自适应的双流图网络结构用来进行基于骨架的动作识别，整个网络的拓扑结构可以端到端地学习出来，这种数据驱动的图模型增加了模型的灵活性，并且并且获得了更普适更一般化的特征来适应不同的样本</a:t>
            </a:r>
          </a:p>
          <a:p>
            <a:r>
              <a:rPr lang="zh-CN" altLang="en-US" sz="2600" dirty="0"/>
              <a:t>另外还采用了双流的结构同时模拟一级结构和二级结构，提高了动作识别的准确率</a:t>
            </a:r>
          </a:p>
          <a:p>
            <a:r>
              <a:rPr lang="zh-CN" altLang="en-US" sz="2600" dirty="0"/>
              <a:t>在</a:t>
            </a:r>
            <a:r>
              <a:rPr lang="en-US" altLang="zh-CN" sz="2600" dirty="0"/>
              <a:t>NTU-RGBD</a:t>
            </a:r>
            <a:r>
              <a:rPr lang="zh-CN" altLang="en-US" sz="2600" dirty="0"/>
              <a:t>以及</a:t>
            </a:r>
            <a:r>
              <a:rPr lang="en-US" altLang="zh-CN" sz="2600" dirty="0"/>
              <a:t>Kinetics-Skeleton</a:t>
            </a:r>
            <a:r>
              <a:rPr lang="zh-CN" altLang="en-US" sz="2600" dirty="0"/>
              <a:t>两个数据集上取得了非常好的结果</a:t>
            </a:r>
          </a:p>
          <a:p>
            <a:endParaRPr lang="zh-CN" altLang="en-US" dirty="0"/>
          </a:p>
        </p:txBody>
      </p:sp>
    </p:spTree>
    <p:extLst>
      <p:ext uri="{BB962C8B-B14F-4D97-AF65-F5344CB8AC3E}">
        <p14:creationId xmlns:p14="http://schemas.microsoft.com/office/powerpoint/2010/main" val="315051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66EF6-87B2-43B2-BB05-9B48D0B12644}"/>
              </a:ext>
            </a:extLst>
          </p:cNvPr>
          <p:cNvSpPr>
            <a:spLocks noGrp="1"/>
          </p:cNvSpPr>
          <p:nvPr>
            <p:ph type="title"/>
          </p:nvPr>
        </p:nvSpPr>
        <p:spPr/>
        <p:txBody>
          <a:bodyPr/>
          <a:lstStyle/>
          <a:p>
            <a:r>
              <a:rPr lang="zh-CN" altLang="en-US" dirty="0"/>
              <a:t>目前的解决方法：</a:t>
            </a:r>
          </a:p>
        </p:txBody>
      </p:sp>
      <p:sp>
        <p:nvSpPr>
          <p:cNvPr id="3" name="内容占位符 2">
            <a:extLst>
              <a:ext uri="{FF2B5EF4-FFF2-40B4-BE49-F238E27FC236}">
                <a16:creationId xmlns:a16="http://schemas.microsoft.com/office/drawing/2014/main" id="{E5DBC6EB-7035-4827-805E-680827C52106}"/>
              </a:ext>
            </a:extLst>
          </p:cNvPr>
          <p:cNvSpPr>
            <a:spLocks noGrp="1"/>
          </p:cNvSpPr>
          <p:nvPr>
            <p:ph idx="1"/>
          </p:nvPr>
        </p:nvSpPr>
        <p:spPr>
          <a:xfrm>
            <a:off x="1141412" y="1974278"/>
            <a:ext cx="9905999" cy="3989996"/>
          </a:xfrm>
        </p:spPr>
        <p:txBody>
          <a:bodyPr>
            <a:noAutofit/>
          </a:bodyPr>
          <a:lstStyle/>
          <a:p>
            <a:r>
              <a:rPr lang="zh-CN" altLang="en-US" sz="1800" dirty="0"/>
              <a:t>目前有</a:t>
            </a:r>
            <a:r>
              <a:rPr lang="en-US" altLang="zh-CN" sz="1800" dirty="0"/>
              <a:t>3</a:t>
            </a:r>
            <a:r>
              <a:rPr lang="zh-CN" altLang="en-US" sz="1800" dirty="0"/>
              <a:t>种深度学习方法解决基于骨架的动作识别问题，分别是：</a:t>
            </a:r>
            <a:endParaRPr lang="en-US" altLang="zh-CN" sz="1800" dirty="0"/>
          </a:p>
          <a:p>
            <a:pPr marL="0" indent="0">
              <a:buNone/>
            </a:pPr>
            <a:r>
              <a:rPr lang="en-US" altLang="zh-CN" sz="1800" dirty="0"/>
              <a:t>       </a:t>
            </a:r>
            <a:r>
              <a:rPr lang="zh-CN" altLang="en-US" sz="1800" dirty="0"/>
              <a:t>将关节点序列表示成关节点向量，然后用</a:t>
            </a:r>
            <a:r>
              <a:rPr lang="en-US" altLang="zh-CN" sz="1800" dirty="0"/>
              <a:t>RNN</a:t>
            </a:r>
            <a:r>
              <a:rPr lang="zh-CN" altLang="en-US" sz="1800" dirty="0"/>
              <a:t>（循环神经网络）进行预测；</a:t>
            </a:r>
            <a:endParaRPr lang="en-US" altLang="zh-CN" sz="1800" dirty="0"/>
          </a:p>
          <a:p>
            <a:pPr marL="0" indent="0">
              <a:buNone/>
            </a:pPr>
            <a:r>
              <a:rPr lang="zh-CN" altLang="en-US" sz="1800" dirty="0"/>
              <a:t>       将关节点信息表示成伪图像，然后用</a:t>
            </a:r>
            <a:r>
              <a:rPr lang="en-US" altLang="zh-CN" sz="1800" dirty="0"/>
              <a:t>CNN</a:t>
            </a:r>
            <a:r>
              <a:rPr lang="zh-CN" altLang="en-US" sz="1800" dirty="0"/>
              <a:t>（卷积神经网络）去预测；</a:t>
            </a:r>
            <a:endParaRPr lang="en-US" altLang="zh-CN" sz="1800" dirty="0"/>
          </a:p>
          <a:p>
            <a:pPr marL="0" indent="0">
              <a:buNone/>
            </a:pPr>
            <a:r>
              <a:rPr lang="zh-CN" altLang="en-US" sz="1800" dirty="0"/>
              <a:t>       将关节点信息表示成图结构，用图卷积进行预测。</a:t>
            </a:r>
            <a:endParaRPr lang="en-US" altLang="zh-CN" sz="1800" dirty="0"/>
          </a:p>
          <a:p>
            <a:r>
              <a:rPr lang="zh-CN" altLang="en-US" sz="1800" dirty="0"/>
              <a:t>前两种方法不能将骨架信息中的图结构提取出来，也很难适应任意形状的骨架结构。最后一种的典型代表</a:t>
            </a:r>
            <a:r>
              <a:rPr lang="en-US" altLang="zh-CN" sz="1800" dirty="0"/>
              <a:t>ST-GCN</a:t>
            </a:r>
            <a:r>
              <a:rPr lang="zh-CN" altLang="en-US" sz="1800" dirty="0"/>
              <a:t>设计了一种时空图卷积网络，将人体的自然骨架结构通过拓扑图表示，动作识别性能得到了质的提升。</a:t>
            </a:r>
          </a:p>
          <a:p>
            <a:r>
              <a:rPr lang="zh-CN" altLang="en-US" sz="1800" dirty="0"/>
              <a:t>然而</a:t>
            </a:r>
            <a:r>
              <a:rPr lang="en-US" altLang="zh-CN" sz="1800" dirty="0"/>
              <a:t>ST-GCN</a:t>
            </a:r>
            <a:r>
              <a:rPr lang="zh-CN" altLang="en-US" sz="1800" dirty="0"/>
              <a:t>存在一些缺点：</a:t>
            </a:r>
            <a:r>
              <a:rPr lang="en-US" altLang="zh-CN" sz="1800" dirty="0"/>
              <a:t>1. </a:t>
            </a:r>
            <a:r>
              <a:rPr lang="zh-CN" altLang="en-US" sz="1800" dirty="0"/>
              <a:t>根据人体自然结构预先定义好的拓扑结构图对于动作识别任务来说可能不是最优的；</a:t>
            </a:r>
            <a:r>
              <a:rPr lang="en-US" altLang="zh-CN" sz="1800" dirty="0"/>
              <a:t>2. ST-GCN</a:t>
            </a:r>
            <a:r>
              <a:rPr lang="zh-CN" altLang="en-US" sz="1800" dirty="0"/>
              <a:t>网络结构的每一个</a:t>
            </a:r>
            <a:r>
              <a:rPr lang="en-US" altLang="zh-CN" sz="1800" dirty="0"/>
              <a:t>GCN</a:t>
            </a:r>
            <a:r>
              <a:rPr lang="zh-CN" altLang="en-US" sz="1800" dirty="0"/>
              <a:t>单元的结构都是固定的，整个网络缺少灵活性；</a:t>
            </a:r>
            <a:r>
              <a:rPr lang="en-US" altLang="zh-CN" sz="1800" dirty="0"/>
              <a:t>3.</a:t>
            </a:r>
            <a:r>
              <a:rPr lang="zh-CN" altLang="en-US" sz="1800" dirty="0"/>
              <a:t>一个固定的网络结构对于不同样本的不同种类的动作不是最优的。</a:t>
            </a:r>
          </a:p>
        </p:txBody>
      </p:sp>
    </p:spTree>
    <p:extLst>
      <p:ext uri="{BB962C8B-B14F-4D97-AF65-F5344CB8AC3E}">
        <p14:creationId xmlns:p14="http://schemas.microsoft.com/office/powerpoint/2010/main" val="9567590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D57BFA-A9A7-48DA-AE9B-FBA7802ABE33}"/>
              </a:ext>
            </a:extLst>
          </p:cNvPr>
          <p:cNvSpPr>
            <a:spLocks noGrp="1"/>
          </p:cNvSpPr>
          <p:nvPr>
            <p:ph type="title"/>
          </p:nvPr>
        </p:nvSpPr>
        <p:spPr/>
        <p:txBody>
          <a:bodyPr/>
          <a:lstStyle/>
          <a:p>
            <a:r>
              <a:rPr lang="zh-CN" altLang="en-US" dirty="0"/>
              <a:t>自适应的双流图网络结构</a:t>
            </a:r>
          </a:p>
        </p:txBody>
      </p:sp>
      <p:sp>
        <p:nvSpPr>
          <p:cNvPr id="3" name="内容占位符 2">
            <a:extLst>
              <a:ext uri="{FF2B5EF4-FFF2-40B4-BE49-F238E27FC236}">
                <a16:creationId xmlns:a16="http://schemas.microsoft.com/office/drawing/2014/main" id="{CB4E100E-67C7-4D5A-9F21-286D01D8A662}"/>
              </a:ext>
            </a:extLst>
          </p:cNvPr>
          <p:cNvSpPr>
            <a:spLocks noGrp="1"/>
          </p:cNvSpPr>
          <p:nvPr>
            <p:ph idx="1"/>
          </p:nvPr>
        </p:nvSpPr>
        <p:spPr/>
        <p:txBody>
          <a:bodyPr>
            <a:normAutofit/>
          </a:bodyPr>
          <a:lstStyle/>
          <a:p>
            <a:r>
              <a:rPr lang="zh-CN" altLang="en-US" sz="1800" dirty="0"/>
              <a:t>针对以上问题，作者提出了一个自适应的双流图网络结构：</a:t>
            </a:r>
          </a:p>
          <a:p>
            <a:r>
              <a:rPr lang="zh-CN" altLang="en-US" sz="1800" dirty="0"/>
              <a:t>一个自适应的图网络结构：针对不同的</a:t>
            </a:r>
            <a:r>
              <a:rPr lang="en-US" altLang="zh-CN" sz="1800" dirty="0"/>
              <a:t>GCN</a:t>
            </a:r>
            <a:r>
              <a:rPr lang="zh-CN" altLang="en-US" sz="1800" dirty="0"/>
              <a:t>单元和不同的样本自动生成不同的拓扑结构图。主要是通过设置两种不同的参数来对模型的拓扑图结构进行控制，一种是全局图，表示所有数据公有的模式结构，另一种是独立图，表示的是每个数据独特的模式结构。这种数据驱动的方法增加了模型图结构的灵活性，更加普遍适用于各种各样的样本。</a:t>
            </a:r>
          </a:p>
          <a:p>
            <a:r>
              <a:rPr lang="zh-CN" altLang="en-US" sz="1800" dirty="0"/>
              <a:t>双流结构：利用关节点和骨头两种信息设计双流网络结构，使用更丰富的骨架信息进行动作识别，显著的提高了识别性能。</a:t>
            </a:r>
          </a:p>
        </p:txBody>
      </p:sp>
    </p:spTree>
    <p:extLst>
      <p:ext uri="{BB962C8B-B14F-4D97-AF65-F5344CB8AC3E}">
        <p14:creationId xmlns:p14="http://schemas.microsoft.com/office/powerpoint/2010/main" val="1111200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AAF112-B9B6-4988-A950-8750DA30542A}"/>
              </a:ext>
            </a:extLst>
          </p:cNvPr>
          <p:cNvSpPr>
            <a:spLocks noGrp="1"/>
          </p:cNvSpPr>
          <p:nvPr>
            <p:ph type="title"/>
          </p:nvPr>
        </p:nvSpPr>
        <p:spPr>
          <a:xfrm>
            <a:off x="1141414" y="14096"/>
            <a:ext cx="9905998" cy="1478570"/>
          </a:xfrm>
        </p:spPr>
        <p:txBody>
          <a:bodyPr/>
          <a:lstStyle/>
          <a:p>
            <a:r>
              <a:rPr lang="zh-CN" altLang="en-US" dirty="0"/>
              <a:t>图卷积网络</a:t>
            </a:r>
          </a:p>
        </p:txBody>
      </p:sp>
      <p:sp>
        <p:nvSpPr>
          <p:cNvPr id="3" name="内容占位符 2">
            <a:extLst>
              <a:ext uri="{FF2B5EF4-FFF2-40B4-BE49-F238E27FC236}">
                <a16:creationId xmlns:a16="http://schemas.microsoft.com/office/drawing/2014/main" id="{F12155F5-9E08-462F-9AF7-7162359D215C}"/>
              </a:ext>
            </a:extLst>
          </p:cNvPr>
          <p:cNvSpPr>
            <a:spLocks noGrp="1"/>
          </p:cNvSpPr>
          <p:nvPr>
            <p:ph idx="1"/>
          </p:nvPr>
        </p:nvSpPr>
        <p:spPr>
          <a:xfrm>
            <a:off x="1141413" y="1106749"/>
            <a:ext cx="9905999" cy="2322251"/>
          </a:xfrm>
        </p:spPr>
        <p:txBody>
          <a:bodyPr>
            <a:noAutofit/>
          </a:bodyPr>
          <a:lstStyle/>
          <a:p>
            <a:r>
              <a:rPr lang="zh-CN" altLang="en-US" sz="1800" dirty="0"/>
              <a:t>图形定义</a:t>
            </a:r>
            <a:endParaRPr lang="en-US" altLang="zh-CN" sz="1800" dirty="0"/>
          </a:p>
          <a:p>
            <a:r>
              <a:rPr lang="zh-CN" altLang="en-US" sz="1800" dirty="0"/>
              <a:t>图</a:t>
            </a:r>
            <a:r>
              <a:rPr lang="en-US" altLang="zh-CN" sz="1800" dirty="0"/>
              <a:t>1</a:t>
            </a:r>
            <a:r>
              <a:rPr lang="zh-CN" altLang="en-US" sz="1800" dirty="0"/>
              <a:t>中的左图呈现了构造的时空骨架图的示例，其中关节被表示为顶点，它们的连接被表示为空间边缘（橙色线，左边）。对于时间维度，两个相邻帧之间的对应关节与时间边缘连接（蓝线，左边）。</a:t>
            </a:r>
            <a:r>
              <a:rPr lang="zh-CN" altLang="en-US" sz="1800" dirty="0">
                <a:latin typeface="宋体" panose="02010600030101010101" pitchFamily="2" charset="-122"/>
              </a:rPr>
              <a:t>图</a:t>
            </a:r>
            <a:r>
              <a:rPr lang="en-US" altLang="zh-CN" sz="1800" dirty="0">
                <a:latin typeface="宋体" panose="02010600030101010101" pitchFamily="2" charset="-122"/>
              </a:rPr>
              <a:t>1</a:t>
            </a:r>
            <a:r>
              <a:rPr lang="zh-CN" altLang="en-US" sz="1800" dirty="0">
                <a:latin typeface="宋体" panose="02010600030101010101" pitchFamily="2" charset="-122"/>
              </a:rPr>
              <a:t>中的右图显示了映射策略，其中</a:t>
            </a:r>
            <a:r>
              <a:rPr lang="en-US" altLang="zh-CN" sz="1800" dirty="0">
                <a:latin typeface="宋体" panose="02010600030101010101" pitchFamily="2" charset="-122"/>
              </a:rPr>
              <a:t>×</a:t>
            </a:r>
            <a:r>
              <a:rPr lang="zh-CN" altLang="en-US" sz="1800" dirty="0">
                <a:latin typeface="宋体" panose="02010600030101010101" pitchFamily="2" charset="-122"/>
              </a:rPr>
              <a:t>表示骨架的重心。</a:t>
            </a:r>
            <a:r>
              <a:rPr lang="en-US" altLang="zh-CN" sz="1800" dirty="0">
                <a:latin typeface="宋体" panose="02010600030101010101" pitchFamily="2" charset="-122"/>
              </a:rPr>
              <a:t>bi</a:t>
            </a:r>
            <a:r>
              <a:rPr lang="zh-CN" altLang="en-US" sz="1800" dirty="0">
                <a:latin typeface="宋体" panose="02010600030101010101" pitchFamily="2" charset="-122"/>
              </a:rPr>
              <a:t>是曲线所包围的区域。具体来说，该策略根据经验将内核大小设置为</a:t>
            </a:r>
            <a:r>
              <a:rPr lang="en-US" altLang="zh-CN" sz="1800" dirty="0">
                <a:latin typeface="宋体" panose="02010600030101010101" pitchFamily="2" charset="-122"/>
              </a:rPr>
              <a:t>3</a:t>
            </a:r>
            <a:r>
              <a:rPr lang="zh-CN" altLang="en-US" sz="1800" dirty="0">
                <a:latin typeface="宋体" panose="02010600030101010101" pitchFamily="2" charset="-122"/>
              </a:rPr>
              <a:t>，并自然地将</a:t>
            </a:r>
            <a:r>
              <a:rPr lang="en-US" altLang="zh-CN" sz="1800" dirty="0">
                <a:latin typeface="宋体" panose="02010600030101010101" pitchFamily="2" charset="-122"/>
              </a:rPr>
              <a:t>bi</a:t>
            </a:r>
            <a:r>
              <a:rPr lang="zh-CN" altLang="en-US" sz="1800" dirty="0">
                <a:latin typeface="宋体" panose="02010600030101010101" pitchFamily="2" charset="-122"/>
              </a:rPr>
              <a:t>分为</a:t>
            </a:r>
            <a:r>
              <a:rPr lang="en-US" altLang="zh-CN" sz="1800" dirty="0">
                <a:latin typeface="宋体" panose="02010600030101010101" pitchFamily="2" charset="-122"/>
              </a:rPr>
              <a:t>3</a:t>
            </a:r>
            <a:r>
              <a:rPr lang="zh-CN" altLang="en-US" sz="1800" dirty="0">
                <a:latin typeface="宋体" panose="02010600030101010101" pitchFamily="2" charset="-122"/>
              </a:rPr>
              <a:t>个子集：</a:t>
            </a:r>
            <a:r>
              <a:rPr lang="en-US" altLang="zh-CN" sz="1800" dirty="0">
                <a:latin typeface="宋体" panose="02010600030101010101" pitchFamily="2" charset="-122"/>
              </a:rPr>
              <a:t>si1</a:t>
            </a:r>
            <a:r>
              <a:rPr lang="zh-CN" altLang="en-US" sz="1800" dirty="0">
                <a:latin typeface="宋体" panose="02010600030101010101" pitchFamily="2" charset="-122"/>
              </a:rPr>
              <a:t>是顶点本身（图</a:t>
            </a:r>
            <a:r>
              <a:rPr lang="en-US" altLang="zh-CN" sz="1800" dirty="0">
                <a:latin typeface="宋体" panose="02010600030101010101" pitchFamily="2" charset="-122"/>
              </a:rPr>
              <a:t>1</a:t>
            </a:r>
            <a:r>
              <a:rPr lang="zh-CN" altLang="en-US" sz="1800" dirty="0">
                <a:latin typeface="宋体" panose="02010600030101010101" pitchFamily="2" charset="-122"/>
              </a:rPr>
              <a:t>中的红色圆圈，右）；</a:t>
            </a:r>
            <a:r>
              <a:rPr lang="en-US" altLang="zh-CN" sz="1800" dirty="0">
                <a:latin typeface="宋体" panose="02010600030101010101" pitchFamily="2" charset="-122"/>
              </a:rPr>
              <a:t>si2</a:t>
            </a:r>
            <a:r>
              <a:rPr lang="zh-CN" altLang="en-US" sz="1800" dirty="0">
                <a:latin typeface="宋体" panose="02010600030101010101" pitchFamily="2" charset="-122"/>
              </a:rPr>
              <a:t>是向心子集，其中包含靠近重心的相邻顶点（绿色圆圈）；</a:t>
            </a:r>
            <a:r>
              <a:rPr lang="en-US" altLang="zh-CN" sz="1800" dirty="0">
                <a:latin typeface="宋体" panose="02010600030101010101" pitchFamily="2" charset="-122"/>
              </a:rPr>
              <a:t>si3</a:t>
            </a:r>
            <a:r>
              <a:rPr lang="zh-CN" altLang="en-US" sz="1800" dirty="0">
                <a:latin typeface="宋体" panose="02010600030101010101" pitchFamily="2" charset="-122"/>
              </a:rPr>
              <a:t>是离心子集，包含离重心较远的相邻顶点（蓝圈）。</a:t>
            </a:r>
            <a:endParaRPr lang="zh-CN" altLang="en-US" sz="1800" dirty="0"/>
          </a:p>
        </p:txBody>
      </p:sp>
      <p:sp>
        <p:nvSpPr>
          <p:cNvPr id="4" name="矩形 3">
            <a:extLst>
              <a:ext uri="{FF2B5EF4-FFF2-40B4-BE49-F238E27FC236}">
                <a16:creationId xmlns:a16="http://schemas.microsoft.com/office/drawing/2014/main" id="{0E45B3F3-7A62-446F-9964-2964815DEF94}"/>
              </a:ext>
            </a:extLst>
          </p:cNvPr>
          <p:cNvSpPr/>
          <p:nvPr/>
        </p:nvSpPr>
        <p:spPr>
          <a:xfrm>
            <a:off x="1628204" y="6324688"/>
            <a:ext cx="9419208" cy="338554"/>
          </a:xfrm>
          <a:prstGeom prst="rect">
            <a:avLst/>
          </a:prstGeom>
        </p:spPr>
        <p:txBody>
          <a:bodyPr wrap="square">
            <a:spAutoFit/>
          </a:bodyPr>
          <a:lstStyle/>
          <a:p>
            <a:r>
              <a:rPr lang="zh-CN" altLang="en-US" sz="1600" dirty="0">
                <a:latin typeface="宋体" panose="02010600030101010101" pitchFamily="2" charset="-122"/>
                <a:ea typeface="宋体" panose="02010600030101010101" pitchFamily="2" charset="-122"/>
              </a:rPr>
              <a:t>图</a:t>
            </a:r>
            <a:r>
              <a:rPr lang="en-US" altLang="zh-CN" sz="1600" dirty="0">
                <a:latin typeface="宋体" panose="02010600030101010101" pitchFamily="2" charset="-122"/>
                <a:ea typeface="宋体" panose="02010600030101010101" pitchFamily="2" charset="-122"/>
              </a:rPr>
              <a:t>1.</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a</a:t>
            </a:r>
            <a:r>
              <a:rPr lang="zh-CN" altLang="en-US" sz="1600" dirty="0">
                <a:latin typeface="宋体" panose="02010600030101010101" pitchFamily="2" charset="-122"/>
                <a:ea typeface="宋体" panose="02010600030101010101" pitchFamily="2" charset="-122"/>
              </a:rPr>
              <a:t>）</a:t>
            </a:r>
            <a:r>
              <a:rPr lang="en-US" altLang="zh-CN" sz="1600" dirty="0">
                <a:latin typeface="宋体" panose="02010600030101010101" pitchFamily="2" charset="-122"/>
                <a:ea typeface="宋体" panose="02010600030101010101" pitchFamily="2" charset="-122"/>
              </a:rPr>
              <a:t>ST-GCN</a:t>
            </a:r>
            <a:r>
              <a:rPr lang="zh-CN" altLang="en-US" sz="1600" dirty="0">
                <a:latin typeface="宋体" panose="02010600030101010101" pitchFamily="2" charset="-122"/>
                <a:ea typeface="宋体" panose="02010600030101010101" pitchFamily="2" charset="-122"/>
              </a:rPr>
              <a:t>中使用的时空图的示意图。 （</a:t>
            </a:r>
            <a:r>
              <a:rPr lang="en-US" altLang="zh-CN" sz="1600" dirty="0">
                <a:latin typeface="宋体" panose="02010600030101010101" pitchFamily="2" charset="-122"/>
                <a:ea typeface="宋体" panose="02010600030101010101" pitchFamily="2" charset="-122"/>
              </a:rPr>
              <a:t>b</a:t>
            </a:r>
            <a:r>
              <a:rPr lang="zh-CN" altLang="en-US" sz="1600" dirty="0">
                <a:latin typeface="宋体" panose="02010600030101010101" pitchFamily="2" charset="-122"/>
                <a:ea typeface="宋体" panose="02010600030101010101" pitchFamily="2" charset="-122"/>
              </a:rPr>
              <a:t>）映射策略的说明。 不同的颜色表示不同的子集。</a:t>
            </a:r>
          </a:p>
        </p:txBody>
      </p:sp>
      <p:pic>
        <p:nvPicPr>
          <p:cNvPr id="6" name="图片 5">
            <a:extLst>
              <a:ext uri="{FF2B5EF4-FFF2-40B4-BE49-F238E27FC236}">
                <a16:creationId xmlns:a16="http://schemas.microsoft.com/office/drawing/2014/main" id="{C7057448-A77F-483D-AC56-C5FC1D162F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9849" y="3961474"/>
            <a:ext cx="4429125" cy="2095500"/>
          </a:xfrm>
          <a:prstGeom prst="rect">
            <a:avLst/>
          </a:prstGeom>
        </p:spPr>
      </p:pic>
    </p:spTree>
    <p:extLst>
      <p:ext uri="{BB962C8B-B14F-4D97-AF65-F5344CB8AC3E}">
        <p14:creationId xmlns:p14="http://schemas.microsoft.com/office/powerpoint/2010/main" val="2294451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D8A715-6B3D-41F9-B079-ADB970F63E8B}"/>
              </a:ext>
            </a:extLst>
          </p:cNvPr>
          <p:cNvSpPr>
            <a:spLocks noGrp="1"/>
          </p:cNvSpPr>
          <p:nvPr>
            <p:ph type="title"/>
          </p:nvPr>
        </p:nvSpPr>
        <p:spPr>
          <a:xfrm>
            <a:off x="1061513" y="456719"/>
            <a:ext cx="9905998" cy="1478570"/>
          </a:xfrm>
        </p:spPr>
        <p:txBody>
          <a:bodyPr/>
          <a:lstStyle/>
          <a:p>
            <a:r>
              <a:rPr lang="zh-CN" altLang="en-US" dirty="0"/>
              <a:t>图卷积网络</a:t>
            </a:r>
          </a:p>
        </p:txBody>
      </p:sp>
      <p:sp>
        <p:nvSpPr>
          <p:cNvPr id="3" name="内容占位符 2">
            <a:extLst>
              <a:ext uri="{FF2B5EF4-FFF2-40B4-BE49-F238E27FC236}">
                <a16:creationId xmlns:a16="http://schemas.microsoft.com/office/drawing/2014/main" id="{16060978-3209-4384-9E61-1A851DAB2BAF}"/>
              </a:ext>
            </a:extLst>
          </p:cNvPr>
          <p:cNvSpPr>
            <a:spLocks noGrp="1"/>
          </p:cNvSpPr>
          <p:nvPr>
            <p:ph idx="1"/>
          </p:nvPr>
        </p:nvSpPr>
        <p:spPr>
          <a:xfrm>
            <a:off x="1061513" y="1805604"/>
            <a:ext cx="9905999" cy="1763220"/>
          </a:xfrm>
        </p:spPr>
        <p:txBody>
          <a:bodyPr>
            <a:normAutofit/>
          </a:bodyPr>
          <a:lstStyle/>
          <a:p>
            <a:r>
              <a:rPr lang="zh-CN" altLang="en-US" sz="1800" dirty="0"/>
              <a:t>图卷积</a:t>
            </a:r>
            <a:endParaRPr lang="en-US" altLang="zh-CN" sz="1800" dirty="0"/>
          </a:p>
          <a:p>
            <a:r>
              <a:rPr lang="zh-CN" altLang="en-US" sz="1800" dirty="0"/>
              <a:t>给定上面定义的图形，在图形上应用多层时空图卷积运算以提取高级特征。 然后使用全局平均池化层和</a:t>
            </a:r>
            <a:r>
              <a:rPr lang="en-US" altLang="zh-CN" sz="1800" dirty="0" err="1"/>
              <a:t>softmax</a:t>
            </a:r>
            <a:r>
              <a:rPr lang="zh-CN" altLang="en-US" sz="1800" dirty="0"/>
              <a:t>分类器，根据提取的特征来预测动作类别。</a:t>
            </a:r>
            <a:endParaRPr lang="en-US" altLang="zh-CN" sz="1800" dirty="0"/>
          </a:p>
          <a:p>
            <a:r>
              <a:rPr lang="zh-CN" altLang="en-US" sz="1800" dirty="0"/>
              <a:t>在空间维度中，顶点</a:t>
            </a:r>
            <a:r>
              <a:rPr lang="en-US" altLang="zh-CN" sz="1800" dirty="0"/>
              <a:t>v</a:t>
            </a:r>
            <a:r>
              <a:rPr lang="en-US" altLang="zh-CN" sz="1800" baseline="-25000" dirty="0"/>
              <a:t>i</a:t>
            </a:r>
            <a:r>
              <a:rPr lang="zh-CN" altLang="en-US" sz="1800" dirty="0"/>
              <a:t>上的图卷积运算公式为：</a:t>
            </a:r>
          </a:p>
        </p:txBody>
      </p:sp>
      <p:pic>
        <p:nvPicPr>
          <p:cNvPr id="2052" name="Picture 4">
            <a:extLst>
              <a:ext uri="{FF2B5EF4-FFF2-40B4-BE49-F238E27FC236}">
                <a16:creationId xmlns:a16="http://schemas.microsoft.com/office/drawing/2014/main" id="{C2F1CD2B-30EC-4846-A057-84A2367076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9753" y="3780709"/>
            <a:ext cx="4010025" cy="609600"/>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900549B4-1C49-49C3-89B1-09A86C929AD9}"/>
              </a:ext>
            </a:extLst>
          </p:cNvPr>
          <p:cNvSpPr/>
          <p:nvPr/>
        </p:nvSpPr>
        <p:spPr>
          <a:xfrm>
            <a:off x="1227338" y="4602194"/>
            <a:ext cx="9737323" cy="1689373"/>
          </a:xfrm>
          <a:prstGeom prst="rect">
            <a:avLst/>
          </a:prstGeom>
        </p:spPr>
        <p:txBody>
          <a:bodyPr wrap="square">
            <a:spAutoFit/>
          </a:bodyPr>
          <a:lstStyle/>
          <a:p>
            <a:pPr>
              <a:lnSpc>
                <a:spcPct val="150000"/>
              </a:lnSpc>
            </a:pPr>
            <a:r>
              <a:rPr lang="zh-CN" altLang="en-US" dirty="0">
                <a:latin typeface="宋体" panose="02010600030101010101" pitchFamily="2" charset="-122"/>
                <a:ea typeface="宋体" panose="02010600030101010101" pitchFamily="2" charset="-122"/>
              </a:rPr>
              <a:t>其中</a:t>
            </a:r>
            <a:r>
              <a:rPr lang="en-US" altLang="zh-CN" dirty="0">
                <a:latin typeface="宋体" panose="02010600030101010101" pitchFamily="2" charset="-122"/>
                <a:ea typeface="宋体" panose="02010600030101010101" pitchFamily="2" charset="-122"/>
              </a:rPr>
              <a:t>f</a:t>
            </a:r>
            <a:r>
              <a:rPr lang="zh-CN" altLang="en-US" dirty="0">
                <a:latin typeface="宋体" panose="02010600030101010101" pitchFamily="2" charset="-122"/>
                <a:ea typeface="宋体" panose="02010600030101010101" pitchFamily="2" charset="-122"/>
              </a:rPr>
              <a:t>表示特征图，</a:t>
            </a:r>
            <a:r>
              <a:rPr lang="en-US" altLang="zh-CN" dirty="0">
                <a:latin typeface="宋体" panose="02010600030101010101" pitchFamily="2" charset="-122"/>
                <a:ea typeface="宋体" panose="02010600030101010101" pitchFamily="2" charset="-122"/>
              </a:rPr>
              <a:t>v</a:t>
            </a:r>
            <a:r>
              <a:rPr lang="zh-CN" altLang="en-US" dirty="0">
                <a:latin typeface="宋体" panose="02010600030101010101" pitchFamily="2" charset="-122"/>
                <a:ea typeface="宋体" panose="02010600030101010101" pitchFamily="2" charset="-122"/>
              </a:rPr>
              <a:t>表示图的顶点。</a:t>
            </a:r>
            <a:r>
              <a:rPr lang="en-US" altLang="zh-CN" dirty="0">
                <a:latin typeface="宋体" panose="02010600030101010101" pitchFamily="2" charset="-122"/>
                <a:ea typeface="宋体" panose="02010600030101010101" pitchFamily="2" charset="-122"/>
              </a:rPr>
              <a:t>bi</a:t>
            </a:r>
            <a:r>
              <a:rPr lang="zh-CN" altLang="en-US" dirty="0">
                <a:latin typeface="宋体" panose="02010600030101010101" pitchFamily="2" charset="-122"/>
                <a:ea typeface="宋体" panose="02010600030101010101" pitchFamily="2" charset="-122"/>
              </a:rPr>
              <a:t>表示</a:t>
            </a:r>
            <a:r>
              <a:rPr lang="en-US" altLang="zh-CN" dirty="0">
                <a:latin typeface="宋体" panose="02010600030101010101" pitchFamily="2" charset="-122"/>
                <a:ea typeface="宋体" panose="02010600030101010101" pitchFamily="2" charset="-122"/>
              </a:rPr>
              <a:t>vi</a:t>
            </a:r>
            <a:r>
              <a:rPr lang="zh-CN" altLang="en-US" dirty="0">
                <a:latin typeface="宋体" panose="02010600030101010101" pitchFamily="2" charset="-122"/>
                <a:ea typeface="宋体" panose="02010600030101010101" pitchFamily="2" charset="-122"/>
              </a:rPr>
              <a:t>卷积的采样区域，定义为目标顶点（</a:t>
            </a:r>
            <a:r>
              <a:rPr lang="en-US" altLang="zh-CN" dirty="0">
                <a:latin typeface="宋体" panose="02010600030101010101" pitchFamily="2" charset="-122"/>
                <a:ea typeface="宋体" panose="02010600030101010101" pitchFamily="2" charset="-122"/>
              </a:rPr>
              <a:t>vi</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1</a:t>
            </a:r>
            <a:r>
              <a:rPr lang="zh-CN" altLang="en-US" dirty="0">
                <a:latin typeface="宋体" panose="02010600030101010101" pitchFamily="2" charset="-122"/>
                <a:ea typeface="宋体" panose="02010600030101010101" pitchFamily="2" charset="-122"/>
              </a:rPr>
              <a:t>距离相邻顶点（</a:t>
            </a:r>
            <a:r>
              <a:rPr lang="en-US" altLang="zh-CN" dirty="0" err="1">
                <a:latin typeface="宋体" panose="02010600030101010101" pitchFamily="2" charset="-122"/>
                <a:ea typeface="宋体" panose="02010600030101010101" pitchFamily="2" charset="-122"/>
              </a:rPr>
              <a:t>vj</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w</a:t>
            </a:r>
            <a:r>
              <a:rPr lang="zh-CN" altLang="en-US" dirty="0">
                <a:latin typeface="宋体" panose="02010600030101010101" pitchFamily="2" charset="-122"/>
                <a:ea typeface="宋体" panose="02010600030101010101" pitchFamily="2" charset="-122"/>
              </a:rPr>
              <a:t>是与原始卷积操作类似的加权函数，它根据给定的输入提供权重向量。注意，卷积的权向量数是固定的，而</a:t>
            </a:r>
            <a:r>
              <a:rPr lang="en-US" altLang="zh-CN" dirty="0">
                <a:latin typeface="宋体" panose="02010600030101010101" pitchFamily="2" charset="-122"/>
                <a:ea typeface="宋体" panose="02010600030101010101" pitchFamily="2" charset="-122"/>
              </a:rPr>
              <a:t>bi</a:t>
            </a:r>
            <a:r>
              <a:rPr lang="zh-CN" altLang="en-US" dirty="0">
                <a:latin typeface="宋体" panose="02010600030101010101" pitchFamily="2" charset="-122"/>
                <a:ea typeface="宋体" panose="02010600030101010101" pitchFamily="2" charset="-122"/>
              </a:rPr>
              <a:t>中的顶点数是可变的。为了用一个唯一的权重向量映射每个顶点，在</a:t>
            </a:r>
            <a:r>
              <a:rPr lang="en-US" altLang="zh-CN" dirty="0">
                <a:latin typeface="宋体" panose="02010600030101010101" pitchFamily="2" charset="-122"/>
                <a:ea typeface="宋体" panose="02010600030101010101" pitchFamily="2" charset="-122"/>
              </a:rPr>
              <a:t>ST-GCN</a:t>
            </a:r>
            <a:r>
              <a:rPr lang="zh-CN" altLang="en-US" dirty="0">
                <a:latin typeface="宋体" panose="02010600030101010101" pitchFamily="2" charset="-122"/>
                <a:ea typeface="宋体" panose="02010600030101010101" pitchFamily="2" charset="-122"/>
              </a:rPr>
              <a:t>中专门设计了一个映射函数</a:t>
            </a:r>
            <a:r>
              <a:rPr lang="en-US" altLang="zh-CN" dirty="0">
                <a:latin typeface="宋体" panose="02010600030101010101" pitchFamily="2" charset="-122"/>
                <a:ea typeface="宋体" panose="02010600030101010101" pitchFamily="2" charset="-122"/>
              </a:rPr>
              <a:t>li</a:t>
            </a:r>
            <a:r>
              <a:rPr lang="zh-CN" altLang="en-US"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8987025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D3A11-56C4-4FDF-8652-A8C749A4F4B7}"/>
              </a:ext>
            </a:extLst>
          </p:cNvPr>
          <p:cNvSpPr>
            <a:spLocks noGrp="1"/>
          </p:cNvSpPr>
          <p:nvPr>
            <p:ph type="title"/>
          </p:nvPr>
        </p:nvSpPr>
        <p:spPr>
          <a:xfrm>
            <a:off x="1141411" y="343086"/>
            <a:ext cx="9905998" cy="1478570"/>
          </a:xfrm>
        </p:spPr>
        <p:txBody>
          <a:bodyPr/>
          <a:lstStyle/>
          <a:p>
            <a:r>
              <a:rPr lang="zh-CN" altLang="en-US" dirty="0"/>
              <a:t>图卷积网络</a:t>
            </a:r>
          </a:p>
        </p:txBody>
      </p:sp>
      <p:sp>
        <p:nvSpPr>
          <p:cNvPr id="3" name="内容占位符 2">
            <a:extLst>
              <a:ext uri="{FF2B5EF4-FFF2-40B4-BE49-F238E27FC236}">
                <a16:creationId xmlns:a16="http://schemas.microsoft.com/office/drawing/2014/main" id="{31292475-5047-4475-BCC2-A5FD649BC615}"/>
              </a:ext>
            </a:extLst>
          </p:cNvPr>
          <p:cNvSpPr>
            <a:spLocks noGrp="1"/>
          </p:cNvSpPr>
          <p:nvPr>
            <p:ph idx="1"/>
          </p:nvPr>
        </p:nvSpPr>
        <p:spPr>
          <a:xfrm>
            <a:off x="915137" y="1860251"/>
            <a:ext cx="9905999" cy="879079"/>
          </a:xfrm>
        </p:spPr>
        <p:txBody>
          <a:bodyPr>
            <a:noAutofit/>
          </a:bodyPr>
          <a:lstStyle/>
          <a:p>
            <a:r>
              <a:rPr lang="zh-CN" altLang="en-US" sz="1800" dirty="0"/>
              <a:t>在空间维度中实现图卷积并不简单。 具体地，网络的特征图实际上是</a:t>
            </a:r>
            <a:r>
              <a:rPr lang="en-US" altLang="zh-CN" sz="1800" dirty="0"/>
              <a:t>C×T×N</a:t>
            </a:r>
            <a:r>
              <a:rPr lang="zh-CN" altLang="en-US" sz="1800" dirty="0"/>
              <a:t>张量，其中</a:t>
            </a:r>
            <a:r>
              <a:rPr lang="en-US" altLang="zh-CN" sz="1800" b="1" dirty="0">
                <a:solidFill>
                  <a:srgbClr val="FF0000"/>
                </a:solidFill>
              </a:rPr>
              <a:t>N</a:t>
            </a:r>
            <a:r>
              <a:rPr lang="zh-CN" altLang="en-US" sz="1800" b="1" dirty="0">
                <a:solidFill>
                  <a:srgbClr val="FF0000"/>
                </a:solidFill>
              </a:rPr>
              <a:t>表示顶点数，</a:t>
            </a:r>
            <a:r>
              <a:rPr lang="en-US" altLang="zh-CN" sz="1800" b="1" dirty="0">
                <a:solidFill>
                  <a:srgbClr val="FF0000"/>
                </a:solidFill>
              </a:rPr>
              <a:t>T</a:t>
            </a:r>
            <a:r>
              <a:rPr lang="zh-CN" altLang="en-US" sz="1800" b="1" dirty="0">
                <a:solidFill>
                  <a:srgbClr val="FF0000"/>
                </a:solidFill>
              </a:rPr>
              <a:t>表示时间长度，</a:t>
            </a:r>
            <a:r>
              <a:rPr lang="en-US" altLang="zh-CN" sz="1800" b="1" dirty="0">
                <a:solidFill>
                  <a:srgbClr val="FF0000"/>
                </a:solidFill>
              </a:rPr>
              <a:t>C</a:t>
            </a:r>
            <a:r>
              <a:rPr lang="zh-CN" altLang="en-US" sz="1800" b="1" dirty="0">
                <a:solidFill>
                  <a:srgbClr val="FF0000"/>
                </a:solidFill>
              </a:rPr>
              <a:t>表示信道数</a:t>
            </a:r>
            <a:r>
              <a:rPr lang="zh-CN" altLang="en-US" sz="1800" dirty="0"/>
              <a:t>。 为了实现</a:t>
            </a:r>
            <a:r>
              <a:rPr lang="en-US" altLang="zh-CN" sz="1800" dirty="0"/>
              <a:t>ST-GCN</a:t>
            </a:r>
            <a:r>
              <a:rPr lang="zh-CN" altLang="en-US" sz="1800" dirty="0"/>
              <a:t>（时空图卷积网络模型），将等式</a:t>
            </a:r>
            <a:r>
              <a:rPr lang="en-US" altLang="zh-CN" sz="1800" dirty="0"/>
              <a:t>1</a:t>
            </a:r>
            <a:r>
              <a:rPr lang="zh-CN" altLang="en-US" sz="1800" dirty="0"/>
              <a:t>转化为</a:t>
            </a:r>
          </a:p>
        </p:txBody>
      </p:sp>
      <p:pic>
        <p:nvPicPr>
          <p:cNvPr id="3074" name="Picture 2">
            <a:extLst>
              <a:ext uri="{FF2B5EF4-FFF2-40B4-BE49-F238E27FC236}">
                <a16:creationId xmlns:a16="http://schemas.microsoft.com/office/drawing/2014/main" id="{5F975612-A3CB-4EF8-9CCE-BD0360B55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44100" y="3164121"/>
            <a:ext cx="3648075" cy="6477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039CE463-57BC-4F5D-B6BF-0B53A5F6D108}"/>
              </a:ext>
            </a:extLst>
          </p:cNvPr>
          <p:cNvSpPr>
            <a:spLocks noChangeArrowheads="1"/>
          </p:cNvSpPr>
          <p:nvPr/>
        </p:nvSpPr>
        <p:spPr bwMode="auto">
          <a:xfrm>
            <a:off x="1141411" y="3983387"/>
            <a:ext cx="9286043" cy="2531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其中Kv表示空间维的核大小。利用上面设计的分区策略，Kv设置为3</a:t>
            </a:r>
            <a:r>
              <a:rPr kumimoji="0" lang="zh-CN" altLang="en-US" b="0" i="0" u="none" strike="noStrike" cap="none" normalizeH="0" baseline="0" dirty="0">
                <a:ln>
                  <a:noFill/>
                </a:ln>
                <a:effectLst/>
                <a:latin typeface="宋体" panose="02010600030101010101" pitchFamily="2" charset="-122"/>
                <a:ea typeface="宋体" panose="02010600030101010101" pitchFamily="2" charset="-122"/>
              </a:rPr>
              <a:t>，</a:t>
            </a:r>
            <a:endParaRPr kumimoji="0" lang="en-US" altLang="zh-CN" b="0" i="0" u="none" strike="noStrike" cap="none" normalizeH="0" baseline="0" dirty="0">
              <a:ln>
                <a:noFill/>
              </a:ln>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Wk是1×1卷积运算的Cout×Cin×1×1权重向量，其表示等式1中的加权函数w。</a:t>
            </a:r>
            <a:endParaRPr kumimoji="0" lang="en-US" altLang="zh-CN" b="0" i="0" u="none" strike="noStrike" cap="none" normalizeH="0" baseline="0" dirty="0">
              <a:ln>
                <a:noFill/>
              </a:ln>
              <a:effectLst/>
              <a:latin typeface="宋体" panose="02010600030101010101" pitchFamily="2" charset="-122"/>
              <a:ea typeface="宋体" panose="02010600030101010101" pitchFamily="2" charset="-122"/>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Mk是N×N注意力图，表示每个顶点的重要性.⊗表示点积。</a:t>
            </a:r>
            <a:endParaRPr kumimoji="0" lang="en-US" altLang="zh-CN" b="0" i="0" u="none" strike="noStrike" cap="none" normalizeH="0" baseline="0" dirty="0">
              <a:ln>
                <a:noFill/>
              </a:ln>
              <a:effectLst/>
              <a:latin typeface="宋体" panose="02010600030101010101" pitchFamily="2" charset="-122"/>
              <a:ea typeface="宋体" panose="02010600030101010101" pitchFamily="2" charset="-122"/>
            </a:endParaRPr>
          </a:p>
          <a:p>
            <a:pPr lvl="0" defTabSz="914400">
              <a:lnSpc>
                <a:spcPct val="150000"/>
              </a:lnSpc>
            </a:pPr>
            <a:r>
              <a:rPr lang="zh-CN" altLang="en-US" dirty="0"/>
              <a:t>对于时间维度，由于每个顶点的邻域数固定为</a:t>
            </a:r>
            <a:r>
              <a:rPr lang="en-US" altLang="zh-CN" dirty="0"/>
              <a:t>2</a:t>
            </a:r>
            <a:r>
              <a:rPr lang="zh-CN" altLang="en-US" dirty="0"/>
              <a:t>（两个连续帧中的对应关节），因此可以直接执行与经典卷积操作类似的图卷积。具体地说，我们在上面计算的输出特征图上进行</a:t>
            </a:r>
            <a:r>
              <a:rPr lang="en-US" altLang="zh-CN" dirty="0"/>
              <a:t>kt×1</a:t>
            </a:r>
            <a:r>
              <a:rPr lang="zh-CN" altLang="en-US" dirty="0"/>
              <a:t>卷积，其中</a:t>
            </a:r>
            <a:r>
              <a:rPr lang="en-US" altLang="zh-CN" dirty="0" err="1"/>
              <a:t>kt</a:t>
            </a:r>
            <a:r>
              <a:rPr lang="zh-CN" altLang="en-US" dirty="0"/>
              <a:t>是时间维度的核大小。</a:t>
            </a:r>
            <a:r>
              <a:rPr kumimoji="0" lang="zh-CN" altLang="zh-CN" b="0" i="0" u="none" strike="noStrike" cap="none" normalizeH="0" baseline="0" dirty="0">
                <a:ln>
                  <a:noFill/>
                </a:ln>
                <a:effectLst/>
                <a:latin typeface="宋体" panose="02010600030101010101" pitchFamily="2" charset="-122"/>
                <a:ea typeface="宋体" panose="02010600030101010101" pitchFamily="2" charset="-122"/>
              </a:rPr>
              <a:t> </a:t>
            </a:r>
          </a:p>
        </p:txBody>
      </p:sp>
    </p:spTree>
    <p:extLst>
      <p:ext uri="{BB962C8B-B14F-4D97-AF65-F5344CB8AC3E}">
        <p14:creationId xmlns:p14="http://schemas.microsoft.com/office/powerpoint/2010/main" val="2989938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C4FFE4-C194-4B58-87D5-042EE2718FC5}"/>
              </a:ext>
            </a:extLst>
          </p:cNvPr>
          <p:cNvSpPr>
            <a:spLocks noGrp="1"/>
          </p:cNvSpPr>
          <p:nvPr>
            <p:ph type="title"/>
          </p:nvPr>
        </p:nvSpPr>
        <p:spPr>
          <a:xfrm>
            <a:off x="1141412" y="185056"/>
            <a:ext cx="9905998" cy="1478570"/>
          </a:xfrm>
        </p:spPr>
        <p:txBody>
          <a:bodyPr/>
          <a:lstStyle/>
          <a:p>
            <a:r>
              <a:rPr lang="zh-CN" altLang="en-US" dirty="0"/>
              <a:t>双流自适应图卷积网络</a:t>
            </a:r>
          </a:p>
        </p:txBody>
      </p:sp>
      <p:sp>
        <p:nvSpPr>
          <p:cNvPr id="3" name="内容占位符 2">
            <a:extLst>
              <a:ext uri="{FF2B5EF4-FFF2-40B4-BE49-F238E27FC236}">
                <a16:creationId xmlns:a16="http://schemas.microsoft.com/office/drawing/2014/main" id="{23EFB932-3845-4533-B64A-633AF4B222EF}"/>
              </a:ext>
            </a:extLst>
          </p:cNvPr>
          <p:cNvSpPr>
            <a:spLocks noGrp="1"/>
          </p:cNvSpPr>
          <p:nvPr>
            <p:ph idx="1"/>
          </p:nvPr>
        </p:nvSpPr>
        <p:spPr>
          <a:xfrm>
            <a:off x="1141411" y="1227692"/>
            <a:ext cx="9905999" cy="1478571"/>
          </a:xfrm>
        </p:spPr>
        <p:txBody>
          <a:bodyPr>
            <a:noAutofit/>
          </a:bodyPr>
          <a:lstStyle/>
          <a:p>
            <a:r>
              <a:rPr lang="zh-CN" altLang="en-US" sz="1800" dirty="0"/>
              <a:t>自适应图卷积层</a:t>
            </a:r>
            <a:endParaRPr lang="en-US" altLang="zh-CN" sz="1800" dirty="0"/>
          </a:p>
          <a:p>
            <a:r>
              <a:rPr lang="zh-CN" altLang="en-US" sz="1800" dirty="0"/>
              <a:t>它使图的拓扑结构与网络的其他参数一起以端到端的学习方式进行优化。该图提高了模型的灵活性和稳定性，具体说，根据式</a:t>
            </a:r>
            <a:r>
              <a:rPr lang="en-US" altLang="zh-CN" sz="1800" dirty="0"/>
              <a:t>2</a:t>
            </a:r>
            <a:r>
              <a:rPr lang="zh-CN" altLang="en-US" sz="1800" dirty="0"/>
              <a:t>，图的拓扑结构实际上是由邻接矩阵和掩模（即</a:t>
            </a:r>
            <a:r>
              <a:rPr lang="en-US" altLang="zh-CN" sz="1800" dirty="0"/>
              <a:t>AK</a:t>
            </a:r>
            <a:r>
              <a:rPr lang="zh-CN" altLang="en-US" sz="1800" dirty="0"/>
              <a:t>和</a:t>
            </a:r>
            <a:r>
              <a:rPr lang="en-US" altLang="zh-CN" sz="1800" dirty="0"/>
              <a:t>MK</a:t>
            </a:r>
            <a:r>
              <a:rPr lang="zh-CN" altLang="en-US" sz="1800" dirty="0"/>
              <a:t>）分别决定的。为了使图形结构具有适应性，我们将等式</a:t>
            </a:r>
            <a:r>
              <a:rPr lang="en-US" altLang="zh-CN" sz="1800" dirty="0"/>
              <a:t>2</a:t>
            </a:r>
            <a:r>
              <a:rPr lang="zh-CN" altLang="en-US" sz="1800" dirty="0"/>
              <a:t>改为以下形式：</a:t>
            </a:r>
          </a:p>
        </p:txBody>
      </p:sp>
      <p:sp>
        <p:nvSpPr>
          <p:cNvPr id="4" name="AutoShape 2">
            <a:extLst>
              <a:ext uri="{FF2B5EF4-FFF2-40B4-BE49-F238E27FC236}">
                <a16:creationId xmlns:a16="http://schemas.microsoft.com/office/drawing/2014/main" id="{8142821F-348E-4AFA-B58A-B72945815F6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4100" name="Picture 4">
            <a:extLst>
              <a:ext uri="{FF2B5EF4-FFF2-40B4-BE49-F238E27FC236}">
                <a16:creationId xmlns:a16="http://schemas.microsoft.com/office/drawing/2014/main" id="{E48B9ED3-028B-474D-89AD-89A246216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725" y="2771775"/>
            <a:ext cx="3943350" cy="657225"/>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a:extLst>
              <a:ext uri="{FF2B5EF4-FFF2-40B4-BE49-F238E27FC236}">
                <a16:creationId xmlns:a16="http://schemas.microsoft.com/office/drawing/2014/main" id="{E0CF4CEF-593E-41A9-97EC-734C98447A0A}"/>
              </a:ext>
            </a:extLst>
          </p:cNvPr>
          <p:cNvSpPr/>
          <p:nvPr/>
        </p:nvSpPr>
        <p:spPr>
          <a:xfrm>
            <a:off x="1362612" y="3437153"/>
            <a:ext cx="9463596" cy="2031325"/>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主要区别在于图的邻接矩阵，它分为三部分：</a:t>
            </a:r>
            <a:r>
              <a:rPr lang="en-US" altLang="zh-CN" dirty="0">
                <a:latin typeface="宋体" panose="02010600030101010101" pitchFamily="2" charset="-122"/>
                <a:ea typeface="宋体" panose="02010600030101010101" pitchFamily="2" charset="-122"/>
              </a:rPr>
              <a:t>Ak</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Bk</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Ck</a:t>
            </a:r>
            <a:r>
              <a:rPr lang="zh-CN" altLang="en-US" dirty="0">
                <a:latin typeface="宋体" panose="02010600030101010101" pitchFamily="2" charset="-122"/>
                <a:ea typeface="宋体" panose="02010600030101010101" pitchFamily="2" charset="-122"/>
              </a:rPr>
              <a:t>。</a:t>
            </a:r>
          </a:p>
          <a:p>
            <a:r>
              <a:rPr lang="zh-CN" altLang="en-US" dirty="0">
                <a:latin typeface="宋体" panose="02010600030101010101" pitchFamily="2" charset="-122"/>
                <a:ea typeface="宋体" panose="02010600030101010101" pitchFamily="2" charset="-122"/>
              </a:rPr>
              <a:t>第一部分（</a:t>
            </a:r>
            <a:r>
              <a:rPr lang="en-US" altLang="zh-CN" dirty="0">
                <a:latin typeface="宋体" panose="02010600030101010101" pitchFamily="2" charset="-122"/>
                <a:ea typeface="宋体" panose="02010600030101010101" pitchFamily="2" charset="-122"/>
              </a:rPr>
              <a:t>Ak</a:t>
            </a:r>
            <a:r>
              <a:rPr lang="zh-CN" altLang="en-US" dirty="0">
                <a:latin typeface="宋体" panose="02010600030101010101" pitchFamily="2" charset="-122"/>
                <a:ea typeface="宋体" panose="02010600030101010101" pitchFamily="2" charset="-122"/>
              </a:rPr>
              <a:t>）与方程式中的原始归一化</a:t>
            </a:r>
            <a:r>
              <a:rPr lang="en-US" altLang="zh-CN" dirty="0">
                <a:latin typeface="宋体" panose="02010600030101010101" pitchFamily="2" charset="-122"/>
                <a:ea typeface="宋体" panose="02010600030101010101" pitchFamily="2" charset="-122"/>
              </a:rPr>
              <a:t>N×N</a:t>
            </a:r>
            <a:r>
              <a:rPr lang="zh-CN" altLang="en-US" dirty="0">
                <a:latin typeface="宋体" panose="02010600030101010101" pitchFamily="2" charset="-122"/>
                <a:ea typeface="宋体" panose="02010600030101010101" pitchFamily="2" charset="-122"/>
              </a:rPr>
              <a:t>邻接矩阵</a:t>
            </a:r>
            <a:r>
              <a:rPr lang="en-US" altLang="zh-CN" dirty="0">
                <a:latin typeface="宋体" panose="02010600030101010101" pitchFamily="2" charset="-122"/>
                <a:ea typeface="宋体" panose="02010600030101010101" pitchFamily="2" charset="-122"/>
              </a:rPr>
              <a:t>Ak</a:t>
            </a:r>
            <a:r>
              <a:rPr lang="zh-CN" altLang="en-US" dirty="0">
                <a:latin typeface="宋体" panose="02010600030101010101" pitchFamily="2" charset="-122"/>
                <a:ea typeface="宋体" panose="02010600030101010101" pitchFamily="2" charset="-122"/>
              </a:rPr>
              <a:t>相同。 它代表了人体的物理结构。</a:t>
            </a:r>
          </a:p>
          <a:p>
            <a:r>
              <a:rPr lang="zh-CN" altLang="en-US" dirty="0">
                <a:latin typeface="宋体" panose="02010600030101010101" pitchFamily="2" charset="-122"/>
                <a:ea typeface="宋体" panose="02010600030101010101" pitchFamily="2" charset="-122"/>
              </a:rPr>
              <a:t>第二部分（</a:t>
            </a:r>
            <a:r>
              <a:rPr lang="en-US" altLang="zh-CN" dirty="0">
                <a:latin typeface="宋体" panose="02010600030101010101" pitchFamily="2" charset="-122"/>
                <a:ea typeface="宋体" panose="02010600030101010101" pitchFamily="2" charset="-122"/>
              </a:rPr>
              <a:t>Bk</a:t>
            </a:r>
            <a:r>
              <a:rPr lang="zh-CN" altLang="en-US" dirty="0">
                <a:latin typeface="宋体" panose="02010600030101010101" pitchFamily="2" charset="-122"/>
                <a:ea typeface="宋体" panose="02010600030101010101" pitchFamily="2" charset="-122"/>
              </a:rPr>
              <a:t>）也是</a:t>
            </a:r>
            <a:r>
              <a:rPr lang="en-US" altLang="zh-CN" dirty="0">
                <a:latin typeface="宋体" panose="02010600030101010101" pitchFamily="2" charset="-122"/>
                <a:ea typeface="宋体" panose="02010600030101010101" pitchFamily="2" charset="-122"/>
              </a:rPr>
              <a:t>N×N</a:t>
            </a:r>
            <a:r>
              <a:rPr lang="zh-CN" altLang="en-US" dirty="0">
                <a:latin typeface="宋体" panose="02010600030101010101" pitchFamily="2" charset="-122"/>
                <a:ea typeface="宋体" panose="02010600030101010101" pitchFamily="2" charset="-122"/>
              </a:rPr>
              <a:t>邻接矩阵。矩阵中的元素可以是任意值，它不仅表明两个关节之间存在连接，而且还表明连接的强度。 它可以起到与等式</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中</a:t>
            </a:r>
            <a:r>
              <a:rPr lang="en-US" altLang="zh-CN" dirty="0">
                <a:latin typeface="宋体" panose="02010600030101010101" pitchFamily="2" charset="-122"/>
                <a:ea typeface="宋体" panose="02010600030101010101" pitchFamily="2" charset="-122"/>
              </a:rPr>
              <a:t>Mk</a:t>
            </a:r>
            <a:r>
              <a:rPr lang="zh-CN" altLang="en-US" dirty="0">
                <a:latin typeface="宋体" panose="02010600030101010101" pitchFamily="2" charset="-122"/>
                <a:ea typeface="宋体" panose="02010600030101010101" pitchFamily="2" charset="-122"/>
              </a:rPr>
              <a:t>执行的注意力机制的相同作用。且</a:t>
            </a:r>
            <a:r>
              <a:rPr lang="en-US" altLang="zh-CN" dirty="0">
                <a:latin typeface="宋体" panose="02010600030101010101" pitchFamily="2" charset="-122"/>
                <a:ea typeface="宋体" panose="02010600030101010101" pitchFamily="2" charset="-122"/>
              </a:rPr>
              <a:t>Bk</a:t>
            </a:r>
            <a:r>
              <a:rPr lang="zh-CN" altLang="en-US" dirty="0">
                <a:latin typeface="宋体" panose="02010600030101010101" pitchFamily="2" charset="-122"/>
                <a:ea typeface="宋体" panose="02010600030101010101" pitchFamily="2" charset="-122"/>
              </a:rPr>
              <a:t>比</a:t>
            </a:r>
            <a:r>
              <a:rPr lang="en-US" altLang="zh-CN" dirty="0">
                <a:latin typeface="宋体" panose="02010600030101010101" pitchFamily="2" charset="-122"/>
                <a:ea typeface="宋体" panose="02010600030101010101" pitchFamily="2" charset="-122"/>
              </a:rPr>
              <a:t>Mk</a:t>
            </a:r>
            <a:r>
              <a:rPr lang="zh-CN" altLang="en-US" dirty="0">
                <a:latin typeface="宋体" panose="02010600030101010101" pitchFamily="2" charset="-122"/>
                <a:ea typeface="宋体" panose="02010600030101010101" pitchFamily="2" charset="-122"/>
              </a:rPr>
              <a:t>更灵活。</a:t>
            </a:r>
          </a:p>
          <a:p>
            <a:r>
              <a:rPr lang="zh-CN" altLang="en-US" dirty="0">
                <a:latin typeface="宋体" panose="02010600030101010101" pitchFamily="2" charset="-122"/>
                <a:ea typeface="宋体" panose="02010600030101010101" pitchFamily="2" charset="-122"/>
              </a:rPr>
              <a:t>第三部分（</a:t>
            </a:r>
            <a:r>
              <a:rPr lang="en-US" altLang="zh-CN" dirty="0">
                <a:latin typeface="宋体" panose="02010600030101010101" pitchFamily="2" charset="-122"/>
                <a:ea typeface="宋体" panose="02010600030101010101" pitchFamily="2" charset="-122"/>
              </a:rPr>
              <a:t>Ck</a:t>
            </a:r>
            <a:r>
              <a:rPr lang="zh-CN" altLang="en-US" dirty="0">
                <a:latin typeface="宋体" panose="02010600030101010101" pitchFamily="2" charset="-122"/>
                <a:ea typeface="宋体" panose="02010600030101010101" pitchFamily="2" charset="-122"/>
              </a:rPr>
              <a:t>）是一个数据相关图，它为每个样本学习一个唯一的图。为了确定两个顶点之间是否存在连接以及连接的强度，我们使用归一化的嵌入高斯函数来计算两个顶点的相似性。</a:t>
            </a:r>
            <a:endParaRPr lang="zh-CN" altLang="en-US" b="0" i="0" dirty="0">
              <a:effectLst/>
              <a:latin typeface="宋体" panose="02010600030101010101" pitchFamily="2" charset="-122"/>
              <a:ea typeface="宋体" panose="02010600030101010101" pitchFamily="2" charset="-122"/>
            </a:endParaRPr>
          </a:p>
        </p:txBody>
      </p:sp>
      <p:pic>
        <p:nvPicPr>
          <p:cNvPr id="4104" name="Picture 8">
            <a:extLst>
              <a:ext uri="{FF2B5EF4-FFF2-40B4-BE49-F238E27FC236}">
                <a16:creationId xmlns:a16="http://schemas.microsoft.com/office/drawing/2014/main" id="{F6CCE2A6-A0CF-40A4-9115-E94AD25AEF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6725" y="5630308"/>
            <a:ext cx="3810000" cy="38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602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E4571F8-AB19-4334-B321-AB286CDBCF4B}"/>
              </a:ext>
            </a:extLst>
          </p:cNvPr>
          <p:cNvSpPr>
            <a:spLocks noGrp="1"/>
          </p:cNvSpPr>
          <p:nvPr>
            <p:ph type="title"/>
          </p:nvPr>
        </p:nvSpPr>
        <p:spPr>
          <a:xfrm>
            <a:off x="1017126" y="223995"/>
            <a:ext cx="9905998" cy="1478570"/>
          </a:xfrm>
        </p:spPr>
        <p:txBody>
          <a:bodyPr/>
          <a:lstStyle/>
          <a:p>
            <a:r>
              <a:rPr lang="zh-CN" altLang="en-US" dirty="0"/>
              <a:t>自适应图卷积层的总体结构</a:t>
            </a:r>
          </a:p>
        </p:txBody>
      </p:sp>
      <p:sp>
        <p:nvSpPr>
          <p:cNvPr id="5" name="矩形 4">
            <a:extLst>
              <a:ext uri="{FF2B5EF4-FFF2-40B4-BE49-F238E27FC236}">
                <a16:creationId xmlns:a16="http://schemas.microsoft.com/office/drawing/2014/main" id="{C43BDF56-A836-41F9-B224-C544C2345DBF}"/>
              </a:ext>
            </a:extLst>
          </p:cNvPr>
          <p:cNvSpPr/>
          <p:nvPr/>
        </p:nvSpPr>
        <p:spPr>
          <a:xfrm>
            <a:off x="6427324" y="2583538"/>
            <a:ext cx="4495800" cy="2031325"/>
          </a:xfrm>
          <a:prstGeom prst="rect">
            <a:avLst/>
          </a:prstGeom>
        </p:spPr>
        <p:txBody>
          <a:bodyPr wrap="square">
            <a:spAutoFit/>
          </a:bodyPr>
          <a:lstStyle/>
          <a:p>
            <a:r>
              <a:rPr lang="zh-CN" altLang="en-US" dirty="0">
                <a:latin typeface="宋体" panose="02010600030101010101" pitchFamily="2" charset="-122"/>
                <a:ea typeface="宋体" panose="02010600030101010101" pitchFamily="2" charset="-122"/>
              </a:rPr>
              <a:t>图</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自适应图卷积层的图示。每层中总共有三种类型的图，即</a:t>
            </a:r>
            <a:r>
              <a:rPr lang="en-US" altLang="zh-CN" dirty="0">
                <a:latin typeface="宋体" panose="02010600030101010101" pitchFamily="2" charset="-122"/>
                <a:ea typeface="宋体" panose="02010600030101010101" pitchFamily="2" charset="-122"/>
              </a:rPr>
              <a:t>Ak</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Bk</a:t>
            </a:r>
            <a:r>
              <a:rPr lang="zh-CN" altLang="en-US" dirty="0">
                <a:latin typeface="宋体" panose="02010600030101010101" pitchFamily="2" charset="-122"/>
                <a:ea typeface="宋体" panose="02010600030101010101" pitchFamily="2" charset="-122"/>
              </a:rPr>
              <a:t>和</a:t>
            </a:r>
            <a:r>
              <a:rPr lang="en-US" altLang="zh-CN" dirty="0">
                <a:latin typeface="宋体" panose="02010600030101010101" pitchFamily="2" charset="-122"/>
                <a:ea typeface="宋体" panose="02010600030101010101" pitchFamily="2" charset="-122"/>
              </a:rPr>
              <a:t>Ck</a:t>
            </a:r>
            <a:r>
              <a:rPr lang="zh-CN" altLang="en-US" dirty="0">
                <a:latin typeface="宋体" panose="02010600030101010101" pitchFamily="2" charset="-122"/>
                <a:ea typeface="宋体" panose="02010600030101010101" pitchFamily="2" charset="-122"/>
              </a:rPr>
              <a:t>。 橙色框表示该参数是可学习的。（</a:t>
            </a:r>
            <a:r>
              <a:rPr lang="en-US" altLang="zh-CN" dirty="0">
                <a:latin typeface="宋体" panose="02010600030101010101" pitchFamily="2" charset="-122"/>
                <a:ea typeface="宋体" panose="02010600030101010101" pitchFamily="2" charset="-122"/>
              </a:rPr>
              <a:t>1×1</a:t>
            </a:r>
            <a:r>
              <a:rPr lang="zh-CN" altLang="en-US" dirty="0">
                <a:latin typeface="宋体" panose="02010600030101010101" pitchFamily="2" charset="-122"/>
                <a:ea typeface="宋体" panose="02010600030101010101" pitchFamily="2" charset="-122"/>
              </a:rPr>
              <a:t>）表示卷积的内核大小。 </a:t>
            </a:r>
            <a:r>
              <a:rPr lang="en-US" altLang="zh-CN" dirty="0" err="1">
                <a:latin typeface="宋体" panose="02010600030101010101" pitchFamily="2" charset="-122"/>
                <a:ea typeface="宋体" panose="02010600030101010101" pitchFamily="2" charset="-122"/>
              </a:rPr>
              <a:t>Kv</a:t>
            </a:r>
            <a:r>
              <a:rPr lang="zh-CN" altLang="en-US" dirty="0">
                <a:latin typeface="宋体" panose="02010600030101010101" pitchFamily="2" charset="-122"/>
                <a:ea typeface="宋体" panose="02010600030101010101" pitchFamily="2" charset="-122"/>
              </a:rPr>
              <a:t>表示子集的数量</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表示元素的总和</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表示</a:t>
            </a:r>
            <a:r>
              <a:rPr lang="en-US" altLang="zh-CN" dirty="0" err="1">
                <a:latin typeface="宋体" panose="02010600030101010101" pitchFamily="2" charset="-122"/>
                <a:ea typeface="宋体" panose="02010600030101010101" pitchFamily="2" charset="-122"/>
              </a:rPr>
              <a:t>matirx</a:t>
            </a:r>
            <a:r>
              <a:rPr lang="zh-CN" altLang="en-US" dirty="0">
                <a:latin typeface="宋体" panose="02010600030101010101" pitchFamily="2" charset="-122"/>
                <a:ea typeface="宋体" panose="02010600030101010101" pitchFamily="2" charset="-122"/>
              </a:rPr>
              <a:t>乘法。 只有当</a:t>
            </a:r>
            <a:r>
              <a:rPr lang="en-US" altLang="zh-CN" dirty="0" err="1">
                <a:latin typeface="宋体" panose="02010600030101010101" pitchFamily="2" charset="-122"/>
                <a:ea typeface="宋体" panose="02010600030101010101" pitchFamily="2" charset="-122"/>
              </a:rPr>
              <a:t>Cin</a:t>
            </a:r>
            <a:r>
              <a:rPr lang="zh-CN" altLang="en-US" dirty="0">
                <a:latin typeface="宋体" panose="02010600030101010101" pitchFamily="2" charset="-122"/>
                <a:ea typeface="宋体" panose="02010600030101010101" pitchFamily="2" charset="-122"/>
              </a:rPr>
              <a:t>（</a:t>
            </a:r>
            <a:r>
              <a:rPr lang="zh-CN" altLang="en-US" dirty="0"/>
              <a:t>输入通道数</a:t>
            </a:r>
            <a:r>
              <a:rPr lang="zh-CN" altLang="en-US" dirty="0">
                <a:latin typeface="宋体" panose="02010600030101010101" pitchFamily="2" charset="-122"/>
                <a:ea typeface="宋体" panose="02010600030101010101" pitchFamily="2" charset="-122"/>
              </a:rPr>
              <a:t>）与</a:t>
            </a:r>
            <a:r>
              <a:rPr lang="en-US" altLang="zh-CN" dirty="0" err="1">
                <a:latin typeface="宋体" panose="02010600030101010101" pitchFamily="2" charset="-122"/>
                <a:ea typeface="宋体" panose="02010600030101010101" pitchFamily="2" charset="-122"/>
              </a:rPr>
              <a:t>Cout</a:t>
            </a:r>
            <a:r>
              <a:rPr lang="zh-CN" altLang="en-US" dirty="0">
                <a:latin typeface="宋体" panose="02010600030101010101" pitchFamily="2" charset="-122"/>
                <a:ea typeface="宋体" panose="02010600030101010101" pitchFamily="2" charset="-122"/>
              </a:rPr>
              <a:t>不同时，才需要残留框（虚线）。输入是</a:t>
            </a:r>
            <a:r>
              <a:rPr lang="en-US" altLang="zh-CN" dirty="0"/>
              <a:t>C×T×N</a:t>
            </a:r>
            <a:r>
              <a:rPr lang="zh-CN" altLang="en-US" dirty="0"/>
              <a:t>张量</a:t>
            </a:r>
            <a:endParaRPr lang="zh-CN" altLang="en-US" dirty="0">
              <a:latin typeface="宋体" panose="02010600030101010101" pitchFamily="2" charset="-122"/>
              <a:ea typeface="宋体" panose="02010600030101010101" pitchFamily="2" charset="-122"/>
            </a:endParaRPr>
          </a:p>
        </p:txBody>
      </p:sp>
      <p:pic>
        <p:nvPicPr>
          <p:cNvPr id="8" name="图片 7">
            <a:extLst>
              <a:ext uri="{FF2B5EF4-FFF2-40B4-BE49-F238E27FC236}">
                <a16:creationId xmlns:a16="http://schemas.microsoft.com/office/drawing/2014/main" id="{B713D447-A451-41F3-BF69-7E4C5510ADD3}"/>
              </a:ext>
            </a:extLst>
          </p:cNvPr>
          <p:cNvPicPr>
            <a:picLocks noChangeAspect="1"/>
          </p:cNvPicPr>
          <p:nvPr/>
        </p:nvPicPr>
        <p:blipFill>
          <a:blip r:embed="rId2"/>
          <a:stretch>
            <a:fillRect/>
          </a:stretch>
        </p:blipFill>
        <p:spPr>
          <a:xfrm>
            <a:off x="1459104" y="1952973"/>
            <a:ext cx="4116073" cy="4057272"/>
          </a:xfrm>
          <a:prstGeom prst="rect">
            <a:avLst/>
          </a:prstGeom>
        </p:spPr>
      </p:pic>
    </p:spTree>
    <p:extLst>
      <p:ext uri="{BB962C8B-B14F-4D97-AF65-F5344CB8AC3E}">
        <p14:creationId xmlns:p14="http://schemas.microsoft.com/office/powerpoint/2010/main" val="13709467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电路">
  <a:themeElements>
    <a:clrScheme name="电路">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电路">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电路">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电路</Template>
  <TotalTime>705</TotalTime>
  <Words>1920</Words>
  <Application>Microsoft Office PowerPoint</Application>
  <PresentationFormat>宽屏</PresentationFormat>
  <Paragraphs>62</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宋体</vt:lpstr>
      <vt:lpstr>Arial</vt:lpstr>
      <vt:lpstr>Tw Cen MT</vt:lpstr>
      <vt:lpstr>电路</vt:lpstr>
      <vt:lpstr>Two-Stream Adaptive Graph Convolutional Networks for Skeleton-Based Action Recognition（基于骨架的动作识别的双流自适应图卷积网络）</vt:lpstr>
      <vt:lpstr>摘要</vt:lpstr>
      <vt:lpstr>目前的解决方法：</vt:lpstr>
      <vt:lpstr>自适应的双流图网络结构</vt:lpstr>
      <vt:lpstr>图卷积网络</vt:lpstr>
      <vt:lpstr>图卷积网络</vt:lpstr>
      <vt:lpstr>图卷积网络</vt:lpstr>
      <vt:lpstr>双流自适应图卷积网络</vt:lpstr>
      <vt:lpstr>自适应图卷积层的总体结构</vt:lpstr>
      <vt:lpstr>自适应图卷积块</vt:lpstr>
      <vt:lpstr>自适应图卷积网络（AGCN）</vt:lpstr>
      <vt:lpstr>双流网络</vt:lpstr>
      <vt:lpstr>实验</vt:lpstr>
      <vt:lpstr>实验</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Two-Stream Adaptive Graph Convolutional Networks for Skeleton-Based Action Recognition（基于骨架的动作识别的两流自适应图卷积网络）</dc:title>
  <dc:creator>亢 晓梅</dc:creator>
  <cp:lastModifiedBy>亢 晓梅</cp:lastModifiedBy>
  <cp:revision>21</cp:revision>
  <dcterms:created xsi:type="dcterms:W3CDTF">2020-05-25T07:27:38Z</dcterms:created>
  <dcterms:modified xsi:type="dcterms:W3CDTF">2020-05-26T09:29:21Z</dcterms:modified>
</cp:coreProperties>
</file>