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86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A82-9205-4C4E-AE76-DC9B8C3BC3DB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7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9A82-9205-4C4E-AE76-DC9B8C3BC3DB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97910" y="2521226"/>
            <a:ext cx="6794090" cy="181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01032" y="2885265"/>
            <a:ext cx="5344733" cy="1205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ko-KR" altLang="en-US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깔끔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하고 </a:t>
            </a:r>
            <a:r>
              <a:rPr lang="ko-KR" altLang="en-US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전문적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 </a:t>
            </a:r>
            <a:r>
              <a:rPr lang="ko-KR" altLang="en-US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느낌의</a:t>
            </a:r>
            <a:endParaRPr lang="en-US" altLang="ko-KR" sz="36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ko-KR" altLang="en-US" sz="4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사업제안서</a:t>
            </a:r>
            <a:r>
              <a:rPr lang="ko-KR" altLang="en-US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용 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템플릿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01032" y="4336773"/>
            <a:ext cx="4658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표지 템플릿 폰트는 배달의 민족 </a:t>
            </a:r>
            <a:r>
              <a:rPr lang="ko-KR" altLang="en-US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도현체로</a:t>
            </a:r>
            <a:r>
              <a:rPr lang="ko-KR" altLang="en-US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제작되었다</a:t>
            </a:r>
            <a:r>
              <a:rPr lang="en-US" altLang="ko-KR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 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08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97991" y="3809581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상황분석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문제점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컨셉도출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세부전략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05 </a:t>
            </a:r>
            <a:r>
              <a:rPr lang="ko-KR" altLang="en-US" sz="14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기대효과</a:t>
            </a:r>
            <a:endParaRPr lang="ko-KR" altLang="en-US" sz="14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37805" y="1386682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8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05</a:t>
            </a:r>
            <a:endParaRPr lang="en-US" altLang="ko-KR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8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기대효과</a:t>
            </a:r>
            <a:endParaRPr lang="ko-KR" altLang="en-US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5599462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7020" y="3468113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상황분석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문제점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컨셉도출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세부전략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05 </a:t>
            </a:r>
            <a:r>
              <a:rPr lang="ko-KR" altLang="en-US" sz="11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기대효과</a:t>
            </a:r>
            <a:endParaRPr lang="ko-KR" altLang="en-US" sz="11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05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기대효과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2863" y="792222"/>
            <a:ext cx="187448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</a:rPr>
              <a:t>Expected Effect</a:t>
            </a:r>
            <a:endParaRPr lang="ko-KR" alt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1893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글을 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써주세요</a:t>
            </a: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896231" y="1089843"/>
            <a:ext cx="8275352" cy="4986817"/>
            <a:chOff x="2843222" y="1351453"/>
            <a:chExt cx="8275352" cy="4986817"/>
          </a:xfrm>
        </p:grpSpPr>
        <p:grpSp>
          <p:nvGrpSpPr>
            <p:cNvPr id="11" name="그룹 10"/>
            <p:cNvGrpSpPr/>
            <p:nvPr/>
          </p:nvGrpSpPr>
          <p:grpSpPr>
            <a:xfrm>
              <a:off x="4290611" y="1653458"/>
              <a:ext cx="5327376" cy="4684812"/>
              <a:chOff x="5312673" y="629353"/>
              <a:chExt cx="2818586" cy="2478621"/>
            </a:xfrm>
          </p:grpSpPr>
          <p:sp>
            <p:nvSpPr>
              <p:cNvPr id="27" name="자유형 26"/>
              <p:cNvSpPr/>
              <p:nvPr/>
            </p:nvSpPr>
            <p:spPr>
              <a:xfrm>
                <a:off x="5503666" y="629353"/>
                <a:ext cx="2448271" cy="1798265"/>
              </a:xfrm>
              <a:custGeom>
                <a:avLst/>
                <a:gdLst>
                  <a:gd name="connsiteX0" fmla="*/ 2147299 w 4315146"/>
                  <a:gd name="connsiteY0" fmla="*/ 0 h 2804845"/>
                  <a:gd name="connsiteX1" fmla="*/ 1140431 w 4315146"/>
                  <a:gd name="connsiteY1" fmla="*/ 729466 h 2804845"/>
                  <a:gd name="connsiteX2" fmla="*/ 1582220 w 4315146"/>
                  <a:gd name="connsiteY2" fmla="*/ 585627 h 2804845"/>
                  <a:gd name="connsiteX3" fmla="*/ 0 w 4315146"/>
                  <a:gd name="connsiteY3" fmla="*/ 2804845 h 2804845"/>
                  <a:gd name="connsiteX4" fmla="*/ 4315146 w 4315146"/>
                  <a:gd name="connsiteY4" fmla="*/ 2804845 h 2804845"/>
                  <a:gd name="connsiteX5" fmla="*/ 2732926 w 4315146"/>
                  <a:gd name="connsiteY5" fmla="*/ 595902 h 2804845"/>
                  <a:gd name="connsiteX6" fmla="*/ 3184989 w 4315146"/>
                  <a:gd name="connsiteY6" fmla="*/ 739740 h 2804845"/>
                  <a:gd name="connsiteX7" fmla="*/ 2147299 w 4315146"/>
                  <a:gd name="connsiteY7" fmla="*/ 0 h 2804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315146" h="2804845">
                    <a:moveTo>
                      <a:pt x="2147299" y="0"/>
                    </a:moveTo>
                    <a:lnTo>
                      <a:pt x="1140431" y="729466"/>
                    </a:lnTo>
                    <a:lnTo>
                      <a:pt x="1582220" y="585627"/>
                    </a:lnTo>
                    <a:lnTo>
                      <a:pt x="0" y="2804845"/>
                    </a:lnTo>
                    <a:lnTo>
                      <a:pt x="4315146" y="2804845"/>
                    </a:lnTo>
                    <a:lnTo>
                      <a:pt x="2732926" y="595902"/>
                    </a:lnTo>
                    <a:lnTo>
                      <a:pt x="3184989" y="739740"/>
                    </a:lnTo>
                    <a:lnTo>
                      <a:pt x="2147299" y="0"/>
                    </a:lnTo>
                    <a:close/>
                  </a:path>
                </a:pathLst>
              </a:custGeom>
              <a:gradFill>
                <a:gsLst>
                  <a:gs pos="3000">
                    <a:schemeClr val="bg1"/>
                  </a:gs>
                  <a:gs pos="70000">
                    <a:srgbClr val="002060"/>
                  </a:gs>
                </a:gsLst>
                <a:lin ang="5400000" scaled="0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284871" y="1387713"/>
                <a:ext cx="883622" cy="883622"/>
              </a:xfrm>
              <a:prstGeom prst="ellipse">
                <a:avLst/>
              </a:prstGeom>
              <a:noFill/>
              <a:ln w="22225" cap="rnd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6397930" y="1089416"/>
                <a:ext cx="648072" cy="64807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6021038" y="1723187"/>
                <a:ext cx="648072" cy="64807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6784807" y="1723187"/>
                <a:ext cx="648072" cy="64807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아래쪽 화살표 31"/>
              <p:cNvSpPr/>
              <p:nvPr/>
            </p:nvSpPr>
            <p:spPr>
              <a:xfrm rot="10800000">
                <a:off x="6555960" y="2517783"/>
                <a:ext cx="351162" cy="381567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아래쪽 화살표 32"/>
              <p:cNvSpPr/>
              <p:nvPr/>
            </p:nvSpPr>
            <p:spPr>
              <a:xfrm rot="11700000">
                <a:off x="5765848" y="2496327"/>
                <a:ext cx="351162" cy="381567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아래쪽 화살표 33"/>
              <p:cNvSpPr/>
              <p:nvPr/>
            </p:nvSpPr>
            <p:spPr>
              <a:xfrm rot="9900000" flipH="1">
                <a:off x="7346072" y="2496327"/>
                <a:ext cx="351162" cy="381567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5312673" y="2819942"/>
                <a:ext cx="2818586" cy="288032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2" name="직선 연결선 11"/>
            <p:cNvCxnSpPr/>
            <p:nvPr/>
          </p:nvCxnSpPr>
          <p:spPr>
            <a:xfrm flipV="1">
              <a:off x="7566755" y="3130899"/>
              <a:ext cx="1312908" cy="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8219140" y="4605357"/>
              <a:ext cx="1398847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 flipH="1">
              <a:off x="9611090" y="4491296"/>
              <a:ext cx="45719" cy="199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flipH="1">
              <a:off x="8901625" y="3064506"/>
              <a:ext cx="45719" cy="199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4309290" y="4091028"/>
              <a:ext cx="1343239" cy="222645"/>
              <a:chOff x="4016742" y="4091028"/>
              <a:chExt cx="1635788" cy="199825"/>
            </a:xfrm>
          </p:grpSpPr>
          <p:cxnSp>
            <p:nvCxnSpPr>
              <p:cNvPr id="25" name="직선 연결선 24"/>
              <p:cNvCxnSpPr/>
              <p:nvPr/>
            </p:nvCxnSpPr>
            <p:spPr>
              <a:xfrm>
                <a:off x="4173589" y="4190941"/>
                <a:ext cx="1478941" cy="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직사각형 25"/>
              <p:cNvSpPr/>
              <p:nvPr/>
            </p:nvSpPr>
            <p:spPr>
              <a:xfrm flipH="1">
                <a:off x="4016742" y="4091028"/>
                <a:ext cx="45719" cy="19982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6260024" y="5895813"/>
              <a:ext cx="14205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ko-KR" altLang="en-US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42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글을 써주세요</a:t>
              </a:r>
              <a:r>
                <a:rPr lang="en-US" altLang="ko-KR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42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.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213341" y="1351453"/>
              <a:ext cx="15792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ko-KR" altLang="en-US" sz="20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42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글을 써주세요</a:t>
              </a:r>
              <a:r>
                <a:rPr lang="en-US" altLang="ko-KR" sz="20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42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.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483753" y="3004987"/>
              <a:ext cx="9589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42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글을 써주세요</a:t>
              </a:r>
              <a:r>
                <a:rPr lang="en-US" altLang="ko-KR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42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.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762480" y="4204461"/>
              <a:ext cx="9589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42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글을 써주세요</a:t>
              </a:r>
              <a:r>
                <a:rPr lang="en-US" altLang="ko-KR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42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.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239026" y="4187187"/>
              <a:ext cx="9589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42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글을 써주세요</a:t>
              </a:r>
              <a:r>
                <a:rPr lang="en-US" altLang="ko-KR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42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.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898610" y="2957640"/>
              <a:ext cx="221996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spcBef>
                  <a:spcPts val="1000"/>
                </a:spcBef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42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defRPr>
              </a:lvl1pPr>
            </a:lstStyle>
            <a:p>
              <a:r>
                <a:rPr lang="ko-KR" altLang="en-US" sz="1050" spc="-100" dirty="0"/>
                <a:t>진지한 사람이라면 도덕성을 수양하기 위해 필요한 노력의 상당 부분이 바로 자신의 과거와 현재 행동으로 야기된 불쾌한 결과를 인정할 수 있는 용기라는 점을 안다</a:t>
              </a:r>
              <a:r>
                <a:rPr lang="en-US" altLang="ko-KR" sz="1050" spc="-100" dirty="0"/>
                <a:t>.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45617" y="4313673"/>
              <a:ext cx="1472957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spcBef>
                  <a:spcPts val="1000"/>
                </a:spcBef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42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defRPr>
              </a:lvl1pPr>
            </a:lstStyle>
            <a:p>
              <a:r>
                <a:rPr lang="ko-KR" altLang="en-US" sz="1050" spc="-100" dirty="0"/>
                <a:t>진지한 사람이라면 도덕성을 수양하기 위해 필요한 노력의 상당 부분이 바로 자신의 과거와 현재 행동으로 야기된 불쾌한 결과를 인정할 수 있는 용기라는 점을 안다</a:t>
              </a:r>
              <a:r>
                <a:rPr lang="en-US" altLang="ko-KR" sz="1050" spc="-100" dirty="0"/>
                <a:t>.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43222" y="3560113"/>
              <a:ext cx="1472957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spcBef>
                  <a:spcPts val="1000"/>
                </a:spcBef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42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defRPr>
              </a:lvl1pPr>
            </a:lstStyle>
            <a:p>
              <a:r>
                <a:rPr lang="ko-KR" altLang="en-US" sz="1050" spc="-100" dirty="0"/>
                <a:t>진지한 사람이라면 도덕성을 수양하기 위해 필요한 노력의 상당 부분이 바로 자신의 과거와 현재 행동으로 야기된 불쾌한 결과를 인정할 수 있는 용기라는 점을 안다</a:t>
              </a:r>
              <a:r>
                <a:rPr lang="en-US" altLang="ko-KR" sz="1050" spc="-1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8664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7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97991" y="3809581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상황분석</a:t>
            </a:r>
            <a:endParaRPr lang="en-US" altLang="ko-KR" sz="1400" dirty="0" smtClean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문제점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컨셉도출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세부전략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05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기대효과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37805" y="1386682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8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</a:t>
            </a:r>
            <a:endParaRPr lang="en-US" altLang="ko-KR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8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상황분석</a:t>
            </a:r>
            <a:endParaRPr lang="ko-KR" altLang="en-US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915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7020" y="3468113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상황분석</a:t>
            </a:r>
            <a:endParaRPr lang="en-US" altLang="ko-KR" sz="1100" dirty="0" smtClean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문제점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컨셉도출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세부전략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05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기대효과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01.</a:t>
            </a:r>
          </a:p>
          <a:p>
            <a:r>
              <a:rPr lang="ko-KR" altLang="en-US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상황분석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2863" y="792222"/>
            <a:ext cx="215084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Situation Analysis</a:t>
            </a:r>
            <a:endParaRPr lang="ko-KR" alt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1893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글을 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써주세요</a:t>
            </a: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07640" y="4350221"/>
            <a:ext cx="2248696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400" dirty="0"/>
              <a:t>진지한 사람이라면 도덕성을 수양하기 위해 필요한 노력의 상당 부분이 바로 자신의 과거와 현재 행동으로 야기된 불쾌한 결과를 인정할 수 있는 용기라는 점을 안다</a:t>
            </a:r>
            <a:r>
              <a:rPr lang="en-US" altLang="ko-KR" sz="1400" dirty="0"/>
              <a:t>.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3269729" y="1719312"/>
            <a:ext cx="6370459" cy="4260912"/>
            <a:chOff x="4101340" y="1450110"/>
            <a:chExt cx="6370459" cy="4260912"/>
          </a:xfrm>
        </p:grpSpPr>
        <p:grpSp>
          <p:nvGrpSpPr>
            <p:cNvPr id="12" name="그룹 11"/>
            <p:cNvGrpSpPr/>
            <p:nvPr/>
          </p:nvGrpSpPr>
          <p:grpSpPr>
            <a:xfrm>
              <a:off x="4101340" y="1450110"/>
              <a:ext cx="6370459" cy="4260912"/>
              <a:chOff x="3665092" y="1241578"/>
              <a:chExt cx="6370459" cy="4260912"/>
            </a:xfrm>
          </p:grpSpPr>
          <p:sp>
            <p:nvSpPr>
              <p:cNvPr id="15" name="Freeform 3"/>
              <p:cNvSpPr>
                <a:spLocks/>
              </p:cNvSpPr>
              <p:nvPr/>
            </p:nvSpPr>
            <p:spPr bwMode="blackWhite">
              <a:xfrm>
                <a:off x="7838080" y="1241578"/>
                <a:ext cx="2197471" cy="2018003"/>
              </a:xfrm>
              <a:custGeom>
                <a:avLst/>
                <a:gdLst>
                  <a:gd name="T0" fmla="*/ 0 w 432"/>
                  <a:gd name="T1" fmla="*/ 223 h 440"/>
                  <a:gd name="T2" fmla="*/ 253 w 432"/>
                  <a:gd name="T3" fmla="*/ 88 h 440"/>
                  <a:gd name="T4" fmla="*/ 229 w 432"/>
                  <a:gd name="T5" fmla="*/ 0 h 440"/>
                  <a:gd name="T6" fmla="*/ 442 w 432"/>
                  <a:gd name="T7" fmla="*/ 120 h 440"/>
                  <a:gd name="T8" fmla="*/ 409 w 432"/>
                  <a:gd name="T9" fmla="*/ 350 h 440"/>
                  <a:gd name="T10" fmla="*/ 360 w 432"/>
                  <a:gd name="T11" fmla="*/ 263 h 440"/>
                  <a:gd name="T12" fmla="*/ 0 w 432"/>
                  <a:gd name="T13" fmla="*/ 438 h 4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32" h="440">
                    <a:moveTo>
                      <a:pt x="0" y="224"/>
                    </a:moveTo>
                    <a:lnTo>
                      <a:pt x="247" y="88"/>
                    </a:lnTo>
                    <a:lnTo>
                      <a:pt x="223" y="0"/>
                    </a:lnTo>
                    <a:lnTo>
                      <a:pt x="431" y="120"/>
                    </a:lnTo>
                    <a:lnTo>
                      <a:pt x="399" y="351"/>
                    </a:lnTo>
                    <a:lnTo>
                      <a:pt x="351" y="264"/>
                    </a:lnTo>
                    <a:lnTo>
                      <a:pt x="0" y="439"/>
                    </a:lnTo>
                  </a:path>
                </a:pathLst>
              </a:custGeom>
              <a:gradFill flip="none" rotWithShape="1">
                <a:gsLst>
                  <a:gs pos="57000">
                    <a:srgbClr val="002060"/>
                  </a:gs>
                  <a:gs pos="7000">
                    <a:schemeClr val="bg1">
                      <a:lumMod val="75000"/>
                    </a:schemeClr>
                  </a:gs>
                </a:gsLst>
                <a:lin ang="13500000" scaled="1"/>
                <a:tileRect/>
              </a:gradFill>
              <a:ln w="12700" cap="rnd" cmpd="sng">
                <a:noFill/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4763138" y="1670342"/>
                <a:ext cx="3075195" cy="3832148"/>
                <a:chOff x="4526974" y="1612049"/>
                <a:chExt cx="3286337" cy="4095262"/>
              </a:xfrm>
            </p:grpSpPr>
            <p:sp>
              <p:nvSpPr>
                <p:cNvPr id="18" name="Freeform 4"/>
                <p:cNvSpPr>
                  <a:spLocks/>
                </p:cNvSpPr>
                <p:nvPr/>
              </p:nvSpPr>
              <p:spPr bwMode="blackWhite">
                <a:xfrm>
                  <a:off x="4526974" y="1612049"/>
                  <a:ext cx="2937637" cy="4095262"/>
                </a:xfrm>
                <a:custGeom>
                  <a:avLst/>
                  <a:gdLst>
                    <a:gd name="T0" fmla="*/ 0 w 870"/>
                    <a:gd name="T1" fmla="*/ 204 h 1249"/>
                    <a:gd name="T2" fmla="*/ 892 w 870"/>
                    <a:gd name="T3" fmla="*/ 0 h 1249"/>
                    <a:gd name="T4" fmla="*/ 889 w 870"/>
                    <a:gd name="T5" fmla="*/ 1243 h 1249"/>
                    <a:gd name="T6" fmla="*/ 0 w 870"/>
                    <a:gd name="T7" fmla="*/ 1063 h 1249"/>
                    <a:gd name="T8" fmla="*/ 0 w 870"/>
                    <a:gd name="T9" fmla="*/ 204 h 12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70" h="1249">
                      <a:moveTo>
                        <a:pt x="0" y="205"/>
                      </a:moveTo>
                      <a:lnTo>
                        <a:pt x="869" y="0"/>
                      </a:lnTo>
                      <a:lnTo>
                        <a:pt x="866" y="1248"/>
                      </a:lnTo>
                      <a:lnTo>
                        <a:pt x="0" y="1067"/>
                      </a:lnTo>
                      <a:lnTo>
                        <a:pt x="0" y="205"/>
                      </a:lnTo>
                    </a:path>
                  </a:pathLst>
                </a:custGeom>
                <a:solidFill>
                  <a:schemeClr val="accent1"/>
                </a:solidFill>
                <a:ln w="12700" cap="rnd" cmpd="sng">
                  <a:noFill/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9" name="Rectangle 5"/>
                <p:cNvSpPr>
                  <a:spLocks noChangeArrowheads="1"/>
                </p:cNvSpPr>
                <p:nvPr/>
              </p:nvSpPr>
              <p:spPr bwMode="blackWhite">
                <a:xfrm>
                  <a:off x="7454742" y="1615341"/>
                  <a:ext cx="358569" cy="408538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ko-KR" altLang="en-US">
                    <a:ea typeface="굴림" panose="020B0600000101010101" pitchFamily="50" charset="-127"/>
                  </a:endParaRPr>
                </a:p>
              </p:txBody>
            </p:sp>
          </p:grpSp>
          <p:sp>
            <p:nvSpPr>
              <p:cNvPr id="17" name="Freeform 6"/>
              <p:cNvSpPr>
                <a:spLocks/>
              </p:cNvSpPr>
              <p:nvPr/>
            </p:nvSpPr>
            <p:spPr bwMode="blackWhite">
              <a:xfrm>
                <a:off x="3665092" y="3165878"/>
                <a:ext cx="2457351" cy="1810606"/>
              </a:xfrm>
              <a:custGeom>
                <a:avLst/>
                <a:gdLst>
                  <a:gd name="T0" fmla="*/ 0 w 728"/>
                  <a:gd name="T1" fmla="*/ 383 h 552"/>
                  <a:gd name="T2" fmla="*/ 746 w 728"/>
                  <a:gd name="T3" fmla="*/ 0 h 552"/>
                  <a:gd name="T4" fmla="*/ 746 w 728"/>
                  <a:gd name="T5" fmla="*/ 223 h 552"/>
                  <a:gd name="T6" fmla="*/ 99 w 728"/>
                  <a:gd name="T7" fmla="*/ 549 h 552"/>
                  <a:gd name="T8" fmla="*/ 0 w 728"/>
                  <a:gd name="T9" fmla="*/ 383 h 5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8" h="552">
                    <a:moveTo>
                      <a:pt x="0" y="384"/>
                    </a:moveTo>
                    <a:lnTo>
                      <a:pt x="727" y="0"/>
                    </a:lnTo>
                    <a:lnTo>
                      <a:pt x="727" y="224"/>
                    </a:lnTo>
                    <a:lnTo>
                      <a:pt x="96" y="551"/>
                    </a:lnTo>
                    <a:lnTo>
                      <a:pt x="0" y="384"/>
                    </a:lnTo>
                  </a:path>
                </a:pathLst>
              </a:custGeom>
              <a:gradFill>
                <a:gsLst>
                  <a:gs pos="63000">
                    <a:srgbClr val="002060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 w="12700" cap="rnd" cmpd="sng">
                <a:noFill/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 rot="19995306">
              <a:off x="4269062" y="4293472"/>
              <a:ext cx="165622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ko-KR" altLang="en-US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글을 써주세요</a:t>
              </a:r>
              <a:endPara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20106413">
              <a:off x="8446524" y="2361450"/>
              <a:ext cx="165622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ko-KR" altLang="en-US" sz="20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글을 써주세요</a:t>
              </a:r>
              <a:endPara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780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3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7020" y="3468113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상황분석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문제점</a:t>
            </a:r>
            <a:endParaRPr lang="en-US" altLang="ko-KR" sz="1100" dirty="0" smtClean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컨셉도출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세부전략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05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기대효과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문제점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960880" y="1620809"/>
            <a:ext cx="3497191" cy="4051876"/>
            <a:chOff x="2950597" y="1985972"/>
            <a:chExt cx="3549728" cy="4331151"/>
          </a:xfrm>
        </p:grpSpPr>
        <p:sp>
          <p:nvSpPr>
            <p:cNvPr id="13" name="TextBox 12"/>
            <p:cNvSpPr txBox="1"/>
            <p:nvPr/>
          </p:nvSpPr>
          <p:spPr>
            <a:xfrm>
              <a:off x="3533529" y="6045706"/>
              <a:ext cx="2481629" cy="27141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>
                <a:spcBef>
                  <a:spcPts val="1000"/>
                </a:spcBef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42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defRPr>
              </a:lvl1pPr>
            </a:lstStyle>
            <a:p>
              <a:r>
                <a:rPr lang="en-US" altLang="ko-KR" sz="1050" spc="0" dirty="0"/>
                <a:t>- 2013 </a:t>
              </a:r>
              <a:r>
                <a:rPr lang="ko-KR" altLang="en-US" sz="1050" spc="0" dirty="0"/>
                <a:t>스마트</a:t>
              </a:r>
              <a:r>
                <a:rPr lang="en-US" altLang="ko-KR" sz="1050" spc="0" dirty="0"/>
                <a:t>TV </a:t>
              </a:r>
              <a:r>
                <a:rPr lang="ko-KR" altLang="en-US" sz="1050" spc="0" dirty="0"/>
                <a:t>포럼 발표자료 중 발췌 </a:t>
              </a:r>
              <a:r>
                <a:rPr lang="en-US" altLang="ko-KR" sz="1050" spc="0" dirty="0"/>
                <a:t>-</a:t>
              </a:r>
              <a:endParaRPr lang="ko-KR" altLang="en-US" sz="1050" spc="0" dirty="0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2950597" y="1985972"/>
              <a:ext cx="3549728" cy="3949256"/>
              <a:chOff x="2950597" y="1985972"/>
              <a:chExt cx="3549728" cy="3949256"/>
            </a:xfrm>
          </p:grpSpPr>
          <p:sp>
            <p:nvSpPr>
              <p:cNvPr id="15" name="Freeform 3"/>
              <p:cNvSpPr>
                <a:spLocks/>
              </p:cNvSpPr>
              <p:nvPr/>
            </p:nvSpPr>
            <p:spPr bwMode="blackWhite">
              <a:xfrm rot="16200000">
                <a:off x="2750833" y="2185736"/>
                <a:ext cx="3949256" cy="3549728"/>
              </a:xfrm>
              <a:custGeom>
                <a:avLst/>
                <a:gdLst>
                  <a:gd name="T0" fmla="*/ 4173538 w 3068"/>
                  <a:gd name="T1" fmla="*/ 555625 h 2812"/>
                  <a:gd name="T2" fmla="*/ 0 w 3068"/>
                  <a:gd name="T3" fmla="*/ 555625 h 2812"/>
                  <a:gd name="T4" fmla="*/ 0 w 3068"/>
                  <a:gd name="T5" fmla="*/ 1381125 h 2812"/>
                  <a:gd name="T6" fmla="*/ 1898650 w 3068"/>
                  <a:gd name="T7" fmla="*/ 1381125 h 2812"/>
                  <a:gd name="T8" fmla="*/ 1898650 w 3068"/>
                  <a:gd name="T9" fmla="*/ 976313 h 2812"/>
                  <a:gd name="T10" fmla="*/ 2274888 w 3068"/>
                  <a:gd name="T11" fmla="*/ 2238375 h 2812"/>
                  <a:gd name="T12" fmla="*/ 1898650 w 3068"/>
                  <a:gd name="T13" fmla="*/ 3498850 h 2812"/>
                  <a:gd name="T14" fmla="*/ 1898650 w 3068"/>
                  <a:gd name="T15" fmla="*/ 3079750 h 2812"/>
                  <a:gd name="T16" fmla="*/ 0 w 3068"/>
                  <a:gd name="T17" fmla="*/ 3079750 h 2812"/>
                  <a:gd name="T18" fmla="*/ 0 w 3068"/>
                  <a:gd name="T19" fmla="*/ 3935413 h 2812"/>
                  <a:gd name="T20" fmla="*/ 4173538 w 3068"/>
                  <a:gd name="T21" fmla="*/ 3935413 h 2812"/>
                  <a:gd name="T22" fmla="*/ 4173538 w 3068"/>
                  <a:gd name="T23" fmla="*/ 4462463 h 2812"/>
                  <a:gd name="T24" fmla="*/ 4868863 w 3068"/>
                  <a:gd name="T25" fmla="*/ 2238375 h 2812"/>
                  <a:gd name="T26" fmla="*/ 4173538 w 3068"/>
                  <a:gd name="T27" fmla="*/ 0 h 2812"/>
                  <a:gd name="T28" fmla="*/ 4173538 w 3068"/>
                  <a:gd name="T29" fmla="*/ 555625 h 281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068" h="2812">
                    <a:moveTo>
                      <a:pt x="2629" y="350"/>
                    </a:moveTo>
                    <a:lnTo>
                      <a:pt x="0" y="350"/>
                    </a:lnTo>
                    <a:lnTo>
                      <a:pt x="0" y="870"/>
                    </a:lnTo>
                    <a:lnTo>
                      <a:pt x="1196" y="870"/>
                    </a:lnTo>
                    <a:lnTo>
                      <a:pt x="1196" y="615"/>
                    </a:lnTo>
                    <a:lnTo>
                      <a:pt x="1433" y="1410"/>
                    </a:lnTo>
                    <a:lnTo>
                      <a:pt x="1196" y="2204"/>
                    </a:lnTo>
                    <a:lnTo>
                      <a:pt x="1196" y="1940"/>
                    </a:lnTo>
                    <a:lnTo>
                      <a:pt x="0" y="1940"/>
                    </a:lnTo>
                    <a:lnTo>
                      <a:pt x="0" y="2479"/>
                    </a:lnTo>
                    <a:lnTo>
                      <a:pt x="2629" y="2479"/>
                    </a:lnTo>
                    <a:lnTo>
                      <a:pt x="2629" y="2811"/>
                    </a:lnTo>
                    <a:lnTo>
                      <a:pt x="3067" y="1410"/>
                    </a:lnTo>
                    <a:lnTo>
                      <a:pt x="2629" y="0"/>
                    </a:lnTo>
                    <a:lnTo>
                      <a:pt x="2629" y="350"/>
                    </a:lnTo>
                  </a:path>
                </a:pathLst>
              </a:custGeom>
              <a:gradFill flip="none" rotWithShape="1">
                <a:gsLst>
                  <a:gs pos="27000">
                    <a:srgbClr val="002060"/>
                  </a:gs>
                  <a:gs pos="100000">
                    <a:srgbClr val="ADB0BB"/>
                  </a:gs>
                  <a:gs pos="95000">
                    <a:srgbClr val="0070C0"/>
                  </a:gs>
                </a:gsLst>
                <a:lin ang="8100000" scaled="1"/>
                <a:tileRect/>
              </a:gradFill>
              <a:ln w="12700" cap="rnd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>
                  <a:ln>
                    <a:solidFill>
                      <a:schemeClr val="tx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638916" y="2465459"/>
                <a:ext cx="187506" cy="690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en-US" altLang="ko-KR" sz="36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</p:grpSp>
      <p:sp>
        <p:nvSpPr>
          <p:cNvPr id="17" name="직사각형 16"/>
          <p:cNvSpPr/>
          <p:nvPr/>
        </p:nvSpPr>
        <p:spPr>
          <a:xfrm>
            <a:off x="7134167" y="0"/>
            <a:ext cx="5057833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71" y="298755"/>
            <a:ext cx="3812662" cy="5861970"/>
          </a:xfrm>
          <a:prstGeom prst="rect">
            <a:avLst/>
          </a:prstGeom>
        </p:spPr>
      </p:pic>
      <p:sp>
        <p:nvSpPr>
          <p:cNvPr id="19" name="직사각형 9"/>
          <p:cNvSpPr/>
          <p:nvPr/>
        </p:nvSpPr>
        <p:spPr>
          <a:xfrm>
            <a:off x="4826001" y="5732860"/>
            <a:ext cx="7366000" cy="1137243"/>
          </a:xfrm>
          <a:custGeom>
            <a:avLst/>
            <a:gdLst>
              <a:gd name="connsiteX0" fmla="*/ 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0 w 8214360"/>
              <a:gd name="connsiteY4" fmla="*/ 0 h 632099"/>
              <a:gd name="connsiteX0" fmla="*/ 586740 w 8214360"/>
              <a:gd name="connsiteY0" fmla="*/ 1524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86740 w 8214360"/>
              <a:gd name="connsiteY4" fmla="*/ 15240 h 632099"/>
              <a:gd name="connsiteX0" fmla="*/ 59436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94360 w 8214360"/>
              <a:gd name="connsiteY4" fmla="*/ 0 h 632099"/>
              <a:gd name="connsiteX0" fmla="*/ 1137285 w 8214360"/>
              <a:gd name="connsiteY0" fmla="*/ 14288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1137285 w 8214360"/>
              <a:gd name="connsiteY4" fmla="*/ 14288 h 63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4360" h="632099">
                <a:moveTo>
                  <a:pt x="1137285" y="14288"/>
                </a:moveTo>
                <a:lnTo>
                  <a:pt x="8214360" y="0"/>
                </a:lnTo>
                <a:lnTo>
                  <a:pt x="8214360" y="632099"/>
                </a:lnTo>
                <a:lnTo>
                  <a:pt x="0" y="632099"/>
                </a:lnTo>
                <a:lnTo>
                  <a:pt x="1137285" y="14288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000042" y="6116504"/>
            <a:ext cx="3772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이곳에 정리하는 글을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써주세요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52863" y="792222"/>
            <a:ext cx="112947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</a:rPr>
              <a:t>Problem</a:t>
            </a:r>
            <a:endParaRPr lang="ko-KR" alt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52167" y="1089843"/>
            <a:ext cx="1893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글을 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써주세요</a:t>
            </a: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5791" y="2645821"/>
            <a:ext cx="1521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글을 써주세요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84331" y="4208703"/>
            <a:ext cx="1050288" cy="6641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  <a:spcBef>
                <a:spcPts val="1000"/>
              </a:spcBef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F7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글을 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F72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ctr">
              <a:lnSpc>
                <a:spcPct val="70000"/>
              </a:lnSpc>
              <a:spcBef>
                <a:spcPts val="1000"/>
              </a:spcBef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2F7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써주세요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2F72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081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97991" y="3809581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상황분석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문제점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400" dirty="0" err="1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컨셉도출</a:t>
            </a:r>
            <a:endParaRPr lang="en-US" altLang="ko-KR" sz="1400" dirty="0" smtClean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세부전략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05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기대효과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37805" y="1386682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8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</a:t>
            </a:r>
            <a:endParaRPr lang="en-US" altLang="ko-KR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800" dirty="0" err="1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컨셉도출</a:t>
            </a:r>
            <a:endParaRPr lang="ko-KR" altLang="en-US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67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7020" y="3468113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상황분석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문제점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 err="1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컨셉도출</a:t>
            </a:r>
            <a:endParaRPr lang="en-US" altLang="ko-KR" sz="1100" dirty="0" smtClean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세부전략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05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기대효과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 err="1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컨셉도출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2863" y="792222"/>
            <a:ext cx="109344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</a:rPr>
              <a:t>Concept</a:t>
            </a:r>
            <a:endParaRPr lang="ko-KR" alt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1893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글을 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써주세요</a:t>
            </a: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038856" y="796300"/>
            <a:ext cx="5414996" cy="5190675"/>
            <a:chOff x="3979863" y="974151"/>
            <a:chExt cx="4943475" cy="4738687"/>
          </a:xfrm>
        </p:grpSpPr>
        <p:sp>
          <p:nvSpPr>
            <p:cNvPr id="11" name="Freeform 2"/>
            <p:cNvSpPr>
              <a:spLocks/>
            </p:cNvSpPr>
            <p:nvPr/>
          </p:nvSpPr>
          <p:spPr bwMode="blackWhite">
            <a:xfrm>
              <a:off x="4781550" y="1704401"/>
              <a:ext cx="3352800" cy="2843212"/>
            </a:xfrm>
            <a:custGeom>
              <a:avLst/>
              <a:gdLst>
                <a:gd name="T0" fmla="*/ 184 w 1009"/>
                <a:gd name="T1" fmla="*/ 880 h 881"/>
                <a:gd name="T2" fmla="*/ 840 w 1009"/>
                <a:gd name="T3" fmla="*/ 880 h 881"/>
                <a:gd name="T4" fmla="*/ 1008 w 1009"/>
                <a:gd name="T5" fmla="*/ 360 h 881"/>
                <a:gd name="T6" fmla="*/ 504 w 1009"/>
                <a:gd name="T7" fmla="*/ 0 h 881"/>
                <a:gd name="T8" fmla="*/ 0 w 1009"/>
                <a:gd name="T9" fmla="*/ 360 h 881"/>
                <a:gd name="T10" fmla="*/ 184 w 1009"/>
                <a:gd name="T11" fmla="*/ 880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9" h="881">
                  <a:moveTo>
                    <a:pt x="184" y="880"/>
                  </a:moveTo>
                  <a:lnTo>
                    <a:pt x="840" y="880"/>
                  </a:lnTo>
                  <a:lnTo>
                    <a:pt x="1008" y="360"/>
                  </a:lnTo>
                  <a:lnTo>
                    <a:pt x="504" y="0"/>
                  </a:lnTo>
                  <a:lnTo>
                    <a:pt x="0" y="360"/>
                  </a:lnTo>
                  <a:lnTo>
                    <a:pt x="184" y="88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Oval 4"/>
            <p:cNvSpPr>
              <a:spLocks noChangeArrowheads="1"/>
            </p:cNvSpPr>
            <p:nvPr/>
          </p:nvSpPr>
          <p:spPr bwMode="blackWhite">
            <a:xfrm>
              <a:off x="6230938" y="1563113"/>
              <a:ext cx="458787" cy="44608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eaLnBrk="0" hangingPunct="0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blackWhite">
            <a:xfrm>
              <a:off x="6330950" y="1663126"/>
              <a:ext cx="2603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01638"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04863"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06500"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08138"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065338" defTabSz="804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22538" defTabSz="804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979738" defTabSz="804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36938" defTabSz="804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en-US" altLang="ko-KR" sz="1600">
                  <a:latin typeface="Arial" panose="020B0604020202020204" pitchFamily="34" charset="0"/>
                  <a:ea typeface="굴림" panose="020B0600000101010101" pitchFamily="50" charset="-127"/>
                </a:rPr>
                <a:t>1 </a:t>
              </a:r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blackWhite">
            <a:xfrm>
              <a:off x="7880350" y="2647376"/>
              <a:ext cx="458788" cy="44608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eaLnBrk="0" hangingPunct="0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blackWhite">
            <a:xfrm>
              <a:off x="7981950" y="2747388"/>
              <a:ext cx="25717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01638"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04863"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06500"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08138"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065338" defTabSz="804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22538" defTabSz="804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979738" defTabSz="804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36938" defTabSz="804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en-US" altLang="ko-KR" sz="1600">
                  <a:latin typeface="Arial" panose="020B0604020202020204" pitchFamily="34" charset="0"/>
                  <a:ea typeface="굴림" panose="020B0600000101010101" pitchFamily="50" charset="-127"/>
                </a:rPr>
                <a:t>5 </a:t>
              </a:r>
            </a:p>
          </p:txBody>
        </p:sp>
        <p:sp>
          <p:nvSpPr>
            <p:cNvPr id="16" name="Oval 8"/>
            <p:cNvSpPr>
              <a:spLocks noChangeArrowheads="1"/>
            </p:cNvSpPr>
            <p:nvPr/>
          </p:nvSpPr>
          <p:spPr bwMode="blackWhite">
            <a:xfrm>
              <a:off x="7373938" y="4298376"/>
              <a:ext cx="458787" cy="44608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eaLnBrk="0" hangingPunct="0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blackWhite">
            <a:xfrm>
              <a:off x="7473950" y="4398388"/>
              <a:ext cx="2603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01638"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04863"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06500"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08138"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065338" defTabSz="804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22538" defTabSz="804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979738" defTabSz="804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36938" defTabSz="804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en-US" altLang="ko-KR" sz="1600">
                  <a:latin typeface="Arial" panose="020B0604020202020204" pitchFamily="34" charset="0"/>
                  <a:ea typeface="굴림" panose="020B0600000101010101" pitchFamily="50" charset="-127"/>
                </a:rPr>
                <a:t>4 </a:t>
              </a:r>
            </a:p>
          </p:txBody>
        </p:sp>
        <p:sp>
          <p:nvSpPr>
            <p:cNvPr id="18" name="Oval 10"/>
            <p:cNvSpPr>
              <a:spLocks noChangeArrowheads="1"/>
            </p:cNvSpPr>
            <p:nvPr/>
          </p:nvSpPr>
          <p:spPr bwMode="blackWhite">
            <a:xfrm>
              <a:off x="5032375" y="4298376"/>
              <a:ext cx="460375" cy="44608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eaLnBrk="0" hangingPunct="0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blackWhite">
            <a:xfrm>
              <a:off x="5133975" y="4398388"/>
              <a:ext cx="258763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01638"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04863"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06500"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08138"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065338" defTabSz="804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22538" defTabSz="804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979738" defTabSz="804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36938" defTabSz="804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en-US" altLang="ko-KR" sz="1600">
                  <a:latin typeface="Arial" panose="020B0604020202020204" pitchFamily="34" charset="0"/>
                  <a:ea typeface="굴림" panose="020B0600000101010101" pitchFamily="50" charset="-127"/>
                </a:rPr>
                <a:t>3 </a:t>
              </a:r>
            </a:p>
          </p:txBody>
        </p:sp>
        <p:sp>
          <p:nvSpPr>
            <p:cNvPr id="20" name="Oval 12"/>
            <p:cNvSpPr>
              <a:spLocks noChangeArrowheads="1"/>
            </p:cNvSpPr>
            <p:nvPr/>
          </p:nvSpPr>
          <p:spPr bwMode="blackWhite">
            <a:xfrm>
              <a:off x="4529138" y="2647376"/>
              <a:ext cx="458787" cy="44608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eaLnBrk="0" hangingPunct="0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blackWhite">
            <a:xfrm>
              <a:off x="4630738" y="2747388"/>
              <a:ext cx="25717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01638"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04863"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06500"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08138" defTabSz="8048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065338" defTabSz="804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22538" defTabSz="804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979738" defTabSz="804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36938" defTabSz="804863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en-US" altLang="ko-KR" sz="1600">
                  <a:latin typeface="Arial" panose="020B0604020202020204" pitchFamily="34" charset="0"/>
                  <a:ea typeface="굴림" panose="020B0600000101010101" pitchFamily="50" charset="-127"/>
                </a:rPr>
                <a:t>2 </a:t>
              </a:r>
            </a:p>
          </p:txBody>
        </p:sp>
        <p:sp>
          <p:nvSpPr>
            <p:cNvPr id="22" name="Arc 14"/>
            <p:cNvSpPr>
              <a:spLocks/>
            </p:cNvSpPr>
            <p:nvPr/>
          </p:nvSpPr>
          <p:spPr bwMode="blackWhite">
            <a:xfrm>
              <a:off x="3979863" y="974151"/>
              <a:ext cx="4943475" cy="4738687"/>
            </a:xfrm>
            <a:custGeom>
              <a:avLst/>
              <a:gdLst>
                <a:gd name="G0" fmla="+- 21600 0 0"/>
                <a:gd name="G1" fmla="+- 18709 0 0"/>
                <a:gd name="G2" fmla="+- 21600 0 0"/>
                <a:gd name="T0" fmla="*/ 32395 w 43200"/>
                <a:gd name="T1" fmla="*/ 0 h 40309"/>
                <a:gd name="T2" fmla="*/ 10792 w 43200"/>
                <a:gd name="T3" fmla="*/ 7 h 40309"/>
                <a:gd name="T4" fmla="*/ 21600 w 43200"/>
                <a:gd name="T5" fmla="*/ 18709 h 40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0309" fill="none" extrusionOk="0">
                  <a:moveTo>
                    <a:pt x="32395" y="-1"/>
                  </a:moveTo>
                  <a:cubicBezTo>
                    <a:pt x="39080" y="3857"/>
                    <a:pt x="43200" y="10990"/>
                    <a:pt x="43200" y="18709"/>
                  </a:cubicBezTo>
                  <a:cubicBezTo>
                    <a:pt x="43200" y="30638"/>
                    <a:pt x="33529" y="40309"/>
                    <a:pt x="21600" y="40309"/>
                  </a:cubicBezTo>
                  <a:cubicBezTo>
                    <a:pt x="9670" y="40309"/>
                    <a:pt x="0" y="30638"/>
                    <a:pt x="0" y="18709"/>
                  </a:cubicBezTo>
                  <a:cubicBezTo>
                    <a:pt x="-1" y="10995"/>
                    <a:pt x="4113" y="3866"/>
                    <a:pt x="10792" y="7"/>
                  </a:cubicBezTo>
                </a:path>
                <a:path w="43200" h="40309" stroke="0" extrusionOk="0">
                  <a:moveTo>
                    <a:pt x="32395" y="-1"/>
                  </a:moveTo>
                  <a:cubicBezTo>
                    <a:pt x="39080" y="3857"/>
                    <a:pt x="43200" y="10990"/>
                    <a:pt x="43200" y="18709"/>
                  </a:cubicBezTo>
                  <a:cubicBezTo>
                    <a:pt x="43200" y="30638"/>
                    <a:pt x="33529" y="40309"/>
                    <a:pt x="21600" y="40309"/>
                  </a:cubicBezTo>
                  <a:cubicBezTo>
                    <a:pt x="9670" y="40309"/>
                    <a:pt x="0" y="30638"/>
                    <a:pt x="0" y="18709"/>
                  </a:cubicBezTo>
                  <a:cubicBezTo>
                    <a:pt x="-1" y="10995"/>
                    <a:pt x="4113" y="3866"/>
                    <a:pt x="10792" y="7"/>
                  </a:cubicBezTo>
                  <a:lnTo>
                    <a:pt x="21600" y="1870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endParaRPr lang="ko-KR" altLang="en-US">
                <a:ea typeface="굴림" panose="020B0600000101010101" pitchFamily="50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5780491" y="3006467"/>
            <a:ext cx="1893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글을 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써주세요</a:t>
            </a: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4514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32652" y="774618"/>
            <a:ext cx="92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white">
                    <a:lumMod val="75000"/>
                  </a:prstClr>
                </a:solidFill>
                <a:latin typeface="-윤고딕330" pitchFamily="18" charset="-127"/>
                <a:ea typeface="-윤고딕330" pitchFamily="18" charset="-127"/>
              </a:defRPr>
            </a:lvl1pPr>
          </a:lstStyle>
          <a:p>
            <a:r>
              <a:rPr lang="en-US" altLang="ko-KR" sz="1400" dirty="0"/>
              <a:t>Strategy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897991" y="3809581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상황분석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문제점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컨셉도출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4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세부전략</a:t>
            </a:r>
            <a:endParaRPr lang="en-US" altLang="ko-KR" sz="1400" dirty="0" smtClean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05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기대효과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37805" y="1386682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8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  <a:endParaRPr lang="en-US" altLang="ko-KR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8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세부전략</a:t>
            </a:r>
            <a:endParaRPr lang="ko-KR" altLang="en-US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87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9"/>
          <p:cNvSpPr/>
          <p:nvPr/>
        </p:nvSpPr>
        <p:spPr>
          <a:xfrm>
            <a:off x="5572730" y="5813096"/>
            <a:ext cx="6619270" cy="1044903"/>
          </a:xfrm>
          <a:custGeom>
            <a:avLst/>
            <a:gdLst>
              <a:gd name="connsiteX0" fmla="*/ 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0 w 8214360"/>
              <a:gd name="connsiteY4" fmla="*/ 0 h 632099"/>
              <a:gd name="connsiteX0" fmla="*/ 586740 w 8214360"/>
              <a:gd name="connsiteY0" fmla="*/ 1524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86740 w 8214360"/>
              <a:gd name="connsiteY4" fmla="*/ 15240 h 632099"/>
              <a:gd name="connsiteX0" fmla="*/ 594360 w 8214360"/>
              <a:gd name="connsiteY0" fmla="*/ 0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594360 w 8214360"/>
              <a:gd name="connsiteY4" fmla="*/ 0 h 632099"/>
              <a:gd name="connsiteX0" fmla="*/ 1137285 w 8214360"/>
              <a:gd name="connsiteY0" fmla="*/ 14288 h 632099"/>
              <a:gd name="connsiteX1" fmla="*/ 8214360 w 8214360"/>
              <a:gd name="connsiteY1" fmla="*/ 0 h 632099"/>
              <a:gd name="connsiteX2" fmla="*/ 8214360 w 8214360"/>
              <a:gd name="connsiteY2" fmla="*/ 632099 h 632099"/>
              <a:gd name="connsiteX3" fmla="*/ 0 w 8214360"/>
              <a:gd name="connsiteY3" fmla="*/ 632099 h 632099"/>
              <a:gd name="connsiteX4" fmla="*/ 1137285 w 8214360"/>
              <a:gd name="connsiteY4" fmla="*/ 14288 h 63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4360" h="632099">
                <a:moveTo>
                  <a:pt x="1137285" y="14288"/>
                </a:moveTo>
                <a:lnTo>
                  <a:pt x="8214360" y="0"/>
                </a:lnTo>
                <a:lnTo>
                  <a:pt x="8214360" y="632099"/>
                </a:lnTo>
                <a:lnTo>
                  <a:pt x="0" y="632099"/>
                </a:lnTo>
                <a:lnTo>
                  <a:pt x="1137285" y="14288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7020" y="3468113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상황분석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문제점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컨셉도출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세부전략</a:t>
            </a:r>
            <a:endParaRPr lang="en-US" altLang="ko-KR" sz="1100" dirty="0" smtClean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05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기대효과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 smtClean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세부전략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063469" y="1320675"/>
            <a:ext cx="3800244" cy="3931039"/>
            <a:chOff x="5206897" y="3234930"/>
            <a:chExt cx="2681084" cy="3069704"/>
          </a:xfrm>
        </p:grpSpPr>
        <p:sp>
          <p:nvSpPr>
            <p:cNvPr id="10" name="타원 9"/>
            <p:cNvSpPr/>
            <p:nvPr/>
          </p:nvSpPr>
          <p:spPr>
            <a:xfrm>
              <a:off x="5206897" y="3234930"/>
              <a:ext cx="936104" cy="9361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5206897" y="5368530"/>
              <a:ext cx="936104" cy="9361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951877" y="4315050"/>
              <a:ext cx="936104" cy="9361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3" name="직선 연결선 12"/>
            <p:cNvCxnSpPr>
              <a:stCxn id="10" idx="4"/>
              <a:endCxn id="11" idx="0"/>
            </p:cNvCxnSpPr>
            <p:nvPr/>
          </p:nvCxnSpPr>
          <p:spPr>
            <a:xfrm>
              <a:off x="5674949" y="4171034"/>
              <a:ext cx="0" cy="119749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endCxn id="12" idx="1"/>
            </p:cNvCxnSpPr>
            <p:nvPr/>
          </p:nvCxnSpPr>
          <p:spPr>
            <a:xfrm>
              <a:off x="6143001" y="3883002"/>
              <a:ext cx="945965" cy="5691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endCxn id="12" idx="3"/>
            </p:cNvCxnSpPr>
            <p:nvPr/>
          </p:nvCxnSpPr>
          <p:spPr>
            <a:xfrm flipV="1">
              <a:off x="6143001" y="5114065"/>
              <a:ext cx="945965" cy="5691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5638945" y="4716266"/>
              <a:ext cx="72008" cy="72008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6579979" y="4135030"/>
              <a:ext cx="72008" cy="72008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6579979" y="5362629"/>
              <a:ext cx="72008" cy="72008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752863" y="792222"/>
            <a:ext cx="110370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</a:rPr>
              <a:t>Strategy</a:t>
            </a:r>
            <a:endParaRPr lang="ko-KR" alt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52167" y="1089843"/>
            <a:ext cx="1893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글을 </a:t>
            </a:r>
            <a:r>
              <a:rPr lang="ko-KR" altLang="en-US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써주세요</a:t>
            </a:r>
            <a:r>
              <a:rPr lang="en-US" altLang="ko-KR" sz="24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83500" y="1473143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57782" y="1686241"/>
            <a:ext cx="97815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글쓰기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86788" y="4455913"/>
            <a:ext cx="97815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글쓰기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11206" y="3096349"/>
            <a:ext cx="97815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글쓰기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8610" y="2957640"/>
            <a:ext cx="1332068" cy="127727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100" dirty="0"/>
              <a:t>진지한 사람이라면 도덕성을 수양하기 위해 필요한 노력의 상당 부분이 바로 자신의 과거와 현재 행동으로 야기된 불쾌한 결과를 인정할 수 있는 용기라는 점을 안다</a:t>
            </a:r>
            <a:r>
              <a:rPr lang="en-US" altLang="ko-KR" sz="1100" dirty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38129" y="4137603"/>
            <a:ext cx="1418077" cy="127727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100" dirty="0"/>
              <a:t>진지한 사람이라면 도덕성을 수양하기 위해 필요한 노력의 상당 부분이 바로 자신의 과거와 현재 행동으로 야기된 불쾌한 결과를 인정할 수 있는 용기라는 점을 안다</a:t>
            </a:r>
            <a:r>
              <a:rPr lang="en-US" altLang="ko-KR" sz="1100" dirty="0"/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95642" y="1328671"/>
            <a:ext cx="2431127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100" dirty="0"/>
              <a:t>진지한 사람이라면 도덕성을 수양하기 위해 필요한 노력의 상당 부분이 바로 자신의 과거와 현재 행동으로 야기된 불쾌한 결과를 인정할 수 있는 용기라는 점을 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565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360</Words>
  <Application>Microsoft Office PowerPoint</Application>
  <PresentationFormat>와이드스크린</PresentationFormat>
  <Paragraphs>105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배달의민족 도현</vt:lpstr>
      <vt:lpstr>-윤고딕330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이하나</cp:lastModifiedBy>
  <cp:revision>3</cp:revision>
  <dcterms:created xsi:type="dcterms:W3CDTF">2016-01-11T10:13:19Z</dcterms:created>
  <dcterms:modified xsi:type="dcterms:W3CDTF">2016-01-11T10:26:02Z</dcterms:modified>
</cp:coreProperties>
</file>