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8" r:id="rId8"/>
    <p:sldId id="279" r:id="rId9"/>
    <p:sldId id="261" r:id="rId10"/>
    <p:sldId id="278" r:id="rId11"/>
    <p:sldId id="262" r:id="rId12"/>
    <p:sldId id="263" r:id="rId13"/>
    <p:sldId id="264" r:id="rId14"/>
    <p:sldId id="265" r:id="rId15"/>
    <p:sldId id="269" r:id="rId16"/>
    <p:sldId id="266" r:id="rId17"/>
    <p:sldId id="271" r:id="rId18"/>
    <p:sldId id="267" r:id="rId19"/>
  </p:sldIdLst>
  <p:sldSz cx="9144000" cy="5143500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9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98"/>
        <p:guide pos="21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28688" y="0"/>
            <a:ext cx="914400" cy="5143500"/>
          </a:xfrm>
          <a:custGeom>
            <a:avLst/>
            <a:gdLst/>
            <a:ahLst/>
            <a:cxnLst/>
            <a:rect l="l" t="t" r="r" b="b"/>
            <a:pathLst>
              <a:path w="914400" h="5143500">
                <a:moveTo>
                  <a:pt x="0" y="0"/>
                </a:moveTo>
                <a:lnTo>
                  <a:pt x="914400" y="51434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568696" y="2761488"/>
            <a:ext cx="3573145" cy="2382520"/>
          </a:xfrm>
          <a:custGeom>
            <a:avLst/>
            <a:gdLst/>
            <a:ahLst/>
            <a:cxnLst/>
            <a:rect l="l" t="t" r="r" b="b"/>
            <a:pathLst>
              <a:path w="3573145" h="2382520">
                <a:moveTo>
                  <a:pt x="3572636" y="0"/>
                </a:moveTo>
                <a:lnTo>
                  <a:pt x="0" y="2382439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885432" y="0"/>
            <a:ext cx="2255520" cy="5143500"/>
          </a:xfrm>
          <a:custGeom>
            <a:avLst/>
            <a:gdLst/>
            <a:ahLst/>
            <a:cxnLst/>
            <a:rect l="l" t="t" r="r" b="b"/>
            <a:pathLst>
              <a:path w="2255520" h="5143500">
                <a:moveTo>
                  <a:pt x="2255519" y="0"/>
                </a:moveTo>
                <a:lnTo>
                  <a:pt x="1532343" y="0"/>
                </a:lnTo>
                <a:lnTo>
                  <a:pt x="0" y="5143497"/>
                </a:lnTo>
                <a:lnTo>
                  <a:pt x="2255519" y="5143497"/>
                </a:lnTo>
                <a:lnTo>
                  <a:pt x="225551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203498" y="0"/>
            <a:ext cx="1940560" cy="5143500"/>
          </a:xfrm>
          <a:custGeom>
            <a:avLst/>
            <a:gdLst/>
            <a:ahLst/>
            <a:cxnLst/>
            <a:rect l="l" t="t" r="r" b="b"/>
            <a:pathLst>
              <a:path w="1940559" h="5143500">
                <a:moveTo>
                  <a:pt x="1940501" y="0"/>
                </a:moveTo>
                <a:lnTo>
                  <a:pt x="0" y="0"/>
                </a:lnTo>
                <a:lnTo>
                  <a:pt x="906086" y="5143497"/>
                </a:lnTo>
                <a:lnTo>
                  <a:pt x="1940501" y="5143497"/>
                </a:lnTo>
                <a:lnTo>
                  <a:pt x="1940501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6699504" y="2286000"/>
            <a:ext cx="2444750" cy="2857500"/>
          </a:xfrm>
          <a:custGeom>
            <a:avLst/>
            <a:gdLst/>
            <a:ahLst/>
            <a:cxnLst/>
            <a:rect l="l" t="t" r="r" b="b"/>
            <a:pathLst>
              <a:path w="2444750" h="2857500">
                <a:moveTo>
                  <a:pt x="2444496" y="0"/>
                </a:moveTo>
                <a:lnTo>
                  <a:pt x="0" y="2857499"/>
                </a:lnTo>
                <a:lnTo>
                  <a:pt x="2444496" y="2857499"/>
                </a:lnTo>
                <a:lnTo>
                  <a:pt x="2444496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003448" y="0"/>
            <a:ext cx="2138045" cy="5143500"/>
          </a:xfrm>
          <a:custGeom>
            <a:avLst/>
            <a:gdLst/>
            <a:ahLst/>
            <a:cxnLst/>
            <a:rect l="l" t="t" r="r" b="b"/>
            <a:pathLst>
              <a:path w="2138045" h="5143500">
                <a:moveTo>
                  <a:pt x="2137503" y="0"/>
                </a:moveTo>
                <a:lnTo>
                  <a:pt x="0" y="0"/>
                </a:lnTo>
                <a:lnTo>
                  <a:pt x="1849974" y="5143497"/>
                </a:lnTo>
                <a:lnTo>
                  <a:pt x="2137503" y="5143497"/>
                </a:lnTo>
                <a:lnTo>
                  <a:pt x="2137503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8174736" y="0"/>
            <a:ext cx="966469" cy="5143500"/>
          </a:xfrm>
          <a:custGeom>
            <a:avLst/>
            <a:gdLst/>
            <a:ahLst/>
            <a:cxnLst/>
            <a:rect l="l" t="t" r="r" b="b"/>
            <a:pathLst>
              <a:path w="966470" h="5143500">
                <a:moveTo>
                  <a:pt x="966215" y="0"/>
                </a:moveTo>
                <a:lnTo>
                  <a:pt x="762873" y="0"/>
                </a:lnTo>
                <a:lnTo>
                  <a:pt x="0" y="5143497"/>
                </a:lnTo>
                <a:lnTo>
                  <a:pt x="966215" y="5143497"/>
                </a:lnTo>
                <a:lnTo>
                  <a:pt x="96621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8204677" y="0"/>
            <a:ext cx="936625" cy="5143500"/>
          </a:xfrm>
          <a:custGeom>
            <a:avLst/>
            <a:gdLst/>
            <a:ahLst/>
            <a:cxnLst/>
            <a:rect l="l" t="t" r="r" b="b"/>
            <a:pathLst>
              <a:path w="936625" h="5143500">
                <a:moveTo>
                  <a:pt x="936275" y="0"/>
                </a:moveTo>
                <a:lnTo>
                  <a:pt x="0" y="0"/>
                </a:lnTo>
                <a:lnTo>
                  <a:pt x="830991" y="5143497"/>
                </a:lnTo>
                <a:lnTo>
                  <a:pt x="936275" y="5143497"/>
                </a:lnTo>
                <a:lnTo>
                  <a:pt x="936275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7778496" y="2692907"/>
            <a:ext cx="1362710" cy="2451100"/>
          </a:xfrm>
          <a:custGeom>
            <a:avLst/>
            <a:gdLst/>
            <a:ahLst/>
            <a:cxnLst/>
            <a:rect l="l" t="t" r="r" b="b"/>
            <a:pathLst>
              <a:path w="1362709" h="2451100">
                <a:moveTo>
                  <a:pt x="1362455" y="0"/>
                </a:moveTo>
                <a:lnTo>
                  <a:pt x="0" y="2450592"/>
                </a:lnTo>
                <a:lnTo>
                  <a:pt x="1362455" y="2450592"/>
                </a:lnTo>
                <a:lnTo>
                  <a:pt x="136245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3009900"/>
            <a:ext cx="337185" cy="2133600"/>
          </a:xfrm>
          <a:custGeom>
            <a:avLst/>
            <a:gdLst/>
            <a:ahLst/>
            <a:cxnLst/>
            <a:rect l="l" t="t" r="r" b="b"/>
            <a:pathLst>
              <a:path w="337185" h="2133600">
                <a:moveTo>
                  <a:pt x="0" y="0"/>
                </a:moveTo>
                <a:lnTo>
                  <a:pt x="0" y="2133599"/>
                </a:lnTo>
                <a:lnTo>
                  <a:pt x="336804" y="21335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876" y="387172"/>
            <a:ext cx="5350179" cy="5295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6841" y="1646301"/>
            <a:ext cx="6844030" cy="2048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9906" y="4833342"/>
            <a:ext cx="133350" cy="125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2212" y="288036"/>
            <a:ext cx="1423416" cy="1143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7431" y="228600"/>
            <a:ext cx="1306068" cy="126187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24836" y="374141"/>
            <a:ext cx="44411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70901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400" b="1" spc="-60" dirty="0">
                <a:solidFill>
                  <a:srgbClr val="17090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170901"/>
                </a:solidFill>
                <a:latin typeface="Times New Roman" panose="02020603050405020304"/>
                <a:cs typeface="Times New Roman" panose="02020603050405020304"/>
              </a:rPr>
              <a:t>Engineering</a:t>
            </a:r>
            <a:r>
              <a:rPr sz="2400" b="1" spc="-75" dirty="0">
                <a:solidFill>
                  <a:srgbClr val="17090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17090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70" dirty="0">
                <a:solidFill>
                  <a:srgbClr val="17090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170901"/>
                </a:solidFill>
                <a:latin typeface="Times New Roman" panose="02020603050405020304"/>
                <a:cs typeface="Times New Roman" panose="02020603050405020304"/>
              </a:rPr>
              <a:t>Project Management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540" algn="ctr">
              <a:lnSpc>
                <a:spcPct val="100000"/>
              </a:lnSpc>
            </a:pPr>
            <a:r>
              <a:rPr sz="2400" b="1" spc="-10" dirty="0">
                <a:solidFill>
                  <a:srgbClr val="170901"/>
                </a:solidFill>
                <a:latin typeface="Times New Roman" panose="02020603050405020304"/>
                <a:cs typeface="Times New Roman" panose="02020603050405020304"/>
              </a:rPr>
              <a:t>(21CS61)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586841" y="1646301"/>
            <a:ext cx="6844030" cy="2033270"/>
          </a:xfrm>
          <a:prstGeom prst="rect">
            <a:avLst/>
          </a:prstGeom>
        </p:spPr>
        <p:txBody>
          <a:bodyPr vert="horz" wrap="square" lIns="0" tIns="514984" rIns="0" bIns="0" rtlCol="0">
            <a:spAutoFit/>
          </a:bodyPr>
          <a:lstStyle/>
          <a:p>
            <a:pPr marL="238379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Links</a:t>
            </a:r>
            <a:r>
              <a:rPr sz="2400" b="1" spc="-4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13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Association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391150" marR="5080">
              <a:lnSpc>
                <a:spcPct val="100000"/>
              </a:lnSpc>
              <a:spcBef>
                <a:spcPts val="2485"/>
              </a:spcBef>
            </a:pPr>
            <a:r>
              <a:rPr dirty="0">
                <a:solidFill>
                  <a:srgbClr val="000000"/>
                </a:solidFill>
              </a:rPr>
              <a:t>Submitted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By: </a:t>
            </a:r>
            <a:r>
              <a:rPr lang="en-US" spc="-25" dirty="0">
                <a:solidFill>
                  <a:srgbClr val="000000"/>
                </a:solidFill>
              </a:rPr>
              <a:t>Keerthan MS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4SF21IS0</a:t>
            </a:r>
            <a:r>
              <a:rPr lang="en-US" spc="-10" dirty="0">
                <a:solidFill>
                  <a:srgbClr val="000000"/>
                </a:solidFill>
              </a:rPr>
              <a:t>39</a:t>
            </a:r>
            <a:endParaRPr lang="en-US" spc="-10" dirty="0">
              <a:solidFill>
                <a:srgbClr val="0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6795" y="4331614"/>
            <a:ext cx="4602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Department</a:t>
            </a:r>
            <a:r>
              <a:rPr sz="1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b="1" spc="-4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1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Science</a:t>
            </a:r>
            <a:r>
              <a:rPr sz="1600" b="1" spc="-30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b="1" spc="-50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Engineering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809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imes New Roman" panose="02020603050405020304"/>
                <a:cs typeface="Times New Roman" panose="02020603050405020304"/>
              </a:rPr>
              <a:t>Multiplicity:</a:t>
            </a:r>
            <a:endParaRPr spc="-1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7834" y="4603496"/>
            <a:ext cx="7048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5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7</a:t>
            </a:r>
            <a:endParaRPr sz="6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0653" y="1563086"/>
            <a:ext cx="2171126" cy="17292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9459" y="1348739"/>
            <a:ext cx="4069080" cy="19796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5306" y="4828133"/>
            <a:ext cx="7048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5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8</a:t>
            </a:r>
            <a:endParaRPr sz="6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75332" y="1190978"/>
            <a:ext cx="3819144" cy="12684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6583" y="3040379"/>
            <a:ext cx="3820668" cy="9631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333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100"/>
              </a:spcBef>
            </a:pPr>
            <a:r>
              <a:rPr dirty="0"/>
              <a:t>Generalization</a:t>
            </a:r>
            <a:r>
              <a:rPr spc="-105" dirty="0"/>
              <a:t> </a:t>
            </a:r>
            <a:r>
              <a:rPr dirty="0"/>
              <a:t>and</a:t>
            </a:r>
            <a:r>
              <a:rPr spc="-130" dirty="0"/>
              <a:t> </a:t>
            </a:r>
            <a:r>
              <a:rPr dirty="0"/>
              <a:t>Inheritance</a:t>
            </a:r>
            <a:r>
              <a:rPr spc="-114" dirty="0"/>
              <a:t> </a:t>
            </a:r>
            <a:r>
              <a:rPr spc="-50" dirty="0"/>
              <a:t>:</a:t>
            </a:r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1000"/>
              <a:buFont typeface="Wingdings" panose="05000000000000000000"/>
              <a:buChar char=""/>
              <a:tabLst>
                <a:tab pos="269875" algn="l"/>
              </a:tabLst>
            </a:pPr>
            <a:r>
              <a:rPr dirty="0"/>
              <a:t>Generalization</a:t>
            </a:r>
            <a:r>
              <a:rPr spc="-7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inheritance</a:t>
            </a:r>
            <a:r>
              <a:rPr spc="-70" dirty="0"/>
              <a:t> </a:t>
            </a:r>
            <a:r>
              <a:rPr dirty="0"/>
              <a:t>are</a:t>
            </a:r>
            <a:r>
              <a:rPr spc="-45" dirty="0"/>
              <a:t> </a:t>
            </a:r>
            <a:r>
              <a:rPr dirty="0"/>
              <a:t>fundamental</a:t>
            </a:r>
            <a:r>
              <a:rPr spc="-50" dirty="0"/>
              <a:t> </a:t>
            </a:r>
            <a:r>
              <a:rPr dirty="0"/>
              <a:t>concepts</a:t>
            </a:r>
            <a:r>
              <a:rPr spc="-65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spc="-10" dirty="0"/>
              <a:t>object- </a:t>
            </a:r>
            <a:r>
              <a:rPr spc="-10" dirty="0"/>
              <a:t>	</a:t>
            </a:r>
            <a:r>
              <a:rPr dirty="0"/>
              <a:t>oriented</a:t>
            </a:r>
            <a:r>
              <a:rPr spc="-30" dirty="0"/>
              <a:t> </a:t>
            </a:r>
            <a:r>
              <a:rPr dirty="0"/>
              <a:t>programming</a:t>
            </a:r>
            <a:r>
              <a:rPr spc="-5" dirty="0"/>
              <a:t> </a:t>
            </a:r>
            <a:r>
              <a:rPr dirty="0"/>
              <a:t>(OOP)</a:t>
            </a:r>
            <a:r>
              <a:rPr spc="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design.</a:t>
            </a:r>
            <a:r>
              <a:rPr spc="-45" dirty="0"/>
              <a:t> </a:t>
            </a: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concepts</a:t>
            </a:r>
            <a:r>
              <a:rPr spc="-30" dirty="0"/>
              <a:t> </a:t>
            </a:r>
            <a:r>
              <a:rPr dirty="0"/>
              <a:t>help</a:t>
            </a:r>
            <a:r>
              <a:rPr spc="-15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spc="-10" dirty="0"/>
              <a:t>create </a:t>
            </a:r>
            <a:r>
              <a:rPr spc="-10" dirty="0"/>
              <a:t>	</a:t>
            </a:r>
            <a:r>
              <a:rPr dirty="0"/>
              <a:t>more</a:t>
            </a:r>
            <a:r>
              <a:rPr spc="-45" dirty="0"/>
              <a:t> </a:t>
            </a:r>
            <a:r>
              <a:rPr dirty="0"/>
              <a:t>reusable,</a:t>
            </a:r>
            <a:r>
              <a:rPr spc="-55" dirty="0"/>
              <a:t> </a:t>
            </a:r>
            <a:r>
              <a:rPr dirty="0"/>
              <a:t>scalable,</a:t>
            </a:r>
            <a:r>
              <a:rPr spc="-6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maintainable</a:t>
            </a:r>
            <a:r>
              <a:rPr spc="-55" dirty="0"/>
              <a:t> </a:t>
            </a:r>
            <a:r>
              <a:rPr dirty="0"/>
              <a:t>code</a:t>
            </a:r>
            <a:r>
              <a:rPr spc="-40" dirty="0"/>
              <a:t> </a:t>
            </a:r>
            <a:r>
              <a:rPr dirty="0"/>
              <a:t>by</a:t>
            </a:r>
            <a:r>
              <a:rPr spc="-45" dirty="0"/>
              <a:t> </a:t>
            </a:r>
            <a:r>
              <a:rPr spc="-10" dirty="0"/>
              <a:t>establishing </a:t>
            </a:r>
            <a:r>
              <a:rPr spc="-10" dirty="0"/>
              <a:t>	</a:t>
            </a:r>
            <a:r>
              <a:rPr dirty="0"/>
              <a:t>relationships</a:t>
            </a:r>
            <a:r>
              <a:rPr spc="-55" dirty="0"/>
              <a:t> </a:t>
            </a:r>
            <a:r>
              <a:rPr dirty="0"/>
              <a:t>between</a:t>
            </a:r>
            <a:r>
              <a:rPr spc="-45" dirty="0"/>
              <a:t> </a:t>
            </a:r>
            <a:r>
              <a:rPr dirty="0"/>
              <a:t>classes</a:t>
            </a:r>
            <a:r>
              <a:rPr spc="-4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defining</a:t>
            </a:r>
            <a:r>
              <a:rPr spc="-35" dirty="0"/>
              <a:t> </a:t>
            </a:r>
            <a:r>
              <a:rPr dirty="0"/>
              <a:t>common</a:t>
            </a:r>
            <a:r>
              <a:rPr spc="-35" dirty="0"/>
              <a:t> </a:t>
            </a:r>
            <a:r>
              <a:rPr spc="-10" dirty="0"/>
              <a:t>behaviors.</a:t>
            </a:r>
            <a:endParaRPr spc="-10" dirty="0"/>
          </a:p>
          <a:p>
            <a:pPr marL="268605" marR="218440" indent="-256540" algn="just">
              <a:lnSpc>
                <a:spcPct val="100000"/>
              </a:lnSpc>
              <a:spcBef>
                <a:spcPts val="805"/>
              </a:spcBef>
              <a:buClr>
                <a:srgbClr val="90C225"/>
              </a:buClr>
              <a:buSzPct val="81000"/>
              <a:buFont typeface="Wingdings" panose="05000000000000000000"/>
              <a:buChar char=""/>
              <a:tabLst>
                <a:tab pos="269875" algn="l"/>
              </a:tabLst>
            </a:pPr>
            <a:r>
              <a:rPr dirty="0"/>
              <a:t>Example:</a:t>
            </a:r>
            <a:r>
              <a:rPr spc="-40" dirty="0"/>
              <a:t> </a:t>
            </a:r>
            <a:r>
              <a:rPr dirty="0"/>
              <a:t>Suppose</a:t>
            </a:r>
            <a:r>
              <a:rPr spc="-25" dirty="0"/>
              <a:t> </a:t>
            </a:r>
            <a:r>
              <a:rPr dirty="0"/>
              <a:t>we</a:t>
            </a:r>
            <a:r>
              <a:rPr spc="-2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Cat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Dog</a:t>
            </a:r>
            <a:r>
              <a:rPr spc="-25" dirty="0"/>
              <a:t> </a:t>
            </a:r>
            <a:r>
              <a:rPr dirty="0"/>
              <a:t>classes.</a:t>
            </a:r>
            <a:r>
              <a:rPr spc="-40" dirty="0"/>
              <a:t> </a:t>
            </a:r>
            <a:r>
              <a:rPr dirty="0"/>
              <a:t>Both</a:t>
            </a:r>
            <a:r>
              <a:rPr spc="-25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spc="-10" dirty="0"/>
              <a:t>common </a:t>
            </a:r>
            <a:r>
              <a:rPr spc="-10" dirty="0"/>
              <a:t>	</a:t>
            </a:r>
            <a:r>
              <a:rPr dirty="0"/>
              <a:t>characteristics</a:t>
            </a:r>
            <a:r>
              <a:rPr spc="-60" dirty="0"/>
              <a:t> </a:t>
            </a:r>
            <a:r>
              <a:rPr dirty="0"/>
              <a:t>such</a:t>
            </a:r>
            <a:r>
              <a:rPr spc="-40" dirty="0"/>
              <a:t> </a:t>
            </a:r>
            <a:r>
              <a:rPr dirty="0"/>
              <a:t>as</a:t>
            </a:r>
            <a:r>
              <a:rPr spc="-25" dirty="0"/>
              <a:t> </a:t>
            </a:r>
            <a:r>
              <a:rPr dirty="0"/>
              <a:t>name,</a:t>
            </a:r>
            <a:r>
              <a:rPr spc="-30" dirty="0"/>
              <a:t> </a:t>
            </a:r>
            <a:r>
              <a:rPr dirty="0"/>
              <a:t>age,</a:t>
            </a:r>
            <a:r>
              <a:rPr spc="-4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methods</a:t>
            </a:r>
            <a:r>
              <a:rPr spc="-30" dirty="0"/>
              <a:t> </a:t>
            </a:r>
            <a:r>
              <a:rPr dirty="0"/>
              <a:t>like</a:t>
            </a:r>
            <a:r>
              <a:rPr spc="-30" dirty="0"/>
              <a:t> </a:t>
            </a:r>
            <a:r>
              <a:rPr dirty="0"/>
              <a:t>eat(),</a:t>
            </a:r>
            <a:r>
              <a:rPr spc="-4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sleep(). </a:t>
            </a:r>
            <a:r>
              <a:rPr spc="-10" dirty="0"/>
              <a:t>	</a:t>
            </a:r>
            <a:r>
              <a:rPr spc="-65" dirty="0"/>
              <a:t>We</a:t>
            </a:r>
            <a:r>
              <a:rPr spc="-25" dirty="0"/>
              <a:t> </a:t>
            </a:r>
            <a:r>
              <a:rPr dirty="0"/>
              <a:t>can</a:t>
            </a:r>
            <a:r>
              <a:rPr spc="-35" dirty="0"/>
              <a:t> </a:t>
            </a:r>
            <a:r>
              <a:rPr dirty="0"/>
              <a:t>generalize</a:t>
            </a:r>
            <a:r>
              <a:rPr spc="-55" dirty="0"/>
              <a:t> </a:t>
            </a:r>
            <a:r>
              <a:rPr dirty="0"/>
              <a:t>these</a:t>
            </a:r>
            <a:r>
              <a:rPr spc="-35" dirty="0"/>
              <a:t> </a:t>
            </a:r>
            <a:r>
              <a:rPr dirty="0"/>
              <a:t>into</a:t>
            </a:r>
            <a:r>
              <a:rPr spc="-3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Pet</a:t>
            </a:r>
            <a:r>
              <a:rPr spc="-25" dirty="0"/>
              <a:t> </a:t>
            </a:r>
            <a:r>
              <a:rPr spc="-10" dirty="0"/>
              <a:t>superclass.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6807834" y="4603496"/>
            <a:ext cx="7048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5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9</a:t>
            </a:r>
            <a:endParaRPr sz="65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083" y="1303985"/>
            <a:ext cx="7613650" cy="3109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8000"/>
              <a:buFont typeface="Wingdings" panose="05000000000000000000"/>
              <a:buChar char=""/>
              <a:tabLst>
                <a:tab pos="329565" algn="l"/>
              </a:tabLst>
            </a:pP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Inheritance: In object-oriented programming, inheritance is a mechanism where a new class (derived or subclass) inherits the properties and behaviors (attributes and methods) of an existing class (base or superclass).</a:t>
            </a:r>
            <a:endParaRPr sz="1800" dirty="0">
              <a:solidFill>
                <a:srgbClr val="40404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329565" marR="5080" indent="-3175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8000"/>
              <a:buFont typeface="Wingdings" panose="05000000000000000000"/>
              <a:buChar char=""/>
              <a:tabLst>
                <a:tab pos="329565" algn="l"/>
              </a:tabLst>
            </a:pPr>
            <a:endParaRPr sz="1800" dirty="0">
              <a:solidFill>
                <a:srgbClr val="40404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329565" marR="5080" indent="-3175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8000"/>
              <a:buFont typeface="Wingdings" panose="05000000000000000000"/>
              <a:buChar char=""/>
              <a:tabLst>
                <a:tab pos="329565" algn="l"/>
              </a:tabLst>
            </a:pP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This allows for code reuse and the creation of a hierarchical relationship between classes.</a:t>
            </a:r>
            <a:endParaRPr sz="1800" dirty="0">
              <a:solidFill>
                <a:srgbClr val="40404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329565" marR="5080" indent="-3175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8000"/>
              <a:buFont typeface="Wingdings" panose="05000000000000000000"/>
              <a:buChar char=""/>
              <a:tabLst>
                <a:tab pos="329565" algn="l"/>
              </a:tabLst>
            </a:pPr>
            <a:endParaRPr sz="1800" dirty="0">
              <a:solidFill>
                <a:srgbClr val="40404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329565" indent="-316865">
              <a:lnSpc>
                <a:spcPct val="100000"/>
              </a:lnSpc>
              <a:buClr>
                <a:srgbClr val="90C225"/>
              </a:buClr>
              <a:buSzPct val="78000"/>
              <a:buFont typeface="Wingdings" panose="05000000000000000000"/>
              <a:buChar char=""/>
              <a:tabLst>
                <a:tab pos="329565" algn="l"/>
              </a:tabLst>
            </a:pP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Single</a:t>
            </a:r>
            <a:r>
              <a:rPr sz="1800" spc="-2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Inheritance:</a:t>
            </a:r>
            <a:r>
              <a:rPr sz="1800" spc="-12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-1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subclass</a:t>
            </a:r>
            <a:r>
              <a:rPr sz="1800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inherits</a:t>
            </a:r>
            <a:r>
              <a:rPr sz="1800" spc="-2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800" spc="-1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1800" spc="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superclass.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90C225"/>
              </a:buClr>
              <a:buFont typeface="Wingdings" panose="05000000000000000000"/>
              <a:buChar char=""/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29565" marR="295275" indent="-317500">
              <a:lnSpc>
                <a:spcPct val="100000"/>
              </a:lnSpc>
              <a:buClr>
                <a:srgbClr val="90C225"/>
              </a:buClr>
              <a:buSzPct val="78000"/>
              <a:buFont typeface="Wingdings" panose="05000000000000000000"/>
              <a:buChar char=""/>
              <a:tabLst>
                <a:tab pos="329565" algn="l"/>
              </a:tabLst>
            </a:pP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Multiple</a:t>
            </a:r>
            <a:r>
              <a:rPr sz="1800" spc="-6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Inheritance:</a:t>
            </a:r>
            <a:r>
              <a:rPr sz="1800" spc="-12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subclass</a:t>
            </a:r>
            <a:r>
              <a:rPr sz="1800" spc="-3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inherits</a:t>
            </a:r>
            <a:r>
              <a:rPr sz="1800" spc="-4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800" spc="-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1800" spc="-1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1800" spc="-4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1800" spc="-1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superclass</a:t>
            </a:r>
            <a:r>
              <a:rPr sz="1800" spc="-4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(not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supported</a:t>
            </a:r>
            <a:r>
              <a:rPr sz="1800" spc="-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800" spc="-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1800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languages</a:t>
            </a:r>
            <a:r>
              <a:rPr sz="1800" spc="-5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1800" spc="-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Java,</a:t>
            </a:r>
            <a:r>
              <a:rPr sz="1800" spc="-3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1800" spc="-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supported</a:t>
            </a:r>
            <a:r>
              <a:rPr sz="1800" spc="-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800" spc="-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Python).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81109" y="4828133"/>
            <a:ext cx="11430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10</a:t>
            </a:r>
            <a:endParaRPr sz="6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Inheritance</a:t>
            </a:r>
            <a:endParaRPr spc="-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1_gRily1Y6mlrOETJeKRgvg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285750"/>
            <a:ext cx="6731000" cy="37630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333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100"/>
              </a:spcBef>
            </a:pPr>
            <a:r>
              <a:rPr dirty="0"/>
              <a:t>UML</a:t>
            </a:r>
            <a:r>
              <a:rPr spc="-125" dirty="0"/>
              <a:t> </a:t>
            </a:r>
            <a:r>
              <a:rPr dirty="0"/>
              <a:t>Designs</a:t>
            </a:r>
            <a:r>
              <a:rPr spc="-5" dirty="0"/>
              <a:t> </a:t>
            </a:r>
            <a:r>
              <a:rPr spc="-50" dirty="0"/>
              <a:t>:</a:t>
            </a:r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6738239" y="4608705"/>
            <a:ext cx="177800" cy="125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650" spc="-25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</a:fld>
            <a:endParaRPr sz="6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841" y="1646301"/>
            <a:ext cx="6273165" cy="214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indent="-256540" algn="just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1000"/>
              <a:buFont typeface="Wingdings" panose="05000000000000000000"/>
              <a:buChar char=""/>
              <a:tabLst>
                <a:tab pos="269240" algn="l"/>
              </a:tabLst>
            </a:pP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UML</a:t>
            </a:r>
            <a:r>
              <a:rPr sz="1800" spc="-8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diagram</a:t>
            </a:r>
            <a:r>
              <a:rPr sz="1800" spc="-3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800" spc="-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way</a:t>
            </a:r>
            <a:r>
              <a:rPr sz="1800" spc="-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-1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visualize</a:t>
            </a:r>
            <a:r>
              <a:rPr sz="1800" spc="-3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800" spc="-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2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1800" spc="-2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69875" algn="just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Unified</a:t>
            </a:r>
            <a:r>
              <a:rPr sz="1800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Modeling</a:t>
            </a:r>
            <a:r>
              <a:rPr sz="1800" spc="-1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1800" spc="-2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(UML).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68605" marR="549275" indent="-256540" algn="just">
              <a:lnSpc>
                <a:spcPct val="100000"/>
              </a:lnSpc>
              <a:spcBef>
                <a:spcPts val="805"/>
              </a:spcBef>
              <a:buClr>
                <a:srgbClr val="90C225"/>
              </a:buClr>
              <a:buSzPct val="81000"/>
              <a:buFont typeface="Wingdings" panose="05000000000000000000"/>
              <a:buChar char=""/>
              <a:tabLst>
                <a:tab pos="269875" algn="l"/>
              </a:tabLst>
            </a:pP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1800" spc="-5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engineers</a:t>
            </a:r>
            <a:r>
              <a:rPr sz="1800" spc="-5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1800" spc="-5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UML</a:t>
            </a:r>
            <a:r>
              <a:rPr sz="1800" spc="-1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diagrams</a:t>
            </a:r>
            <a:r>
              <a:rPr sz="1800" spc="-6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-4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understand</a:t>
            </a:r>
            <a:r>
              <a:rPr sz="1800" spc="-5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-2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designs,</a:t>
            </a:r>
            <a:r>
              <a:rPr sz="1800" spc="-5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1800" spc="-4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architecture,</a:t>
            </a:r>
            <a:r>
              <a:rPr sz="1800" spc="-8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4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proposed</a:t>
            </a:r>
            <a:r>
              <a:rPr sz="1800" spc="-4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implementation</a:t>
            </a:r>
            <a:r>
              <a:rPr sz="1800" spc="-6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-2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complex</a:t>
            </a:r>
            <a:r>
              <a:rPr sz="1800" spc="-6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1800" spc="-6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systems.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68605" marR="245745" indent="-256540" algn="just">
              <a:lnSpc>
                <a:spcPct val="100000"/>
              </a:lnSpc>
              <a:spcBef>
                <a:spcPts val="795"/>
              </a:spcBef>
              <a:buClr>
                <a:srgbClr val="90C225"/>
              </a:buClr>
              <a:buSzPct val="81000"/>
              <a:buFont typeface="Wingdings" panose="05000000000000000000"/>
              <a:buChar char=""/>
              <a:tabLst>
                <a:tab pos="269875" algn="l"/>
              </a:tabLst>
            </a:pP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UML</a:t>
            </a:r>
            <a:r>
              <a:rPr sz="1800" spc="-9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diagrams</a:t>
            </a:r>
            <a:r>
              <a:rPr sz="1800" spc="-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800" spc="-3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1800" spc="-4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800" spc="-4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1800" spc="-2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workflows</a:t>
            </a:r>
            <a:r>
              <a:rPr sz="1800" spc="-3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business 	processes.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9" name="Google Shape;249;p15"/>
          <p:cNvPicPr preferRelativeResize="0"/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609600" y="666750"/>
            <a:ext cx="5883910" cy="370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5742" y="3588816"/>
            <a:ext cx="3124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THANK</a:t>
            </a:r>
            <a:r>
              <a:rPr sz="4000" b="1" spc="-24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b="1" spc="-2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8239" y="4608705"/>
            <a:ext cx="177800" cy="125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650" spc="-25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</a:fld>
            <a:endParaRPr sz="65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8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imes New Roman" panose="02020603050405020304"/>
                <a:cs typeface="Times New Roman" panose="02020603050405020304"/>
              </a:rPr>
              <a:t>Links</a:t>
            </a:r>
            <a:endParaRPr spc="-1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336550" y="1209675"/>
            <a:ext cx="7836535" cy="256984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marL="329565" indent="-316865">
              <a:lnSpc>
                <a:spcPct val="100000"/>
              </a:lnSpc>
              <a:spcBef>
                <a:spcPts val="95"/>
              </a:spcBef>
              <a:buClr>
                <a:srgbClr val="2C3B43"/>
              </a:buClr>
              <a:buSzPct val="88000"/>
              <a:buFont typeface="Wingdings" panose="05000000000000000000"/>
              <a:buChar char=""/>
              <a:tabLst>
                <a:tab pos="329565" algn="l"/>
              </a:tabLst>
            </a:pPr>
            <a:r>
              <a:rPr sz="1600">
                <a:latin typeface="Times New Roman" panose="02020603050405020304"/>
                <a:cs typeface="Times New Roman" panose="02020603050405020304"/>
              </a:rPr>
              <a:t>Link: A link is an instance of an association. It connects specific instances of classes, representing a concrete relationship between objects.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29565" indent="-316865">
              <a:lnSpc>
                <a:spcPct val="100000"/>
              </a:lnSpc>
              <a:spcBef>
                <a:spcPts val="95"/>
              </a:spcBef>
              <a:buClr>
                <a:srgbClr val="2C3B43"/>
              </a:buClr>
              <a:buSzPct val="88000"/>
              <a:buFont typeface="Wingdings" panose="05000000000000000000"/>
              <a:buChar char=""/>
              <a:tabLst>
                <a:tab pos="329565" algn="l"/>
              </a:tabLst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29565" indent="-316865">
              <a:lnSpc>
                <a:spcPct val="100000"/>
              </a:lnSpc>
              <a:spcBef>
                <a:spcPts val="95"/>
              </a:spcBef>
              <a:buClr>
                <a:srgbClr val="2C3B43"/>
              </a:buClr>
              <a:buSzPct val="88000"/>
              <a:buFont typeface="Wingdings" panose="05000000000000000000"/>
              <a:buChar char=""/>
              <a:tabLst>
                <a:tab pos="329565" algn="l"/>
              </a:tabLst>
            </a:pPr>
            <a:r>
              <a:rPr sz="1600">
                <a:latin typeface="Times New Roman" panose="02020603050405020304"/>
                <a:cs typeface="Times New Roman" panose="02020603050405020304"/>
              </a:rPr>
              <a:t>In UML, while an association describes a relationship at the type level (i.e., between classes), a link describes a relationship at the instance level (i.e., between objects).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311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imes New Roman" panose="02020603050405020304"/>
                <a:cs typeface="Times New Roman" panose="02020603050405020304"/>
              </a:rPr>
              <a:t>Links</a:t>
            </a:r>
            <a:endParaRPr spc="-1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9473" y="1047623"/>
            <a:ext cx="5480304" cy="22600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imes New Roman" panose="02020603050405020304"/>
                <a:cs typeface="Times New Roman" panose="02020603050405020304"/>
              </a:rPr>
              <a:t>Associations</a:t>
            </a:r>
            <a:endParaRPr spc="-1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971550"/>
            <a:ext cx="8256905" cy="29038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90"/>
              </a:spcBef>
              <a:buClr>
                <a:srgbClr val="2C3B43"/>
              </a:buClr>
              <a:buFont typeface="Wingdings" panose="05000000000000000000"/>
              <a:buChar char=""/>
            </a:pPr>
            <a:r>
              <a:rPr sz="1800">
                <a:latin typeface="Times New Roman" panose="02020603050405020304"/>
                <a:cs typeface="Times New Roman" panose="02020603050405020304"/>
              </a:rPr>
              <a:t>An association represents a relationship between two or more classes that defines how objects of those classes can interact with each other. 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90"/>
              </a:spcBef>
              <a:buClr>
                <a:srgbClr val="2C3B43"/>
              </a:buClr>
              <a:buFont typeface="Wingdings" panose="05000000000000000000"/>
              <a:buChar char=""/>
            </a:pPr>
            <a:r>
              <a:rPr sz="1800">
                <a:latin typeface="Times New Roman" panose="02020603050405020304"/>
                <a:cs typeface="Times New Roman" panose="02020603050405020304"/>
              </a:rPr>
              <a:t>This relationship can describe various types of connections, such as one-to-one, one-to-many, or many-to-many.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90"/>
              </a:spcBef>
              <a:buClr>
                <a:srgbClr val="2C3B43"/>
              </a:buClr>
              <a:buFont typeface="Wingdings" panose="05000000000000000000"/>
              <a:buChar char=""/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29565" indent="-316865">
              <a:lnSpc>
                <a:spcPct val="100000"/>
              </a:lnSpc>
              <a:buSzPct val="78000"/>
              <a:buFont typeface="Wingdings" panose="05000000000000000000"/>
              <a:buChar char=""/>
              <a:tabLst>
                <a:tab pos="329565" algn="l"/>
              </a:tabLst>
            </a:pPr>
            <a:r>
              <a:rPr sz="18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1800" spc="15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800" spc="16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Imagine</a:t>
            </a:r>
            <a:r>
              <a:rPr sz="1800" spc="15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17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relationship</a:t>
            </a:r>
            <a:r>
              <a:rPr sz="1800" spc="17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1800" spc="15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16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doctor</a:t>
            </a:r>
            <a:r>
              <a:rPr sz="1800" spc="15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16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15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patient.</a:t>
            </a:r>
            <a:r>
              <a:rPr sz="1800" spc="15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6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doctor</a:t>
            </a:r>
            <a:r>
              <a:rPr sz="1800" spc="15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800" spc="15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29565">
              <a:lnSpc>
                <a:spcPct val="100000"/>
              </a:lnSpc>
            </a:pPr>
            <a:r>
              <a:rPr sz="18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associated</a:t>
            </a:r>
            <a:r>
              <a:rPr sz="1800" spc="-4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800" spc="-2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multiple</a:t>
            </a:r>
            <a:r>
              <a:rPr sz="1800" spc="-2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patients.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809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imes New Roman" panose="02020603050405020304"/>
                <a:cs typeface="Times New Roman" panose="02020603050405020304"/>
              </a:rPr>
              <a:t>Associations</a:t>
            </a:r>
            <a:endParaRPr spc="-1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7834" y="4603496"/>
            <a:ext cx="7048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5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5</a:t>
            </a:r>
            <a:endParaRPr sz="6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83919" y="1615439"/>
            <a:ext cx="5430011" cy="22265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download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971550"/>
            <a:ext cx="4484370" cy="29197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76" y="387172"/>
            <a:ext cx="5350179" cy="415290"/>
          </a:xfrm>
        </p:spPr>
        <p:txBody>
          <a:bodyPr/>
          <a:p>
            <a:r>
              <a:rPr lang="en-US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Bags and Sequences </a:t>
            </a:r>
            <a:endParaRPr lang="en-US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scaled="0"/>
              </a:gradFill>
              <a:latin typeface="Times New Roman" panose="02020603050405020304" charset="0"/>
              <a:ea typeface="Trebuchet MS" panose="020B0603020202020204"/>
              <a:cs typeface="Times New Roman" panose="02020603050405020304" charset="0"/>
              <a:sym typeface="Trebuchet MS" panose="020B0603020202020204"/>
            </a:endParaRPr>
          </a:p>
        </p:txBody>
      </p:sp>
      <p:pic>
        <p:nvPicPr>
          <p:cNvPr id="195" name="Google Shape;195;p7"/>
          <p:cNvPicPr preferRelativeResize="0"/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609600" y="2495550"/>
            <a:ext cx="5673090" cy="8153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3660140" y="322135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7200" y="1200150"/>
            <a:ext cx="7799070" cy="1137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 bag is a collection of elements with duplicates allowed .</a:t>
            </a:r>
            <a:endParaRPr lang="en-US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 sequence is an ordered  collection of elements with duplicates allowed.</a:t>
            </a:r>
            <a:endParaRPr lang="en-US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imes New Roman" panose="02020603050405020304"/>
                <a:cs typeface="Times New Roman" panose="02020603050405020304"/>
              </a:rPr>
              <a:t>Multiplicity</a:t>
            </a:r>
            <a:r>
              <a:rPr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</a:rPr>
              <a:t>Directionality</a:t>
            </a:r>
            <a:endParaRPr spc="-1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0070" y="1186941"/>
            <a:ext cx="7541895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marR="5080" indent="-3175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"/>
              <a:tabLst>
                <a:tab pos="329565" algn="l"/>
              </a:tabLst>
            </a:pP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Multiplicity:</a:t>
            </a:r>
            <a:r>
              <a:rPr sz="1400" spc="4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Indicates</a:t>
            </a:r>
            <a:r>
              <a:rPr sz="1400" spc="4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1400" spc="3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1400" spc="2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instances</a:t>
            </a:r>
            <a:r>
              <a:rPr sz="1400" spc="5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3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1400" spc="4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sz="1400" spc="4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400" spc="3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400" spc="2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associated</a:t>
            </a:r>
            <a:r>
              <a:rPr sz="1400" spc="6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400" spc="3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instances</a:t>
            </a:r>
            <a:r>
              <a:rPr sz="1400" spc="5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4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another class.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329565" indent="-316865">
              <a:lnSpc>
                <a:spcPct val="100000"/>
              </a:lnSpc>
              <a:spcBef>
                <a:spcPts val="600"/>
              </a:spcBef>
              <a:buFont typeface="Wingdings" panose="05000000000000000000"/>
              <a:buChar char=""/>
              <a:tabLst>
                <a:tab pos="329565" algn="l"/>
              </a:tabLst>
            </a:pP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1400" spc="-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400" spc="-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one-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to-one,</a:t>
            </a:r>
            <a:r>
              <a:rPr sz="1400" spc="-3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one-to-</a:t>
            </a:r>
            <a:r>
              <a:rPr sz="1400" spc="-2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many,</a:t>
            </a:r>
            <a:r>
              <a:rPr sz="1400" spc="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many-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to-</a:t>
            </a:r>
            <a:r>
              <a:rPr sz="1400" spc="-1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many.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2C3B43"/>
              </a:buClr>
              <a:buFont typeface="Wingdings" panose="05000000000000000000"/>
              <a:buChar char=""/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329565" marR="7620" indent="-317500">
              <a:lnSpc>
                <a:spcPct val="100000"/>
              </a:lnSpc>
              <a:buFont typeface="Wingdings" panose="05000000000000000000"/>
              <a:buChar char=""/>
              <a:tabLst>
                <a:tab pos="329565" algn="l"/>
              </a:tabLst>
            </a:pP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Directionality:</a:t>
            </a:r>
            <a:r>
              <a:rPr sz="1400" spc="3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Associations</a:t>
            </a:r>
            <a:r>
              <a:rPr sz="1400" spc="4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400" spc="3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400" spc="3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unidirectional</a:t>
            </a:r>
            <a:r>
              <a:rPr sz="1400" spc="4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(one</a:t>
            </a:r>
            <a:r>
              <a:rPr sz="1400" spc="3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sz="1400" spc="4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knows</a:t>
            </a:r>
            <a:r>
              <a:rPr sz="1400" spc="4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1400" spc="2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3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other)</a:t>
            </a:r>
            <a:r>
              <a:rPr sz="1400" spc="2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400" spc="3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bidirectional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(both</a:t>
            </a:r>
            <a:r>
              <a:rPr sz="1400" spc="-3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classes</a:t>
            </a:r>
            <a:r>
              <a:rPr sz="1400" spc="-1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know</a:t>
            </a:r>
            <a:r>
              <a:rPr sz="1400" spc="-3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1400" spc="-3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1400" spc="-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other).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329565" marR="5080" indent="-317500">
              <a:lnSpc>
                <a:spcPct val="100000"/>
              </a:lnSpc>
              <a:spcBef>
                <a:spcPts val="600"/>
              </a:spcBef>
              <a:buFont typeface="Wingdings" panose="05000000000000000000"/>
              <a:buChar char=""/>
              <a:tabLst>
                <a:tab pos="329565" algn="l"/>
              </a:tabLst>
            </a:pP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Example:</a:t>
            </a:r>
            <a:r>
              <a:rPr sz="1400" spc="36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27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Customer</a:t>
            </a:r>
            <a:r>
              <a:rPr sz="1400" spc="35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sz="1400" spc="35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might</a:t>
            </a:r>
            <a:r>
              <a:rPr sz="1400" spc="35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1400" spc="35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400" spc="36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association</a:t>
            </a:r>
            <a:r>
              <a:rPr sz="1400" spc="36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400" spc="35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400" spc="36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Order</a:t>
            </a:r>
            <a:r>
              <a:rPr sz="1400" spc="35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class,</a:t>
            </a:r>
            <a:r>
              <a:rPr sz="1400" spc="34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indicating</a:t>
            </a:r>
            <a:r>
              <a:rPr sz="1400" spc="36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400" spc="36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customer</a:t>
            </a:r>
            <a:r>
              <a:rPr sz="1400" spc="-3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400" spc="-2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place</a:t>
            </a:r>
            <a:r>
              <a:rPr sz="1400" spc="-3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multiple</a:t>
            </a:r>
            <a:r>
              <a:rPr sz="1400" spc="-35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solidFill>
                  <a:srgbClr val="2C3B43"/>
                </a:solidFill>
                <a:latin typeface="Times New Roman" panose="02020603050405020304"/>
                <a:cs typeface="Times New Roman" panose="02020603050405020304"/>
              </a:rPr>
              <a:t>orders.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6830" y="4826609"/>
            <a:ext cx="6858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5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endParaRPr sz="6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Google Shape;173;p5"/>
          <p:cNvPicPr preferRelativeResize="0"/>
          <p:nvPr>
            <p:custDataLst>
              <p:tags r:id="rId1"/>
            </p:custDataLst>
          </p:nvPr>
        </p:nvPicPr>
        <p:blipFill rotWithShape="1">
          <a:blip r:embed="rId2"/>
          <a:srcRect l="-8688" t="-37629" r="-17050" b="-32178"/>
          <a:stretch>
            <a:fillRect/>
          </a:stretch>
        </p:blipFill>
        <p:spPr>
          <a:xfrm>
            <a:off x="380828" y="274115"/>
            <a:ext cx="7785876" cy="48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2830</Words>
  <Application>WPS Presentation</Application>
  <PresentationFormat>On-screen Show (4:3)</PresentationFormat>
  <Paragraphs>90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SimSun</vt:lpstr>
      <vt:lpstr>Wingdings</vt:lpstr>
      <vt:lpstr>Trebuchet MS</vt:lpstr>
      <vt:lpstr>Times New Roman</vt:lpstr>
      <vt:lpstr>Wingdings</vt:lpstr>
      <vt:lpstr>Microsoft YaHei</vt:lpstr>
      <vt:lpstr>Arial Unicode MS</vt:lpstr>
      <vt:lpstr>Calibri</vt:lpstr>
      <vt:lpstr>Arial</vt:lpstr>
      <vt:lpstr>STXingkai</vt:lpstr>
      <vt:lpstr>Vivaldi</vt:lpstr>
      <vt:lpstr>Arial Rounded MT Bold</vt:lpstr>
      <vt:lpstr>Times New Roman</vt:lpstr>
      <vt:lpstr>Office Theme</vt:lpstr>
      <vt:lpstr>(21CS61)</vt:lpstr>
      <vt:lpstr>Links</vt:lpstr>
      <vt:lpstr>Links</vt:lpstr>
      <vt:lpstr>Associations</vt:lpstr>
      <vt:lpstr>Associations</vt:lpstr>
      <vt:lpstr>PowerPoint 演示文稿</vt:lpstr>
      <vt:lpstr>PowerPoint 演示文稿</vt:lpstr>
      <vt:lpstr>Multiplicity And Directionality</vt:lpstr>
      <vt:lpstr>PowerPoint 演示文稿</vt:lpstr>
      <vt:lpstr>Multiplicity:</vt:lpstr>
      <vt:lpstr>PowerPoint 演示文稿</vt:lpstr>
      <vt:lpstr>Generalization and Inheritance :</vt:lpstr>
      <vt:lpstr>Inheritance</vt:lpstr>
      <vt:lpstr>PowerPoint 演示文稿</vt:lpstr>
      <vt:lpstr>UML Designs :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and Project Management(21CS61)</dc:title>
  <dc:creator>Mohammed Adeeb</dc:creator>
  <cp:lastModifiedBy>KEERTHAN MS</cp:lastModifiedBy>
  <cp:revision>2</cp:revision>
  <dcterms:created xsi:type="dcterms:W3CDTF">2024-06-09T15:58:00Z</dcterms:created>
  <dcterms:modified xsi:type="dcterms:W3CDTF">2024-06-09T17:38:33Z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2024-06-03T11:00:00Z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2024-06-09T11:00:00Z</vt:filetime>
  </property>
  <property fmtid="{D5CDD505-2E9C-101B-9397-08002B2CF9AE}" pid="5" name="Producer">
    <vt:lpwstr>Microsoft® PowerPoint® 2021</vt:lpwstr>
  </property>
  <property fmtid="{D5CDD505-2E9C-101B-9397-08002B2CF9AE}" pid="6" name="ICV">
    <vt:lpwstr>68856D4AA8E54DB2A620F756F5A9AB57_12</vt:lpwstr>
  </property>
  <property fmtid="{D5CDD505-2E9C-101B-9397-08002B2CF9AE}" pid="7" name="KSOProductBuildVer">
    <vt:lpwstr>1033-12.2.0.17119</vt:lpwstr>
  </property>
</Properties>
</file>