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9"/>
  </p:notesMasterIdLst>
  <p:handoutMasterIdLst>
    <p:handoutMasterId r:id="rId30"/>
  </p:handoutMasterIdLst>
  <p:sldIdLst>
    <p:sldId id="323" r:id="rId2"/>
    <p:sldId id="398" r:id="rId3"/>
    <p:sldId id="371" r:id="rId4"/>
    <p:sldId id="372" r:id="rId5"/>
    <p:sldId id="373" r:id="rId6"/>
    <p:sldId id="260" r:id="rId7"/>
    <p:sldId id="374" r:id="rId8"/>
    <p:sldId id="375" r:id="rId9"/>
    <p:sldId id="350" r:id="rId10"/>
    <p:sldId id="351" r:id="rId11"/>
    <p:sldId id="376" r:id="rId12"/>
    <p:sldId id="352" r:id="rId13"/>
    <p:sldId id="387" r:id="rId14"/>
    <p:sldId id="388" r:id="rId15"/>
    <p:sldId id="389" r:id="rId16"/>
    <p:sldId id="361" r:id="rId17"/>
    <p:sldId id="396" r:id="rId18"/>
    <p:sldId id="377" r:id="rId19"/>
    <p:sldId id="378" r:id="rId20"/>
    <p:sldId id="379" r:id="rId21"/>
    <p:sldId id="353" r:id="rId22"/>
    <p:sldId id="354" r:id="rId23"/>
    <p:sldId id="397" r:id="rId24"/>
    <p:sldId id="393" r:id="rId25"/>
    <p:sldId id="395" r:id="rId26"/>
    <p:sldId id="355" r:id="rId27"/>
    <p:sldId id="356" r:id="rId2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autoAdjust="0"/>
    <p:restoredTop sz="86452" autoAdjust="0"/>
  </p:normalViewPr>
  <p:slideViewPr>
    <p:cSldViewPr>
      <p:cViewPr varScale="1">
        <p:scale>
          <a:sx n="71" d="100"/>
          <a:sy n="71" d="100"/>
        </p:scale>
        <p:origin x="135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12/25/2021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3" name="Date Placeholder 2"/>
          <p:cNvSpPr>
            <a:spLocks noGrp="1"/>
          </p:cNvSpPr>
          <p:nvPr>
            <p:ph type="dt" sz="half" idx="10"/>
          </p:nvPr>
        </p:nvSpPr>
        <p:spPr/>
        <p:txBody>
          <a:bodyPr/>
          <a:lstStyle>
            <a:lvl1pPr>
              <a:defRPr sz="1800"/>
            </a:lvl1p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4" name="Rectangle 9">
            <a:extLst>
              <a:ext uri="{FF2B5EF4-FFF2-40B4-BE49-F238E27FC236}">
                <a16:creationId xmlns:a16="http://schemas.microsoft.com/office/drawing/2014/main" id="{5CF3B792-AA6A-4D3A-A6B7-C293F131E384}"/>
              </a:ext>
            </a:extLst>
          </p:cNvPr>
          <p:cNvSpPr>
            <a:spLocks noGrp="1" noChangeArrowheads="1"/>
          </p:cNvSpPr>
          <p:nvPr>
            <p:ph type="sldNum" sz="quarter" idx="10"/>
          </p:nvPr>
        </p:nvSpPr>
        <p:spPr>
          <a:ln/>
        </p:spPr>
        <p:txBody>
          <a:bodyPr/>
          <a:lstStyle>
            <a:lvl1pPr>
              <a:defRPr/>
            </a:lvl1pPr>
          </a:lstStyle>
          <a:p>
            <a:pPr>
              <a:defRPr/>
            </a:pPr>
            <a:fld id="{D0DEED60-BF5D-4CA4-BA66-8718C656D38C}" type="slidenum">
              <a:rPr lang="en-US" altLang="en-US"/>
              <a:pPr>
                <a:defRPr/>
              </a:pPr>
              <a:t>‹#›</a:t>
            </a:fld>
            <a:endParaRPr lang="en-US" altLang="en-US"/>
          </a:p>
        </p:txBody>
      </p:sp>
    </p:spTree>
    <p:extLst>
      <p:ext uri="{BB962C8B-B14F-4D97-AF65-F5344CB8AC3E}">
        <p14:creationId xmlns:p14="http://schemas.microsoft.com/office/powerpoint/2010/main" val="13201485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2016,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3" r:id="rId3"/>
  </p:sldLayoutIdLst>
  <p:hf hdr="0"/>
  <p:txStyles>
    <p:titleStyle>
      <a:lvl1pPr algn="ctr" rtl="0" eaLnBrk="1" fontAlgn="base" hangingPunct="1">
        <a:spcBef>
          <a:spcPct val="0"/>
        </a:spcBef>
        <a:spcAft>
          <a:spcPct val="0"/>
        </a:spcAft>
        <a:defRPr sz="4400">
          <a:solidFill>
            <a:schemeClr val="tx2"/>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5800" y="1143000"/>
            <a:ext cx="7772400" cy="1661993"/>
          </a:xfrm>
        </p:spPr>
        <p:txBody>
          <a:bodyPr/>
          <a:lstStyle/>
          <a:p>
            <a:r>
              <a:rPr lang="en-US" dirty="0"/>
              <a:t>How to code </a:t>
            </a:r>
            <a:br>
              <a:rPr lang="en-US" dirty="0"/>
            </a:br>
            <a:r>
              <a:rPr lang="en-US" dirty="0"/>
              <a:t>control statements</a:t>
            </a:r>
            <a:br>
              <a:rPr lang="en-US" dirty="0"/>
            </a:br>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endParaRPr lang="en-US" dirty="0"/>
          </a:p>
        </p:txBody>
      </p:sp>
      <p:sp>
        <p:nvSpPr>
          <p:cNvPr id="4" name="Slide Number Placeholder 3"/>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165495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0323"/>
            <a:ext cx="7315200" cy="738664"/>
          </a:xfrm>
        </p:spPr>
        <p:txBody>
          <a:bodyPr/>
          <a:lstStyle/>
          <a:p>
            <a:r>
              <a:rPr lang="en-US" dirty="0"/>
              <a:t>A while loop that prints the numbers 0 through 4 to the console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252537"/>
          <a:ext cx="7300912" cy="2176463"/>
        </p:xfrm>
        <a:graphic>
          <a:graphicData uri="http://schemas.openxmlformats.org/presentationml/2006/ole">
            <mc:AlternateContent xmlns:mc="http://schemas.openxmlformats.org/markup-compatibility/2006">
              <mc:Choice xmlns:v="urn:schemas-microsoft-com:vml" Requires="v">
                <p:oleObj spid="_x0000_s66575" name="Document" r:id="rId3" imgW="7301323" imgH="2176959" progId="Word.Document.12">
                  <p:embed/>
                </p:oleObj>
              </mc:Choice>
              <mc:Fallback>
                <p:oleObj name="Document" r:id="rId3" imgW="7301323" imgH="2176959" progId="Word.Document.12">
                  <p:embed/>
                  <p:pic>
                    <p:nvPicPr>
                      <p:cNvPr id="6" name="Object 5"/>
                      <p:cNvPicPr/>
                      <p:nvPr/>
                    </p:nvPicPr>
                    <p:blipFill>
                      <a:blip r:embed="rId4"/>
                      <a:stretch>
                        <a:fillRect/>
                      </a:stretch>
                    </p:blipFill>
                    <p:spPr>
                      <a:xfrm>
                        <a:off x="914400" y="1252537"/>
                        <a:ext cx="7300912" cy="2176463"/>
                      </a:xfrm>
                      <a:prstGeom prst="rect">
                        <a:avLst/>
                      </a:prstGeom>
                    </p:spPr>
                  </p:pic>
                </p:oleObj>
              </mc:Fallback>
            </mc:AlternateContent>
          </a:graphicData>
        </a:graphic>
      </p:graphicFrame>
    </p:spTree>
    <p:extLst>
      <p:ext uri="{BB962C8B-B14F-4D97-AF65-F5344CB8AC3E}">
        <p14:creationId xmlns:p14="http://schemas.microsoft.com/office/powerpoint/2010/main" val="85224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21DFA77-862C-4259-9B90-27ED7774E621}"/>
              </a:ext>
            </a:extLst>
          </p:cNvPr>
          <p:cNvSpPr>
            <a:spLocks noGrp="1"/>
          </p:cNvSpPr>
          <p:nvPr>
            <p:ph type="title"/>
          </p:nvPr>
        </p:nvSpPr>
        <p:spPr/>
        <p:txBody>
          <a:bodyPr/>
          <a:lstStyle/>
          <a:p>
            <a:pPr eaLnBrk="1" hangingPunct="1"/>
            <a:r>
              <a:rPr lang="en-US" altLang="en-US"/>
              <a:t>Infinite Loops</a:t>
            </a:r>
            <a:endParaRPr lang="he-IL" altLang="en-US"/>
          </a:p>
        </p:txBody>
      </p:sp>
      <p:sp>
        <p:nvSpPr>
          <p:cNvPr id="10243" name="Content Placeholder 2">
            <a:extLst>
              <a:ext uri="{FF2B5EF4-FFF2-40B4-BE49-F238E27FC236}">
                <a16:creationId xmlns:a16="http://schemas.microsoft.com/office/drawing/2014/main" id="{F9F0E7C7-8F73-4FB4-A857-FDF07832DBB3}"/>
              </a:ext>
            </a:extLst>
          </p:cNvPr>
          <p:cNvSpPr>
            <a:spLocks noGrp="1"/>
          </p:cNvSpPr>
          <p:nvPr>
            <p:ph idx="1"/>
          </p:nvPr>
        </p:nvSpPr>
        <p:spPr/>
        <p:txBody>
          <a:bodyPr/>
          <a:lstStyle/>
          <a:p>
            <a:pPr eaLnBrk="1" hangingPunct="1">
              <a:buFontTx/>
              <a:buChar char="•"/>
            </a:pPr>
            <a:r>
              <a:rPr lang="en-US" altLang="en-US"/>
              <a:t>Loops must contain within themselves a way to terminate</a:t>
            </a:r>
          </a:p>
          <a:p>
            <a:pPr lvl="1" eaLnBrk="1" hangingPunct="1"/>
            <a:r>
              <a:rPr lang="en-US" altLang="en-US"/>
              <a:t>Something inside a </a:t>
            </a:r>
            <a:r>
              <a:rPr lang="en-US" altLang="en-US">
                <a:latin typeface="Courier New" panose="02070309020205020404" pitchFamily="49" charset="0"/>
                <a:cs typeface="Courier New" panose="02070309020205020404" pitchFamily="49" charset="0"/>
              </a:rPr>
              <a:t>while</a:t>
            </a:r>
            <a:r>
              <a:rPr lang="en-US" altLang="en-US"/>
              <a:t> loop must eventually make the condition false</a:t>
            </a:r>
          </a:p>
          <a:p>
            <a:pPr eaLnBrk="1" hangingPunct="1">
              <a:buFontTx/>
              <a:buChar char="•"/>
            </a:pPr>
            <a:r>
              <a:rPr lang="en-US" altLang="en-US" u="sng"/>
              <a:t>Infinite loop</a:t>
            </a:r>
            <a:r>
              <a:rPr lang="en-US" altLang="en-US"/>
              <a:t>: loop that does not have a way of stopping</a:t>
            </a:r>
          </a:p>
          <a:p>
            <a:pPr lvl="1" eaLnBrk="1" hangingPunct="1"/>
            <a:r>
              <a:rPr lang="en-US" altLang="en-US"/>
              <a:t>Repeats until program is interrupted</a:t>
            </a:r>
          </a:p>
          <a:p>
            <a:pPr lvl="1" eaLnBrk="1" hangingPunct="1"/>
            <a:r>
              <a:rPr lang="en-US" altLang="en-US"/>
              <a:t>Occurs when programmer forgets to include stopping code in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Code that causes an infinite loop</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124930"/>
          <a:ext cx="7301323" cy="1694470"/>
        </p:xfrm>
        <a:graphic>
          <a:graphicData uri="http://schemas.openxmlformats.org/presentationml/2006/ole">
            <mc:AlternateContent xmlns:mc="http://schemas.openxmlformats.org/markup-compatibility/2006">
              <mc:Choice xmlns:v="urn:schemas-microsoft-com:vml" Requires="v">
                <p:oleObj spid="_x0000_s67599" name="Document" r:id="rId3" imgW="7301323" imgH="1694470" progId="Word.Document.12">
                  <p:embed/>
                </p:oleObj>
              </mc:Choice>
              <mc:Fallback>
                <p:oleObj name="Document" r:id="rId3" imgW="7301323" imgH="1694470" progId="Word.Document.12">
                  <p:embed/>
                  <p:pic>
                    <p:nvPicPr>
                      <p:cNvPr id="6" name="Object 5"/>
                      <p:cNvPicPr/>
                      <p:nvPr/>
                    </p:nvPicPr>
                    <p:blipFill>
                      <a:blip r:embed="rId4"/>
                      <a:stretch>
                        <a:fillRect/>
                      </a:stretch>
                    </p:blipFill>
                    <p:spPr>
                      <a:xfrm>
                        <a:off x="914400" y="1124930"/>
                        <a:ext cx="7301323" cy="1694470"/>
                      </a:xfrm>
                      <a:prstGeom prst="rect">
                        <a:avLst/>
                      </a:prstGeom>
                    </p:spPr>
                  </p:pic>
                </p:oleObj>
              </mc:Fallback>
            </mc:AlternateContent>
          </a:graphicData>
        </a:graphic>
      </p:graphicFrame>
    </p:spTree>
    <p:extLst>
      <p:ext uri="{BB962C8B-B14F-4D97-AF65-F5344CB8AC3E}">
        <p14:creationId xmlns:p14="http://schemas.microsoft.com/office/powerpoint/2010/main" val="407739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0FB4B0F-217F-4612-9931-76A870F54A9D}"/>
              </a:ext>
            </a:extLst>
          </p:cNvPr>
          <p:cNvSpPr>
            <a:spLocks noGrp="1"/>
          </p:cNvSpPr>
          <p:nvPr>
            <p:ph type="title"/>
          </p:nvPr>
        </p:nvSpPr>
        <p:spPr/>
        <p:txBody>
          <a:bodyPr/>
          <a:lstStyle/>
          <a:p>
            <a:pPr eaLnBrk="1" hangingPunct="1"/>
            <a:r>
              <a:rPr lang="en-US" altLang="en-US" dirty="0"/>
              <a:t>Sentinels</a:t>
            </a:r>
            <a:endParaRPr lang="he-IL" altLang="en-US" dirty="0"/>
          </a:p>
        </p:txBody>
      </p:sp>
      <p:sp>
        <p:nvSpPr>
          <p:cNvPr id="21507" name="Content Placeholder 2">
            <a:extLst>
              <a:ext uri="{FF2B5EF4-FFF2-40B4-BE49-F238E27FC236}">
                <a16:creationId xmlns:a16="http://schemas.microsoft.com/office/drawing/2014/main" id="{ACCFEBFF-1512-4A00-9295-4BD26F68DB1F}"/>
              </a:ext>
            </a:extLst>
          </p:cNvPr>
          <p:cNvSpPr>
            <a:spLocks noGrp="1"/>
          </p:cNvSpPr>
          <p:nvPr>
            <p:ph idx="1"/>
          </p:nvPr>
        </p:nvSpPr>
        <p:spPr>
          <a:xfrm>
            <a:off x="685800" y="1524000"/>
            <a:ext cx="7772400" cy="4114800"/>
          </a:xfrm>
        </p:spPr>
        <p:txBody>
          <a:bodyPr/>
          <a:lstStyle/>
          <a:p>
            <a:pPr>
              <a:buFontTx/>
              <a:buChar char="•"/>
            </a:pPr>
            <a:r>
              <a:rPr lang="en-US" altLang="en-US" u="sng" dirty="0"/>
              <a:t>Sentinel</a:t>
            </a:r>
            <a:r>
              <a:rPr lang="en-US" altLang="en-US" dirty="0"/>
              <a:t>: special value that marks the end of a sequence of items</a:t>
            </a:r>
          </a:p>
          <a:p>
            <a:pPr lvl="1"/>
            <a:r>
              <a:rPr lang="en-US" altLang="en-US" dirty="0"/>
              <a:t>When program reaches a sentinel, it knows that the end of the sequence of items was reached, and the loop terminates</a:t>
            </a:r>
          </a:p>
          <a:p>
            <a:pPr lvl="1"/>
            <a:r>
              <a:rPr lang="en-US" altLang="en-US" dirty="0"/>
              <a:t>Must be distinctive enough so as not to be mistaken for a regular value in the sequence</a:t>
            </a:r>
          </a:p>
          <a:p>
            <a:pPr lvl="1"/>
            <a:r>
              <a:rPr lang="en-US" altLang="en-US" dirty="0"/>
              <a:t>Example: when reading an input file, empty line can be used as a sentinel</a:t>
            </a:r>
          </a:p>
        </p:txBody>
      </p:sp>
    </p:spTree>
    <p:extLst>
      <p:ext uri="{BB962C8B-B14F-4D97-AF65-F5344CB8AC3E}">
        <p14:creationId xmlns:p14="http://schemas.microsoft.com/office/powerpoint/2010/main" val="240491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6050673-F8FB-486A-9848-81FCC160605D}"/>
              </a:ext>
            </a:extLst>
          </p:cNvPr>
          <p:cNvSpPr>
            <a:spLocks noGrp="1"/>
          </p:cNvSpPr>
          <p:nvPr>
            <p:ph type="title"/>
          </p:nvPr>
        </p:nvSpPr>
        <p:spPr/>
        <p:txBody>
          <a:bodyPr/>
          <a:lstStyle/>
          <a:p>
            <a:pPr eaLnBrk="1" hangingPunct="1"/>
            <a:r>
              <a:rPr lang="en-US" altLang="en-US"/>
              <a:t>Input Validation Loops</a:t>
            </a:r>
            <a:endParaRPr lang="he-IL" altLang="en-US"/>
          </a:p>
        </p:txBody>
      </p:sp>
      <p:sp>
        <p:nvSpPr>
          <p:cNvPr id="22531" name="Content Placeholder 2">
            <a:extLst>
              <a:ext uri="{FF2B5EF4-FFF2-40B4-BE49-F238E27FC236}">
                <a16:creationId xmlns:a16="http://schemas.microsoft.com/office/drawing/2014/main" id="{842768F0-9408-4A74-AC69-C450E409E0F6}"/>
              </a:ext>
            </a:extLst>
          </p:cNvPr>
          <p:cNvSpPr>
            <a:spLocks noGrp="1"/>
          </p:cNvSpPr>
          <p:nvPr>
            <p:ph idx="1"/>
          </p:nvPr>
        </p:nvSpPr>
        <p:spPr/>
        <p:txBody>
          <a:bodyPr/>
          <a:lstStyle/>
          <a:p>
            <a:pPr eaLnBrk="1" hangingPunct="1">
              <a:buFontTx/>
              <a:buChar char="•"/>
            </a:pPr>
            <a:r>
              <a:rPr lang="en-US" altLang="en-US">
                <a:cs typeface="Courier New" panose="02070309020205020404" pitchFamily="49" charset="0"/>
              </a:rPr>
              <a:t>Computer cannot tell the difference between good data and bad data</a:t>
            </a:r>
          </a:p>
          <a:p>
            <a:pPr lvl="1" eaLnBrk="1" hangingPunct="1"/>
            <a:r>
              <a:rPr lang="en-US" altLang="en-US">
                <a:cs typeface="Courier New" panose="02070309020205020404" pitchFamily="49" charset="0"/>
              </a:rPr>
              <a:t>If user provides bad input, program will produce bad output</a:t>
            </a:r>
          </a:p>
          <a:p>
            <a:pPr lvl="1" eaLnBrk="1" hangingPunct="1"/>
            <a:r>
              <a:rPr lang="en-US" altLang="en-US">
                <a:cs typeface="Courier New" panose="02070309020205020404" pitchFamily="49" charset="0"/>
              </a:rPr>
              <a:t>GIGO: garbage in, garbage out</a:t>
            </a:r>
          </a:p>
          <a:p>
            <a:pPr lvl="1" eaLnBrk="1" hangingPunct="1"/>
            <a:r>
              <a:rPr lang="en-US" altLang="en-US">
                <a:cs typeface="Courier New" panose="02070309020205020404" pitchFamily="49" charset="0"/>
              </a:rPr>
              <a:t>It is important to design program such that bad input is never accepted</a:t>
            </a:r>
          </a:p>
        </p:txBody>
      </p:sp>
    </p:spTree>
    <p:extLst>
      <p:ext uri="{BB962C8B-B14F-4D97-AF65-F5344CB8AC3E}">
        <p14:creationId xmlns:p14="http://schemas.microsoft.com/office/powerpoint/2010/main" val="13743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E9C2EBA-73A9-4BBB-8DA8-5DF182B78863}"/>
              </a:ext>
            </a:extLst>
          </p:cNvPr>
          <p:cNvSpPr>
            <a:spLocks noGrp="1"/>
          </p:cNvSpPr>
          <p:nvPr>
            <p:ph type="title"/>
          </p:nvPr>
        </p:nvSpPr>
        <p:spPr/>
        <p:txBody>
          <a:bodyPr/>
          <a:lstStyle/>
          <a:p>
            <a:pPr eaLnBrk="1" hangingPunct="1"/>
            <a:r>
              <a:rPr lang="en-US" altLang="en-US"/>
              <a:t>Input Validation Loops (cont’d.)</a:t>
            </a:r>
            <a:endParaRPr lang="he-IL" altLang="en-US"/>
          </a:p>
        </p:txBody>
      </p:sp>
      <p:sp>
        <p:nvSpPr>
          <p:cNvPr id="23555" name="Content Placeholder 2">
            <a:extLst>
              <a:ext uri="{FF2B5EF4-FFF2-40B4-BE49-F238E27FC236}">
                <a16:creationId xmlns:a16="http://schemas.microsoft.com/office/drawing/2014/main" id="{32167455-8F11-4695-89A4-7BA923F1FA9C}"/>
              </a:ext>
            </a:extLst>
          </p:cNvPr>
          <p:cNvSpPr>
            <a:spLocks noGrp="1"/>
          </p:cNvSpPr>
          <p:nvPr>
            <p:ph idx="1"/>
          </p:nvPr>
        </p:nvSpPr>
        <p:spPr/>
        <p:txBody>
          <a:bodyPr/>
          <a:lstStyle/>
          <a:p>
            <a:pPr eaLnBrk="1" hangingPunct="1">
              <a:buFontTx/>
              <a:buChar char="•"/>
            </a:pPr>
            <a:r>
              <a:rPr lang="en-US" altLang="en-US" u="sng">
                <a:cs typeface="Courier New" panose="02070309020205020404" pitchFamily="49" charset="0"/>
              </a:rPr>
              <a:t>Input validation</a:t>
            </a:r>
            <a:r>
              <a:rPr lang="en-US" altLang="en-US">
                <a:cs typeface="Courier New" panose="02070309020205020404" pitchFamily="49" charset="0"/>
              </a:rPr>
              <a:t>: inspecting input before it is processed by the program</a:t>
            </a:r>
          </a:p>
          <a:p>
            <a:pPr lvl="1" eaLnBrk="1" hangingPunct="1"/>
            <a:r>
              <a:rPr lang="en-US" altLang="en-US">
                <a:cs typeface="Courier New" panose="02070309020205020404" pitchFamily="49" charset="0"/>
              </a:rPr>
              <a:t>If input is invalid, prompt user to enter correct data</a:t>
            </a:r>
          </a:p>
          <a:p>
            <a:pPr lvl="1" eaLnBrk="1" hangingPunct="1"/>
            <a:r>
              <a:rPr lang="en-US" altLang="en-US">
                <a:cs typeface="Courier New" panose="02070309020205020404" pitchFamily="49" charset="0"/>
              </a:rPr>
              <a:t>Commonly accomplished using a </a:t>
            </a:r>
            <a:r>
              <a:rPr lang="en-US" altLang="en-US">
                <a:latin typeface="Courier New" panose="02070309020205020404" pitchFamily="49" charset="0"/>
                <a:cs typeface="Courier New" panose="02070309020205020404" pitchFamily="49" charset="0"/>
              </a:rPr>
              <a:t>while</a:t>
            </a:r>
            <a:r>
              <a:rPr lang="en-US" altLang="en-US">
                <a:cs typeface="Courier New" panose="02070309020205020404" pitchFamily="49" charset="0"/>
              </a:rPr>
              <a:t> loop which repeats as long as the input is bad</a:t>
            </a:r>
          </a:p>
          <a:p>
            <a:pPr lvl="2" eaLnBrk="1" hangingPunct="1">
              <a:buFontTx/>
              <a:buChar char="•"/>
            </a:pPr>
            <a:r>
              <a:rPr lang="en-US" altLang="en-US">
                <a:cs typeface="Courier New" panose="02070309020205020404" pitchFamily="49" charset="0"/>
              </a:rPr>
              <a:t>If input is bad, display error message and receive another set of data</a:t>
            </a:r>
          </a:p>
          <a:p>
            <a:pPr lvl="2" eaLnBrk="1" hangingPunct="1">
              <a:buFontTx/>
              <a:buChar char="•"/>
            </a:pPr>
            <a:r>
              <a:rPr lang="en-US" altLang="en-US">
                <a:cs typeface="Courier New" panose="02070309020205020404" pitchFamily="49" charset="0"/>
              </a:rPr>
              <a:t>If input is good, continue to process the input</a:t>
            </a:r>
          </a:p>
        </p:txBody>
      </p:sp>
    </p:spTree>
    <p:extLst>
      <p:ext uri="{BB962C8B-B14F-4D97-AF65-F5344CB8AC3E}">
        <p14:creationId xmlns:p14="http://schemas.microsoft.com/office/powerpoint/2010/main" val="185994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user interface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143000"/>
          <a:ext cx="7300912" cy="3074987"/>
        </p:xfrm>
        <a:graphic>
          <a:graphicData uri="http://schemas.openxmlformats.org/presentationml/2006/ole">
            <mc:AlternateContent xmlns:mc="http://schemas.openxmlformats.org/markup-compatibility/2006">
              <mc:Choice xmlns:v="urn:schemas-microsoft-com:vml" Requires="v">
                <p:oleObj spid="_x0000_s73732" name="Document" r:id="rId3" imgW="7301323" imgH="3075683" progId="Word.Document.12">
                  <p:embed/>
                </p:oleObj>
              </mc:Choice>
              <mc:Fallback>
                <p:oleObj name="Document" r:id="rId3" imgW="7301323" imgH="3075683" progId="Word.Document.12">
                  <p:embed/>
                  <p:pic>
                    <p:nvPicPr>
                      <p:cNvPr id="6" name="Object 5"/>
                      <p:cNvPicPr/>
                      <p:nvPr/>
                    </p:nvPicPr>
                    <p:blipFill>
                      <a:blip r:embed="rId4"/>
                      <a:stretch>
                        <a:fillRect/>
                      </a:stretch>
                    </p:blipFill>
                    <p:spPr>
                      <a:xfrm>
                        <a:off x="914400" y="1143000"/>
                        <a:ext cx="7300912" cy="3074987"/>
                      </a:xfrm>
                      <a:prstGeom prst="rect">
                        <a:avLst/>
                      </a:prstGeom>
                    </p:spPr>
                  </p:pic>
                </p:oleObj>
              </mc:Fallback>
            </mc:AlternateContent>
          </a:graphicData>
        </a:graphic>
      </p:graphicFrame>
    </p:spTree>
    <p:extLst>
      <p:ext uri="{BB962C8B-B14F-4D97-AF65-F5344CB8AC3E}">
        <p14:creationId xmlns:p14="http://schemas.microsoft.com/office/powerpoint/2010/main" val="384510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4152-153C-48EF-A092-D6614452B05B}"/>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08F2E5F8-3E33-46A8-BF16-1CB993503159}"/>
              </a:ext>
            </a:extLst>
          </p:cNvPr>
          <p:cNvSpPr>
            <a:spLocks noGrp="1"/>
          </p:cNvSpPr>
          <p:nvPr>
            <p:ph idx="1"/>
          </p:nvPr>
        </p:nvSpPr>
        <p:spPr/>
        <p:txBody>
          <a:bodyPr/>
          <a:lstStyle/>
          <a:p>
            <a:r>
              <a:rPr lang="en-US" dirty="0"/>
              <a:t>Write a program that reads and calculates the sum of an unspecified number of integers. The input 0 signifies the end of the input. </a:t>
            </a:r>
          </a:p>
          <a:p>
            <a:r>
              <a:rPr lang="en-US" dirty="0"/>
              <a:t>Write a program to find the factorial value of any positive number entered through the keyboard</a:t>
            </a:r>
          </a:p>
          <a:p>
            <a:endParaRPr lang="en-US" dirty="0"/>
          </a:p>
        </p:txBody>
      </p:sp>
      <p:sp>
        <p:nvSpPr>
          <p:cNvPr id="4" name="Slide Number Placeholder 3">
            <a:extLst>
              <a:ext uri="{FF2B5EF4-FFF2-40B4-BE49-F238E27FC236}">
                <a16:creationId xmlns:a16="http://schemas.microsoft.com/office/drawing/2014/main" id="{039C4D22-F5FD-42D9-97C1-12DFBBEB5D7A}"/>
              </a:ext>
            </a:extLst>
          </p:cNvPr>
          <p:cNvSpPr>
            <a:spLocks noGrp="1"/>
          </p:cNvSpPr>
          <p:nvPr>
            <p:ph type="sldNum" sz="quarter" idx="10"/>
          </p:nvPr>
        </p:nvSpPr>
        <p:spPr/>
        <p:txBody>
          <a:bodyPr/>
          <a:lstStyle/>
          <a:p>
            <a:pPr>
              <a:defRPr/>
            </a:pPr>
            <a:fld id="{D0DEED60-BF5D-4CA4-BA66-8718C656D38C}" type="slidenum">
              <a:rPr lang="en-US" altLang="en-US" smtClean="0"/>
              <a:pPr>
                <a:defRPr/>
              </a:pPr>
              <a:t>17</a:t>
            </a:fld>
            <a:endParaRPr lang="en-US" altLang="en-US"/>
          </a:p>
        </p:txBody>
      </p:sp>
    </p:spTree>
    <p:extLst>
      <p:ext uri="{BB962C8B-B14F-4D97-AF65-F5344CB8AC3E}">
        <p14:creationId xmlns:p14="http://schemas.microsoft.com/office/powerpoint/2010/main" val="374369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D9682B3-FE68-4B99-9D74-42868F78064E}"/>
              </a:ext>
            </a:extLst>
          </p:cNvPr>
          <p:cNvSpPr>
            <a:spLocks noGrp="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for</a:t>
            </a:r>
            <a:r>
              <a:rPr lang="en-US" altLang="en-US"/>
              <a:t> Loop: a Count-Controlled Loop</a:t>
            </a:r>
            <a:endParaRPr lang="he-IL" altLang="en-US"/>
          </a:p>
        </p:txBody>
      </p:sp>
      <p:sp>
        <p:nvSpPr>
          <p:cNvPr id="11267" name="Content Placeholder 2">
            <a:extLst>
              <a:ext uri="{FF2B5EF4-FFF2-40B4-BE49-F238E27FC236}">
                <a16:creationId xmlns:a16="http://schemas.microsoft.com/office/drawing/2014/main" id="{B3658F36-C449-4808-92C3-83A9E7948C99}"/>
              </a:ext>
            </a:extLst>
          </p:cNvPr>
          <p:cNvSpPr>
            <a:spLocks noGrp="1"/>
          </p:cNvSpPr>
          <p:nvPr>
            <p:ph idx="1"/>
          </p:nvPr>
        </p:nvSpPr>
        <p:spPr>
          <a:xfrm>
            <a:off x="304800" y="1905000"/>
            <a:ext cx="8458200" cy="4114800"/>
          </a:xfrm>
        </p:spPr>
        <p:txBody>
          <a:bodyPr/>
          <a:lstStyle/>
          <a:p>
            <a:pPr eaLnBrk="1" hangingPunct="1">
              <a:buFontTx/>
              <a:buChar char="•"/>
            </a:pPr>
            <a:r>
              <a:rPr lang="en-US" altLang="en-US" u="sng" dirty="0">
                <a:cs typeface="Courier New" panose="02070309020205020404" pitchFamily="49" charset="0"/>
              </a:rPr>
              <a:t>Count-Controlled</a:t>
            </a:r>
            <a:r>
              <a:rPr lang="en-US" altLang="en-US" u="sng" dirty="0"/>
              <a:t> loop</a:t>
            </a:r>
            <a:r>
              <a:rPr lang="en-US" altLang="en-US" dirty="0"/>
              <a:t>: iterates a specific number of times</a:t>
            </a:r>
          </a:p>
          <a:p>
            <a:pPr lvl="1" eaLnBrk="1" hangingPunct="1">
              <a:buFontTx/>
              <a:buBlip>
                <a:blip r:embed="rId2"/>
              </a:buBlip>
            </a:pPr>
            <a:r>
              <a:rPr lang="en-US" altLang="en-US" dirty="0"/>
              <a:t>Use a </a:t>
            </a:r>
            <a:r>
              <a:rPr lang="en-US" altLang="en-US" dirty="0">
                <a:latin typeface="Courier New" panose="02070309020205020404" pitchFamily="49" charset="0"/>
                <a:cs typeface="Courier New" panose="02070309020205020404" pitchFamily="49" charset="0"/>
              </a:rPr>
              <a:t>for</a:t>
            </a:r>
            <a:r>
              <a:rPr lang="en-US" altLang="en-US" dirty="0"/>
              <a:t> statement to write count-controlled loop </a:t>
            </a:r>
          </a:p>
          <a:p>
            <a:pPr lvl="2" eaLnBrk="1" hangingPunct="1">
              <a:buFontTx/>
              <a:buChar char="•"/>
            </a:pPr>
            <a:r>
              <a:rPr lang="en-US" altLang="en-US" dirty="0"/>
              <a:t>Designed to work with sequence of data items</a:t>
            </a:r>
          </a:p>
          <a:p>
            <a:pPr lvl="3" eaLnBrk="1" hangingPunct="1">
              <a:buFont typeface="Arial" panose="020B0604020202020204" pitchFamily="34" charset="0"/>
              <a:buChar char="–"/>
            </a:pPr>
            <a:r>
              <a:rPr lang="en-US" altLang="en-US" dirty="0"/>
              <a:t>Iterates once for each item in the sequence</a:t>
            </a:r>
          </a:p>
          <a:p>
            <a:pPr lvl="2" eaLnBrk="1" hangingPunct="1">
              <a:buFontTx/>
              <a:buChar char="•"/>
            </a:pPr>
            <a:r>
              <a:rPr lang="en-US" altLang="en-US" dirty="0"/>
              <a:t>General format: </a:t>
            </a:r>
          </a:p>
          <a:p>
            <a:pPr lvl="2" eaLnBrk="1" hangingPunct="1">
              <a:buFontTx/>
              <a:buNone/>
            </a:pPr>
            <a:r>
              <a:rPr lang="en-US" altLang="en-US" dirty="0"/>
              <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variable</a:t>
            </a:r>
            <a:r>
              <a:rPr lang="en-US" altLang="en-US" dirty="0">
                <a:latin typeface="Courier New" panose="02070309020205020404" pitchFamily="49" charset="0"/>
                <a:cs typeface="Courier New" panose="02070309020205020404" pitchFamily="49" charset="0"/>
              </a:rPr>
              <a:t> in </a:t>
            </a:r>
            <a:r>
              <a:rPr lang="en-US" altLang="en-US" i="1" dirty="0">
                <a:latin typeface="Courier New" panose="02070309020205020404" pitchFamily="49" charset="0"/>
                <a:cs typeface="Courier New" panose="02070309020205020404" pitchFamily="49" charset="0"/>
              </a:rPr>
              <a:t>[val1, val2, </a:t>
            </a:r>
            <a:r>
              <a:rPr lang="en-US" altLang="en-US" i="1" dirty="0" err="1">
                <a:latin typeface="Courier New" panose="02070309020205020404" pitchFamily="49" charset="0"/>
                <a:cs typeface="Courier New" panose="02070309020205020404" pitchFamily="49" charset="0"/>
              </a:rPr>
              <a:t>etc</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a:p>
            <a:pPr lvl="2" eaLnBrk="1" hangingPunct="1">
              <a:buFontTx/>
              <a:buChar char="•"/>
            </a:pPr>
            <a:r>
              <a:rPr lang="en-US" altLang="en-US" u="sng" dirty="0">
                <a:cs typeface="Courier New" panose="02070309020205020404" pitchFamily="49" charset="0"/>
              </a:rPr>
              <a:t>Target variable</a:t>
            </a:r>
            <a:r>
              <a:rPr lang="en-US" altLang="en-US" dirty="0">
                <a:cs typeface="Courier New" panose="02070309020205020404" pitchFamily="49" charset="0"/>
              </a:rPr>
              <a:t>: the variable which is the target of the assignment at the beginning of each iteration</a:t>
            </a:r>
            <a:endParaRPr lang="en-US"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a:extLst>
              <a:ext uri="{FF2B5EF4-FFF2-40B4-BE49-F238E27FC236}">
                <a16:creationId xmlns:a16="http://schemas.microsoft.com/office/drawing/2014/main" id="{F7BAECB5-C2CB-4E47-948C-E5B3F2DD3D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071563"/>
            <a:ext cx="75057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noChangeArrowheads="1"/>
          </p:cNvSpPr>
          <p:nvPr>
            <p:ph idx="1"/>
          </p:nvPr>
        </p:nvSpPr>
        <p:spPr>
          <a:xfrm>
            <a:off x="457200" y="838200"/>
            <a:ext cx="8229600" cy="4525963"/>
          </a:xfrm>
        </p:spPr>
        <p:txBody>
          <a:bodyPr/>
          <a:lstStyle/>
          <a:p>
            <a:r>
              <a:rPr lang="en-US" altLang="en-US" smtClean="0"/>
              <a:t>Slides are taken and adapted from:</a:t>
            </a:r>
          </a:p>
          <a:p>
            <a:endParaRPr lang="en-US" altLang="en-US" smtClean="0"/>
          </a:p>
        </p:txBody>
      </p:sp>
      <p:pic>
        <p:nvPicPr>
          <p:cNvPr id="6147" name="Picture 2" descr="https://images-na.ssl-images-amazon.com/images/I/41QomZI0DSL._SX399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302895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https://www.murach.com/images/stories/virtuemart/product/murach's-python-programm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681163"/>
            <a:ext cx="302895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descr="https://images-na.ssl-images-amazon.com/images/I/51grSGSi9ML._SX398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2133600"/>
            <a:ext cx="2968625" cy="371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26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B65049F-91F1-4A6B-A6FC-E1AAA0B9B07A}"/>
              </a:ext>
            </a:extLst>
          </p:cNvPr>
          <p:cNvSpPr>
            <a:spLocks noGrp="1"/>
          </p:cNvSpPr>
          <p:nvPr>
            <p:ph type="title"/>
          </p:nvPr>
        </p:nvSpPr>
        <p:spPr/>
        <p:txBody>
          <a:bodyPr/>
          <a:lstStyle/>
          <a:p>
            <a:pPr eaLnBrk="1" hangingPunct="1"/>
            <a:r>
              <a:rPr lang="en-US" altLang="en-US"/>
              <a:t>Using the </a:t>
            </a:r>
            <a:r>
              <a:rPr lang="en-US" altLang="en-US">
                <a:latin typeface="Courier New" panose="02070309020205020404" pitchFamily="49" charset="0"/>
                <a:cs typeface="Courier New" panose="02070309020205020404" pitchFamily="49" charset="0"/>
              </a:rPr>
              <a:t>range</a:t>
            </a:r>
            <a:r>
              <a:rPr lang="en-US" altLang="en-US"/>
              <a:t> Function with the </a:t>
            </a:r>
            <a:r>
              <a:rPr lang="en-US" altLang="en-US">
                <a:latin typeface="Courier New" panose="02070309020205020404" pitchFamily="49" charset="0"/>
                <a:cs typeface="Courier New" panose="02070309020205020404" pitchFamily="49" charset="0"/>
              </a:rPr>
              <a:t>for</a:t>
            </a:r>
            <a:r>
              <a:rPr lang="en-US" altLang="en-US"/>
              <a:t> Loop</a:t>
            </a:r>
            <a:endParaRPr lang="he-IL" altLang="en-US"/>
          </a:p>
        </p:txBody>
      </p:sp>
      <p:sp>
        <p:nvSpPr>
          <p:cNvPr id="13315" name="Content Placeholder 2">
            <a:extLst>
              <a:ext uri="{FF2B5EF4-FFF2-40B4-BE49-F238E27FC236}">
                <a16:creationId xmlns:a16="http://schemas.microsoft.com/office/drawing/2014/main" id="{E0228E1D-6589-44D5-8F8D-068B7D3092E5}"/>
              </a:ext>
            </a:extLst>
          </p:cNvPr>
          <p:cNvSpPr>
            <a:spLocks noGrp="1"/>
          </p:cNvSpPr>
          <p:nvPr>
            <p:ph idx="1"/>
          </p:nvPr>
        </p:nvSpPr>
        <p:spPr>
          <a:xfrm>
            <a:off x="228600" y="1981200"/>
            <a:ext cx="8686800" cy="4114800"/>
          </a:xfrm>
        </p:spPr>
        <p:txBody>
          <a:bodyPr/>
          <a:lstStyle/>
          <a:p>
            <a:pPr eaLnBrk="1" hangingPunct="1">
              <a:buFontTx/>
              <a:buChar char="•"/>
            </a:pPr>
            <a:r>
              <a:rPr lang="en-US" altLang="en-US" dirty="0"/>
              <a:t>The </a:t>
            </a:r>
            <a:r>
              <a:rPr lang="en-US" altLang="en-US" dirty="0">
                <a:latin typeface="Courier New" panose="02070309020205020404" pitchFamily="49" charset="0"/>
                <a:cs typeface="Courier New" panose="02070309020205020404" pitchFamily="49" charset="0"/>
              </a:rPr>
              <a:t>range</a:t>
            </a:r>
            <a:r>
              <a:rPr lang="en-US" altLang="en-US" dirty="0"/>
              <a:t> function simplifies the process of writing a </a:t>
            </a:r>
            <a:r>
              <a:rPr lang="en-US" altLang="en-US" dirty="0">
                <a:latin typeface="Courier New" panose="02070309020205020404" pitchFamily="49" charset="0"/>
                <a:cs typeface="Courier New" panose="02070309020205020404" pitchFamily="49" charset="0"/>
              </a:rPr>
              <a:t>for</a:t>
            </a:r>
            <a:r>
              <a:rPr lang="en-US" altLang="en-US" dirty="0"/>
              <a:t> loop</a:t>
            </a:r>
          </a:p>
          <a:p>
            <a:pPr lvl="1" eaLnBrk="1" hangingPunct="1"/>
            <a:r>
              <a:rPr lang="en-US" altLang="en-US" dirty="0">
                <a:latin typeface="Courier New" panose="02070309020205020404" pitchFamily="49" charset="0"/>
                <a:cs typeface="Courier New" panose="02070309020205020404" pitchFamily="49" charset="0"/>
              </a:rPr>
              <a:t>range</a:t>
            </a:r>
            <a:r>
              <a:rPr lang="en-US" altLang="en-US" dirty="0"/>
              <a:t> returns an </a:t>
            </a:r>
            <a:r>
              <a:rPr lang="en-US" altLang="en-US" dirty="0" err="1"/>
              <a:t>iterable</a:t>
            </a:r>
            <a:r>
              <a:rPr lang="en-US" altLang="en-US" dirty="0"/>
              <a:t> object</a:t>
            </a:r>
          </a:p>
          <a:p>
            <a:pPr lvl="2" eaLnBrk="1" hangingPunct="1">
              <a:buFontTx/>
              <a:buChar char="•"/>
            </a:pPr>
            <a:r>
              <a:rPr lang="en-US" altLang="en-US" u="sng" dirty="0" err="1"/>
              <a:t>Iterable</a:t>
            </a:r>
            <a:r>
              <a:rPr lang="en-US" altLang="en-US" dirty="0"/>
              <a:t>: contains a sequence of values that can be iterated over</a:t>
            </a:r>
          </a:p>
          <a:p>
            <a:pPr eaLnBrk="1" hangingPunct="1">
              <a:buFontTx/>
              <a:buChar char="•"/>
            </a:pPr>
            <a:r>
              <a:rPr lang="en-US" altLang="en-US" dirty="0">
                <a:latin typeface="Courier New" panose="02070309020205020404" pitchFamily="49" charset="0"/>
                <a:cs typeface="Courier New" panose="02070309020205020404" pitchFamily="49" charset="0"/>
              </a:rPr>
              <a:t>range</a:t>
            </a:r>
            <a:r>
              <a:rPr lang="en-US" altLang="en-US" dirty="0"/>
              <a:t> characteristics:</a:t>
            </a:r>
          </a:p>
          <a:p>
            <a:pPr lvl="1" eaLnBrk="1" hangingPunct="1"/>
            <a:r>
              <a:rPr lang="en-US" altLang="en-US" dirty="0"/>
              <a:t>One argument: used as ending limit </a:t>
            </a:r>
          </a:p>
          <a:p>
            <a:pPr lvl="1" eaLnBrk="1" hangingPunct="1"/>
            <a:r>
              <a:rPr lang="en-US" altLang="en-US" dirty="0"/>
              <a:t>Two arguments: starting value and ending limit</a:t>
            </a:r>
          </a:p>
          <a:p>
            <a:pPr lvl="1" eaLnBrk="1" hangingPunct="1"/>
            <a:r>
              <a:rPr lang="en-US" altLang="en-US" dirty="0"/>
              <a:t>Three arguments: third argument is step value </a:t>
            </a:r>
            <a:endParaRPr lang="he-IL"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syntax of a for loop with the range() function</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066800"/>
          <a:ext cx="7301323" cy="3152737"/>
        </p:xfrm>
        <a:graphic>
          <a:graphicData uri="http://schemas.openxmlformats.org/presentationml/2006/ole">
            <mc:AlternateContent xmlns:mc="http://schemas.openxmlformats.org/markup-compatibility/2006">
              <mc:Choice xmlns:v="urn:schemas-microsoft-com:vml" Requires="v">
                <p:oleObj spid="_x0000_s68623" name="Document" r:id="rId3" imgW="7301323" imgH="3152737" progId="Word.Document.12">
                  <p:embed/>
                </p:oleObj>
              </mc:Choice>
              <mc:Fallback>
                <p:oleObj name="Document" r:id="rId3" imgW="7301323" imgH="3152737" progId="Word.Document.12">
                  <p:embed/>
                  <p:pic>
                    <p:nvPicPr>
                      <p:cNvPr id="6" name="Object 5"/>
                      <p:cNvPicPr/>
                      <p:nvPr/>
                    </p:nvPicPr>
                    <p:blipFill>
                      <a:blip r:embed="rId4"/>
                      <a:stretch>
                        <a:fillRect/>
                      </a:stretch>
                    </p:blipFill>
                    <p:spPr>
                      <a:xfrm>
                        <a:off x="914400" y="1066800"/>
                        <a:ext cx="7301323" cy="3152737"/>
                      </a:xfrm>
                      <a:prstGeom prst="rect">
                        <a:avLst/>
                      </a:prstGeom>
                    </p:spPr>
                  </p:pic>
                </p:oleObj>
              </mc:Fallback>
            </mc:AlternateContent>
          </a:graphicData>
        </a:graphic>
      </p:graphicFrame>
    </p:spTree>
    <p:extLst>
      <p:ext uri="{BB962C8B-B14F-4D97-AF65-F5344CB8AC3E}">
        <p14:creationId xmlns:p14="http://schemas.microsoft.com/office/powerpoint/2010/main" val="76143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A for loop that prints the numbers 0 through 4</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066800"/>
          <a:ext cx="7301323" cy="4050022"/>
        </p:xfrm>
        <a:graphic>
          <a:graphicData uri="http://schemas.openxmlformats.org/presentationml/2006/ole">
            <mc:AlternateContent xmlns:mc="http://schemas.openxmlformats.org/markup-compatibility/2006">
              <mc:Choice xmlns:v="urn:schemas-microsoft-com:vml" Requires="v">
                <p:oleObj spid="_x0000_s69647" name="Document" r:id="rId3" imgW="7301323" imgH="4050022" progId="Word.Document.12">
                  <p:embed/>
                </p:oleObj>
              </mc:Choice>
              <mc:Fallback>
                <p:oleObj name="Document" r:id="rId3" imgW="7301323" imgH="4050022" progId="Word.Document.12">
                  <p:embed/>
                  <p:pic>
                    <p:nvPicPr>
                      <p:cNvPr id="6" name="Object 5"/>
                      <p:cNvPicPr/>
                      <p:nvPr/>
                    </p:nvPicPr>
                    <p:blipFill>
                      <a:blip r:embed="rId4"/>
                      <a:stretch>
                        <a:fillRect/>
                      </a:stretch>
                    </p:blipFill>
                    <p:spPr>
                      <a:xfrm>
                        <a:off x="914400" y="1066800"/>
                        <a:ext cx="7301323" cy="4050022"/>
                      </a:xfrm>
                      <a:prstGeom prst="rect">
                        <a:avLst/>
                      </a:prstGeom>
                    </p:spPr>
                  </p:pic>
                </p:oleObj>
              </mc:Fallback>
            </mc:AlternateContent>
          </a:graphicData>
        </a:graphic>
      </p:graphicFrame>
    </p:spTree>
    <p:extLst>
      <p:ext uri="{BB962C8B-B14F-4D97-AF65-F5344CB8AC3E}">
        <p14:creationId xmlns:p14="http://schemas.microsoft.com/office/powerpoint/2010/main" val="2409489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1AE8-4F0D-474F-AB01-F885303C304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6A24798E-C111-4F67-BBAF-CAB9059BC14E}"/>
              </a:ext>
            </a:extLst>
          </p:cNvPr>
          <p:cNvSpPr>
            <a:spLocks noGrp="1"/>
          </p:cNvSpPr>
          <p:nvPr>
            <p:ph idx="1"/>
          </p:nvPr>
        </p:nvSpPr>
        <p:spPr/>
        <p:txBody>
          <a:bodyPr>
            <a:normAutofit fontScale="77500" lnSpcReduction="20000"/>
          </a:bodyPr>
          <a:lstStyle/>
          <a:p>
            <a:r>
              <a:rPr lang="en-US" dirty="0"/>
              <a:t>Write a program that prompts the user to enter two positive integers and finds their greatest common divisor.</a:t>
            </a:r>
          </a:p>
          <a:p>
            <a:r>
              <a:rPr lang="en-US" dirty="0"/>
              <a:t>Solution: 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commons divisor. So you can check whether k (for k = 2, 3, 4, and so on) is a common divisor for n1 and n2, until k is greater than n1 or n2.</a:t>
            </a:r>
          </a:p>
          <a:p>
            <a:endParaRPr lang="en-US" dirty="0"/>
          </a:p>
        </p:txBody>
      </p:sp>
      <p:sp>
        <p:nvSpPr>
          <p:cNvPr id="4" name="Slide Number Placeholder 3">
            <a:extLst>
              <a:ext uri="{FF2B5EF4-FFF2-40B4-BE49-F238E27FC236}">
                <a16:creationId xmlns:a16="http://schemas.microsoft.com/office/drawing/2014/main" id="{BCA2B3EF-08CB-47F0-8F67-C9BCA4D99C22}"/>
              </a:ext>
            </a:extLst>
          </p:cNvPr>
          <p:cNvSpPr>
            <a:spLocks noGrp="1"/>
          </p:cNvSpPr>
          <p:nvPr>
            <p:ph type="sldNum" sz="quarter" idx="10"/>
          </p:nvPr>
        </p:nvSpPr>
        <p:spPr/>
        <p:txBody>
          <a:bodyPr/>
          <a:lstStyle/>
          <a:p>
            <a:pPr>
              <a:defRPr/>
            </a:pPr>
            <a:fld id="{D0DEED60-BF5D-4CA4-BA66-8718C656D38C}" type="slidenum">
              <a:rPr lang="en-US" altLang="en-US" smtClean="0"/>
              <a:pPr>
                <a:defRPr/>
              </a:pPr>
              <a:t>23</a:t>
            </a:fld>
            <a:endParaRPr lang="en-US" altLang="en-US"/>
          </a:p>
        </p:txBody>
      </p:sp>
    </p:spTree>
    <p:extLst>
      <p:ext uri="{BB962C8B-B14F-4D97-AF65-F5344CB8AC3E}">
        <p14:creationId xmlns:p14="http://schemas.microsoft.com/office/powerpoint/2010/main" val="2660080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A9DB817-565B-47BF-8ED5-D578198376E3}"/>
              </a:ext>
            </a:extLst>
          </p:cNvPr>
          <p:cNvSpPr>
            <a:spLocks noGrp="1"/>
          </p:cNvSpPr>
          <p:nvPr>
            <p:ph type="title"/>
          </p:nvPr>
        </p:nvSpPr>
        <p:spPr/>
        <p:txBody>
          <a:bodyPr/>
          <a:lstStyle/>
          <a:p>
            <a:pPr eaLnBrk="1" hangingPunct="1"/>
            <a:r>
              <a:rPr lang="en-US" altLang="en-US" dirty="0"/>
              <a:t>Nested Loops</a:t>
            </a:r>
            <a:endParaRPr lang="he-IL" altLang="en-US" dirty="0"/>
          </a:p>
        </p:txBody>
      </p:sp>
      <p:sp>
        <p:nvSpPr>
          <p:cNvPr id="2" name="Content Placeholder 1">
            <a:extLst>
              <a:ext uri="{FF2B5EF4-FFF2-40B4-BE49-F238E27FC236}">
                <a16:creationId xmlns:a16="http://schemas.microsoft.com/office/drawing/2014/main" id="{D3AB788A-451A-49ED-A671-20EC3B2E6E59}"/>
              </a:ext>
            </a:extLst>
          </p:cNvPr>
          <p:cNvSpPr>
            <a:spLocks noGrp="1"/>
          </p:cNvSpPr>
          <p:nvPr>
            <p:ph idx="1"/>
          </p:nvPr>
        </p:nvSpPr>
        <p:spPr>
          <a:xfrm>
            <a:off x="533400" y="1600200"/>
            <a:ext cx="8153400" cy="4114800"/>
          </a:xfrm>
        </p:spPr>
        <p:txBody>
          <a:bodyPr/>
          <a:lstStyle/>
          <a:p>
            <a:pPr>
              <a:defRPr/>
            </a:pPr>
            <a:r>
              <a:rPr lang="en-US" altLang="en-US" u="sng" dirty="0"/>
              <a:t>Nested loop</a:t>
            </a:r>
            <a:r>
              <a:rPr lang="en-US" altLang="en-US" dirty="0"/>
              <a:t>: loop that is contained inside another loop</a:t>
            </a:r>
          </a:p>
          <a:p>
            <a:pPr eaLnBrk="1" hangingPunct="1">
              <a:defRPr/>
            </a:pPr>
            <a:r>
              <a:rPr lang="en-US" dirty="0"/>
              <a:t>Key points about nested loops:</a:t>
            </a:r>
          </a:p>
          <a:p>
            <a:pPr lvl="1" eaLnBrk="1" hangingPunct="1">
              <a:defRPr/>
            </a:pPr>
            <a:r>
              <a:rPr lang="en-US" dirty="0"/>
              <a:t>Inner loop goes through all of its iterations for each iteration of outer loop</a:t>
            </a:r>
          </a:p>
          <a:p>
            <a:pPr lvl="1" eaLnBrk="1" hangingPunct="1">
              <a:defRPr/>
            </a:pPr>
            <a:r>
              <a:rPr lang="en-US" dirty="0"/>
              <a:t>Inner loops complete their iterations faster than outer loops</a:t>
            </a:r>
          </a:p>
          <a:p>
            <a:pPr lvl="1" eaLnBrk="1" hangingPunct="1">
              <a:defRPr/>
            </a:pPr>
            <a:r>
              <a:rPr lang="en-US" dirty="0"/>
              <a:t>Total number of iterations in nested loop:   	</a:t>
            </a:r>
            <a:r>
              <a:rPr lang="en-US" sz="2400" dirty="0" err="1">
                <a:latin typeface="Courier New" pitchFamily="49" charset="0"/>
                <a:cs typeface="Courier New" pitchFamily="49" charset="0"/>
              </a:rPr>
              <a:t>number_iterations_inner</a:t>
            </a:r>
            <a:r>
              <a:rPr lang="en-US" sz="2400" dirty="0">
                <a:latin typeface="Courier New" pitchFamily="49" charset="0"/>
                <a:cs typeface="Courier New" pitchFamily="49" charset="0"/>
              </a:rPr>
              <a:t>  x </a:t>
            </a:r>
          </a:p>
          <a:p>
            <a:pPr marL="457200" lvl="1" indent="0" eaLnBrk="1" hangingPunct="1">
              <a:buFont typeface="Arial" charset="0"/>
              <a:buNone/>
              <a:defRPr/>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number_iterations_outer</a:t>
            </a:r>
            <a:endParaRPr lang="en-US" sz="2400" dirty="0">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D1EF-9646-4A5F-99D1-AD40EDE3189E}"/>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7117E998-CCCA-4412-90F3-DDF315D55AB1}"/>
              </a:ext>
            </a:extLst>
          </p:cNvPr>
          <p:cNvSpPr>
            <a:spLocks noGrp="1"/>
          </p:cNvSpPr>
          <p:nvPr>
            <p:ph idx="1"/>
          </p:nvPr>
        </p:nvSpPr>
        <p:spPr/>
        <p:txBody>
          <a:bodyPr>
            <a:normAutofit fontScale="85000" lnSpcReduction="10000"/>
          </a:bodyPr>
          <a:lstStyle/>
          <a:p>
            <a:pPr marL="0" indent="0">
              <a:buNone/>
            </a:pPr>
            <a:r>
              <a:rPr lang="en-US" dirty="0"/>
              <a:t>Write a program that prints a multiplication table.</a:t>
            </a:r>
          </a:p>
          <a:p>
            <a:r>
              <a:rPr lang="en-US" dirty="0"/>
              <a:t>1*1=1	1*2=2	1*3=3	…………...	1*10=10</a:t>
            </a:r>
          </a:p>
          <a:p>
            <a:r>
              <a:rPr lang="en-US" dirty="0"/>
              <a:t>2*1=2	2*2=4	2*3=6	 …………... 	2*10=20</a:t>
            </a:r>
          </a:p>
          <a:p>
            <a:r>
              <a:rPr lang="en-US" dirty="0"/>
              <a:t>…………………………………………………….…….</a:t>
            </a:r>
          </a:p>
          <a:p>
            <a:r>
              <a:rPr lang="en-US" dirty="0"/>
              <a:t>…………………………………………………….…….</a:t>
            </a:r>
          </a:p>
          <a:p>
            <a:r>
              <a:rPr lang="en-US" dirty="0"/>
              <a:t>9*1=9	9*2=18 9*3=27 …………	9*10=90</a:t>
            </a:r>
          </a:p>
          <a:p>
            <a:endParaRPr lang="en-US" dirty="0"/>
          </a:p>
        </p:txBody>
      </p:sp>
      <p:sp>
        <p:nvSpPr>
          <p:cNvPr id="4" name="Slide Number Placeholder 3">
            <a:extLst>
              <a:ext uri="{FF2B5EF4-FFF2-40B4-BE49-F238E27FC236}">
                <a16:creationId xmlns:a16="http://schemas.microsoft.com/office/drawing/2014/main" id="{627AEB8C-C577-4708-973A-F4808F34F273}"/>
              </a:ext>
            </a:extLst>
          </p:cNvPr>
          <p:cNvSpPr>
            <a:spLocks noGrp="1"/>
          </p:cNvSpPr>
          <p:nvPr>
            <p:ph type="sldNum" sz="quarter" idx="10"/>
          </p:nvPr>
        </p:nvSpPr>
        <p:spPr/>
        <p:txBody>
          <a:bodyPr/>
          <a:lstStyle/>
          <a:p>
            <a:pPr>
              <a:defRPr/>
            </a:pPr>
            <a:fld id="{D0DEED60-BF5D-4CA4-BA66-8718C656D38C}" type="slidenum">
              <a:rPr lang="en-US" altLang="en-US" smtClean="0"/>
              <a:pPr>
                <a:defRPr/>
              </a:pPr>
              <a:t>25</a:t>
            </a:fld>
            <a:endParaRPr lang="en-US" altLang="en-US"/>
          </a:p>
        </p:txBody>
      </p:sp>
    </p:spTree>
    <p:extLst>
      <p:ext uri="{BB962C8B-B14F-4D97-AF65-F5344CB8AC3E}">
        <p14:creationId xmlns:p14="http://schemas.microsoft.com/office/powerpoint/2010/main" val="3206438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A break statement that exits an infinite while loop</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066800"/>
          <a:ext cx="7300912" cy="4708525"/>
        </p:xfrm>
        <a:graphic>
          <a:graphicData uri="http://schemas.openxmlformats.org/presentationml/2006/ole">
            <mc:AlternateContent xmlns:mc="http://schemas.openxmlformats.org/markup-compatibility/2006">
              <mc:Choice xmlns:v="urn:schemas-microsoft-com:vml" Requires="v">
                <p:oleObj spid="_x0000_s74756" name="Document" r:id="rId3" imgW="7301323" imgH="4709302" progId="Word.Document.12">
                  <p:embed/>
                </p:oleObj>
              </mc:Choice>
              <mc:Fallback>
                <p:oleObj name="Document" r:id="rId3" imgW="7301323" imgH="4709302" progId="Word.Document.12">
                  <p:embed/>
                  <p:pic>
                    <p:nvPicPr>
                      <p:cNvPr id="6" name="Object 5"/>
                      <p:cNvPicPr/>
                      <p:nvPr/>
                    </p:nvPicPr>
                    <p:blipFill>
                      <a:blip r:embed="rId4"/>
                      <a:stretch>
                        <a:fillRect/>
                      </a:stretch>
                    </p:blipFill>
                    <p:spPr>
                      <a:xfrm>
                        <a:off x="914400" y="1066800"/>
                        <a:ext cx="7300912" cy="4708525"/>
                      </a:xfrm>
                      <a:prstGeom prst="rect">
                        <a:avLst/>
                      </a:prstGeom>
                    </p:spPr>
                  </p:pic>
                </p:oleObj>
              </mc:Fallback>
            </mc:AlternateContent>
          </a:graphicData>
        </a:graphic>
      </p:graphicFrame>
    </p:spTree>
    <p:extLst>
      <p:ext uri="{BB962C8B-B14F-4D97-AF65-F5344CB8AC3E}">
        <p14:creationId xmlns:p14="http://schemas.microsoft.com/office/powerpoint/2010/main" val="181197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0323"/>
            <a:ext cx="7315200" cy="738664"/>
          </a:xfrm>
        </p:spPr>
        <p:txBody>
          <a:bodyPr/>
          <a:lstStyle/>
          <a:p>
            <a:r>
              <a:rPr lang="en-US" dirty="0"/>
              <a:t>A continue statement that jumps to the beginning of a while loop</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295400"/>
          <a:ext cx="7300912" cy="3660775"/>
        </p:xfrm>
        <a:graphic>
          <a:graphicData uri="http://schemas.openxmlformats.org/presentationml/2006/ole">
            <mc:AlternateContent xmlns:mc="http://schemas.openxmlformats.org/markup-compatibility/2006">
              <mc:Choice xmlns:v="urn:schemas-microsoft-com:vml" Requires="v">
                <p:oleObj spid="_x0000_s75780" name="Document" r:id="rId3" imgW="7301323" imgH="3661510" progId="Word.Document.12">
                  <p:embed/>
                </p:oleObj>
              </mc:Choice>
              <mc:Fallback>
                <p:oleObj name="Document" r:id="rId3" imgW="7301323" imgH="3661510" progId="Word.Document.12">
                  <p:embed/>
                  <p:pic>
                    <p:nvPicPr>
                      <p:cNvPr id="6" name="Object 5"/>
                      <p:cNvPicPr/>
                      <p:nvPr/>
                    </p:nvPicPr>
                    <p:blipFill>
                      <a:blip r:embed="rId4"/>
                      <a:stretch>
                        <a:fillRect/>
                      </a:stretch>
                    </p:blipFill>
                    <p:spPr>
                      <a:xfrm>
                        <a:off x="914400" y="1295400"/>
                        <a:ext cx="7300912" cy="3660775"/>
                      </a:xfrm>
                      <a:prstGeom prst="rect">
                        <a:avLst/>
                      </a:prstGeom>
                    </p:spPr>
                  </p:pic>
                </p:oleObj>
              </mc:Fallback>
            </mc:AlternateContent>
          </a:graphicData>
        </a:graphic>
      </p:graphicFrame>
    </p:spTree>
    <p:extLst>
      <p:ext uri="{BB962C8B-B14F-4D97-AF65-F5344CB8AC3E}">
        <p14:creationId xmlns:p14="http://schemas.microsoft.com/office/powerpoint/2010/main" val="21893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8717943-D3C3-4638-AE48-C470AD893E57}"/>
              </a:ext>
            </a:extLst>
          </p:cNvPr>
          <p:cNvSpPr>
            <a:spLocks noGrp="1"/>
          </p:cNvSpPr>
          <p:nvPr>
            <p:ph type="title"/>
          </p:nvPr>
        </p:nvSpPr>
        <p:spPr/>
        <p:txBody>
          <a:bodyPr/>
          <a:lstStyle/>
          <a:p>
            <a:pPr eaLnBrk="1" hangingPunct="1"/>
            <a:r>
              <a:rPr lang="en-US" altLang="en-US" dirty="0"/>
              <a:t>Topics – Part 2: Loops</a:t>
            </a:r>
            <a:endParaRPr lang="he-IL" altLang="en-US" dirty="0"/>
          </a:p>
        </p:txBody>
      </p:sp>
      <p:sp>
        <p:nvSpPr>
          <p:cNvPr id="4099" name="Content Placeholder 2">
            <a:extLst>
              <a:ext uri="{FF2B5EF4-FFF2-40B4-BE49-F238E27FC236}">
                <a16:creationId xmlns:a16="http://schemas.microsoft.com/office/drawing/2014/main" id="{8FC197CF-2AE1-47D6-88C1-96995A7E6448}"/>
              </a:ext>
            </a:extLst>
          </p:cNvPr>
          <p:cNvSpPr>
            <a:spLocks noGrp="1"/>
          </p:cNvSpPr>
          <p:nvPr>
            <p:ph idx="1"/>
          </p:nvPr>
        </p:nvSpPr>
        <p:spPr/>
        <p:txBody>
          <a:bodyPr/>
          <a:lstStyle/>
          <a:p>
            <a:pPr eaLnBrk="1" hangingPunct="1">
              <a:buFontTx/>
              <a:buChar char="•"/>
            </a:pPr>
            <a:r>
              <a:rPr lang="en-US" altLang="en-US" sz="2400"/>
              <a:t>Introduction to Repetition Structures</a:t>
            </a:r>
          </a:p>
          <a:p>
            <a:pPr eaLnBrk="1" hangingPunct="1">
              <a:buFontTx/>
              <a:buChar char="•"/>
            </a:pPr>
            <a:r>
              <a:rPr lang="en-US" altLang="en-US" sz="2400"/>
              <a:t>The </a:t>
            </a:r>
            <a:r>
              <a:rPr lang="en-US" altLang="en-US" sz="2400">
                <a:latin typeface="Courier New" panose="02070309020205020404" pitchFamily="49" charset="0"/>
                <a:cs typeface="Courier New" panose="02070309020205020404" pitchFamily="49" charset="0"/>
              </a:rPr>
              <a:t>while</a:t>
            </a:r>
            <a:r>
              <a:rPr lang="en-US" altLang="en-US" sz="2400"/>
              <a:t> Loop: a Condition-Controlled Loop</a:t>
            </a:r>
          </a:p>
          <a:p>
            <a:pPr eaLnBrk="1" hangingPunct="1">
              <a:buFontTx/>
              <a:buChar char="•"/>
            </a:pPr>
            <a:r>
              <a:rPr lang="en-US" altLang="en-US" sz="2400"/>
              <a:t>The </a:t>
            </a:r>
            <a:r>
              <a:rPr lang="en-US" altLang="en-US" sz="2400">
                <a:latin typeface="Courier New" panose="02070309020205020404" pitchFamily="49" charset="0"/>
                <a:cs typeface="Courier New" panose="02070309020205020404" pitchFamily="49" charset="0"/>
              </a:rPr>
              <a:t>for</a:t>
            </a:r>
            <a:r>
              <a:rPr lang="en-US" altLang="en-US" sz="2400"/>
              <a:t> Loop: a Count-Controlled Loop</a:t>
            </a:r>
          </a:p>
          <a:p>
            <a:pPr eaLnBrk="1" hangingPunct="1">
              <a:buFontTx/>
              <a:buChar char="•"/>
            </a:pPr>
            <a:r>
              <a:rPr lang="en-US" altLang="en-US" sz="2400"/>
              <a:t>Calculating a Running Total</a:t>
            </a:r>
          </a:p>
          <a:p>
            <a:pPr eaLnBrk="1" hangingPunct="1">
              <a:buFontTx/>
              <a:buChar char="•"/>
            </a:pPr>
            <a:r>
              <a:rPr lang="en-US" altLang="en-US" sz="2400"/>
              <a:t>Sentinels</a:t>
            </a:r>
          </a:p>
          <a:p>
            <a:pPr eaLnBrk="1" hangingPunct="1">
              <a:buFontTx/>
              <a:buChar char="•"/>
            </a:pPr>
            <a:r>
              <a:rPr lang="en-US" altLang="en-US" sz="2400"/>
              <a:t>Input Validation Loops</a:t>
            </a:r>
          </a:p>
          <a:p>
            <a:pPr eaLnBrk="1" hangingPunct="1">
              <a:buFontTx/>
              <a:buChar char="•"/>
            </a:pPr>
            <a:r>
              <a:rPr lang="en-US" altLang="en-US" sz="2400"/>
              <a:t>Nested Loops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2526041-6661-458B-AA98-D76B8D0E41D5}"/>
              </a:ext>
            </a:extLst>
          </p:cNvPr>
          <p:cNvSpPr>
            <a:spLocks noGrp="1"/>
          </p:cNvSpPr>
          <p:nvPr>
            <p:ph type="title"/>
          </p:nvPr>
        </p:nvSpPr>
        <p:spPr/>
        <p:txBody>
          <a:bodyPr/>
          <a:lstStyle/>
          <a:p>
            <a:pPr eaLnBrk="1" hangingPunct="1"/>
            <a:r>
              <a:rPr lang="en-US" altLang="en-US"/>
              <a:t>Introduction to Repetition Structures</a:t>
            </a:r>
            <a:endParaRPr lang="he-IL" altLang="en-US"/>
          </a:p>
        </p:txBody>
      </p:sp>
      <p:sp>
        <p:nvSpPr>
          <p:cNvPr id="5123" name="Content Placeholder 2">
            <a:extLst>
              <a:ext uri="{FF2B5EF4-FFF2-40B4-BE49-F238E27FC236}">
                <a16:creationId xmlns:a16="http://schemas.microsoft.com/office/drawing/2014/main" id="{AAB6DF4B-2671-4916-846E-76E761117288}"/>
              </a:ext>
            </a:extLst>
          </p:cNvPr>
          <p:cNvSpPr>
            <a:spLocks noGrp="1"/>
          </p:cNvSpPr>
          <p:nvPr>
            <p:ph idx="1"/>
          </p:nvPr>
        </p:nvSpPr>
        <p:spPr>
          <a:xfrm>
            <a:off x="228600" y="1905000"/>
            <a:ext cx="8610600" cy="4114800"/>
          </a:xfrm>
        </p:spPr>
        <p:txBody>
          <a:bodyPr/>
          <a:lstStyle/>
          <a:p>
            <a:pPr eaLnBrk="1" hangingPunct="1">
              <a:buFontTx/>
              <a:buChar char="•"/>
            </a:pPr>
            <a:r>
              <a:rPr lang="en-US" altLang="en-US" dirty="0"/>
              <a:t>Often have to write code that performs the same task multiple times</a:t>
            </a:r>
          </a:p>
          <a:p>
            <a:pPr lvl="1" eaLnBrk="1" hangingPunct="1"/>
            <a:r>
              <a:rPr lang="en-US" altLang="en-US" dirty="0"/>
              <a:t>Disadvantages to duplicating code</a:t>
            </a:r>
          </a:p>
          <a:p>
            <a:pPr lvl="2" eaLnBrk="1" hangingPunct="1">
              <a:buFontTx/>
              <a:buChar char="•"/>
            </a:pPr>
            <a:r>
              <a:rPr lang="en-US" altLang="en-US" dirty="0"/>
              <a:t>Makes program large</a:t>
            </a:r>
          </a:p>
          <a:p>
            <a:pPr lvl="2" eaLnBrk="1" hangingPunct="1">
              <a:buFontTx/>
              <a:buChar char="•"/>
            </a:pPr>
            <a:r>
              <a:rPr lang="en-US" altLang="en-US" dirty="0"/>
              <a:t>Time consuming</a:t>
            </a:r>
          </a:p>
          <a:p>
            <a:pPr lvl="2" eaLnBrk="1" hangingPunct="1">
              <a:buFontTx/>
              <a:buChar char="•"/>
            </a:pPr>
            <a:r>
              <a:rPr lang="en-US" altLang="en-US" dirty="0"/>
              <a:t>May need to be corrected in many places</a:t>
            </a:r>
          </a:p>
          <a:p>
            <a:pPr eaLnBrk="1" hangingPunct="1">
              <a:buFontTx/>
              <a:buChar char="•"/>
            </a:pPr>
            <a:r>
              <a:rPr lang="en-US" altLang="en-US" u="sng" dirty="0"/>
              <a:t>Repetition structure</a:t>
            </a:r>
            <a:r>
              <a:rPr lang="en-US" altLang="en-US" dirty="0"/>
              <a:t>: makes computer repeat included code as necessary</a:t>
            </a:r>
          </a:p>
          <a:p>
            <a:pPr lvl="1" eaLnBrk="1" hangingPunct="1"/>
            <a:r>
              <a:rPr lang="en-US" altLang="en-US" dirty="0"/>
              <a:t>Includes condition-controlled loops and count-controlled loops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B3237CF-8F6B-42EF-8965-4FA790927218}"/>
              </a:ext>
            </a:extLst>
          </p:cNvPr>
          <p:cNvSpPr>
            <a:spLocks noGrp="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a:t>
            </a:r>
            <a:endParaRPr lang="he-IL" altLang="en-US"/>
          </a:p>
        </p:txBody>
      </p:sp>
      <p:sp>
        <p:nvSpPr>
          <p:cNvPr id="6147" name="Content Placeholder 2">
            <a:extLst>
              <a:ext uri="{FF2B5EF4-FFF2-40B4-BE49-F238E27FC236}">
                <a16:creationId xmlns:a16="http://schemas.microsoft.com/office/drawing/2014/main" id="{5D8B60EA-5993-4C40-A23F-A97CA92929A5}"/>
              </a:ext>
            </a:extLst>
          </p:cNvPr>
          <p:cNvSpPr>
            <a:spLocks noGrp="1"/>
          </p:cNvSpPr>
          <p:nvPr>
            <p:ph idx="1"/>
          </p:nvPr>
        </p:nvSpPr>
        <p:spPr>
          <a:xfrm>
            <a:off x="685800" y="1981200"/>
            <a:ext cx="8153400" cy="4114800"/>
          </a:xfrm>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while</a:t>
            </a:r>
            <a:r>
              <a:rPr lang="en-US" altLang="en-US" u="sng" dirty="0"/>
              <a:t> loop</a:t>
            </a:r>
            <a:r>
              <a:rPr lang="en-US" altLang="en-US" dirty="0"/>
              <a:t>: while condition is true, do something</a:t>
            </a:r>
          </a:p>
          <a:p>
            <a:pPr lvl="1" eaLnBrk="1" hangingPunct="1"/>
            <a:r>
              <a:rPr lang="en-US" altLang="en-US" dirty="0"/>
              <a:t>Two parts: </a:t>
            </a:r>
          </a:p>
          <a:p>
            <a:pPr lvl="2" eaLnBrk="1" hangingPunct="1">
              <a:buFontTx/>
              <a:buChar char="•"/>
            </a:pPr>
            <a:r>
              <a:rPr lang="en-US" altLang="en-US" dirty="0"/>
              <a:t>Condition tested for true or false value</a:t>
            </a:r>
          </a:p>
          <a:p>
            <a:pPr lvl="2" eaLnBrk="1" hangingPunct="1">
              <a:buFontTx/>
              <a:buChar char="•"/>
            </a:pPr>
            <a:r>
              <a:rPr lang="en-US" altLang="en-US" dirty="0"/>
              <a:t>Statements repeated as long as condition is true</a:t>
            </a:r>
          </a:p>
          <a:p>
            <a:pPr lvl="1" eaLnBrk="1" hangingPunct="1"/>
            <a:r>
              <a:rPr lang="en-US" altLang="en-US" dirty="0"/>
              <a:t>In flow chart, line goes back to previous part</a:t>
            </a:r>
          </a:p>
          <a:p>
            <a:pPr lvl="1" eaLnBrk="1" hangingPunct="1"/>
            <a:r>
              <a:rPr lang="en-US" altLang="en-US" dirty="0"/>
              <a:t>General format: </a:t>
            </a:r>
          </a:p>
          <a:p>
            <a:pPr lvl="2" eaLnBrk="1" hangingPunct="1">
              <a:buFontTx/>
              <a:buNone/>
            </a:pPr>
            <a:r>
              <a:rPr lang="en-US" altLang="en-US" dirty="0"/>
              <a:t>	</a:t>
            </a:r>
            <a:r>
              <a:rPr lang="en-US" altLang="en-US" dirty="0">
                <a:latin typeface="Courier New" panose="02070309020205020404" pitchFamily="49" charset="0"/>
                <a:cs typeface="Courier New" panose="02070309020205020404" pitchFamily="49" charset="0"/>
              </a:rPr>
              <a:t>while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CF6431F-7AE7-4ACD-A385-3B0F3034B521}"/>
              </a:ext>
            </a:extLst>
          </p:cNvPr>
          <p:cNvSpPr>
            <a:spLocks noGrp="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 (cont’d.)</a:t>
            </a:r>
            <a:endParaRPr lang="he-IL" altLang="en-US"/>
          </a:p>
        </p:txBody>
      </p:sp>
      <p:pic>
        <p:nvPicPr>
          <p:cNvPr id="7171" name="Content Placeholder 2">
            <a:extLst>
              <a:ext uri="{FF2B5EF4-FFF2-40B4-BE49-F238E27FC236}">
                <a16:creationId xmlns:a16="http://schemas.microsoft.com/office/drawing/2014/main" id="{61E80A96-C9A5-428B-AAE6-C736DC40ED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61988" y="1995488"/>
            <a:ext cx="7820025" cy="373538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9F4B3C1-3C2B-43EA-ADB9-70FE64C9EF20}"/>
              </a:ext>
            </a:extLst>
          </p:cNvPr>
          <p:cNvSpPr>
            <a:spLocks noGrp="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 (cont’d.)</a:t>
            </a:r>
            <a:endParaRPr lang="he-IL" altLang="en-US"/>
          </a:p>
        </p:txBody>
      </p:sp>
      <p:sp>
        <p:nvSpPr>
          <p:cNvPr id="8195" name="Content Placeholder 2">
            <a:extLst>
              <a:ext uri="{FF2B5EF4-FFF2-40B4-BE49-F238E27FC236}">
                <a16:creationId xmlns:a16="http://schemas.microsoft.com/office/drawing/2014/main" id="{28012A62-0E60-464B-ACD9-E41513296F75}"/>
              </a:ext>
            </a:extLst>
          </p:cNvPr>
          <p:cNvSpPr>
            <a:spLocks noGrp="1"/>
          </p:cNvSpPr>
          <p:nvPr>
            <p:ph idx="1"/>
          </p:nvPr>
        </p:nvSpPr>
        <p:spPr>
          <a:xfrm>
            <a:off x="457200" y="1981200"/>
            <a:ext cx="8382000" cy="4114800"/>
          </a:xfrm>
        </p:spPr>
        <p:txBody>
          <a:bodyPr/>
          <a:lstStyle/>
          <a:p>
            <a:pPr eaLnBrk="1" hangingPunct="1">
              <a:buFontTx/>
              <a:buChar char="•"/>
            </a:pPr>
            <a:r>
              <a:rPr lang="en-US" altLang="en-US" dirty="0">
                <a:cs typeface="Courier New" panose="02070309020205020404" pitchFamily="49" charset="0"/>
              </a:rPr>
              <a:t>In order for a loop to stop executing, something has to happen inside the loop to make the condition false</a:t>
            </a:r>
          </a:p>
          <a:p>
            <a:pPr eaLnBrk="1" hangingPunct="1">
              <a:buFontTx/>
              <a:buChar char="•"/>
            </a:pPr>
            <a:r>
              <a:rPr lang="en-US" altLang="en-US" u="sng" dirty="0">
                <a:cs typeface="Courier New" panose="02070309020205020404" pitchFamily="49" charset="0"/>
              </a:rPr>
              <a:t>Iteration</a:t>
            </a:r>
            <a:r>
              <a:rPr lang="en-US" altLang="en-US" dirty="0">
                <a:cs typeface="Courier New" panose="02070309020205020404" pitchFamily="49" charset="0"/>
              </a:rPr>
              <a:t>: one execution of the body of a loop</a:t>
            </a:r>
          </a:p>
          <a:p>
            <a:pPr eaLnBrk="1" hangingPunct="1">
              <a:buFontTx/>
              <a:buChar char="•"/>
            </a:pPr>
            <a:r>
              <a:rPr lang="en-US" altLang="en-US" dirty="0">
                <a:latin typeface="Courier New" panose="02070309020205020404" pitchFamily="49" charset="0"/>
                <a:cs typeface="Courier New" panose="02070309020205020404" pitchFamily="49" charset="0"/>
              </a:rPr>
              <a:t>while</a:t>
            </a:r>
            <a:r>
              <a:rPr lang="en-US" altLang="en-US" dirty="0">
                <a:cs typeface="Courier New" panose="02070309020205020404" pitchFamily="49" charset="0"/>
              </a:rPr>
              <a:t> loop is known as a </a:t>
            </a:r>
            <a:r>
              <a:rPr lang="en-US" altLang="en-US" i="1" dirty="0">
                <a:cs typeface="Courier New" panose="02070309020205020404" pitchFamily="49" charset="0"/>
              </a:rPr>
              <a:t>pretest</a:t>
            </a:r>
            <a:r>
              <a:rPr lang="en-US" altLang="en-US" dirty="0">
                <a:cs typeface="Courier New" panose="02070309020205020404" pitchFamily="49" charset="0"/>
              </a:rPr>
              <a:t> loop</a:t>
            </a:r>
          </a:p>
          <a:p>
            <a:pPr lvl="1" eaLnBrk="1" hangingPunct="1">
              <a:buFont typeface="Arial" panose="020B0604020202020204" pitchFamily="34" charset="0"/>
              <a:buChar char="–"/>
            </a:pPr>
            <a:r>
              <a:rPr lang="en-US" altLang="en-US" dirty="0">
                <a:cs typeface="Courier New" panose="02070309020205020404" pitchFamily="49" charset="0"/>
              </a:rPr>
              <a:t>Tests condition before performing an iteration</a:t>
            </a:r>
          </a:p>
          <a:p>
            <a:pPr lvl="2" eaLnBrk="1" hangingPunct="1">
              <a:buFontTx/>
              <a:buChar char="•"/>
            </a:pPr>
            <a:r>
              <a:rPr lang="en-US" altLang="en-US" dirty="0">
                <a:cs typeface="Courier New" panose="02070309020205020404" pitchFamily="49" charset="0"/>
              </a:rPr>
              <a:t>Will never execute if condition is false to start with</a:t>
            </a:r>
          </a:p>
          <a:p>
            <a:pPr lvl="2" eaLnBrk="1" hangingPunct="1">
              <a:buFontTx/>
              <a:buChar char="•"/>
            </a:pPr>
            <a:r>
              <a:rPr lang="en-US" altLang="en-US" dirty="0">
                <a:cs typeface="Courier New" panose="02070309020205020404" pitchFamily="49" charset="0"/>
              </a:rPr>
              <a:t>Requires performing some steps prior to the 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a:extLst>
              <a:ext uri="{FF2B5EF4-FFF2-40B4-BE49-F238E27FC236}">
                <a16:creationId xmlns:a16="http://schemas.microsoft.com/office/drawing/2014/main" id="{A731D003-A833-4F53-9E23-052DA54C52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344488"/>
            <a:ext cx="5248275"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syntax of the while statement</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114425"/>
          <a:ext cx="7300912" cy="4295775"/>
        </p:xfrm>
        <a:graphic>
          <a:graphicData uri="http://schemas.openxmlformats.org/presentationml/2006/ole">
            <mc:AlternateContent xmlns:mc="http://schemas.openxmlformats.org/markup-compatibility/2006">
              <mc:Choice xmlns:v="urn:schemas-microsoft-com:vml" Requires="v">
                <p:oleObj spid="_x0000_s65551" name="Document" r:id="rId3" imgW="7301323" imgH="4296667" progId="Word.Document.12">
                  <p:embed/>
                </p:oleObj>
              </mc:Choice>
              <mc:Fallback>
                <p:oleObj name="Document" r:id="rId3" imgW="7301323" imgH="4296667" progId="Word.Document.12">
                  <p:embed/>
                  <p:pic>
                    <p:nvPicPr>
                      <p:cNvPr id="6" name="Object 5"/>
                      <p:cNvPicPr/>
                      <p:nvPr/>
                    </p:nvPicPr>
                    <p:blipFill>
                      <a:blip r:embed="rId4"/>
                      <a:stretch>
                        <a:fillRect/>
                      </a:stretch>
                    </p:blipFill>
                    <p:spPr>
                      <a:xfrm>
                        <a:off x="914400" y="1114425"/>
                        <a:ext cx="7300912" cy="4295775"/>
                      </a:xfrm>
                      <a:prstGeom prst="rect">
                        <a:avLst/>
                      </a:prstGeom>
                    </p:spPr>
                  </p:pic>
                </p:oleObj>
              </mc:Fallback>
            </mc:AlternateContent>
          </a:graphicData>
        </a:graphic>
      </p:graphicFrame>
    </p:spTree>
    <p:extLst>
      <p:ext uri="{BB962C8B-B14F-4D97-AF65-F5344CB8AC3E}">
        <p14:creationId xmlns:p14="http://schemas.microsoft.com/office/powerpoint/2010/main" val="2019493341"/>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TotalTime>
  <Words>1098</Words>
  <Application>Microsoft Office PowerPoint</Application>
  <PresentationFormat>On-screen Show (4:3)</PresentationFormat>
  <Paragraphs>141</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Arial Narrow</vt:lpstr>
      <vt:lpstr>Courier New</vt:lpstr>
      <vt:lpstr>Times New Roman</vt:lpstr>
      <vt:lpstr>Master slides_with_titles_logo</vt:lpstr>
      <vt:lpstr>Document</vt:lpstr>
      <vt:lpstr>How to code  control statements </vt:lpstr>
      <vt:lpstr>PowerPoint Presentation</vt:lpstr>
      <vt:lpstr>Topics – Part 2: Loops</vt:lpstr>
      <vt:lpstr>Introduction to Repetition Structures</vt:lpstr>
      <vt:lpstr>The while Loop: a Condition-Controlled Loop</vt:lpstr>
      <vt:lpstr>The while Loop: a Condition-Controlled Loop (cont’d.)</vt:lpstr>
      <vt:lpstr>The while Loop: a Condition-Controlled Loop (cont’d.)</vt:lpstr>
      <vt:lpstr>PowerPoint Presentation</vt:lpstr>
      <vt:lpstr>The syntax of the while statement</vt:lpstr>
      <vt:lpstr>A while loop that prints the numbers 0 through 4 to the console</vt:lpstr>
      <vt:lpstr>Infinite Loops</vt:lpstr>
      <vt:lpstr>Code that causes an infinite loop</vt:lpstr>
      <vt:lpstr>Sentinels</vt:lpstr>
      <vt:lpstr>Input Validation Loops</vt:lpstr>
      <vt:lpstr>Input Validation Loops (cont’d.)</vt:lpstr>
      <vt:lpstr>The user interface</vt:lpstr>
      <vt:lpstr>Exercise</vt:lpstr>
      <vt:lpstr>The for Loop: a Count-Controlled Loop</vt:lpstr>
      <vt:lpstr>PowerPoint Presentation</vt:lpstr>
      <vt:lpstr>Using the range Function with the for Loop</vt:lpstr>
      <vt:lpstr>The syntax of a for loop with the range() function</vt:lpstr>
      <vt:lpstr>A for loop that prints the numbers 0 through 4</vt:lpstr>
      <vt:lpstr>Exercise</vt:lpstr>
      <vt:lpstr>Nested Loops</vt:lpstr>
      <vt:lpstr>Exercise </vt:lpstr>
      <vt:lpstr>A break statement that exits an infinite while loop</vt:lpstr>
      <vt:lpstr>A continue statement that jumps to the beginning of a while loop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David</dc:creator>
  <cp:lastModifiedBy>Raed Seetan</cp:lastModifiedBy>
  <cp:revision>27</cp:revision>
  <cp:lastPrinted>2016-01-14T23:03:16Z</cp:lastPrinted>
  <dcterms:created xsi:type="dcterms:W3CDTF">2016-10-24T17:55:21Z</dcterms:created>
  <dcterms:modified xsi:type="dcterms:W3CDTF">2021-12-26T01:46:58Z</dcterms:modified>
</cp:coreProperties>
</file>