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400" r:id="rId3"/>
    <p:sldId id="257" r:id="rId4"/>
    <p:sldId id="258" r:id="rId5"/>
    <p:sldId id="288" r:id="rId6"/>
    <p:sldId id="261" r:id="rId7"/>
    <p:sldId id="264" r:id="rId8"/>
    <p:sldId id="265" r:id="rId9"/>
    <p:sldId id="395" r:id="rId10"/>
    <p:sldId id="267" r:id="rId11"/>
    <p:sldId id="268" r:id="rId12"/>
    <p:sldId id="269" r:id="rId13"/>
    <p:sldId id="337" r:id="rId14"/>
    <p:sldId id="397" r:id="rId15"/>
    <p:sldId id="276" r:id="rId16"/>
    <p:sldId id="277" r:id="rId17"/>
    <p:sldId id="278" r:id="rId18"/>
    <p:sldId id="287" r:id="rId19"/>
    <p:sldId id="279" r:id="rId20"/>
    <p:sldId id="336" r:id="rId21"/>
    <p:sldId id="398" r:id="rId22"/>
    <p:sldId id="272" r:id="rId23"/>
    <p:sldId id="273" r:id="rId24"/>
    <p:sldId id="286" r:id="rId25"/>
    <p:sldId id="274" r:id="rId26"/>
    <p:sldId id="275" r:id="rId27"/>
    <p:sldId id="335" r:id="rId28"/>
    <p:sldId id="399" r:id="rId29"/>
    <p:sldId id="270" r:id="rId30"/>
    <p:sldId id="271" r:id="rId31"/>
    <p:sldId id="329" r:id="rId32"/>
    <p:sldId id="330" r:id="rId33"/>
    <p:sldId id="331" r:id="rId34"/>
    <p:sldId id="343" r:id="rId35"/>
    <p:sldId id="344" r:id="rId36"/>
    <p:sldId id="346" r:id="rId37"/>
    <p:sldId id="347" r:id="rId38"/>
    <p:sldId id="348" r:id="rId39"/>
    <p:sldId id="349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86452" autoAdjust="0"/>
  </p:normalViewPr>
  <p:slideViewPr>
    <p:cSldViewPr>
      <p:cViewPr varScale="1">
        <p:scale>
          <a:sx n="71" d="100"/>
          <a:sy n="71" d="100"/>
        </p:scale>
        <p:origin x="14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12/25/2021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F3B792-AA6A-4D3A-A6B7-C293F131E3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ED60-BF5D-4CA4-BA66-8718C656D3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14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3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661993"/>
          </a:xfrm>
        </p:spPr>
        <p:txBody>
          <a:bodyPr/>
          <a:lstStyle/>
          <a:p>
            <a:r>
              <a:rPr lang="en-US" dirty="0"/>
              <a:t>How to code </a:t>
            </a:r>
            <a:br>
              <a:rPr lang="en-US" dirty="0"/>
            </a:br>
            <a:r>
              <a:rPr lang="en-US" dirty="0"/>
              <a:t>control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7F6807D-B183-47C0-B1E2-2338BC7E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AF70C2C-AFA5-4EC0-8535-39C8ACDC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Dual alternative decision structure</a:t>
            </a:r>
            <a:r>
              <a:rPr lang="en-US" altLang="en-US" dirty="0"/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en-US" dirty="0"/>
              <a:t>One is taken if the condition is true, and the other if the condition is false</a:t>
            </a:r>
          </a:p>
          <a:p>
            <a:pPr lvl="1" eaLnBrk="1" hangingPunct="1"/>
            <a:r>
              <a:rPr lang="en-US" altLang="en-US" dirty="0"/>
              <a:t>Syntax: 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clause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9A11A50-5939-4CD9-9426-13F9BADE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7411" name="Content Placeholder 2">
            <a:extLst>
              <a:ext uri="{FF2B5EF4-FFF2-40B4-BE49-F238E27FC236}">
                <a16:creationId xmlns:a16="http://schemas.microsoft.com/office/drawing/2014/main" id="{88BEDA54-8008-416C-B212-F475EB239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0"/>
            <a:ext cx="7067550" cy="32734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CFFAADF-83C8-408A-B18B-E1BC011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8435" name="Content Placeholder 1">
            <a:extLst>
              <a:ext uri="{FF2B5EF4-FFF2-40B4-BE49-F238E27FC236}">
                <a16:creationId xmlns:a16="http://schemas.microsoft.com/office/drawing/2014/main" id="{3571F1A8-CBBE-4D4C-ABE0-2E56F22D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2362200"/>
            <a:ext cx="7594600" cy="25590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validates the customer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01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BF3A-1AE7-468C-8844-E04F0544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0D9A-534B-46A2-81CB-623B9DEF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an integer number. The program should then output the number and a message saying whether the number is positive, negative, or zero.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BC3F-708B-43FF-9725-6C101B398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DEED60-BF5D-4CA4-BA66-8718C656D38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71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893215F-B280-4328-96D2-C0B20E75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40897B2-A02E-4056-868E-34F6287A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Logical operators</a:t>
            </a:r>
            <a:r>
              <a:rPr lang="en-US" altLang="en-US"/>
              <a:t>: operators that can be used to create complex Boolean expressions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/>
              <a:t> operator: unary operator, reverses the truth of its Boolean operand</a:t>
            </a:r>
          </a:p>
        </p:txBody>
      </p:sp>
    </p:spTree>
    <p:extLst>
      <p:ext uri="{BB962C8B-B14F-4D97-AF65-F5344CB8AC3E}">
        <p14:creationId xmlns:p14="http://schemas.microsoft.com/office/powerpoint/2010/main" val="223858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9747FB5-3292-4E16-898E-3025837D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9A28BCE-B15D-46BD-BF45-40F1DE15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458199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Takes two Boolean expressions as operands </a:t>
            </a:r>
          </a:p>
          <a:p>
            <a:pPr lvl="1" eaLnBrk="1" hangingPunct="1"/>
            <a:r>
              <a:rPr lang="en-US" altLang="en-US" dirty="0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 dirty="0"/>
              <a:t>Can be used to simplify nested decision structures</a:t>
            </a:r>
          </a:p>
          <a:p>
            <a:pPr eaLnBrk="1" hangingPunct="1"/>
            <a:r>
              <a:rPr lang="en-US" altLang="en-US" dirty="0"/>
              <a:t>Truth table for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0D059B-FF3A-4F78-A156-CA168E4CD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6659"/>
              </p:ext>
            </p:extLst>
          </p:nvPr>
        </p:nvGraphicFramePr>
        <p:xfrm>
          <a:off x="4953000" y="4282395"/>
          <a:ext cx="3505200" cy="210321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84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84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84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84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84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8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C62B059-BB6F-4B07-85C5-515097B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C4C2A32-39F1-4A67-ACD8-F42419D9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7840"/>
            <a:ext cx="8229600" cy="4114800"/>
          </a:xfrm>
        </p:spPr>
        <p:txBody>
          <a:bodyPr/>
          <a:lstStyle/>
          <a:p>
            <a:r>
              <a:rPr lang="en-US" altLang="en-US" dirty="0"/>
              <a:t>Takes two Boolean expressions as operands </a:t>
            </a:r>
          </a:p>
          <a:p>
            <a:pPr lvl="1"/>
            <a:r>
              <a:rPr lang="en-US" altLang="en-US" dirty="0"/>
              <a:t>Creates compound Boolean expression that is true when either of the sub expressions is true</a:t>
            </a:r>
          </a:p>
          <a:p>
            <a:pPr lvl="1"/>
            <a:r>
              <a:rPr lang="en-US" altLang="en-US" dirty="0"/>
              <a:t>Can be used to simplify nested decision structures</a:t>
            </a:r>
          </a:p>
          <a:p>
            <a:r>
              <a:rPr lang="en-US" altLang="en-US" dirty="0"/>
              <a:t>Truth table for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720C7-438A-4BB7-89E7-77531A2BA3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3000" y="4648200"/>
          <a:ext cx="3962400" cy="210319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412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0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0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0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0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5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768DFF0-E587-4881-AC93-F2713AB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30723" name="Content Placeholder 4">
            <a:extLst>
              <a:ext uri="{FF2B5EF4-FFF2-40B4-BE49-F238E27FC236}">
                <a16:creationId xmlns:a16="http://schemas.microsoft.com/office/drawing/2014/main" id="{2965A08A-F1D2-40D7-A8F9-65B9C0EB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Short circuit evaluation</a:t>
            </a:r>
            <a:r>
              <a:rPr lang="en-US" altLang="en-US" dirty="0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 dirty="0"/>
              <a:t>Performed by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operators</a:t>
            </a:r>
          </a:p>
          <a:p>
            <a:pPr lvl="2" eaLnBrk="1" hangingPunct="1"/>
            <a:r>
              <a:rPr lang="en-US" altLang="en-US" dirty="0"/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 dirty="0"/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operator: If left operand is false, compound expression is false. Otherwise, evaluate right operand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3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C66C4BD-7A85-4D74-A4AE-0858F81B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3E07BD0-BAE8-4D5F-8BE2-03BFA0F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98374-0722-4AB0-9710-3FF0A9C74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6400" y="54102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altLang="en-US" smtClean="0"/>
              <a:t>Slides are taken and adapted from:</a:t>
            </a:r>
          </a:p>
          <a:p>
            <a:endParaRPr lang="en-US" altLang="en-US" smtClean="0"/>
          </a:p>
        </p:txBody>
      </p:sp>
      <p:pic>
        <p:nvPicPr>
          <p:cNvPr id="6147" name="Picture 2" descr="https://images-na.ssl-images-amazon.com/images/I/41QomZI0DSL._SX399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302895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s://www.murach.com/images/stories/virtuemart/product/murach's-python-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681163"/>
            <a:ext cx="30289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s://images-na.ssl-images-amazon.com/images/I/51grSGSi9ML._SX39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133600"/>
            <a:ext cx="2968625" cy="371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validates the range of a score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87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89D-F05F-4676-864C-CE3005F0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FBC7-245C-416A-AA7E-47423B15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Input the customer name and gender and greet the customer as Mr. or Ms. followed by their last name (have your code work for F or f or M or m).</a:t>
            </a:r>
          </a:p>
          <a:p>
            <a:endParaRPr lang="en-US" dirty="0"/>
          </a:p>
          <a:p>
            <a:r>
              <a:rPr lang="en-US" dirty="0"/>
              <a:t>Write a program to input three numbers and print out the largest number.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5BC3C-245B-415D-9BD1-5A610D722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DEED60-BF5D-4CA4-BA66-8718C656D3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39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A125E78-D99E-43BE-9C13-5218C368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Nested Decision Structures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4000"/>
              <a:t> Statement</a:t>
            </a:r>
            <a:endParaRPr lang="he-IL" altLang="en-US" sz="40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F7A206C-6516-48AA-A5B6-D561ACED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decision structure can be nested inside another decision structure</a:t>
            </a:r>
          </a:p>
          <a:p>
            <a:pPr lvl="1" eaLnBrk="1" hangingPunct="1"/>
            <a:r>
              <a:rPr lang="en-US" altLang="en-US" dirty="0"/>
              <a:t>Commonly needed in programs</a:t>
            </a:r>
          </a:p>
          <a:p>
            <a:pPr lvl="1" eaLnBrk="1" hangingPunct="1"/>
            <a:r>
              <a:rPr lang="en-US" altLang="en-US" dirty="0"/>
              <a:t>Example: </a:t>
            </a:r>
          </a:p>
          <a:p>
            <a:pPr lvl="2" eaLnBrk="1" hangingPunct="1"/>
            <a:r>
              <a:rPr lang="en-US" altLang="en-US" dirty="0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 dirty="0"/>
              <a:t>Must earn at least $30,000/year</a:t>
            </a:r>
          </a:p>
          <a:p>
            <a:pPr lvl="3" eaLnBrk="1" hangingPunct="1"/>
            <a:r>
              <a:rPr lang="en-US" altLang="en-US" dirty="0"/>
              <a:t>Must have been employed for at least two years</a:t>
            </a:r>
          </a:p>
          <a:p>
            <a:pPr lvl="2" eaLnBrk="1" hangingPunct="1"/>
            <a:r>
              <a:rPr lang="en-US" altLang="en-US" dirty="0"/>
              <a:t>Check first condition, and if it is true, check second condition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40A9FC8-EC54-4276-AD40-57D61EF7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58D4C4F-B204-4A74-8CF9-A19D3CDC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FCE6C92-009B-4B4A-8D79-5DF142A9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id="{721556D1-2404-48F7-840F-9B9F7D0A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0037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800" u="sng" dirty="0">
                <a:cs typeface="Courier New" panose="02070309020205020404" pitchFamily="49" charset="0"/>
              </a:rPr>
              <a:t> statement</a:t>
            </a:r>
            <a:r>
              <a:rPr lang="en-US" altLang="en-US" sz="2800" dirty="0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 sz="2000" dirty="0">
                <a:cs typeface="Courier New" panose="02070309020205020404" pitchFamily="49" charset="0"/>
              </a:rPr>
              <a:t>Can include multiple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dirty="0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Syntax: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TextBox 1">
            <a:extLst>
              <a:ext uri="{FF2B5EF4-FFF2-40B4-BE49-F238E27FC236}">
                <a16:creationId xmlns:a16="http://schemas.microsoft.com/office/drawing/2014/main" id="{83313432-0855-4286-968F-3E6BACF0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Right Brace 2">
            <a:extLst>
              <a:ext uri="{FF2B5EF4-FFF2-40B4-BE49-F238E27FC236}">
                <a16:creationId xmlns:a16="http://schemas.microsoft.com/office/drawing/2014/main" id="{777C22BE-C08F-4497-9537-0C945931A250}"/>
              </a:ext>
            </a:extLst>
          </p:cNvPr>
          <p:cNvSpPr>
            <a:spLocks/>
          </p:cNvSpPr>
          <p:nvPr/>
        </p:nvSpPr>
        <p:spPr bwMode="auto">
          <a:xfrm>
            <a:off x="5181600" y="4419600"/>
            <a:ext cx="4572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4582" name="TextBox 3">
            <a:extLst>
              <a:ext uri="{FF2B5EF4-FFF2-40B4-BE49-F238E27FC236}">
                <a16:creationId xmlns:a16="http://schemas.microsoft.com/office/drawing/2014/main" id="{A5C14D20-4E24-4BD6-BFE7-A5BFC2C7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Insert as many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>
                <a:solidFill>
                  <a:srgbClr val="FF0000"/>
                </a:solidFill>
              </a:rPr>
              <a:t> clauses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as necessary.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4493A62-E592-452E-B42C-AC9B6BC7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FB8262A-6D20-4968-98CF-527D0C13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/>
              <a:t>Alignment used with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statement: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/>
              <a:t> clauses are all aligned</a:t>
            </a:r>
          </a:p>
          <a:p>
            <a:pPr lvl="1"/>
            <a:r>
              <a:rPr lang="en-US" altLang="en-US" sz="2400"/>
              <a:t>Conditionally executed blocks are consistently indented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 is never required, but logic easier to follow</a:t>
            </a:r>
          </a:p>
          <a:p>
            <a:pPr lvl="1"/>
            <a:r>
              <a:rPr lang="en-US" altLang="en-US" sz="2400"/>
              <a:t>Can be accomplished by nested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pPr lvl="2"/>
            <a:r>
              <a:rPr lang="en-US" altLang="en-US" sz="200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he-IL" altLang="en-US" sz="20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D55F7EBA-D1CB-4F18-85C2-6EFEBE72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630238"/>
            <a:ext cx="73501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used for grading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241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89D-F05F-4676-864C-CE3005F0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FBC7-245C-416A-AA7E-47423B15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Input temp, if 80 &lt;= temp &lt;=100, swim, if 60 &lt;= temp &lt;80, play golf, temp &lt; 60 eat, temp &gt;100 , nap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5BC3C-245B-415D-9BD1-5A610D722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DEED60-BF5D-4CA4-BA66-8718C656D38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531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2E62CCF-9FC4-4D35-862F-1712131D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1E50ADE-614C-411E-AC99-AFD38809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78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Strings can be compared using the == and != operators</a:t>
            </a:r>
          </a:p>
          <a:p>
            <a:pPr eaLnBrk="1" hangingPunct="1"/>
            <a:r>
              <a:rPr lang="en-US" altLang="en-US" dirty="0"/>
              <a:t>String comparisons are case sensitive</a:t>
            </a:r>
          </a:p>
          <a:p>
            <a:pPr eaLnBrk="1" hangingPunct="1"/>
            <a:r>
              <a:rPr lang="en-US" altLang="en-US" dirty="0"/>
              <a:t>Strings can be compared using &gt;, &lt;, &gt;=, and &lt;=</a:t>
            </a:r>
          </a:p>
          <a:p>
            <a:pPr lvl="1" eaLnBrk="1" hangingPunct="1"/>
            <a:r>
              <a:rPr lang="en-US" altLang="en-US" dirty="0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 dirty="0"/>
              <a:t>If shorter word is substring of longer word, longer word is greater than shorter word</a:t>
            </a:r>
          </a:p>
        </p:txBody>
      </p:sp>
    </p:spTree>
    <p:extLst>
      <p:ext uri="{BB962C8B-B14F-4D97-AF65-F5344CB8AC3E}">
        <p14:creationId xmlns:p14="http://schemas.microsoft.com/office/powerpoint/2010/main" val="12165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E8F1C3D-0E0F-4F5E-A826-39E0F241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Topics- Part 1 Selection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AB8C8B8-A498-4458-A976-90D8282E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Comparing Strings</a:t>
            </a:r>
          </a:p>
          <a:p>
            <a:pPr eaLnBrk="1" hangingPunct="1"/>
            <a:r>
              <a:rPr lang="en-US" altLang="en-US" sz="2400"/>
              <a:t>Nested Decision Structures and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Logical Operators</a:t>
            </a:r>
          </a:p>
          <a:p>
            <a:pPr eaLnBrk="1" hangingPunct="1"/>
            <a:r>
              <a:rPr lang="en-US" altLang="en-US" sz="2400"/>
              <a:t>Boolean Variables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F869ACA-0802-4235-9511-A554D633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(cont’d.)</a:t>
            </a:r>
            <a:endParaRPr lang="he-IL" altLang="en-US"/>
          </a:p>
        </p:txBody>
      </p:sp>
      <p:pic>
        <p:nvPicPr>
          <p:cNvPr id="20483" name="Content Placeholder 1">
            <a:extLst>
              <a:ext uri="{FF2B5EF4-FFF2-40B4-BE49-F238E27FC236}">
                <a16:creationId xmlns:a16="http://schemas.microsoft.com/office/drawing/2014/main" id="{D1EFE2E9-B43A-4446-8CD1-3DCB04A15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6802438" cy="609600"/>
          </a:xfrm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3FEF5A26-EE30-4566-83DB-DD1169F31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590800"/>
            <a:ext cx="3267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9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string comparisons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340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Document" r:id="rId3" imgW="7301323" imgH="3409104" progId="Word.Document.12">
                  <p:embed/>
                </p:oleObj>
              </mc:Choice>
              <mc:Fallback>
                <p:oleObj name="Document" r:id="rId3" imgW="7301323" imgH="340910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409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07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string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330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Document" r:id="rId3" imgW="7301323" imgH="3306846" progId="Word.Document.12">
                  <p:embed/>
                </p:oleObj>
              </mc:Choice>
              <mc:Fallback>
                <p:oleObj name="Document" r:id="rId3" imgW="7301323" imgH="330684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0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87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the lower() method can simplify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0912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Document" r:id="rId3" imgW="7301323" imgH="1567007" progId="Word.Document.12">
                  <p:embed/>
                </p:oleObj>
              </mc:Choice>
              <mc:Fallback>
                <p:oleObj name="Document" r:id="rId3" imgW="7301323" imgH="156700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115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with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22363"/>
          <a:ext cx="7300912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Document" r:id="rId3" imgW="7301323" imgH="3602820" progId="Word.Document.12">
                  <p:embed/>
                </p:oleObj>
              </mc:Choice>
              <mc:Fallback>
                <p:oleObj name="Document" r:id="rId3" imgW="7301323" imgH="360282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2363"/>
                        <a:ext cx="7300912" cy="360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4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90613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0613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762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00912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Document" r:id="rId3" imgW="7301323" imgH="2097384" progId="Word.Document.12">
                  <p:embed/>
                </p:oleObj>
              </mc:Choice>
              <mc:Fallback>
                <p:oleObj name="Document" r:id="rId3" imgW="7301323" imgH="209738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710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50937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Document" r:id="rId3" imgW="7301323" imgH="2049855" progId="Word.Document.12">
                  <p:embed/>
                </p:oleObj>
              </mc:Choice>
              <mc:Fallback>
                <p:oleObj name="Document" r:id="rId3" imgW="7301323" imgH="204985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23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07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01725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Document" r:id="rId3" imgW="7301323" imgH="2251492" progId="Word.Document.12">
                  <p:embed/>
                </p:oleObj>
              </mc:Choice>
              <mc:Fallback>
                <p:oleObj name="Document" r:id="rId3" imgW="7301323" imgH="225149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29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EB151C0-8BF0-4D89-B4C4-CC1F92E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EA1C8C7-E1D6-4E90-86A3-9C2495D6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Control structure</a:t>
            </a:r>
            <a:r>
              <a:rPr lang="en-US" altLang="en-US" dirty="0"/>
              <a:t>: logical design that controls order in which set of statements execute</a:t>
            </a:r>
          </a:p>
          <a:p>
            <a:pPr eaLnBrk="1" hangingPunct="1"/>
            <a:r>
              <a:rPr lang="en-US" altLang="en-US" u="sng" dirty="0"/>
              <a:t>Sequence structure</a:t>
            </a:r>
            <a:r>
              <a:rPr lang="en-US" altLang="en-US" dirty="0"/>
              <a:t>: set of statements that execute in the order they appear</a:t>
            </a:r>
          </a:p>
          <a:p>
            <a:pPr eaLnBrk="1" hangingPunct="1"/>
            <a:r>
              <a:rPr lang="en-US" altLang="en-US" u="sng" dirty="0"/>
              <a:t>Decision structure</a:t>
            </a:r>
            <a:r>
              <a:rPr lang="en-US" altLang="en-US" dirty="0"/>
              <a:t>: specific action(s) performed only if a condition exists</a:t>
            </a:r>
          </a:p>
          <a:p>
            <a:pPr lvl="1" eaLnBrk="1" hangingPunct="1"/>
            <a:r>
              <a:rPr lang="en-US" altLang="en-US" dirty="0"/>
              <a:t>Also known as selection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013BE86-0756-4FF3-8D5F-6042952A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7171" name="Content Placeholder 2">
            <a:extLst>
              <a:ext uri="{FF2B5EF4-FFF2-40B4-BE49-F238E27FC236}">
                <a16:creationId xmlns:a16="http://schemas.microsoft.com/office/drawing/2014/main" id="{9C775C98-359E-4C14-B28F-9E0FB8899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124200"/>
            <a:ext cx="6686550" cy="336391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7BEA8-CEF5-46FE-8E79-1FBD39EDFAE5}"/>
              </a:ext>
            </a:extLst>
          </p:cNvPr>
          <p:cNvSpPr/>
          <p:nvPr/>
        </p:nvSpPr>
        <p:spPr>
          <a:xfrm>
            <a:off x="1371600" y="17526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u="sng" dirty="0"/>
              <a:t>Single alternative decision structure</a:t>
            </a:r>
            <a:r>
              <a:rPr lang="en-US" altLang="en-US" dirty="0"/>
              <a:t>: provides only one alternative path of execution</a:t>
            </a:r>
          </a:p>
          <a:p>
            <a:pPr lvl="1" eaLnBrk="1" hangingPunct="1"/>
            <a:r>
              <a:rPr lang="en-US" altLang="en-US" dirty="0"/>
              <a:t>If condition is not true, exit the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63F2C68-9191-425E-B585-0A0AFF95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2C8E229-E6DA-43AD-AE45-F6C9B889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First line known as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Includes the keyword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When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3EC0117-F065-4BE1-8F10-05916B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13315" name="Content Placeholder 1">
            <a:extLst>
              <a:ext uri="{FF2B5EF4-FFF2-40B4-BE49-F238E27FC236}">
                <a16:creationId xmlns:a16="http://schemas.microsoft.com/office/drawing/2014/main" id="{CF356A35-B6C7-4F15-AE7C-59F0DB1DB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128E468-3DB7-4862-9FE2-6A1B0CF0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D0FAC2E-C417-45CC-826A-62EC0EAC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Boolean expression with the &gt; relational operator</a:t>
            </a:r>
            <a:endParaRPr lang="he-IL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C703DCEE-23F4-4F5D-A626-5D1B2773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95600"/>
            <a:ext cx="5705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989F-8EC2-41EF-81ED-9C9A917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67D4-33C5-4025-9639-532E7631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the absolute value of a number entered by the user.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9344-4261-499C-BE75-447C85644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DEED60-BF5D-4CA4-BA66-8718C656D38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4205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1271</Words>
  <Application>Microsoft Office PowerPoint</Application>
  <PresentationFormat>On-screen Show (4:3)</PresentationFormat>
  <Paragraphs>211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Courier New</vt:lpstr>
      <vt:lpstr>Times New Roman</vt:lpstr>
      <vt:lpstr>Master slides_with_titles_logo</vt:lpstr>
      <vt:lpstr>Document</vt:lpstr>
      <vt:lpstr>How to code  control statements </vt:lpstr>
      <vt:lpstr>PowerPoint Presentation</vt:lpstr>
      <vt:lpstr>Topics- Part 1 Selection</vt:lpstr>
      <vt:lpstr>The if Statement</vt:lpstr>
      <vt:lpstr>The if Statement (cont’d.)</vt:lpstr>
      <vt:lpstr>The if Statement (cont’d.)</vt:lpstr>
      <vt:lpstr>Boolean Expressions and Relational Operators (cont’d.)</vt:lpstr>
      <vt:lpstr>Boolean Expressions and Relational Operators (cont’d.)</vt:lpstr>
      <vt:lpstr>Exercise </vt:lpstr>
      <vt:lpstr>The if-else Statement</vt:lpstr>
      <vt:lpstr>The if-else Statement (cont’d.)</vt:lpstr>
      <vt:lpstr>The if-else Statement (cont’d.)</vt:lpstr>
      <vt:lpstr>An if statement that validates the customer type</vt:lpstr>
      <vt:lpstr>Exercise</vt:lpstr>
      <vt:lpstr>Logical Operators</vt:lpstr>
      <vt:lpstr>The and Operator</vt:lpstr>
      <vt:lpstr>The or Operator</vt:lpstr>
      <vt:lpstr>Short-Circuit Evaluation</vt:lpstr>
      <vt:lpstr>The not Operator</vt:lpstr>
      <vt:lpstr>An if statement that validates the range of a score</vt:lpstr>
      <vt:lpstr>Exercise</vt:lpstr>
      <vt:lpstr>Nested Decision Structures and the if-elif-else Statement</vt:lpstr>
      <vt:lpstr>Nested Decision Structures and the if-elif-else Statement (cont’d.)</vt:lpstr>
      <vt:lpstr>The if-elif-else Statement</vt:lpstr>
      <vt:lpstr>The if-elif-else Statement (cont’d.)</vt:lpstr>
      <vt:lpstr>PowerPoint Presentation</vt:lpstr>
      <vt:lpstr>An if statement used for grading</vt:lpstr>
      <vt:lpstr>Exercise</vt:lpstr>
      <vt:lpstr>Comparing Strings</vt:lpstr>
      <vt:lpstr>Comparing Strings (cont’d.)</vt:lpstr>
      <vt:lpstr>Some string comparisons</vt:lpstr>
      <vt:lpstr>Two string methods</vt:lpstr>
      <vt:lpstr>How the lower() method can simplify code</vt:lpstr>
      <vt:lpstr>The user interface with invalid data</vt:lpstr>
      <vt:lpstr>The code</vt:lpstr>
      <vt:lpstr>The user interface</vt:lpstr>
      <vt:lpstr>The code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Raed Seetan</cp:lastModifiedBy>
  <cp:revision>30</cp:revision>
  <cp:lastPrinted>2016-01-14T23:03:16Z</cp:lastPrinted>
  <dcterms:created xsi:type="dcterms:W3CDTF">2016-10-24T17:55:21Z</dcterms:created>
  <dcterms:modified xsi:type="dcterms:W3CDTF">2021-12-26T01:44:27Z</dcterms:modified>
</cp:coreProperties>
</file>