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Old Standard TT"/>
      <p:regular r:id="rId18"/>
      <p:bold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ldStandardTT-bold.fntdata"/><Relationship Id="rId6" Type="http://schemas.openxmlformats.org/officeDocument/2006/relationships/slide" Target="slides/slide2.xml"/><Relationship Id="rId18" Type="http://schemas.openxmlformats.org/officeDocument/2006/relationships/font" Target="fonts/OldStandardT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a3b333f6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a3b333f6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a3b333f6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a3b333f6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a3b333f6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a3b333f6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a3b333f6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a3b333f6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a3b333f6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a3b333f6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a3b333f6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a3b333f6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a3b333f6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a3b333f6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a3b333f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a3b333f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a3b333f6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a3b333f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a3b333f6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a3b333f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a3b333f6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a3b333f6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a3b333f6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a3b333f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chive.ics.uci.edu/ml/datasets/default+of+credit+card+clients#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30375" y="13345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 Card Default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596975" y="2857350"/>
            <a:ext cx="38073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Kajal Shukla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462275" y="1115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the categorical values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462275" y="1916052"/>
            <a:ext cx="81186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lgb function to initialize the Datasets with the list of categorical features. 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44" y="3509150"/>
            <a:ext cx="41297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9075" y="3509138"/>
            <a:ext cx="46101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ctrTitle"/>
          </p:nvPr>
        </p:nvSpPr>
        <p:spPr>
          <a:xfrm>
            <a:off x="512700" y="1620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Importance of LightGBM</a:t>
            </a:r>
            <a:endParaRPr/>
          </a:p>
        </p:txBody>
      </p:sp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75650" y="1770925"/>
            <a:ext cx="34290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important features are Bill_Amt1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Limit_Bal,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Pay 0,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Pay_Amt4,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Bill_Amt2,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Pay_Amt3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163" y="1770913"/>
            <a:ext cx="53054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ctrTitle"/>
          </p:nvPr>
        </p:nvSpPr>
        <p:spPr>
          <a:xfrm>
            <a:off x="243750" y="1704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AUC score for LightGBM</a:t>
            </a:r>
            <a:endParaRPr/>
          </a:p>
        </p:txBody>
      </p:sp>
      <p:sp>
        <p:nvSpPr>
          <p:cNvPr id="137" name="Google Shape;137;p2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validation score is 0.78599 which is round 254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5600"/>
            <a:ext cx="2918802" cy="1842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3599" y="1845600"/>
            <a:ext cx="5577625" cy="17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ctrTitle"/>
          </p:nvPr>
        </p:nvSpPr>
        <p:spPr>
          <a:xfrm>
            <a:off x="512700" y="1536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XGBoost and LightGBM</a:t>
            </a:r>
            <a:endParaRPr/>
          </a:p>
        </p:txBody>
      </p:sp>
      <p:sp>
        <p:nvSpPr>
          <p:cNvPr id="145" name="Google Shape;145;p25"/>
          <p:cNvSpPr txBox="1"/>
          <p:nvPr>
            <p:ph idx="1" type="subTitle"/>
          </p:nvPr>
        </p:nvSpPr>
        <p:spPr>
          <a:xfrm>
            <a:off x="512700" y="1966479"/>
            <a:ext cx="8118600" cy="28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 score for XGBoost is 0.78198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 score for LightGBM is 0.78599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means that LightGBM has higher AUC score than XGBoost which means that prediction of LightGBM model has higher probability to show the default of credit of the customers.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353875" y="1235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726075" y="2132850"/>
            <a:ext cx="73515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Retrieved the dataset from University of California, Machine Learning Repository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https://archive.ics.uci.edu/ml/datasets/default+of+credit+card+clients#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24 variables provided against whether or not a customer made their next payment: the credit limit, gender, education, marital status, age, history of past payments, amount of bill statements and amounts of previous payments.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353875" y="1008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236" y="1977175"/>
            <a:ext cx="5033525" cy="29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243750" y="1788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150525" y="2043525"/>
            <a:ext cx="28761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According to the function, data_df.head(), There are 30,000 credit card clients, and the average value for the amount of credit card limit is 167,484.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 the value for 0 for default payment means - Non Default and 1 means that it is default.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mean for default payment for next payment is 0.221 which means that there are 22.1% of credit card defaults will default next payment. 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550" y="2088500"/>
            <a:ext cx="3214400" cy="27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349000" y="1874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Amount of credit limit</a:t>
            </a:r>
            <a:endParaRPr/>
          </a:p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115175" y="1787225"/>
            <a:ext cx="8902800" cy="3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Created a density plot of the credit limit balance.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According to the plot, largest group of amount of credit limit is apparently for amount of 50,000. To verify this, I have used data_df['LIMIT_BAL'].value_counts().head(10) function. </a:t>
            </a:r>
            <a:endParaRPr sz="18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3775" y="2921925"/>
            <a:ext cx="4114025" cy="1856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350" y="3068821"/>
            <a:ext cx="2776225" cy="17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327800" y="863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Model</a:t>
            </a:r>
            <a:endParaRPr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168125" y="1882414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DMatrix objects for training and validation, to prepare the dataset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475" y="2728764"/>
            <a:ext cx="4345208" cy="2168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268975" y="863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Importance of XGBoost</a:t>
            </a:r>
            <a:endParaRPr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134500" y="1722750"/>
            <a:ext cx="2655900" cy="3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important features are: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BILL_AMT1, PAY 0, LIMIT_BAL, PAY_AMT1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BILL_AMT2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200" y="1832000"/>
            <a:ext cx="5777501" cy="28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344600" y="1031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AUC score for XGBoost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50" y="2189925"/>
            <a:ext cx="3285025" cy="9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0250" y="2189925"/>
            <a:ext cx="5440751" cy="227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101950" y="3613875"/>
            <a:ext cx="32010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 best validation score is 0.78198 which is round 447.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>
            <a:off x="344625" y="1788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LightGBM Model</a:t>
            </a:r>
            <a:endParaRPr/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193350" y="1974875"/>
            <a:ext cx="66813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the parameters for the model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0" y="2805525"/>
            <a:ext cx="5404233" cy="2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