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8" r:id="rId2"/>
  </p:sldIdLst>
  <p:sldSz cx="51206400" cy="32918400"/>
  <p:notesSz cx="9236075" cy="7010400"/>
  <p:defaultTextStyle>
    <a:defPPr>
      <a:defRPr lang="en-US"/>
    </a:defPPr>
    <a:lvl1pPr algn="l" rtl="0" eaLnBrk="0" fontAlgn="base" hangingPunct="0">
      <a:spcBef>
        <a:spcPct val="0"/>
      </a:spcBef>
      <a:spcAft>
        <a:spcPct val="0"/>
      </a:spcAft>
      <a:defRPr sz="98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98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98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98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98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98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98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98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98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0368" userDrawn="1">
          <p15:clr>
            <a:srgbClr val="A4A3A4"/>
          </p15:clr>
        </p15:guide>
        <p15:guide id="2" pos="1612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ley Cooper" initials="RC" lastIdx="5" clrIdx="0">
    <p:extLst>
      <p:ext uri="{19B8F6BF-5375-455C-9EA6-DF929625EA0E}">
        <p15:presenceInfo xmlns:p15="http://schemas.microsoft.com/office/powerpoint/2012/main" userId="S::rcooper3@ggc.edu::199bf2d7-f634-4d62-aed6-e843951a381a" providerId="AD"/>
      </p:ext>
    </p:extLst>
  </p:cmAuthor>
  <p:cmAuthor id="2" name="Joshua Wludyga" initials="JW" lastIdx="4" clrIdx="1">
    <p:extLst>
      <p:ext uri="{19B8F6BF-5375-455C-9EA6-DF929625EA0E}">
        <p15:presenceInfo xmlns:p15="http://schemas.microsoft.com/office/powerpoint/2012/main" userId="Joshua Wludyg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2A"/>
    <a:srgbClr val="006600"/>
    <a:srgbClr val="FFFF00"/>
    <a:srgbClr val="003300"/>
    <a:srgbClr val="0033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2" autoAdjust="0"/>
    <p:restoredTop sz="93586" autoAdjust="0"/>
  </p:normalViewPr>
  <p:slideViewPr>
    <p:cSldViewPr>
      <p:cViewPr varScale="1">
        <p:scale>
          <a:sx n="16" d="100"/>
          <a:sy n="16" d="100"/>
        </p:scale>
        <p:origin x="276" y="60"/>
      </p:cViewPr>
      <p:guideLst>
        <p:guide orient="horz" pos="10368"/>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commentAuthors" Target="commentAuthors.xml"/><Relationship Id="rId10" Type="http://schemas.openxmlformats.org/officeDocument/2006/relationships/customXml" Target="../customXml/item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088" cy="350838"/>
          </a:xfrm>
          <a:prstGeom prst="rect">
            <a:avLst/>
          </a:prstGeom>
        </p:spPr>
        <p:txBody>
          <a:bodyPr vert="horz" lIns="91440" tIns="45720" rIns="91440" bIns="45720" rtlCol="0"/>
          <a:lstStyle>
            <a:lvl1pPr algn="l">
              <a:defRPr sz="1200">
                <a:latin typeface="Arial" charset="0"/>
                <a:ea typeface="MS PGothic" charset="-128"/>
              </a:defRPr>
            </a:lvl1pPr>
          </a:lstStyle>
          <a:p>
            <a:pPr>
              <a:defRPr/>
            </a:pPr>
            <a:endParaRPr lang="en-US" dirty="0"/>
          </a:p>
        </p:txBody>
      </p:sp>
      <p:sp>
        <p:nvSpPr>
          <p:cNvPr id="3" name="Date Placeholder 2"/>
          <p:cNvSpPr>
            <a:spLocks noGrp="1"/>
          </p:cNvSpPr>
          <p:nvPr>
            <p:ph type="dt" sz="quarter" idx="1"/>
          </p:nvPr>
        </p:nvSpPr>
        <p:spPr>
          <a:xfrm>
            <a:off x="5232400" y="0"/>
            <a:ext cx="4002088" cy="350838"/>
          </a:xfrm>
          <a:prstGeom prst="rect">
            <a:avLst/>
          </a:prstGeom>
        </p:spPr>
        <p:txBody>
          <a:bodyPr vert="horz" lIns="91440" tIns="45720" rIns="91440" bIns="45720" rtlCol="0"/>
          <a:lstStyle>
            <a:lvl1pPr algn="r">
              <a:defRPr sz="1200">
                <a:latin typeface="Arial" charset="0"/>
                <a:ea typeface="MS PGothic" charset="-128"/>
              </a:defRPr>
            </a:lvl1pPr>
          </a:lstStyle>
          <a:p>
            <a:pPr>
              <a:defRPr/>
            </a:pPr>
            <a:fld id="{D8218D02-D412-49C4-B186-AF8F51302316}" type="datetimeFigureOut">
              <a:rPr lang="en-US"/>
              <a:pPr>
                <a:defRPr/>
              </a:pPr>
              <a:t>3/25/2021</a:t>
            </a:fld>
            <a:endParaRPr lang="en-US" dirty="0"/>
          </a:p>
        </p:txBody>
      </p:sp>
      <p:sp>
        <p:nvSpPr>
          <p:cNvPr id="4" name="Footer Placeholder 3"/>
          <p:cNvSpPr>
            <a:spLocks noGrp="1"/>
          </p:cNvSpPr>
          <p:nvPr>
            <p:ph type="ftr" sz="quarter" idx="2"/>
          </p:nvPr>
        </p:nvSpPr>
        <p:spPr>
          <a:xfrm>
            <a:off x="0" y="6659563"/>
            <a:ext cx="4002088" cy="350837"/>
          </a:xfrm>
          <a:prstGeom prst="rect">
            <a:avLst/>
          </a:prstGeom>
        </p:spPr>
        <p:txBody>
          <a:bodyPr vert="horz" lIns="91440" tIns="45720" rIns="91440" bIns="45720" rtlCol="0" anchor="b"/>
          <a:lstStyle>
            <a:lvl1pPr algn="l">
              <a:defRPr sz="1200">
                <a:latin typeface="Arial" charset="0"/>
                <a:ea typeface="MS PGothic" charset="-128"/>
              </a:defRPr>
            </a:lvl1pPr>
          </a:lstStyle>
          <a:p>
            <a:pPr>
              <a:defRPr/>
            </a:pPr>
            <a:endParaRPr lang="en-US" dirty="0"/>
          </a:p>
        </p:txBody>
      </p:sp>
      <p:sp>
        <p:nvSpPr>
          <p:cNvPr id="5" name="Slide Number Placeholder 4"/>
          <p:cNvSpPr>
            <a:spLocks noGrp="1"/>
          </p:cNvSpPr>
          <p:nvPr>
            <p:ph type="sldNum" sz="quarter" idx="3"/>
          </p:nvPr>
        </p:nvSpPr>
        <p:spPr>
          <a:xfrm>
            <a:off x="5232400" y="6659563"/>
            <a:ext cx="4002088" cy="350837"/>
          </a:xfrm>
          <a:prstGeom prst="rect">
            <a:avLst/>
          </a:prstGeom>
        </p:spPr>
        <p:txBody>
          <a:bodyPr vert="horz" lIns="91440" tIns="45720" rIns="91440" bIns="45720" rtlCol="0" anchor="b"/>
          <a:lstStyle>
            <a:lvl1pPr algn="r">
              <a:defRPr sz="1200">
                <a:latin typeface="Arial" charset="0"/>
                <a:ea typeface="MS PGothic" charset="-128"/>
              </a:defRPr>
            </a:lvl1pPr>
          </a:lstStyle>
          <a:p>
            <a:pPr>
              <a:defRPr/>
            </a:pPr>
            <a:fld id="{B880CD77-1465-4DA9-AFFC-48FE18B6172F}"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088" cy="35083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MS PGothic" panose="020B0600070205080204" pitchFamily="34" charset="-128"/>
              </a:defRPr>
            </a:lvl1pPr>
          </a:lstStyle>
          <a:p>
            <a:pPr>
              <a:defRPr/>
            </a:pPr>
            <a:endParaRPr lang="en-US" altLang="en-US" dirty="0"/>
          </a:p>
        </p:txBody>
      </p:sp>
      <p:sp>
        <p:nvSpPr>
          <p:cNvPr id="3" name="Date Placeholder 2"/>
          <p:cNvSpPr>
            <a:spLocks noGrp="1"/>
          </p:cNvSpPr>
          <p:nvPr>
            <p:ph type="dt" idx="1"/>
          </p:nvPr>
        </p:nvSpPr>
        <p:spPr>
          <a:xfrm>
            <a:off x="5232400" y="0"/>
            <a:ext cx="4002088" cy="35083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MS PGothic" panose="020B0600070205080204" pitchFamily="34" charset="-128"/>
              </a:defRPr>
            </a:lvl1pPr>
          </a:lstStyle>
          <a:p>
            <a:pPr>
              <a:defRPr/>
            </a:pPr>
            <a:fld id="{3E0E830C-BFAE-4EE8-9D86-D84E8DF091BA}" type="datetimeFigureOut">
              <a:rPr lang="en-US" altLang="en-US"/>
              <a:pPr>
                <a:defRPr/>
              </a:pPr>
              <a:t>3/25/2021</a:t>
            </a:fld>
            <a:endParaRPr lang="en-US" altLang="en-US" dirty="0"/>
          </a:p>
        </p:txBody>
      </p:sp>
      <p:sp>
        <p:nvSpPr>
          <p:cNvPr id="4" name="Slide Image Placeholder 3"/>
          <p:cNvSpPr>
            <a:spLocks noGrp="1" noRot="1" noChangeAspect="1"/>
          </p:cNvSpPr>
          <p:nvPr>
            <p:ph type="sldImg" idx="2"/>
          </p:nvPr>
        </p:nvSpPr>
        <p:spPr>
          <a:xfrm>
            <a:off x="2573338" y="525463"/>
            <a:ext cx="4089400" cy="26289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923925" y="3330575"/>
            <a:ext cx="7388225" cy="31543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7975"/>
            <a:ext cx="4002088" cy="350838"/>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MS PGothic" panose="020B0600070205080204" pitchFamily="34" charset="-128"/>
              </a:defRPr>
            </a:lvl1pPr>
          </a:lstStyle>
          <a:p>
            <a:pPr>
              <a:defRPr/>
            </a:pPr>
            <a:endParaRPr lang="en-US" altLang="en-US" dirty="0"/>
          </a:p>
        </p:txBody>
      </p:sp>
      <p:sp>
        <p:nvSpPr>
          <p:cNvPr id="7" name="Slide Number Placeholder 6"/>
          <p:cNvSpPr>
            <a:spLocks noGrp="1"/>
          </p:cNvSpPr>
          <p:nvPr>
            <p:ph type="sldNum" sz="quarter" idx="5"/>
          </p:nvPr>
        </p:nvSpPr>
        <p:spPr>
          <a:xfrm>
            <a:off x="5232400" y="6657975"/>
            <a:ext cx="4002088" cy="3508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MS PGothic" panose="020B0600070205080204" pitchFamily="34" charset="-128"/>
              </a:defRPr>
            </a:lvl1pPr>
          </a:lstStyle>
          <a:p>
            <a:pPr>
              <a:defRPr/>
            </a:pPr>
            <a:fld id="{74DBE4FA-0BC9-43D5-A60F-CF52AB26408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2573338" y="525463"/>
            <a:ext cx="4089400" cy="2628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B448BEE-6D31-44C2-9504-7C17EC10AC93}" type="slidenum">
              <a:rPr lang="en-US" altLang="en-US" smtClean="0">
                <a:latin typeface="Arial" panose="020B0604020202020204" pitchFamily="34" charset="0"/>
              </a:rPr>
              <a:pPr>
                <a:spcBef>
                  <a:spcPct val="0"/>
                </a:spcBef>
              </a:pPr>
              <a:t>1</a:t>
            </a:fld>
            <a:endParaRPr lang="en-US" altLang="en-US" dirty="0">
              <a:latin typeface="Arial" panose="020B0604020202020204" pitchFamily="34" charset="0"/>
            </a:endParaRPr>
          </a:p>
        </p:txBody>
      </p:sp>
    </p:spTree>
    <p:extLst>
      <p:ext uri="{BB962C8B-B14F-4D97-AF65-F5344CB8AC3E}">
        <p14:creationId xmlns:p14="http://schemas.microsoft.com/office/powerpoint/2010/main" val="3799467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6" y="10226675"/>
            <a:ext cx="43526075" cy="7054850"/>
          </a:xfrm>
        </p:spPr>
        <p:txBody>
          <a:bodyPr/>
          <a:lstStyle/>
          <a:p>
            <a:r>
              <a:rPr lang="en-US"/>
              <a:t>Click to edit Master title style</a:t>
            </a:r>
          </a:p>
        </p:txBody>
      </p:sp>
      <p:sp>
        <p:nvSpPr>
          <p:cNvPr id="3" name="Subtitle 2"/>
          <p:cNvSpPr>
            <a:spLocks noGrp="1"/>
          </p:cNvSpPr>
          <p:nvPr>
            <p:ph type="subTitle" idx="1"/>
          </p:nvPr>
        </p:nvSpPr>
        <p:spPr>
          <a:xfrm>
            <a:off x="7680329" y="18653125"/>
            <a:ext cx="35845751" cy="8413750"/>
          </a:xfrm>
        </p:spPr>
        <p:txBody>
          <a:bodyPr/>
          <a:lstStyle>
            <a:lvl1pPr marL="0" indent="0" algn="ctr">
              <a:buNone/>
              <a:defRPr/>
            </a:lvl1pPr>
            <a:lvl2pPr marL="457181" indent="0" algn="ctr">
              <a:buNone/>
              <a:defRPr/>
            </a:lvl2pPr>
            <a:lvl3pPr marL="914360" indent="0" algn="ctr">
              <a:buNone/>
              <a:defRPr/>
            </a:lvl3pPr>
            <a:lvl4pPr marL="1371541" indent="0" algn="ctr">
              <a:buNone/>
              <a:defRPr/>
            </a:lvl4pPr>
            <a:lvl5pPr marL="1828721" indent="0" algn="ctr">
              <a:buNone/>
              <a:defRPr/>
            </a:lvl5pPr>
            <a:lvl6pPr marL="2285902" indent="0" algn="ctr">
              <a:buNone/>
              <a:defRPr/>
            </a:lvl6pPr>
            <a:lvl7pPr marL="2743083" indent="0" algn="ctr">
              <a:buNone/>
              <a:defRPr/>
            </a:lvl7pPr>
            <a:lvl8pPr marL="3200264" indent="0" algn="ctr">
              <a:buNone/>
              <a:defRPr/>
            </a:lvl8pPr>
            <a:lvl9pPr marL="3657443"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AB9DBD7-1234-4871-BA7D-07ABDAB38CED}" type="slidenum">
              <a:rPr lang="en-US" altLang="en-US"/>
              <a:pPr>
                <a:defRPr/>
              </a:pPr>
              <a:t>‹#›</a:t>
            </a:fld>
            <a:endParaRPr lang="en-US" altLang="en-US" dirty="0"/>
          </a:p>
        </p:txBody>
      </p:sp>
    </p:spTree>
    <p:extLst>
      <p:ext uri="{BB962C8B-B14F-4D97-AF65-F5344CB8AC3E}">
        <p14:creationId xmlns:p14="http://schemas.microsoft.com/office/powerpoint/2010/main" val="649767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A721561-CFD9-40C2-9AD1-B87290369639}" type="slidenum">
              <a:rPr lang="en-US" altLang="en-US"/>
              <a:pPr>
                <a:defRPr/>
              </a:pPr>
              <a:t>‹#›</a:t>
            </a:fld>
            <a:endParaRPr lang="en-US" altLang="en-US" dirty="0"/>
          </a:p>
        </p:txBody>
      </p:sp>
    </p:spTree>
    <p:extLst>
      <p:ext uri="{BB962C8B-B14F-4D97-AF65-F5344CB8AC3E}">
        <p14:creationId xmlns:p14="http://schemas.microsoft.com/office/powerpoint/2010/main" val="18414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5278" y="1317625"/>
            <a:ext cx="11522075" cy="28087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59054" y="1317625"/>
            <a:ext cx="34413825" cy="28087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A2E35E5-6418-4667-B8BD-664CE0889FA4}" type="slidenum">
              <a:rPr lang="en-US" altLang="en-US"/>
              <a:pPr>
                <a:defRPr/>
              </a:pPr>
              <a:t>‹#›</a:t>
            </a:fld>
            <a:endParaRPr lang="en-US" altLang="en-US" dirty="0"/>
          </a:p>
        </p:txBody>
      </p:sp>
    </p:spTree>
    <p:extLst>
      <p:ext uri="{BB962C8B-B14F-4D97-AF65-F5344CB8AC3E}">
        <p14:creationId xmlns:p14="http://schemas.microsoft.com/office/powerpoint/2010/main" val="3369633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F3B90A3-94D3-4787-92D1-ACC6FC153303}" type="slidenum">
              <a:rPr lang="en-US" altLang="en-US"/>
              <a:pPr>
                <a:defRPr/>
              </a:pPr>
              <a:t>‹#›</a:t>
            </a:fld>
            <a:endParaRPr lang="en-US" altLang="en-US" dirty="0"/>
          </a:p>
        </p:txBody>
      </p:sp>
    </p:spTree>
    <p:extLst>
      <p:ext uri="{BB962C8B-B14F-4D97-AF65-F5344CB8AC3E}">
        <p14:creationId xmlns:p14="http://schemas.microsoft.com/office/powerpoint/2010/main" val="3143938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21153446"/>
            <a:ext cx="43526075" cy="6537325"/>
          </a:xfrm>
        </p:spPr>
        <p:txBody>
          <a:bodyPr anchor="t"/>
          <a:lstStyle>
            <a:lvl1pPr algn="l">
              <a:defRPr sz="3999" b="1" cap="all"/>
            </a:lvl1pPr>
          </a:lstStyle>
          <a:p>
            <a:r>
              <a:rPr lang="en-US"/>
              <a:t>Click to edit Master title style</a:t>
            </a:r>
          </a:p>
        </p:txBody>
      </p:sp>
      <p:sp>
        <p:nvSpPr>
          <p:cNvPr id="3" name="Text Placeholder 2"/>
          <p:cNvSpPr>
            <a:spLocks noGrp="1"/>
          </p:cNvSpPr>
          <p:nvPr>
            <p:ph type="body" idx="1"/>
          </p:nvPr>
        </p:nvSpPr>
        <p:spPr>
          <a:xfrm>
            <a:off x="4044951" y="13952538"/>
            <a:ext cx="43526075" cy="7200900"/>
          </a:xfrm>
        </p:spPr>
        <p:txBody>
          <a:bodyPr anchor="b"/>
          <a:lstStyle>
            <a:lvl1pPr marL="0" indent="0">
              <a:buNone/>
              <a:defRPr sz="2000"/>
            </a:lvl1pPr>
            <a:lvl2pPr marL="457181" indent="0">
              <a:buNone/>
              <a:defRPr sz="1800"/>
            </a:lvl2pPr>
            <a:lvl3pPr marL="914360" indent="0">
              <a:buNone/>
              <a:defRPr sz="1600"/>
            </a:lvl3pPr>
            <a:lvl4pPr marL="1371541" indent="0">
              <a:buNone/>
              <a:defRPr sz="1400"/>
            </a:lvl4pPr>
            <a:lvl5pPr marL="1828721" indent="0">
              <a:buNone/>
              <a:defRPr sz="1400"/>
            </a:lvl5pPr>
            <a:lvl6pPr marL="2285902" indent="0">
              <a:buNone/>
              <a:defRPr sz="1400"/>
            </a:lvl6pPr>
            <a:lvl7pPr marL="2743083" indent="0">
              <a:buNone/>
              <a:defRPr sz="1400"/>
            </a:lvl7pPr>
            <a:lvl8pPr marL="3200264" indent="0">
              <a:buNone/>
              <a:defRPr sz="1400"/>
            </a:lvl8pPr>
            <a:lvl9pPr marL="3657443"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540C3D4-5730-4110-A3E3-6D35F9913971}" type="slidenum">
              <a:rPr lang="en-US" altLang="en-US"/>
              <a:pPr>
                <a:defRPr/>
              </a:pPr>
              <a:t>‹#›</a:t>
            </a:fld>
            <a:endParaRPr lang="en-US" altLang="en-US" dirty="0"/>
          </a:p>
        </p:txBody>
      </p:sp>
    </p:spTree>
    <p:extLst>
      <p:ext uri="{BB962C8B-B14F-4D97-AF65-F5344CB8AC3E}">
        <p14:creationId xmlns:p14="http://schemas.microsoft.com/office/powerpoint/2010/main" val="3415905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59051" y="7680325"/>
            <a:ext cx="22967950"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79400" y="7680325"/>
            <a:ext cx="22967950"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75CBEB0-534F-410C-A95E-A8140EE43D31}" type="slidenum">
              <a:rPr lang="en-US" altLang="en-US"/>
              <a:pPr>
                <a:defRPr/>
              </a:pPr>
              <a:t>‹#›</a:t>
            </a:fld>
            <a:endParaRPr lang="en-US" altLang="en-US" dirty="0"/>
          </a:p>
        </p:txBody>
      </p:sp>
    </p:spTree>
    <p:extLst>
      <p:ext uri="{BB962C8B-B14F-4D97-AF65-F5344CB8AC3E}">
        <p14:creationId xmlns:p14="http://schemas.microsoft.com/office/powerpoint/2010/main" val="2647449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41" y="1317625"/>
            <a:ext cx="46085125"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639" y="7369183"/>
            <a:ext cx="22625050" cy="3070225"/>
          </a:xfrm>
        </p:spPr>
        <p:txBody>
          <a:bodyPr anchor="b"/>
          <a:lstStyle>
            <a:lvl1pPr marL="0" indent="0">
              <a:buNone/>
              <a:defRPr sz="2400" b="1"/>
            </a:lvl1pPr>
            <a:lvl2pPr marL="457181" indent="0">
              <a:buNone/>
              <a:defRPr sz="2000" b="1"/>
            </a:lvl2pPr>
            <a:lvl3pPr marL="914360" indent="0">
              <a:buNone/>
              <a:defRPr sz="1800" b="1"/>
            </a:lvl3pPr>
            <a:lvl4pPr marL="1371541" indent="0">
              <a:buNone/>
              <a:defRPr sz="1600" b="1"/>
            </a:lvl4pPr>
            <a:lvl5pPr marL="1828721" indent="0">
              <a:buNone/>
              <a:defRPr sz="1600" b="1"/>
            </a:lvl5pPr>
            <a:lvl6pPr marL="2285902" indent="0">
              <a:buNone/>
              <a:defRPr sz="1600" b="1"/>
            </a:lvl6pPr>
            <a:lvl7pPr marL="2743083" indent="0">
              <a:buNone/>
              <a:defRPr sz="1600" b="1"/>
            </a:lvl7pPr>
            <a:lvl8pPr marL="3200264" indent="0">
              <a:buNone/>
              <a:defRPr sz="1600" b="1"/>
            </a:lvl8pPr>
            <a:lvl9pPr marL="3657443" indent="0">
              <a:buNone/>
              <a:defRPr sz="1600" b="1"/>
            </a:lvl9pPr>
          </a:lstStyle>
          <a:p>
            <a:pPr lvl="0"/>
            <a:r>
              <a:rPr lang="en-US"/>
              <a:t>Click to edit Master text styles</a:t>
            </a:r>
          </a:p>
        </p:txBody>
      </p:sp>
      <p:sp>
        <p:nvSpPr>
          <p:cNvPr id="4" name="Content Placeholder 3"/>
          <p:cNvSpPr>
            <a:spLocks noGrp="1"/>
          </p:cNvSpPr>
          <p:nvPr>
            <p:ph sz="half" idx="2"/>
          </p:nvPr>
        </p:nvSpPr>
        <p:spPr>
          <a:xfrm>
            <a:off x="2560639" y="10439408"/>
            <a:ext cx="226250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775" y="7369183"/>
            <a:ext cx="22632988" cy="3070225"/>
          </a:xfrm>
        </p:spPr>
        <p:txBody>
          <a:bodyPr anchor="b"/>
          <a:lstStyle>
            <a:lvl1pPr marL="0" indent="0">
              <a:buNone/>
              <a:defRPr sz="2400" b="1"/>
            </a:lvl1pPr>
            <a:lvl2pPr marL="457181" indent="0">
              <a:buNone/>
              <a:defRPr sz="2000" b="1"/>
            </a:lvl2pPr>
            <a:lvl3pPr marL="914360" indent="0">
              <a:buNone/>
              <a:defRPr sz="1800" b="1"/>
            </a:lvl3pPr>
            <a:lvl4pPr marL="1371541" indent="0">
              <a:buNone/>
              <a:defRPr sz="1600" b="1"/>
            </a:lvl4pPr>
            <a:lvl5pPr marL="1828721" indent="0">
              <a:buNone/>
              <a:defRPr sz="1600" b="1"/>
            </a:lvl5pPr>
            <a:lvl6pPr marL="2285902" indent="0">
              <a:buNone/>
              <a:defRPr sz="1600" b="1"/>
            </a:lvl6pPr>
            <a:lvl7pPr marL="2743083" indent="0">
              <a:buNone/>
              <a:defRPr sz="1600" b="1"/>
            </a:lvl7pPr>
            <a:lvl8pPr marL="3200264" indent="0">
              <a:buNone/>
              <a:defRPr sz="1600" b="1"/>
            </a:lvl8pPr>
            <a:lvl9pPr marL="365744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6012775" y="10439408"/>
            <a:ext cx="2263298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A40A97B8-837B-48B1-B739-E4BA0DB86500}" type="slidenum">
              <a:rPr lang="en-US" altLang="en-US"/>
              <a:pPr>
                <a:defRPr/>
              </a:pPr>
              <a:t>‹#›</a:t>
            </a:fld>
            <a:endParaRPr lang="en-US" altLang="en-US" dirty="0"/>
          </a:p>
        </p:txBody>
      </p:sp>
    </p:spTree>
    <p:extLst>
      <p:ext uri="{BB962C8B-B14F-4D97-AF65-F5344CB8AC3E}">
        <p14:creationId xmlns:p14="http://schemas.microsoft.com/office/powerpoint/2010/main" val="3816505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031C9162-CA1B-45EA-904E-4768CC103FE5}" type="slidenum">
              <a:rPr lang="en-US" altLang="en-US"/>
              <a:pPr>
                <a:defRPr/>
              </a:pPr>
              <a:t>‹#›</a:t>
            </a:fld>
            <a:endParaRPr lang="en-US" altLang="en-US" dirty="0"/>
          </a:p>
        </p:txBody>
      </p:sp>
    </p:spTree>
    <p:extLst>
      <p:ext uri="{BB962C8B-B14F-4D97-AF65-F5344CB8AC3E}">
        <p14:creationId xmlns:p14="http://schemas.microsoft.com/office/powerpoint/2010/main" val="4100722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7EF52327-E79A-4EFF-B5A0-87ABD29173D9}" type="slidenum">
              <a:rPr lang="en-US" altLang="en-US"/>
              <a:pPr>
                <a:defRPr/>
              </a:pPr>
              <a:t>‹#›</a:t>
            </a:fld>
            <a:endParaRPr lang="en-US" altLang="en-US" dirty="0"/>
          </a:p>
        </p:txBody>
      </p:sp>
    </p:spTree>
    <p:extLst>
      <p:ext uri="{BB962C8B-B14F-4D97-AF65-F5344CB8AC3E}">
        <p14:creationId xmlns:p14="http://schemas.microsoft.com/office/powerpoint/2010/main" val="620269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9" y="1311275"/>
            <a:ext cx="1684655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0019963" y="1311275"/>
            <a:ext cx="286258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639" y="6888163"/>
            <a:ext cx="16846550" cy="22517100"/>
          </a:xfrm>
        </p:spPr>
        <p:txBody>
          <a:bodyPr/>
          <a:lstStyle>
            <a:lvl1pPr marL="0" indent="0">
              <a:buNone/>
              <a:defRPr sz="1400"/>
            </a:lvl1pPr>
            <a:lvl2pPr marL="457181" indent="0">
              <a:buNone/>
              <a:defRPr sz="1201"/>
            </a:lvl2pPr>
            <a:lvl3pPr marL="914360" indent="0">
              <a:buNone/>
              <a:defRPr sz="1000"/>
            </a:lvl3pPr>
            <a:lvl4pPr marL="1371541" indent="0">
              <a:buNone/>
              <a:defRPr sz="900"/>
            </a:lvl4pPr>
            <a:lvl5pPr marL="1828721" indent="0">
              <a:buNone/>
              <a:defRPr sz="900"/>
            </a:lvl5pPr>
            <a:lvl6pPr marL="2285902" indent="0">
              <a:buNone/>
              <a:defRPr sz="900"/>
            </a:lvl6pPr>
            <a:lvl7pPr marL="2743083" indent="0">
              <a:buNone/>
              <a:defRPr sz="900"/>
            </a:lvl7pPr>
            <a:lvl8pPr marL="3200264" indent="0">
              <a:buNone/>
              <a:defRPr sz="900"/>
            </a:lvl8pPr>
            <a:lvl9pPr marL="365744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6C7798F-CFD7-4A61-B18D-D6A2A7DE4A7F}" type="slidenum">
              <a:rPr lang="en-US" altLang="en-US"/>
              <a:pPr>
                <a:defRPr/>
              </a:pPr>
              <a:t>‹#›</a:t>
            </a:fld>
            <a:endParaRPr lang="en-US" altLang="en-US" dirty="0"/>
          </a:p>
        </p:txBody>
      </p:sp>
    </p:spTree>
    <p:extLst>
      <p:ext uri="{BB962C8B-B14F-4D97-AF65-F5344CB8AC3E}">
        <p14:creationId xmlns:p14="http://schemas.microsoft.com/office/powerpoint/2010/main" val="4080983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3042571"/>
            <a:ext cx="30724475"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0036175" y="2941646"/>
            <a:ext cx="30724475" cy="19750087"/>
          </a:xfrm>
        </p:spPr>
        <p:txBody>
          <a:bodyPr/>
          <a:lstStyle>
            <a:lvl1pPr marL="0" indent="0">
              <a:buNone/>
              <a:defRPr sz="3200"/>
            </a:lvl1pPr>
            <a:lvl2pPr marL="457181" indent="0">
              <a:buNone/>
              <a:defRPr sz="2800"/>
            </a:lvl2pPr>
            <a:lvl3pPr marL="914360" indent="0">
              <a:buNone/>
              <a:defRPr sz="2400"/>
            </a:lvl3pPr>
            <a:lvl4pPr marL="1371541" indent="0">
              <a:buNone/>
              <a:defRPr sz="2000"/>
            </a:lvl4pPr>
            <a:lvl5pPr marL="1828721" indent="0">
              <a:buNone/>
              <a:defRPr sz="2000"/>
            </a:lvl5pPr>
            <a:lvl6pPr marL="2285902" indent="0">
              <a:buNone/>
              <a:defRPr sz="2000"/>
            </a:lvl6pPr>
            <a:lvl7pPr marL="2743083" indent="0">
              <a:buNone/>
              <a:defRPr sz="2000"/>
            </a:lvl7pPr>
            <a:lvl8pPr marL="3200264" indent="0">
              <a:buNone/>
              <a:defRPr sz="2000"/>
            </a:lvl8pPr>
            <a:lvl9pPr marL="3657443" indent="0">
              <a:buNone/>
              <a:defRPr sz="2000"/>
            </a:lvl9pPr>
          </a:lstStyle>
          <a:p>
            <a:pPr lvl="0"/>
            <a:endParaRPr lang="en-US" noProof="0" dirty="0"/>
          </a:p>
        </p:txBody>
      </p:sp>
      <p:sp>
        <p:nvSpPr>
          <p:cNvPr id="4" name="Text Placeholder 3"/>
          <p:cNvSpPr>
            <a:spLocks noGrp="1"/>
          </p:cNvSpPr>
          <p:nvPr>
            <p:ph type="body" sz="half" idx="2"/>
          </p:nvPr>
        </p:nvSpPr>
        <p:spPr>
          <a:xfrm>
            <a:off x="10036175" y="25763546"/>
            <a:ext cx="30724475" cy="3862387"/>
          </a:xfrm>
        </p:spPr>
        <p:txBody>
          <a:bodyPr/>
          <a:lstStyle>
            <a:lvl1pPr marL="0" indent="0">
              <a:buNone/>
              <a:defRPr sz="1400"/>
            </a:lvl1pPr>
            <a:lvl2pPr marL="457181" indent="0">
              <a:buNone/>
              <a:defRPr sz="1201"/>
            </a:lvl2pPr>
            <a:lvl3pPr marL="914360" indent="0">
              <a:buNone/>
              <a:defRPr sz="1000"/>
            </a:lvl3pPr>
            <a:lvl4pPr marL="1371541" indent="0">
              <a:buNone/>
              <a:defRPr sz="900"/>
            </a:lvl4pPr>
            <a:lvl5pPr marL="1828721" indent="0">
              <a:buNone/>
              <a:defRPr sz="900"/>
            </a:lvl5pPr>
            <a:lvl6pPr marL="2285902" indent="0">
              <a:buNone/>
              <a:defRPr sz="900"/>
            </a:lvl6pPr>
            <a:lvl7pPr marL="2743083" indent="0">
              <a:buNone/>
              <a:defRPr sz="900"/>
            </a:lvl7pPr>
            <a:lvl8pPr marL="3200264" indent="0">
              <a:buNone/>
              <a:defRPr sz="900"/>
            </a:lvl8pPr>
            <a:lvl9pPr marL="365744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D189373-8356-484E-9E90-593E6D9B382D}" type="slidenum">
              <a:rPr lang="en-US" altLang="en-US"/>
              <a:pPr>
                <a:defRPr/>
              </a:pPr>
              <a:t>‹#›</a:t>
            </a:fld>
            <a:endParaRPr lang="en-US" altLang="en-US" dirty="0"/>
          </a:p>
        </p:txBody>
      </p:sp>
    </p:spTree>
    <p:extLst>
      <p:ext uri="{BB962C8B-B14F-4D97-AF65-F5344CB8AC3E}">
        <p14:creationId xmlns:p14="http://schemas.microsoft.com/office/powerpoint/2010/main" val="148721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542A"/>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59051" y="1317625"/>
            <a:ext cx="460883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1589" tIns="250794" rIns="501589" bIns="250794"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559051" y="7680325"/>
            <a:ext cx="46088300" cy="2172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1589" tIns="250794" rIns="501589" bIns="25079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559051" y="29976763"/>
            <a:ext cx="11950700" cy="2286000"/>
          </a:xfrm>
          <a:prstGeom prst="rect">
            <a:avLst/>
          </a:prstGeom>
          <a:noFill/>
          <a:ln w="9525">
            <a:noFill/>
            <a:miter lim="800000"/>
            <a:headEnd/>
            <a:tailEnd/>
          </a:ln>
          <a:effectLst/>
        </p:spPr>
        <p:txBody>
          <a:bodyPr vert="horz" wrap="square" lIns="501589" tIns="250794" rIns="501589" bIns="250794" numCol="1" anchor="t" anchorCtr="0" compatLnSpc="1">
            <a:prstTxWarp prst="textNoShape">
              <a:avLst/>
            </a:prstTxWarp>
          </a:bodyPr>
          <a:lstStyle>
            <a:lvl1pPr eaLnBrk="1" hangingPunct="1">
              <a:defRPr sz="7700">
                <a:latin typeface="Arial" panose="020B0604020202020204" pitchFamily="34" charset="0"/>
                <a:ea typeface="MS PGothic" panose="020B0600070205080204" pitchFamily="34" charset="-128"/>
              </a:defRPr>
            </a:lvl1pPr>
          </a:lstStyle>
          <a:p>
            <a:pPr>
              <a:defRPr/>
            </a:pPr>
            <a:endParaRPr lang="en-US" altLang="en-US" dirty="0"/>
          </a:p>
        </p:txBody>
      </p:sp>
      <p:sp>
        <p:nvSpPr>
          <p:cNvPr id="1029" name="Rectangle 5"/>
          <p:cNvSpPr>
            <a:spLocks noGrp="1" noChangeArrowheads="1"/>
          </p:cNvSpPr>
          <p:nvPr>
            <p:ph type="ftr" sz="quarter" idx="3"/>
          </p:nvPr>
        </p:nvSpPr>
        <p:spPr bwMode="auto">
          <a:xfrm>
            <a:off x="17494251" y="29976763"/>
            <a:ext cx="16217900" cy="2286000"/>
          </a:xfrm>
          <a:prstGeom prst="rect">
            <a:avLst/>
          </a:prstGeom>
          <a:noFill/>
          <a:ln w="9525">
            <a:noFill/>
            <a:miter lim="800000"/>
            <a:headEnd/>
            <a:tailEnd/>
          </a:ln>
          <a:effectLst/>
        </p:spPr>
        <p:txBody>
          <a:bodyPr vert="horz" wrap="square" lIns="501589" tIns="250794" rIns="501589" bIns="250794" numCol="1" anchor="t" anchorCtr="0" compatLnSpc="1">
            <a:prstTxWarp prst="textNoShape">
              <a:avLst/>
            </a:prstTxWarp>
          </a:bodyPr>
          <a:lstStyle>
            <a:lvl1pPr algn="ctr" eaLnBrk="1" hangingPunct="1">
              <a:defRPr sz="7700">
                <a:latin typeface="Arial" panose="020B0604020202020204" pitchFamily="34" charset="0"/>
                <a:ea typeface="MS PGothic" panose="020B0600070205080204" pitchFamily="34" charset="-128"/>
              </a:defRPr>
            </a:lvl1pPr>
          </a:lstStyle>
          <a:p>
            <a:pPr>
              <a:defRPr/>
            </a:pPr>
            <a:endParaRPr lang="en-US" altLang="en-US" dirty="0"/>
          </a:p>
        </p:txBody>
      </p:sp>
      <p:sp>
        <p:nvSpPr>
          <p:cNvPr id="1030" name="Rectangle 6"/>
          <p:cNvSpPr>
            <a:spLocks noGrp="1" noChangeArrowheads="1"/>
          </p:cNvSpPr>
          <p:nvPr>
            <p:ph type="sldNum" sz="quarter" idx="4"/>
          </p:nvPr>
        </p:nvSpPr>
        <p:spPr bwMode="auto">
          <a:xfrm>
            <a:off x="36696651" y="29976763"/>
            <a:ext cx="11950700" cy="2286000"/>
          </a:xfrm>
          <a:prstGeom prst="rect">
            <a:avLst/>
          </a:prstGeom>
          <a:noFill/>
          <a:ln w="9525">
            <a:noFill/>
            <a:miter lim="800000"/>
            <a:headEnd/>
            <a:tailEnd/>
          </a:ln>
          <a:effectLst/>
        </p:spPr>
        <p:txBody>
          <a:bodyPr vert="horz" wrap="square" lIns="501589" tIns="250794" rIns="501589" bIns="250794" numCol="1" anchor="t" anchorCtr="0" compatLnSpc="1">
            <a:prstTxWarp prst="textNoShape">
              <a:avLst/>
            </a:prstTxWarp>
          </a:bodyPr>
          <a:lstStyle>
            <a:lvl1pPr algn="r" eaLnBrk="1" hangingPunct="1">
              <a:defRPr sz="7700">
                <a:latin typeface="Arial" panose="020B0604020202020204" pitchFamily="34" charset="0"/>
                <a:ea typeface="MS PGothic" panose="020B0600070205080204" pitchFamily="34" charset="-128"/>
              </a:defRPr>
            </a:lvl1pPr>
          </a:lstStyle>
          <a:p>
            <a:pPr>
              <a:defRPr/>
            </a:pPr>
            <a:fld id="{DC3337D3-FDA1-438A-B562-AF4E300BD083}"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285" rtl="0" eaLnBrk="0" fontAlgn="base" hangingPunct="0">
        <a:spcBef>
          <a:spcPct val="0"/>
        </a:spcBef>
        <a:spcAft>
          <a:spcPct val="0"/>
        </a:spcAft>
        <a:defRPr sz="24098">
          <a:solidFill>
            <a:schemeClr val="tx2"/>
          </a:solidFill>
          <a:latin typeface="+mj-lt"/>
          <a:ea typeface="MS PGothic" panose="020B0600070205080204" pitchFamily="34" charset="-128"/>
          <a:cs typeface="MS PGothic" panose="020B0600070205080204" pitchFamily="34" charset="-128"/>
        </a:defRPr>
      </a:lvl1pPr>
      <a:lvl2pPr algn="ctr" defTabSz="5016285" rtl="0" eaLnBrk="0" fontAlgn="base" hangingPunct="0">
        <a:spcBef>
          <a:spcPct val="0"/>
        </a:spcBef>
        <a:spcAft>
          <a:spcPct val="0"/>
        </a:spcAft>
        <a:defRPr sz="24098">
          <a:solidFill>
            <a:schemeClr val="tx2"/>
          </a:solidFill>
          <a:latin typeface="Arial" pitchFamily="-108" charset="0"/>
          <a:ea typeface="MS PGothic" panose="020B0600070205080204" pitchFamily="34" charset="-128"/>
          <a:cs typeface="MS PGothic" panose="020B0600070205080204" pitchFamily="34" charset="-128"/>
        </a:defRPr>
      </a:lvl2pPr>
      <a:lvl3pPr algn="ctr" defTabSz="5016285" rtl="0" eaLnBrk="0" fontAlgn="base" hangingPunct="0">
        <a:spcBef>
          <a:spcPct val="0"/>
        </a:spcBef>
        <a:spcAft>
          <a:spcPct val="0"/>
        </a:spcAft>
        <a:defRPr sz="24098">
          <a:solidFill>
            <a:schemeClr val="tx2"/>
          </a:solidFill>
          <a:latin typeface="Arial" pitchFamily="-108" charset="0"/>
          <a:ea typeface="MS PGothic" panose="020B0600070205080204" pitchFamily="34" charset="-128"/>
          <a:cs typeface="MS PGothic" panose="020B0600070205080204" pitchFamily="34" charset="-128"/>
        </a:defRPr>
      </a:lvl3pPr>
      <a:lvl4pPr algn="ctr" defTabSz="5016285" rtl="0" eaLnBrk="0" fontAlgn="base" hangingPunct="0">
        <a:spcBef>
          <a:spcPct val="0"/>
        </a:spcBef>
        <a:spcAft>
          <a:spcPct val="0"/>
        </a:spcAft>
        <a:defRPr sz="24098">
          <a:solidFill>
            <a:schemeClr val="tx2"/>
          </a:solidFill>
          <a:latin typeface="Arial" pitchFamily="-108" charset="0"/>
          <a:ea typeface="MS PGothic" panose="020B0600070205080204" pitchFamily="34" charset="-128"/>
          <a:cs typeface="MS PGothic" panose="020B0600070205080204" pitchFamily="34" charset="-128"/>
        </a:defRPr>
      </a:lvl4pPr>
      <a:lvl5pPr algn="ctr" defTabSz="5016285" rtl="0" eaLnBrk="0" fontAlgn="base" hangingPunct="0">
        <a:spcBef>
          <a:spcPct val="0"/>
        </a:spcBef>
        <a:spcAft>
          <a:spcPct val="0"/>
        </a:spcAft>
        <a:defRPr sz="24098">
          <a:solidFill>
            <a:schemeClr val="tx2"/>
          </a:solidFill>
          <a:latin typeface="Arial" pitchFamily="-108" charset="0"/>
          <a:ea typeface="MS PGothic" panose="020B0600070205080204" pitchFamily="34" charset="-128"/>
          <a:cs typeface="MS PGothic" panose="020B0600070205080204" pitchFamily="34" charset="-128"/>
        </a:defRPr>
      </a:lvl5pPr>
      <a:lvl6pPr marL="457181" algn="ctr" defTabSz="5016285" rtl="0" fontAlgn="base">
        <a:spcBef>
          <a:spcPct val="0"/>
        </a:spcBef>
        <a:spcAft>
          <a:spcPct val="0"/>
        </a:spcAft>
        <a:defRPr sz="24098">
          <a:solidFill>
            <a:schemeClr val="tx2"/>
          </a:solidFill>
          <a:latin typeface="Arial" pitchFamily="-108" charset="0"/>
        </a:defRPr>
      </a:lvl6pPr>
      <a:lvl7pPr marL="914360" algn="ctr" defTabSz="5016285" rtl="0" fontAlgn="base">
        <a:spcBef>
          <a:spcPct val="0"/>
        </a:spcBef>
        <a:spcAft>
          <a:spcPct val="0"/>
        </a:spcAft>
        <a:defRPr sz="24098">
          <a:solidFill>
            <a:schemeClr val="tx2"/>
          </a:solidFill>
          <a:latin typeface="Arial" pitchFamily="-108" charset="0"/>
        </a:defRPr>
      </a:lvl7pPr>
      <a:lvl8pPr marL="1371541" algn="ctr" defTabSz="5016285" rtl="0" fontAlgn="base">
        <a:spcBef>
          <a:spcPct val="0"/>
        </a:spcBef>
        <a:spcAft>
          <a:spcPct val="0"/>
        </a:spcAft>
        <a:defRPr sz="24098">
          <a:solidFill>
            <a:schemeClr val="tx2"/>
          </a:solidFill>
          <a:latin typeface="Arial" pitchFamily="-108" charset="0"/>
        </a:defRPr>
      </a:lvl8pPr>
      <a:lvl9pPr marL="1828721" algn="ctr" defTabSz="5016285" rtl="0" fontAlgn="base">
        <a:spcBef>
          <a:spcPct val="0"/>
        </a:spcBef>
        <a:spcAft>
          <a:spcPct val="0"/>
        </a:spcAft>
        <a:defRPr sz="24098">
          <a:solidFill>
            <a:schemeClr val="tx2"/>
          </a:solidFill>
          <a:latin typeface="Arial" pitchFamily="-108" charset="0"/>
        </a:defRPr>
      </a:lvl9pPr>
    </p:titleStyle>
    <p:bodyStyle>
      <a:lvl1pPr marL="1881107" indent="-1881107" algn="l" defTabSz="5016285" rtl="0" eaLnBrk="0" fontAlgn="base" hangingPunct="0">
        <a:spcBef>
          <a:spcPct val="20000"/>
        </a:spcBef>
        <a:spcAft>
          <a:spcPct val="0"/>
        </a:spcAft>
        <a:buChar char="•"/>
        <a:defRPr sz="17600">
          <a:solidFill>
            <a:schemeClr val="tx1"/>
          </a:solidFill>
          <a:latin typeface="+mn-lt"/>
          <a:ea typeface="MS PGothic" panose="020B0600070205080204" pitchFamily="34" charset="-128"/>
          <a:cs typeface="MS PGothic" panose="020B0600070205080204" pitchFamily="34" charset="-128"/>
        </a:defRPr>
      </a:lvl1pPr>
      <a:lvl2pPr marL="4074938" indent="-1568382" algn="l" defTabSz="5016285" rtl="0" eaLnBrk="0" fontAlgn="base" hangingPunct="0">
        <a:spcBef>
          <a:spcPct val="20000"/>
        </a:spcBef>
        <a:spcAft>
          <a:spcPct val="0"/>
        </a:spcAft>
        <a:buChar char="–"/>
        <a:defRPr sz="15300">
          <a:solidFill>
            <a:schemeClr val="tx1"/>
          </a:solidFill>
          <a:latin typeface="+mn-lt"/>
          <a:ea typeface="MS PGothic" panose="020B0600070205080204" pitchFamily="34" charset="-128"/>
        </a:defRPr>
      </a:lvl2pPr>
      <a:lvl3pPr marL="6270357" indent="-1254072" algn="l" defTabSz="5016285" rtl="0" eaLnBrk="0" fontAlgn="base" hangingPunct="0">
        <a:spcBef>
          <a:spcPct val="20000"/>
        </a:spcBef>
        <a:spcAft>
          <a:spcPct val="0"/>
        </a:spcAft>
        <a:buChar char="•"/>
        <a:defRPr sz="13100">
          <a:solidFill>
            <a:schemeClr val="tx1"/>
          </a:solidFill>
          <a:latin typeface="+mn-lt"/>
          <a:ea typeface="MS PGothic" panose="020B0600070205080204" pitchFamily="34" charset="-128"/>
        </a:defRPr>
      </a:lvl3pPr>
      <a:lvl4pPr marL="8776911" indent="-1254072" algn="l" defTabSz="5016285" rtl="0" eaLnBrk="0" fontAlgn="base" hangingPunct="0">
        <a:spcBef>
          <a:spcPct val="20000"/>
        </a:spcBef>
        <a:spcAft>
          <a:spcPct val="0"/>
        </a:spcAft>
        <a:buChar char="–"/>
        <a:defRPr sz="11000">
          <a:solidFill>
            <a:schemeClr val="tx1"/>
          </a:solidFill>
          <a:latin typeface="+mn-lt"/>
          <a:ea typeface="MS PGothic" panose="020B0600070205080204" pitchFamily="34" charset="-128"/>
        </a:defRPr>
      </a:lvl4pPr>
      <a:lvl5pPr marL="11285055" indent="-1252484" algn="l" defTabSz="5016285" rtl="0" eaLnBrk="0" fontAlgn="base" hangingPunct="0">
        <a:spcBef>
          <a:spcPct val="20000"/>
        </a:spcBef>
        <a:spcAft>
          <a:spcPct val="0"/>
        </a:spcAft>
        <a:buChar char="»"/>
        <a:defRPr sz="11000">
          <a:solidFill>
            <a:schemeClr val="tx1"/>
          </a:solidFill>
          <a:latin typeface="+mn-lt"/>
          <a:ea typeface="MS PGothic" panose="020B0600070205080204" pitchFamily="34" charset="-128"/>
        </a:defRPr>
      </a:lvl5pPr>
      <a:lvl6pPr marL="11742236" indent="-1252484" algn="l" defTabSz="5016285" rtl="0" fontAlgn="base">
        <a:spcBef>
          <a:spcPct val="20000"/>
        </a:spcBef>
        <a:spcAft>
          <a:spcPct val="0"/>
        </a:spcAft>
        <a:buChar char="»"/>
        <a:defRPr sz="11000">
          <a:solidFill>
            <a:schemeClr val="tx1"/>
          </a:solidFill>
          <a:latin typeface="+mn-lt"/>
          <a:ea typeface="ＭＳ Ｐゴシック" pitchFamily="-108" charset="-128"/>
        </a:defRPr>
      </a:lvl6pPr>
      <a:lvl7pPr marL="12199415" indent="-1252484" algn="l" defTabSz="5016285" rtl="0" fontAlgn="base">
        <a:spcBef>
          <a:spcPct val="20000"/>
        </a:spcBef>
        <a:spcAft>
          <a:spcPct val="0"/>
        </a:spcAft>
        <a:buChar char="»"/>
        <a:defRPr sz="11000">
          <a:solidFill>
            <a:schemeClr val="tx1"/>
          </a:solidFill>
          <a:latin typeface="+mn-lt"/>
          <a:ea typeface="ＭＳ Ｐゴシック" pitchFamily="-108" charset="-128"/>
        </a:defRPr>
      </a:lvl7pPr>
      <a:lvl8pPr marL="12656596" indent="-1252484" algn="l" defTabSz="5016285" rtl="0" fontAlgn="base">
        <a:spcBef>
          <a:spcPct val="20000"/>
        </a:spcBef>
        <a:spcAft>
          <a:spcPct val="0"/>
        </a:spcAft>
        <a:buChar char="»"/>
        <a:defRPr sz="11000">
          <a:solidFill>
            <a:schemeClr val="tx1"/>
          </a:solidFill>
          <a:latin typeface="+mn-lt"/>
          <a:ea typeface="ＭＳ Ｐゴシック" pitchFamily="-108" charset="-128"/>
        </a:defRPr>
      </a:lvl8pPr>
      <a:lvl9pPr marL="13113776" indent="-1252484" algn="l" defTabSz="5016285" rtl="0" fontAlgn="base">
        <a:spcBef>
          <a:spcPct val="20000"/>
        </a:spcBef>
        <a:spcAft>
          <a:spcPct val="0"/>
        </a:spcAft>
        <a:buChar char="»"/>
        <a:defRPr sz="11000">
          <a:solidFill>
            <a:schemeClr val="tx1"/>
          </a:solidFill>
          <a:latin typeface="+mn-lt"/>
          <a:ea typeface="ＭＳ Ｐゴシック" pitchFamily="-108" charset="-128"/>
        </a:defRPr>
      </a:lvl9pPr>
    </p:bodyStyle>
    <p:other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0" algn="l" defTabSz="457181" rtl="0" eaLnBrk="1" latinLnBrk="0" hangingPunct="1">
        <a:defRPr sz="1800" kern="1200">
          <a:solidFill>
            <a:schemeClr val="tx1"/>
          </a:solidFill>
          <a:latin typeface="+mn-lt"/>
          <a:ea typeface="+mn-ea"/>
          <a:cs typeface="+mn-cs"/>
        </a:defRPr>
      </a:lvl3pPr>
      <a:lvl4pPr marL="1371541" algn="l" defTabSz="457181" rtl="0" eaLnBrk="1" latinLnBrk="0" hangingPunct="1">
        <a:defRPr sz="1800" kern="1200">
          <a:solidFill>
            <a:schemeClr val="tx1"/>
          </a:solidFill>
          <a:latin typeface="+mn-lt"/>
          <a:ea typeface="+mn-ea"/>
          <a:cs typeface="+mn-cs"/>
        </a:defRPr>
      </a:lvl4pPr>
      <a:lvl5pPr marL="1828721" algn="l" defTabSz="457181" rtl="0" eaLnBrk="1" latinLnBrk="0" hangingPunct="1">
        <a:defRPr sz="1800" kern="1200">
          <a:solidFill>
            <a:schemeClr val="tx1"/>
          </a:solidFill>
          <a:latin typeface="+mn-lt"/>
          <a:ea typeface="+mn-ea"/>
          <a:cs typeface="+mn-cs"/>
        </a:defRPr>
      </a:lvl5pPr>
      <a:lvl6pPr marL="2285902" algn="l" defTabSz="457181" rtl="0" eaLnBrk="1" latinLnBrk="0" hangingPunct="1">
        <a:defRPr sz="1800" kern="1200">
          <a:solidFill>
            <a:schemeClr val="tx1"/>
          </a:solidFill>
          <a:latin typeface="+mn-lt"/>
          <a:ea typeface="+mn-ea"/>
          <a:cs typeface="+mn-cs"/>
        </a:defRPr>
      </a:lvl6pPr>
      <a:lvl7pPr marL="2743083" algn="l" defTabSz="457181" rtl="0" eaLnBrk="1" latinLnBrk="0" hangingPunct="1">
        <a:defRPr sz="1800" kern="1200">
          <a:solidFill>
            <a:schemeClr val="tx1"/>
          </a:solidFill>
          <a:latin typeface="+mn-lt"/>
          <a:ea typeface="+mn-ea"/>
          <a:cs typeface="+mn-cs"/>
        </a:defRPr>
      </a:lvl7pPr>
      <a:lvl8pPr marL="3200264" algn="l" defTabSz="457181" rtl="0" eaLnBrk="1" latinLnBrk="0" hangingPunct="1">
        <a:defRPr sz="1800" kern="1200">
          <a:solidFill>
            <a:schemeClr val="tx1"/>
          </a:solidFill>
          <a:latin typeface="+mn-lt"/>
          <a:ea typeface="+mn-ea"/>
          <a:cs typeface="+mn-cs"/>
        </a:defRPr>
      </a:lvl8pPr>
      <a:lvl9pPr marL="3657443" algn="l" defTabSz="45718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1.png"/><Relationship Id="rId7" Type="http://schemas.openxmlformats.org/officeDocument/2006/relationships/hyperlink" Target="https://creativecommons.org/licenses/by/3.0/"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www.newsofmillcreek.com/content/reflections-school-dance-celebrates-20-years-mill-creek" TargetMode="External"/><Relationship Id="rId5" Type="http://schemas.openxmlformats.org/officeDocument/2006/relationships/image" Target="../media/image3.jpg"/><Relationship Id="rId10" Type="http://schemas.openxmlformats.org/officeDocument/2006/relationships/hyperlink" Target="https://creativecommons.org/licenses/by-nc/3.0/" TargetMode="External"/><Relationship Id="rId4" Type="http://schemas.openxmlformats.org/officeDocument/2006/relationships/image" Target="../media/image2.emf"/><Relationship Id="rId9" Type="http://schemas.openxmlformats.org/officeDocument/2006/relationships/hyperlink" Target="https://knightfoundation.org/articles/verb-ballets-performed-heinz-poll-summer-dance-festiv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p:cNvGrpSpPr/>
          <p:nvPr/>
        </p:nvGrpSpPr>
        <p:grpSpPr>
          <a:xfrm>
            <a:off x="19392904" y="4638826"/>
            <a:ext cx="31269993" cy="12833430"/>
            <a:chOff x="19708212" y="5446759"/>
            <a:chExt cx="30306551" cy="9536113"/>
          </a:xfrm>
        </p:grpSpPr>
        <p:sp>
          <p:nvSpPr>
            <p:cNvPr id="85" name="AutoShape 93"/>
            <p:cNvSpPr>
              <a:spLocks noChangeArrowheads="1"/>
            </p:cNvSpPr>
            <p:nvPr/>
          </p:nvSpPr>
          <p:spPr bwMode="auto">
            <a:xfrm>
              <a:off x="33753056" y="5446759"/>
              <a:ext cx="16206415" cy="9536113"/>
            </a:xfrm>
            <a:prstGeom prst="roundRect">
              <a:avLst>
                <a:gd name="adj" fmla="val 3644"/>
              </a:avLst>
            </a:prstGeom>
            <a:solidFill>
              <a:schemeClr val="bg1"/>
            </a:solidFill>
            <a:ln w="12700">
              <a:solidFill>
                <a:srgbClr val="00B050"/>
              </a:solidFill>
              <a:round/>
              <a:headEnd/>
              <a:tailEnd/>
            </a:ln>
          </p:spPr>
          <p:txBody>
            <a:bodyPr wrap="none" lIns="121896" tIns="60943" rIns="121896" bIns="60943" anchor="ctr"/>
            <a:lstStyle>
              <a:lvl1pPr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endParaRPr lang="en-US" altLang="en-US" sz="3150" dirty="0">
                <a:latin typeface="Times New Roman" panose="02020603050405020304" pitchFamily="18" charset="0"/>
              </a:endParaRPr>
            </a:p>
          </p:txBody>
        </p:sp>
        <p:sp>
          <p:nvSpPr>
            <p:cNvPr id="86" name="TextBox 10"/>
            <p:cNvSpPr txBox="1">
              <a:spLocks noChangeArrowheads="1"/>
            </p:cNvSpPr>
            <p:nvPr/>
          </p:nvSpPr>
          <p:spPr bwMode="auto">
            <a:xfrm>
              <a:off x="36805916" y="5553307"/>
              <a:ext cx="10474325" cy="604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800">
                  <a:solidFill>
                    <a:schemeClr val="tx1"/>
                  </a:solidFill>
                  <a:latin typeface="Arial" panose="020B0604020202020204" pitchFamily="34" charset="0"/>
                  <a:ea typeface="MS PGothic" panose="020B0600070205080204" pitchFamily="34" charset="-128"/>
                </a:defRPr>
              </a:lvl1pPr>
              <a:lvl2pPr marL="742950" indent="-285750">
                <a:defRPr sz="9800">
                  <a:solidFill>
                    <a:schemeClr val="tx1"/>
                  </a:solidFill>
                  <a:latin typeface="Arial" panose="020B0604020202020204" pitchFamily="34" charset="0"/>
                  <a:ea typeface="MS PGothic" panose="020B0600070205080204" pitchFamily="34" charset="-128"/>
                </a:defRPr>
              </a:lvl2pPr>
              <a:lvl3pPr marL="1143000" indent="-228600">
                <a:defRPr sz="9800">
                  <a:solidFill>
                    <a:schemeClr val="tx1"/>
                  </a:solidFill>
                  <a:latin typeface="Arial" panose="020B0604020202020204" pitchFamily="34" charset="0"/>
                  <a:ea typeface="MS PGothic" panose="020B0600070205080204" pitchFamily="34" charset="-128"/>
                </a:defRPr>
              </a:lvl3pPr>
              <a:lvl4pPr marL="1600200" indent="-228600">
                <a:defRPr sz="9800">
                  <a:solidFill>
                    <a:schemeClr val="tx1"/>
                  </a:solidFill>
                  <a:latin typeface="Arial" panose="020B0604020202020204" pitchFamily="34" charset="0"/>
                  <a:ea typeface="MS PGothic" panose="020B0600070205080204" pitchFamily="34" charset="-128"/>
                </a:defRPr>
              </a:lvl4pPr>
              <a:lvl5pPr marL="2057400" indent="-228600">
                <a:defRPr sz="9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9pPr>
            </a:lstStyle>
            <a:p>
              <a:pPr algn="ctr"/>
              <a:r>
                <a:rPr lang="en-US" altLang="en-US" sz="5000" b="1" u="sng" dirty="0">
                  <a:latin typeface="+mn-lt"/>
                </a:rPr>
                <a:t>Background and Application</a:t>
              </a:r>
            </a:p>
          </p:txBody>
        </p:sp>
        <p:sp>
          <p:nvSpPr>
            <p:cNvPr id="87" name="TextBox 2"/>
            <p:cNvSpPr txBox="1">
              <a:spLocks noChangeArrowheads="1"/>
            </p:cNvSpPr>
            <p:nvPr/>
          </p:nvSpPr>
          <p:spPr bwMode="auto">
            <a:xfrm rot="10800000" flipV="1">
              <a:off x="33964694" y="6299330"/>
              <a:ext cx="16050069" cy="36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9800">
                  <a:solidFill>
                    <a:schemeClr val="tx1"/>
                  </a:solidFill>
                  <a:latin typeface="Arial" panose="020B0604020202020204" pitchFamily="34" charset="0"/>
                  <a:ea typeface="MS PGothic" panose="020B0600070205080204" pitchFamily="34" charset="-128"/>
                </a:defRPr>
              </a:lvl1pPr>
              <a:lvl2pPr marL="914400" indent="-457200">
                <a:defRPr sz="9800">
                  <a:solidFill>
                    <a:schemeClr val="tx1"/>
                  </a:solidFill>
                  <a:latin typeface="Arial" panose="020B0604020202020204" pitchFamily="34" charset="0"/>
                  <a:ea typeface="MS PGothic" panose="020B0600070205080204" pitchFamily="34" charset="-128"/>
                </a:defRPr>
              </a:lvl2pPr>
              <a:lvl3pPr marL="1143000" indent="-228600">
                <a:defRPr sz="9800">
                  <a:solidFill>
                    <a:schemeClr val="tx1"/>
                  </a:solidFill>
                  <a:latin typeface="Arial" panose="020B0604020202020204" pitchFamily="34" charset="0"/>
                  <a:ea typeface="MS PGothic" panose="020B0600070205080204" pitchFamily="34" charset="-128"/>
                </a:defRPr>
              </a:lvl3pPr>
              <a:lvl4pPr marL="1600200" indent="-228600">
                <a:defRPr sz="9800">
                  <a:solidFill>
                    <a:schemeClr val="tx1"/>
                  </a:solidFill>
                  <a:latin typeface="Arial" panose="020B0604020202020204" pitchFamily="34" charset="0"/>
                  <a:ea typeface="MS PGothic" panose="020B0600070205080204" pitchFamily="34" charset="-128"/>
                </a:defRPr>
              </a:lvl4pPr>
              <a:lvl5pPr marL="2057400" indent="-228600">
                <a:defRPr sz="9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9pPr>
            </a:lstStyle>
            <a:p>
              <a:pPr marL="571500" indent="-571500">
                <a:spcAft>
                  <a:spcPts val="600"/>
                </a:spcAft>
                <a:buFont typeface="Arial" panose="020B0604020202020204" pitchFamily="34" charset="0"/>
                <a:buChar char="•"/>
              </a:pPr>
              <a:endParaRPr lang="en-US" altLang="en-US" sz="2800" dirty="0"/>
            </a:p>
          </p:txBody>
        </p:sp>
        <p:sp>
          <p:nvSpPr>
            <p:cNvPr id="90" name="TextBox 2"/>
            <p:cNvSpPr txBox="1">
              <a:spLocks noChangeArrowheads="1"/>
            </p:cNvSpPr>
            <p:nvPr/>
          </p:nvSpPr>
          <p:spPr bwMode="auto">
            <a:xfrm>
              <a:off x="19708212" y="14042553"/>
              <a:ext cx="12880084" cy="31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9800">
                  <a:solidFill>
                    <a:schemeClr val="tx1"/>
                  </a:solidFill>
                  <a:latin typeface="Arial" panose="020B0604020202020204" pitchFamily="34" charset="0"/>
                  <a:ea typeface="MS PGothic" panose="020B0600070205080204" pitchFamily="34" charset="-128"/>
                </a:defRPr>
              </a:lvl1pPr>
              <a:lvl2pPr marL="914400" indent="-457200">
                <a:defRPr sz="9800">
                  <a:solidFill>
                    <a:schemeClr val="tx1"/>
                  </a:solidFill>
                  <a:latin typeface="Arial" panose="020B0604020202020204" pitchFamily="34" charset="0"/>
                  <a:ea typeface="MS PGothic" panose="020B0600070205080204" pitchFamily="34" charset="-128"/>
                </a:defRPr>
              </a:lvl2pPr>
              <a:lvl3pPr marL="1143000" indent="-228600">
                <a:defRPr sz="9800">
                  <a:solidFill>
                    <a:schemeClr val="tx1"/>
                  </a:solidFill>
                  <a:latin typeface="Arial" panose="020B0604020202020204" pitchFamily="34" charset="0"/>
                  <a:ea typeface="MS PGothic" panose="020B0600070205080204" pitchFamily="34" charset="-128"/>
                </a:defRPr>
              </a:lvl3pPr>
              <a:lvl4pPr marL="1600200" indent="-228600">
                <a:defRPr sz="9800">
                  <a:solidFill>
                    <a:schemeClr val="tx1"/>
                  </a:solidFill>
                  <a:latin typeface="Arial" panose="020B0604020202020204" pitchFamily="34" charset="0"/>
                  <a:ea typeface="MS PGothic" panose="020B0600070205080204" pitchFamily="34" charset="-128"/>
                </a:defRPr>
              </a:lvl4pPr>
              <a:lvl5pPr marL="2057400" indent="-228600">
                <a:defRPr sz="9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9pPr>
            </a:lstStyle>
            <a:p>
              <a:r>
                <a:rPr lang="en-US" altLang="en-US" sz="2333" i="1" dirty="0"/>
                <a:t>P values calculated for 2-tailed paired t-test  comparing AM and PM sway velocity means</a:t>
              </a:r>
            </a:p>
          </p:txBody>
        </p:sp>
      </p:grpSp>
      <p:sp>
        <p:nvSpPr>
          <p:cNvPr id="4100" name="Text Box 4"/>
          <p:cNvSpPr txBox="1">
            <a:spLocks noChangeArrowheads="1"/>
          </p:cNvSpPr>
          <p:nvPr/>
        </p:nvSpPr>
        <p:spPr bwMode="auto">
          <a:xfrm>
            <a:off x="2266951" y="9813925"/>
            <a:ext cx="11255375" cy="695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82" tIns="52238" rIns="104482" bIns="52238">
            <a:spAutoFit/>
          </a:bodyPr>
          <a:lstStyle>
            <a:lvl1pPr marL="342900" indent="-342900"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044575"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lvl="2" algn="just">
              <a:lnSpc>
                <a:spcPct val="142000"/>
              </a:lnSpc>
              <a:spcBef>
                <a:spcPts val="1376"/>
              </a:spcBef>
              <a:buFont typeface="Symbol" panose="05050102010706020507" pitchFamily="18" charset="2"/>
              <a:buChar char="·"/>
            </a:pPr>
            <a:endParaRPr lang="en-US" altLang="en-US" sz="2700" dirty="0"/>
          </a:p>
        </p:txBody>
      </p:sp>
      <p:sp>
        <p:nvSpPr>
          <p:cNvPr id="4101" name="Text Box 5"/>
          <p:cNvSpPr txBox="1">
            <a:spLocks noChangeArrowheads="1"/>
          </p:cNvSpPr>
          <p:nvPr/>
        </p:nvSpPr>
        <p:spPr bwMode="auto">
          <a:xfrm>
            <a:off x="58070751" y="21709064"/>
            <a:ext cx="6959600" cy="859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82" tIns="52238" rIns="104482" bIns="52238">
            <a:spAutoFit/>
          </a:bodyPr>
          <a:lstStyle>
            <a:lvl1pPr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endParaRPr lang="en-US" altLang="en-US" sz="4900" dirty="0"/>
          </a:p>
        </p:txBody>
      </p:sp>
      <p:sp>
        <p:nvSpPr>
          <p:cNvPr id="4102" name="Text Box 6"/>
          <p:cNvSpPr txBox="1">
            <a:spLocks noChangeArrowheads="1"/>
          </p:cNvSpPr>
          <p:nvPr/>
        </p:nvSpPr>
        <p:spPr bwMode="auto">
          <a:xfrm>
            <a:off x="1431926" y="11223625"/>
            <a:ext cx="8258175" cy="44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82" tIns="52238" rIns="104482" bIns="52238">
            <a:spAutoFit/>
          </a:bodyPr>
          <a:lstStyle>
            <a:lvl1pPr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endParaRPr lang="en-US" altLang="en-US" sz="2200" dirty="0"/>
          </a:p>
        </p:txBody>
      </p:sp>
      <p:sp>
        <p:nvSpPr>
          <p:cNvPr id="4103" name="Text Box 7"/>
          <p:cNvSpPr txBox="1">
            <a:spLocks noChangeArrowheads="1"/>
          </p:cNvSpPr>
          <p:nvPr/>
        </p:nvSpPr>
        <p:spPr bwMode="auto">
          <a:xfrm>
            <a:off x="1066800" y="11857040"/>
            <a:ext cx="8045450" cy="52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82" tIns="52238" rIns="104482" bIns="52238">
            <a:spAutoFit/>
          </a:bodyPr>
          <a:lstStyle>
            <a:lvl1pPr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endParaRPr lang="en-US" altLang="en-US" sz="2700" dirty="0"/>
          </a:p>
        </p:txBody>
      </p:sp>
      <p:sp>
        <p:nvSpPr>
          <p:cNvPr id="4104" name="Text Box 8"/>
          <p:cNvSpPr txBox="1">
            <a:spLocks noChangeArrowheads="1"/>
          </p:cNvSpPr>
          <p:nvPr/>
        </p:nvSpPr>
        <p:spPr bwMode="auto">
          <a:xfrm>
            <a:off x="1511304" y="12199940"/>
            <a:ext cx="5797551" cy="52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82" tIns="52238" rIns="104482" bIns="52238">
            <a:spAutoFit/>
          </a:bodyPr>
          <a:lstStyle>
            <a:lvl1pPr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endParaRPr lang="en-US" altLang="en-US" sz="2700" dirty="0"/>
          </a:p>
        </p:txBody>
      </p:sp>
      <p:grpSp>
        <p:nvGrpSpPr>
          <p:cNvPr id="7" name="Group 6"/>
          <p:cNvGrpSpPr/>
          <p:nvPr/>
        </p:nvGrpSpPr>
        <p:grpSpPr>
          <a:xfrm>
            <a:off x="489130" y="4648200"/>
            <a:ext cx="11331913" cy="12985902"/>
            <a:chOff x="1006929" y="6213751"/>
            <a:chExt cx="9296400" cy="10542279"/>
          </a:xfrm>
        </p:grpSpPr>
        <p:sp>
          <p:nvSpPr>
            <p:cNvPr id="4106" name="AutoShape 10"/>
            <p:cNvSpPr>
              <a:spLocks noChangeArrowheads="1"/>
            </p:cNvSpPr>
            <p:nvPr/>
          </p:nvSpPr>
          <p:spPr bwMode="auto">
            <a:xfrm>
              <a:off x="1006929" y="6248400"/>
              <a:ext cx="9296400" cy="10006693"/>
            </a:xfrm>
            <a:prstGeom prst="roundRect">
              <a:avLst>
                <a:gd name="adj" fmla="val 3995"/>
              </a:avLst>
            </a:prstGeom>
            <a:solidFill>
              <a:schemeClr val="bg1"/>
            </a:solidFill>
            <a:ln w="12700">
              <a:solidFill>
                <a:srgbClr val="00B050"/>
              </a:solidFill>
              <a:round/>
              <a:headEnd/>
              <a:tailEnd/>
            </a:ln>
          </p:spPr>
          <p:txBody>
            <a:bodyPr wrap="none" lIns="104482" tIns="52238" rIns="104482" bIns="52238" anchor="ctr"/>
            <a:lstStyle>
              <a:lvl1pPr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en-US" sz="2700" dirty="0">
                  <a:latin typeface="Times New Roman" panose="02020603050405020304" pitchFamily="18" charset="0"/>
                </a:rPr>
                <a:t> </a:t>
              </a:r>
            </a:p>
          </p:txBody>
        </p:sp>
        <p:sp>
          <p:nvSpPr>
            <p:cNvPr id="4107" name="Text Box 11"/>
            <p:cNvSpPr txBox="1">
              <a:spLocks noChangeArrowheads="1"/>
            </p:cNvSpPr>
            <p:nvPr/>
          </p:nvSpPr>
          <p:spPr bwMode="auto">
            <a:xfrm>
              <a:off x="4432708" y="6213751"/>
              <a:ext cx="2547257" cy="718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82" tIns="52238" rIns="104482" bIns="52238">
              <a:spAutoFit/>
            </a:bodyPr>
            <a:lstStyle>
              <a:lvl1pPr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4900" b="1" u="sng" dirty="0"/>
                <a:t>Abstract</a:t>
              </a:r>
            </a:p>
          </p:txBody>
        </p:sp>
        <p:sp>
          <p:nvSpPr>
            <p:cNvPr id="4108" name="Text Box 12"/>
            <p:cNvSpPr txBox="1">
              <a:spLocks noChangeArrowheads="1"/>
            </p:cNvSpPr>
            <p:nvPr/>
          </p:nvSpPr>
          <p:spPr bwMode="auto">
            <a:xfrm>
              <a:off x="1196277" y="6988284"/>
              <a:ext cx="8888664" cy="976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482" tIns="52238" rIns="104482" bIns="52238">
              <a:spAutoFit/>
            </a:bodyPr>
            <a:lstStyle>
              <a:lvl1pPr>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a:spcBef>
                  <a:spcPct val="0"/>
                </a:spcBef>
                <a:buNone/>
              </a:pPr>
              <a:r>
                <a:rPr lang="en-US" sz="2500" b="1" dirty="0"/>
                <a:t>PURPOSE: </a:t>
              </a:r>
              <a:r>
                <a:rPr lang="en-US" sz="2500" dirty="0"/>
                <a:t>The aim of this study is to examine different components relating to the physical fitness level of elite high school aged dancers in order to ascertain whether there is a direct correlation between physical fitness and performance. The hypothesis is that study will show that the dancers with higher physical fitness are the best performers overall. </a:t>
              </a:r>
              <a:r>
                <a:rPr lang="en-US" sz="2500" b="1" dirty="0"/>
                <a:t>METHODS: </a:t>
              </a:r>
              <a:r>
                <a:rPr lang="en-US" sz="2500" dirty="0"/>
                <a:t>High School aged dancers participated in various exercise tests to measure power, strength, flexibility, agility. Tests included body composition, FMS, </a:t>
              </a:r>
              <a:r>
                <a:rPr lang="en-US" sz="2500" dirty="0" err="1"/>
                <a:t>Biodex</a:t>
              </a:r>
              <a:r>
                <a:rPr lang="en-US" sz="2500" dirty="0"/>
                <a:t>, T-Test, the Bruce Protocol, and Vertical Jump. Performance was measured through a standardized assessment tool to assign quantitative values to various components of a dance combination. </a:t>
              </a:r>
            </a:p>
            <a:p>
              <a:pPr>
                <a:spcBef>
                  <a:spcPct val="0"/>
                </a:spcBef>
                <a:buNone/>
              </a:pPr>
              <a:r>
                <a:rPr lang="en-US" sz="2500" b="1" dirty="0"/>
                <a:t>RESULTS: </a:t>
              </a:r>
              <a:r>
                <a:rPr lang="en-US" sz="2500" dirty="0"/>
                <a:t>Results are preliminary. Highest scores for FMS testing were the Active Straight Leg Raise, and the lowest scores were for Trunk Rotation and Trunk Stability. This is indicative that upper body strength and stability can be improved. When compared to high school volleyball players, the dancers scored below normative T-Test scores, and within average vertical jump scores. The participants’ VO2max numbers were below average for ballet dancers. </a:t>
              </a:r>
              <a:r>
                <a:rPr lang="en-US" sz="2500" b="1" dirty="0"/>
                <a:t>CONCLUSIONS:</a:t>
              </a:r>
              <a:r>
                <a:rPr lang="en-US" sz="2500" dirty="0"/>
                <a:t> Research is still ongoing. Preliminary conclusions can be made that dancers tend to have stronger and more stable lower extremities, and less core strength and stability. Agility in the sagittal and frontal plane was below average, which may be due to unconventional agility demands in dance technique. The dancers appear to have adequate power and force production, according to vertical jump results. </a:t>
              </a:r>
              <a:r>
                <a:rPr lang="en-US" sz="2500" b="1" dirty="0"/>
                <a:t>PRACTICAL APPLICATIONS:</a:t>
              </a:r>
              <a:r>
                <a:rPr lang="en-US" sz="2500" dirty="0"/>
                <a:t>  This study serves as an outline for future research on the topic of physical fitness correlations with performance. Studies such as these will be crucial to the future of dance. Much attention is being brought to professional level, adult dancers and the improvement of specification in conditioning for the purpose of improving performance, but more research needs to be done on high school aged dancers specifically.</a:t>
              </a:r>
            </a:p>
            <a:p>
              <a:pPr algn="just">
                <a:spcBef>
                  <a:spcPct val="0"/>
                </a:spcBef>
                <a:buFontTx/>
                <a:buNone/>
              </a:pPr>
              <a:r>
                <a:rPr lang="en-US" altLang="en-US" sz="2500" dirty="0">
                  <a:latin typeface="Times New Roman" panose="02020603050405020304" pitchFamily="18" charset="0"/>
                </a:rPr>
                <a:t> </a:t>
              </a:r>
            </a:p>
          </p:txBody>
        </p:sp>
      </p:grpSp>
      <p:sp>
        <p:nvSpPr>
          <p:cNvPr id="4110" name="Text Box 23"/>
          <p:cNvSpPr txBox="1">
            <a:spLocks noChangeArrowheads="1"/>
          </p:cNvSpPr>
          <p:nvPr/>
        </p:nvSpPr>
        <p:spPr bwMode="auto">
          <a:xfrm>
            <a:off x="31699202" y="21031203"/>
            <a:ext cx="631825" cy="136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82" tIns="52238" rIns="104482" bIns="52238">
            <a:spAutoFit/>
          </a:bodyPr>
          <a:lstStyle>
            <a:lvl1pPr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r>
              <a:rPr lang="en-US" altLang="en-US" sz="8200" b="1" dirty="0">
                <a:solidFill>
                  <a:schemeClr val="bg1"/>
                </a:solidFill>
              </a:rPr>
              <a:t>1</a:t>
            </a:r>
          </a:p>
        </p:txBody>
      </p:sp>
      <p:sp>
        <p:nvSpPr>
          <p:cNvPr id="4111" name="Text Box 25"/>
          <p:cNvSpPr txBox="1">
            <a:spLocks noChangeArrowheads="1"/>
          </p:cNvSpPr>
          <p:nvPr/>
        </p:nvSpPr>
        <p:spPr bwMode="auto">
          <a:xfrm>
            <a:off x="16924342" y="20170779"/>
            <a:ext cx="211069" cy="52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482" tIns="52238" rIns="104482" bIns="52238">
            <a:spAutoFit/>
          </a:bodyPr>
          <a:lstStyle>
            <a:lvl1pPr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700" dirty="0">
              <a:latin typeface="Times New Roman" panose="02020603050405020304" pitchFamily="18" charset="0"/>
            </a:endParaRPr>
          </a:p>
        </p:txBody>
      </p:sp>
      <p:sp>
        <p:nvSpPr>
          <p:cNvPr id="4112" name="AutoShape 48"/>
          <p:cNvSpPr>
            <a:spLocks noChangeArrowheads="1"/>
          </p:cNvSpPr>
          <p:nvPr/>
        </p:nvSpPr>
        <p:spPr bwMode="auto">
          <a:xfrm rot="16200000">
            <a:off x="17297239" y="12974728"/>
            <a:ext cx="15008542" cy="24465264"/>
          </a:xfrm>
          <a:prstGeom prst="roundRect">
            <a:avLst>
              <a:gd name="adj" fmla="val 4056"/>
            </a:avLst>
          </a:prstGeom>
          <a:solidFill>
            <a:schemeClr val="bg1"/>
          </a:solidFill>
          <a:ln w="12700">
            <a:solidFill>
              <a:srgbClr val="00B050"/>
            </a:solidFill>
            <a:round/>
            <a:headEnd/>
            <a:tailEnd/>
          </a:ln>
        </p:spPr>
        <p:txBody>
          <a:bodyPr wrap="none" lIns="104482" tIns="52238" rIns="104482" bIns="52238" anchor="ctr"/>
          <a:lstStyle>
            <a:lvl1pPr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algn="ctr">
              <a:buFontTx/>
              <a:buNone/>
            </a:pPr>
            <a:endParaRPr lang="en-US" altLang="en-US" sz="2800" b="1" u="sng" dirty="0">
              <a:latin typeface="Times New Roman" panose="02020603050405020304" pitchFamily="18" charset="0"/>
            </a:endParaRPr>
          </a:p>
        </p:txBody>
      </p:sp>
      <p:sp>
        <p:nvSpPr>
          <p:cNvPr id="4114" name="Text Box 51"/>
          <p:cNvSpPr txBox="1">
            <a:spLocks noChangeArrowheads="1"/>
          </p:cNvSpPr>
          <p:nvPr/>
        </p:nvSpPr>
        <p:spPr bwMode="auto">
          <a:xfrm>
            <a:off x="27330402" y="13708067"/>
            <a:ext cx="211069" cy="52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482" tIns="52238" rIns="104482" bIns="52238">
            <a:spAutoFit/>
          </a:bodyPr>
          <a:lstStyle>
            <a:lvl1pPr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700" dirty="0">
              <a:latin typeface="Times New Roman" panose="02020603050405020304" pitchFamily="18" charset="0"/>
            </a:endParaRPr>
          </a:p>
        </p:txBody>
      </p:sp>
      <p:sp>
        <p:nvSpPr>
          <p:cNvPr id="4115" name="Text Box 52"/>
          <p:cNvSpPr txBox="1">
            <a:spLocks noChangeArrowheads="1"/>
          </p:cNvSpPr>
          <p:nvPr/>
        </p:nvSpPr>
        <p:spPr bwMode="auto">
          <a:xfrm>
            <a:off x="27512967" y="13449304"/>
            <a:ext cx="211069" cy="52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482" tIns="52238" rIns="104482" bIns="52238">
            <a:spAutoFit/>
          </a:bodyPr>
          <a:lstStyle>
            <a:lvl1pPr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700" dirty="0">
              <a:latin typeface="Times New Roman" panose="02020603050405020304" pitchFamily="18" charset="0"/>
            </a:endParaRPr>
          </a:p>
        </p:txBody>
      </p:sp>
      <p:sp>
        <p:nvSpPr>
          <p:cNvPr id="4116" name="Text Box 53"/>
          <p:cNvSpPr txBox="1">
            <a:spLocks noChangeArrowheads="1"/>
          </p:cNvSpPr>
          <p:nvPr/>
        </p:nvSpPr>
        <p:spPr bwMode="auto">
          <a:xfrm>
            <a:off x="27790778" y="13212767"/>
            <a:ext cx="211069" cy="52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482" tIns="52238" rIns="104482" bIns="52238">
            <a:spAutoFit/>
          </a:bodyPr>
          <a:lstStyle>
            <a:lvl1pPr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700" dirty="0">
              <a:latin typeface="Times New Roman" panose="02020603050405020304" pitchFamily="18" charset="0"/>
            </a:endParaRPr>
          </a:p>
        </p:txBody>
      </p:sp>
      <p:sp>
        <p:nvSpPr>
          <p:cNvPr id="4117" name="Text Box 90"/>
          <p:cNvSpPr txBox="1">
            <a:spLocks noChangeArrowheads="1"/>
          </p:cNvSpPr>
          <p:nvPr/>
        </p:nvSpPr>
        <p:spPr bwMode="auto">
          <a:xfrm>
            <a:off x="40241542" y="30556204"/>
            <a:ext cx="211069" cy="52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482" tIns="52238" rIns="104482" bIns="52238">
            <a:spAutoFit/>
          </a:bodyPr>
          <a:lstStyle>
            <a:lvl1pPr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700" dirty="0">
              <a:latin typeface="Times New Roman" panose="02020603050405020304" pitchFamily="18" charset="0"/>
            </a:endParaRPr>
          </a:p>
        </p:txBody>
      </p:sp>
      <p:sp>
        <p:nvSpPr>
          <p:cNvPr id="4118" name="Text Box 91"/>
          <p:cNvSpPr txBox="1">
            <a:spLocks noChangeArrowheads="1"/>
          </p:cNvSpPr>
          <p:nvPr/>
        </p:nvSpPr>
        <p:spPr bwMode="auto">
          <a:xfrm>
            <a:off x="40327267" y="31089604"/>
            <a:ext cx="211069" cy="52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482" tIns="52238" rIns="104482" bIns="52238">
            <a:spAutoFit/>
          </a:bodyPr>
          <a:lstStyle>
            <a:lvl1pPr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700" dirty="0">
              <a:latin typeface="Times New Roman" panose="02020603050405020304" pitchFamily="18" charset="0"/>
            </a:endParaRPr>
          </a:p>
        </p:txBody>
      </p:sp>
      <p:sp>
        <p:nvSpPr>
          <p:cNvPr id="4119" name="Text Box 244"/>
          <p:cNvSpPr txBox="1">
            <a:spLocks noChangeArrowheads="1"/>
          </p:cNvSpPr>
          <p:nvPr/>
        </p:nvSpPr>
        <p:spPr bwMode="auto">
          <a:xfrm>
            <a:off x="40024054" y="12709527"/>
            <a:ext cx="1013039" cy="845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01589" tIns="250794" rIns="501589" bIns="250794">
            <a:spAutoFit/>
          </a:bodyPr>
          <a:lstStyle>
            <a:lvl1pPr defTabSz="5016500">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5016500">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5016500">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5016500">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5016500">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50165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50165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50165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50165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200" dirty="0"/>
          </a:p>
        </p:txBody>
      </p:sp>
      <p:sp>
        <p:nvSpPr>
          <p:cNvPr id="14392" name="AutoShape 85"/>
          <p:cNvSpPr>
            <a:spLocks noChangeArrowheads="1"/>
          </p:cNvSpPr>
          <p:nvPr/>
        </p:nvSpPr>
        <p:spPr bwMode="auto">
          <a:xfrm>
            <a:off x="38043649" y="27440141"/>
            <a:ext cx="12562198" cy="5053900"/>
          </a:xfrm>
          <a:prstGeom prst="roundRect">
            <a:avLst>
              <a:gd name="adj" fmla="val 3347"/>
            </a:avLst>
          </a:prstGeom>
          <a:solidFill>
            <a:schemeClr val="bg1"/>
          </a:solidFill>
          <a:ln w="9525">
            <a:solidFill>
              <a:srgbClr val="00B050"/>
            </a:solidFill>
            <a:round/>
            <a:headEnd/>
            <a:tailEnd/>
          </a:ln>
        </p:spPr>
        <p:txBody>
          <a:bodyPr wrap="none" lIns="104482" tIns="52238" rIns="104482" bIns="52238" anchor="ctr"/>
          <a:lstStyle>
            <a:lvl1pPr defTabSz="1044575" eaLnBrk="0" hangingPunct="0">
              <a:defRPr sz="9800">
                <a:solidFill>
                  <a:schemeClr val="tx1"/>
                </a:solidFill>
                <a:latin typeface="Arial" panose="020B0604020202020204" pitchFamily="34" charset="0"/>
                <a:ea typeface="MS PGothic" panose="020B0600070205080204" pitchFamily="34" charset="-128"/>
              </a:defRPr>
            </a:lvl1pPr>
            <a:lvl2pPr marL="742950" indent="-285750" defTabSz="1044575" eaLnBrk="0" hangingPunct="0">
              <a:defRPr sz="9800">
                <a:solidFill>
                  <a:schemeClr val="tx1"/>
                </a:solidFill>
                <a:latin typeface="Arial" panose="020B0604020202020204" pitchFamily="34" charset="0"/>
                <a:ea typeface="MS PGothic" panose="020B0600070205080204" pitchFamily="34" charset="-128"/>
              </a:defRPr>
            </a:lvl2pPr>
            <a:lvl3pPr marL="1143000" indent="-228600" defTabSz="1044575" eaLnBrk="0" hangingPunct="0">
              <a:defRPr sz="9800">
                <a:solidFill>
                  <a:schemeClr val="tx1"/>
                </a:solidFill>
                <a:latin typeface="Arial" panose="020B0604020202020204" pitchFamily="34" charset="0"/>
                <a:ea typeface="MS PGothic" panose="020B0600070205080204" pitchFamily="34" charset="-128"/>
              </a:defRPr>
            </a:lvl3pPr>
            <a:lvl4pPr marL="1600200" indent="-228600" defTabSz="1044575" eaLnBrk="0" hangingPunct="0">
              <a:defRPr sz="9800">
                <a:solidFill>
                  <a:schemeClr val="tx1"/>
                </a:solidFill>
                <a:latin typeface="Arial" panose="020B0604020202020204" pitchFamily="34" charset="0"/>
                <a:ea typeface="MS PGothic" panose="020B0600070205080204" pitchFamily="34" charset="-128"/>
              </a:defRPr>
            </a:lvl4pPr>
            <a:lvl5pPr marL="2057400" indent="-228600" defTabSz="1044575" eaLnBrk="0" hangingPunct="0">
              <a:defRPr sz="98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9pPr>
          </a:lstStyle>
          <a:p>
            <a:pPr marL="457181" indent="-457181" algn="ctr" eaLnBrk="1" hangingPunct="1">
              <a:buFont typeface="Arial" charset="0"/>
              <a:buChar char="•"/>
              <a:defRPr/>
            </a:pPr>
            <a:endParaRPr lang="en-US" altLang="en-US" sz="2700" dirty="0">
              <a:latin typeface="Times New Roman" panose="02020603050405020304" pitchFamily="18" charset="0"/>
            </a:endParaRPr>
          </a:p>
        </p:txBody>
      </p:sp>
      <p:sp>
        <p:nvSpPr>
          <p:cNvPr id="14393" name="Text Box 87"/>
          <p:cNvSpPr txBox="1">
            <a:spLocks noChangeArrowheads="1"/>
          </p:cNvSpPr>
          <p:nvPr/>
        </p:nvSpPr>
        <p:spPr bwMode="auto">
          <a:xfrm>
            <a:off x="41681400" y="27554529"/>
            <a:ext cx="5824274" cy="8595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4482" tIns="52238" rIns="104482" bIns="52238">
            <a:spAutoFit/>
          </a:bodyPr>
          <a:lstStyle>
            <a:lvl1pPr defTabSz="1044575" eaLnBrk="0" hangingPunct="0">
              <a:defRPr sz="9800">
                <a:solidFill>
                  <a:schemeClr val="tx1"/>
                </a:solidFill>
                <a:latin typeface="Arial" panose="020B0604020202020204" pitchFamily="34" charset="0"/>
                <a:ea typeface="MS PGothic" panose="020B0600070205080204" pitchFamily="34" charset="-128"/>
              </a:defRPr>
            </a:lvl1pPr>
            <a:lvl2pPr marL="742950" indent="-285750" defTabSz="1044575" eaLnBrk="0" hangingPunct="0">
              <a:defRPr sz="9800">
                <a:solidFill>
                  <a:schemeClr val="tx1"/>
                </a:solidFill>
                <a:latin typeface="Arial" panose="020B0604020202020204" pitchFamily="34" charset="0"/>
                <a:ea typeface="MS PGothic" panose="020B0600070205080204" pitchFamily="34" charset="-128"/>
              </a:defRPr>
            </a:lvl2pPr>
            <a:lvl3pPr marL="1143000" indent="-228600" defTabSz="1044575" eaLnBrk="0" hangingPunct="0">
              <a:defRPr sz="9800">
                <a:solidFill>
                  <a:schemeClr val="tx1"/>
                </a:solidFill>
                <a:latin typeface="Arial" panose="020B0604020202020204" pitchFamily="34" charset="0"/>
                <a:ea typeface="MS PGothic" panose="020B0600070205080204" pitchFamily="34" charset="-128"/>
              </a:defRPr>
            </a:lvl3pPr>
            <a:lvl4pPr marL="1600200" indent="-228600" defTabSz="1044575" eaLnBrk="0" hangingPunct="0">
              <a:defRPr sz="9800">
                <a:solidFill>
                  <a:schemeClr val="tx1"/>
                </a:solidFill>
                <a:latin typeface="Arial" panose="020B0604020202020204" pitchFamily="34" charset="0"/>
                <a:ea typeface="MS PGothic" panose="020B0600070205080204" pitchFamily="34" charset="-128"/>
              </a:defRPr>
            </a:lvl4pPr>
            <a:lvl5pPr marL="2057400" indent="-228600" defTabSz="1044575" eaLnBrk="0" hangingPunct="0">
              <a:defRPr sz="98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4900" b="1" u="sng" dirty="0">
                <a:latin typeface="+mj-lt"/>
                <a:ea typeface="Times New Roman" charset="0"/>
                <a:cs typeface="Times New Roman" charset="0"/>
              </a:rPr>
              <a:t>Select References</a:t>
            </a:r>
          </a:p>
        </p:txBody>
      </p:sp>
      <p:sp>
        <p:nvSpPr>
          <p:cNvPr id="2" name="Text Box 301"/>
          <p:cNvSpPr txBox="1">
            <a:spLocks noChangeArrowheads="1"/>
          </p:cNvSpPr>
          <p:nvPr/>
        </p:nvSpPr>
        <p:spPr bwMode="auto">
          <a:xfrm>
            <a:off x="38167276" y="28528466"/>
            <a:ext cx="12410497" cy="5122276"/>
          </a:xfrm>
          <a:prstGeom prst="rect">
            <a:avLst/>
          </a:prstGeom>
          <a:noFill/>
          <a:ln>
            <a:noFill/>
          </a:ln>
        </p:spPr>
        <p:txBody>
          <a:bodyPr wrap="square" lIns="104498" tIns="52249" rIns="104498" bIns="52249">
            <a:spAutoFit/>
          </a:bodyPr>
          <a:lstStyle>
            <a:lvl1pPr defTabSz="5016500" eaLnBrk="0" hangingPunct="0">
              <a:defRPr sz="9800">
                <a:solidFill>
                  <a:schemeClr val="tx1"/>
                </a:solidFill>
                <a:latin typeface="Arial" charset="0"/>
                <a:ea typeface="ＭＳ Ｐゴシック" charset="0"/>
                <a:cs typeface="ＭＳ Ｐゴシック" charset="0"/>
              </a:defRPr>
            </a:lvl1pPr>
            <a:lvl2pPr marL="742950" indent="-285750" defTabSz="5016500" eaLnBrk="0" hangingPunct="0">
              <a:defRPr sz="9800">
                <a:solidFill>
                  <a:schemeClr val="tx1"/>
                </a:solidFill>
                <a:latin typeface="Arial" charset="0"/>
                <a:ea typeface="ＭＳ Ｐゴシック" charset="0"/>
              </a:defRPr>
            </a:lvl2pPr>
            <a:lvl3pPr marL="1143000" indent="-228600" defTabSz="5016500" eaLnBrk="0" hangingPunct="0">
              <a:defRPr sz="9800">
                <a:solidFill>
                  <a:schemeClr val="tx1"/>
                </a:solidFill>
                <a:latin typeface="Arial" charset="0"/>
                <a:ea typeface="ＭＳ Ｐゴシック" charset="0"/>
              </a:defRPr>
            </a:lvl3pPr>
            <a:lvl4pPr marL="1600200" indent="-228600" defTabSz="5016500" eaLnBrk="0" hangingPunct="0">
              <a:defRPr sz="9800">
                <a:solidFill>
                  <a:schemeClr val="tx1"/>
                </a:solidFill>
                <a:latin typeface="Arial" charset="0"/>
                <a:ea typeface="ＭＳ Ｐゴシック" charset="0"/>
              </a:defRPr>
            </a:lvl4pPr>
            <a:lvl5pPr marL="2057400" indent="-228600" defTabSz="5016500" eaLnBrk="0" hangingPunct="0">
              <a:defRPr sz="9800">
                <a:solidFill>
                  <a:schemeClr val="tx1"/>
                </a:solidFill>
                <a:latin typeface="Arial" charset="0"/>
                <a:ea typeface="ＭＳ Ｐゴシック" charset="0"/>
              </a:defRPr>
            </a:lvl5pPr>
            <a:lvl6pPr marL="2514600" indent="-228600" defTabSz="5016500" eaLnBrk="0" fontAlgn="base" hangingPunct="0">
              <a:spcBef>
                <a:spcPct val="0"/>
              </a:spcBef>
              <a:spcAft>
                <a:spcPct val="0"/>
              </a:spcAft>
              <a:defRPr sz="9800">
                <a:solidFill>
                  <a:schemeClr val="tx1"/>
                </a:solidFill>
                <a:latin typeface="Arial" charset="0"/>
                <a:ea typeface="ＭＳ Ｐゴシック" charset="0"/>
              </a:defRPr>
            </a:lvl6pPr>
            <a:lvl7pPr marL="2971800" indent="-228600" defTabSz="5016500" eaLnBrk="0" fontAlgn="base" hangingPunct="0">
              <a:spcBef>
                <a:spcPct val="0"/>
              </a:spcBef>
              <a:spcAft>
                <a:spcPct val="0"/>
              </a:spcAft>
              <a:defRPr sz="9800">
                <a:solidFill>
                  <a:schemeClr val="tx1"/>
                </a:solidFill>
                <a:latin typeface="Arial" charset="0"/>
                <a:ea typeface="ＭＳ Ｐゴシック" charset="0"/>
              </a:defRPr>
            </a:lvl7pPr>
            <a:lvl8pPr marL="3429000" indent="-228600" defTabSz="5016500" eaLnBrk="0" fontAlgn="base" hangingPunct="0">
              <a:spcBef>
                <a:spcPct val="0"/>
              </a:spcBef>
              <a:spcAft>
                <a:spcPct val="0"/>
              </a:spcAft>
              <a:defRPr sz="9800">
                <a:solidFill>
                  <a:schemeClr val="tx1"/>
                </a:solidFill>
                <a:latin typeface="Arial" charset="0"/>
                <a:ea typeface="ＭＳ Ｐゴシック" charset="0"/>
              </a:defRPr>
            </a:lvl8pPr>
            <a:lvl9pPr marL="3886200" indent="-228600" defTabSz="5016500" eaLnBrk="0" fontAlgn="base" hangingPunct="0">
              <a:spcBef>
                <a:spcPct val="0"/>
              </a:spcBef>
              <a:spcAft>
                <a:spcPct val="0"/>
              </a:spcAft>
              <a:defRPr sz="9800">
                <a:solidFill>
                  <a:schemeClr val="tx1"/>
                </a:solidFill>
                <a:latin typeface="Arial" charset="0"/>
                <a:ea typeface="ＭＳ Ｐゴシック" charset="0"/>
              </a:defRPr>
            </a:lvl9pPr>
          </a:lstStyle>
          <a:p>
            <a:r>
              <a:rPr lang="en-US" sz="2200" dirty="0"/>
              <a:t>Dowse, R.A., McGuigan, M.R., Harrison, C. (2017). Effects of a Resistance Training Intervention on Strength, Power, and Performance in Adolescent Dancers. The Journal of Strength and Conditioning Research. 34(12): 3446-3453. DOI: 10.1519/JSC.0000000000002288</a:t>
            </a:r>
          </a:p>
          <a:p>
            <a:endParaRPr lang="en-US" sz="2200" dirty="0"/>
          </a:p>
          <a:p>
            <a:r>
              <a:rPr lang="en-US" sz="2200" dirty="0" err="1"/>
              <a:t>Twitchett</a:t>
            </a:r>
            <a:r>
              <a:rPr lang="en-US" sz="2200" dirty="0"/>
              <a:t>, E., </a:t>
            </a:r>
            <a:r>
              <a:rPr lang="en-US" sz="2200" dirty="0" err="1"/>
              <a:t>Angioi</a:t>
            </a:r>
            <a:r>
              <a:rPr lang="en-US" sz="2200" dirty="0"/>
              <a:t>, M., </a:t>
            </a:r>
            <a:r>
              <a:rPr lang="en-US" sz="2200" dirty="0" err="1"/>
              <a:t>Koutedakis</a:t>
            </a:r>
            <a:r>
              <a:rPr lang="en-US" sz="2200" dirty="0"/>
              <a:t>, Y., </a:t>
            </a:r>
            <a:r>
              <a:rPr lang="en-US" sz="2200" dirty="0" err="1"/>
              <a:t>Wyon</a:t>
            </a:r>
            <a:r>
              <a:rPr lang="en-US" sz="2200" dirty="0"/>
              <a:t>, M. (2010). The demands of a working day among female professional ballet dancers.</a:t>
            </a:r>
            <a:r>
              <a:rPr lang="en-US" sz="2200" i="1" dirty="0"/>
              <a:t> Journal of Dance Medicine &amp; Science: Official Publication of the International Association for Dance Medicine &amp; Science, 14</a:t>
            </a:r>
            <a:r>
              <a:rPr lang="en-US" sz="2200" dirty="0"/>
              <a:t>(4): 127-32.</a:t>
            </a:r>
          </a:p>
          <a:p>
            <a:endParaRPr lang="en-US" sz="2200" dirty="0"/>
          </a:p>
          <a:p>
            <a:r>
              <a:rPr lang="en-US" sz="2200" dirty="0" err="1"/>
              <a:t>Skotnicka</a:t>
            </a:r>
            <a:r>
              <a:rPr lang="en-US" sz="2200" dirty="0"/>
              <a:t> M., </a:t>
            </a:r>
            <a:r>
              <a:rPr lang="en-US" sz="2200" dirty="0" err="1"/>
              <a:t>Karpowicz</a:t>
            </a:r>
            <a:r>
              <a:rPr lang="en-US" sz="2200" dirty="0"/>
              <a:t>, K., </a:t>
            </a:r>
            <a:r>
              <a:rPr lang="en-US" sz="2200" dirty="0" err="1"/>
              <a:t>Bartkowiak</a:t>
            </a:r>
            <a:r>
              <a:rPr lang="en-US" sz="2200" dirty="0"/>
              <a:t>, S., &amp; </a:t>
            </a:r>
            <a:r>
              <a:rPr lang="en-US" sz="2200" dirty="0" err="1"/>
              <a:t>Strzelczyk</a:t>
            </a:r>
            <a:r>
              <a:rPr lang="en-US" sz="2200" dirty="0"/>
              <a:t>, R. (2017). The impact of the</a:t>
            </a:r>
          </a:p>
          <a:p>
            <a:r>
              <a:rPr lang="en-US" sz="2200" dirty="0"/>
              <a:t>corrective and stability exercises program on the quality of basic movement patterns</a:t>
            </a:r>
          </a:p>
          <a:p>
            <a:r>
              <a:rPr lang="en-US" sz="2200" dirty="0"/>
              <a:t>among dance students</a:t>
            </a:r>
            <a:r>
              <a:rPr lang="en-US" sz="2200" i="1" dirty="0"/>
              <a:t>. Trends In Sport Sciences, 24</a:t>
            </a:r>
            <a:r>
              <a:rPr lang="en-US" sz="2200" dirty="0"/>
              <a:t>(1), 31-38.</a:t>
            </a:r>
            <a:endParaRPr lang="en-US" sz="2000" dirty="0"/>
          </a:p>
          <a:p>
            <a:endParaRPr lang="en-US" sz="2400" dirty="0"/>
          </a:p>
          <a:p>
            <a:pPr marL="342886">
              <a:spcBef>
                <a:spcPts val="0"/>
              </a:spcBef>
              <a:spcAft>
                <a:spcPts val="0"/>
              </a:spcAft>
              <a:buFont typeface="Arial" panose="020B0604020202020204" pitchFamily="34" charset="0"/>
              <a:buChar char="•"/>
              <a:tabLst>
                <a:tab pos="0" algn="l"/>
                <a:tab pos="457181" algn="l"/>
                <a:tab pos="914360" algn="l"/>
                <a:tab pos="1371541" algn="l"/>
                <a:tab pos="1828721" algn="l"/>
                <a:tab pos="2285902" algn="l"/>
                <a:tab pos="2743083" algn="l"/>
                <a:tab pos="3200264" algn="l"/>
                <a:tab pos="3657443" algn="l"/>
                <a:tab pos="4114624" algn="l"/>
                <a:tab pos="4571804" algn="l"/>
                <a:tab pos="5028985" algn="l"/>
                <a:tab pos="5486164" algn="l"/>
                <a:tab pos="0" algn="l"/>
                <a:tab pos="114296" algn="l"/>
                <a:tab pos="1371541" algn="l"/>
                <a:tab pos="1828721" algn="l"/>
                <a:tab pos="2285902" algn="l"/>
                <a:tab pos="2743083" algn="l"/>
                <a:tab pos="3200264" algn="l"/>
                <a:tab pos="3657443" algn="l"/>
                <a:tab pos="4114624" algn="l"/>
                <a:tab pos="4571804" algn="l"/>
                <a:tab pos="5028985" algn="l"/>
                <a:tab pos="5486164" algn="l"/>
              </a:tabLst>
              <a:defRPr/>
            </a:pPr>
            <a:endParaRPr lang="en-US"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514328" indent="-514328" algn="just" eaLnBrk="1" hangingPunct="1">
              <a:buFont typeface="Arial" charset="0"/>
              <a:buChar char="•"/>
              <a:defRPr/>
            </a:pPr>
            <a:endParaRPr lang="en-US" sz="1600" dirty="0">
              <a:latin typeface="Times New Roman" charset="0"/>
              <a:ea typeface="Times New Roman" charset="0"/>
              <a:cs typeface="Times New Roman" charset="0"/>
            </a:endParaRPr>
          </a:p>
          <a:p>
            <a:pPr eaLnBrk="1" hangingPunct="1">
              <a:defRPr/>
            </a:pPr>
            <a:r>
              <a:rPr lang="en-US" sz="2400" b="1" i="1" dirty="0">
                <a:latin typeface="Times New Roman" charset="0"/>
                <a:ea typeface="Times New Roman" charset="0"/>
                <a:cs typeface="Times New Roman" charset="0"/>
              </a:rPr>
              <a:t>      </a:t>
            </a:r>
            <a:endParaRPr lang="en-US" sz="1600" dirty="0">
              <a:latin typeface="Times New Roman" charset="0"/>
              <a:ea typeface="Times New Roman" charset="0"/>
              <a:cs typeface="Times New Roman" charset="0"/>
            </a:endParaRPr>
          </a:p>
        </p:txBody>
      </p:sp>
      <p:grpSp>
        <p:nvGrpSpPr>
          <p:cNvPr id="5" name="Group 4"/>
          <p:cNvGrpSpPr/>
          <p:nvPr/>
        </p:nvGrpSpPr>
        <p:grpSpPr>
          <a:xfrm>
            <a:off x="512644" y="17209717"/>
            <a:ext cx="11331909" cy="4652574"/>
            <a:chOff x="1006929" y="19666224"/>
            <a:chExt cx="9304564" cy="12328889"/>
          </a:xfrm>
        </p:grpSpPr>
        <p:sp>
          <p:nvSpPr>
            <p:cNvPr id="4105" name="AutoShape 9"/>
            <p:cNvSpPr>
              <a:spLocks noChangeArrowheads="1"/>
            </p:cNvSpPr>
            <p:nvPr/>
          </p:nvSpPr>
          <p:spPr bwMode="auto">
            <a:xfrm>
              <a:off x="1006929" y="19666224"/>
              <a:ext cx="9304564" cy="10603617"/>
            </a:xfrm>
            <a:prstGeom prst="roundRect">
              <a:avLst>
                <a:gd name="adj" fmla="val 4870"/>
              </a:avLst>
            </a:prstGeom>
            <a:solidFill>
              <a:schemeClr val="bg1"/>
            </a:solidFill>
            <a:ln w="9525">
              <a:solidFill>
                <a:srgbClr val="00B050"/>
              </a:solidFill>
              <a:round/>
              <a:headEnd/>
              <a:tailEnd/>
            </a:ln>
          </p:spPr>
          <p:txBody>
            <a:bodyPr wrap="none" lIns="104482" tIns="52238" rIns="104482" bIns="52238" anchor="ctr"/>
            <a:lstStyle>
              <a:lvl1pPr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endParaRPr lang="en-US" altLang="en-US" sz="2700" dirty="0">
                <a:latin typeface="Times New Roman" panose="02020603050405020304" pitchFamily="18" charset="0"/>
              </a:endParaRPr>
            </a:p>
          </p:txBody>
        </p:sp>
        <p:sp>
          <p:nvSpPr>
            <p:cNvPr id="4124" name="Text Box 13"/>
            <p:cNvSpPr txBox="1">
              <a:spLocks noChangeArrowheads="1"/>
            </p:cNvSpPr>
            <p:nvPr/>
          </p:nvSpPr>
          <p:spPr bwMode="auto">
            <a:xfrm>
              <a:off x="1214135" y="19779044"/>
              <a:ext cx="8954045" cy="1221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482" tIns="52238" rIns="104482" bIns="52238">
              <a:spAutoFit/>
            </a:bodyPr>
            <a:lstStyle>
              <a:lvl1pPr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FontTx/>
                <a:buNone/>
              </a:pPr>
              <a:r>
                <a:rPr lang="en-US" altLang="en-US" sz="4400" b="1" u="sng" dirty="0"/>
                <a:t>Hypotheses</a:t>
              </a:r>
            </a:p>
            <a:p>
              <a:pPr lvl="0">
                <a:lnSpc>
                  <a:spcPct val="150000"/>
                </a:lnSpc>
                <a:spcBef>
                  <a:spcPts val="0"/>
                </a:spcBef>
                <a:spcAft>
                  <a:spcPts val="600"/>
                </a:spcAft>
                <a:buNone/>
              </a:pPr>
              <a:r>
                <a:rPr lang="en-US" sz="2700" dirty="0"/>
                <a:t>The aim of this study is to examine different components relating to the physical fitness level of high-school aged dancers in order to ascertain whether there is a direct correlation between physical fitness and performance. This study will show that the dancers with higher physical fitness are the best performers overall.</a:t>
              </a:r>
              <a:r>
                <a:rPr lang="en-US" altLang="en-US" sz="3500" dirty="0">
                  <a:cs typeface="Times New Roman" panose="02020603050405020304" pitchFamily="18" charset="0"/>
                </a:rPr>
                <a:t/>
              </a:r>
              <a:br>
                <a:rPr lang="en-US" altLang="en-US" sz="3500" dirty="0">
                  <a:cs typeface="Times New Roman" panose="02020603050405020304" pitchFamily="18" charset="0"/>
                </a:rPr>
              </a:br>
              <a:endParaRPr lang="en-US" altLang="en-US" sz="3500" dirty="0">
                <a:latin typeface="Times New Roman" panose="02020603050405020304" pitchFamily="18" charset="0"/>
                <a:cs typeface="Times New Roman" panose="02020603050405020304" pitchFamily="18" charset="0"/>
              </a:endParaRPr>
            </a:p>
          </p:txBody>
        </p:sp>
      </p:grpSp>
      <p:sp>
        <p:nvSpPr>
          <p:cNvPr id="4126" name="Text Box 11"/>
          <p:cNvSpPr txBox="1">
            <a:spLocks noChangeArrowheads="1"/>
          </p:cNvSpPr>
          <p:nvPr/>
        </p:nvSpPr>
        <p:spPr bwMode="auto">
          <a:xfrm>
            <a:off x="22367085" y="17754600"/>
            <a:ext cx="4649787" cy="859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82" tIns="52238" rIns="104482" bIns="52238">
            <a:spAutoFit/>
          </a:bodyPr>
          <a:lstStyle>
            <a:lvl1pPr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en-US" sz="4900" b="1" u="sng" dirty="0"/>
              <a:t>Methods</a:t>
            </a:r>
          </a:p>
        </p:txBody>
      </p:sp>
      <p:sp>
        <p:nvSpPr>
          <p:cNvPr id="4098" name="AutoShape 2"/>
          <p:cNvSpPr>
            <a:spLocks noChangeArrowheads="1"/>
          </p:cNvSpPr>
          <p:nvPr/>
        </p:nvSpPr>
        <p:spPr bwMode="auto">
          <a:xfrm>
            <a:off x="512641" y="98628"/>
            <a:ext cx="50153973" cy="4369077"/>
          </a:xfrm>
          <a:prstGeom prst="roundRect">
            <a:avLst>
              <a:gd name="adj" fmla="val 7426"/>
            </a:avLst>
          </a:prstGeom>
          <a:solidFill>
            <a:schemeClr val="bg1"/>
          </a:solidFill>
          <a:ln w="3175">
            <a:solidFill>
              <a:srgbClr val="00B050"/>
            </a:solidFill>
            <a:round/>
            <a:headEnd/>
            <a:tailEnd/>
          </a:ln>
        </p:spPr>
        <p:txBody>
          <a:bodyPr wrap="none" lIns="104482" tIns="52238" rIns="104482" bIns="52238" anchor="ctr"/>
          <a:lstStyle>
            <a:lvl1pPr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en-US" sz="2700" dirty="0">
                <a:solidFill>
                  <a:srgbClr val="CC6600"/>
                </a:solidFill>
                <a:latin typeface="Times New Roman" panose="02020603050405020304" pitchFamily="18" charset="0"/>
              </a:rPr>
              <a:t>  </a:t>
            </a:r>
          </a:p>
        </p:txBody>
      </p:sp>
      <p:sp>
        <p:nvSpPr>
          <p:cNvPr id="4099" name="Text Box 3"/>
          <p:cNvSpPr txBox="1">
            <a:spLocks noChangeArrowheads="1"/>
          </p:cNvSpPr>
          <p:nvPr/>
        </p:nvSpPr>
        <p:spPr bwMode="auto">
          <a:xfrm>
            <a:off x="-2667000" y="285309"/>
            <a:ext cx="51678488" cy="3589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lIns="5224048" tIns="522394" rIns="522394" bIns="522394">
            <a:spAutoFit/>
          </a:bodyPr>
          <a:lstStyle>
            <a:lvl1pPr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algn="ctr">
              <a:lnSpc>
                <a:spcPct val="90000"/>
              </a:lnSpc>
              <a:spcBef>
                <a:spcPct val="0"/>
              </a:spcBef>
              <a:buFontTx/>
              <a:buNone/>
            </a:pPr>
            <a:r>
              <a:rPr lang="en-US" sz="7500" b="1" dirty="0">
                <a:solidFill>
                  <a:srgbClr val="00542A"/>
                </a:solidFill>
                <a:latin typeface="+mn-lt"/>
              </a:rPr>
              <a:t>Exercise Testing as a Predictor of Performance Ability in High School Level Dancers</a:t>
            </a:r>
          </a:p>
          <a:p>
            <a:pPr algn="ctr">
              <a:lnSpc>
                <a:spcPct val="90000"/>
              </a:lnSpc>
              <a:spcBef>
                <a:spcPct val="0"/>
              </a:spcBef>
              <a:buFontTx/>
              <a:buNone/>
            </a:pPr>
            <a:r>
              <a:rPr lang="en-US" altLang="en-US" sz="6800" b="1" dirty="0">
                <a:solidFill>
                  <a:srgbClr val="003300"/>
                </a:solidFill>
                <a:latin typeface="+mn-lt"/>
              </a:rPr>
              <a:t>Joshua </a:t>
            </a:r>
            <a:r>
              <a:rPr lang="en-US" altLang="en-US" sz="6800" b="1" dirty="0" err="1">
                <a:solidFill>
                  <a:srgbClr val="003300"/>
                </a:solidFill>
                <a:latin typeface="+mn-lt"/>
              </a:rPr>
              <a:t>Wludyga</a:t>
            </a:r>
            <a:r>
              <a:rPr lang="en-US" altLang="en-US" sz="6800" b="1" dirty="0">
                <a:solidFill>
                  <a:srgbClr val="003300"/>
                </a:solidFill>
                <a:latin typeface="+mn-lt"/>
              </a:rPr>
              <a:t> &amp; Riley Cooper</a:t>
            </a:r>
            <a:endParaRPr lang="en-US" altLang="en-US" sz="4000" b="1" dirty="0">
              <a:solidFill>
                <a:srgbClr val="003300"/>
              </a:solidFill>
              <a:latin typeface="+mn-lt"/>
            </a:endParaRPr>
          </a:p>
          <a:p>
            <a:pPr algn="ctr">
              <a:lnSpc>
                <a:spcPct val="90000"/>
              </a:lnSpc>
              <a:spcBef>
                <a:spcPct val="0"/>
              </a:spcBef>
              <a:buFontTx/>
              <a:buNone/>
            </a:pPr>
            <a:r>
              <a:rPr lang="en-US" altLang="en-US" sz="4000" b="1" dirty="0">
                <a:solidFill>
                  <a:srgbClr val="003300"/>
                </a:solidFill>
                <a:latin typeface="+mn-lt"/>
              </a:rPr>
              <a:t>Exercise Science, Georgia Gwinnett College, Lawrenceville GA</a:t>
            </a:r>
          </a:p>
        </p:txBody>
      </p:sp>
      <p:pic>
        <p:nvPicPr>
          <p:cNvPr id="412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321307"/>
            <a:ext cx="4012102" cy="3980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4" name="TextBox 2"/>
          <p:cNvSpPr txBox="1">
            <a:spLocks noChangeArrowheads="1"/>
          </p:cNvSpPr>
          <p:nvPr/>
        </p:nvSpPr>
        <p:spPr bwMode="auto">
          <a:xfrm>
            <a:off x="12801600" y="18669000"/>
            <a:ext cx="11858088" cy="1397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9800">
                <a:solidFill>
                  <a:schemeClr val="tx1"/>
                </a:solidFill>
                <a:latin typeface="Arial" panose="020B0604020202020204" pitchFamily="34" charset="0"/>
                <a:ea typeface="MS PGothic" panose="020B0600070205080204" pitchFamily="34" charset="-128"/>
              </a:defRPr>
            </a:lvl1pPr>
            <a:lvl2pPr marL="914400" indent="-457200">
              <a:defRPr sz="9800">
                <a:solidFill>
                  <a:schemeClr val="tx1"/>
                </a:solidFill>
                <a:latin typeface="Arial" panose="020B0604020202020204" pitchFamily="34" charset="0"/>
                <a:ea typeface="MS PGothic" panose="020B0600070205080204" pitchFamily="34" charset="-128"/>
              </a:defRPr>
            </a:lvl2pPr>
            <a:lvl3pPr marL="1143000" indent="-228600">
              <a:defRPr sz="9800">
                <a:solidFill>
                  <a:schemeClr val="tx1"/>
                </a:solidFill>
                <a:latin typeface="Arial" panose="020B0604020202020204" pitchFamily="34" charset="0"/>
                <a:ea typeface="MS PGothic" panose="020B0600070205080204" pitchFamily="34" charset="-128"/>
              </a:defRPr>
            </a:lvl3pPr>
            <a:lvl4pPr marL="1600200" indent="-228600">
              <a:defRPr sz="9800">
                <a:solidFill>
                  <a:schemeClr val="tx1"/>
                </a:solidFill>
                <a:latin typeface="Arial" panose="020B0604020202020204" pitchFamily="34" charset="0"/>
                <a:ea typeface="MS PGothic" panose="020B0600070205080204" pitchFamily="34" charset="-128"/>
              </a:defRPr>
            </a:lvl4pPr>
            <a:lvl5pPr marL="2057400" indent="-228600">
              <a:defRPr sz="9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9pPr>
          </a:lstStyle>
          <a:p>
            <a:pPr marL="0" indent="0">
              <a:spcBef>
                <a:spcPts val="1200"/>
              </a:spcBef>
              <a:spcAft>
                <a:spcPts val="1200"/>
              </a:spcAft>
              <a:defRPr/>
            </a:pPr>
            <a:r>
              <a:rPr lang="en-US" sz="3800" dirty="0">
                <a:latin typeface="+mn-lt"/>
              </a:rPr>
              <a:t>Subjects participated in exercise testing to measure power, strength, agility, flexibility, and performance.</a:t>
            </a:r>
          </a:p>
          <a:p>
            <a:pPr lvl="1">
              <a:spcBef>
                <a:spcPts val="1200"/>
              </a:spcBef>
              <a:spcAft>
                <a:spcPts val="1200"/>
              </a:spcAft>
              <a:buFont typeface="Arial" panose="020B0604020202020204" pitchFamily="34" charset="0"/>
              <a:buChar char="•"/>
              <a:defRPr/>
            </a:pPr>
            <a:r>
              <a:rPr lang="en-US" sz="3800" dirty="0">
                <a:latin typeface="+mn-lt"/>
              </a:rPr>
              <a:t>Functional Movement System (FMS) testing was performed – a series of 7 movements. A score of 1 is given if the movement could not be completed and a score of 2 is given if the task is completed but lacked full range of motion. A score of 3 is provided if the participant was able to complete the task completely, without any compensation or pain.</a:t>
            </a:r>
          </a:p>
          <a:p>
            <a:pPr lvl="3">
              <a:spcBef>
                <a:spcPts val="1200"/>
              </a:spcBef>
              <a:spcAft>
                <a:spcPts val="1200"/>
              </a:spcAft>
              <a:buFont typeface="Arial" panose="020B0604020202020204" pitchFamily="34" charset="0"/>
              <a:buChar char="•"/>
              <a:defRPr/>
            </a:pPr>
            <a:r>
              <a:rPr lang="en-US" sz="3800" dirty="0">
                <a:latin typeface="+mn-lt"/>
              </a:rPr>
              <a:t>The Functional Movement System consists of 7 movements:</a:t>
            </a:r>
          </a:p>
          <a:p>
            <a:pPr lvl="3">
              <a:spcBef>
                <a:spcPts val="1200"/>
              </a:spcBef>
              <a:spcAft>
                <a:spcPts val="1200"/>
              </a:spcAft>
              <a:buFont typeface="Arial" panose="020B0604020202020204" pitchFamily="34" charset="0"/>
              <a:buChar char="•"/>
              <a:defRPr/>
            </a:pPr>
            <a:r>
              <a:rPr lang="en-US" sz="3800" dirty="0">
                <a:latin typeface="+mn-lt"/>
              </a:rPr>
              <a:t>Straight-leg Mobility (SM)</a:t>
            </a:r>
          </a:p>
          <a:p>
            <a:pPr lvl="3">
              <a:spcBef>
                <a:spcPts val="1200"/>
              </a:spcBef>
              <a:spcAft>
                <a:spcPts val="1200"/>
              </a:spcAft>
              <a:buFont typeface="Arial" panose="020B0604020202020204" pitchFamily="34" charset="0"/>
              <a:buChar char="•"/>
              <a:defRPr/>
            </a:pPr>
            <a:r>
              <a:rPr lang="en-US" sz="3800" dirty="0">
                <a:latin typeface="+mn-lt"/>
              </a:rPr>
              <a:t>Deep Squat (DS)</a:t>
            </a:r>
          </a:p>
          <a:p>
            <a:pPr lvl="3">
              <a:spcBef>
                <a:spcPts val="1200"/>
              </a:spcBef>
              <a:spcAft>
                <a:spcPts val="1200"/>
              </a:spcAft>
              <a:buFont typeface="Arial" panose="020B0604020202020204" pitchFamily="34" charset="0"/>
              <a:buChar char="•"/>
              <a:defRPr/>
            </a:pPr>
            <a:r>
              <a:rPr lang="en-US" sz="3800" dirty="0">
                <a:latin typeface="+mn-lt"/>
              </a:rPr>
              <a:t>Trunk Stability Push-Up (TS)</a:t>
            </a:r>
          </a:p>
          <a:p>
            <a:pPr lvl="3">
              <a:spcBef>
                <a:spcPts val="1200"/>
              </a:spcBef>
              <a:spcAft>
                <a:spcPts val="1200"/>
              </a:spcAft>
              <a:buFont typeface="Arial" panose="020B0604020202020204" pitchFamily="34" charset="0"/>
              <a:buChar char="•"/>
              <a:defRPr/>
            </a:pPr>
            <a:r>
              <a:rPr lang="en-US" sz="3800" dirty="0">
                <a:latin typeface="+mn-lt"/>
              </a:rPr>
              <a:t>Rotary Stability (ROT)</a:t>
            </a:r>
          </a:p>
          <a:p>
            <a:pPr lvl="3">
              <a:spcBef>
                <a:spcPts val="1200"/>
              </a:spcBef>
              <a:spcAft>
                <a:spcPts val="1200"/>
              </a:spcAft>
              <a:buFont typeface="Arial" panose="020B0604020202020204" pitchFamily="34" charset="0"/>
              <a:buChar char="•"/>
              <a:defRPr/>
            </a:pPr>
            <a:r>
              <a:rPr lang="en-US" sz="3800" dirty="0">
                <a:latin typeface="+mn-lt"/>
              </a:rPr>
              <a:t>In-line Lunge (IL)</a:t>
            </a:r>
          </a:p>
          <a:p>
            <a:pPr lvl="3">
              <a:spcBef>
                <a:spcPts val="1200"/>
              </a:spcBef>
              <a:spcAft>
                <a:spcPts val="1200"/>
              </a:spcAft>
              <a:buFont typeface="Arial" panose="020B0604020202020204" pitchFamily="34" charset="0"/>
              <a:buChar char="•"/>
              <a:defRPr/>
            </a:pPr>
            <a:r>
              <a:rPr lang="en-US" sz="3800" dirty="0">
                <a:latin typeface="+mn-lt"/>
              </a:rPr>
              <a:t>Active Straight Leg Raise (ASLR)</a:t>
            </a:r>
          </a:p>
          <a:p>
            <a:pPr lvl="3">
              <a:spcBef>
                <a:spcPts val="1200"/>
              </a:spcBef>
              <a:spcAft>
                <a:spcPts val="1200"/>
              </a:spcAft>
              <a:buFont typeface="Arial" panose="020B0604020202020204" pitchFamily="34" charset="0"/>
              <a:buChar char="•"/>
              <a:defRPr/>
            </a:pPr>
            <a:r>
              <a:rPr lang="en-US" sz="3800" dirty="0">
                <a:latin typeface="+mn-lt"/>
              </a:rPr>
              <a:t>Hurdle Step (HS)</a:t>
            </a:r>
          </a:p>
        </p:txBody>
      </p:sp>
      <p:sp>
        <p:nvSpPr>
          <p:cNvPr id="4180" name="Text Box 12"/>
          <p:cNvSpPr txBox="1">
            <a:spLocks noChangeArrowheads="1"/>
          </p:cNvSpPr>
          <p:nvPr/>
        </p:nvSpPr>
        <p:spPr bwMode="auto">
          <a:xfrm>
            <a:off x="19392904" y="7745416"/>
            <a:ext cx="5299075" cy="61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82" tIns="52238" rIns="104482" bIns="52238">
            <a:spAutoFit/>
          </a:bodyPr>
          <a:lstStyle>
            <a:lvl1pPr>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a:spcBef>
                <a:spcPct val="0"/>
              </a:spcBef>
              <a:buFontTx/>
              <a:buNone/>
            </a:pPr>
            <a:endParaRPr lang="en-US" altLang="en-US" sz="3299" dirty="0">
              <a:latin typeface="Times New Roman" panose="02020603050405020304" pitchFamily="18" charset="0"/>
            </a:endParaRPr>
          </a:p>
        </p:txBody>
      </p:sp>
      <p:sp>
        <p:nvSpPr>
          <p:cNvPr id="4181" name="Text Box 12"/>
          <p:cNvSpPr txBox="1">
            <a:spLocks noChangeArrowheads="1"/>
          </p:cNvSpPr>
          <p:nvPr/>
        </p:nvSpPr>
        <p:spPr bwMode="auto">
          <a:xfrm>
            <a:off x="19545303" y="7897815"/>
            <a:ext cx="5299075" cy="61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82" tIns="52238" rIns="104482" bIns="52238">
            <a:spAutoFit/>
          </a:bodyPr>
          <a:lstStyle>
            <a:lvl1pPr>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a:spcBef>
                <a:spcPct val="0"/>
              </a:spcBef>
              <a:buFontTx/>
              <a:buNone/>
            </a:pPr>
            <a:endParaRPr lang="en-US" altLang="en-US" sz="3299" dirty="0">
              <a:latin typeface="Times New Roman" panose="02020603050405020304" pitchFamily="18" charset="0"/>
            </a:endParaRPr>
          </a:p>
        </p:txBody>
      </p:sp>
      <p:sp>
        <p:nvSpPr>
          <p:cNvPr id="4182" name="Text Box 12"/>
          <p:cNvSpPr txBox="1">
            <a:spLocks noChangeArrowheads="1"/>
          </p:cNvSpPr>
          <p:nvPr/>
        </p:nvSpPr>
        <p:spPr bwMode="auto">
          <a:xfrm>
            <a:off x="19240502" y="7593015"/>
            <a:ext cx="5299075" cy="61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82" tIns="52238" rIns="104482" bIns="52238">
            <a:spAutoFit/>
          </a:bodyPr>
          <a:lstStyle>
            <a:lvl1pPr>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a:spcBef>
                <a:spcPct val="0"/>
              </a:spcBef>
              <a:buFontTx/>
              <a:buNone/>
            </a:pPr>
            <a:endParaRPr lang="en-US" altLang="en-US" sz="3299" dirty="0">
              <a:latin typeface="Times New Roman" panose="02020603050405020304" pitchFamily="18" charset="0"/>
            </a:endParaRPr>
          </a:p>
        </p:txBody>
      </p:sp>
      <p:sp>
        <p:nvSpPr>
          <p:cNvPr id="4183" name="Text Box 12"/>
          <p:cNvSpPr txBox="1">
            <a:spLocks noChangeArrowheads="1"/>
          </p:cNvSpPr>
          <p:nvPr/>
        </p:nvSpPr>
        <p:spPr bwMode="auto">
          <a:xfrm>
            <a:off x="19392904" y="7745416"/>
            <a:ext cx="5299075" cy="61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82" tIns="52238" rIns="104482" bIns="52238">
            <a:spAutoFit/>
          </a:bodyPr>
          <a:lstStyle>
            <a:lvl1pPr>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a:spcBef>
                <a:spcPct val="0"/>
              </a:spcBef>
              <a:buFontTx/>
              <a:buNone/>
            </a:pPr>
            <a:endParaRPr lang="en-US" altLang="en-US" sz="3299" dirty="0">
              <a:latin typeface="Times New Roman" panose="02020603050405020304" pitchFamily="18" charset="0"/>
            </a:endParaRPr>
          </a:p>
        </p:txBody>
      </p:sp>
      <p:sp>
        <p:nvSpPr>
          <p:cNvPr id="4109" name="AutoShape 22"/>
          <p:cNvSpPr>
            <a:spLocks noChangeArrowheads="1"/>
          </p:cNvSpPr>
          <p:nvPr/>
        </p:nvSpPr>
        <p:spPr bwMode="auto">
          <a:xfrm rot="5400000">
            <a:off x="16478480" y="236366"/>
            <a:ext cx="12757098" cy="21467228"/>
          </a:xfrm>
          <a:prstGeom prst="roundRect">
            <a:avLst>
              <a:gd name="adj" fmla="val 5162"/>
            </a:avLst>
          </a:prstGeom>
          <a:solidFill>
            <a:schemeClr val="bg1"/>
          </a:solidFill>
          <a:ln w="12700">
            <a:solidFill>
              <a:srgbClr val="00B050"/>
            </a:solidFill>
            <a:round/>
            <a:headEnd/>
            <a:tailEnd/>
          </a:ln>
        </p:spPr>
        <p:txBody>
          <a:bodyPr wrap="none" lIns="104482" tIns="52238" rIns="104482" bIns="52238" anchor="ctr"/>
          <a:lstStyle>
            <a:lvl1pPr defTabSz="1044575">
              <a:spcBef>
                <a:spcPct val="20000"/>
              </a:spcBef>
              <a:buChar char="•"/>
              <a:defRPr sz="17600">
                <a:solidFill>
                  <a:schemeClr val="tx1"/>
                </a:solidFill>
                <a:latin typeface="Arial" panose="020B0604020202020204" pitchFamily="34" charset="0"/>
                <a:ea typeface="MS PGothic" panose="020B0600070205080204" pitchFamily="34" charset="-128"/>
              </a:defRPr>
            </a:lvl1pPr>
            <a:lvl2pPr marL="742950" indent="-285750" defTabSz="1044575">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1044575">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1044575">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1044575"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FontTx/>
              <a:buNone/>
            </a:pPr>
            <a:endParaRPr lang="en-US" altLang="en-US" sz="2700" b="1" dirty="0">
              <a:latin typeface="Times New Roman" panose="02020603050405020304" pitchFamily="18" charset="0"/>
              <a:sym typeface="Symbol" panose="05050102010706020507" pitchFamily="18" charset="2"/>
            </a:endParaRPr>
          </a:p>
        </p:txBody>
      </p:sp>
      <p:graphicFrame>
        <p:nvGraphicFramePr>
          <p:cNvPr id="13" name="Table 13">
            <a:extLst>
              <a:ext uri="{FF2B5EF4-FFF2-40B4-BE49-F238E27FC236}">
                <a16:creationId xmlns:a16="http://schemas.microsoft.com/office/drawing/2014/main" id="{1B5752A7-9A87-498A-A205-0F995A0352E3}"/>
              </a:ext>
            </a:extLst>
          </p:cNvPr>
          <p:cNvGraphicFramePr>
            <a:graphicFrameLocks noGrp="1"/>
          </p:cNvGraphicFramePr>
          <p:nvPr>
            <p:extLst>
              <p:ext uri="{D42A27DB-BD31-4B8C-83A1-F6EECF244321}">
                <p14:modId xmlns:p14="http://schemas.microsoft.com/office/powerpoint/2010/main" val="552791725"/>
              </p:ext>
            </p:extLst>
          </p:nvPr>
        </p:nvGraphicFramePr>
        <p:xfrm>
          <a:off x="12568878" y="4628406"/>
          <a:ext cx="20381380" cy="12135594"/>
        </p:xfrm>
        <a:graphic>
          <a:graphicData uri="http://schemas.openxmlformats.org/drawingml/2006/table">
            <a:tbl>
              <a:tblPr firstRow="1" bandRow="1">
                <a:tableStyleId>{0505E3EF-67EA-436B-97B2-0124C06EBD24}</a:tableStyleId>
              </a:tblPr>
              <a:tblGrid>
                <a:gridCol w="1033198">
                  <a:extLst>
                    <a:ext uri="{9D8B030D-6E8A-4147-A177-3AD203B41FA5}">
                      <a16:colId xmlns:a16="http://schemas.microsoft.com/office/drawing/2014/main" val="1705981325"/>
                    </a:ext>
                  </a:extLst>
                </a:gridCol>
                <a:gridCol w="1033198">
                  <a:extLst>
                    <a:ext uri="{9D8B030D-6E8A-4147-A177-3AD203B41FA5}">
                      <a16:colId xmlns:a16="http://schemas.microsoft.com/office/drawing/2014/main" val="1661878999"/>
                    </a:ext>
                  </a:extLst>
                </a:gridCol>
                <a:gridCol w="1033198">
                  <a:extLst>
                    <a:ext uri="{9D8B030D-6E8A-4147-A177-3AD203B41FA5}">
                      <a16:colId xmlns:a16="http://schemas.microsoft.com/office/drawing/2014/main" val="1386389795"/>
                    </a:ext>
                  </a:extLst>
                </a:gridCol>
                <a:gridCol w="1033198">
                  <a:extLst>
                    <a:ext uri="{9D8B030D-6E8A-4147-A177-3AD203B41FA5}">
                      <a16:colId xmlns:a16="http://schemas.microsoft.com/office/drawing/2014/main" val="3473188099"/>
                    </a:ext>
                  </a:extLst>
                </a:gridCol>
                <a:gridCol w="1033198">
                  <a:extLst>
                    <a:ext uri="{9D8B030D-6E8A-4147-A177-3AD203B41FA5}">
                      <a16:colId xmlns:a16="http://schemas.microsoft.com/office/drawing/2014/main" val="2846515142"/>
                    </a:ext>
                  </a:extLst>
                </a:gridCol>
                <a:gridCol w="1033198">
                  <a:extLst>
                    <a:ext uri="{9D8B030D-6E8A-4147-A177-3AD203B41FA5}">
                      <a16:colId xmlns:a16="http://schemas.microsoft.com/office/drawing/2014/main" val="705558894"/>
                    </a:ext>
                  </a:extLst>
                </a:gridCol>
                <a:gridCol w="1033198">
                  <a:extLst>
                    <a:ext uri="{9D8B030D-6E8A-4147-A177-3AD203B41FA5}">
                      <a16:colId xmlns:a16="http://schemas.microsoft.com/office/drawing/2014/main" val="224376907"/>
                    </a:ext>
                  </a:extLst>
                </a:gridCol>
                <a:gridCol w="1033198">
                  <a:extLst>
                    <a:ext uri="{9D8B030D-6E8A-4147-A177-3AD203B41FA5}">
                      <a16:colId xmlns:a16="http://schemas.microsoft.com/office/drawing/2014/main" val="2577690377"/>
                    </a:ext>
                  </a:extLst>
                </a:gridCol>
                <a:gridCol w="1033198">
                  <a:extLst>
                    <a:ext uri="{9D8B030D-6E8A-4147-A177-3AD203B41FA5}">
                      <a16:colId xmlns:a16="http://schemas.microsoft.com/office/drawing/2014/main" val="2002644719"/>
                    </a:ext>
                  </a:extLst>
                </a:gridCol>
                <a:gridCol w="1033198">
                  <a:extLst>
                    <a:ext uri="{9D8B030D-6E8A-4147-A177-3AD203B41FA5}">
                      <a16:colId xmlns:a16="http://schemas.microsoft.com/office/drawing/2014/main" val="3594806858"/>
                    </a:ext>
                  </a:extLst>
                </a:gridCol>
                <a:gridCol w="1033198">
                  <a:extLst>
                    <a:ext uri="{9D8B030D-6E8A-4147-A177-3AD203B41FA5}">
                      <a16:colId xmlns:a16="http://schemas.microsoft.com/office/drawing/2014/main" val="400288469"/>
                    </a:ext>
                  </a:extLst>
                </a:gridCol>
                <a:gridCol w="1033198">
                  <a:extLst>
                    <a:ext uri="{9D8B030D-6E8A-4147-A177-3AD203B41FA5}">
                      <a16:colId xmlns:a16="http://schemas.microsoft.com/office/drawing/2014/main" val="1705895031"/>
                    </a:ext>
                  </a:extLst>
                </a:gridCol>
                <a:gridCol w="750618">
                  <a:extLst>
                    <a:ext uri="{9D8B030D-6E8A-4147-A177-3AD203B41FA5}">
                      <a16:colId xmlns:a16="http://schemas.microsoft.com/office/drawing/2014/main" val="3389273006"/>
                    </a:ext>
                  </a:extLst>
                </a:gridCol>
                <a:gridCol w="1033198">
                  <a:extLst>
                    <a:ext uri="{9D8B030D-6E8A-4147-A177-3AD203B41FA5}">
                      <a16:colId xmlns:a16="http://schemas.microsoft.com/office/drawing/2014/main" val="1210743199"/>
                    </a:ext>
                  </a:extLst>
                </a:gridCol>
                <a:gridCol w="1033198">
                  <a:extLst>
                    <a:ext uri="{9D8B030D-6E8A-4147-A177-3AD203B41FA5}">
                      <a16:colId xmlns:a16="http://schemas.microsoft.com/office/drawing/2014/main" val="3897014210"/>
                    </a:ext>
                  </a:extLst>
                </a:gridCol>
                <a:gridCol w="1033198">
                  <a:extLst>
                    <a:ext uri="{9D8B030D-6E8A-4147-A177-3AD203B41FA5}">
                      <a16:colId xmlns:a16="http://schemas.microsoft.com/office/drawing/2014/main" val="1811195251"/>
                    </a:ext>
                  </a:extLst>
                </a:gridCol>
                <a:gridCol w="1033198">
                  <a:extLst>
                    <a:ext uri="{9D8B030D-6E8A-4147-A177-3AD203B41FA5}">
                      <a16:colId xmlns:a16="http://schemas.microsoft.com/office/drawing/2014/main" val="3703055515"/>
                    </a:ext>
                  </a:extLst>
                </a:gridCol>
                <a:gridCol w="1033198">
                  <a:extLst>
                    <a:ext uri="{9D8B030D-6E8A-4147-A177-3AD203B41FA5}">
                      <a16:colId xmlns:a16="http://schemas.microsoft.com/office/drawing/2014/main" val="2923073871"/>
                    </a:ext>
                  </a:extLst>
                </a:gridCol>
                <a:gridCol w="1033198">
                  <a:extLst>
                    <a:ext uri="{9D8B030D-6E8A-4147-A177-3AD203B41FA5}">
                      <a16:colId xmlns:a16="http://schemas.microsoft.com/office/drawing/2014/main" val="2684653333"/>
                    </a:ext>
                  </a:extLst>
                </a:gridCol>
                <a:gridCol w="1033198">
                  <a:extLst>
                    <a:ext uri="{9D8B030D-6E8A-4147-A177-3AD203B41FA5}">
                      <a16:colId xmlns:a16="http://schemas.microsoft.com/office/drawing/2014/main" val="42618433"/>
                    </a:ext>
                  </a:extLst>
                </a:gridCol>
              </a:tblGrid>
              <a:tr h="2501232">
                <a:tc>
                  <a:txBody>
                    <a:bodyPr/>
                    <a:lstStyle/>
                    <a:p>
                      <a:pPr algn="r" rtl="0" fontAlgn="b"/>
                      <a:r>
                        <a:rPr lang="en-US" sz="1600" dirty="0">
                          <a:effectLst/>
                        </a:rPr>
                        <a:t>FMS </a:t>
                      </a:r>
                    </a:p>
                    <a:p>
                      <a:pPr algn="r" rtl="0" fontAlgn="b"/>
                      <a:r>
                        <a:rPr lang="en-US" sz="1600" dirty="0">
                          <a:effectLst/>
                        </a:rPr>
                        <a:t>SM L</a:t>
                      </a:r>
                    </a:p>
                  </a:txBody>
                  <a:tcPr marL="28575" marR="28575" marT="0" marB="0" anchor="b"/>
                </a:tc>
                <a:tc>
                  <a:txBody>
                    <a:bodyPr/>
                    <a:lstStyle/>
                    <a:p>
                      <a:pPr algn="r" rtl="0" fontAlgn="b"/>
                      <a:r>
                        <a:rPr lang="en-US" sz="1600" dirty="0">
                          <a:effectLst/>
                        </a:rPr>
                        <a:t>FMS</a:t>
                      </a:r>
                    </a:p>
                    <a:p>
                      <a:pPr algn="r" rtl="0" fontAlgn="b"/>
                      <a:r>
                        <a:rPr lang="en-US" sz="1600" dirty="0">
                          <a:effectLst/>
                        </a:rPr>
                        <a:t>SM R</a:t>
                      </a:r>
                    </a:p>
                  </a:txBody>
                  <a:tcPr marL="28575" marR="28575" marT="0" marB="0" anchor="b"/>
                </a:tc>
                <a:tc>
                  <a:txBody>
                    <a:bodyPr/>
                    <a:lstStyle/>
                    <a:p>
                      <a:pPr algn="r" rtl="0" fontAlgn="b"/>
                      <a:r>
                        <a:rPr lang="en-US" sz="1600" dirty="0">
                          <a:effectLst/>
                        </a:rPr>
                        <a:t>FMS </a:t>
                      </a:r>
                    </a:p>
                    <a:p>
                      <a:pPr algn="r" rtl="0" fontAlgn="b"/>
                      <a:r>
                        <a:rPr lang="en-US" sz="1600" dirty="0">
                          <a:effectLst/>
                        </a:rPr>
                        <a:t>ASLR L</a:t>
                      </a:r>
                    </a:p>
                  </a:txBody>
                  <a:tcPr marL="28575" marR="28575" marT="0" marB="0" anchor="b"/>
                </a:tc>
                <a:tc>
                  <a:txBody>
                    <a:bodyPr/>
                    <a:lstStyle/>
                    <a:p>
                      <a:pPr algn="r" rtl="0" fontAlgn="b"/>
                      <a:r>
                        <a:rPr lang="en-US" sz="1600" dirty="0">
                          <a:effectLst/>
                        </a:rPr>
                        <a:t>FMS </a:t>
                      </a:r>
                    </a:p>
                    <a:p>
                      <a:pPr algn="r" rtl="0" fontAlgn="b"/>
                      <a:r>
                        <a:rPr lang="en-US" sz="1600" dirty="0">
                          <a:effectLst/>
                        </a:rPr>
                        <a:t>ASLR R</a:t>
                      </a:r>
                    </a:p>
                  </a:txBody>
                  <a:tcPr marL="28575" marR="28575" marT="0" marB="0" anchor="b"/>
                </a:tc>
                <a:tc>
                  <a:txBody>
                    <a:bodyPr/>
                    <a:lstStyle/>
                    <a:p>
                      <a:pPr algn="r" rtl="0" fontAlgn="b"/>
                      <a:r>
                        <a:rPr lang="en-US" sz="1600" dirty="0">
                          <a:effectLst/>
                        </a:rPr>
                        <a:t>FMS</a:t>
                      </a:r>
                    </a:p>
                    <a:p>
                      <a:pPr algn="r" rtl="0" fontAlgn="b"/>
                      <a:r>
                        <a:rPr lang="en-US" sz="1600" dirty="0">
                          <a:effectLst/>
                        </a:rPr>
                        <a:t>DS</a:t>
                      </a:r>
                    </a:p>
                  </a:txBody>
                  <a:tcPr marL="28575" marR="28575" marT="0" marB="0" anchor="b"/>
                </a:tc>
                <a:tc>
                  <a:txBody>
                    <a:bodyPr/>
                    <a:lstStyle/>
                    <a:p>
                      <a:pPr algn="r" rtl="0" fontAlgn="b"/>
                      <a:r>
                        <a:rPr lang="en-US" sz="1600" dirty="0">
                          <a:effectLst/>
                        </a:rPr>
                        <a:t>FMS</a:t>
                      </a:r>
                    </a:p>
                    <a:p>
                      <a:pPr algn="r" rtl="0" fontAlgn="b"/>
                      <a:r>
                        <a:rPr lang="en-US" sz="1600" dirty="0">
                          <a:effectLst/>
                        </a:rPr>
                        <a:t> HS L</a:t>
                      </a:r>
                    </a:p>
                  </a:txBody>
                  <a:tcPr marL="28575" marR="28575" marT="0" marB="0" anchor="b"/>
                </a:tc>
                <a:tc>
                  <a:txBody>
                    <a:bodyPr/>
                    <a:lstStyle/>
                    <a:p>
                      <a:pPr algn="r" rtl="0" fontAlgn="b"/>
                      <a:r>
                        <a:rPr lang="en-US" sz="1600" dirty="0">
                          <a:effectLst/>
                        </a:rPr>
                        <a:t>FMS</a:t>
                      </a:r>
                    </a:p>
                    <a:p>
                      <a:pPr algn="r" rtl="0" fontAlgn="b"/>
                      <a:r>
                        <a:rPr lang="en-US" sz="1600" dirty="0">
                          <a:effectLst/>
                        </a:rPr>
                        <a:t> HS R</a:t>
                      </a:r>
                    </a:p>
                  </a:txBody>
                  <a:tcPr marL="28575" marR="28575" marT="0" marB="0" anchor="b"/>
                </a:tc>
                <a:tc>
                  <a:txBody>
                    <a:bodyPr/>
                    <a:lstStyle/>
                    <a:p>
                      <a:pPr algn="r" rtl="0" fontAlgn="b"/>
                      <a:r>
                        <a:rPr lang="en-US" sz="1600" dirty="0">
                          <a:effectLst/>
                        </a:rPr>
                        <a:t>FMS</a:t>
                      </a:r>
                    </a:p>
                    <a:p>
                      <a:pPr algn="r" rtl="0" fontAlgn="b"/>
                      <a:r>
                        <a:rPr lang="en-US" sz="1600" dirty="0">
                          <a:effectLst/>
                        </a:rPr>
                        <a:t> TS</a:t>
                      </a:r>
                    </a:p>
                  </a:txBody>
                  <a:tcPr marL="28575" marR="28575" marT="0" marB="0" anchor="b"/>
                </a:tc>
                <a:tc>
                  <a:txBody>
                    <a:bodyPr/>
                    <a:lstStyle/>
                    <a:p>
                      <a:pPr algn="r" rtl="0" fontAlgn="b"/>
                      <a:r>
                        <a:rPr lang="en-US" sz="1600" dirty="0">
                          <a:effectLst/>
                        </a:rPr>
                        <a:t>FMS</a:t>
                      </a:r>
                    </a:p>
                    <a:p>
                      <a:pPr algn="r" rtl="0" fontAlgn="b"/>
                      <a:r>
                        <a:rPr lang="en-US" sz="1600" dirty="0">
                          <a:effectLst/>
                        </a:rPr>
                        <a:t> IL L</a:t>
                      </a:r>
                    </a:p>
                  </a:txBody>
                  <a:tcPr marL="28575" marR="28575" marT="0" marB="0" anchor="b"/>
                </a:tc>
                <a:tc>
                  <a:txBody>
                    <a:bodyPr/>
                    <a:lstStyle/>
                    <a:p>
                      <a:pPr algn="r" rtl="0" fontAlgn="b"/>
                      <a:r>
                        <a:rPr lang="en-US" sz="1600" dirty="0">
                          <a:effectLst/>
                        </a:rPr>
                        <a:t>FMS</a:t>
                      </a:r>
                    </a:p>
                    <a:p>
                      <a:pPr algn="r" rtl="0" fontAlgn="b"/>
                      <a:r>
                        <a:rPr lang="en-US" sz="1600" dirty="0">
                          <a:effectLst/>
                        </a:rPr>
                        <a:t> IL R</a:t>
                      </a:r>
                    </a:p>
                  </a:txBody>
                  <a:tcPr marL="28575" marR="28575" marT="0" marB="0" anchor="b"/>
                </a:tc>
                <a:tc>
                  <a:txBody>
                    <a:bodyPr/>
                    <a:lstStyle/>
                    <a:p>
                      <a:pPr algn="r" rtl="0" fontAlgn="b"/>
                      <a:r>
                        <a:rPr lang="en-US" sz="1600" dirty="0">
                          <a:effectLst/>
                        </a:rPr>
                        <a:t>FMS </a:t>
                      </a:r>
                    </a:p>
                    <a:p>
                      <a:pPr algn="r" rtl="0" fontAlgn="b"/>
                      <a:r>
                        <a:rPr lang="en-US" sz="1600" dirty="0">
                          <a:effectLst/>
                        </a:rPr>
                        <a:t>ROT L</a:t>
                      </a:r>
                    </a:p>
                  </a:txBody>
                  <a:tcPr marL="28575" marR="28575" marT="0" marB="0" anchor="b"/>
                </a:tc>
                <a:tc>
                  <a:txBody>
                    <a:bodyPr/>
                    <a:lstStyle/>
                    <a:p>
                      <a:pPr algn="r" rtl="0" fontAlgn="b"/>
                      <a:r>
                        <a:rPr lang="en-US" sz="1600" dirty="0">
                          <a:effectLst/>
                        </a:rPr>
                        <a:t>FMS </a:t>
                      </a:r>
                    </a:p>
                    <a:p>
                      <a:pPr algn="r" rtl="0" fontAlgn="b"/>
                      <a:r>
                        <a:rPr lang="en-US" sz="1600" dirty="0">
                          <a:effectLst/>
                        </a:rPr>
                        <a:t>ROT R</a:t>
                      </a:r>
                    </a:p>
                  </a:txBody>
                  <a:tcPr marL="28575" marR="28575" marT="0" marB="0" anchor="b"/>
                </a:tc>
                <a:tc>
                  <a:txBody>
                    <a:bodyPr/>
                    <a:lstStyle/>
                    <a:p>
                      <a:pPr algn="r" rtl="0" fontAlgn="b"/>
                      <a:r>
                        <a:rPr lang="en-US" sz="1600" dirty="0">
                          <a:effectLst/>
                        </a:rPr>
                        <a:t>T-Test </a:t>
                      </a:r>
                    </a:p>
                    <a:p>
                      <a:pPr algn="r" rtl="0" fontAlgn="b"/>
                      <a:r>
                        <a:rPr lang="en-US" sz="1600" dirty="0">
                          <a:effectLst/>
                        </a:rPr>
                        <a:t>(1)</a:t>
                      </a:r>
                    </a:p>
                  </a:txBody>
                  <a:tcPr marL="28575" marR="28575" marT="0" marB="0" anchor="b"/>
                </a:tc>
                <a:tc>
                  <a:txBody>
                    <a:bodyPr/>
                    <a:lstStyle/>
                    <a:p>
                      <a:pPr algn="r" rtl="0" fontAlgn="b"/>
                      <a:r>
                        <a:rPr lang="en-US" sz="1600" dirty="0">
                          <a:effectLst/>
                        </a:rPr>
                        <a:t>T-Test</a:t>
                      </a:r>
                    </a:p>
                    <a:p>
                      <a:pPr algn="r" rtl="0" fontAlgn="b"/>
                      <a:r>
                        <a:rPr lang="en-US" sz="1600" dirty="0">
                          <a:effectLst/>
                        </a:rPr>
                        <a:t> (2)</a:t>
                      </a:r>
                    </a:p>
                  </a:txBody>
                  <a:tcPr marL="28575" marR="28575" marT="0" marB="0" anchor="b"/>
                </a:tc>
                <a:tc>
                  <a:txBody>
                    <a:bodyPr/>
                    <a:lstStyle/>
                    <a:p>
                      <a:pPr algn="r" rtl="0" fontAlgn="b"/>
                      <a:r>
                        <a:rPr lang="en-US" sz="1600" dirty="0">
                          <a:effectLst/>
                        </a:rPr>
                        <a:t>Vertical Jump </a:t>
                      </a:r>
                    </a:p>
                    <a:p>
                      <a:pPr algn="r" rtl="0" fontAlgn="b"/>
                      <a:r>
                        <a:rPr lang="en-US" sz="1600" dirty="0">
                          <a:effectLst/>
                        </a:rPr>
                        <a:t>(in)</a:t>
                      </a:r>
                    </a:p>
                  </a:txBody>
                  <a:tcPr marL="28575" marR="28575" marT="0" marB="0" anchor="b"/>
                </a:tc>
                <a:tc>
                  <a:txBody>
                    <a:bodyPr/>
                    <a:lstStyle/>
                    <a:p>
                      <a:pPr algn="r" rtl="0" fontAlgn="b"/>
                      <a:r>
                        <a:rPr lang="en-US" sz="1600" dirty="0">
                          <a:effectLst/>
                        </a:rPr>
                        <a:t>VO2max (ml/kg/min)</a:t>
                      </a:r>
                    </a:p>
                  </a:txBody>
                  <a:tcPr marL="28575" marR="28575" marT="0" marB="0" anchor="b"/>
                </a:tc>
                <a:tc>
                  <a:txBody>
                    <a:bodyPr/>
                    <a:lstStyle/>
                    <a:p>
                      <a:pPr algn="r" rtl="0" fontAlgn="b"/>
                      <a:r>
                        <a:rPr lang="en-US" sz="1600" dirty="0">
                          <a:effectLst/>
                        </a:rPr>
                        <a:t>Extensor Peak Torque (R)</a:t>
                      </a:r>
                    </a:p>
                  </a:txBody>
                  <a:tcPr marL="28575" marR="28575" marT="0" marB="0" anchor="b"/>
                </a:tc>
                <a:tc>
                  <a:txBody>
                    <a:bodyPr/>
                    <a:lstStyle/>
                    <a:p>
                      <a:pPr algn="r" rtl="0" fontAlgn="b"/>
                      <a:r>
                        <a:rPr lang="en-US" sz="1600" dirty="0">
                          <a:effectLst/>
                        </a:rPr>
                        <a:t>Flexor Peak Torque (R)</a:t>
                      </a:r>
                    </a:p>
                  </a:txBody>
                  <a:tcPr marL="28575" marR="28575" marT="0" marB="0" anchor="b"/>
                </a:tc>
                <a:tc>
                  <a:txBody>
                    <a:bodyPr/>
                    <a:lstStyle/>
                    <a:p>
                      <a:pPr algn="r" rtl="0" fontAlgn="b"/>
                      <a:r>
                        <a:rPr lang="en-US" sz="1600" dirty="0">
                          <a:effectLst/>
                        </a:rPr>
                        <a:t>Extensor Peak Torque (L)</a:t>
                      </a:r>
                    </a:p>
                  </a:txBody>
                  <a:tcPr marL="28575" marR="28575" marT="0" marB="0" anchor="b"/>
                </a:tc>
                <a:tc>
                  <a:txBody>
                    <a:bodyPr/>
                    <a:lstStyle/>
                    <a:p>
                      <a:pPr algn="r" rtl="0" fontAlgn="b"/>
                      <a:r>
                        <a:rPr lang="en-US" sz="1600" dirty="0">
                          <a:effectLst/>
                        </a:rPr>
                        <a:t>Flexor Peak Torque (L)</a:t>
                      </a:r>
                    </a:p>
                  </a:txBody>
                  <a:tcPr marL="28575" marR="28575" marT="0" marB="0" anchor="b"/>
                </a:tc>
                <a:extLst>
                  <a:ext uri="{0D108BD9-81ED-4DB2-BD59-A6C34878D82A}">
                    <a16:rowId xmlns:a16="http://schemas.microsoft.com/office/drawing/2014/main" val="2907804691"/>
                  </a:ext>
                </a:extLst>
              </a:tr>
              <a:tr h="1605727">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dirty="0">
                          <a:effectLst/>
                        </a:rPr>
                        <a:t>14.12s</a:t>
                      </a:r>
                    </a:p>
                  </a:txBody>
                  <a:tcPr marL="28575" marR="28575" marT="0" marB="0" anchor="b"/>
                </a:tc>
                <a:tc>
                  <a:txBody>
                    <a:bodyPr/>
                    <a:lstStyle/>
                    <a:p>
                      <a:pPr algn="r" rtl="0" fontAlgn="b"/>
                      <a:r>
                        <a:rPr lang="en-US" sz="1600" dirty="0">
                          <a:effectLst/>
                        </a:rPr>
                        <a:t>13.69s</a:t>
                      </a:r>
                    </a:p>
                  </a:txBody>
                  <a:tcPr marL="28575" marR="28575" marT="0" marB="0" anchor="b"/>
                </a:tc>
                <a:tc>
                  <a:txBody>
                    <a:bodyPr/>
                    <a:lstStyle/>
                    <a:p>
                      <a:pPr algn="r" rtl="0" fontAlgn="b"/>
                      <a:r>
                        <a:rPr lang="en-US" sz="1600">
                          <a:effectLst/>
                        </a:rPr>
                        <a:t>17</a:t>
                      </a:r>
                    </a:p>
                  </a:txBody>
                  <a:tcPr marL="28575" marR="28575" marT="0" marB="0" anchor="b"/>
                </a:tc>
                <a:tc>
                  <a:txBody>
                    <a:bodyPr/>
                    <a:lstStyle/>
                    <a:p>
                      <a:pPr algn="r" rtl="0" fontAlgn="b"/>
                      <a:r>
                        <a:rPr lang="en-US" sz="1600" dirty="0">
                          <a:effectLst/>
                        </a:rPr>
                        <a:t>35.2</a:t>
                      </a:r>
                    </a:p>
                  </a:txBody>
                  <a:tcPr marL="28575" marR="28575" marT="0" marB="0" anchor="b"/>
                </a:tc>
                <a:tc>
                  <a:txBody>
                    <a:bodyPr/>
                    <a:lstStyle/>
                    <a:p>
                      <a:pPr algn="r" rtl="0" fontAlgn="b"/>
                      <a:r>
                        <a:rPr lang="en-US" sz="1600" dirty="0">
                          <a:effectLst/>
                        </a:rPr>
                        <a:t>83.6</a:t>
                      </a:r>
                    </a:p>
                  </a:txBody>
                  <a:tcPr marL="28575" marR="28575" marT="0" marB="0" anchor="b"/>
                </a:tc>
                <a:tc>
                  <a:txBody>
                    <a:bodyPr/>
                    <a:lstStyle/>
                    <a:p>
                      <a:pPr algn="r" rtl="0" fontAlgn="b"/>
                      <a:r>
                        <a:rPr lang="en-US" sz="1600" dirty="0">
                          <a:effectLst/>
                        </a:rPr>
                        <a:t>36.9</a:t>
                      </a:r>
                    </a:p>
                  </a:txBody>
                  <a:tcPr marL="28575" marR="28575" marT="0" marB="0" anchor="b"/>
                </a:tc>
                <a:tc>
                  <a:txBody>
                    <a:bodyPr/>
                    <a:lstStyle/>
                    <a:p>
                      <a:pPr algn="r" rtl="0" fontAlgn="b"/>
                      <a:r>
                        <a:rPr lang="en-US" sz="1600">
                          <a:effectLst/>
                        </a:rPr>
                        <a:t>67.5</a:t>
                      </a:r>
                    </a:p>
                  </a:txBody>
                  <a:tcPr marL="28575" marR="28575" marT="0" marB="0" anchor="b"/>
                </a:tc>
                <a:tc>
                  <a:txBody>
                    <a:bodyPr/>
                    <a:lstStyle/>
                    <a:p>
                      <a:pPr algn="r" rtl="0" fontAlgn="b"/>
                      <a:r>
                        <a:rPr lang="en-US" sz="1600">
                          <a:effectLst/>
                        </a:rPr>
                        <a:t>36.7</a:t>
                      </a:r>
                    </a:p>
                  </a:txBody>
                  <a:tcPr marL="28575" marR="28575" marT="0" marB="0" anchor="b"/>
                </a:tc>
                <a:extLst>
                  <a:ext uri="{0D108BD9-81ED-4DB2-BD59-A6C34878D82A}">
                    <a16:rowId xmlns:a16="http://schemas.microsoft.com/office/drawing/2014/main" val="284473288"/>
                  </a:ext>
                </a:extLst>
              </a:tr>
              <a:tr h="1605727">
                <a:tc>
                  <a:txBody>
                    <a:bodyPr/>
                    <a:lstStyle/>
                    <a:p>
                      <a:pPr algn="r" rtl="0" fontAlgn="b"/>
                      <a:r>
                        <a:rPr lang="en-US" sz="1600">
                          <a:effectLst/>
                        </a:rPr>
                        <a:t>2</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dirty="0">
                          <a:effectLst/>
                        </a:rPr>
                        <a:t>2</a:t>
                      </a:r>
                    </a:p>
                  </a:txBody>
                  <a:tcPr marL="28575" marR="28575" marT="0" marB="0" anchor="b"/>
                </a:tc>
                <a:tc>
                  <a:txBody>
                    <a:bodyPr/>
                    <a:lstStyle/>
                    <a:p>
                      <a:pPr algn="r" rtl="0" fontAlgn="b"/>
                      <a:r>
                        <a:rPr lang="en-US" sz="1600" dirty="0">
                          <a:effectLst/>
                        </a:rPr>
                        <a:t>17.44s</a:t>
                      </a:r>
                    </a:p>
                  </a:txBody>
                  <a:tcPr marL="28575" marR="28575" marT="0" marB="0" anchor="b"/>
                </a:tc>
                <a:tc>
                  <a:txBody>
                    <a:bodyPr/>
                    <a:lstStyle/>
                    <a:p>
                      <a:pPr algn="r" rtl="0" fontAlgn="b"/>
                      <a:r>
                        <a:rPr lang="en-US" sz="1600" dirty="0">
                          <a:effectLst/>
                        </a:rPr>
                        <a:t>15.25s</a:t>
                      </a:r>
                    </a:p>
                  </a:txBody>
                  <a:tcPr marL="28575" marR="28575" marT="0" marB="0" anchor="b"/>
                </a:tc>
                <a:tc>
                  <a:txBody>
                    <a:bodyPr/>
                    <a:lstStyle/>
                    <a:p>
                      <a:pPr algn="r" rtl="0" fontAlgn="b"/>
                      <a:r>
                        <a:rPr lang="en-US" sz="1600">
                          <a:effectLst/>
                        </a:rPr>
                        <a:t>20.5</a:t>
                      </a:r>
                    </a:p>
                  </a:txBody>
                  <a:tcPr marL="28575" marR="28575" marT="0" marB="0" anchor="b"/>
                </a:tc>
                <a:tc>
                  <a:txBody>
                    <a:bodyPr/>
                    <a:lstStyle/>
                    <a:p>
                      <a:pPr algn="r" rtl="0" fontAlgn="b"/>
                      <a:r>
                        <a:rPr lang="en-US" sz="1600" dirty="0">
                          <a:effectLst/>
                        </a:rPr>
                        <a:t>34.05</a:t>
                      </a:r>
                    </a:p>
                  </a:txBody>
                  <a:tcPr marL="28575" marR="28575" marT="0" marB="0" anchor="b"/>
                </a:tc>
                <a:tc>
                  <a:txBody>
                    <a:bodyPr/>
                    <a:lstStyle/>
                    <a:p>
                      <a:pPr algn="r" rtl="0" fontAlgn="b"/>
                      <a:r>
                        <a:rPr lang="en-US" sz="1600">
                          <a:effectLst/>
                        </a:rPr>
                        <a:t>124.5</a:t>
                      </a:r>
                    </a:p>
                  </a:txBody>
                  <a:tcPr marL="28575" marR="28575" marT="0" marB="0" anchor="b"/>
                </a:tc>
                <a:tc>
                  <a:txBody>
                    <a:bodyPr/>
                    <a:lstStyle/>
                    <a:p>
                      <a:pPr algn="r" rtl="0" fontAlgn="b"/>
                      <a:r>
                        <a:rPr lang="en-US" sz="1600">
                          <a:effectLst/>
                        </a:rPr>
                        <a:t>58.1</a:t>
                      </a:r>
                    </a:p>
                  </a:txBody>
                  <a:tcPr marL="28575" marR="28575" marT="0" marB="0" anchor="b"/>
                </a:tc>
                <a:tc>
                  <a:txBody>
                    <a:bodyPr/>
                    <a:lstStyle/>
                    <a:p>
                      <a:pPr algn="r" rtl="0" fontAlgn="b"/>
                      <a:r>
                        <a:rPr lang="en-US" sz="1600">
                          <a:effectLst/>
                        </a:rPr>
                        <a:t>86.2</a:t>
                      </a:r>
                    </a:p>
                  </a:txBody>
                  <a:tcPr marL="28575" marR="28575" marT="0" marB="0" anchor="b"/>
                </a:tc>
                <a:tc>
                  <a:txBody>
                    <a:bodyPr/>
                    <a:lstStyle/>
                    <a:p>
                      <a:pPr algn="r" rtl="0" fontAlgn="b"/>
                      <a:r>
                        <a:rPr lang="en-US" sz="1600">
                          <a:effectLst/>
                        </a:rPr>
                        <a:t>48.9</a:t>
                      </a:r>
                    </a:p>
                  </a:txBody>
                  <a:tcPr marL="28575" marR="28575" marT="0" marB="0" anchor="b"/>
                </a:tc>
                <a:extLst>
                  <a:ext uri="{0D108BD9-81ED-4DB2-BD59-A6C34878D82A}">
                    <a16:rowId xmlns:a16="http://schemas.microsoft.com/office/drawing/2014/main" val="1626914071"/>
                  </a:ext>
                </a:extLst>
              </a:tr>
              <a:tr h="1605727">
                <a:tc>
                  <a:txBody>
                    <a:bodyPr/>
                    <a:lstStyle/>
                    <a:p>
                      <a:pPr algn="r" rtl="0" fontAlgn="b"/>
                      <a:r>
                        <a:rPr lang="en-US" sz="1600">
                          <a:effectLst/>
                        </a:rPr>
                        <a:t>3</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dirty="0">
                          <a:effectLst/>
                        </a:rPr>
                        <a:t>15.13s</a:t>
                      </a:r>
                    </a:p>
                  </a:txBody>
                  <a:tcPr marL="28575" marR="28575" marT="0" marB="0" anchor="b"/>
                </a:tc>
                <a:tc>
                  <a:txBody>
                    <a:bodyPr/>
                    <a:lstStyle/>
                    <a:p>
                      <a:pPr algn="r" rtl="0" fontAlgn="b"/>
                      <a:r>
                        <a:rPr lang="en-US" sz="1600" dirty="0">
                          <a:effectLst/>
                        </a:rPr>
                        <a:t>13.75s</a:t>
                      </a:r>
                    </a:p>
                  </a:txBody>
                  <a:tcPr marL="28575" marR="28575" marT="0" marB="0" anchor="b"/>
                </a:tc>
                <a:tc>
                  <a:txBody>
                    <a:bodyPr/>
                    <a:lstStyle/>
                    <a:p>
                      <a:pPr algn="r" rtl="0" fontAlgn="b"/>
                      <a:r>
                        <a:rPr lang="en-US" sz="1600" dirty="0">
                          <a:effectLst/>
                        </a:rPr>
                        <a:t>17</a:t>
                      </a:r>
                    </a:p>
                  </a:txBody>
                  <a:tcPr marL="28575" marR="28575" marT="0" marB="0" anchor="b"/>
                </a:tc>
                <a:tc>
                  <a:txBody>
                    <a:bodyPr/>
                    <a:lstStyle/>
                    <a:p>
                      <a:pPr algn="r" rtl="0" fontAlgn="b"/>
                      <a:r>
                        <a:rPr lang="en-US" sz="1600" dirty="0">
                          <a:effectLst/>
                        </a:rPr>
                        <a:t>37.56</a:t>
                      </a:r>
                    </a:p>
                  </a:txBody>
                  <a:tcPr marL="28575" marR="28575" marT="0" marB="0" anchor="b"/>
                </a:tc>
                <a:tc>
                  <a:txBody>
                    <a:bodyPr/>
                    <a:lstStyle/>
                    <a:p>
                      <a:pPr algn="r" rtl="0" fontAlgn="b"/>
                      <a:r>
                        <a:rPr lang="en-US" sz="1600">
                          <a:effectLst/>
                        </a:rPr>
                        <a:t>65.3</a:t>
                      </a:r>
                    </a:p>
                  </a:txBody>
                  <a:tcPr marL="28575" marR="28575" marT="0" marB="0" anchor="b"/>
                </a:tc>
                <a:tc>
                  <a:txBody>
                    <a:bodyPr/>
                    <a:lstStyle/>
                    <a:p>
                      <a:pPr algn="r" rtl="0" fontAlgn="b"/>
                      <a:r>
                        <a:rPr lang="en-US" sz="1600">
                          <a:effectLst/>
                        </a:rPr>
                        <a:t>33.2</a:t>
                      </a:r>
                    </a:p>
                  </a:txBody>
                  <a:tcPr marL="28575" marR="28575" marT="0" marB="0" anchor="b"/>
                </a:tc>
                <a:tc>
                  <a:txBody>
                    <a:bodyPr/>
                    <a:lstStyle/>
                    <a:p>
                      <a:pPr algn="ctr" rtl="0" fontAlgn="b"/>
                      <a:endParaRPr lang="en-US" sz="1600" dirty="0">
                        <a:effectLst/>
                      </a:endParaRPr>
                    </a:p>
                  </a:txBody>
                  <a:tcPr marL="28575" marR="28575" marT="0" marB="0" anchor="b"/>
                </a:tc>
                <a:tc>
                  <a:txBody>
                    <a:bodyPr/>
                    <a:lstStyle/>
                    <a:p>
                      <a:pPr algn="ctr" rtl="0" fontAlgn="b"/>
                      <a:endParaRPr lang="en-US" sz="1600" dirty="0">
                        <a:effectLst/>
                      </a:endParaRPr>
                    </a:p>
                  </a:txBody>
                  <a:tcPr marL="28575" marR="28575" marT="0" marB="0" anchor="b"/>
                </a:tc>
                <a:extLst>
                  <a:ext uri="{0D108BD9-81ED-4DB2-BD59-A6C34878D82A}">
                    <a16:rowId xmlns:a16="http://schemas.microsoft.com/office/drawing/2014/main" val="2273205461"/>
                  </a:ext>
                </a:extLst>
              </a:tr>
              <a:tr h="1605727">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dirty="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1</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dirty="0">
                          <a:effectLst/>
                        </a:rPr>
                        <a:t>13.63s</a:t>
                      </a:r>
                    </a:p>
                  </a:txBody>
                  <a:tcPr marL="28575" marR="28575" marT="0" marB="0" anchor="b"/>
                </a:tc>
                <a:tc>
                  <a:txBody>
                    <a:bodyPr/>
                    <a:lstStyle/>
                    <a:p>
                      <a:pPr algn="r" rtl="0" fontAlgn="b"/>
                      <a:r>
                        <a:rPr lang="en-US" sz="1600" dirty="0">
                          <a:effectLst/>
                        </a:rPr>
                        <a:t>12.77s</a:t>
                      </a:r>
                    </a:p>
                  </a:txBody>
                  <a:tcPr marL="28575" marR="28575" marT="0" marB="0" anchor="b"/>
                </a:tc>
                <a:tc>
                  <a:txBody>
                    <a:bodyPr/>
                    <a:lstStyle/>
                    <a:p>
                      <a:pPr algn="r" rtl="0" fontAlgn="b"/>
                      <a:r>
                        <a:rPr lang="en-US" sz="1600" dirty="0">
                          <a:effectLst/>
                        </a:rPr>
                        <a:t>20.5</a:t>
                      </a:r>
                    </a:p>
                  </a:txBody>
                  <a:tcPr marL="28575" marR="28575" marT="0" marB="0" anchor="b"/>
                </a:tc>
                <a:tc>
                  <a:txBody>
                    <a:bodyPr/>
                    <a:lstStyle/>
                    <a:p>
                      <a:pPr algn="r" rtl="0" fontAlgn="b"/>
                      <a:r>
                        <a:rPr lang="en-US" sz="1600" dirty="0">
                          <a:effectLst/>
                        </a:rPr>
                        <a:t>43.7</a:t>
                      </a:r>
                    </a:p>
                  </a:txBody>
                  <a:tcPr marL="28575" marR="28575" marT="0" marB="0" anchor="b"/>
                </a:tc>
                <a:tc>
                  <a:txBody>
                    <a:bodyPr/>
                    <a:lstStyle/>
                    <a:p>
                      <a:pPr algn="r" rtl="0" fontAlgn="b"/>
                      <a:r>
                        <a:rPr lang="en-US" sz="1600">
                          <a:effectLst/>
                        </a:rPr>
                        <a:t>83.4</a:t>
                      </a:r>
                    </a:p>
                  </a:txBody>
                  <a:tcPr marL="28575" marR="28575" marT="0" marB="0" anchor="b"/>
                </a:tc>
                <a:tc>
                  <a:txBody>
                    <a:bodyPr/>
                    <a:lstStyle/>
                    <a:p>
                      <a:pPr algn="r" rtl="0" fontAlgn="b"/>
                      <a:r>
                        <a:rPr lang="en-US" sz="1600">
                          <a:effectLst/>
                        </a:rPr>
                        <a:t>42.1</a:t>
                      </a:r>
                    </a:p>
                  </a:txBody>
                  <a:tcPr marL="28575" marR="28575" marT="0" marB="0" anchor="b"/>
                </a:tc>
                <a:tc>
                  <a:txBody>
                    <a:bodyPr/>
                    <a:lstStyle/>
                    <a:p>
                      <a:pPr algn="r" rtl="0" fontAlgn="b"/>
                      <a:r>
                        <a:rPr lang="en-US" sz="1600">
                          <a:effectLst/>
                        </a:rPr>
                        <a:t>91</a:t>
                      </a:r>
                    </a:p>
                  </a:txBody>
                  <a:tcPr marL="28575" marR="28575" marT="0" marB="0" anchor="b"/>
                </a:tc>
                <a:tc>
                  <a:txBody>
                    <a:bodyPr/>
                    <a:lstStyle/>
                    <a:p>
                      <a:pPr algn="r" rtl="0" fontAlgn="b"/>
                      <a:r>
                        <a:rPr lang="en-US" sz="1600">
                          <a:effectLst/>
                        </a:rPr>
                        <a:t>45.6</a:t>
                      </a:r>
                    </a:p>
                  </a:txBody>
                  <a:tcPr marL="28575" marR="28575" marT="0" marB="0" anchor="b"/>
                </a:tc>
                <a:extLst>
                  <a:ext uri="{0D108BD9-81ED-4DB2-BD59-A6C34878D82A}">
                    <a16:rowId xmlns:a16="http://schemas.microsoft.com/office/drawing/2014/main" val="117075975"/>
                  </a:ext>
                </a:extLst>
              </a:tr>
              <a:tr h="1605727">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dirty="0">
                          <a:effectLst/>
                        </a:rPr>
                        <a:t>14.2s</a:t>
                      </a:r>
                    </a:p>
                  </a:txBody>
                  <a:tcPr marL="28575" marR="28575" marT="0" marB="0" anchor="b"/>
                </a:tc>
                <a:tc>
                  <a:txBody>
                    <a:bodyPr/>
                    <a:lstStyle/>
                    <a:p>
                      <a:pPr algn="r" rtl="0" fontAlgn="b"/>
                      <a:r>
                        <a:rPr lang="en-US" sz="1600" dirty="0">
                          <a:effectLst/>
                        </a:rPr>
                        <a:t>13.22s</a:t>
                      </a:r>
                    </a:p>
                  </a:txBody>
                  <a:tcPr marL="28575" marR="28575" marT="0" marB="0" anchor="b"/>
                </a:tc>
                <a:tc>
                  <a:txBody>
                    <a:bodyPr/>
                    <a:lstStyle/>
                    <a:p>
                      <a:pPr algn="r" rtl="0" fontAlgn="b"/>
                      <a:r>
                        <a:rPr lang="en-US" sz="1600" dirty="0">
                          <a:effectLst/>
                        </a:rPr>
                        <a:t>18</a:t>
                      </a:r>
                    </a:p>
                  </a:txBody>
                  <a:tcPr marL="28575" marR="28575" marT="0" marB="0" anchor="b"/>
                </a:tc>
                <a:tc>
                  <a:txBody>
                    <a:bodyPr/>
                    <a:lstStyle/>
                    <a:p>
                      <a:pPr algn="r" rtl="0" fontAlgn="b"/>
                      <a:r>
                        <a:rPr lang="en-US" sz="1600" dirty="0">
                          <a:effectLst/>
                        </a:rPr>
                        <a:t>28.88</a:t>
                      </a:r>
                    </a:p>
                  </a:txBody>
                  <a:tcPr marL="28575" marR="28575" marT="0" marB="0" anchor="b"/>
                </a:tc>
                <a:tc>
                  <a:txBody>
                    <a:bodyPr/>
                    <a:lstStyle/>
                    <a:p>
                      <a:pPr algn="r" rtl="0" fontAlgn="b"/>
                      <a:r>
                        <a:rPr lang="en-US" sz="1600">
                          <a:effectLst/>
                        </a:rPr>
                        <a:t>59.9</a:t>
                      </a:r>
                    </a:p>
                  </a:txBody>
                  <a:tcPr marL="28575" marR="28575" marT="0" marB="0" anchor="b"/>
                </a:tc>
                <a:tc>
                  <a:txBody>
                    <a:bodyPr/>
                    <a:lstStyle/>
                    <a:p>
                      <a:pPr algn="r" rtl="0" fontAlgn="b"/>
                      <a:r>
                        <a:rPr lang="en-US" sz="1600">
                          <a:effectLst/>
                        </a:rPr>
                        <a:t>34.3</a:t>
                      </a:r>
                    </a:p>
                  </a:txBody>
                  <a:tcPr marL="28575" marR="28575" marT="0" marB="0" anchor="b"/>
                </a:tc>
                <a:tc>
                  <a:txBody>
                    <a:bodyPr/>
                    <a:lstStyle/>
                    <a:p>
                      <a:pPr algn="r" rtl="0" fontAlgn="b"/>
                      <a:r>
                        <a:rPr lang="en-US" sz="1600">
                          <a:effectLst/>
                        </a:rPr>
                        <a:t>70.5</a:t>
                      </a:r>
                    </a:p>
                  </a:txBody>
                  <a:tcPr marL="28575" marR="28575" marT="0" marB="0" anchor="b"/>
                </a:tc>
                <a:tc>
                  <a:txBody>
                    <a:bodyPr/>
                    <a:lstStyle/>
                    <a:p>
                      <a:pPr algn="r" rtl="0" fontAlgn="b"/>
                      <a:r>
                        <a:rPr lang="en-US" sz="1600">
                          <a:effectLst/>
                        </a:rPr>
                        <a:t>31.2</a:t>
                      </a:r>
                    </a:p>
                  </a:txBody>
                  <a:tcPr marL="28575" marR="28575" marT="0" marB="0" anchor="b"/>
                </a:tc>
                <a:extLst>
                  <a:ext uri="{0D108BD9-81ED-4DB2-BD59-A6C34878D82A}">
                    <a16:rowId xmlns:a16="http://schemas.microsoft.com/office/drawing/2014/main" val="3836944222"/>
                  </a:ext>
                </a:extLst>
              </a:tr>
              <a:tr h="1605727">
                <a:tc>
                  <a:txBody>
                    <a:bodyPr/>
                    <a:lstStyle/>
                    <a:p>
                      <a:pPr algn="r" rtl="0" fontAlgn="b"/>
                      <a:r>
                        <a:rPr lang="en-US" sz="1600" dirty="0">
                          <a:effectLst/>
                        </a:rPr>
                        <a:t>2</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dirty="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2</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a:effectLst/>
                        </a:rPr>
                        <a:t>3</a:t>
                      </a:r>
                    </a:p>
                  </a:txBody>
                  <a:tcPr marL="28575" marR="28575" marT="0" marB="0" anchor="b"/>
                </a:tc>
                <a:tc>
                  <a:txBody>
                    <a:bodyPr/>
                    <a:lstStyle/>
                    <a:p>
                      <a:pPr algn="r" rtl="0" fontAlgn="b"/>
                      <a:r>
                        <a:rPr lang="en-US" sz="1600" dirty="0">
                          <a:effectLst/>
                        </a:rPr>
                        <a:t>14.21s</a:t>
                      </a:r>
                    </a:p>
                  </a:txBody>
                  <a:tcPr marL="28575" marR="28575" marT="0" marB="0" anchor="b"/>
                </a:tc>
                <a:tc>
                  <a:txBody>
                    <a:bodyPr/>
                    <a:lstStyle/>
                    <a:p>
                      <a:pPr algn="r" rtl="0" fontAlgn="b"/>
                      <a:r>
                        <a:rPr lang="en-US" sz="1600" dirty="0">
                          <a:effectLst/>
                        </a:rPr>
                        <a:t>13.77s</a:t>
                      </a:r>
                    </a:p>
                  </a:txBody>
                  <a:tcPr marL="28575" marR="28575" marT="0" marB="0" anchor="b"/>
                </a:tc>
                <a:tc>
                  <a:txBody>
                    <a:bodyPr/>
                    <a:lstStyle/>
                    <a:p>
                      <a:pPr algn="r" rtl="0" fontAlgn="b"/>
                      <a:r>
                        <a:rPr lang="en-US" sz="1600" dirty="0">
                          <a:effectLst/>
                        </a:rPr>
                        <a:t>18</a:t>
                      </a:r>
                    </a:p>
                  </a:txBody>
                  <a:tcPr marL="28575" marR="28575" marT="0" marB="0" anchor="b"/>
                </a:tc>
                <a:tc>
                  <a:txBody>
                    <a:bodyPr/>
                    <a:lstStyle/>
                    <a:p>
                      <a:pPr algn="r" rtl="0" fontAlgn="b"/>
                      <a:r>
                        <a:rPr lang="en-US" sz="1600" dirty="0">
                          <a:effectLst/>
                        </a:rPr>
                        <a:t>39.09</a:t>
                      </a:r>
                    </a:p>
                  </a:txBody>
                  <a:tcPr marL="28575" marR="28575" marT="0" marB="0" anchor="b"/>
                </a:tc>
                <a:tc>
                  <a:txBody>
                    <a:bodyPr/>
                    <a:lstStyle/>
                    <a:p>
                      <a:pPr algn="r" rtl="0" fontAlgn="b"/>
                      <a:r>
                        <a:rPr lang="en-US" sz="1600" dirty="0">
                          <a:effectLst/>
                        </a:rPr>
                        <a:t>97.3</a:t>
                      </a:r>
                    </a:p>
                  </a:txBody>
                  <a:tcPr marL="28575" marR="28575" marT="0" marB="0" anchor="b"/>
                </a:tc>
                <a:tc>
                  <a:txBody>
                    <a:bodyPr/>
                    <a:lstStyle/>
                    <a:p>
                      <a:pPr algn="r" rtl="0" fontAlgn="b"/>
                      <a:r>
                        <a:rPr lang="en-US" sz="1600" dirty="0">
                          <a:effectLst/>
                        </a:rPr>
                        <a:t>54.5</a:t>
                      </a:r>
                    </a:p>
                  </a:txBody>
                  <a:tcPr marL="28575" marR="28575" marT="0" marB="0" anchor="b"/>
                </a:tc>
                <a:tc>
                  <a:txBody>
                    <a:bodyPr/>
                    <a:lstStyle/>
                    <a:p>
                      <a:pPr algn="r" rtl="0" fontAlgn="b"/>
                      <a:r>
                        <a:rPr lang="en-US" sz="1600" dirty="0">
                          <a:effectLst/>
                        </a:rPr>
                        <a:t>95.7</a:t>
                      </a:r>
                    </a:p>
                  </a:txBody>
                  <a:tcPr marL="28575" marR="28575" marT="0" marB="0" anchor="b"/>
                </a:tc>
                <a:tc>
                  <a:txBody>
                    <a:bodyPr/>
                    <a:lstStyle/>
                    <a:p>
                      <a:pPr algn="r" rtl="0" fontAlgn="b"/>
                      <a:r>
                        <a:rPr lang="en-US" sz="1600" dirty="0">
                          <a:effectLst/>
                        </a:rPr>
                        <a:t>48.3</a:t>
                      </a:r>
                    </a:p>
                  </a:txBody>
                  <a:tcPr marL="28575" marR="28575" marT="0" marB="0" anchor="b"/>
                </a:tc>
                <a:extLst>
                  <a:ext uri="{0D108BD9-81ED-4DB2-BD59-A6C34878D82A}">
                    <a16:rowId xmlns:a16="http://schemas.microsoft.com/office/drawing/2014/main" val="3912222842"/>
                  </a:ext>
                </a:extLst>
              </a:tr>
            </a:tbl>
          </a:graphicData>
        </a:graphic>
      </p:graphicFrame>
      <p:sp>
        <p:nvSpPr>
          <p:cNvPr id="14" name="TextBox 13">
            <a:extLst>
              <a:ext uri="{FF2B5EF4-FFF2-40B4-BE49-F238E27FC236}">
                <a16:creationId xmlns:a16="http://schemas.microsoft.com/office/drawing/2014/main" id="{830032AF-BD0D-4CDE-977E-A261890E6385}"/>
              </a:ext>
            </a:extLst>
          </p:cNvPr>
          <p:cNvSpPr txBox="1"/>
          <p:nvPr/>
        </p:nvSpPr>
        <p:spPr>
          <a:xfrm>
            <a:off x="19676317" y="4809917"/>
            <a:ext cx="11506199" cy="923330"/>
          </a:xfrm>
          <a:prstGeom prst="rect">
            <a:avLst/>
          </a:prstGeom>
          <a:noFill/>
        </p:spPr>
        <p:txBody>
          <a:bodyPr wrap="square" rtlCol="0">
            <a:spAutoFit/>
          </a:bodyPr>
          <a:lstStyle/>
          <a:p>
            <a:r>
              <a:rPr lang="en-US" sz="5400" b="1" dirty="0">
                <a:solidFill>
                  <a:srgbClr val="00542A"/>
                </a:solidFill>
              </a:rPr>
              <a:t>Preliminary Results</a:t>
            </a:r>
          </a:p>
        </p:txBody>
      </p:sp>
      <p:sp>
        <p:nvSpPr>
          <p:cNvPr id="16" name="TextBox 15">
            <a:extLst>
              <a:ext uri="{FF2B5EF4-FFF2-40B4-BE49-F238E27FC236}">
                <a16:creationId xmlns:a16="http://schemas.microsoft.com/office/drawing/2014/main" id="{453CC067-2DE3-4C5B-A367-1C51EDB57058}"/>
              </a:ext>
            </a:extLst>
          </p:cNvPr>
          <p:cNvSpPr txBox="1"/>
          <p:nvPr/>
        </p:nvSpPr>
        <p:spPr>
          <a:xfrm>
            <a:off x="19487009" y="5710034"/>
            <a:ext cx="7132639" cy="369332"/>
          </a:xfrm>
          <a:prstGeom prst="rect">
            <a:avLst/>
          </a:prstGeom>
          <a:noFill/>
        </p:spPr>
        <p:txBody>
          <a:bodyPr wrap="square" rtlCol="0">
            <a:spAutoFit/>
          </a:bodyPr>
          <a:lstStyle/>
          <a:p>
            <a:r>
              <a:rPr lang="en-US" sz="1800" dirty="0"/>
              <a:t>Table 1 – Preliminary Results of Exercise Testing per Participant</a:t>
            </a:r>
          </a:p>
        </p:txBody>
      </p:sp>
      <p:pic>
        <p:nvPicPr>
          <p:cNvPr id="1026" name="Picture 2">
            <a:extLst>
              <a:ext uri="{FF2B5EF4-FFF2-40B4-BE49-F238E27FC236}">
                <a16:creationId xmlns:a16="http://schemas.microsoft.com/office/drawing/2014/main" id="{69C63CE4-6D88-4704-8D6F-80594D7B42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80900" y="162560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711D3811-4368-44D9-9D21-B33C094482FB}"/>
              </a:ext>
            </a:extLst>
          </p:cNvPr>
          <p:cNvSpPr/>
          <p:nvPr/>
        </p:nvSpPr>
        <p:spPr>
          <a:xfrm>
            <a:off x="34257425" y="5818216"/>
            <a:ext cx="16175079" cy="10910679"/>
          </a:xfrm>
          <a:prstGeom prst="rect">
            <a:avLst/>
          </a:prstGeom>
        </p:spPr>
        <p:txBody>
          <a:bodyPr wrap="square">
            <a:spAutoFit/>
          </a:bodyPr>
          <a:lstStyle/>
          <a:p>
            <a:r>
              <a:rPr lang="en-US" sz="3700" dirty="0"/>
              <a:t>To date, there has been little in the way of correlating dancer performance with physical fitness. This type of exercise involves high intensity intervals so there is large emphasis on balance, power output, and flexibility. Dancers are already prone to injuries. As reported in one study, 85% of participants had at least 1 dance related injury within a 12-month period (</a:t>
            </a:r>
            <a:r>
              <a:rPr lang="en-US" sz="3700" dirty="0" err="1"/>
              <a:t>Twitchett</a:t>
            </a:r>
            <a:r>
              <a:rPr lang="en-US" sz="3700" dirty="0"/>
              <a:t>, et al., 2009). Multiple factors of dancing are thought to contribute to the pervasiveness of injury within the dance community, including unsuitable flooring, insufficient warm-ups, difficult choreography, overwork, low aerobic fitness level, and poor shoes. It is important to identify areas of weakness and strength to see where training can be optimized. Previous testing on dancers has shown that by using the Functional Movement Screen (FMS), their lowest scoring movements before intervention were the deep squat and the trunk stability push-up; whereas their highest scoring were the shoulder mobility and active straight leg raise (</a:t>
            </a:r>
            <a:r>
              <a:rPr lang="en-US" sz="3700" dirty="0" err="1"/>
              <a:t>Skotnicka</a:t>
            </a:r>
            <a:r>
              <a:rPr lang="en-US" sz="3700" dirty="0"/>
              <a:t>, et al., 2017). Strength and conditioning programs can help to reduce the risk of injury due to gaps in training that naturally occur in dance technique. The purpose of this study is to observe the results of fitness testing and see if there is a connection between physical fitness and performance. This study seeks to improve dance-specific conditioning to prevent injury and improve performance.</a:t>
            </a:r>
          </a:p>
        </p:txBody>
      </p:sp>
      <p:sp>
        <p:nvSpPr>
          <p:cNvPr id="53" name="TextBox 2">
            <a:extLst>
              <a:ext uri="{FF2B5EF4-FFF2-40B4-BE49-F238E27FC236}">
                <a16:creationId xmlns:a16="http://schemas.microsoft.com/office/drawing/2014/main" id="{E1143CD5-793D-4387-BBCB-E7620C85C4B3}"/>
              </a:ext>
            </a:extLst>
          </p:cNvPr>
          <p:cNvSpPr txBox="1">
            <a:spLocks noChangeArrowheads="1"/>
          </p:cNvSpPr>
          <p:nvPr/>
        </p:nvSpPr>
        <p:spPr bwMode="auto">
          <a:xfrm>
            <a:off x="24005330" y="18745200"/>
            <a:ext cx="12951670" cy="1363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9800">
                <a:solidFill>
                  <a:schemeClr val="tx1"/>
                </a:solidFill>
                <a:latin typeface="Arial" panose="020B0604020202020204" pitchFamily="34" charset="0"/>
                <a:ea typeface="MS PGothic" panose="020B0600070205080204" pitchFamily="34" charset="-128"/>
              </a:defRPr>
            </a:lvl1pPr>
            <a:lvl2pPr marL="914400" indent="-457200">
              <a:defRPr sz="9800">
                <a:solidFill>
                  <a:schemeClr val="tx1"/>
                </a:solidFill>
                <a:latin typeface="Arial" panose="020B0604020202020204" pitchFamily="34" charset="0"/>
                <a:ea typeface="MS PGothic" panose="020B0600070205080204" pitchFamily="34" charset="-128"/>
              </a:defRPr>
            </a:lvl2pPr>
            <a:lvl3pPr marL="1143000" indent="-228600">
              <a:defRPr sz="9800">
                <a:solidFill>
                  <a:schemeClr val="tx1"/>
                </a:solidFill>
                <a:latin typeface="Arial" panose="020B0604020202020204" pitchFamily="34" charset="0"/>
                <a:ea typeface="MS PGothic" panose="020B0600070205080204" pitchFamily="34" charset="-128"/>
              </a:defRPr>
            </a:lvl3pPr>
            <a:lvl4pPr marL="1600200" indent="-228600">
              <a:defRPr sz="9800">
                <a:solidFill>
                  <a:schemeClr val="tx1"/>
                </a:solidFill>
                <a:latin typeface="Arial" panose="020B0604020202020204" pitchFamily="34" charset="0"/>
                <a:ea typeface="MS PGothic" panose="020B0600070205080204" pitchFamily="34" charset="-128"/>
              </a:defRPr>
            </a:lvl4pPr>
            <a:lvl5pPr marL="2057400" indent="-228600">
              <a:defRPr sz="9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800">
                <a:solidFill>
                  <a:schemeClr val="tx1"/>
                </a:solidFill>
                <a:latin typeface="Arial" panose="020B0604020202020204" pitchFamily="34" charset="0"/>
                <a:ea typeface="MS PGothic" panose="020B0600070205080204" pitchFamily="34" charset="-128"/>
              </a:defRPr>
            </a:lvl9pPr>
          </a:lstStyle>
          <a:p>
            <a:pPr lvl="1">
              <a:spcBef>
                <a:spcPts val="1200"/>
              </a:spcBef>
              <a:spcAft>
                <a:spcPts val="1200"/>
              </a:spcAft>
              <a:buFont typeface="Arial" panose="020B0604020202020204" pitchFamily="34" charset="0"/>
              <a:buChar char="•"/>
              <a:defRPr/>
            </a:pPr>
            <a:r>
              <a:rPr lang="en-US" sz="4000" dirty="0">
                <a:latin typeface="+mn-lt"/>
              </a:rPr>
              <a:t>A </a:t>
            </a:r>
            <a:r>
              <a:rPr lang="en-US" sz="4000" dirty="0" err="1">
                <a:latin typeface="+mn-lt"/>
              </a:rPr>
              <a:t>Vertec</a:t>
            </a:r>
            <a:r>
              <a:rPr lang="en-US" sz="4000" dirty="0">
                <a:latin typeface="+mn-lt"/>
              </a:rPr>
              <a:t> Vertical Jump was used to determine the amount of power generated by the lower extremities in the vertical plane. Reach Height (RH) was measured first, followed by Jump Height (JH). The difference between the two was taken to reveal the Vertical Jump (VJ) score. </a:t>
            </a:r>
          </a:p>
          <a:p>
            <a:pPr lvl="1">
              <a:spcBef>
                <a:spcPts val="1200"/>
              </a:spcBef>
              <a:spcAft>
                <a:spcPts val="1200"/>
              </a:spcAft>
              <a:buFont typeface="Arial" panose="020B0604020202020204" pitchFamily="34" charset="0"/>
              <a:buChar char="•"/>
              <a:defRPr/>
            </a:pPr>
            <a:r>
              <a:rPr lang="en-US" sz="4000" dirty="0">
                <a:latin typeface="+mn-lt"/>
              </a:rPr>
              <a:t>Agility was assessed using the T-Test. The results were measured in seconds needed to complete the course and best of two trials was recorded.</a:t>
            </a:r>
          </a:p>
          <a:p>
            <a:pPr lvl="1">
              <a:spcBef>
                <a:spcPts val="1200"/>
              </a:spcBef>
              <a:spcAft>
                <a:spcPts val="1200"/>
              </a:spcAft>
              <a:buFont typeface="Arial" panose="020B0604020202020204" pitchFamily="34" charset="0"/>
              <a:buChar char="•"/>
              <a:defRPr/>
            </a:pPr>
            <a:r>
              <a:rPr lang="en-US" sz="4000" dirty="0">
                <a:latin typeface="+mn-lt"/>
              </a:rPr>
              <a:t>An Isokinetic Dynamometer (</a:t>
            </a:r>
            <a:r>
              <a:rPr lang="en-US" sz="4000" dirty="0" err="1">
                <a:latin typeface="+mn-lt"/>
              </a:rPr>
              <a:t>Biodex</a:t>
            </a:r>
            <a:r>
              <a:rPr lang="en-US" sz="4000" dirty="0">
                <a:latin typeface="+mn-lt"/>
              </a:rPr>
              <a:t>) was used to measure concentric torque of the knee flexor and extensor muscles at an angular velocity of 60 deg/s.</a:t>
            </a:r>
          </a:p>
          <a:p>
            <a:pPr lvl="1">
              <a:spcBef>
                <a:spcPts val="1200"/>
              </a:spcBef>
              <a:spcAft>
                <a:spcPts val="1200"/>
              </a:spcAft>
              <a:buFont typeface="Arial" panose="020B0604020202020204" pitchFamily="34" charset="0"/>
              <a:buChar char="•"/>
              <a:defRPr/>
            </a:pPr>
            <a:r>
              <a:rPr lang="en-US" sz="4000" dirty="0">
                <a:latin typeface="+mn-lt"/>
              </a:rPr>
              <a:t>Aerobic endurance was measured using the Bruce Protocol. VO2max was calculated based on the </a:t>
            </a:r>
            <a:r>
              <a:rPr lang="en-US" sz="4000" dirty="0" smtClean="0">
                <a:latin typeface="+mn-lt"/>
              </a:rPr>
              <a:t>participant’s </a:t>
            </a:r>
            <a:r>
              <a:rPr lang="en-US" sz="4000" dirty="0">
                <a:latin typeface="+mn-lt"/>
              </a:rPr>
              <a:t>body composition and time taken to complete the protocol.</a:t>
            </a:r>
          </a:p>
          <a:p>
            <a:pPr lvl="1">
              <a:spcBef>
                <a:spcPts val="1200"/>
              </a:spcBef>
              <a:spcAft>
                <a:spcPts val="1200"/>
              </a:spcAft>
              <a:buFont typeface="Arial" panose="020B0604020202020204" pitchFamily="34" charset="0"/>
              <a:buChar char="•"/>
              <a:defRPr/>
            </a:pPr>
            <a:r>
              <a:rPr lang="en-US" sz="4000" dirty="0">
                <a:latin typeface="+mn-lt"/>
              </a:rPr>
              <a:t>Performance was assessed by observing dancers performing a short combination. A video of this dance combination was scored using a form adapted from Dowse et al. (2017).</a:t>
            </a:r>
          </a:p>
        </p:txBody>
      </p:sp>
      <p:pic>
        <p:nvPicPr>
          <p:cNvPr id="9" name="Picture 8">
            <a:extLst>
              <a:ext uri="{FF2B5EF4-FFF2-40B4-BE49-F238E27FC236}">
                <a16:creationId xmlns:a16="http://schemas.microsoft.com/office/drawing/2014/main" id="{33AC47B3-2B3C-4640-B2AF-DF813B3580CA}"/>
              </a:ext>
            </a:extLst>
          </p:cNvPr>
          <p:cNvPicPr>
            <a:picLocks noChangeAspect="1"/>
          </p:cNvPicPr>
          <p:nvPr/>
        </p:nvPicPr>
        <p:blipFill>
          <a:blip r:embed="rId5">
            <a:extLst>
              <a:ext uri="{837473B0-CC2E-450A-ABE3-18F120FF3D39}">
                <a1611:picAttrSrcUrl xmlns:a1611="http://schemas.microsoft.com/office/drawing/2016/11/main" xmlns="" r:id="rId6"/>
              </a:ext>
            </a:extLst>
          </a:blip>
          <a:stretch>
            <a:fillRect/>
          </a:stretch>
        </p:blipFill>
        <p:spPr>
          <a:xfrm>
            <a:off x="37773106" y="18518515"/>
            <a:ext cx="12815326" cy="8167672"/>
          </a:xfrm>
          <a:prstGeom prst="rect">
            <a:avLst/>
          </a:prstGeom>
        </p:spPr>
      </p:pic>
      <p:sp>
        <p:nvSpPr>
          <p:cNvPr id="10" name="TextBox 9">
            <a:extLst>
              <a:ext uri="{FF2B5EF4-FFF2-40B4-BE49-F238E27FC236}">
                <a16:creationId xmlns:a16="http://schemas.microsoft.com/office/drawing/2014/main" id="{4644A939-AA25-4F09-93DB-3506AF123B9B}"/>
              </a:ext>
            </a:extLst>
          </p:cNvPr>
          <p:cNvSpPr txBox="1"/>
          <p:nvPr/>
        </p:nvSpPr>
        <p:spPr>
          <a:xfrm>
            <a:off x="37724064" y="26686187"/>
            <a:ext cx="5278371" cy="230832"/>
          </a:xfrm>
          <a:prstGeom prst="rect">
            <a:avLst/>
          </a:prstGeom>
          <a:noFill/>
        </p:spPr>
        <p:txBody>
          <a:bodyPr wrap="square" rtlCol="0">
            <a:spAutoFit/>
          </a:bodyPr>
          <a:lstStyle/>
          <a:p>
            <a:r>
              <a:rPr lang="en-US" sz="900" dirty="0">
                <a:hlinkClick r:id="rId6" tooltip="https://www.newsofmillcreek.com/content/reflections-school-dance-celebrates-20-years-mill-creek"/>
              </a:rPr>
              <a:t>This Photo</a:t>
            </a:r>
            <a:r>
              <a:rPr lang="en-US" sz="900" dirty="0"/>
              <a:t> by Unknown Author is licensed under </a:t>
            </a:r>
            <a:r>
              <a:rPr lang="en-US" sz="900" dirty="0">
                <a:hlinkClick r:id="rId7" tooltip="https://creativecommons.org/licenses/by/3.0/"/>
              </a:rPr>
              <a:t>CC BY</a:t>
            </a:r>
            <a:endParaRPr lang="en-US" sz="900" dirty="0"/>
          </a:p>
        </p:txBody>
      </p:sp>
      <p:pic>
        <p:nvPicPr>
          <p:cNvPr id="18" name="Picture 17" descr="A picture containing tennis, sport, court, gymnastics&#10;&#10;Description automatically generated">
            <a:extLst>
              <a:ext uri="{FF2B5EF4-FFF2-40B4-BE49-F238E27FC236}">
                <a16:creationId xmlns:a16="http://schemas.microsoft.com/office/drawing/2014/main" id="{04018C68-828F-4C51-87CA-675152C03C32}"/>
              </a:ext>
            </a:extLst>
          </p:cNvPr>
          <p:cNvPicPr>
            <a:picLocks noChangeAspect="1"/>
          </p:cNvPicPr>
          <p:nvPr/>
        </p:nvPicPr>
        <p:blipFill rotWithShape="1">
          <a:blip r:embed="rId8">
            <a:extLst>
              <a:ext uri="{837473B0-CC2E-450A-ABE3-18F120FF3D39}">
                <a1611:picAttrSrcUrl xmlns:a1611="http://schemas.microsoft.com/office/drawing/2016/11/main" xmlns="" r:id="rId9"/>
              </a:ext>
            </a:extLst>
          </a:blip>
          <a:srcRect t="9442"/>
          <a:stretch/>
        </p:blipFill>
        <p:spPr>
          <a:xfrm>
            <a:off x="600552" y="21537603"/>
            <a:ext cx="11067311" cy="11095747"/>
          </a:xfrm>
          <a:prstGeom prst="rect">
            <a:avLst/>
          </a:prstGeom>
        </p:spPr>
      </p:pic>
      <p:sp>
        <p:nvSpPr>
          <p:cNvPr id="19" name="TextBox 18">
            <a:extLst>
              <a:ext uri="{FF2B5EF4-FFF2-40B4-BE49-F238E27FC236}">
                <a16:creationId xmlns:a16="http://schemas.microsoft.com/office/drawing/2014/main" id="{3172FB1E-D1E8-4A2E-902D-A7AC49594609}"/>
              </a:ext>
            </a:extLst>
          </p:cNvPr>
          <p:cNvSpPr txBox="1"/>
          <p:nvPr/>
        </p:nvSpPr>
        <p:spPr>
          <a:xfrm>
            <a:off x="1213522" y="32711631"/>
            <a:ext cx="7264524" cy="230832"/>
          </a:xfrm>
          <a:prstGeom prst="rect">
            <a:avLst/>
          </a:prstGeom>
          <a:noFill/>
        </p:spPr>
        <p:txBody>
          <a:bodyPr wrap="square" rtlCol="0">
            <a:spAutoFit/>
          </a:bodyPr>
          <a:lstStyle/>
          <a:p>
            <a:r>
              <a:rPr lang="en-US" sz="900">
                <a:hlinkClick r:id="rId9" tooltip="https://knightfoundation.org/articles/verb-ballets-performed-heinz-poll-summer-dance-festival/"/>
              </a:rPr>
              <a:t>This Photo</a:t>
            </a:r>
            <a:r>
              <a:rPr lang="en-US" sz="900"/>
              <a:t> by Unknown Author is licensed under </a:t>
            </a:r>
            <a:r>
              <a:rPr lang="en-US" sz="900">
                <a:hlinkClick r:id="rId10" tooltip="https://creativecommons.org/licenses/by-nc/3.0/"/>
              </a:rPr>
              <a:t>CC BY-NC</a:t>
            </a:r>
            <a:endParaRPr lang="en-US" sz="900"/>
          </a:p>
        </p:txBody>
      </p:sp>
      <p:pic>
        <p:nvPicPr>
          <p:cNvPr id="51" name="Picture 2">
            <a:extLst>
              <a:ext uri="{FF2B5EF4-FFF2-40B4-BE49-F238E27FC236}">
                <a16:creationId xmlns:a16="http://schemas.microsoft.com/office/drawing/2014/main" id="{DFC1C5E8-AA95-4A6E-B0C1-DB7136DCC5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26949" y="321307"/>
            <a:ext cx="4012102" cy="3980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356098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016500" rtl="0" eaLnBrk="1" fontAlgn="base" latinLnBrk="0" hangingPunct="1">
          <a:lnSpc>
            <a:spcPct val="100000"/>
          </a:lnSpc>
          <a:spcBef>
            <a:spcPct val="0"/>
          </a:spcBef>
          <a:spcAft>
            <a:spcPct val="0"/>
          </a:spcAft>
          <a:buClrTx/>
          <a:buSzTx/>
          <a:buFontTx/>
          <a:buNone/>
          <a:tabLst/>
          <a:defRPr kumimoji="0" lang="en-US" sz="9800" b="0" i="0" u="none" strike="noStrike" cap="none" normalizeH="0" baseline="0">
            <a:ln>
              <a:noFill/>
            </a:ln>
            <a:solidFill>
              <a:schemeClr val="tx1"/>
            </a:solidFill>
            <a:effectLst/>
            <a:latin typeface="Arial"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016500" rtl="0" eaLnBrk="1" fontAlgn="base" latinLnBrk="0" hangingPunct="1">
          <a:lnSpc>
            <a:spcPct val="100000"/>
          </a:lnSpc>
          <a:spcBef>
            <a:spcPct val="0"/>
          </a:spcBef>
          <a:spcAft>
            <a:spcPct val="0"/>
          </a:spcAft>
          <a:buClrTx/>
          <a:buSzTx/>
          <a:buFontTx/>
          <a:buNone/>
          <a:tabLst/>
          <a:defRPr kumimoji="0" lang="en-US" sz="9800" b="0" i="0" u="none" strike="noStrike" cap="none" normalizeH="0" baseline="0">
            <a:ln>
              <a:noFill/>
            </a:ln>
            <a:solidFill>
              <a:schemeClr val="tx1"/>
            </a:solidFill>
            <a:effectLst/>
            <a:latin typeface="Arial" pitchFamily="-10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53A393CB9A824F8E5BD476607D5D2E" ma:contentTypeVersion="12" ma:contentTypeDescription="Create a new document." ma:contentTypeScope="" ma:versionID="6045d3ace59d3f696d21e3153a0be844">
  <xsd:schema xmlns:xsd="http://www.w3.org/2001/XMLSchema" xmlns:xs="http://www.w3.org/2001/XMLSchema" xmlns:p="http://schemas.microsoft.com/office/2006/metadata/properties" xmlns:ns2="90f56e44-bc7e-455b-b33c-b0e5b0afd0cf" xmlns:ns3="89f8c03d-daa6-4237-b10e-ddb69e83536c" targetNamespace="http://schemas.microsoft.com/office/2006/metadata/properties" ma:root="true" ma:fieldsID="67d77a51518ec818fc9e70c2807150f9" ns2:_="" ns3:_="">
    <xsd:import namespace="90f56e44-bc7e-455b-b33c-b0e5b0afd0cf"/>
    <xsd:import namespace="89f8c03d-daa6-4237-b10e-ddb69e8353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Loca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f56e44-bc7e-455b-b33c-b0e5b0afd0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9f8c03d-daa6-4237-b10e-ddb69e83536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86BF51-912E-4B96-B9CD-E6D138E7335C}"/>
</file>

<file path=customXml/itemProps2.xml><?xml version="1.0" encoding="utf-8"?>
<ds:datastoreItem xmlns:ds="http://schemas.openxmlformats.org/officeDocument/2006/customXml" ds:itemID="{2742907D-CF7A-469B-94EC-BF41F1E75385}"/>
</file>

<file path=customXml/itemProps3.xml><?xml version="1.0" encoding="utf-8"?>
<ds:datastoreItem xmlns:ds="http://schemas.openxmlformats.org/officeDocument/2006/customXml" ds:itemID="{15F7EA47-E2FA-4950-8632-AB9021CF1E68}"/>
</file>

<file path=docProps/app.xml><?xml version="1.0" encoding="utf-8"?>
<Properties xmlns="http://schemas.openxmlformats.org/officeDocument/2006/extended-properties" xmlns:vt="http://schemas.openxmlformats.org/officeDocument/2006/docPropsVTypes">
  <TotalTime>80994</TotalTime>
  <Words>1278</Words>
  <Application>Microsoft Office PowerPoint</Application>
  <PresentationFormat>Custom</PresentationFormat>
  <Paragraphs>201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MS PGothic</vt:lpstr>
      <vt:lpstr>MS PGothic</vt:lpstr>
      <vt:lpstr>Arial</vt:lpstr>
      <vt:lpstr>Calibri</vt:lpstr>
      <vt:lpstr>Symbol</vt:lpstr>
      <vt:lpstr>Times New Roman</vt:lpstr>
      <vt:lpstr>Default Design</vt:lpstr>
      <vt:lpstr>PowerPoint Presentation</vt:lpstr>
    </vt:vector>
  </TitlesOfParts>
  <Company>Virginia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hnfe</dc:creator>
  <cp:lastModifiedBy>Joshua Wludyga</cp:lastModifiedBy>
  <cp:revision>455</cp:revision>
  <cp:lastPrinted>2018-03-22T23:42:44Z</cp:lastPrinted>
  <dcterms:created xsi:type="dcterms:W3CDTF">2009-04-13T14:35:19Z</dcterms:created>
  <dcterms:modified xsi:type="dcterms:W3CDTF">2021-03-25T20:48:13Z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0x0101001E53A393CB9A824F8E5BD476607D5D2E</vt:lpwstr>
  </property>
</Properties>
</file>