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4A"/>
    <a:srgbClr val="085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94"/>
  </p:normalViewPr>
  <p:slideViewPr>
    <p:cSldViewPr>
      <p:cViewPr varScale="1">
        <p:scale>
          <a:sx n="15" d="100"/>
          <a:sy n="15" d="100"/>
        </p:scale>
        <p:origin x="1362" y="108"/>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4/1/2021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359228" y="381000"/>
            <a:ext cx="43172744" cy="32080200"/>
          </a:xfrm>
          <a:prstGeom prst="rect">
            <a:avLst/>
          </a:prstGeom>
          <a:noFill/>
          <a:ln w="3175" cmpd="dbl">
            <a:solidFill>
              <a:srgbClr val="085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rgbClr val="00704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3474" y="4544158"/>
            <a:ext cx="11872101" cy="6597400"/>
            <a:chOff x="914400" y="6478996"/>
            <a:chExt cx="11635050" cy="6901780"/>
          </a:xfrm>
          <a:solidFill>
            <a:schemeClr val="bg1">
              <a:lumMod val="95000"/>
            </a:schemeClr>
          </a:solidFill>
        </p:grpSpPr>
        <p:sp>
          <p:nvSpPr>
            <p:cNvPr id="34" name="Rectangle 33"/>
            <p:cNvSpPr/>
            <p:nvPr/>
          </p:nvSpPr>
          <p:spPr>
            <a:xfrm>
              <a:off x="914400" y="6762267"/>
              <a:ext cx="11635050" cy="6618509"/>
            </a:xfrm>
            <a:prstGeom prst="rect">
              <a:avLst/>
            </a:prstGeom>
            <a:grpFill/>
            <a:ln w="76200">
              <a:solidFill>
                <a:srgbClr val="00704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00704A"/>
                </a:solidFill>
                <a:cs typeface="Times New Roman" panose="02020603050405020304" pitchFamily="18" charset="0"/>
              </a:endParaRPr>
            </a:p>
          </p:txBody>
        </p:sp>
        <p:sp>
          <p:nvSpPr>
            <p:cNvPr id="17" name="TextBox 16"/>
            <p:cNvSpPr txBox="1"/>
            <p:nvPr/>
          </p:nvSpPr>
          <p:spPr>
            <a:xfrm>
              <a:off x="4145744" y="6478996"/>
              <a:ext cx="5193851" cy="965929"/>
            </a:xfrm>
            <a:prstGeom prst="rect">
              <a:avLst/>
            </a:prstGeom>
            <a:grpFill/>
          </p:spPr>
          <p:txBody>
            <a:bodyPr wrap="square" rtlCol="0">
              <a:spAutoFit/>
            </a:bodyPr>
            <a:lstStyle/>
            <a:p>
              <a:pPr algn="ctr"/>
              <a:r>
                <a:rPr lang="en-US" sz="5400" dirty="0">
                  <a:solidFill>
                    <a:srgbClr val="085815"/>
                  </a:solidFill>
                  <a:latin typeface="Bangla MN" charset="0"/>
                  <a:ea typeface="Bangla MN" charset="0"/>
                  <a:cs typeface="Bangla MN" charset="0"/>
                </a:rPr>
                <a:t>Photometry</a:t>
              </a:r>
            </a:p>
          </p:txBody>
        </p:sp>
      </p:grpSp>
      <p:grpSp>
        <p:nvGrpSpPr>
          <p:cNvPr id="43" name="Group 42"/>
          <p:cNvGrpSpPr/>
          <p:nvPr/>
        </p:nvGrpSpPr>
        <p:grpSpPr>
          <a:xfrm>
            <a:off x="31141865" y="26523305"/>
            <a:ext cx="11703381" cy="5633093"/>
            <a:chOff x="845736" y="18453184"/>
            <a:chExt cx="11929274" cy="7592226"/>
          </a:xfrm>
        </p:grpSpPr>
        <p:sp>
          <p:nvSpPr>
            <p:cNvPr id="44" name="Rectangle 43"/>
            <p:cNvSpPr/>
            <p:nvPr/>
          </p:nvSpPr>
          <p:spPr>
            <a:xfrm>
              <a:off x="845736" y="18895071"/>
              <a:ext cx="11929274" cy="7150339"/>
            </a:xfrm>
            <a:prstGeom prst="rect">
              <a:avLst/>
            </a:prstGeom>
            <a:noFill/>
            <a:ln w="76200">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076092" y="18453184"/>
              <a:ext cx="5468561" cy="697968"/>
            </a:xfrm>
            <a:prstGeom prst="rect">
              <a:avLst/>
            </a:prstGeom>
            <a:solidFill>
              <a:schemeClr val="bg1">
                <a:lumMod val="95000"/>
              </a:schemeClr>
            </a:solidFill>
          </p:spPr>
          <p:txBody>
            <a:bodyPr wrap="square" rtlCol="0">
              <a:spAutoFit/>
            </a:bodyPr>
            <a:lstStyle/>
            <a:p>
              <a:pPr algn="ctr"/>
              <a:r>
                <a:rPr lang="en-US" sz="5400" dirty="0">
                  <a:solidFill>
                    <a:srgbClr val="085815"/>
                  </a:solidFill>
                  <a:latin typeface="Bangla MN" charset="0"/>
                  <a:ea typeface="Bangla MN" charset="0"/>
                  <a:cs typeface="Bangla MN" charset="0"/>
                </a:rPr>
                <a:t>References</a:t>
              </a:r>
            </a:p>
          </p:txBody>
        </p:sp>
      </p:grpSp>
      <p:sp>
        <p:nvSpPr>
          <p:cNvPr id="47" name="Rectangle 46"/>
          <p:cNvSpPr/>
          <p:nvPr/>
        </p:nvSpPr>
        <p:spPr>
          <a:xfrm>
            <a:off x="31141865" y="4862265"/>
            <a:ext cx="11703381" cy="20985072"/>
          </a:xfrm>
          <a:prstGeom prst="rect">
            <a:avLst/>
          </a:prstGeom>
          <a:noFill/>
          <a:ln w="76200">
            <a:solidFill>
              <a:srgbClr val="00704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4A"/>
              </a:solidFill>
            </a:endParaRPr>
          </a:p>
        </p:txBody>
      </p:sp>
      <p:sp>
        <p:nvSpPr>
          <p:cNvPr id="52" name="TextBox 51"/>
          <p:cNvSpPr txBox="1"/>
          <p:nvPr/>
        </p:nvSpPr>
        <p:spPr>
          <a:xfrm>
            <a:off x="1295401" y="1033824"/>
            <a:ext cx="39242999" cy="1107996"/>
          </a:xfrm>
          <a:prstGeom prst="rect">
            <a:avLst/>
          </a:prstGeom>
          <a:noFill/>
        </p:spPr>
        <p:txBody>
          <a:bodyPr wrap="square" rtlCol="0">
            <a:spAutoFit/>
          </a:bodyPr>
          <a:lstStyle/>
          <a:p>
            <a:pPr algn="ctr"/>
            <a:r>
              <a:rPr lang="en-US" sz="6600" b="1" dirty="0">
                <a:ln w="3175">
                  <a:noFill/>
                </a:ln>
                <a:solidFill>
                  <a:schemeClr val="bg1"/>
                </a:solidFill>
                <a:latin typeface="Bangla MN" charset="0"/>
                <a:ea typeface="Bangla MN" charset="0"/>
                <a:cs typeface="Bangla MN" charset="0"/>
              </a:rPr>
              <a:t>The Search for Optical Microvariability by an X-Ray Selected Blazar: 1ES 1101-232</a:t>
            </a:r>
          </a:p>
        </p:txBody>
      </p:sp>
      <p:sp>
        <p:nvSpPr>
          <p:cNvPr id="53" name="TextBox 52"/>
          <p:cNvSpPr txBox="1"/>
          <p:nvPr/>
        </p:nvSpPr>
        <p:spPr>
          <a:xfrm>
            <a:off x="34024860" y="4582754"/>
            <a:ext cx="6883957" cy="923330"/>
          </a:xfrm>
          <a:prstGeom prst="rect">
            <a:avLst/>
          </a:prstGeom>
          <a:solidFill>
            <a:schemeClr val="bg1">
              <a:lumMod val="95000"/>
            </a:schemeClr>
          </a:solidFill>
        </p:spPr>
        <p:txBody>
          <a:bodyPr wrap="square" rtlCol="0">
            <a:spAutoFit/>
          </a:bodyPr>
          <a:lstStyle/>
          <a:p>
            <a:pPr algn="ctr"/>
            <a:r>
              <a:rPr lang="en-US" sz="5400" dirty="0">
                <a:solidFill>
                  <a:srgbClr val="085815"/>
                </a:solidFill>
                <a:latin typeface="Bangla MN" charset="0"/>
                <a:ea typeface="Bangla MN" charset="0"/>
                <a:cs typeface="Bangla MN" charset="0"/>
              </a:rPr>
              <a:t>Undergoing Research</a:t>
            </a:r>
          </a:p>
        </p:txBody>
      </p:sp>
      <p:sp>
        <p:nvSpPr>
          <p:cNvPr id="115" name="TextBox 114"/>
          <p:cNvSpPr txBox="1"/>
          <p:nvPr/>
        </p:nvSpPr>
        <p:spPr>
          <a:xfrm>
            <a:off x="1243550" y="2141820"/>
            <a:ext cx="39294849" cy="830997"/>
          </a:xfrm>
          <a:prstGeom prst="rect">
            <a:avLst/>
          </a:prstGeom>
          <a:noFill/>
        </p:spPr>
        <p:txBody>
          <a:bodyPr wrap="square" rtlCol="0">
            <a:spAutoFit/>
          </a:bodyPr>
          <a:lstStyle/>
          <a:p>
            <a:pPr algn="ctr"/>
            <a:r>
              <a:rPr lang="en-US" sz="4800" b="1" dirty="0">
                <a:solidFill>
                  <a:schemeClr val="bg1"/>
                </a:solidFill>
                <a:latin typeface="Bangla MN" charset="0"/>
                <a:ea typeface="Bangla MN" charset="0"/>
                <a:cs typeface="Bangla MN" charset="0"/>
              </a:rPr>
              <a:t>Alexa Sheets</a:t>
            </a:r>
            <a:endParaRPr lang="en-US" sz="4800" b="1" baseline="30000" dirty="0">
              <a:solidFill>
                <a:schemeClr val="bg1"/>
              </a:solidFill>
              <a:latin typeface="Bangla MN" charset="0"/>
              <a:ea typeface="Bangla MN" charset="0"/>
              <a:cs typeface="Bangla MN" charset="0"/>
            </a:endParaRPr>
          </a:p>
        </p:txBody>
      </p:sp>
      <p:grpSp>
        <p:nvGrpSpPr>
          <p:cNvPr id="40" name="Group 39"/>
          <p:cNvGrpSpPr/>
          <p:nvPr/>
        </p:nvGrpSpPr>
        <p:grpSpPr>
          <a:xfrm>
            <a:off x="13090909" y="14773992"/>
            <a:ext cx="17712132" cy="17382420"/>
            <a:chOff x="939939" y="20148725"/>
            <a:chExt cx="11616995" cy="9845368"/>
          </a:xfrm>
        </p:grpSpPr>
        <p:sp>
          <p:nvSpPr>
            <p:cNvPr id="41" name="Rectangle 40"/>
            <p:cNvSpPr/>
            <p:nvPr/>
          </p:nvSpPr>
          <p:spPr>
            <a:xfrm>
              <a:off x="939939" y="20347496"/>
              <a:ext cx="11616995" cy="9646597"/>
            </a:xfrm>
            <a:prstGeom prst="rect">
              <a:avLst/>
            </a:prstGeom>
            <a:noFill/>
            <a:ln w="76200">
              <a:solidFill>
                <a:srgbClr val="00704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4A"/>
                </a:solidFill>
              </a:endParaRPr>
            </a:p>
          </p:txBody>
        </p:sp>
        <p:sp>
          <p:nvSpPr>
            <p:cNvPr id="42" name="TextBox 41"/>
            <p:cNvSpPr txBox="1"/>
            <p:nvPr/>
          </p:nvSpPr>
          <p:spPr>
            <a:xfrm>
              <a:off x="5596281" y="20148725"/>
              <a:ext cx="2338935" cy="522972"/>
            </a:xfrm>
            <a:prstGeom prst="rect">
              <a:avLst/>
            </a:prstGeom>
            <a:solidFill>
              <a:schemeClr val="bg1">
                <a:lumMod val="95000"/>
              </a:schemeClr>
            </a:solidFill>
            <a:ln>
              <a:noFill/>
            </a:ln>
          </p:spPr>
          <p:txBody>
            <a:bodyPr wrap="square" rtlCol="0">
              <a:spAutoFit/>
            </a:bodyPr>
            <a:lstStyle/>
            <a:p>
              <a:pPr algn="ctr"/>
              <a:r>
                <a:rPr lang="en-US" sz="5400" dirty="0">
                  <a:solidFill>
                    <a:srgbClr val="00704A"/>
                  </a:solidFill>
                  <a:latin typeface="Bangla MN" charset="0"/>
                  <a:ea typeface="Bangla MN" charset="0"/>
                  <a:cs typeface="Bangla MN" charset="0"/>
                </a:rPr>
                <a:t>Results</a:t>
              </a: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9242999" cy="1200329"/>
          </a:xfrm>
          <a:prstGeom prst="rect">
            <a:avLst/>
          </a:prstGeom>
          <a:noFill/>
        </p:spPr>
        <p:txBody>
          <a:bodyPr wrap="square" rtlCol="0">
            <a:spAutoFit/>
          </a:bodyPr>
          <a:lstStyle/>
          <a:p>
            <a:pPr algn="ctr"/>
            <a:r>
              <a:rPr lang="en-US" sz="3600" baseline="30000" dirty="0">
                <a:solidFill>
                  <a:schemeClr val="bg1"/>
                </a:solidFill>
                <a:latin typeface="Bangla MN" charset="0"/>
                <a:ea typeface="Bangla MN" charset="0"/>
                <a:cs typeface="Bangla MN" charset="0"/>
              </a:rPr>
              <a:t>Georgia Gwinnet College - School of Science and Technology</a:t>
            </a:r>
            <a:endParaRPr lang="en-US" sz="3600" dirty="0">
              <a:solidFill>
                <a:schemeClr val="bg1"/>
              </a:solidFill>
              <a:latin typeface="Bangla MN" charset="0"/>
              <a:ea typeface="Bangla MN" charset="0"/>
              <a:cs typeface="Bangla MN" charset="0"/>
            </a:endParaRPr>
          </a:p>
          <a:p>
            <a:pPr algn="ctr"/>
            <a:r>
              <a:rPr lang="en-US" sz="3600" dirty="0">
                <a:solidFill>
                  <a:schemeClr val="bg1"/>
                </a:solidFill>
                <a:latin typeface="Bangla MN" charset="0"/>
                <a:ea typeface="Bangla MN" charset="0"/>
                <a:cs typeface="Bangla MN" charset="0"/>
              </a:rPr>
              <a:t>Research Mentors: Dr. Amy Battles, Dr. Tae Lee, Dr. Sairam </a:t>
            </a:r>
            <a:r>
              <a:rPr lang="en-US" sz="3600" dirty="0" err="1">
                <a:solidFill>
                  <a:schemeClr val="bg1"/>
                </a:solidFill>
                <a:latin typeface="Bangla MN" charset="0"/>
                <a:ea typeface="Bangla MN" charset="0"/>
                <a:cs typeface="Bangla MN" charset="0"/>
              </a:rPr>
              <a:t>Tangirala</a:t>
            </a:r>
            <a:endParaRPr lang="en-US" sz="3600" baseline="30000" dirty="0">
              <a:solidFill>
                <a:schemeClr val="bg1"/>
              </a:solidFill>
              <a:latin typeface="Bangla MN" charset="0"/>
              <a:ea typeface="Bangla MN" charset="0"/>
              <a:cs typeface="Bangla MN" charset="0"/>
            </a:endParaRPr>
          </a:p>
        </p:txBody>
      </p:sp>
      <p:grpSp>
        <p:nvGrpSpPr>
          <p:cNvPr id="37" name="Group 36"/>
          <p:cNvGrpSpPr/>
          <p:nvPr/>
        </p:nvGrpSpPr>
        <p:grpSpPr>
          <a:xfrm>
            <a:off x="825401" y="11412335"/>
            <a:ext cx="11850174" cy="6442973"/>
            <a:chOff x="966573" y="19144104"/>
            <a:chExt cx="11609976" cy="13544979"/>
          </a:xfrm>
          <a:solidFill>
            <a:schemeClr val="bg1"/>
          </a:solidFill>
        </p:grpSpPr>
        <p:sp>
          <p:nvSpPr>
            <p:cNvPr id="35" name="Rectangle 34"/>
            <p:cNvSpPr/>
            <p:nvPr/>
          </p:nvSpPr>
          <p:spPr>
            <a:xfrm>
              <a:off x="966573" y="20469941"/>
              <a:ext cx="11609976" cy="12219142"/>
            </a:xfrm>
            <a:prstGeom prst="rect">
              <a:avLst/>
            </a:prstGeom>
            <a:solidFill>
              <a:schemeClr val="bg1">
                <a:lumMod val="95000"/>
              </a:schemeClr>
            </a:solidFill>
            <a:ln w="76200">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rPr>
                <a:t> RA: 11hr 03min 37.615arcsec</a:t>
              </a:r>
            </a:p>
            <a:p>
              <a:r>
                <a:rPr lang="en-US" sz="4800" dirty="0">
                  <a:solidFill>
                    <a:schemeClr val="tx1"/>
                  </a:solidFill>
                </a:rPr>
                <a:t> Dec: -23° 29min 31.20s</a:t>
              </a:r>
            </a:p>
            <a:p>
              <a:r>
                <a:rPr lang="en-US" sz="4800" dirty="0">
                  <a:solidFill>
                    <a:schemeClr val="tx1"/>
                  </a:solidFill>
                </a:rPr>
                <a:t> Coordinate Epoch: J2000</a:t>
              </a:r>
            </a:p>
            <a:p>
              <a:r>
                <a:rPr lang="en-US" sz="4800" dirty="0">
                  <a:solidFill>
                    <a:schemeClr val="tx1"/>
                  </a:solidFill>
                </a:rPr>
                <a:t> B: 17.00</a:t>
              </a:r>
            </a:p>
            <a:p>
              <a:r>
                <a:rPr lang="en-US" sz="4800" dirty="0">
                  <a:solidFill>
                    <a:schemeClr val="tx1"/>
                  </a:solidFill>
                </a:rPr>
                <a:t> V: 16.55</a:t>
              </a:r>
            </a:p>
            <a:p>
              <a:r>
                <a:rPr lang="en-US" sz="4800" dirty="0">
                  <a:solidFill>
                    <a:schemeClr val="tx1"/>
                  </a:solidFill>
                </a:rPr>
                <a:t> R: 16.61</a:t>
              </a:r>
            </a:p>
            <a:p>
              <a:r>
                <a:rPr lang="en-US" sz="4800" dirty="0">
                  <a:solidFill>
                    <a:schemeClr val="tx1"/>
                  </a:solidFill>
                </a:rPr>
                <a:t> Z(Redshift): 0.186</a:t>
              </a:r>
            </a:p>
          </p:txBody>
        </p:sp>
        <p:sp>
          <p:nvSpPr>
            <p:cNvPr id="36" name="TextBox 35"/>
            <p:cNvSpPr txBox="1"/>
            <p:nvPr/>
          </p:nvSpPr>
          <p:spPr>
            <a:xfrm>
              <a:off x="3885687" y="19144104"/>
              <a:ext cx="5771749" cy="1941105"/>
            </a:xfrm>
            <a:prstGeom prst="rect">
              <a:avLst/>
            </a:prstGeom>
            <a:solidFill>
              <a:schemeClr val="bg1">
                <a:lumMod val="95000"/>
              </a:schemeClr>
            </a:solidFill>
            <a:ln>
              <a:noFill/>
            </a:ln>
          </p:spPr>
          <p:txBody>
            <a:bodyPr wrap="square" rtlCol="0">
              <a:spAutoFit/>
            </a:bodyPr>
            <a:lstStyle/>
            <a:p>
              <a:pPr algn="ctr"/>
              <a:r>
                <a:rPr lang="en-US" sz="5400" dirty="0">
                  <a:solidFill>
                    <a:srgbClr val="00704A"/>
                  </a:solidFill>
                  <a:latin typeface="Bangla MN" charset="0"/>
                  <a:ea typeface="Bangla MN" charset="0"/>
                  <a:cs typeface="Bangla MN" charset="0"/>
                </a:rPr>
                <a:t>Specifications</a:t>
              </a:r>
            </a:p>
          </p:txBody>
        </p:sp>
      </p:grpSp>
      <p:grpSp>
        <p:nvGrpSpPr>
          <p:cNvPr id="6" name="Group 5"/>
          <p:cNvGrpSpPr/>
          <p:nvPr/>
        </p:nvGrpSpPr>
        <p:grpSpPr>
          <a:xfrm>
            <a:off x="13090909" y="5070952"/>
            <a:ext cx="17738527" cy="9233612"/>
            <a:chOff x="13536444" y="20988327"/>
            <a:chExt cx="13899016" cy="12199290"/>
          </a:xfrm>
        </p:grpSpPr>
        <p:sp>
          <p:nvSpPr>
            <p:cNvPr id="50" name="Rectangle 49"/>
            <p:cNvSpPr/>
            <p:nvPr/>
          </p:nvSpPr>
          <p:spPr>
            <a:xfrm>
              <a:off x="13536444" y="21566383"/>
              <a:ext cx="13899016" cy="11621234"/>
            </a:xfrm>
            <a:prstGeom prst="rect">
              <a:avLst/>
            </a:prstGeom>
            <a:noFill/>
            <a:ln w="76200">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4A"/>
                </a:solidFill>
              </a:endParaRPr>
            </a:p>
          </p:txBody>
        </p:sp>
        <p:sp>
          <p:nvSpPr>
            <p:cNvPr id="51" name="TextBox 50"/>
            <p:cNvSpPr txBox="1"/>
            <p:nvPr/>
          </p:nvSpPr>
          <p:spPr>
            <a:xfrm>
              <a:off x="18915824" y="20988327"/>
              <a:ext cx="3117418" cy="1219888"/>
            </a:xfrm>
            <a:prstGeom prst="rect">
              <a:avLst/>
            </a:prstGeom>
            <a:solidFill>
              <a:schemeClr val="bg1">
                <a:lumMod val="95000"/>
              </a:schemeClr>
            </a:solidFill>
            <a:ln>
              <a:noFill/>
            </a:ln>
          </p:spPr>
          <p:txBody>
            <a:bodyPr wrap="square" rtlCol="0">
              <a:spAutoFit/>
            </a:bodyPr>
            <a:lstStyle/>
            <a:p>
              <a:pPr algn="ctr"/>
              <a:r>
                <a:rPr lang="en-US" sz="5400" dirty="0">
                  <a:solidFill>
                    <a:srgbClr val="085815"/>
                  </a:solidFill>
                  <a:latin typeface="Bangla MN" charset="0"/>
                  <a:ea typeface="Bangla MN" charset="0"/>
                  <a:cs typeface="Bangla MN" charset="0"/>
                </a:rPr>
                <a:t>Introduction</a:t>
              </a:r>
            </a:p>
          </p:txBody>
        </p:sp>
      </p:grpSp>
      <p:sp>
        <p:nvSpPr>
          <p:cNvPr id="77" name="Rectangle 76">
            <a:extLst>
              <a:ext uri="{FF2B5EF4-FFF2-40B4-BE49-F238E27FC236}">
                <a16:creationId xmlns:a16="http://schemas.microsoft.com/office/drawing/2014/main" id="{D32A5D87-7F7D-AD4A-AEA5-662F84FE5E2D}"/>
              </a:ext>
            </a:extLst>
          </p:cNvPr>
          <p:cNvSpPr/>
          <p:nvPr/>
        </p:nvSpPr>
        <p:spPr>
          <a:xfrm>
            <a:off x="914400" y="18485972"/>
            <a:ext cx="11761175" cy="13670426"/>
          </a:xfrm>
          <a:prstGeom prst="rect">
            <a:avLst/>
          </a:prstGeom>
          <a:solidFill>
            <a:schemeClr val="bg1">
              <a:lumMod val="95000"/>
            </a:schemeClr>
          </a:solidFill>
          <a:ln w="76200">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1ES 1101-232 is the object centered in the finder chart, not numbered. Objects 1-7 are used as comparison objects for the process of differential photometry. Differential photometry is the measurement of the difference in brightness of two objects and  is the simplest of the calibrations and the most useful for time series observations. Given an image processed by a CCD, both the target object and comparison objects are observed at the same time, with the same filters, using the same instrument, and viewed through the same optical path which leaves little room for systematic or random error. The differential magnitude can then be calculated as the difference between the observed magnitude of the object minus the observed magnitude of the comparison object. This value is used to plot the change in magnitude over time of the target object, which can be compiled into a light curve. [2]</a:t>
            </a:r>
          </a:p>
        </p:txBody>
      </p:sp>
      <p:sp>
        <p:nvSpPr>
          <p:cNvPr id="78" name="TextBox 77">
            <a:extLst>
              <a:ext uri="{FF2B5EF4-FFF2-40B4-BE49-F238E27FC236}">
                <a16:creationId xmlns:a16="http://schemas.microsoft.com/office/drawing/2014/main" id="{505F8FE6-358E-B041-960A-E8BB7198256E}"/>
              </a:ext>
            </a:extLst>
          </p:cNvPr>
          <p:cNvSpPr txBox="1"/>
          <p:nvPr/>
        </p:nvSpPr>
        <p:spPr>
          <a:xfrm>
            <a:off x="4988489" y="18024307"/>
            <a:ext cx="3523997" cy="923330"/>
          </a:xfrm>
          <a:prstGeom prst="rect">
            <a:avLst/>
          </a:prstGeom>
          <a:solidFill>
            <a:schemeClr val="bg1">
              <a:lumMod val="95000"/>
            </a:schemeClr>
          </a:solidFill>
          <a:ln>
            <a:noFill/>
          </a:ln>
        </p:spPr>
        <p:txBody>
          <a:bodyPr wrap="square" rtlCol="0">
            <a:spAutoFit/>
          </a:bodyPr>
          <a:lstStyle/>
          <a:p>
            <a:pPr algn="ctr"/>
            <a:r>
              <a:rPr lang="en-US" sz="5400" dirty="0">
                <a:solidFill>
                  <a:srgbClr val="085815"/>
                </a:solidFill>
                <a:latin typeface="Bangla MN" charset="0"/>
                <a:ea typeface="Bangla MN" charset="0"/>
                <a:cs typeface="Bangla MN" charset="0"/>
              </a:rPr>
              <a:t>Analysis</a:t>
            </a:r>
          </a:p>
        </p:txBody>
      </p:sp>
      <p:pic>
        <p:nvPicPr>
          <p:cNvPr id="4" name="Picture 3" descr="A close-up of a logo&#10;&#10;Description automatically generated with low confidence">
            <a:extLst>
              <a:ext uri="{FF2B5EF4-FFF2-40B4-BE49-F238E27FC236}">
                <a16:creationId xmlns:a16="http://schemas.microsoft.com/office/drawing/2014/main" id="{667F32F5-F8ED-453A-ACE9-1760F86B9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366" y="1142994"/>
            <a:ext cx="2806573" cy="2820606"/>
          </a:xfrm>
          <a:prstGeom prst="rect">
            <a:avLst/>
          </a:prstGeom>
        </p:spPr>
      </p:pic>
      <p:pic>
        <p:nvPicPr>
          <p:cNvPr id="9" name="Picture 8" descr="A picture containing text, rain, nature, flock&#10;&#10;Description automatically generated">
            <a:extLst>
              <a:ext uri="{FF2B5EF4-FFF2-40B4-BE49-F238E27FC236}">
                <a16:creationId xmlns:a16="http://schemas.microsoft.com/office/drawing/2014/main" id="{B82A5AC5-1D94-40D5-87B6-84C8F01C7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5557" y="15579949"/>
            <a:ext cx="13360085" cy="13314795"/>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84A1DBB-8099-4A0D-94AE-9F824F2C1BDB}"/>
                  </a:ext>
                </a:extLst>
              </p:cNvPr>
              <p:cNvSpPr txBox="1"/>
              <p:nvPr/>
            </p:nvSpPr>
            <p:spPr>
              <a:xfrm>
                <a:off x="13372356" y="6031199"/>
                <a:ext cx="17146485" cy="9264075"/>
              </a:xfrm>
              <a:prstGeom prst="rect">
                <a:avLst/>
              </a:prstGeom>
              <a:noFill/>
            </p:spPr>
            <p:txBody>
              <a:bodyPr wrap="square" rtlCol="0">
                <a:spAutoFit/>
              </a:bodyPr>
              <a:lstStyle/>
              <a:p>
                <a:r>
                  <a:rPr lang="en-US" sz="5000" dirty="0">
                    <a:solidFill>
                      <a:schemeClr val="tx1"/>
                    </a:solidFill>
                    <a:cs typeface="Times New Roman" panose="02020603050405020304" pitchFamily="18" charset="0"/>
                  </a:rPr>
                  <a:t>1ES 1101-232 is the most distant BL </a:t>
                </a:r>
                <a:r>
                  <a:rPr lang="en-US" sz="5000" dirty="0" err="1">
                    <a:solidFill>
                      <a:schemeClr val="tx1"/>
                    </a:solidFill>
                    <a:cs typeface="Times New Roman" panose="02020603050405020304" pitchFamily="18" charset="0"/>
                  </a:rPr>
                  <a:t>Lacertae</a:t>
                </a:r>
                <a:r>
                  <a:rPr lang="en-US" sz="5000" dirty="0">
                    <a:solidFill>
                      <a:schemeClr val="tx1"/>
                    </a:solidFill>
                    <a:cs typeface="Times New Roman" panose="02020603050405020304" pitchFamily="18" charset="0"/>
                  </a:rPr>
                  <a:t> object (BL Lac) known, which is a rare type of active galactic nuclei (AGN). With a redshift (z) of 0.186, it’s a blazar with the highest confirmed redshift detected in VHE </a:t>
                </a:r>
                <a14:m>
                  <m:oMath xmlns:m="http://schemas.openxmlformats.org/officeDocument/2006/math">
                    <m:r>
                      <a:rPr lang="en-US" sz="5000" i="1" dirty="0" smtClean="0">
                        <a:solidFill>
                          <a:schemeClr val="tx1"/>
                        </a:solidFill>
                        <a:latin typeface="Cambria Math" panose="02040503050406030204" pitchFamily="18" charset="0"/>
                        <a:cs typeface="Times New Roman" panose="02020603050405020304" pitchFamily="18" charset="0"/>
                      </a:rPr>
                      <m:t>𝛾</m:t>
                    </m:r>
                  </m:oMath>
                </a14:m>
                <a:r>
                  <a:rPr lang="en-US" sz="5000" dirty="0">
                    <a:solidFill>
                      <a:schemeClr val="tx1"/>
                    </a:solidFill>
                    <a:cs typeface="Times New Roman" panose="02020603050405020304" pitchFamily="18" charset="0"/>
                  </a:rPr>
                  <a:t>-rays so far. Most VHE blazars detected thus far belong to the classes of x-ray selected BL Lacs or high frequency BL Lacs. The elliptical galaxy of which 1ES 1101-232 resides is one of the brightest BL Lac host galaxies detected thus far. </a:t>
                </a:r>
                <a:r>
                  <a:rPr lang="en-US" sz="5000" dirty="0">
                    <a:cs typeface="Times New Roman" panose="02020603050405020304" pitchFamily="18" charset="0"/>
                  </a:rPr>
                  <a:t>The BL Lac itself has a typical brightness of </a:t>
                </a:r>
                <a14:m>
                  <m:oMath xmlns:m="http://schemas.openxmlformats.org/officeDocument/2006/math">
                    <m:sSub>
                      <m:sSubPr>
                        <m:ctrlPr>
                          <a:rPr lang="en-US" sz="5000" b="0" i="1" smtClean="0">
                            <a:latin typeface="Cambria Math" panose="02040503050406030204" pitchFamily="18" charset="0"/>
                            <a:cs typeface="Times New Roman" panose="02020603050405020304" pitchFamily="18" charset="0"/>
                          </a:rPr>
                        </m:ctrlPr>
                      </m:sSubPr>
                      <m:e>
                        <m:r>
                          <a:rPr lang="en-US" sz="5000" b="0" i="1" smtClean="0">
                            <a:latin typeface="Cambria Math" panose="02040503050406030204" pitchFamily="18" charset="0"/>
                            <a:cs typeface="Times New Roman" panose="02020603050405020304" pitchFamily="18" charset="0"/>
                          </a:rPr>
                          <m:t>𝑚</m:t>
                        </m:r>
                      </m:e>
                      <m:sub>
                        <m:r>
                          <a:rPr lang="en-US" sz="5000" b="0" i="1" smtClean="0">
                            <a:latin typeface="Cambria Math" panose="02040503050406030204" pitchFamily="18" charset="0"/>
                            <a:cs typeface="Times New Roman" panose="02020603050405020304" pitchFamily="18" charset="0"/>
                          </a:rPr>
                          <m:t>𝑉</m:t>
                        </m:r>
                      </m:sub>
                    </m:sSub>
                  </m:oMath>
                </a14:m>
                <a:r>
                  <a:rPr lang="en-US" sz="5000" dirty="0">
                    <a:cs typeface="Times New Roman" panose="02020603050405020304" pitchFamily="18" charset="0"/>
                  </a:rPr>
                  <a:t> = 16 to 17, where the </a:t>
                </a:r>
                <a:r>
                  <a:rPr lang="en-US" sz="5000" dirty="0">
                    <a:solidFill>
                      <a:schemeClr val="tx1"/>
                    </a:solidFill>
                    <a:cs typeface="Times New Roman" panose="02020603050405020304" pitchFamily="18" charset="0"/>
                  </a:rPr>
                  <a:t>optical emission from 1ES 1101-232 has typically varied on the timescale of months. [2]</a:t>
                </a:r>
              </a:p>
              <a:p>
                <a:endParaRPr lang="en-US" sz="4800" dirty="0"/>
              </a:p>
              <a:p>
                <a:endParaRPr lang="en-US" sz="4800" dirty="0"/>
              </a:p>
            </p:txBody>
          </p:sp>
        </mc:Choice>
        <mc:Fallback xmlns="">
          <p:sp>
            <p:nvSpPr>
              <p:cNvPr id="12" name="TextBox 11">
                <a:extLst>
                  <a:ext uri="{FF2B5EF4-FFF2-40B4-BE49-F238E27FC236}">
                    <a16:creationId xmlns:a16="http://schemas.microsoft.com/office/drawing/2014/main" id="{784A1DBB-8099-4A0D-94AE-9F824F2C1BDB}"/>
                  </a:ext>
                </a:extLst>
              </p:cNvPr>
              <p:cNvSpPr txBox="1">
                <a:spLocks noRot="1" noChangeAspect="1" noMove="1" noResize="1" noEditPoints="1" noAdjustHandles="1" noChangeArrowheads="1" noChangeShapeType="1" noTextEdit="1"/>
              </p:cNvSpPr>
              <p:nvPr/>
            </p:nvSpPr>
            <p:spPr>
              <a:xfrm>
                <a:off x="13372356" y="6031199"/>
                <a:ext cx="17146485" cy="9264075"/>
              </a:xfrm>
              <a:prstGeom prst="rect">
                <a:avLst/>
              </a:prstGeom>
              <a:blipFill>
                <a:blip r:embed="rId5"/>
                <a:stretch>
                  <a:fillRect l="-1707" t="-1513" r="-192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9352E21-26E2-490A-B8EB-6DC51D3287F0}"/>
              </a:ext>
            </a:extLst>
          </p:cNvPr>
          <p:cNvSpPr txBox="1"/>
          <p:nvPr/>
        </p:nvSpPr>
        <p:spPr>
          <a:xfrm>
            <a:off x="31463315" y="5551216"/>
            <a:ext cx="10816421" cy="13957667"/>
          </a:xfrm>
          <a:prstGeom prst="rect">
            <a:avLst/>
          </a:prstGeom>
          <a:noFill/>
        </p:spPr>
        <p:txBody>
          <a:bodyPr wrap="square" rtlCol="0">
            <a:spAutoFit/>
          </a:bodyPr>
          <a:lstStyle/>
          <a:p>
            <a:r>
              <a:rPr lang="en-US" sz="5300" dirty="0"/>
              <a:t>We are reducing images from the SMARTS Consortium in order to produce light curves and use statistical analysis to determine if microvariability occurred via the analyzation of 8 nights of new optical data that was observed on a 0.9-meter telescope in Chile this year via the SMARTS Consortium. We have currently run an image analysis of the magnitude of our object in comparison with that of objects 1, 2, 3, and 4. Currently, that data is undergoing our process of differential photometry in order to determine the measure of brightness between those four objects and 1ES 1101-232.</a:t>
            </a:r>
          </a:p>
        </p:txBody>
      </p:sp>
      <p:pic>
        <p:nvPicPr>
          <p:cNvPr id="15" name="Picture 14" descr="A picture containing outdoor, outdoor object, star, night&#10;&#10;Description automatically generated">
            <a:extLst>
              <a:ext uri="{FF2B5EF4-FFF2-40B4-BE49-F238E27FC236}">
                <a16:creationId xmlns:a16="http://schemas.microsoft.com/office/drawing/2014/main" id="{CC104412-E4BC-4180-8FCA-E8F5561767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31585343" y="19543129"/>
            <a:ext cx="10816421" cy="6193174"/>
          </a:xfrm>
          <a:prstGeom prst="rect">
            <a:avLst/>
          </a:prstGeom>
        </p:spPr>
      </p:pic>
      <p:pic>
        <p:nvPicPr>
          <p:cNvPr id="19" name="Picture 18" descr="Table&#10;&#10;Description automatically generated">
            <a:extLst>
              <a:ext uri="{FF2B5EF4-FFF2-40B4-BE49-F238E27FC236}">
                <a16:creationId xmlns:a16="http://schemas.microsoft.com/office/drawing/2014/main" id="{82647143-7879-4E58-865C-A50A040A4A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65557" y="29245683"/>
            <a:ext cx="13360085" cy="2341137"/>
          </a:xfrm>
          <a:prstGeom prst="rect">
            <a:avLst/>
          </a:prstGeom>
        </p:spPr>
      </p:pic>
      <p:sp>
        <p:nvSpPr>
          <p:cNvPr id="21" name="TextBox 20">
            <a:extLst>
              <a:ext uri="{FF2B5EF4-FFF2-40B4-BE49-F238E27FC236}">
                <a16:creationId xmlns:a16="http://schemas.microsoft.com/office/drawing/2014/main" id="{DD43EF3C-394B-4DA3-A5C6-85E2C069D348}"/>
              </a:ext>
            </a:extLst>
          </p:cNvPr>
          <p:cNvSpPr txBox="1"/>
          <p:nvPr/>
        </p:nvSpPr>
        <p:spPr>
          <a:xfrm>
            <a:off x="31756181" y="27367184"/>
            <a:ext cx="10474747" cy="4401205"/>
          </a:xfrm>
          <a:prstGeom prst="rect">
            <a:avLst/>
          </a:prstGeom>
          <a:noFill/>
        </p:spPr>
        <p:txBody>
          <a:bodyPr wrap="square" rtlCol="0">
            <a:spAutoFit/>
          </a:bodyPr>
          <a:lstStyle/>
          <a:p>
            <a:r>
              <a:rPr lang="en-US" sz="2800" dirty="0"/>
              <a:t>1. UBVRI PHOTOMETRY OF STARS IN THE FIELDS OF X-RAY SELECTED BL LACERTAE OBJECTS. Paul S. Smith, Buell T. </a:t>
            </a:r>
            <a:r>
              <a:rPr lang="en-US" sz="2800" dirty="0" err="1"/>
              <a:t>Jannuzi</a:t>
            </a:r>
            <a:r>
              <a:rPr lang="en-US" sz="2800" dirty="0"/>
              <a:t>, and Richard </a:t>
            </a:r>
            <a:r>
              <a:rPr lang="en-US" sz="2800" dirty="0" err="1"/>
              <a:t>Elston</a:t>
            </a:r>
            <a:r>
              <a:rPr lang="en-US" sz="2800" dirty="0"/>
              <a:t>. </a:t>
            </a:r>
            <a:r>
              <a:rPr lang="en-US" sz="2800" dirty="0" err="1"/>
              <a:t>s.l.</a:t>
            </a:r>
            <a:r>
              <a:rPr lang="en-US" sz="2800" dirty="0"/>
              <a:t> : The American Astronomical Society, September 1991, The </a:t>
            </a:r>
            <a:r>
              <a:rPr lang="en-US" sz="2800" dirty="0" err="1"/>
              <a:t>AstrophysicalJournal</a:t>
            </a:r>
            <a:r>
              <a:rPr lang="en-US" sz="2800" dirty="0"/>
              <a:t> Supplement Series.</a:t>
            </a:r>
          </a:p>
          <a:p>
            <a:r>
              <a:rPr lang="en-US" sz="2800" dirty="0"/>
              <a:t>2. Detection of VHE gamma-ray emission from the distant blazar. F. </a:t>
            </a:r>
            <a:r>
              <a:rPr lang="en-US" sz="2800" dirty="0" err="1"/>
              <a:t>Aharonian</a:t>
            </a:r>
            <a:r>
              <a:rPr lang="en-US" sz="2800" dirty="0"/>
              <a:t>, A. G. </a:t>
            </a:r>
            <a:r>
              <a:rPr lang="en-US" sz="2800" dirty="0" err="1"/>
              <a:t>Akhperjanian</a:t>
            </a:r>
            <a:r>
              <a:rPr lang="en-US" sz="2800" dirty="0"/>
              <a:t>, A. R. </a:t>
            </a:r>
            <a:r>
              <a:rPr lang="en-US" sz="2800" dirty="0" err="1"/>
              <a:t>Bazer-Bachi</a:t>
            </a:r>
            <a:r>
              <a:rPr lang="en-US" sz="2800" dirty="0"/>
              <a:t>, M. </a:t>
            </a:r>
            <a:r>
              <a:rPr lang="en-US" sz="2800" dirty="0" err="1"/>
              <a:t>Beilicke</a:t>
            </a:r>
            <a:r>
              <a:rPr lang="en-US" sz="2800" dirty="0"/>
              <a:t>, W. Benbow, D. Berge, K. </a:t>
            </a:r>
            <a:r>
              <a:rPr lang="en-US" sz="2800" dirty="0" err="1"/>
              <a:t>Bernlöhr</a:t>
            </a:r>
            <a:r>
              <a:rPr lang="en-US" sz="2800" dirty="0"/>
              <a:t>... </a:t>
            </a:r>
            <a:r>
              <a:rPr lang="en-US" sz="2800" dirty="0" err="1"/>
              <a:t>s.l.</a:t>
            </a:r>
            <a:r>
              <a:rPr lang="en-US" sz="2800" dirty="0"/>
              <a:t> : Astronomy and Astrophysics, 2007.</a:t>
            </a:r>
          </a:p>
          <a:p>
            <a:r>
              <a:rPr lang="en-US" sz="2800" dirty="0"/>
              <a:t>3. </a:t>
            </a:r>
            <a:r>
              <a:rPr lang="en-US" sz="2800" dirty="0" err="1"/>
              <a:t>Janesick</a:t>
            </a:r>
            <a:r>
              <a:rPr lang="en-US" sz="2800" dirty="0"/>
              <a:t>, James R. Scientific Charge-coupled Devices. </a:t>
            </a:r>
            <a:r>
              <a:rPr lang="en-US" sz="2800" dirty="0" err="1"/>
              <a:t>s.l.</a:t>
            </a:r>
            <a:r>
              <a:rPr lang="en-US" sz="2800" dirty="0"/>
              <a:t> : SPIE Publishing, 2001</a:t>
            </a:r>
          </a:p>
        </p:txBody>
      </p:sp>
      <p:sp>
        <p:nvSpPr>
          <p:cNvPr id="22" name="TextBox 21">
            <a:extLst>
              <a:ext uri="{FF2B5EF4-FFF2-40B4-BE49-F238E27FC236}">
                <a16:creationId xmlns:a16="http://schemas.microsoft.com/office/drawing/2014/main" id="{FE8432BC-19D2-4C47-823E-5864237FA6AD}"/>
              </a:ext>
            </a:extLst>
          </p:cNvPr>
          <p:cNvSpPr txBox="1"/>
          <p:nvPr/>
        </p:nvSpPr>
        <p:spPr>
          <a:xfrm>
            <a:off x="28625642" y="29511787"/>
            <a:ext cx="796111" cy="707886"/>
          </a:xfrm>
          <a:prstGeom prst="rect">
            <a:avLst/>
          </a:prstGeom>
          <a:noFill/>
        </p:spPr>
        <p:txBody>
          <a:bodyPr wrap="square" rtlCol="0">
            <a:spAutoFit/>
          </a:bodyPr>
          <a:lstStyle/>
          <a:p>
            <a:r>
              <a:rPr lang="en-US" sz="4000" dirty="0"/>
              <a:t>[1]</a:t>
            </a:r>
          </a:p>
        </p:txBody>
      </p:sp>
      <p:sp>
        <p:nvSpPr>
          <p:cNvPr id="54" name="TextBox 53">
            <a:extLst>
              <a:ext uri="{FF2B5EF4-FFF2-40B4-BE49-F238E27FC236}">
                <a16:creationId xmlns:a16="http://schemas.microsoft.com/office/drawing/2014/main" id="{B894ECB6-0706-4FD7-B1E2-020DA9CC7D10}"/>
              </a:ext>
            </a:extLst>
          </p:cNvPr>
          <p:cNvSpPr txBox="1"/>
          <p:nvPr/>
        </p:nvSpPr>
        <p:spPr>
          <a:xfrm>
            <a:off x="914400" y="5331478"/>
            <a:ext cx="11522440" cy="5632311"/>
          </a:xfrm>
          <a:prstGeom prst="rect">
            <a:avLst/>
          </a:prstGeom>
          <a:solidFill>
            <a:schemeClr val="bg1">
              <a:lumMod val="95000"/>
            </a:schemeClr>
          </a:solidFill>
        </p:spPr>
        <p:txBody>
          <a:bodyPr wrap="square">
            <a:spAutoFit/>
          </a:bodyPr>
          <a:lstStyle/>
          <a:p>
            <a:r>
              <a:rPr lang="en-US" sz="4000" dirty="0"/>
              <a:t>CCDs were initially created as a memory storage device, but their specific method of turning photons into a charge has given astronomers an advantage since the CCD has 100x greater photosensitivity than that of film. The raw images produced from a CCD are the most valuable, purest form of data. They must be cleaned and calibrated in order to quantify the data obtained from them and serve as a reference point for all data henceforth. [3]</a:t>
            </a:r>
          </a:p>
        </p:txBody>
      </p:sp>
      <p:pic>
        <p:nvPicPr>
          <p:cNvPr id="7" name="Picture 6" descr="A picture containing logo&#10;&#10;Description automatically generated">
            <a:extLst>
              <a:ext uri="{FF2B5EF4-FFF2-40B4-BE49-F238E27FC236}">
                <a16:creationId xmlns:a16="http://schemas.microsoft.com/office/drawing/2014/main" id="{A36192EE-F047-429B-B89A-797303EEEF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33792" y="1150011"/>
            <a:ext cx="2806573" cy="2806573"/>
          </a:xfrm>
          <a:prstGeom prst="rect">
            <a:avLst/>
          </a:prstGeom>
        </p:spPr>
      </p:pic>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3A393CB9A824F8E5BD476607D5D2E" ma:contentTypeVersion="12" ma:contentTypeDescription="Create a new document." ma:contentTypeScope="" ma:versionID="6045d3ace59d3f696d21e3153a0be844">
  <xsd:schema xmlns:xsd="http://www.w3.org/2001/XMLSchema" xmlns:xs="http://www.w3.org/2001/XMLSchema" xmlns:p="http://schemas.microsoft.com/office/2006/metadata/properties" xmlns:ns2="90f56e44-bc7e-455b-b33c-b0e5b0afd0cf" xmlns:ns3="89f8c03d-daa6-4237-b10e-ddb69e83536c" targetNamespace="http://schemas.microsoft.com/office/2006/metadata/properties" ma:root="true" ma:fieldsID="67d77a51518ec818fc9e70c2807150f9" ns2:_="" ns3:_="">
    <xsd:import namespace="90f56e44-bc7e-455b-b33c-b0e5b0afd0cf"/>
    <xsd:import namespace="89f8c03d-daa6-4237-b10e-ddb69e8353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f56e44-bc7e-455b-b33c-b0e5b0afd0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f8c03d-daa6-4237-b10e-ddb69e83536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89B125-18AF-4B8E-BF38-1FAF6A230942}"/>
</file>

<file path=customXml/itemProps2.xml><?xml version="1.0" encoding="utf-8"?>
<ds:datastoreItem xmlns:ds="http://schemas.openxmlformats.org/officeDocument/2006/customXml" ds:itemID="{20F0E49E-6D96-4470-ACAD-48902CFD70DB}"/>
</file>

<file path=customXml/itemProps3.xml><?xml version="1.0" encoding="utf-8"?>
<ds:datastoreItem xmlns:ds="http://schemas.openxmlformats.org/officeDocument/2006/customXml" ds:itemID="{E5A12C32-53D7-4FB7-97D7-B11778E1A4B7}"/>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Bangla MN</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2021-04-01T14:40:50Z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0x0101001E53A393CB9A824F8E5BD476607D5D2E</vt:lpwstr>
  </property>
</Properties>
</file>