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66" r:id="rId5"/>
  </p:sldMasterIdLst>
  <p:notesMasterIdLst>
    <p:notesMasterId r:id="rId28"/>
  </p:notesMasterIdLst>
  <p:sldIdLst>
    <p:sldId id="256" r:id="rId6"/>
    <p:sldId id="257" r:id="rId7"/>
    <p:sldId id="258" r:id="rId8"/>
    <p:sldId id="268" r:id="rId9"/>
    <p:sldId id="259" r:id="rId10"/>
    <p:sldId id="260" r:id="rId11"/>
    <p:sldId id="274" r:id="rId12"/>
    <p:sldId id="261" r:id="rId13"/>
    <p:sldId id="262" r:id="rId14"/>
    <p:sldId id="273" r:id="rId15"/>
    <p:sldId id="263" r:id="rId16"/>
    <p:sldId id="264" r:id="rId17"/>
    <p:sldId id="265" r:id="rId18"/>
    <p:sldId id="266" r:id="rId19"/>
    <p:sldId id="276" r:id="rId20"/>
    <p:sldId id="267" r:id="rId21"/>
    <p:sldId id="275" r:id="rId22"/>
    <p:sldId id="269" r:id="rId23"/>
    <p:sldId id="272" r:id="rId24"/>
    <p:sldId id="271" r:id="rId25"/>
    <p:sldId id="270" r:id="rId26"/>
    <p:sldId id="278"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orbel" panose="020B0503020204020204" pitchFamily="34" charset="0"/>
      <p:regular r:id="rId33"/>
      <p:bold r:id="rId34"/>
      <p:italic r:id="rId35"/>
      <p:boldItalic r:id="rId36"/>
    </p:embeddedFont>
    <p:embeddedFont>
      <p:font typeface="Times" panose="02020603050405020304"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j3m+DHrkK5oef2M7rjhc3/hDwY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dambi Sreenivas" initials="" lastIdx="2" clrIdx="0"/>
  <p:cmAuthor id="1" name="alexander snyder" initials="" lastIdx="6" clrIdx="1"/>
  <p:cmAuthor id="2" name="snyder, alexander" initials="sa" lastIdx="3" clrIdx="2">
    <p:extLst>
      <p:ext uri="{19B8F6BF-5375-455C-9EA6-DF929625EA0E}">
        <p15:presenceInfo xmlns:p15="http://schemas.microsoft.com/office/powerpoint/2012/main" userId="snyder, alexander" providerId="None"/>
      </p:ext>
    </p:extLst>
  </p:cmAuthor>
  <p:cmAuthor id="3" name="Sreenivas, Sree" initials="SS" lastIdx="17" clrIdx="3">
    <p:extLst>
      <p:ext uri="{19B8F6BF-5375-455C-9EA6-DF929625EA0E}">
        <p15:presenceInfo xmlns:p15="http://schemas.microsoft.com/office/powerpoint/2012/main" userId="S::kidambi-sreenivas@utc.edu::a2546da8-afc9-4ea9-b8e4-21ad340e14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41D93F-D1E8-44FD-B0EB-66226779AD21}" vWet="4" dt="2021-09-02T01:46:21.631"/>
    <p1510:client id="{D78D8CC8-EDF5-4E98-8FE4-9391680DE427}" v="2023" dt="2021-09-02T03:18:51.612"/>
    <p1510:client id="{ED822916-DA67-4F12-96D8-CA6603993DF3}" v="145" dt="2021-09-02T02:14:03.416"/>
  </p1510:revLst>
</p1510:revInfo>
</file>

<file path=ppt/tableStyles.xml><?xml version="1.0" encoding="utf-8"?>
<a:tblStyleLst xmlns:a="http://schemas.openxmlformats.org/drawingml/2006/main" def="{657C6710-5F34-43AB-A2AE-BFE2AA315E38}">
  <a:tblStyle styleId="{657C6710-5F34-43AB-A2AE-BFE2AA315E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3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6.fntdata"/><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1.fntdata"/><Relationship Id="rId41"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8-31T12:08:36.187" idx="2">
    <p:pos x="10" y="10"/>
    <p:text>I think I will put cubes call and flowCart call in empty space</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9-04T00:45:49.457" idx="3">
    <p:pos x="10" y="10"/>
    <p:text>need to calculate run time here</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Originally from Northwest Ohio, Toledo Area… but probably better off described as corn country.</a:t>
            </a:r>
            <a:endParaRPr/>
          </a:p>
          <a:p>
            <a:pPr marL="0" lvl="0" indent="0" algn="l" rtl="0">
              <a:spcBef>
                <a:spcPts val="0"/>
              </a:spcBef>
              <a:spcAft>
                <a:spcPts val="0"/>
              </a:spcAft>
              <a:buNone/>
            </a:pPr>
            <a:endParaRPr/>
          </a:p>
          <a:p>
            <a:pPr marL="0" lvl="0" indent="0" algn="l" rtl="0">
              <a:spcBef>
                <a:spcPts val="0"/>
              </a:spcBef>
              <a:spcAft>
                <a:spcPts val="0"/>
              </a:spcAft>
              <a:buNone/>
            </a:pPr>
            <a:r>
              <a:rPr lang="en-US"/>
              <a:t>Lived in Yokosuka, Japan for 3 and a half years. </a:t>
            </a:r>
            <a:endParaRPr/>
          </a:p>
          <a:p>
            <a:pPr marL="0" lvl="0" indent="0" algn="l" rtl="0">
              <a:spcBef>
                <a:spcPts val="0"/>
              </a:spcBef>
              <a:spcAft>
                <a:spcPts val="0"/>
              </a:spcAft>
              <a:buNone/>
            </a:pPr>
            <a:endParaRPr/>
          </a:p>
          <a:p>
            <a:pPr marL="0" lvl="0" indent="0" algn="l" rtl="0">
              <a:spcBef>
                <a:spcPts val="0"/>
              </a:spcBef>
              <a:spcAft>
                <a:spcPts val="0"/>
              </a:spcAft>
              <a:buNone/>
            </a:pPr>
            <a:r>
              <a:rPr lang="en-US"/>
              <a:t>Graduated with a Bachelor degree in Mechanical engineering taking senior level electives in Kinematics and Dynamics 1 and 2  and Vibrations.</a:t>
            </a:r>
            <a:endParaRPr/>
          </a:p>
          <a:p>
            <a:pPr marL="0" lvl="0" indent="0" algn="l" rtl="0">
              <a:spcBef>
                <a:spcPts val="0"/>
              </a:spcBef>
              <a:spcAft>
                <a:spcPts val="0"/>
              </a:spcAft>
              <a:buNone/>
            </a:pPr>
            <a:endParaRPr/>
          </a:p>
          <a:p>
            <a:pPr marL="0" lvl="0" indent="0" algn="l" rtl="0">
              <a:spcBef>
                <a:spcPts val="0"/>
              </a:spcBef>
              <a:spcAft>
                <a:spcPts val="0"/>
              </a:spcAft>
              <a:buNone/>
            </a:pPr>
            <a:r>
              <a:rPr lang="en-US"/>
              <a:t>Masters Degree with focus in Mechanical and aerospace studies strictly computationally.</a:t>
            </a:r>
            <a:endParaRPr/>
          </a:p>
        </p:txBody>
      </p:sp>
      <p:sp>
        <p:nvSpPr>
          <p:cNvPr id="171" name="Google Shape;17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r>
              <a:rPr lang="en-US" baseline="30000" dirty="0"/>
              <a:t>nd</a:t>
            </a:r>
            <a:r>
              <a:rPr lang="en-US" dirty="0"/>
              <a:t> order OPT 2</a:t>
            </a:r>
            <a:r>
              <a:rPr lang="en-US" baseline="30000" dirty="0"/>
              <a:t>nd</a:t>
            </a:r>
            <a:r>
              <a:rPr lang="en-US" dirty="0"/>
              <a:t> order optimization </a:t>
            </a:r>
          </a:p>
          <a:p>
            <a:r>
              <a:rPr lang="en-US" dirty="0"/>
              <a:t>Sub iterations are new iterations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5007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c63b82289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c63b82289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Total for Epyc = 2048 cores </a:t>
            </a:r>
          </a:p>
          <a:p>
            <a:pPr marL="0" lvl="0" indent="0" algn="l" rtl="0">
              <a:spcBef>
                <a:spcPts val="0"/>
              </a:spcBef>
              <a:spcAft>
                <a:spcPts val="0"/>
              </a:spcAft>
              <a:buNone/>
            </a:pPr>
            <a:r>
              <a:rPr lang="en-US" dirty="0"/>
              <a:t>Total for Firefly= 320 cores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Python Pressure Script</a:t>
            </a:r>
          </a:p>
          <a:p>
            <a:pPr marL="0" lvl="0" indent="0" algn="l" rtl="0">
              <a:spcBef>
                <a:spcPts val="0"/>
              </a:spcBef>
              <a:spcAft>
                <a:spcPts val="0"/>
              </a:spcAft>
              <a:buNone/>
            </a:pPr>
            <a:r>
              <a:rPr lang="en-US" dirty="0"/>
              <a:t>Bash Pressure Script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Current Research- determining if GPU can be used to BAM6QT correctly (test different flux schemes, first order iterations, and mesh set up) </a:t>
            </a:r>
            <a:endParaRPr dirty="0"/>
          </a:p>
        </p:txBody>
      </p:sp>
      <p:sp>
        <p:nvSpPr>
          <p:cNvPr id="238" name="Google Shape;238;gec63b82289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ec63b82289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ec63b82289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Cube volume mesh shown in top picture allows for refinement along angles,  max </a:t>
            </a:r>
            <a:r>
              <a:rPr lang="en-US" dirty="0" err="1"/>
              <a:t>refinment</a:t>
            </a:r>
            <a:r>
              <a:rPr lang="en-US" dirty="0"/>
              <a:t>, and number of </a:t>
            </a:r>
            <a:r>
              <a:rPr lang="en-US" dirty="0" err="1"/>
              <a:t>refinments</a:t>
            </a:r>
            <a:r>
              <a:rPr lang="en-US" dirty="0"/>
              <a:t> to be specified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Middle picture shows </a:t>
            </a:r>
          </a:p>
          <a:p>
            <a:pPr marL="0" lvl="0" indent="0" algn="l" rtl="0">
              <a:spcBef>
                <a:spcPts val="0"/>
              </a:spcBef>
              <a:spcAft>
                <a:spcPts val="0"/>
              </a:spcAft>
              <a:buNone/>
            </a:pPr>
            <a:r>
              <a:rPr lang="en-US" dirty="0"/>
              <a:t>Non-dimensionalized velocity and Recirculation area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Bottom left</a:t>
            </a:r>
          </a:p>
          <a:p>
            <a:pPr marL="0" lvl="0" indent="0" algn="l" rtl="0">
              <a:spcBef>
                <a:spcPts val="0"/>
              </a:spcBef>
              <a:spcAft>
                <a:spcPts val="0"/>
              </a:spcAft>
              <a:buNone/>
            </a:pPr>
            <a:r>
              <a:rPr lang="en-US" dirty="0"/>
              <a:t>Refinement occurring in throat </a:t>
            </a:r>
            <a:endParaRPr dirty="0"/>
          </a:p>
        </p:txBody>
      </p:sp>
      <p:sp>
        <p:nvSpPr>
          <p:cNvPr id="246" name="Google Shape;246;gec63b82289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ec63b82289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ec63b82289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Empty Wind Tunnel laminar vs. Turbulent </a:t>
            </a:r>
          </a:p>
          <a:p>
            <a:pPr marL="0" lvl="0" indent="0" algn="l" rtl="0">
              <a:spcBef>
                <a:spcPts val="0"/>
              </a:spcBef>
              <a:spcAft>
                <a:spcPts val="0"/>
              </a:spcAft>
              <a:buNone/>
            </a:pPr>
            <a:r>
              <a:rPr lang="en-US" dirty="0"/>
              <a:t>Experimental 6</a:t>
            </a:r>
          </a:p>
          <a:p>
            <a:pPr marL="0" lvl="0" indent="0" algn="l" rtl="0">
              <a:spcBef>
                <a:spcPts val="0"/>
              </a:spcBef>
              <a:spcAft>
                <a:spcPts val="0"/>
              </a:spcAft>
              <a:buNone/>
            </a:pPr>
            <a:r>
              <a:rPr lang="en-US" dirty="0"/>
              <a:t>Experimental 5.8 </a:t>
            </a:r>
          </a:p>
          <a:p>
            <a:pPr marL="0" lvl="0" indent="0" algn="l" rtl="0">
              <a:spcBef>
                <a:spcPts val="0"/>
              </a:spcBef>
              <a:spcAft>
                <a:spcPts val="0"/>
              </a:spcAft>
              <a:buNone/>
            </a:pPr>
            <a:endParaRPr dirty="0"/>
          </a:p>
        </p:txBody>
      </p:sp>
      <p:sp>
        <p:nvSpPr>
          <p:cNvPr id="258" name="Google Shape;258;gec63b82289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Steady State cone comparison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Verified experimentally that 5.5D and 5D will not start by Purdue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65" name="Google Shape;26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Laminar vs Turbulent comparison between 4-inch Diameter cone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5412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c63b82289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ec63b82289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Unlike Steady State Solutions both the 4D and 5D cones started in Unsteady Case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Most research is occurring here right now because it appears that GPU effect solution, I have verified that its not due to the Flux Scheme, and wall boundary </a:t>
            </a:r>
            <a:r>
              <a:rPr lang="en-US" dirty="0" err="1"/>
              <a:t>contions</a:t>
            </a:r>
            <a:r>
              <a:rPr lang="en-US" dirty="0"/>
              <a:t> don’t effect sol</a:t>
            </a:r>
            <a:endParaRPr dirty="0"/>
          </a:p>
        </p:txBody>
      </p:sp>
      <p:sp>
        <p:nvSpPr>
          <p:cNvPr id="273" name="Google Shape;273;gec63b82289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Testing is still required to determine is extensions in tube are required.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7431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5" name="Google Shape;28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start - referring to what geometry will reach desired Mach number </a:t>
            </a:r>
            <a:endParaRPr/>
          </a:p>
        </p:txBody>
      </p:sp>
      <p:sp>
        <p:nvSpPr>
          <p:cNvPr id="279" name="Google Shape;2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High pressure end and low-pressure end</a:t>
            </a:r>
          </a:p>
          <a:p>
            <a:pPr marL="0" lvl="0" indent="0" algn="l" rtl="0">
              <a:spcBef>
                <a:spcPts val="0"/>
              </a:spcBef>
              <a:spcAft>
                <a:spcPts val="0"/>
              </a:spcAft>
              <a:buNone/>
            </a:pPr>
            <a:r>
              <a:rPr lang="en-US" dirty="0"/>
              <a:t>Suction </a:t>
            </a:r>
            <a:r>
              <a:rPr lang="en-US"/>
              <a:t>Tubes on Throat </a:t>
            </a:r>
            <a:endParaRPr/>
          </a:p>
          <a:p>
            <a:pPr marL="0" lvl="0" indent="0" algn="l" rtl="0">
              <a:spcBef>
                <a:spcPts val="0"/>
              </a:spcBef>
              <a:spcAft>
                <a:spcPts val="0"/>
              </a:spcAft>
              <a:buNone/>
            </a:pPr>
            <a:endParaRPr dirty="0"/>
          </a:p>
          <a:p>
            <a:pPr marL="0" lvl="0" indent="0" algn="l" rtl="0">
              <a:spcBef>
                <a:spcPts val="0"/>
              </a:spcBef>
              <a:spcAft>
                <a:spcPts val="0"/>
              </a:spcAft>
              <a:buNone/>
            </a:pPr>
            <a:r>
              <a:rPr lang="en-US" dirty="0"/>
              <a:t>Can work with diagram system or quick acting ball valve .</a:t>
            </a:r>
            <a:endParaRPr dirty="0"/>
          </a:p>
          <a:p>
            <a:pPr marL="0" lvl="0" indent="0" algn="l" rtl="0">
              <a:spcBef>
                <a:spcPts val="0"/>
              </a:spcBef>
              <a:spcAft>
                <a:spcPts val="0"/>
              </a:spcAft>
              <a:buNone/>
            </a:pPr>
            <a:r>
              <a:rPr lang="en-US" dirty="0"/>
              <a:t> </a:t>
            </a:r>
            <a:endParaRPr dirty="0"/>
          </a:p>
          <a:p>
            <a:pPr marL="0" lvl="0" indent="0" algn="l" rtl="0">
              <a:spcBef>
                <a:spcPts val="0"/>
              </a:spcBef>
              <a:spcAft>
                <a:spcPts val="0"/>
              </a:spcAft>
              <a:buNone/>
            </a:pPr>
            <a:r>
              <a:rPr lang="en-US" dirty="0"/>
              <a:t>Sucks Boundary layer out of test section to provide more area for fully developed flow meaning a higher velocity leading to a higher Mach Number.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Stagnation pressure and temperature was set too 130 PSIA and 160 C to reach optimum performance – values chosen from experimental data.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Definition of the word started- the desired Mach number has been reached and is occurring at object in the test section.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There are two Set ups Noisy and Quiet, where the noisy refers to suction off and quiet refers to suction on </a:t>
            </a:r>
            <a:endParaRPr dirty="0"/>
          </a:p>
          <a:p>
            <a:pPr marL="0" lvl="0" indent="0" algn="l" rtl="0">
              <a:spcBef>
                <a:spcPts val="0"/>
              </a:spcBef>
              <a:spcAft>
                <a:spcPts val="0"/>
              </a:spcAft>
              <a:buNone/>
            </a:pPr>
            <a:r>
              <a:rPr lang="en-US" dirty="0"/>
              <a:t> </a:t>
            </a:r>
            <a:endParaRPr dirty="0"/>
          </a:p>
        </p:txBody>
      </p:sp>
      <p:sp>
        <p:nvSpPr>
          <p:cNvPr id="200" name="Google Shape;20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Y plus calculations were needed for anisotropic cells that were made to propagate of the surface of wall boundary layer, this was made to model the viscous forces at the boundary layer.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Fun3d and Cart3d require nondimensionalized pressure and temperature ratios. Where</a:t>
            </a:r>
            <a:r>
              <a:rPr lang="en-US" dirty="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
                  </a:ext>
                </a:extLst>
              </a:rPr>
              <a:t> t infinity was based off of 288.15 k and was used  with the Reynolds number to determine  p infinity</a:t>
            </a:r>
            <a:r>
              <a:rPr lang="en-US"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Boundary conditions for mesh consisted of wall , subsonic inlet,  outlet, y and z symmetry planes. * talk about how the inlet condition was changed to wall for running shock problem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Also tried other Turbulence models such as SST  </a:t>
            </a:r>
            <a:endParaRPr dirty="0"/>
          </a:p>
        </p:txBody>
      </p:sp>
      <p:sp>
        <p:nvSpPr>
          <p:cNvPr id="208" name="Google Shape;20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Wall Inlet condition was used in the case of shock tube problem initially to determine mass conservation.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44580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Top right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was the size of the throat 1.5-inch throat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Area Change of 11.66 </a:t>
            </a:r>
          </a:p>
          <a:p>
            <a:pPr marL="0" lvl="0" indent="0" algn="l" rtl="0">
              <a:spcBef>
                <a:spcPts val="0"/>
              </a:spcBef>
              <a:spcAft>
                <a:spcPts val="0"/>
              </a:spcAft>
              <a:buNone/>
            </a:pPr>
            <a:r>
              <a:rPr lang="en-US" dirty="0"/>
              <a:t>Inlet 17.5 inches</a:t>
            </a:r>
          </a:p>
          <a:p>
            <a:pPr marL="0" lvl="0" indent="0" algn="l" rtl="0">
              <a:spcBef>
                <a:spcPts val="0"/>
              </a:spcBef>
              <a:spcAft>
                <a:spcPts val="0"/>
              </a:spcAft>
              <a:buNone/>
            </a:pPr>
            <a:r>
              <a:rPr lang="en-US" dirty="0"/>
              <a:t>Outlet 9.5 inches </a:t>
            </a:r>
          </a:p>
          <a:p>
            <a:pPr marL="0" lvl="0" indent="0" algn="l" rtl="0">
              <a:spcBef>
                <a:spcPts val="0"/>
              </a:spcBef>
              <a:spcAft>
                <a:spcPts val="0"/>
              </a:spcAft>
              <a:buNone/>
            </a:pPr>
            <a:r>
              <a:rPr lang="en-US" dirty="0"/>
              <a:t>Bottom left </a:t>
            </a:r>
          </a:p>
          <a:p>
            <a:pPr marL="0" lvl="0" indent="0" algn="l" rtl="0">
              <a:spcBef>
                <a:spcPts val="0"/>
              </a:spcBef>
              <a:spcAft>
                <a:spcPts val="0"/>
              </a:spcAft>
              <a:buNone/>
            </a:pPr>
            <a:r>
              <a:rPr lang="en-US" dirty="0"/>
              <a:t>Anisotropic cells are formed along the boundary layer until isotropy is reached.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Isotropy is defined when elements high is equal too its length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Bottom right</a:t>
            </a:r>
          </a:p>
          <a:p>
            <a:pPr marL="0" lvl="0" indent="0" algn="l" rtl="0">
              <a:spcBef>
                <a:spcPts val="0"/>
              </a:spcBef>
              <a:spcAft>
                <a:spcPts val="0"/>
              </a:spcAft>
              <a:buNone/>
            </a:pPr>
            <a:r>
              <a:rPr lang="en-US" dirty="0"/>
              <a:t>Showing location of cone inside BAM6QT</a:t>
            </a:r>
          </a:p>
          <a:p>
            <a:pPr marL="0" lvl="0" indent="0" algn="l" rtl="0">
              <a:spcBef>
                <a:spcPts val="0"/>
              </a:spcBef>
              <a:spcAft>
                <a:spcPts val="0"/>
              </a:spcAft>
              <a:buNone/>
            </a:pPr>
            <a:endParaRPr dirty="0"/>
          </a:p>
        </p:txBody>
      </p:sp>
      <p:sp>
        <p:nvSpPr>
          <p:cNvPr id="215" name="Google Shape;21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Fun3d- Developed by Nasa Langley</a:t>
            </a:r>
          </a:p>
          <a:p>
            <a:pPr marL="0" lvl="0" indent="0" algn="l" rtl="0">
              <a:spcBef>
                <a:spcPts val="0"/>
              </a:spcBef>
              <a:spcAft>
                <a:spcPts val="0"/>
              </a:spcAft>
              <a:buNone/>
            </a:pPr>
            <a:r>
              <a:rPr lang="en-US" dirty="0"/>
              <a:t>Cart3d-Developed by Nasa Ames </a:t>
            </a:r>
          </a:p>
          <a:p>
            <a:pPr marL="0" lvl="0" indent="0" algn="l" rtl="0">
              <a:spcBef>
                <a:spcPts val="0"/>
              </a:spcBef>
              <a:spcAft>
                <a:spcPts val="0"/>
              </a:spcAft>
              <a:buNone/>
            </a:pPr>
            <a:r>
              <a:rPr lang="en-US" dirty="0"/>
              <a:t>Adaptative Mesh allows for area such as shock wave or cones in nonempty wind tunnels to have more  points to be bunched and generated in the volume to get better resolution </a:t>
            </a:r>
          </a:p>
          <a:p>
            <a:pPr marL="0" lvl="0" indent="0" algn="l" rtl="0">
              <a:spcBef>
                <a:spcPts val="0"/>
              </a:spcBef>
              <a:spcAft>
                <a:spcPts val="0"/>
              </a:spcAft>
              <a:buNone/>
            </a:pPr>
            <a:r>
              <a:rPr lang="en-US" dirty="0"/>
              <a:t>Cart 3D- creates its own volume mesh from a surface mesh of only triangles </a:t>
            </a:r>
          </a:p>
          <a:p>
            <a:pPr marL="0" lvl="0" indent="0" algn="l" rtl="0">
              <a:spcBef>
                <a:spcPts val="0"/>
              </a:spcBef>
              <a:spcAft>
                <a:spcPts val="0"/>
              </a:spcAft>
              <a:buNone/>
            </a:pPr>
            <a:r>
              <a:rPr lang="en-US" dirty="0"/>
              <a:t>Allows for simulations at different boundary conditions </a:t>
            </a:r>
          </a:p>
          <a:p>
            <a:pPr marL="0" lvl="0" indent="0" algn="l" rtl="0">
              <a:spcBef>
                <a:spcPts val="0"/>
              </a:spcBef>
              <a:spcAft>
                <a:spcPts val="0"/>
              </a:spcAft>
              <a:buNone/>
            </a:pPr>
            <a:r>
              <a:rPr lang="en-US" dirty="0"/>
              <a:t>Different flux solvers such as Roe or </a:t>
            </a:r>
            <a:r>
              <a:rPr lang="en-US" dirty="0" err="1"/>
              <a:t>Aldfss</a:t>
            </a:r>
            <a:r>
              <a:rPr lang="en-US" dirty="0"/>
              <a:t> or </a:t>
            </a:r>
            <a:r>
              <a:rPr lang="en-US" dirty="0" err="1"/>
              <a:t>Vanleer</a:t>
            </a:r>
            <a:r>
              <a:rPr lang="en-US" dirty="0"/>
              <a:t> </a:t>
            </a:r>
          </a:p>
          <a:p>
            <a:pPr marL="0" lvl="0" indent="0" algn="l" rtl="0">
              <a:spcBef>
                <a:spcPts val="0"/>
              </a:spcBef>
              <a:spcAft>
                <a:spcPts val="0"/>
              </a:spcAft>
              <a:buNone/>
            </a:pPr>
            <a:r>
              <a:rPr lang="en-US" dirty="0"/>
              <a:t>Flow initialization </a:t>
            </a:r>
          </a:p>
          <a:p>
            <a:pPr marL="0" lvl="0" indent="0" algn="l" rtl="0">
              <a:spcBef>
                <a:spcPts val="0"/>
              </a:spcBef>
              <a:spcAft>
                <a:spcPts val="0"/>
              </a:spcAft>
              <a:buNone/>
            </a:pPr>
            <a:endParaRPr lang="en-US" dirty="0"/>
          </a:p>
        </p:txBody>
      </p:sp>
      <p:sp>
        <p:nvSpPr>
          <p:cNvPr id="231" name="Google Shape;2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5"/>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25" name="Google Shape;25;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28"/>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01" name="Google Shape;101;p28"/>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02" name="Google Shape;102;p28"/>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8"/>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4" name="Google Shape;104;p28"/>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5" name="Google Shape;105;p2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8"/>
        <p:cNvGrpSpPr/>
        <p:nvPr/>
      </p:nvGrpSpPr>
      <p:grpSpPr>
        <a:xfrm>
          <a:off x="0" y="0"/>
          <a:ext cx="0" cy="0"/>
          <a:chOff x="0" y="0"/>
          <a:chExt cx="0" cy="0"/>
        </a:xfrm>
      </p:grpSpPr>
      <p:sp>
        <p:nvSpPr>
          <p:cNvPr id="109" name="Google Shape;109;p29"/>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9"/>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1" name="Google Shape;111;p2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4"/>
        <p:cNvGrpSpPr/>
        <p:nvPr/>
      </p:nvGrpSpPr>
      <p:grpSpPr>
        <a:xfrm>
          <a:off x="0" y="0"/>
          <a:ext cx="0" cy="0"/>
          <a:chOff x="0" y="0"/>
          <a:chExt cx="0" cy="0"/>
        </a:xfrm>
      </p:grpSpPr>
      <p:sp>
        <p:nvSpPr>
          <p:cNvPr id="115" name="Google Shape;115;p30"/>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6" name="Google Shape;116;p30"/>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7" name="Google Shape;117;p30"/>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0"/>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9" name="Google Shape;119;p30"/>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0" name="Google Shape;120;p3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3"/>
        <p:cNvGrpSpPr/>
        <p:nvPr/>
      </p:nvGrpSpPr>
      <p:grpSpPr>
        <a:xfrm>
          <a:off x="0" y="0"/>
          <a:ext cx="0" cy="0"/>
          <a:chOff x="0" y="0"/>
          <a:chExt cx="0" cy="0"/>
        </a:xfrm>
      </p:grpSpPr>
      <p:sp>
        <p:nvSpPr>
          <p:cNvPr id="124" name="Google Shape;124;p31"/>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1"/>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6" name="Google Shape;126;p31"/>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7" name="Google Shape;127;p3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sp>
        <p:nvSpPr>
          <p:cNvPr id="131" name="Google Shape;131;p32"/>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2"/>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3" name="Google Shape;133;p3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33"/>
          <p:cNvSpPr txBox="1">
            <a:spLocks noGrp="1"/>
          </p:cNvSpPr>
          <p:nvPr>
            <p:ph type="title"/>
          </p:nvPr>
        </p:nvSpPr>
        <p:spPr>
          <a:xfrm rot="5400000">
            <a:off x="8065140" y="2353315"/>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3"/>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9" name="Google Shape;139;p3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5"/>
        <p:cNvGrpSpPr/>
        <p:nvPr/>
      </p:nvGrpSpPr>
      <p:grpSpPr>
        <a:xfrm>
          <a:off x="0" y="0"/>
          <a:ext cx="0" cy="0"/>
          <a:chOff x="0" y="0"/>
          <a:chExt cx="0" cy="0"/>
        </a:xfrm>
      </p:grpSpPr>
      <p:grpSp>
        <p:nvGrpSpPr>
          <p:cNvPr id="156" name="Google Shape;156;p18"/>
          <p:cNvGrpSpPr/>
          <p:nvPr/>
        </p:nvGrpSpPr>
        <p:grpSpPr>
          <a:xfrm>
            <a:off x="546100" y="-4763"/>
            <a:ext cx="5014912" cy="6862763"/>
            <a:chOff x="2928938" y="-4763"/>
            <a:chExt cx="5014912" cy="6862763"/>
          </a:xfrm>
        </p:grpSpPr>
        <p:sp>
          <p:nvSpPr>
            <p:cNvPr id="157" name="Google Shape;157;p18"/>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158" name="Google Shape;158;p18"/>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FEFEFE"/>
            </a:solidFill>
            <a:ln>
              <a:noFill/>
            </a:ln>
          </p:spPr>
        </p:sp>
        <p:sp>
          <p:nvSpPr>
            <p:cNvPr id="159" name="Google Shape;159;p18"/>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FEFEFE"/>
            </a:solidFill>
            <a:ln>
              <a:noFill/>
            </a:ln>
          </p:spPr>
        </p:sp>
        <p:sp>
          <p:nvSpPr>
            <p:cNvPr id="160" name="Google Shape;160;p18"/>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161" name="Google Shape;161;p18"/>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162" name="Google Shape;162;p18"/>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FEFEFE"/>
            </a:solidFill>
            <a:ln>
              <a:noFill/>
            </a:ln>
          </p:spPr>
        </p:sp>
      </p:grpSp>
      <p:sp>
        <p:nvSpPr>
          <p:cNvPr id="163" name="Google Shape;163;p18"/>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8"/>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lt1"/>
                </a:solidFill>
              </a:defRPr>
            </a:lvl1pPr>
            <a:lvl2pPr lvl="1" algn="ctr">
              <a:spcBef>
                <a:spcPts val="600"/>
              </a:spcBef>
              <a:spcAft>
                <a:spcPts val="0"/>
              </a:spcAft>
              <a:buSzPts val="2900"/>
              <a:buNone/>
              <a:defRPr>
                <a:solidFill>
                  <a:schemeClr val="lt1"/>
                </a:solidFill>
              </a:defRPr>
            </a:lvl2pPr>
            <a:lvl3pPr lvl="2" algn="ctr">
              <a:spcBef>
                <a:spcPts val="600"/>
              </a:spcBef>
              <a:spcAft>
                <a:spcPts val="0"/>
              </a:spcAft>
              <a:buSzPts val="2610"/>
              <a:buNone/>
              <a:defRPr>
                <a:solidFill>
                  <a:schemeClr val="lt1"/>
                </a:solidFill>
              </a:defRPr>
            </a:lvl3pPr>
            <a:lvl4pPr lvl="3" algn="ctr">
              <a:spcBef>
                <a:spcPts val="600"/>
              </a:spcBef>
              <a:spcAft>
                <a:spcPts val="0"/>
              </a:spcAft>
              <a:buSzPts val="2320"/>
              <a:buNone/>
              <a:defRPr>
                <a:solidFill>
                  <a:schemeClr val="lt1"/>
                </a:solidFill>
              </a:defRPr>
            </a:lvl4pPr>
            <a:lvl5pPr lvl="4" algn="ctr">
              <a:spcBef>
                <a:spcPts val="600"/>
              </a:spcBef>
              <a:spcAft>
                <a:spcPts val="0"/>
              </a:spcAft>
              <a:buSzPts val="2030"/>
              <a:buNone/>
              <a:defRPr>
                <a:solidFill>
                  <a:schemeClr val="lt1"/>
                </a:solidFill>
              </a:defRPr>
            </a:lvl5pPr>
            <a:lvl6pPr lvl="5" algn="ctr">
              <a:spcBef>
                <a:spcPts val="600"/>
              </a:spcBef>
              <a:spcAft>
                <a:spcPts val="0"/>
              </a:spcAft>
              <a:buSzPts val="2030"/>
              <a:buNone/>
              <a:defRPr>
                <a:solidFill>
                  <a:schemeClr val="lt1"/>
                </a:solidFill>
              </a:defRPr>
            </a:lvl6pPr>
            <a:lvl7pPr lvl="6" algn="ctr">
              <a:spcBef>
                <a:spcPts val="600"/>
              </a:spcBef>
              <a:spcAft>
                <a:spcPts val="0"/>
              </a:spcAft>
              <a:buSzPts val="2030"/>
              <a:buNone/>
              <a:defRPr>
                <a:solidFill>
                  <a:schemeClr val="lt1"/>
                </a:solidFill>
              </a:defRPr>
            </a:lvl7pPr>
            <a:lvl8pPr lvl="7" algn="ctr">
              <a:spcBef>
                <a:spcPts val="600"/>
              </a:spcBef>
              <a:spcAft>
                <a:spcPts val="0"/>
              </a:spcAft>
              <a:buSzPts val="2030"/>
              <a:buNone/>
              <a:defRPr>
                <a:solidFill>
                  <a:schemeClr val="lt1"/>
                </a:solidFill>
              </a:defRPr>
            </a:lvl8pPr>
            <a:lvl9pPr lvl="8" algn="ctr">
              <a:spcBef>
                <a:spcPts val="600"/>
              </a:spcBef>
              <a:spcAft>
                <a:spcPts val="600"/>
              </a:spcAft>
              <a:buSzPts val="2030"/>
              <a:buNone/>
              <a:defRPr>
                <a:solidFill>
                  <a:schemeClr val="lt1"/>
                </a:solidFill>
              </a:defRPr>
            </a:lvl9pPr>
          </a:lstStyle>
          <a:p>
            <a:endParaRPr/>
          </a:p>
        </p:txBody>
      </p:sp>
      <p:sp>
        <p:nvSpPr>
          <p:cNvPr id="165" name="Google Shape;165;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18"/>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0" name="Google Shape;50;p20"/>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1" name="Google Shape;51;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7" name="Google Shape;57;p21"/>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8" name="Google Shape;58;p21"/>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9" name="Google Shape;59;p21"/>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0" name="Google Shape;60;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22"/>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5" name="Google Shape;75;p24"/>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6" name="Google Shape;76;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25"/>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82" name="Google Shape;82;p25"/>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3" name="Google Shape;83;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6"/>
        <p:cNvGrpSpPr/>
        <p:nvPr/>
      </p:nvGrpSpPr>
      <p:grpSpPr>
        <a:xfrm>
          <a:off x="0" y="0"/>
          <a:ext cx="0" cy="0"/>
          <a:chOff x="0" y="0"/>
          <a:chExt cx="0" cy="0"/>
        </a:xfrm>
      </p:grpSpPr>
      <p:sp>
        <p:nvSpPr>
          <p:cNvPr id="87" name="Google Shape;87;p26"/>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9" name="Google Shape;89;p26"/>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90" name="Google Shape;90;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3"/>
        <p:cNvGrpSpPr/>
        <p:nvPr/>
      </p:nvGrpSpPr>
      <p:grpSpPr>
        <a:xfrm>
          <a:off x="0" y="0"/>
          <a:ext cx="0" cy="0"/>
          <a:chOff x="0" y="0"/>
          <a:chExt cx="0" cy="0"/>
        </a:xfrm>
      </p:grpSpPr>
      <p:sp>
        <p:nvSpPr>
          <p:cNvPr id="94" name="Google Shape;94;p27"/>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7"/>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6" name="Google Shape;96;p2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4"/>
          <p:cNvGrpSpPr/>
          <p:nvPr/>
        </p:nvGrpSpPr>
        <p:grpSpPr>
          <a:xfrm>
            <a:off x="150812" y="0"/>
            <a:ext cx="2436813" cy="6858001"/>
            <a:chOff x="1320800" y="0"/>
            <a:chExt cx="2436813" cy="6858001"/>
          </a:xfrm>
        </p:grpSpPr>
        <p:sp>
          <p:nvSpPr>
            <p:cNvPr id="11" name="Google Shape;11;p14"/>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2" name="Google Shape;12;p14"/>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3" name="Google Shape;13;p14"/>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4" name="Google Shape;14;p14"/>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5" name="Google Shape;15;p14"/>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14"/>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4"/>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4"/>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Google Shape;19;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0" name="Google Shape;20;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1" name="Google Shape;21;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2"/>
        <p:cNvGrpSpPr/>
        <p:nvPr/>
      </p:nvGrpSpPr>
      <p:grpSpPr>
        <a:xfrm>
          <a:off x="0" y="0"/>
          <a:ext cx="0" cy="0"/>
          <a:chOff x="0" y="0"/>
          <a:chExt cx="0" cy="0"/>
        </a:xfrm>
      </p:grpSpPr>
      <p:grpSp>
        <p:nvGrpSpPr>
          <p:cNvPr id="143" name="Google Shape;143;p16"/>
          <p:cNvGrpSpPr/>
          <p:nvPr/>
        </p:nvGrpSpPr>
        <p:grpSpPr>
          <a:xfrm>
            <a:off x="150812" y="0"/>
            <a:ext cx="2436813" cy="6858001"/>
            <a:chOff x="1320800" y="0"/>
            <a:chExt cx="2436813" cy="6858001"/>
          </a:xfrm>
        </p:grpSpPr>
        <p:sp>
          <p:nvSpPr>
            <p:cNvPr id="144" name="Google Shape;144;p16"/>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45" name="Google Shape;145;p16"/>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FEFEFE"/>
            </a:solidFill>
            <a:ln>
              <a:noFill/>
            </a:ln>
          </p:spPr>
        </p:sp>
        <p:sp>
          <p:nvSpPr>
            <p:cNvPr id="146" name="Google Shape;146;p16"/>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FEFEFE"/>
            </a:solidFill>
            <a:ln>
              <a:noFill/>
            </a:ln>
          </p:spPr>
        </p:sp>
        <p:sp>
          <p:nvSpPr>
            <p:cNvPr id="147" name="Google Shape;147;p16"/>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48" name="Google Shape;148;p16"/>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49" name="Google Shape;149;p16"/>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FEFEFE"/>
            </a:solidFill>
            <a:ln>
              <a:noFill/>
            </a:ln>
          </p:spPr>
        </p:sp>
      </p:grpSp>
      <p:sp>
        <p:nvSpPr>
          <p:cNvPr id="150" name="Google Shape;150;p16"/>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lt1"/>
              </a:buClr>
              <a:buSzPts val="4000"/>
              <a:buFont typeface="Corbel"/>
              <a:buNone/>
              <a:defRPr sz="4000"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51" name="Google Shape;151;p16"/>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lt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lt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lt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lt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lt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lt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lt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lt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lt1"/>
                </a:solidFill>
                <a:latin typeface="Corbel"/>
                <a:ea typeface="Corbel"/>
                <a:cs typeface="Corbel"/>
                <a:sym typeface="Corbel"/>
              </a:defRPr>
            </a:lvl9pPr>
          </a:lstStyle>
          <a:p>
            <a:endParaRPr/>
          </a:p>
        </p:txBody>
      </p:sp>
      <p:sp>
        <p:nvSpPr>
          <p:cNvPr id="152" name="Google Shape;152;p1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153" name="Google Shape;153;p1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154" name="Google Shape;154;p1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orbel"/>
                <a:ea typeface="Corbel"/>
                <a:cs typeface="Corbel"/>
                <a:sym typeface="Corbel"/>
              </a:defRPr>
            </a:lvl1pPr>
            <a:lvl2pPr marL="0" marR="0" lvl="1" indent="0" algn="r" rtl="0">
              <a:spcBef>
                <a:spcPts val="0"/>
              </a:spcBef>
              <a:buNone/>
              <a:defRPr sz="1000" b="0" i="0" u="none" strike="noStrike" cap="none">
                <a:solidFill>
                  <a:schemeClr val="lt1"/>
                </a:solidFill>
                <a:latin typeface="Corbel"/>
                <a:ea typeface="Corbel"/>
                <a:cs typeface="Corbel"/>
                <a:sym typeface="Corbel"/>
              </a:defRPr>
            </a:lvl2pPr>
            <a:lvl3pPr marL="0" marR="0" lvl="2" indent="0" algn="r" rtl="0">
              <a:spcBef>
                <a:spcPts val="0"/>
              </a:spcBef>
              <a:buNone/>
              <a:defRPr sz="1000" b="0" i="0" u="none" strike="noStrike" cap="none">
                <a:solidFill>
                  <a:schemeClr val="lt1"/>
                </a:solidFill>
                <a:latin typeface="Corbel"/>
                <a:ea typeface="Corbel"/>
                <a:cs typeface="Corbel"/>
                <a:sym typeface="Corbel"/>
              </a:defRPr>
            </a:lvl3pPr>
            <a:lvl4pPr marL="0" marR="0" lvl="3" indent="0" algn="r" rtl="0">
              <a:spcBef>
                <a:spcPts val="0"/>
              </a:spcBef>
              <a:buNone/>
              <a:defRPr sz="1000" b="0" i="0" u="none" strike="noStrike" cap="none">
                <a:solidFill>
                  <a:schemeClr val="lt1"/>
                </a:solidFill>
                <a:latin typeface="Corbel"/>
                <a:ea typeface="Corbel"/>
                <a:cs typeface="Corbel"/>
                <a:sym typeface="Corbel"/>
              </a:defRPr>
            </a:lvl4pPr>
            <a:lvl5pPr marL="0" marR="0" lvl="4" indent="0" algn="r" rtl="0">
              <a:spcBef>
                <a:spcPts val="0"/>
              </a:spcBef>
              <a:buNone/>
              <a:defRPr sz="1000" b="0" i="0" u="none" strike="noStrike" cap="none">
                <a:solidFill>
                  <a:schemeClr val="lt1"/>
                </a:solidFill>
                <a:latin typeface="Corbel"/>
                <a:ea typeface="Corbel"/>
                <a:cs typeface="Corbel"/>
                <a:sym typeface="Corbel"/>
              </a:defRPr>
            </a:lvl5pPr>
            <a:lvl6pPr marL="0" marR="0" lvl="5" indent="0" algn="r" rtl="0">
              <a:spcBef>
                <a:spcPts val="0"/>
              </a:spcBef>
              <a:buNone/>
              <a:defRPr sz="1000" b="0" i="0" u="none" strike="noStrike" cap="none">
                <a:solidFill>
                  <a:schemeClr val="lt1"/>
                </a:solidFill>
                <a:latin typeface="Corbel"/>
                <a:ea typeface="Corbel"/>
                <a:cs typeface="Corbel"/>
                <a:sym typeface="Corbel"/>
              </a:defRPr>
            </a:lvl6pPr>
            <a:lvl7pPr marL="0" marR="0" lvl="6" indent="0" algn="r" rtl="0">
              <a:spcBef>
                <a:spcPts val="0"/>
              </a:spcBef>
              <a:buNone/>
              <a:defRPr sz="1000" b="0" i="0" u="none" strike="noStrike" cap="none">
                <a:solidFill>
                  <a:schemeClr val="lt1"/>
                </a:solidFill>
                <a:latin typeface="Corbel"/>
                <a:ea typeface="Corbel"/>
                <a:cs typeface="Corbel"/>
                <a:sym typeface="Corbel"/>
              </a:defRPr>
            </a:lvl7pPr>
            <a:lvl8pPr marL="0" marR="0" lvl="7" indent="0" algn="r" rtl="0">
              <a:spcBef>
                <a:spcPts val="0"/>
              </a:spcBef>
              <a:buNone/>
              <a:defRPr sz="1000" b="0" i="0" u="none" strike="noStrike" cap="none">
                <a:solidFill>
                  <a:schemeClr val="lt1"/>
                </a:solidFill>
                <a:latin typeface="Corbel"/>
                <a:ea typeface="Corbel"/>
                <a:cs typeface="Corbel"/>
                <a:sym typeface="Corbel"/>
              </a:defRPr>
            </a:lvl8pPr>
            <a:lvl9pPr marL="0" marR="0" lvl="8" indent="0" algn="r" rtl="0">
              <a:spcBef>
                <a:spcPts val="0"/>
              </a:spcBef>
              <a:buNone/>
              <a:defRPr sz="1000" b="0" i="0" u="none" strike="noStrike" cap="none">
                <a:solidFill>
                  <a:schemeClr val="l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9.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mailto:kxw148@mocs.utc.edu"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github.com/kxw14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
          <p:cNvSpPr txBox="1">
            <a:spLocks noGrp="1"/>
          </p:cNvSpPr>
          <p:nvPr>
            <p:ph type="title"/>
          </p:nvPr>
        </p:nvSpPr>
        <p:spPr>
          <a:xfrm>
            <a:off x="1534760" y="30417"/>
            <a:ext cx="10018713" cy="934895"/>
          </a:xfrm>
          <a:prstGeom prst="rect">
            <a:avLst/>
          </a:prstGeom>
          <a:noFill/>
          <a:ln>
            <a:noFill/>
          </a:ln>
        </p:spPr>
        <p:txBody>
          <a:bodyPr spcFirstLastPara="1" wrap="square" lIns="91425" tIns="45700" rIns="91425" bIns="45700" anchor="ctr" anchorCtr="0">
            <a:normAutofit/>
          </a:bodyPr>
          <a:lstStyle/>
          <a:p>
            <a:pPr>
              <a:buSzPts val="4000"/>
            </a:pPr>
            <a:r>
              <a:rPr lang="en-US" dirty="0">
                <a:latin typeface="Times New Roman"/>
                <a:cs typeface="Times New Roman"/>
              </a:rPr>
              <a:t>Self-Introduction </a:t>
            </a:r>
            <a:endParaRPr dirty="0">
              <a:latin typeface="Times New Roman" panose="02020603050405020304" pitchFamily="18" charset="0"/>
              <a:cs typeface="Times New Roman" panose="02020603050405020304" pitchFamily="18" charset="0"/>
            </a:endParaRPr>
          </a:p>
        </p:txBody>
      </p:sp>
      <p:sp>
        <p:nvSpPr>
          <p:cNvPr id="174" name="Google Shape;174;p1"/>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t" anchorCtr="0">
            <a:normAutofit lnSpcReduction="10000"/>
          </a:bodyPr>
          <a:lstStyle/>
          <a:p>
            <a:pPr marL="285750" indent="-285750">
              <a:spcBef>
                <a:spcPts val="0"/>
              </a:spcBef>
              <a:buSzPts val="3480"/>
            </a:pPr>
            <a:r>
              <a:rPr lang="en-US" dirty="0">
                <a:latin typeface="Times New Roman"/>
                <a:cs typeface="Times New Roman"/>
              </a:rPr>
              <a:t>My name is Alex Snyder </a:t>
            </a:r>
            <a:endParaRPr>
              <a:latin typeface="Times New Roman" panose="02020603050405020304" pitchFamily="18" charset="0"/>
              <a:cs typeface="Times New Roman" panose="02020603050405020304" pitchFamily="18" charset="0"/>
            </a:endParaRPr>
          </a:p>
          <a:p>
            <a:pPr marL="285750" indent="-285750">
              <a:spcBef>
                <a:spcPts val="1080"/>
              </a:spcBef>
              <a:buSzPts val="3480"/>
            </a:pPr>
            <a:r>
              <a:rPr lang="en-US" dirty="0">
                <a:latin typeface="Times New Roman"/>
                <a:cs typeface="Times New Roman"/>
              </a:rPr>
              <a:t>I am a United States Navy veteran </a:t>
            </a:r>
            <a:endParaRPr>
              <a:latin typeface="Times New Roman" panose="02020603050405020304" pitchFamily="18" charset="0"/>
              <a:cs typeface="Times New Roman" panose="02020603050405020304" pitchFamily="18" charset="0"/>
            </a:endParaRPr>
          </a:p>
          <a:p>
            <a:pPr marL="285750" indent="-285750">
              <a:spcBef>
                <a:spcPts val="1080"/>
              </a:spcBef>
              <a:buSzPts val="3480"/>
            </a:pPr>
            <a:r>
              <a:rPr lang="en-US" dirty="0">
                <a:latin typeface="Times New Roman"/>
                <a:cs typeface="Times New Roman"/>
              </a:rPr>
              <a:t>I am twenty-eight years old </a:t>
            </a:r>
            <a:endParaRPr>
              <a:latin typeface="Times New Roman" panose="02020603050405020304" pitchFamily="18" charset="0"/>
              <a:cs typeface="Times New Roman" panose="02020603050405020304" pitchFamily="18" charset="0"/>
            </a:endParaRPr>
          </a:p>
          <a:p>
            <a:pPr marL="285750" indent="-285750">
              <a:spcBef>
                <a:spcPts val="1080"/>
              </a:spcBef>
              <a:buSzPts val="3480"/>
            </a:pPr>
            <a:r>
              <a:rPr lang="en-US" dirty="0">
                <a:latin typeface="Times New Roman"/>
                <a:cs typeface="Times New Roman"/>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0"/>
                  </a:ext>
                </a:extLst>
              </a:rPr>
              <a:t>My wife and I are expecting our first child this November </a:t>
            </a:r>
            <a:endParaRPr>
              <a:latin typeface="Times New Roman" panose="02020603050405020304" pitchFamily="18" charset="0"/>
              <a:cs typeface="Times New Roman" panose="02020603050405020304" pitchFamily="18" charset="0"/>
            </a:endParaRPr>
          </a:p>
          <a:p>
            <a:pPr marL="285750" indent="-285750">
              <a:spcBef>
                <a:spcPts val="1080"/>
              </a:spcBef>
              <a:buSzPts val="3480"/>
            </a:pPr>
            <a:r>
              <a:rPr lang="en-US" dirty="0">
                <a:latin typeface="Times New Roman"/>
                <a:cs typeface="Times New Roman"/>
              </a:rPr>
              <a:t>I completed my undergraduate at the University of Tennessee Chattanooga in May of 2020, and I will be finishing my Master's degree in December of 2021.</a:t>
            </a:r>
            <a:endParaRPr dirty="0">
              <a:latin typeface="Times New Roman"/>
              <a:cs typeface="Times New Roman"/>
            </a:endParaRPr>
          </a:p>
        </p:txBody>
      </p:sp>
      <p:pic>
        <p:nvPicPr>
          <p:cNvPr id="175" name="Google Shape;175;p1" descr="A person smiling for the camera&#10;&#10;Description automatically generated with low confidence"/>
          <p:cNvPicPr preferRelativeResize="0"/>
          <p:nvPr/>
        </p:nvPicPr>
        <p:blipFill rotWithShape="1">
          <a:blip r:embed="rId3">
            <a:alphaModFix/>
          </a:blip>
          <a:srcRect/>
          <a:stretch/>
        </p:blipFill>
        <p:spPr>
          <a:xfrm>
            <a:off x="8781958" y="1673721"/>
            <a:ext cx="2474200" cy="2474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9635A9C-A27A-49F0-BDC4-A5F28674A574}"/>
              </a:ext>
            </a:extLst>
          </p:cNvPr>
          <p:cNvSpPr>
            <a:spLocks noGrp="1"/>
          </p:cNvSpPr>
          <p:nvPr>
            <p:ph type="title"/>
          </p:nvPr>
        </p:nvSpPr>
        <p:spPr>
          <a:xfrm>
            <a:off x="1370010" y="109539"/>
            <a:ext cx="10018713" cy="537575"/>
          </a:xfrm>
        </p:spPr>
        <p:txBody>
          <a:bodyPr>
            <a:normAutofit fontScale="90000"/>
          </a:bodyPr>
          <a:lstStyle/>
          <a:p>
            <a:r>
              <a:rPr lang="en-US">
                <a:latin typeface="Times New Roman" panose="02020603050405020304" pitchFamily="18" charset="0"/>
                <a:cs typeface="Times New Roman" panose="02020603050405020304" pitchFamily="18" charset="0"/>
              </a:rPr>
              <a:t>Simulation Setup</a:t>
            </a:r>
          </a:p>
        </p:txBody>
      </p:sp>
      <p:sp>
        <p:nvSpPr>
          <p:cNvPr id="13" name="Text Placeholder 2">
            <a:extLst>
              <a:ext uri="{FF2B5EF4-FFF2-40B4-BE49-F238E27FC236}">
                <a16:creationId xmlns:a16="http://schemas.microsoft.com/office/drawing/2014/main" id="{542620D7-D846-43AC-ACC8-5CA587572F57}"/>
              </a:ext>
            </a:extLst>
          </p:cNvPr>
          <p:cNvSpPr>
            <a:spLocks noGrp="1"/>
          </p:cNvSpPr>
          <p:nvPr>
            <p:ph type="body" idx="1"/>
          </p:nvPr>
        </p:nvSpPr>
        <p:spPr>
          <a:xfrm>
            <a:off x="1801217" y="701176"/>
            <a:ext cx="4607188" cy="432196"/>
          </a:xfrm>
        </p:spPr>
        <p:txBody>
          <a:bodyPr/>
          <a:lstStyle/>
          <a:p>
            <a:pPr algn="ctr"/>
            <a:r>
              <a:rPr lang="en-US">
                <a:solidFill>
                  <a:schemeClr val="tx1"/>
                </a:solidFill>
                <a:latin typeface="Times New Roman" panose="02020603050405020304" pitchFamily="18" charset="0"/>
                <a:cs typeface="Times New Roman" panose="02020603050405020304" pitchFamily="18" charset="0"/>
              </a:rPr>
              <a:t>Fun3d </a:t>
            </a:r>
          </a:p>
        </p:txBody>
      </p:sp>
      <p:sp>
        <p:nvSpPr>
          <p:cNvPr id="17" name="Text Placeholder 4">
            <a:extLst>
              <a:ext uri="{FF2B5EF4-FFF2-40B4-BE49-F238E27FC236}">
                <a16:creationId xmlns:a16="http://schemas.microsoft.com/office/drawing/2014/main" id="{F4F4A773-144F-41DA-BEB6-272C65086754}"/>
              </a:ext>
            </a:extLst>
          </p:cNvPr>
          <p:cNvSpPr>
            <a:spLocks noGrp="1"/>
          </p:cNvSpPr>
          <p:nvPr>
            <p:ph type="body" idx="3"/>
          </p:nvPr>
        </p:nvSpPr>
        <p:spPr>
          <a:xfrm>
            <a:off x="6766186" y="591883"/>
            <a:ext cx="4622537" cy="487696"/>
          </a:xfrm>
        </p:spPr>
        <p:txBody>
          <a:bodyPr/>
          <a:lstStyle/>
          <a:p>
            <a:pPr algn="ctr"/>
            <a:r>
              <a:rPr lang="en-US">
                <a:solidFill>
                  <a:schemeClr val="tx1"/>
                </a:solidFill>
                <a:latin typeface="Times New Roman" panose="02020603050405020304" pitchFamily="18" charset="0"/>
                <a:cs typeface="Times New Roman" panose="02020603050405020304" pitchFamily="18" charset="0"/>
              </a:rPr>
              <a:t>Cart3D</a:t>
            </a:r>
            <a:r>
              <a:rPr lang="en-US">
                <a:latin typeface="Times New Roman" panose="02020603050405020304" pitchFamily="18" charset="0"/>
                <a:cs typeface="Times New Roman" panose="02020603050405020304" pitchFamily="18" charset="0"/>
              </a:rPr>
              <a:t> </a:t>
            </a:r>
          </a:p>
        </p:txBody>
      </p:sp>
      <p:pic>
        <p:nvPicPr>
          <p:cNvPr id="8" name="Picture 7" descr="Text&#10;&#10;Description automatically generated">
            <a:extLst>
              <a:ext uri="{FF2B5EF4-FFF2-40B4-BE49-F238E27FC236}">
                <a16:creationId xmlns:a16="http://schemas.microsoft.com/office/drawing/2014/main" id="{03A41B89-CACB-48F8-8734-1C64E16DC8F1}"/>
              </a:ext>
            </a:extLst>
          </p:cNvPr>
          <p:cNvPicPr>
            <a:picLocks noChangeAspect="1"/>
          </p:cNvPicPr>
          <p:nvPr/>
        </p:nvPicPr>
        <p:blipFill>
          <a:blip r:embed="rId3"/>
          <a:stretch>
            <a:fillRect/>
          </a:stretch>
        </p:blipFill>
        <p:spPr>
          <a:xfrm>
            <a:off x="1553492" y="1079579"/>
            <a:ext cx="2516020" cy="4425740"/>
          </a:xfrm>
          <a:prstGeom prst="rect">
            <a:avLst/>
          </a:prstGeom>
          <a:ln w="28575">
            <a:solidFill>
              <a:srgbClr val="C00000"/>
            </a:solidFill>
          </a:ln>
        </p:spPr>
      </p:pic>
      <p:pic>
        <p:nvPicPr>
          <p:cNvPr id="10" name="Picture 9" descr="Text&#10;&#10;Description automatically generated">
            <a:extLst>
              <a:ext uri="{FF2B5EF4-FFF2-40B4-BE49-F238E27FC236}">
                <a16:creationId xmlns:a16="http://schemas.microsoft.com/office/drawing/2014/main" id="{2CC3419E-3B73-41A7-8DF4-2A7F0A96EF90}"/>
              </a:ext>
            </a:extLst>
          </p:cNvPr>
          <p:cNvPicPr>
            <a:picLocks noChangeAspect="1"/>
          </p:cNvPicPr>
          <p:nvPr/>
        </p:nvPicPr>
        <p:blipFill>
          <a:blip r:embed="rId4"/>
          <a:stretch>
            <a:fillRect/>
          </a:stretch>
        </p:blipFill>
        <p:spPr>
          <a:xfrm>
            <a:off x="4103856" y="1066406"/>
            <a:ext cx="3676057" cy="4425739"/>
          </a:xfrm>
          <a:prstGeom prst="rect">
            <a:avLst/>
          </a:prstGeom>
          <a:ln w="28575">
            <a:solidFill>
              <a:srgbClr val="C00000"/>
            </a:solidFill>
          </a:ln>
        </p:spPr>
      </p:pic>
      <p:pic>
        <p:nvPicPr>
          <p:cNvPr id="14" name="Picture 13" descr="Text&#10;&#10;Description automatically generated">
            <a:extLst>
              <a:ext uri="{FF2B5EF4-FFF2-40B4-BE49-F238E27FC236}">
                <a16:creationId xmlns:a16="http://schemas.microsoft.com/office/drawing/2014/main" id="{C430C4B0-A639-46BE-9087-7F9C8AE2F557}"/>
              </a:ext>
            </a:extLst>
          </p:cNvPr>
          <p:cNvPicPr>
            <a:picLocks noChangeAspect="1"/>
          </p:cNvPicPr>
          <p:nvPr/>
        </p:nvPicPr>
        <p:blipFill rotWithShape="1">
          <a:blip r:embed="rId5"/>
          <a:srcRect b="1143"/>
          <a:stretch/>
        </p:blipFill>
        <p:spPr>
          <a:xfrm>
            <a:off x="7848601" y="1066406"/>
            <a:ext cx="4150248" cy="4438913"/>
          </a:xfrm>
          <a:prstGeom prst="rect">
            <a:avLst/>
          </a:prstGeom>
          <a:ln w="38100">
            <a:solidFill>
              <a:srgbClr val="C00000"/>
            </a:solidFill>
          </a:ln>
        </p:spPr>
      </p:pic>
      <p:pic>
        <p:nvPicPr>
          <p:cNvPr id="18" name="Picture 17" descr="A picture containing text, electronics&#10;&#10;Description automatically generated">
            <a:extLst>
              <a:ext uri="{FF2B5EF4-FFF2-40B4-BE49-F238E27FC236}">
                <a16:creationId xmlns:a16="http://schemas.microsoft.com/office/drawing/2014/main" id="{13377123-3806-4D56-935D-4EC558620FF3}"/>
              </a:ext>
            </a:extLst>
          </p:cNvPr>
          <p:cNvPicPr>
            <a:picLocks noChangeAspect="1"/>
          </p:cNvPicPr>
          <p:nvPr/>
        </p:nvPicPr>
        <p:blipFill>
          <a:blip r:embed="rId6"/>
          <a:stretch>
            <a:fillRect/>
          </a:stretch>
        </p:blipFill>
        <p:spPr>
          <a:xfrm>
            <a:off x="7484257" y="5615384"/>
            <a:ext cx="4648603" cy="1133078"/>
          </a:xfrm>
          <a:prstGeom prst="rect">
            <a:avLst/>
          </a:prstGeom>
          <a:ln w="38100">
            <a:solidFill>
              <a:srgbClr val="C00000"/>
            </a:solidFill>
          </a:ln>
        </p:spPr>
      </p:pic>
    </p:spTree>
    <p:extLst>
      <p:ext uri="{BB962C8B-B14F-4D97-AF65-F5344CB8AC3E}">
        <p14:creationId xmlns:p14="http://schemas.microsoft.com/office/powerpoint/2010/main" val="182193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ec63b82289_0_47"/>
          <p:cNvSpPr txBox="1">
            <a:spLocks noGrp="1"/>
          </p:cNvSpPr>
          <p:nvPr>
            <p:ph type="title"/>
          </p:nvPr>
        </p:nvSpPr>
        <p:spPr>
          <a:xfrm>
            <a:off x="1528454" y="0"/>
            <a:ext cx="10018800" cy="958543"/>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High Performance Computational Setup</a:t>
            </a:r>
            <a:endParaRPr>
              <a:latin typeface="Times New Roman" panose="02020603050405020304" pitchFamily="18" charset="0"/>
              <a:cs typeface="Times New Roman" panose="02020603050405020304" pitchFamily="18" charset="0"/>
            </a:endParaRPr>
          </a:p>
        </p:txBody>
      </p:sp>
      <p:graphicFrame>
        <p:nvGraphicFramePr>
          <p:cNvPr id="241" name="Google Shape;241;gec63b82289_0_47"/>
          <p:cNvGraphicFramePr/>
          <p:nvPr>
            <p:extLst>
              <p:ext uri="{D42A27DB-BD31-4B8C-83A1-F6EECF244321}">
                <p14:modId xmlns:p14="http://schemas.microsoft.com/office/powerpoint/2010/main" val="2034429520"/>
              </p:ext>
            </p:extLst>
          </p:nvPr>
        </p:nvGraphicFramePr>
        <p:xfrm>
          <a:off x="1172954" y="2064100"/>
          <a:ext cx="10330146" cy="1144953"/>
        </p:xfrm>
        <a:graphic>
          <a:graphicData uri="http://schemas.openxmlformats.org/drawingml/2006/table">
            <a:tbl>
              <a:tblPr>
                <a:noFill/>
                <a:tableStyleId>{657C6710-5F34-43AB-A2AE-BFE2AA315E38}</a:tableStyleId>
              </a:tblPr>
              <a:tblGrid>
                <a:gridCol w="2614896">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gridCol w="2571750">
                  <a:extLst>
                    <a:ext uri="{9D8B030D-6E8A-4147-A177-3AD203B41FA5}">
                      <a16:colId xmlns:a16="http://schemas.microsoft.com/office/drawing/2014/main" val="20002"/>
                    </a:ext>
                  </a:extLst>
                </a:gridCol>
                <a:gridCol w="2571750">
                  <a:extLst>
                    <a:ext uri="{9D8B030D-6E8A-4147-A177-3AD203B41FA5}">
                      <a16:colId xmlns:a16="http://schemas.microsoft.com/office/drawing/2014/main" val="20003"/>
                    </a:ext>
                  </a:extLst>
                </a:gridCol>
              </a:tblGrid>
              <a:tr h="613317">
                <a:tc>
                  <a:txBody>
                    <a:bodyPr/>
                    <a:lstStyle/>
                    <a:p>
                      <a:pPr marL="0" lvl="0" indent="0" algn="l" rtl="0">
                        <a:spcBef>
                          <a:spcPts val="0"/>
                        </a:spcBef>
                        <a:spcAft>
                          <a:spcPts val="0"/>
                        </a:spcAft>
                        <a:buNone/>
                      </a:pPr>
                      <a:r>
                        <a:rPr lang="en-US" dirty="0">
                          <a:latin typeface="Times New Roman"/>
                          <a:cs typeface="Times New Roman"/>
                        </a:rPr>
                        <a:t>High Performance Cluster</a:t>
                      </a:r>
                      <a:endParaRPr dirty="0">
                        <a:latin typeface="Times New Roman"/>
                        <a:cs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dirty="0">
                          <a:latin typeface="Times New Roman"/>
                          <a:cs typeface="Times New Roman"/>
                        </a:rPr>
                        <a:t>Number of Computational Nodes</a:t>
                      </a:r>
                      <a:endParaRPr dirty="0">
                        <a:latin typeface="Times New Roman"/>
                        <a:cs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dirty="0">
                          <a:latin typeface="Times New Roman"/>
                          <a:cs typeface="Times New Roman"/>
                        </a:rPr>
                        <a:t>Numbers of Cores per Node</a:t>
                      </a:r>
                      <a:endParaRPr dirty="0">
                        <a:latin typeface="Times New Roman"/>
                        <a:cs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dirty="0">
                          <a:latin typeface="Times New Roman"/>
                          <a:cs typeface="Times New Roman"/>
                        </a:rPr>
                        <a:t>Computation Time Per Simulation (CPU)</a:t>
                      </a:r>
                      <a:endParaRPr dirty="0">
                        <a:latin typeface="Times New Roman" panose="02020603050405020304" pitchFamily="18" charset="0"/>
                        <a:cs typeface="Times New Roman" panose="02020603050405020304" pitchFamily="18" charset="0"/>
                      </a:endParaRPr>
                    </a:p>
                  </a:txBody>
                  <a:tcPr marL="91425" marR="91425" marT="91425" marB="91425">
                    <a:solidFill>
                      <a:schemeClr val="accent1"/>
                    </a:solidFill>
                  </a:tcPr>
                </a:tc>
                <a:extLst>
                  <a:ext uri="{0D108BD9-81ED-4DB2-BD59-A6C34878D82A}">
                    <a16:rowId xmlns:a16="http://schemas.microsoft.com/office/drawing/2014/main" val="10000"/>
                  </a:ext>
                </a:extLst>
              </a:tr>
              <a:tr h="531636">
                <a:tc>
                  <a:txBody>
                    <a:bodyPr/>
                    <a:lstStyle/>
                    <a:p>
                      <a:pPr marL="0" lvl="0" indent="0" algn="l" rtl="0">
                        <a:spcBef>
                          <a:spcPts val="0"/>
                        </a:spcBef>
                        <a:spcAft>
                          <a:spcPts val="0"/>
                        </a:spcAft>
                        <a:buNone/>
                      </a:pPr>
                      <a:r>
                        <a:rPr lang="en-US" dirty="0" err="1">
                          <a:latin typeface="Times New Roman"/>
                          <a:cs typeface="Times New Roman"/>
                        </a:rPr>
                        <a:t>Epyc</a:t>
                      </a:r>
                      <a:endParaRPr dirty="0" err="1">
                        <a:latin typeface="Times New Roman"/>
                        <a:cs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dirty="0">
                          <a:latin typeface="Times New Roman"/>
                          <a:cs typeface="Times New Roman"/>
                        </a:rPr>
                        <a:t>16</a:t>
                      </a:r>
                      <a:endParaRPr dirty="0">
                        <a:latin typeface="Times New Roman"/>
                        <a:cs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dirty="0">
                          <a:latin typeface="Times New Roman"/>
                          <a:cs typeface="Times New Roman"/>
                        </a:rPr>
                        <a:t>128</a:t>
                      </a:r>
                      <a:endParaRPr dirty="0">
                        <a:latin typeface="Times New Roman"/>
                        <a:cs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dirty="0">
                          <a:latin typeface="Times New Roman"/>
                          <a:cs typeface="Times New Roman"/>
                        </a:rPr>
                        <a:t>20,000 Steps in 24 hours</a:t>
                      </a:r>
                      <a:endParaRPr dirty="0">
                        <a:latin typeface="Times New Roman"/>
                        <a:cs typeface="Times New Roman"/>
                      </a:endParaRPr>
                    </a:p>
                  </a:txBody>
                  <a:tcPr marL="91425" marR="91425" marT="91425" marB="91425">
                    <a:solidFill>
                      <a:schemeClr val="accent1"/>
                    </a:solidFill>
                  </a:tcPr>
                </a:tc>
                <a:extLst>
                  <a:ext uri="{0D108BD9-81ED-4DB2-BD59-A6C34878D82A}">
                    <a16:rowId xmlns:a16="http://schemas.microsoft.com/office/drawing/2014/main" val="10001"/>
                  </a:ext>
                </a:extLst>
              </a:tr>
            </a:tbl>
          </a:graphicData>
        </a:graphic>
      </p:graphicFrame>
      <p:graphicFrame>
        <p:nvGraphicFramePr>
          <p:cNvPr id="242" name="Google Shape;242;gec63b82289_0_47"/>
          <p:cNvGraphicFramePr/>
          <p:nvPr>
            <p:extLst>
              <p:ext uri="{D42A27DB-BD31-4B8C-83A1-F6EECF244321}">
                <p14:modId xmlns:p14="http://schemas.microsoft.com/office/powerpoint/2010/main" val="4211527497"/>
              </p:ext>
            </p:extLst>
          </p:nvPr>
        </p:nvGraphicFramePr>
        <p:xfrm>
          <a:off x="1216100" y="3704350"/>
          <a:ext cx="10287000" cy="1432500"/>
        </p:xfrm>
        <a:graphic>
          <a:graphicData uri="http://schemas.openxmlformats.org/drawingml/2006/table">
            <a:tbl>
              <a:tblPr>
                <a:noFill/>
                <a:tableStyleId>{657C6710-5F34-43AB-A2AE-BFE2AA315E38}</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4037751957"/>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gridCol w="1714500">
                  <a:extLst>
                    <a:ext uri="{9D8B030D-6E8A-4147-A177-3AD203B41FA5}">
                      <a16:colId xmlns:a16="http://schemas.microsoft.com/office/drawing/2014/main" val="20004"/>
                    </a:ext>
                  </a:extLst>
                </a:gridCol>
              </a:tblGrid>
              <a:tr h="694067">
                <a:tc>
                  <a:txBody>
                    <a:bodyPr/>
                    <a:lstStyle/>
                    <a:p>
                      <a:pPr marL="0" lvl="0" indent="0" algn="l" rtl="0">
                        <a:spcBef>
                          <a:spcPts val="0"/>
                        </a:spcBef>
                        <a:spcAft>
                          <a:spcPts val="0"/>
                        </a:spcAft>
                        <a:buNone/>
                      </a:pPr>
                      <a:r>
                        <a:rPr lang="en-US" dirty="0">
                          <a:latin typeface="Times New Roman"/>
                          <a:cs typeface="Times New Roman"/>
                        </a:rPr>
                        <a:t>High Performance Cluster</a:t>
                      </a:r>
                      <a:endParaRPr dirty="0">
                        <a:latin typeface="Times New Roman"/>
                        <a:cs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dirty="0">
                          <a:latin typeface="Times New Roman"/>
                          <a:cs typeface="Times New Roman"/>
                        </a:rPr>
                        <a:t>Number of GPUs </a:t>
                      </a:r>
                      <a:endParaRPr>
                        <a:latin typeface="Times New Roman" panose="02020603050405020304" pitchFamily="18" charset="0"/>
                        <a:cs typeface="Times New Roman" panose="02020603050405020304" pitchFamily="18" charset="0"/>
                      </a:endParaRPr>
                    </a:p>
                  </a:txBody>
                  <a:tcPr marL="91425" marR="91425" marT="91425" marB="91425">
                    <a:solidFill>
                      <a:schemeClr val="accent1"/>
                    </a:solidFill>
                  </a:tcPr>
                </a:tc>
                <a:tc>
                  <a:txBody>
                    <a:bodyPr/>
                    <a:lstStyle/>
                    <a:p>
                      <a:pPr marL="0" lvl="0" indent="0" algn="l">
                        <a:spcBef>
                          <a:spcPts val="0"/>
                        </a:spcBef>
                        <a:spcAft>
                          <a:spcPts val="0"/>
                        </a:spcAft>
                        <a:buNone/>
                      </a:pPr>
                      <a:r>
                        <a:rPr lang="en-US" dirty="0">
                          <a:latin typeface="Times New Roman"/>
                          <a:cs typeface="Times New Roman"/>
                        </a:rPr>
                        <a:t>Type of GPUs</a:t>
                      </a:r>
                      <a:endParaRPr dirty="0">
                        <a:latin typeface="Times New Roman"/>
                        <a:cs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dirty="0">
                          <a:latin typeface="Times New Roman"/>
                          <a:cs typeface="Times New Roman"/>
                        </a:rPr>
                        <a:t>Number of Computational Nodes</a:t>
                      </a:r>
                      <a:endParaRPr dirty="0">
                        <a:latin typeface="Times New Roman"/>
                        <a:cs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dirty="0">
                          <a:latin typeface="Times New Roman"/>
                          <a:cs typeface="Times New Roman"/>
                        </a:rPr>
                        <a:t>Number of Cores per Node</a:t>
                      </a:r>
                      <a:endParaRPr dirty="0">
                        <a:latin typeface="Times New Roman"/>
                        <a:cs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dirty="0">
                          <a:latin typeface="Times New Roman"/>
                          <a:cs typeface="Times New Roman"/>
                        </a:rPr>
                        <a:t>Computation Time Per Simulation (GPU)</a:t>
                      </a:r>
                      <a:endParaRPr dirty="0">
                        <a:latin typeface="Times New Roman"/>
                        <a:cs typeface="Times New Roman"/>
                      </a:endParaRPr>
                    </a:p>
                  </a:txBody>
                  <a:tcPr marL="91425" marR="91425" marT="91425" marB="91425">
                    <a:solidFill>
                      <a:schemeClr val="accent1"/>
                    </a:solidFill>
                  </a:tcPr>
                </a:tc>
                <a:extLst>
                  <a:ext uri="{0D108BD9-81ED-4DB2-BD59-A6C34878D82A}">
                    <a16:rowId xmlns:a16="http://schemas.microsoft.com/office/drawing/2014/main" val="10000"/>
                  </a:ext>
                </a:extLst>
              </a:tr>
              <a:tr h="514118">
                <a:tc>
                  <a:txBody>
                    <a:bodyPr/>
                    <a:lstStyle/>
                    <a:p>
                      <a:pPr marL="0" lvl="0" indent="0" algn="l" rtl="0">
                        <a:spcBef>
                          <a:spcPts val="0"/>
                        </a:spcBef>
                        <a:spcAft>
                          <a:spcPts val="0"/>
                        </a:spcAft>
                        <a:buNone/>
                      </a:pPr>
                      <a:r>
                        <a:rPr lang="en-US" dirty="0">
                          <a:latin typeface="Times New Roman"/>
                          <a:cs typeface="Times New Roman"/>
                        </a:rPr>
                        <a:t>Firefly</a:t>
                      </a:r>
                      <a:endParaRPr dirty="0">
                        <a:latin typeface="Times New Roman"/>
                        <a:cs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dirty="0">
                          <a:latin typeface="Times New Roman"/>
                          <a:cs typeface="Times New Roman"/>
                        </a:rPr>
                        <a:t>4</a:t>
                      </a:r>
                      <a:endParaRPr dirty="0">
                        <a:latin typeface="Times New Roman"/>
                        <a:cs typeface="Times New Roman"/>
                      </a:endParaRPr>
                    </a:p>
                  </a:txBody>
                  <a:tcPr marL="91425" marR="91425" marT="91425" marB="91425">
                    <a:solidFill>
                      <a:schemeClr val="accent1"/>
                    </a:solidFill>
                  </a:tcPr>
                </a:tc>
                <a:tc>
                  <a:txBody>
                    <a:bodyPr/>
                    <a:lstStyle/>
                    <a:p>
                      <a:pPr marL="0" lvl="0" indent="0" algn="l">
                        <a:spcBef>
                          <a:spcPts val="0"/>
                        </a:spcBef>
                        <a:spcAft>
                          <a:spcPts val="0"/>
                        </a:spcAft>
                        <a:buNone/>
                      </a:pPr>
                      <a:r>
                        <a:rPr lang="en-US" dirty="0">
                          <a:latin typeface="Times New Roman"/>
                          <a:cs typeface="Times New Roman"/>
                        </a:rPr>
                        <a:t>32 GB Nvidia V100</a:t>
                      </a:r>
                      <a:endParaRPr dirty="0">
                        <a:latin typeface="Times New Roman"/>
                        <a:cs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dirty="0">
                          <a:latin typeface="Times New Roman"/>
                          <a:cs typeface="Times New Roman"/>
                        </a:rPr>
                        <a:t>4</a:t>
                      </a:r>
                      <a:endParaRPr dirty="0">
                        <a:latin typeface="Times New Roman"/>
                        <a:cs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dirty="0">
                          <a:latin typeface="Times New Roman"/>
                          <a:cs typeface="Times New Roman"/>
                        </a:rPr>
                        <a:t>80</a:t>
                      </a:r>
                      <a:endParaRPr dirty="0">
                        <a:latin typeface="Times New Roman"/>
                        <a:cs typeface="Times New Roman"/>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dirty="0">
                          <a:latin typeface="Times New Roman"/>
                          <a:cs typeface="Times New Roman"/>
                        </a:rPr>
                        <a:t>40,000 steps in 24 hours</a:t>
                      </a:r>
                      <a:endParaRPr dirty="0">
                        <a:latin typeface="Times New Roman" panose="02020603050405020304" pitchFamily="18" charset="0"/>
                        <a:cs typeface="Times New Roman" panose="02020603050405020304" pitchFamily="18" charset="0"/>
                      </a:endParaRPr>
                    </a:p>
                  </a:txBody>
                  <a:tcPr marL="91425" marR="91425" marT="91425" marB="91425">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ec63b82289_0_31"/>
          <p:cNvSpPr txBox="1">
            <a:spLocks noGrp="1"/>
          </p:cNvSpPr>
          <p:nvPr>
            <p:ph type="title"/>
          </p:nvPr>
        </p:nvSpPr>
        <p:spPr>
          <a:xfrm>
            <a:off x="1474550" y="0"/>
            <a:ext cx="10018800" cy="672300"/>
          </a:xfrm>
          <a:prstGeom prst="rect">
            <a:avLst/>
          </a:prstGeom>
        </p:spPr>
        <p:txBody>
          <a:bodyPr spcFirstLastPara="1" wrap="square" lIns="91425" tIns="45700" rIns="91425" bIns="45700" anchor="t" anchorCtr="0">
            <a:normAutofit fontScale="90000"/>
          </a:bodyPr>
          <a:lstStyle/>
          <a:p>
            <a:r>
              <a:rPr lang="en-US" dirty="0">
                <a:latin typeface="Times New Roman"/>
                <a:ea typeface="Times New Roman"/>
                <a:cs typeface="Times New Roman"/>
                <a:sym typeface="Times New Roman"/>
              </a:rPr>
              <a:t>Results- Cartesian Solver  (Cart3D) Empty Tunnel</a:t>
            </a:r>
            <a:endParaRPr dirty="0">
              <a:latin typeface="Times New Roman"/>
              <a:ea typeface="Times New Roman"/>
              <a:cs typeface="Times New Roman"/>
              <a:sym typeface="Times New Roman"/>
            </a:endParaRPr>
          </a:p>
        </p:txBody>
      </p:sp>
      <p:pic>
        <p:nvPicPr>
          <p:cNvPr id="249" name="Google Shape;249;gec63b82289_0_31"/>
          <p:cNvPicPr preferRelativeResize="0"/>
          <p:nvPr/>
        </p:nvPicPr>
        <p:blipFill rotWithShape="1">
          <a:blip r:embed="rId3">
            <a:alphaModFix/>
          </a:blip>
          <a:srcRect b="8625"/>
          <a:stretch/>
        </p:blipFill>
        <p:spPr>
          <a:xfrm>
            <a:off x="1298050" y="2152875"/>
            <a:ext cx="10106024" cy="1753450"/>
          </a:xfrm>
          <a:prstGeom prst="rect">
            <a:avLst/>
          </a:prstGeom>
          <a:noFill/>
          <a:ln w="38100" cap="flat" cmpd="sng">
            <a:solidFill>
              <a:schemeClr val="dk2"/>
            </a:solidFill>
            <a:prstDash val="solid"/>
            <a:round/>
            <a:headEnd type="none" w="sm" len="sm"/>
            <a:tailEnd type="none" w="sm" len="sm"/>
          </a:ln>
        </p:spPr>
      </p:pic>
      <p:pic>
        <p:nvPicPr>
          <p:cNvPr id="250" name="Google Shape;250;gec63b82289_0_31"/>
          <p:cNvPicPr preferRelativeResize="0"/>
          <p:nvPr/>
        </p:nvPicPr>
        <p:blipFill rotWithShape="1">
          <a:blip r:embed="rId4">
            <a:alphaModFix/>
          </a:blip>
          <a:srcRect t="16017" b="6192"/>
          <a:stretch/>
        </p:blipFill>
        <p:spPr>
          <a:xfrm>
            <a:off x="1298050" y="643202"/>
            <a:ext cx="10106025" cy="1412375"/>
          </a:xfrm>
          <a:prstGeom prst="rect">
            <a:avLst/>
          </a:prstGeom>
          <a:noFill/>
          <a:ln w="38100" cap="flat" cmpd="sng">
            <a:solidFill>
              <a:schemeClr val="dk2"/>
            </a:solidFill>
            <a:prstDash val="solid"/>
            <a:round/>
            <a:headEnd type="none" w="sm" len="sm"/>
            <a:tailEnd type="none" w="sm" len="sm"/>
          </a:ln>
        </p:spPr>
      </p:pic>
      <p:pic>
        <p:nvPicPr>
          <p:cNvPr id="251" name="Google Shape;251;gec63b82289_0_31"/>
          <p:cNvPicPr preferRelativeResize="0"/>
          <p:nvPr/>
        </p:nvPicPr>
        <p:blipFill>
          <a:blip r:embed="rId5">
            <a:alphaModFix/>
          </a:blip>
          <a:stretch>
            <a:fillRect/>
          </a:stretch>
        </p:blipFill>
        <p:spPr>
          <a:xfrm>
            <a:off x="6624200" y="4114575"/>
            <a:ext cx="4779874" cy="2548600"/>
          </a:xfrm>
          <a:prstGeom prst="rect">
            <a:avLst/>
          </a:prstGeom>
          <a:noFill/>
          <a:ln w="38100" cap="flat" cmpd="sng">
            <a:solidFill>
              <a:schemeClr val="dk2"/>
            </a:solidFill>
            <a:prstDash val="solid"/>
            <a:round/>
            <a:headEnd type="none" w="sm" len="sm"/>
            <a:tailEnd type="none" w="sm" len="sm"/>
          </a:ln>
        </p:spPr>
      </p:pic>
      <p:pic>
        <p:nvPicPr>
          <p:cNvPr id="252" name="Google Shape;252;gec63b82289_0_31"/>
          <p:cNvPicPr preferRelativeResize="0"/>
          <p:nvPr/>
        </p:nvPicPr>
        <p:blipFill>
          <a:blip r:embed="rId6">
            <a:alphaModFix/>
          </a:blip>
          <a:stretch>
            <a:fillRect/>
          </a:stretch>
        </p:blipFill>
        <p:spPr>
          <a:xfrm>
            <a:off x="1366225" y="4148663"/>
            <a:ext cx="4679300" cy="2480425"/>
          </a:xfrm>
          <a:prstGeom prst="rect">
            <a:avLst/>
          </a:prstGeom>
          <a:noFill/>
          <a:ln w="38100" cap="flat" cmpd="sng">
            <a:solidFill>
              <a:schemeClr val="dk2"/>
            </a:solidFill>
            <a:prstDash val="solid"/>
            <a:round/>
            <a:headEnd type="none" w="sm" len="sm"/>
            <a:tailEnd type="none" w="sm" len="sm"/>
          </a:ln>
        </p:spPr>
      </p:pic>
      <p:sp>
        <p:nvSpPr>
          <p:cNvPr id="253" name="Google Shape;253;gec63b82289_0_31"/>
          <p:cNvSpPr/>
          <p:nvPr/>
        </p:nvSpPr>
        <p:spPr>
          <a:xfrm>
            <a:off x="10043475" y="3019850"/>
            <a:ext cx="1198200" cy="379925"/>
          </a:xfrm>
          <a:prstGeom prst="flowChartProcess">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4" name="Google Shape;254;gec63b82289_0_31"/>
          <p:cNvCxnSpPr>
            <a:stCxn id="253" idx="2"/>
          </p:cNvCxnSpPr>
          <p:nvPr/>
        </p:nvCxnSpPr>
        <p:spPr>
          <a:xfrm flipH="1">
            <a:off x="10053075" y="3399775"/>
            <a:ext cx="589500" cy="857400"/>
          </a:xfrm>
          <a:prstGeom prst="straightConnector1">
            <a:avLst/>
          </a:prstGeom>
          <a:noFill/>
          <a:ln w="9525" cap="flat" cmpd="sng">
            <a:solidFill>
              <a:schemeClr val="accent4"/>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ec63b82289_0_25"/>
          <p:cNvSpPr txBox="1">
            <a:spLocks noGrp="1"/>
          </p:cNvSpPr>
          <p:nvPr>
            <p:ph type="title"/>
          </p:nvPr>
        </p:nvSpPr>
        <p:spPr>
          <a:xfrm>
            <a:off x="1547362" y="0"/>
            <a:ext cx="10018800" cy="701566"/>
          </a:xfrm>
          <a:prstGeom prst="rect">
            <a:avLst/>
          </a:prstGeom>
        </p:spPr>
        <p:txBody>
          <a:bodyPr spcFirstLastPara="1" wrap="square" lIns="91425" tIns="45700" rIns="91425" bIns="45700" anchor="ctr" anchorCtr="0">
            <a:normAutofit/>
          </a:bodyPr>
          <a:lstStyle/>
          <a:p>
            <a:r>
              <a:rPr lang="en-US" dirty="0">
                <a:latin typeface="Times New Roman"/>
                <a:ea typeface="Times New Roman"/>
                <a:cs typeface="Times New Roman"/>
                <a:sym typeface="Times New Roman"/>
              </a:rPr>
              <a:t>Results-Steady State (FUN3D) Empty Tunnel</a:t>
            </a:r>
            <a:endParaRPr dirty="0">
              <a:latin typeface="Times New Roman"/>
              <a:ea typeface="Times New Roman"/>
              <a:cs typeface="Times New Roman"/>
              <a:sym typeface="Times New Roman"/>
            </a:endParaRPr>
          </a:p>
        </p:txBody>
      </p:sp>
      <p:pic>
        <p:nvPicPr>
          <p:cNvPr id="261" name="Google Shape;261;gec63b82289_0_25"/>
          <p:cNvPicPr preferRelativeResize="0"/>
          <p:nvPr/>
        </p:nvPicPr>
        <p:blipFill>
          <a:blip r:embed="rId3"/>
          <a:srcRect/>
          <a:stretch/>
        </p:blipFill>
        <p:spPr>
          <a:xfrm>
            <a:off x="817531" y="983768"/>
            <a:ext cx="7537988" cy="5219532"/>
          </a:xfrm>
          <a:prstGeom prst="rect">
            <a:avLst/>
          </a:prstGeom>
          <a:noFill/>
          <a:ln>
            <a:noFill/>
          </a:ln>
        </p:spPr>
      </p:pic>
      <p:pic>
        <p:nvPicPr>
          <p:cNvPr id="7" name="Picture 6" descr="Chart&#10;&#10;Description automatically generated">
            <a:extLst>
              <a:ext uri="{FF2B5EF4-FFF2-40B4-BE49-F238E27FC236}">
                <a16:creationId xmlns:a16="http://schemas.microsoft.com/office/drawing/2014/main" id="{8F415F6B-0976-4431-B3FB-0FF896338991}"/>
              </a:ext>
            </a:extLst>
          </p:cNvPr>
          <p:cNvPicPr>
            <a:picLocks noChangeAspect="1"/>
          </p:cNvPicPr>
          <p:nvPr/>
        </p:nvPicPr>
        <p:blipFill>
          <a:blip r:embed="rId4"/>
          <a:stretch>
            <a:fillRect/>
          </a:stretch>
        </p:blipFill>
        <p:spPr>
          <a:xfrm>
            <a:off x="8355519" y="983768"/>
            <a:ext cx="3210643" cy="2602233"/>
          </a:xfrm>
          <a:prstGeom prst="rect">
            <a:avLst/>
          </a:prstGeom>
        </p:spPr>
      </p:pic>
      <p:pic>
        <p:nvPicPr>
          <p:cNvPr id="9" name="Picture 8" descr="Diagram&#10;&#10;Description automatically generated">
            <a:extLst>
              <a:ext uri="{FF2B5EF4-FFF2-40B4-BE49-F238E27FC236}">
                <a16:creationId xmlns:a16="http://schemas.microsoft.com/office/drawing/2014/main" id="{9878FA30-E02B-4B7D-B4EC-727A0CF328C1}"/>
              </a:ext>
            </a:extLst>
          </p:cNvPr>
          <p:cNvPicPr>
            <a:picLocks noChangeAspect="1"/>
          </p:cNvPicPr>
          <p:nvPr/>
        </p:nvPicPr>
        <p:blipFill>
          <a:blip r:embed="rId5"/>
          <a:stretch>
            <a:fillRect/>
          </a:stretch>
        </p:blipFill>
        <p:spPr>
          <a:xfrm>
            <a:off x="8349795" y="3586001"/>
            <a:ext cx="3210643" cy="26172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428030" y="15487"/>
            <a:ext cx="10018800" cy="70342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l"/>
              <a:buNone/>
            </a:pPr>
            <a:endParaRPr/>
          </a:p>
          <a:p>
            <a:pPr>
              <a:buSzPct val="100000"/>
            </a:pPr>
            <a:r>
              <a:rPr lang="en-US" dirty="0">
                <a:latin typeface="Times New Roman"/>
                <a:ea typeface="Times New Roman"/>
                <a:cs typeface="Times New Roman"/>
                <a:sym typeface="Times New Roman"/>
              </a:rPr>
              <a:t>Results- Steady State (FUN3D) Cone in Tunnel</a:t>
            </a:r>
            <a:endParaRPr dirty="0">
              <a:latin typeface="Times New Roman"/>
              <a:ea typeface="Times New Roman"/>
              <a:cs typeface="Times New Roman"/>
              <a:sym typeface="Times New Roman"/>
            </a:endParaRPr>
          </a:p>
          <a:p>
            <a:pPr marL="0" lvl="0" indent="0" algn="l" rtl="0">
              <a:spcBef>
                <a:spcPts val="0"/>
              </a:spcBef>
              <a:spcAft>
                <a:spcPts val="0"/>
              </a:spcAft>
              <a:buClr>
                <a:schemeClr val="dk1"/>
              </a:buClr>
              <a:buSzPct val="100000"/>
              <a:buFont typeface="Corbel"/>
              <a:buNone/>
            </a:pPr>
            <a:endParaRPr>
              <a:latin typeface="Times New Roman"/>
              <a:ea typeface="Times New Roman"/>
              <a:cs typeface="Times New Roman"/>
              <a:sym typeface="Times New Roman"/>
            </a:endParaRPr>
          </a:p>
        </p:txBody>
      </p:sp>
      <p:pic>
        <p:nvPicPr>
          <p:cNvPr id="3" name="Picture 2" descr="A picture containing graphical user interface&#10;&#10;Description automatically generated">
            <a:extLst>
              <a:ext uri="{FF2B5EF4-FFF2-40B4-BE49-F238E27FC236}">
                <a16:creationId xmlns:a16="http://schemas.microsoft.com/office/drawing/2014/main" id="{C039F300-6B76-4712-9091-54C3918204E7}"/>
              </a:ext>
            </a:extLst>
          </p:cNvPr>
          <p:cNvPicPr>
            <a:picLocks noChangeAspect="1"/>
          </p:cNvPicPr>
          <p:nvPr/>
        </p:nvPicPr>
        <p:blipFill>
          <a:blip r:embed="rId3"/>
          <a:stretch>
            <a:fillRect/>
          </a:stretch>
        </p:blipFill>
        <p:spPr>
          <a:xfrm>
            <a:off x="1485899" y="876301"/>
            <a:ext cx="9882139" cy="59662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300BD1-C20C-40AD-99A0-CC3FAC59FCD7}"/>
              </a:ext>
            </a:extLst>
          </p:cNvPr>
          <p:cNvSpPr>
            <a:spLocks noGrp="1"/>
          </p:cNvSpPr>
          <p:nvPr>
            <p:ph type="title"/>
          </p:nvPr>
        </p:nvSpPr>
        <p:spPr>
          <a:xfrm>
            <a:off x="1484311" y="685801"/>
            <a:ext cx="10018713" cy="1350390"/>
          </a:xfrm>
        </p:spPr>
        <p:txBody>
          <a:bodyPr/>
          <a:lstStyle/>
          <a:p>
            <a:r>
              <a:rPr lang="en-US" dirty="0">
                <a:latin typeface="Times" panose="02020603050405020304" pitchFamily="18" charset="0"/>
                <a:cs typeface="Times" panose="02020603050405020304" pitchFamily="18" charset="0"/>
              </a:rPr>
              <a:t>Results-Steady State (FUN3D) Cone in Tunnel</a:t>
            </a:r>
          </a:p>
        </p:txBody>
      </p:sp>
      <p:pic>
        <p:nvPicPr>
          <p:cNvPr id="6" name="Picture 5" descr="A screenshot of a computer&#10;&#10;Description automatically generated with medium confidence">
            <a:extLst>
              <a:ext uri="{FF2B5EF4-FFF2-40B4-BE49-F238E27FC236}">
                <a16:creationId xmlns:a16="http://schemas.microsoft.com/office/drawing/2014/main" id="{3B5C940C-E092-4DD2-AF9E-A5D9CC2A60EF}"/>
              </a:ext>
            </a:extLst>
          </p:cNvPr>
          <p:cNvPicPr>
            <a:picLocks noChangeAspect="1"/>
          </p:cNvPicPr>
          <p:nvPr/>
        </p:nvPicPr>
        <p:blipFill>
          <a:blip r:embed="rId3"/>
          <a:stretch>
            <a:fillRect/>
          </a:stretch>
        </p:blipFill>
        <p:spPr>
          <a:xfrm>
            <a:off x="1446507" y="1668592"/>
            <a:ext cx="7559695" cy="4343776"/>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2F9314BF-FB8A-4557-A5DC-5A97FBE5EB84}"/>
              </a:ext>
            </a:extLst>
          </p:cNvPr>
          <p:cNvPicPr>
            <a:picLocks noChangeAspect="1"/>
          </p:cNvPicPr>
          <p:nvPr/>
        </p:nvPicPr>
        <p:blipFill>
          <a:blip r:embed="rId4"/>
          <a:stretch>
            <a:fillRect/>
          </a:stretch>
        </p:blipFill>
        <p:spPr>
          <a:xfrm>
            <a:off x="9000183" y="1647382"/>
            <a:ext cx="3191817" cy="2187127"/>
          </a:xfrm>
          <a:prstGeom prst="rect">
            <a:avLst/>
          </a:prstGeom>
        </p:spPr>
      </p:pic>
      <p:pic>
        <p:nvPicPr>
          <p:cNvPr id="10" name="Picture 9" descr="Diagram&#10;&#10;Description automatically generated">
            <a:extLst>
              <a:ext uri="{FF2B5EF4-FFF2-40B4-BE49-F238E27FC236}">
                <a16:creationId xmlns:a16="http://schemas.microsoft.com/office/drawing/2014/main" id="{375A3BF0-BB0E-477A-A89F-C0BFDCFED5FA}"/>
              </a:ext>
            </a:extLst>
          </p:cNvPr>
          <p:cNvPicPr>
            <a:picLocks noChangeAspect="1"/>
          </p:cNvPicPr>
          <p:nvPr/>
        </p:nvPicPr>
        <p:blipFill>
          <a:blip r:embed="rId5"/>
          <a:stretch>
            <a:fillRect/>
          </a:stretch>
        </p:blipFill>
        <p:spPr>
          <a:xfrm>
            <a:off x="8915400" y="3825241"/>
            <a:ext cx="3270581" cy="2187127"/>
          </a:xfrm>
          <a:prstGeom prst="rect">
            <a:avLst/>
          </a:prstGeom>
        </p:spPr>
      </p:pic>
    </p:spTree>
    <p:extLst>
      <p:ext uri="{BB962C8B-B14F-4D97-AF65-F5344CB8AC3E}">
        <p14:creationId xmlns:p14="http://schemas.microsoft.com/office/powerpoint/2010/main" val="1133896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3" name="Picture 2" descr="A picture containing funnel chart&#10;&#10;Description automatically generated">
            <a:extLst>
              <a:ext uri="{FF2B5EF4-FFF2-40B4-BE49-F238E27FC236}">
                <a16:creationId xmlns:a16="http://schemas.microsoft.com/office/drawing/2014/main" id="{186051AD-F1D9-488F-87F0-1C6499DD5E99}"/>
              </a:ext>
            </a:extLst>
          </p:cNvPr>
          <p:cNvPicPr>
            <a:picLocks noChangeAspect="1"/>
          </p:cNvPicPr>
          <p:nvPr/>
        </p:nvPicPr>
        <p:blipFill>
          <a:blip r:embed="rId3"/>
          <a:stretch>
            <a:fillRect/>
          </a:stretch>
        </p:blipFill>
        <p:spPr>
          <a:xfrm>
            <a:off x="1761723" y="974838"/>
            <a:ext cx="9738360" cy="1818126"/>
          </a:xfrm>
          <a:prstGeom prst="rect">
            <a:avLst/>
          </a:prstGeom>
        </p:spPr>
      </p:pic>
      <p:sp>
        <p:nvSpPr>
          <p:cNvPr id="275" name="Google Shape;275;gec63b82289_0_18"/>
          <p:cNvSpPr txBox="1">
            <a:spLocks noGrp="1"/>
          </p:cNvSpPr>
          <p:nvPr>
            <p:ph type="title"/>
          </p:nvPr>
        </p:nvSpPr>
        <p:spPr>
          <a:xfrm>
            <a:off x="1478280" y="101688"/>
            <a:ext cx="10024831" cy="606972"/>
          </a:xfrm>
          <a:prstGeom prst="rect">
            <a:avLst/>
          </a:prstGeom>
        </p:spPr>
        <p:txBody>
          <a:bodyPr spcFirstLastPara="1" wrap="square" lIns="91425" tIns="45700" rIns="91425" bIns="45700" anchor="ctr" anchorCtr="0">
            <a:normAutofit fontScale="90000"/>
          </a:bodyPr>
          <a:lstStyle/>
          <a:p>
            <a:r>
              <a:rPr lang="en-US" dirty="0">
                <a:latin typeface="Times"/>
                <a:cs typeface="Times New Roman"/>
              </a:rPr>
              <a:t>Results-Unsteady</a:t>
            </a:r>
            <a:r>
              <a:rPr lang="en-US" dirty="0">
                <a:latin typeface="Times"/>
              </a:rPr>
              <a:t> (FUN3D) Cone in Tunnel</a:t>
            </a:r>
            <a:endParaRPr dirty="0">
              <a:latin typeface="Times"/>
            </a:endParaRPr>
          </a:p>
        </p:txBody>
      </p:sp>
      <p:pic>
        <p:nvPicPr>
          <p:cNvPr id="4" name="Picture 3">
            <a:extLst>
              <a:ext uri="{FF2B5EF4-FFF2-40B4-BE49-F238E27FC236}">
                <a16:creationId xmlns:a16="http://schemas.microsoft.com/office/drawing/2014/main" id="{3AFA4070-8B80-4EE7-940F-FEAABAEA6DC0}"/>
              </a:ext>
            </a:extLst>
          </p:cNvPr>
          <p:cNvPicPr>
            <a:picLocks noChangeAspect="1"/>
          </p:cNvPicPr>
          <p:nvPr/>
        </p:nvPicPr>
        <p:blipFill rotWithShape="1">
          <a:blip r:embed="rId4"/>
          <a:srcRect l="35117" t="33802"/>
          <a:stretch/>
        </p:blipFill>
        <p:spPr>
          <a:xfrm>
            <a:off x="1761719" y="2792964"/>
            <a:ext cx="9738361" cy="1507319"/>
          </a:xfrm>
          <a:prstGeom prst="rect">
            <a:avLst/>
          </a:prstGeom>
        </p:spPr>
      </p:pic>
      <p:sp>
        <p:nvSpPr>
          <p:cNvPr id="5" name="Oval 4">
            <a:extLst>
              <a:ext uri="{FF2B5EF4-FFF2-40B4-BE49-F238E27FC236}">
                <a16:creationId xmlns:a16="http://schemas.microsoft.com/office/drawing/2014/main" id="{AD50A41E-676E-41FA-A256-C3392CB4811D}"/>
              </a:ext>
            </a:extLst>
          </p:cNvPr>
          <p:cNvSpPr/>
          <p:nvPr/>
        </p:nvSpPr>
        <p:spPr>
          <a:xfrm>
            <a:off x="7453802" y="2215979"/>
            <a:ext cx="1197204" cy="49726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Graphical user interface&#10;&#10;Description automatically generated">
            <a:extLst>
              <a:ext uri="{FF2B5EF4-FFF2-40B4-BE49-F238E27FC236}">
                <a16:creationId xmlns:a16="http://schemas.microsoft.com/office/drawing/2014/main" id="{68F5B652-1F66-4041-8254-48325F0DA089}"/>
              </a:ext>
            </a:extLst>
          </p:cNvPr>
          <p:cNvPicPr>
            <a:picLocks noChangeAspect="1"/>
          </p:cNvPicPr>
          <p:nvPr/>
        </p:nvPicPr>
        <p:blipFill rotWithShape="1">
          <a:blip r:embed="rId5"/>
          <a:srcRect t="5108" r="26173" b="42337"/>
          <a:stretch/>
        </p:blipFill>
        <p:spPr>
          <a:xfrm>
            <a:off x="1771094" y="4300283"/>
            <a:ext cx="9738360" cy="208401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16BC-1374-4FF0-83F1-9ADD73B2D8C3}"/>
              </a:ext>
            </a:extLst>
          </p:cNvPr>
          <p:cNvSpPr>
            <a:spLocks noGrp="1"/>
          </p:cNvSpPr>
          <p:nvPr>
            <p:ph type="title"/>
          </p:nvPr>
        </p:nvSpPr>
        <p:spPr>
          <a:xfrm>
            <a:off x="1521960" y="17083"/>
            <a:ext cx="10018713" cy="1301178"/>
          </a:xfrm>
        </p:spPr>
        <p:txBody>
          <a:bodyPr/>
          <a:lstStyle/>
          <a:p>
            <a:r>
              <a:rPr lang="en-US" dirty="0">
                <a:latin typeface="Times"/>
              </a:rPr>
              <a:t>Results-Unsteady (FUN3D) Cone in Tunnel</a:t>
            </a:r>
          </a:p>
        </p:txBody>
      </p:sp>
      <p:sp>
        <p:nvSpPr>
          <p:cNvPr id="3" name="Text Placeholder 2">
            <a:extLst>
              <a:ext uri="{FF2B5EF4-FFF2-40B4-BE49-F238E27FC236}">
                <a16:creationId xmlns:a16="http://schemas.microsoft.com/office/drawing/2014/main" id="{36A2D4B2-ADDF-4B6E-9DD1-6A097F54CCB7}"/>
              </a:ext>
            </a:extLst>
          </p:cNvPr>
          <p:cNvSpPr>
            <a:spLocks noGrp="1"/>
          </p:cNvSpPr>
          <p:nvPr>
            <p:ph type="body" idx="1"/>
          </p:nvPr>
        </p:nvSpPr>
        <p:spPr/>
        <p:txBody>
          <a:bodyPr/>
          <a:lstStyle/>
          <a:p>
            <a:endParaRPr lang="en-US"/>
          </a:p>
        </p:txBody>
      </p:sp>
      <p:pic>
        <p:nvPicPr>
          <p:cNvPr id="5" name="shock_cone">
            <a:hlinkClick r:id="" action="ppaction://media"/>
            <a:extLst>
              <a:ext uri="{FF2B5EF4-FFF2-40B4-BE49-F238E27FC236}">
                <a16:creationId xmlns:a16="http://schemas.microsoft.com/office/drawing/2014/main" id="{3B735D17-1BAB-4FA6-9975-A6E63FA8D249}"/>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r="26803" b="36582"/>
          <a:stretch/>
        </p:blipFill>
        <p:spPr>
          <a:xfrm>
            <a:off x="1479929" y="1181100"/>
            <a:ext cx="10060744" cy="4572977"/>
          </a:xfrm>
          <a:prstGeom prst="rect">
            <a:avLst/>
          </a:prstGeom>
        </p:spPr>
      </p:pic>
    </p:spTree>
    <p:extLst>
      <p:ext uri="{BB962C8B-B14F-4D97-AF65-F5344CB8AC3E}">
        <p14:creationId xmlns:p14="http://schemas.microsoft.com/office/powerpoint/2010/main" val="22062471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repeatCount="indefinite" fill="hold" display="0">
                  <p:stCondLst>
                    <p:cond delay="indefinite"/>
                  </p:stCondLst>
                </p:cTn>
                <p:tgtEl>
                  <p:spTgt spid="5"/>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0"/>
          <p:cNvSpPr txBox="1">
            <a:spLocks noGrp="1"/>
          </p:cNvSpPr>
          <p:nvPr>
            <p:ph type="title"/>
          </p:nvPr>
        </p:nvSpPr>
        <p:spPr>
          <a:xfrm>
            <a:off x="1578904" y="0"/>
            <a:ext cx="10018713" cy="85922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latin typeface="Times New Roman" panose="02020603050405020304" pitchFamily="18" charset="0"/>
                <a:cs typeface="Times New Roman" panose="02020603050405020304" pitchFamily="18" charset="0"/>
              </a:rPr>
              <a:t>Conclusion</a:t>
            </a:r>
            <a:endParaRPr>
              <a:latin typeface="Times New Roman" panose="02020603050405020304" pitchFamily="18" charset="0"/>
              <a:cs typeface="Times New Roman" panose="02020603050405020304" pitchFamily="18" charset="0"/>
            </a:endParaRPr>
          </a:p>
        </p:txBody>
      </p:sp>
      <p:sp>
        <p:nvSpPr>
          <p:cNvPr id="288" name="Google Shape;288;p10"/>
          <p:cNvSpPr txBox="1">
            <a:spLocks noGrp="1"/>
          </p:cNvSpPr>
          <p:nvPr>
            <p:ph type="body" idx="1"/>
          </p:nvPr>
        </p:nvSpPr>
        <p:spPr>
          <a:xfrm>
            <a:off x="1484310" y="1046831"/>
            <a:ext cx="10018713" cy="5385500"/>
          </a:xfrm>
          <a:prstGeom prst="rect">
            <a:avLst/>
          </a:prstGeom>
          <a:noFill/>
          <a:ln>
            <a:noFill/>
          </a:ln>
        </p:spPr>
        <p:txBody>
          <a:bodyPr spcFirstLastPara="1" wrap="square" lIns="91425" tIns="45700" rIns="91425" bIns="45700" anchor="t" anchorCtr="0">
            <a:normAutofit fontScale="92500" lnSpcReduction="10000"/>
          </a:bodyPr>
          <a:lstStyle/>
          <a:p>
            <a:pPr marL="563880" indent="-342900">
              <a:spcBef>
                <a:spcPts val="0"/>
              </a:spcBef>
              <a:buSzPts val="3480"/>
            </a:pPr>
            <a:r>
              <a:rPr lang="en-US" dirty="0">
                <a:latin typeface="Times New Roman"/>
                <a:cs typeface="Times New Roman"/>
              </a:rPr>
              <a:t>Cart3D had recirculation occurring at the end of the wind tunnel, one thought for why this was occurring was due to the step cubed mesh set up. Further testing needs to occur to determine proper simulation setup. Circulation seemed to decrease as number of steps increased but never completely disappeared.  </a:t>
            </a:r>
            <a:endParaRPr lang="en-US" dirty="0">
              <a:latin typeface="Times New Roman" panose="02020603050405020304" pitchFamily="18" charset="0"/>
              <a:cs typeface="Times New Roman" panose="02020603050405020304" pitchFamily="18" charset="0"/>
            </a:endParaRPr>
          </a:p>
          <a:p>
            <a:pPr marL="563880" indent="-342900">
              <a:spcBef>
                <a:spcPts val="0"/>
              </a:spcBef>
              <a:buSzPts val="3480"/>
            </a:pPr>
            <a:endParaRPr lang="en-US" dirty="0">
              <a:latin typeface="Times New Roman" panose="02020603050405020304" pitchFamily="18" charset="0"/>
              <a:cs typeface="Times New Roman" panose="02020603050405020304" pitchFamily="18" charset="0"/>
            </a:endParaRPr>
          </a:p>
          <a:p>
            <a:pPr marL="563880" indent="-342900">
              <a:spcBef>
                <a:spcPts val="0"/>
              </a:spcBef>
              <a:buSzPts val="3480"/>
            </a:pPr>
            <a:r>
              <a:rPr lang="en-US" dirty="0">
                <a:latin typeface="Times New Roman"/>
                <a:cs typeface="Times New Roman"/>
              </a:rPr>
              <a:t>It was observed that during steady state runs that laminar simulations recorded a higher Mach number which can also be understood due to the Turbulent simulations producing a thicker boundary layer.</a:t>
            </a:r>
          </a:p>
          <a:p>
            <a:pPr marL="563880" indent="-342900">
              <a:spcBef>
                <a:spcPts val="0"/>
              </a:spcBef>
              <a:buSzPts val="3480"/>
            </a:pPr>
            <a:endParaRPr lang="en-US" dirty="0">
              <a:latin typeface="Times New Roman" panose="02020603050405020304" pitchFamily="18" charset="0"/>
              <a:cs typeface="Times New Roman" panose="02020603050405020304" pitchFamily="18" charset="0"/>
            </a:endParaRPr>
          </a:p>
          <a:p>
            <a:pPr marL="563880" indent="-342900">
              <a:spcBef>
                <a:spcPts val="0"/>
              </a:spcBef>
              <a:buSzPts val="3480"/>
            </a:pPr>
            <a:r>
              <a:rPr lang="en-US" dirty="0">
                <a:latin typeface="Times New Roman"/>
                <a:cs typeface="Times New Roman"/>
              </a:rPr>
              <a:t>No large change to the boundary layer was observed when boundary layer suction in test section occurred  </a:t>
            </a:r>
            <a:endParaRPr lang="en-US" dirty="0">
              <a:latin typeface="Times New Roman" panose="02020603050405020304" pitchFamily="18" charset="0"/>
              <a:cs typeface="Times New Roman" panose="02020603050405020304" pitchFamily="18" charset="0"/>
            </a:endParaRPr>
          </a:p>
          <a:p>
            <a:pPr marL="563880" indent="-342900">
              <a:spcBef>
                <a:spcPts val="0"/>
              </a:spcBef>
              <a:buSzPts val="3480"/>
            </a:pPr>
            <a:endParaRPr lang="en-US" dirty="0">
              <a:latin typeface="Times New Roman" panose="02020603050405020304" pitchFamily="18" charset="0"/>
              <a:cs typeface="Times New Roman" panose="02020603050405020304" pitchFamily="18" charset="0"/>
            </a:endParaRPr>
          </a:p>
          <a:p>
            <a:pPr marL="563880" indent="-342900">
              <a:spcBef>
                <a:spcPts val="0"/>
              </a:spcBef>
              <a:buSzPts val="3480"/>
            </a:pPr>
            <a:r>
              <a:rPr lang="en-US" dirty="0">
                <a:latin typeface="Times New Roman"/>
                <a:cs typeface="Times New Roman"/>
              </a:rPr>
              <a:t>The transient (shock tube) and steady-state solutions agreed that a 4-inch diameter cone with a 7-degree half angle would start, but cones with a larger diameter than 4 inches would not start in in steady state solution but up to 5.5-inch Diameter would start in unsteady solution. </a:t>
            </a:r>
            <a:endParaRPr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3"/>
          <p:cNvSpPr txBox="1">
            <a:spLocks noGrp="1"/>
          </p:cNvSpPr>
          <p:nvPr>
            <p:ph type="title"/>
          </p:nvPr>
        </p:nvSpPr>
        <p:spPr>
          <a:xfrm>
            <a:off x="1572598" y="0"/>
            <a:ext cx="10018713" cy="104840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latin typeface="Times New Roman" panose="02020603050405020304" pitchFamily="18" charset="0"/>
                <a:cs typeface="Times New Roman" panose="02020603050405020304" pitchFamily="18" charset="0"/>
              </a:rPr>
              <a:t>Other Work </a:t>
            </a:r>
            <a:endParaRPr dirty="0">
              <a:latin typeface="Times New Roman" panose="02020603050405020304" pitchFamily="18" charset="0"/>
              <a:cs typeface="Times New Roman" panose="02020603050405020304" pitchFamily="18" charset="0"/>
            </a:endParaRPr>
          </a:p>
        </p:txBody>
      </p:sp>
      <p:sp>
        <p:nvSpPr>
          <p:cNvPr id="305" name="Google Shape;305;p13"/>
          <p:cNvSpPr txBox="1">
            <a:spLocks noGrp="1"/>
          </p:cNvSpPr>
          <p:nvPr>
            <p:ph type="body" idx="1"/>
          </p:nvPr>
        </p:nvSpPr>
        <p:spPr>
          <a:xfrm>
            <a:off x="1484310" y="1048407"/>
            <a:ext cx="10018713" cy="4742793"/>
          </a:xfrm>
          <a:prstGeom prst="rect">
            <a:avLst/>
          </a:prstGeom>
          <a:noFill/>
          <a:ln>
            <a:noFill/>
          </a:ln>
        </p:spPr>
        <p:txBody>
          <a:bodyPr spcFirstLastPara="1" wrap="square" lIns="91425" tIns="45700" rIns="91425" bIns="45700" anchor="t" anchorCtr="0">
            <a:normAutofit/>
          </a:bodyPr>
          <a:lstStyle/>
          <a:p>
            <a:pPr marL="457200" lvl="0" indent="-394335" algn="l" rtl="0">
              <a:spcBef>
                <a:spcPts val="0"/>
              </a:spcBef>
              <a:spcAft>
                <a:spcPts val="0"/>
              </a:spcAft>
              <a:buSzPts val="261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Dual T-38 Talon fighter jet Shock interaction -Ansys simulated </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94335" algn="l" rtl="0">
              <a:spcBef>
                <a:spcPts val="0"/>
              </a:spcBef>
              <a:spcAft>
                <a:spcPts val="0"/>
              </a:spcAft>
              <a:buSzPts val="261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Aerodynamic Database GHV </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94335" algn="l" rtl="0">
              <a:spcBef>
                <a:spcPts val="0"/>
              </a:spcBef>
              <a:spcAft>
                <a:spcPts val="0"/>
              </a:spcAft>
              <a:buSzPts val="261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Developing explicit unstructured 3D Computational Fluid Dynamics Solver using Roe scheme- C++</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94335" algn="l" rtl="0">
              <a:spcBef>
                <a:spcPts val="0"/>
              </a:spcBef>
              <a:spcAft>
                <a:spcPts val="0"/>
              </a:spcAft>
              <a:buSzPts val="261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Shock wave properties calculator- MATLAB  </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94335" algn="l" rtl="0">
              <a:spcBef>
                <a:spcPts val="0"/>
              </a:spcBef>
              <a:spcAft>
                <a:spcPts val="0"/>
              </a:spcAft>
              <a:buSzPts val="261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Work in MATLAB, Python, C++ and Maple </a:t>
            </a:r>
            <a:endParaRPr dirty="0">
              <a:latin typeface="Times New Roman" panose="02020603050405020304" pitchFamily="18" charset="0"/>
              <a:ea typeface="Times New Roman"/>
              <a:cs typeface="Times New Roman" panose="02020603050405020304" pitchFamily="18" charset="0"/>
              <a:sym typeface="Times New Roman"/>
            </a:endParaRPr>
          </a:p>
          <a:p>
            <a:pPr marL="220980" lvl="0" indent="0" algn="l" rtl="0">
              <a:spcBef>
                <a:spcPts val="0"/>
              </a:spcBef>
              <a:spcAft>
                <a:spcPts val="0"/>
              </a:spcAft>
              <a:buSzPts val="348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9"/>
        <p:cNvGrpSpPr/>
        <p:nvPr/>
      </p:nvGrpSpPr>
      <p:grpSpPr>
        <a:xfrm>
          <a:off x="0" y="0"/>
          <a:ext cx="0" cy="0"/>
          <a:chOff x="0" y="0"/>
          <a:chExt cx="0" cy="0"/>
        </a:xfrm>
      </p:grpSpPr>
      <p:pic>
        <p:nvPicPr>
          <p:cNvPr id="180" name="Google Shape;180;p2" descr="Abstract twist of multi-coloured cords"/>
          <p:cNvPicPr preferRelativeResize="0"/>
          <p:nvPr/>
        </p:nvPicPr>
        <p:blipFill rotWithShape="1">
          <a:blip r:embed="rId3">
            <a:alphaModFix amt="35000"/>
          </a:blip>
          <a:srcRect t="14102" b="1628"/>
          <a:stretch/>
        </p:blipFill>
        <p:spPr>
          <a:xfrm>
            <a:off x="20" y="10"/>
            <a:ext cx="12191980" cy="6857990"/>
          </a:xfrm>
          <a:prstGeom prst="rect">
            <a:avLst/>
          </a:prstGeom>
          <a:noFill/>
          <a:ln>
            <a:noFill/>
          </a:ln>
        </p:spPr>
      </p:pic>
      <p:sp>
        <p:nvSpPr>
          <p:cNvPr id="181" name="Google Shape;181;p2"/>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lt1"/>
              </a:buClr>
              <a:buSzPts val="6000"/>
              <a:buFont typeface="Corbel"/>
              <a:buNone/>
            </a:pPr>
            <a:r>
              <a:rPr lang="en-US"/>
              <a:t>BAM6QT a </a:t>
            </a:r>
            <a:br>
              <a:rPr lang="en-US"/>
            </a:br>
            <a:r>
              <a:rPr lang="en-US"/>
              <a:t>Hypersonic Wind Tunnel </a:t>
            </a:r>
            <a:endParaRPr/>
          </a:p>
        </p:txBody>
      </p:sp>
      <p:sp>
        <p:nvSpPr>
          <p:cNvPr id="182" name="Google Shape;182;p2"/>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3045"/>
              <a:buNone/>
            </a:pPr>
            <a:r>
              <a:rPr lang="en-US"/>
              <a:t>By: </a:t>
            </a:r>
            <a:endParaRPr/>
          </a:p>
          <a:p>
            <a:pPr marL="0" lvl="0" indent="0" algn="r" rtl="0">
              <a:spcBef>
                <a:spcPts val="1020"/>
              </a:spcBef>
              <a:spcAft>
                <a:spcPts val="0"/>
              </a:spcAft>
              <a:buSzPts val="3045"/>
              <a:buNone/>
            </a:pPr>
            <a:r>
              <a:rPr lang="en-US"/>
              <a:t>Alexander J Snyder </a:t>
            </a:r>
            <a:endParaRPr/>
          </a:p>
        </p:txBody>
      </p:sp>
      <p:grpSp>
        <p:nvGrpSpPr>
          <p:cNvPr id="183" name="Google Shape;183;p2"/>
          <p:cNvGrpSpPr/>
          <p:nvPr/>
        </p:nvGrpSpPr>
        <p:grpSpPr>
          <a:xfrm>
            <a:off x="546100" y="-4763"/>
            <a:ext cx="5014912" cy="6862763"/>
            <a:chOff x="2928938" y="-4763"/>
            <a:chExt cx="5014912" cy="6862763"/>
          </a:xfrm>
        </p:grpSpPr>
        <p:sp>
          <p:nvSpPr>
            <p:cNvPr id="184" name="Google Shape;184;p2"/>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rgbClr val="30ACEC"/>
            </a:solidFill>
            <a:ln>
              <a:noFill/>
            </a:ln>
          </p:spPr>
        </p:sp>
        <p:sp>
          <p:nvSpPr>
            <p:cNvPr id="185" name="Google Shape;185;p2"/>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000000"/>
            </a:solidFill>
            <a:ln>
              <a:noFill/>
            </a:ln>
          </p:spPr>
        </p:sp>
        <p:sp>
          <p:nvSpPr>
            <p:cNvPr id="186" name="Google Shape;186;p2"/>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000000"/>
            </a:solidFill>
            <a:ln>
              <a:noFill/>
            </a:ln>
          </p:spPr>
        </p:sp>
        <p:sp>
          <p:nvSpPr>
            <p:cNvPr id="187" name="Google Shape;187;p2"/>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188" name="Google Shape;188;p2"/>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189" name="Google Shape;189;p2"/>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000000"/>
            </a:solidFill>
            <a:ln>
              <a:noFill/>
            </a:ln>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2"/>
          <p:cNvSpPr txBox="1">
            <a:spLocks noGrp="1"/>
          </p:cNvSpPr>
          <p:nvPr>
            <p:ph type="title"/>
          </p:nvPr>
        </p:nvSpPr>
        <p:spPr>
          <a:xfrm>
            <a:off x="1553680" y="0"/>
            <a:ext cx="10018713" cy="95381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299" name="Google Shape;299;p12"/>
          <p:cNvSpPr txBox="1">
            <a:spLocks noGrp="1"/>
          </p:cNvSpPr>
          <p:nvPr>
            <p:ph type="body" idx="1"/>
          </p:nvPr>
        </p:nvSpPr>
        <p:spPr>
          <a:xfrm>
            <a:off x="1484310" y="1119809"/>
            <a:ext cx="10018713" cy="5049078"/>
          </a:xfrm>
          <a:prstGeom prst="rect">
            <a:avLst/>
          </a:prstGeom>
          <a:noFill/>
          <a:ln>
            <a:noFill/>
          </a:ln>
        </p:spPr>
        <p:txBody>
          <a:bodyPr spcFirstLastPara="1" wrap="square" lIns="91425" tIns="45700" rIns="91425" bIns="45700" anchor="t" anchorCtr="0">
            <a:normAutofit fontScale="92500" lnSpcReduction="10000"/>
          </a:bodyPr>
          <a:lstStyle/>
          <a:p>
            <a:r>
              <a:rPr lang="en-US" dirty="0">
                <a:effectLst/>
                <a:latin typeface="Times New Roman" panose="02020603050405020304" pitchFamily="18" charset="0"/>
                <a:cs typeface="Times New Roman" panose="02020603050405020304" pitchFamily="18" charset="0"/>
              </a:rPr>
              <a:t>“Cart3d-&gt;Main Page.” </a:t>
            </a:r>
            <a:r>
              <a:rPr lang="en-US" i="1" dirty="0">
                <a:effectLst/>
                <a:latin typeface="Times New Roman" panose="02020603050405020304" pitchFamily="18" charset="0"/>
                <a:cs typeface="Times New Roman" panose="02020603050405020304" pitchFamily="18" charset="0"/>
              </a:rPr>
              <a:t>NASA</a:t>
            </a:r>
            <a:r>
              <a:rPr lang="en-US" dirty="0">
                <a:effectLst/>
                <a:latin typeface="Times New Roman" panose="02020603050405020304" pitchFamily="18" charset="0"/>
                <a:cs typeface="Times New Roman" panose="02020603050405020304" pitchFamily="18" charset="0"/>
              </a:rPr>
              <a:t>, NASA, www.nas.nasa.gov/publications/software/docs/cart3d/pages/cart3Dhome.html. </a:t>
            </a:r>
          </a:p>
          <a:p>
            <a:r>
              <a:rPr lang="en-US" dirty="0">
                <a:effectLst/>
                <a:latin typeface="Times New Roman" panose="02020603050405020304" pitchFamily="18" charset="0"/>
                <a:cs typeface="Times New Roman" panose="02020603050405020304" pitchFamily="18" charset="0"/>
              </a:rPr>
              <a:t>“FUN3D Manual :: Chapter 1: Overview and Getting Started.” </a:t>
            </a:r>
            <a:r>
              <a:rPr lang="en-US" i="1" dirty="0">
                <a:effectLst/>
                <a:latin typeface="Times New Roman" panose="02020603050405020304" pitchFamily="18" charset="0"/>
                <a:cs typeface="Times New Roman" panose="02020603050405020304" pitchFamily="18" charset="0"/>
              </a:rPr>
              <a:t>NASA</a:t>
            </a:r>
            <a:r>
              <a:rPr lang="en-US" dirty="0">
                <a:effectLst/>
                <a:latin typeface="Times New Roman" panose="02020603050405020304" pitchFamily="18" charset="0"/>
                <a:cs typeface="Times New Roman" panose="02020603050405020304" pitchFamily="18" charset="0"/>
              </a:rPr>
              <a:t>, NASA, fun3d.larc.nasa.gov/chapter-1.html#user_manual. </a:t>
            </a:r>
          </a:p>
          <a:p>
            <a:r>
              <a:rPr lang="en-US" dirty="0">
                <a:effectLst/>
                <a:latin typeface="Times New Roman" panose="02020603050405020304" pitchFamily="18" charset="0"/>
                <a:cs typeface="Times New Roman" panose="02020603050405020304" pitchFamily="18" charset="0"/>
              </a:rPr>
              <a:t>Jewell, Joseph S., et al. “Transient Startup Simulations for a Large Mach 6 Quiet Ludwieg Tube.” </a:t>
            </a:r>
            <a:r>
              <a:rPr lang="en-US" i="1" dirty="0">
                <a:effectLst/>
                <a:latin typeface="Times New Roman" panose="02020603050405020304" pitchFamily="18" charset="0"/>
                <a:cs typeface="Times New Roman" panose="02020603050405020304" pitchFamily="18" charset="0"/>
              </a:rPr>
              <a:t>55th AIAA Aerospace Sciences Meeting</a:t>
            </a:r>
            <a:r>
              <a:rPr lang="en-US" dirty="0">
                <a:effectLst/>
                <a:latin typeface="Times New Roman" panose="02020603050405020304" pitchFamily="18" charset="0"/>
                <a:cs typeface="Times New Roman" panose="02020603050405020304" pitchFamily="18" charset="0"/>
              </a:rPr>
              <a:t>, 2017, doi:10.2514/6.2017-0743. </a:t>
            </a:r>
          </a:p>
          <a:p>
            <a:r>
              <a:rPr lang="en-US" dirty="0" err="1">
                <a:effectLst/>
                <a:latin typeface="Times New Roman" panose="02020603050405020304" pitchFamily="18" charset="0"/>
                <a:cs typeface="Times New Roman" panose="02020603050405020304" pitchFamily="18" charset="0"/>
              </a:rPr>
              <a:t>Juliano</a:t>
            </a:r>
            <a:r>
              <a:rPr lang="en-US" dirty="0">
                <a:effectLst/>
                <a:latin typeface="Times New Roman" panose="02020603050405020304" pitchFamily="18" charset="0"/>
                <a:cs typeface="Times New Roman" panose="02020603050405020304" pitchFamily="18" charset="0"/>
              </a:rPr>
              <a:t>, Thomas J., et al. “Quiet-Flow Ludwieg Tube for Hypersonic Transition Research.” </a:t>
            </a:r>
            <a:r>
              <a:rPr lang="en-US" i="1" dirty="0">
                <a:effectLst/>
                <a:latin typeface="Times New Roman" panose="02020603050405020304" pitchFamily="18" charset="0"/>
                <a:cs typeface="Times New Roman" panose="02020603050405020304" pitchFamily="18" charset="0"/>
              </a:rPr>
              <a:t>AIAA Journal</a:t>
            </a:r>
            <a:r>
              <a:rPr lang="en-US" dirty="0">
                <a:effectLst/>
                <a:latin typeface="Times New Roman" panose="02020603050405020304" pitchFamily="18" charset="0"/>
                <a:cs typeface="Times New Roman" panose="02020603050405020304" pitchFamily="18" charset="0"/>
              </a:rPr>
              <a:t>, vol. 46, no. 7, 2008, pp. 1757–1763., doi:10.2514/1.34640. </a:t>
            </a:r>
          </a:p>
          <a:p>
            <a:r>
              <a:rPr lang="en-US" dirty="0">
                <a:effectLst/>
                <a:latin typeface="Times New Roman" panose="02020603050405020304" pitchFamily="18" charset="0"/>
                <a:cs typeface="Times New Roman" panose="02020603050405020304" pitchFamily="18" charset="0"/>
              </a:rPr>
              <a:t>Kimmel, Roger L., et al. “AFRL Ludwieg Tube Initial Performance.” </a:t>
            </a:r>
            <a:r>
              <a:rPr lang="en-US" i="1" dirty="0">
                <a:effectLst/>
                <a:latin typeface="Times New Roman" panose="02020603050405020304" pitchFamily="18" charset="0"/>
                <a:cs typeface="Times New Roman" panose="02020603050405020304" pitchFamily="18" charset="0"/>
              </a:rPr>
              <a:t>55th AIAA Aerospace Sciences Meeting</a:t>
            </a:r>
            <a:r>
              <a:rPr lang="en-US" dirty="0">
                <a:effectLst/>
                <a:latin typeface="Times New Roman" panose="02020603050405020304" pitchFamily="18" charset="0"/>
                <a:cs typeface="Times New Roman" panose="02020603050405020304" pitchFamily="18" charset="0"/>
              </a:rPr>
              <a:t>, 2017, doi:10.2514/6.2017-0102. </a:t>
            </a:r>
          </a:p>
          <a:p>
            <a:r>
              <a:rPr lang="en-US" dirty="0">
                <a:effectLst/>
                <a:latin typeface="Times New Roman" panose="02020603050405020304" pitchFamily="18" charset="0"/>
                <a:cs typeface="Times New Roman" panose="02020603050405020304" pitchFamily="18" charset="0"/>
              </a:rPr>
              <a:t>Schneider, Steven, et al. “Hypersonic Stability and Transition Experiments on BLUNT Cones and a Generic Scramjet Forebody.” </a:t>
            </a:r>
            <a:r>
              <a:rPr lang="en-US" i="1" dirty="0">
                <a:effectLst/>
                <a:latin typeface="Times New Roman" panose="02020603050405020304" pitchFamily="18" charset="0"/>
                <a:cs typeface="Times New Roman" panose="02020603050405020304" pitchFamily="18" charset="0"/>
              </a:rPr>
              <a:t>41st Aerospace Sciences Meeting and Exhibit</a:t>
            </a:r>
            <a:r>
              <a:rPr lang="en-US" dirty="0">
                <a:effectLst/>
                <a:latin typeface="Times New Roman" panose="02020603050405020304" pitchFamily="18" charset="0"/>
                <a:cs typeface="Times New Roman" panose="02020603050405020304" pitchFamily="18" charset="0"/>
              </a:rPr>
              <a:t>, 2003, doi:10.2514/6.2003-1130. </a:t>
            </a:r>
          </a:p>
          <a:p>
            <a:pPr marL="220980" indent="0">
              <a:spcBef>
                <a:spcPts val="0"/>
              </a:spcBef>
              <a:buSzPts val="3480"/>
              <a:buNone/>
            </a:pPr>
            <a:endParaRPr lang="en-US" dirty="0"/>
          </a:p>
          <a:p>
            <a:pPr marL="563880" indent="-342900">
              <a:spcBef>
                <a:spcPts val="0"/>
              </a:spcBef>
              <a:buSzPts val="3480"/>
            </a:pPr>
            <a:endParaRPr lang="en-US" dirty="0"/>
          </a:p>
          <a:p>
            <a:pPr marL="563880" indent="-342900">
              <a:spcBef>
                <a:spcPts val="0"/>
              </a:spcBef>
              <a:buSzPts val="3480"/>
            </a:pPr>
            <a:endParaRPr lang="en-US" dirty="0"/>
          </a:p>
          <a:p>
            <a:pPr marL="285750" lvl="0" indent="-64770" algn="l" rtl="0">
              <a:spcBef>
                <a:spcPts val="0"/>
              </a:spcBef>
              <a:spcAft>
                <a:spcPts val="0"/>
              </a:spcAft>
              <a:buSzPts val="3480"/>
              <a:buNone/>
            </a:pPr>
            <a:endParaRPr lang="en-US" dirty="0"/>
          </a:p>
          <a:p>
            <a:pPr marL="285750" lvl="0" indent="-64770" algn="l" rtl="0">
              <a:spcBef>
                <a:spcPts val="0"/>
              </a:spcBef>
              <a:spcAft>
                <a:spcPts val="0"/>
              </a:spcAft>
              <a:buSzPts val="3480"/>
              <a:buNone/>
            </a:pPr>
            <a:endParaRPr lang="en-US" dirty="0"/>
          </a:p>
          <a:p>
            <a:pPr marL="285750" lvl="0" indent="-64770" algn="l" rtl="0">
              <a:spcBef>
                <a:spcPts val="0"/>
              </a:spcBef>
              <a:spcAft>
                <a:spcPts val="0"/>
              </a:spcAft>
              <a:buSzPts val="3480"/>
              <a:buNone/>
            </a:pPr>
            <a:endParaRPr lang="en-US" dirty="0"/>
          </a:p>
          <a:p>
            <a:pPr marL="285750" lvl="0" indent="-64770" algn="l" rtl="0">
              <a:spcBef>
                <a:spcPts val="0"/>
              </a:spcBef>
              <a:spcAft>
                <a:spcPts val="0"/>
              </a:spcAft>
              <a:buSzPts val="3480"/>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1"/>
          <p:cNvSpPr txBox="1">
            <a:spLocks noGrp="1"/>
          </p:cNvSpPr>
          <p:nvPr>
            <p:ph type="title"/>
          </p:nvPr>
        </p:nvSpPr>
        <p:spPr>
          <a:xfrm>
            <a:off x="1398300" y="1461900"/>
            <a:ext cx="10018800" cy="3547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l"/>
              <a:buNone/>
            </a:pPr>
            <a:r>
              <a:rPr lang="en-US">
                <a:latin typeface="Times New Roman" panose="02020603050405020304" pitchFamily="18" charset="0"/>
                <a:ea typeface="Times New Roman"/>
                <a:cs typeface="Times New Roman" panose="02020603050405020304" pitchFamily="18" charset="0"/>
                <a:sym typeface="Times New Roman"/>
              </a:rPr>
              <a:t>Questions?</a:t>
            </a:r>
            <a:endParaRPr>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Clr>
                <a:schemeClr val="dk1"/>
              </a:buClr>
              <a:buSzPct val="100000"/>
              <a:buFont typeface="Corbel"/>
              <a:buNone/>
            </a:pPr>
            <a:r>
              <a:rPr lang="en-US">
                <a:latin typeface="Times New Roman" panose="02020603050405020304" pitchFamily="18" charset="0"/>
                <a:ea typeface="Times New Roman"/>
                <a:cs typeface="Times New Roman" panose="02020603050405020304" pitchFamily="18" charset="0"/>
                <a:sym typeface="Times New Roman"/>
              </a:rPr>
              <a:t>Contact Information </a:t>
            </a:r>
            <a:endParaRPr>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Clr>
                <a:schemeClr val="dk1"/>
              </a:buClr>
              <a:buSzPct val="100000"/>
              <a:buFont typeface="Corbel"/>
              <a:buNone/>
            </a:pPr>
            <a:r>
              <a:rPr lang="en-US" u="sng">
                <a:solidFill>
                  <a:schemeClr val="hlink"/>
                </a:solidFill>
                <a:latin typeface="Times New Roman" panose="02020603050405020304" pitchFamily="18" charset="0"/>
                <a:ea typeface="Times New Roman"/>
                <a:cs typeface="Times New Roman" panose="02020603050405020304" pitchFamily="18" charset="0"/>
                <a:sym typeface="Times New Roman"/>
                <a:hlinkClick r:id="rId3"/>
              </a:rPr>
              <a:t>kxw148@mocs.utc.edu</a:t>
            </a:r>
            <a:endParaRPr>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Clr>
                <a:schemeClr val="dk1"/>
              </a:buClr>
              <a:buSzPct val="100000"/>
              <a:buFont typeface="Corbel"/>
              <a:buNone/>
            </a:pPr>
            <a:endParaRPr>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Clr>
                <a:schemeClr val="dk1"/>
              </a:buClr>
              <a:buSzPct val="100000"/>
              <a:buFont typeface="Corbel"/>
              <a:buNone/>
            </a:pPr>
            <a:r>
              <a:rPr lang="en-US">
                <a:latin typeface="Times New Roman" panose="02020603050405020304" pitchFamily="18" charset="0"/>
                <a:ea typeface="Times New Roman"/>
                <a:cs typeface="Times New Roman" panose="02020603050405020304" pitchFamily="18" charset="0"/>
                <a:sym typeface="Times New Roman"/>
              </a:rPr>
              <a:t>Continued Work</a:t>
            </a:r>
            <a:endParaRPr>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Clr>
                <a:schemeClr val="dk1"/>
              </a:buClr>
              <a:buSzPct val="100000"/>
              <a:buFont typeface="Corbel"/>
              <a:buNone/>
            </a:pPr>
            <a:r>
              <a:rPr lang="en-US" u="sng">
                <a:solidFill>
                  <a:schemeClr val="hlink"/>
                </a:solidFill>
                <a:latin typeface="Times New Roman" panose="02020603050405020304" pitchFamily="18" charset="0"/>
                <a:ea typeface="Times New Roman"/>
                <a:cs typeface="Times New Roman" panose="02020603050405020304" pitchFamily="18" charset="0"/>
                <a:sym typeface="Times New Roman"/>
                <a:hlinkClick r:id="rId4"/>
              </a:rPr>
              <a:t>https://github.com/kxw148</a:t>
            </a:r>
            <a:endParaRPr>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Clr>
                <a:schemeClr val="dk1"/>
              </a:buClr>
              <a:buSzPct val="100000"/>
              <a:buFont typeface="Corbel"/>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347BB-A4C1-48C0-8BE0-5ECA5BCCB343}"/>
              </a:ext>
            </a:extLst>
          </p:cNvPr>
          <p:cNvSpPr>
            <a:spLocks noGrp="1"/>
          </p:cNvSpPr>
          <p:nvPr>
            <p:ph type="title"/>
          </p:nvPr>
        </p:nvSpPr>
        <p:spPr>
          <a:xfrm>
            <a:off x="1086643" y="2552700"/>
            <a:ext cx="10018713" cy="1752599"/>
          </a:xfrm>
        </p:spPr>
        <p:txBody>
          <a:bodyPr/>
          <a:lstStyle/>
          <a:p>
            <a:r>
              <a:rPr lang="en-US" dirty="0"/>
              <a:t>Thank you</a:t>
            </a:r>
          </a:p>
        </p:txBody>
      </p:sp>
    </p:spTree>
    <p:extLst>
      <p:ext uri="{BB962C8B-B14F-4D97-AF65-F5344CB8AC3E}">
        <p14:creationId xmlns:p14="http://schemas.microsoft.com/office/powerpoint/2010/main" val="330770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
          <p:cNvSpPr txBox="1">
            <a:spLocks noGrp="1"/>
          </p:cNvSpPr>
          <p:nvPr>
            <p:ph type="title"/>
          </p:nvPr>
        </p:nvSpPr>
        <p:spPr>
          <a:xfrm>
            <a:off x="1484300" y="0"/>
            <a:ext cx="10018800" cy="8631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latin typeface="Times New Roman" panose="02020603050405020304" pitchFamily="18" charset="0"/>
                <a:cs typeface="Times New Roman" panose="02020603050405020304" pitchFamily="18" charset="0"/>
              </a:rPr>
              <a:t>Introduction </a:t>
            </a:r>
            <a:endParaRPr dirty="0">
              <a:latin typeface="Times New Roman" panose="02020603050405020304" pitchFamily="18" charset="0"/>
              <a:cs typeface="Times New Roman" panose="02020603050405020304" pitchFamily="18" charset="0"/>
            </a:endParaRPr>
          </a:p>
        </p:txBody>
      </p:sp>
      <p:sp>
        <p:nvSpPr>
          <p:cNvPr id="196" name="Google Shape;196;p3"/>
          <p:cNvSpPr txBox="1">
            <a:spLocks noGrp="1"/>
          </p:cNvSpPr>
          <p:nvPr>
            <p:ph type="body" idx="1"/>
          </p:nvPr>
        </p:nvSpPr>
        <p:spPr>
          <a:xfrm>
            <a:off x="1484300" y="920706"/>
            <a:ext cx="10018800" cy="4870419"/>
          </a:xfrm>
          <a:prstGeom prst="rect">
            <a:avLst/>
          </a:prstGeom>
          <a:noFill/>
          <a:ln>
            <a:noFill/>
          </a:ln>
        </p:spPr>
        <p:txBody>
          <a:bodyPr spcFirstLastPara="1" wrap="square" lIns="91425" tIns="45700" rIns="91425" bIns="45700" anchor="ctr" anchorCtr="0">
            <a:normAutofit fontScale="55000" lnSpcReduction="20000"/>
          </a:bodyPr>
          <a:lstStyle/>
          <a:p>
            <a:pPr marL="285750" lvl="0" indent="-202565" algn="l" rtl="0">
              <a:spcBef>
                <a:spcPts val="0"/>
              </a:spcBef>
              <a:spcAft>
                <a:spcPts val="0"/>
              </a:spcAft>
              <a:buSzPct val="145000"/>
              <a:buChar char="•"/>
            </a:pPr>
            <a:endParaRPr lang="en-US" dirty="0"/>
          </a:p>
          <a:p>
            <a:pPr marL="285750" lvl="0" indent="-202565" algn="l" rtl="0">
              <a:lnSpc>
                <a:spcPct val="220000"/>
              </a:lnSpc>
              <a:spcBef>
                <a:spcPts val="0"/>
              </a:spcBef>
              <a:spcAft>
                <a:spcPts val="0"/>
              </a:spcAft>
              <a:buSzPct val="145000"/>
              <a:buChar char="•"/>
            </a:pPr>
            <a:r>
              <a:rPr lang="en-US" dirty="0">
                <a:latin typeface="Times New Roman"/>
                <a:cs typeface="Times New Roman"/>
              </a:rPr>
              <a:t>Purpose</a:t>
            </a:r>
          </a:p>
          <a:p>
            <a:pPr marL="285750" indent="-202565">
              <a:spcBef>
                <a:spcPts val="0"/>
              </a:spcBef>
              <a:buSzPct val="145000"/>
            </a:pPr>
            <a:r>
              <a:rPr lang="en-US" dirty="0">
                <a:latin typeface="Times New Roman"/>
                <a:cs typeface="Times New Roman"/>
              </a:rPr>
              <a:t>Introduction to Problem </a:t>
            </a:r>
            <a:endParaRPr lang="en-US" dirty="0">
              <a:latin typeface="Times New Roman" panose="02020603050405020304" pitchFamily="18" charset="0"/>
              <a:cs typeface="Times New Roman" panose="02020603050405020304" pitchFamily="18" charset="0"/>
            </a:endParaRPr>
          </a:p>
          <a:p>
            <a:pPr marL="285750" lvl="0" indent="-202882" algn="l" rtl="0">
              <a:spcBef>
                <a:spcPts val="0"/>
              </a:spcBef>
              <a:spcAft>
                <a:spcPts val="0"/>
              </a:spcAft>
              <a:buSzPct val="145000"/>
              <a:buChar char="•"/>
            </a:pPr>
            <a:r>
              <a:rPr lang="en-US" dirty="0">
                <a:latin typeface="Times New Roman"/>
                <a:cs typeface="Times New Roman"/>
              </a:rPr>
              <a:t>Problem Setup</a:t>
            </a:r>
            <a:endParaRPr lang="en-US" dirty="0">
              <a:latin typeface="Times New Roman" panose="02020603050405020304" pitchFamily="18" charset="0"/>
              <a:cs typeface="Times New Roman" panose="02020603050405020304" pitchFamily="18" charset="0"/>
            </a:endParaRPr>
          </a:p>
          <a:p>
            <a:pPr marL="285750" indent="-202565">
              <a:spcBef>
                <a:spcPts val="1044"/>
              </a:spcBef>
              <a:buSzPct val="145000"/>
            </a:pPr>
            <a:r>
              <a:rPr lang="en-US" dirty="0">
                <a:latin typeface="Times New Roman"/>
                <a:cs typeface="Times New Roman"/>
              </a:rPr>
              <a:t>Boundary Conditions </a:t>
            </a:r>
            <a:endParaRPr dirty="0">
              <a:latin typeface="Times New Roman" panose="02020603050405020304" pitchFamily="18" charset="0"/>
              <a:cs typeface="Times New Roman" panose="02020603050405020304" pitchFamily="18" charset="0"/>
            </a:endParaRPr>
          </a:p>
          <a:p>
            <a:pPr marL="285750" indent="-202565">
              <a:spcBef>
                <a:spcPts val="1044"/>
              </a:spcBef>
              <a:buSzPct val="145000"/>
            </a:pPr>
            <a:r>
              <a:rPr lang="en-US" dirty="0">
                <a:latin typeface="Times New Roman"/>
                <a:cs typeface="Times New Roman"/>
              </a:rPr>
              <a:t>Meshing </a:t>
            </a:r>
            <a:endParaRPr dirty="0">
              <a:latin typeface="Times New Roman" panose="02020603050405020304" pitchFamily="18" charset="0"/>
              <a:cs typeface="Times New Roman" panose="02020603050405020304" pitchFamily="18" charset="0"/>
            </a:endParaRPr>
          </a:p>
          <a:p>
            <a:pPr marL="285750" indent="-202565">
              <a:spcBef>
                <a:spcPts val="1044"/>
              </a:spcBef>
              <a:buSzPct val="145000"/>
            </a:pPr>
            <a:r>
              <a:rPr lang="en-US" dirty="0">
                <a:latin typeface="Times New Roman"/>
                <a:cs typeface="Times New Roman"/>
              </a:rPr>
              <a:t>Simulation Tools </a:t>
            </a:r>
            <a:endParaRPr lang="en-US" dirty="0">
              <a:latin typeface="Times New Roman" panose="02020603050405020304" pitchFamily="18" charset="0"/>
              <a:cs typeface="Times New Roman" panose="02020603050405020304" pitchFamily="18" charset="0"/>
            </a:endParaRPr>
          </a:p>
          <a:p>
            <a:pPr marL="285750" indent="-202565">
              <a:spcBef>
                <a:spcPts val="1044"/>
              </a:spcBef>
              <a:buSzPct val="145000"/>
            </a:pPr>
            <a:r>
              <a:rPr lang="en-US" dirty="0">
                <a:latin typeface="Times New Roman"/>
                <a:cs typeface="Times New Roman"/>
              </a:rPr>
              <a:t>Simulation Setup </a:t>
            </a:r>
            <a:endParaRPr lang="en-US" dirty="0">
              <a:latin typeface="Times New Roman" panose="02020603050405020304" pitchFamily="18" charset="0"/>
              <a:cs typeface="Times New Roman" panose="02020603050405020304" pitchFamily="18" charset="0"/>
            </a:endParaRPr>
          </a:p>
          <a:p>
            <a:pPr marL="285750" indent="-202565">
              <a:spcBef>
                <a:spcPts val="1044"/>
              </a:spcBef>
              <a:buSzPct val="145000"/>
            </a:pPr>
            <a:r>
              <a:rPr lang="en-US" dirty="0">
                <a:latin typeface="Times New Roman"/>
                <a:cs typeface="Times New Roman"/>
              </a:rPr>
              <a:t>High Performance Computational Setup </a:t>
            </a:r>
            <a:endParaRPr dirty="0">
              <a:latin typeface="Times New Roman" panose="02020603050405020304" pitchFamily="18" charset="0"/>
              <a:cs typeface="Times New Roman" panose="02020603050405020304" pitchFamily="18" charset="0"/>
            </a:endParaRPr>
          </a:p>
          <a:p>
            <a:pPr marL="285750" lvl="0" indent="-202565" algn="l" rtl="0">
              <a:spcBef>
                <a:spcPts val="1044"/>
              </a:spcBef>
              <a:spcAft>
                <a:spcPts val="0"/>
              </a:spcAft>
              <a:buSzPct val="145000"/>
              <a:buChar char="•"/>
            </a:pPr>
            <a:r>
              <a:rPr lang="en-US" dirty="0">
                <a:latin typeface="Times New Roman"/>
                <a:cs typeface="Times New Roman"/>
              </a:rPr>
              <a:t>Results</a:t>
            </a:r>
            <a:endParaRPr dirty="0">
              <a:latin typeface="Times New Roman"/>
              <a:cs typeface="Times New Roman"/>
            </a:endParaRPr>
          </a:p>
          <a:p>
            <a:pPr marL="742950" lvl="1" indent="-210820" algn="l" rtl="0">
              <a:spcBef>
                <a:spcPts val="1044"/>
              </a:spcBef>
              <a:spcAft>
                <a:spcPts val="0"/>
              </a:spcAft>
              <a:buSzPct val="130500"/>
              <a:buChar char="•"/>
            </a:pPr>
            <a:r>
              <a:rPr lang="en-US" dirty="0">
                <a:latin typeface="Times New Roman"/>
                <a:cs typeface="Times New Roman"/>
              </a:rPr>
              <a:t>Cartesian Solver</a:t>
            </a:r>
            <a:endParaRPr dirty="0">
              <a:latin typeface="Times New Roman"/>
              <a:cs typeface="Times New Roman"/>
            </a:endParaRPr>
          </a:p>
          <a:p>
            <a:pPr marL="742950" lvl="1" indent="-210820" algn="l" rtl="0">
              <a:spcBef>
                <a:spcPts val="1044"/>
              </a:spcBef>
              <a:spcAft>
                <a:spcPts val="0"/>
              </a:spcAft>
              <a:buSzPct val="130500"/>
              <a:buChar char="•"/>
            </a:pPr>
            <a:r>
              <a:rPr lang="en-US" dirty="0">
                <a:latin typeface="Times New Roman"/>
                <a:cs typeface="Times New Roman"/>
              </a:rPr>
              <a:t>Steady State</a:t>
            </a:r>
            <a:endParaRPr dirty="0">
              <a:latin typeface="Times New Roman"/>
              <a:cs typeface="Times New Roman"/>
            </a:endParaRPr>
          </a:p>
          <a:p>
            <a:pPr marL="742950" lvl="1" indent="-210820" algn="l" rtl="0">
              <a:spcBef>
                <a:spcPts val="1044"/>
              </a:spcBef>
              <a:spcAft>
                <a:spcPts val="0"/>
              </a:spcAft>
              <a:buSzPct val="130500"/>
              <a:buChar char="•"/>
            </a:pPr>
            <a:r>
              <a:rPr lang="en-US" dirty="0">
                <a:latin typeface="Times New Roman"/>
                <a:cs typeface="Times New Roman"/>
              </a:rPr>
              <a:t>Unsteady</a:t>
            </a:r>
            <a:endParaRPr dirty="0">
              <a:latin typeface="Times New Roman"/>
              <a:cs typeface="Times New Roman"/>
            </a:endParaRPr>
          </a:p>
          <a:p>
            <a:pPr marL="285750" lvl="0" indent="-202565" algn="l" rtl="0">
              <a:spcBef>
                <a:spcPts val="1044"/>
              </a:spcBef>
              <a:spcAft>
                <a:spcPts val="0"/>
              </a:spcAft>
              <a:buSzPct val="145000"/>
              <a:buChar char="•"/>
            </a:pPr>
            <a:r>
              <a:rPr lang="en-US" dirty="0">
                <a:latin typeface="Times New Roman"/>
                <a:cs typeface="Times New Roman"/>
              </a:rPr>
              <a:t>Conclusion</a:t>
            </a:r>
            <a:endParaRPr dirty="0">
              <a:latin typeface="Times New Roman"/>
              <a:cs typeface="Times New Roman"/>
            </a:endParaRPr>
          </a:p>
          <a:p>
            <a:pPr marL="285750" indent="-202565">
              <a:spcBef>
                <a:spcPts val="1044"/>
              </a:spcBef>
              <a:buSzPct val="145000"/>
            </a:pPr>
            <a:r>
              <a:rPr lang="en-US" dirty="0">
                <a:latin typeface="Times New Roman"/>
                <a:cs typeface="Times New Roman"/>
              </a:rPr>
              <a:t>Other Work </a:t>
            </a:r>
            <a:endParaRPr lang="en-US" dirty="0">
              <a:latin typeface="Times New Roman" panose="02020603050405020304" pitchFamily="18" charset="0"/>
              <a:cs typeface="Times New Roman" panose="02020603050405020304" pitchFamily="18" charset="0"/>
            </a:endParaRPr>
          </a:p>
          <a:p>
            <a:pPr marL="285750" lvl="0" indent="-202565" algn="l" rtl="0">
              <a:spcBef>
                <a:spcPts val="1044"/>
              </a:spcBef>
              <a:spcAft>
                <a:spcPts val="0"/>
              </a:spcAft>
              <a:buSzPct val="145000"/>
              <a:buChar char="•"/>
            </a:pPr>
            <a:r>
              <a:rPr lang="en-US" dirty="0">
                <a:latin typeface="Times New Roman"/>
                <a:cs typeface="Times New Roman"/>
              </a:rPr>
              <a:t>References</a:t>
            </a:r>
          </a:p>
          <a:p>
            <a:pPr marL="285750" lvl="0" indent="-202565" algn="l" rtl="0">
              <a:spcBef>
                <a:spcPts val="1044"/>
              </a:spcBef>
              <a:spcAft>
                <a:spcPts val="0"/>
              </a:spcAft>
              <a:buSzPct val="145000"/>
              <a:buChar char="•"/>
            </a:pPr>
            <a:r>
              <a:rPr lang="en-US" dirty="0">
                <a:latin typeface="Times New Roman"/>
                <a:cs typeface="Times New Roman"/>
              </a:rPr>
              <a:t>Questions</a:t>
            </a:r>
            <a:endParaRPr dirty="0">
              <a:latin typeface="Times New Roman"/>
              <a:cs typeface="Times New Roman"/>
            </a:endParaRPr>
          </a:p>
          <a:p>
            <a:pPr marL="285750" lvl="0" indent="-81280" algn="l" rtl="0">
              <a:spcBef>
                <a:spcPts val="1044"/>
              </a:spcBef>
              <a:spcAft>
                <a:spcPts val="0"/>
              </a:spcAft>
              <a:buSzPct val="145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9"/>
          <p:cNvSpPr txBox="1">
            <a:spLocks noGrp="1"/>
          </p:cNvSpPr>
          <p:nvPr>
            <p:ph type="title"/>
          </p:nvPr>
        </p:nvSpPr>
        <p:spPr>
          <a:xfrm>
            <a:off x="1547362" y="0"/>
            <a:ext cx="10018800" cy="82611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latin typeface="Times New Roman" panose="02020603050405020304" pitchFamily="18" charset="0"/>
                <a:ea typeface="Times New Roman"/>
                <a:cs typeface="Times New Roman" panose="02020603050405020304" pitchFamily="18" charset="0"/>
                <a:sym typeface="Times New Roman"/>
              </a:rPr>
              <a:t>Purpose</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282" name="Google Shape;282;p9"/>
          <p:cNvSpPr txBox="1">
            <a:spLocks noGrp="1"/>
          </p:cNvSpPr>
          <p:nvPr>
            <p:ph type="body" idx="1"/>
          </p:nvPr>
        </p:nvSpPr>
        <p:spPr>
          <a:xfrm>
            <a:off x="1484300" y="1805875"/>
            <a:ext cx="10018800" cy="3985200"/>
          </a:xfrm>
          <a:prstGeom prst="rect">
            <a:avLst/>
          </a:prstGeom>
          <a:noFill/>
          <a:ln>
            <a:noFill/>
          </a:ln>
        </p:spPr>
        <p:txBody>
          <a:bodyPr spcFirstLastPara="1" wrap="square" lIns="91425" tIns="45700" rIns="91425" bIns="45700" anchor="t" anchorCtr="0">
            <a:normAutofit lnSpcReduction="10000"/>
          </a:bodyPr>
          <a:lstStyle/>
          <a:p>
            <a:pPr marL="914400">
              <a:spcBef>
                <a:spcPts val="0"/>
              </a:spcBef>
              <a:buFont typeface="Times New Roman"/>
              <a:buChar char="•"/>
            </a:pPr>
            <a:r>
              <a:rPr lang="en-US" dirty="0">
                <a:latin typeface="Times New Roman"/>
                <a:ea typeface="Times New Roman"/>
                <a:cs typeface="Times New Roman"/>
                <a:sym typeface="Times New Roman"/>
              </a:rPr>
              <a:t>Demonstrates what geometry will “start” in the BAM6QT wind tunnel.</a:t>
            </a:r>
            <a:endParaRPr dirty="0">
              <a:latin typeface="Times New Roman"/>
              <a:ea typeface="Times New Roman"/>
              <a:cs typeface="Times New Roman"/>
              <a:sym typeface="Times New Roman"/>
            </a:endParaRPr>
          </a:p>
          <a:p>
            <a:pPr marL="914400">
              <a:spcBef>
                <a:spcPts val="0"/>
              </a:spcBef>
              <a:buFont typeface="Times New Roman"/>
              <a:buChar char="•"/>
            </a:pPr>
            <a:r>
              <a:rPr lang="en-US" dirty="0">
                <a:latin typeface="Times New Roman"/>
                <a:ea typeface="Times New Roman"/>
                <a:cs typeface="Times New Roman"/>
                <a:sym typeface="Times New Roman"/>
              </a:rPr>
              <a:t>Will save money in experimental costs. </a:t>
            </a:r>
            <a:endParaRPr dirty="0">
              <a:latin typeface="Times New Roman" panose="02020603050405020304" pitchFamily="18" charset="0"/>
              <a:ea typeface="Times New Roman"/>
              <a:cs typeface="Times New Roman" panose="02020603050405020304" pitchFamily="18" charset="0"/>
              <a:sym typeface="Times New Roman"/>
            </a:endParaRPr>
          </a:p>
          <a:p>
            <a:pPr marL="914400" lvl="0" indent="-394335" algn="l" rtl="0">
              <a:spcBef>
                <a:spcPts val="0"/>
              </a:spcBef>
              <a:spcAft>
                <a:spcPts val="0"/>
              </a:spcAft>
              <a:buSzPts val="2610"/>
              <a:buFont typeface="Times New Roman"/>
              <a:buChar char="•"/>
            </a:pPr>
            <a:r>
              <a:rPr lang="en-US" dirty="0">
                <a:latin typeface="Times New Roman"/>
                <a:ea typeface="Times New Roman"/>
                <a:cs typeface="Times New Roman"/>
                <a:sym typeface="Times New Roman"/>
              </a:rPr>
              <a:t>Allows for multiple geometries to be tested computationally without the need for fabrication.</a:t>
            </a:r>
            <a:endParaRPr dirty="0">
              <a:latin typeface="Times New Roman"/>
              <a:ea typeface="Times New Roman"/>
              <a:cs typeface="Times New Roman"/>
              <a:sym typeface="Times New Roman"/>
            </a:endParaRPr>
          </a:p>
          <a:p>
            <a:pPr marL="914400" lvl="0" indent="-394335" algn="l" rtl="0">
              <a:spcBef>
                <a:spcPts val="0"/>
              </a:spcBef>
              <a:spcAft>
                <a:spcPts val="0"/>
              </a:spcAft>
              <a:buSzPts val="2610"/>
              <a:buFont typeface="Times New Roman"/>
              <a:buChar char="•"/>
            </a:pPr>
            <a:r>
              <a:rPr lang="en-US" dirty="0">
                <a:latin typeface="Times New Roman"/>
                <a:ea typeface="Times New Roman"/>
                <a:cs typeface="Times New Roman"/>
                <a:sym typeface="Times New Roman"/>
              </a:rPr>
              <a:t>Observation on how primitive variables such as pressure, temperature, and density are being affected by changing boundary conditions, initial conditions or test geometries.</a:t>
            </a:r>
            <a:endParaRPr dirty="0">
              <a:latin typeface="Times New Roman"/>
              <a:ea typeface="Times New Roman"/>
              <a:cs typeface="Times New Roman"/>
              <a:sym typeface="Times New Roman"/>
            </a:endParaRPr>
          </a:p>
          <a:p>
            <a:pPr marL="914400">
              <a:spcBef>
                <a:spcPts val="0"/>
              </a:spcBef>
            </a:pPr>
            <a:r>
              <a:rPr lang="en-US" dirty="0">
                <a:latin typeface="Times New Roman"/>
                <a:cs typeface="Times New Roman"/>
              </a:rPr>
              <a:t>Understanding of how boundary layer forms in a hypersonic wind tunnel and how FUN3D and Cart3D flow parameters were determined, and how setup can be applied to future BAM6QT and other hypersonic wind tunnel simulations.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
          <p:cNvSpPr txBox="1">
            <a:spLocks noGrp="1"/>
          </p:cNvSpPr>
          <p:nvPr>
            <p:ph type="title"/>
          </p:nvPr>
        </p:nvSpPr>
        <p:spPr>
          <a:xfrm>
            <a:off x="1484397" y="-83557"/>
            <a:ext cx="10018713" cy="92858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latin typeface="Times New Roman" panose="02020603050405020304" pitchFamily="18" charset="0"/>
                <a:cs typeface="Times New Roman" panose="02020603050405020304" pitchFamily="18" charset="0"/>
              </a:rPr>
              <a:t>Introduction to Problem </a:t>
            </a:r>
            <a:endParaRPr dirty="0">
              <a:latin typeface="Times New Roman" panose="02020603050405020304" pitchFamily="18" charset="0"/>
              <a:cs typeface="Times New Roman" panose="02020603050405020304" pitchFamily="18" charset="0"/>
            </a:endParaRPr>
          </a:p>
        </p:txBody>
      </p:sp>
      <p:sp>
        <p:nvSpPr>
          <p:cNvPr id="203" name="Google Shape;203;p4"/>
          <p:cNvSpPr txBox="1">
            <a:spLocks noGrp="1"/>
          </p:cNvSpPr>
          <p:nvPr>
            <p:ph type="body" idx="1"/>
          </p:nvPr>
        </p:nvSpPr>
        <p:spPr>
          <a:xfrm>
            <a:off x="1484310" y="1726760"/>
            <a:ext cx="10018800" cy="3755700"/>
          </a:xfrm>
          <a:prstGeom prst="rect">
            <a:avLst/>
          </a:prstGeom>
          <a:noFill/>
          <a:ln>
            <a:noFill/>
          </a:ln>
        </p:spPr>
        <p:txBody>
          <a:bodyPr spcFirstLastPara="1" wrap="square" lIns="91425" tIns="45700" rIns="91425" bIns="45700" anchor="t" anchorCtr="0">
            <a:normAutofit/>
          </a:bodyPr>
          <a:lstStyle/>
          <a:p>
            <a:pPr marL="285750" indent="-268605">
              <a:spcBef>
                <a:spcPts val="0"/>
              </a:spcBef>
              <a:buSzPct val="145000"/>
            </a:pPr>
            <a:r>
              <a:rPr lang="en-US" dirty="0">
                <a:latin typeface="Times New Roman"/>
                <a:cs typeface="Times New Roman"/>
              </a:rPr>
              <a:t>The BAM6QT is a hypersonic wind tunnel that can reach Mach 6 in the test section under quiet flow conditions</a:t>
            </a:r>
            <a:endParaRPr lang="en-US" dirty="0">
              <a:latin typeface="Times New Roman" panose="02020603050405020304" pitchFamily="18" charset="0"/>
              <a:cs typeface="Times New Roman" panose="02020603050405020304" pitchFamily="18" charset="0"/>
            </a:endParaRPr>
          </a:p>
          <a:p>
            <a:pPr marL="285750" indent="-268605">
              <a:spcBef>
                <a:spcPts val="1080"/>
              </a:spcBef>
              <a:buSzPct val="145000"/>
            </a:pPr>
            <a:r>
              <a:rPr lang="en-US" dirty="0">
                <a:latin typeface="Times New Roman"/>
                <a:cs typeface="Times New Roman"/>
              </a:rPr>
              <a:t>It is located at Purdue University </a:t>
            </a:r>
            <a:endParaRPr dirty="0">
              <a:latin typeface="Times New Roman" panose="02020603050405020304" pitchFamily="18" charset="0"/>
              <a:cs typeface="Times New Roman" panose="02020603050405020304" pitchFamily="18" charset="0"/>
            </a:endParaRPr>
          </a:p>
          <a:p>
            <a:pPr marL="285750" lvl="0" indent="-268605" algn="l" rtl="0">
              <a:spcBef>
                <a:spcPts val="1080"/>
              </a:spcBef>
              <a:spcAft>
                <a:spcPts val="0"/>
              </a:spcAft>
              <a:buSzPct val="145000"/>
              <a:buChar char="•"/>
            </a:pPr>
            <a:r>
              <a:rPr lang="en-US" dirty="0">
                <a:latin typeface="Times New Roman"/>
                <a:cs typeface="Times New Roman"/>
              </a:rPr>
              <a:t>It consists of a Driver section, a Test section, and a Vacuum tank section</a:t>
            </a:r>
            <a:endParaRPr dirty="0">
              <a:latin typeface="Times New Roman"/>
              <a:cs typeface="Times New Roman"/>
            </a:endParaRPr>
          </a:p>
          <a:p>
            <a:pPr marL="285750" lvl="0" indent="-64770" algn="l" rtl="0">
              <a:spcBef>
                <a:spcPts val="1080"/>
              </a:spcBef>
              <a:spcAft>
                <a:spcPts val="0"/>
              </a:spcAft>
              <a:buSzPct val="145000"/>
              <a:buNone/>
            </a:pPr>
            <a:endParaRPr dirty="0"/>
          </a:p>
          <a:p>
            <a:pPr marL="0" lvl="0" indent="0" algn="l" rtl="0">
              <a:spcBef>
                <a:spcPts val="1080"/>
              </a:spcBef>
              <a:spcAft>
                <a:spcPts val="0"/>
              </a:spcAft>
              <a:buSzPct val="145000"/>
              <a:buNone/>
            </a:pPr>
            <a:endParaRPr dirty="0"/>
          </a:p>
          <a:p>
            <a:pPr marL="285750" lvl="0" indent="-64770" algn="l" rtl="0">
              <a:spcBef>
                <a:spcPts val="1080"/>
              </a:spcBef>
              <a:spcAft>
                <a:spcPts val="0"/>
              </a:spcAft>
              <a:buSzPct val="145000"/>
              <a:buNone/>
            </a:pPr>
            <a:endParaRPr dirty="0"/>
          </a:p>
          <a:p>
            <a:pPr marL="285750" lvl="0" indent="-64770" algn="l" rtl="0">
              <a:spcBef>
                <a:spcPts val="1080"/>
              </a:spcBef>
              <a:spcAft>
                <a:spcPts val="0"/>
              </a:spcAft>
              <a:buSzPct val="145000"/>
              <a:buNone/>
            </a:pPr>
            <a:endParaRPr dirty="0"/>
          </a:p>
          <a:p>
            <a:pPr marL="285750" lvl="0" indent="-64770" algn="l" rtl="0">
              <a:spcBef>
                <a:spcPts val="1080"/>
              </a:spcBef>
              <a:spcAft>
                <a:spcPts val="0"/>
              </a:spcAft>
              <a:buSzPct val="145000"/>
              <a:buNone/>
            </a:pPr>
            <a:endParaRPr dirty="0"/>
          </a:p>
        </p:txBody>
      </p:sp>
      <p:pic>
        <p:nvPicPr>
          <p:cNvPr id="204" name="Google Shape;204;p4"/>
          <p:cNvPicPr preferRelativeResize="0"/>
          <p:nvPr/>
        </p:nvPicPr>
        <p:blipFill rotWithShape="1">
          <a:blip r:embed="rId3">
            <a:alphaModFix/>
          </a:blip>
          <a:srcRect l="661" t="11963" r="670" b="8"/>
          <a:stretch/>
        </p:blipFill>
        <p:spPr>
          <a:xfrm>
            <a:off x="1659425" y="3827550"/>
            <a:ext cx="8873150" cy="2787575"/>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5"/>
          <p:cNvSpPr txBox="1">
            <a:spLocks noGrp="1"/>
          </p:cNvSpPr>
          <p:nvPr>
            <p:ph type="title"/>
          </p:nvPr>
        </p:nvSpPr>
        <p:spPr>
          <a:xfrm>
            <a:off x="1484350" y="0"/>
            <a:ext cx="10018800" cy="64953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000"/>
              <a:buFont typeface="Corbel"/>
              <a:buNone/>
            </a:pPr>
            <a:r>
              <a:rPr lang="en-US" dirty="0">
                <a:latin typeface="Times New Roman"/>
                <a:cs typeface="Times New Roman"/>
              </a:rPr>
              <a:t>Problem Setup </a:t>
            </a:r>
            <a:endParaRPr dirty="0">
              <a:latin typeface="Times New Roman"/>
              <a:cs typeface="Times New Roman"/>
            </a:endParaRPr>
          </a:p>
        </p:txBody>
      </p:sp>
      <p:sp>
        <p:nvSpPr>
          <p:cNvPr id="211" name="Google Shape;211;p5"/>
          <p:cNvSpPr txBox="1">
            <a:spLocks noGrp="1"/>
          </p:cNvSpPr>
          <p:nvPr>
            <p:ph type="body" idx="1"/>
          </p:nvPr>
        </p:nvSpPr>
        <p:spPr>
          <a:xfrm>
            <a:off x="1484300" y="914400"/>
            <a:ext cx="10018800" cy="5677200"/>
          </a:xfrm>
          <a:prstGeom prst="rect">
            <a:avLst/>
          </a:prstGeom>
          <a:noFill/>
          <a:ln>
            <a:noFill/>
          </a:ln>
        </p:spPr>
        <p:txBody>
          <a:bodyPr spcFirstLastPara="1" wrap="square" lIns="91425" tIns="45700" rIns="91425" bIns="45700" anchor="t" anchorCtr="0">
            <a:normAutofit/>
          </a:bodyPr>
          <a:lstStyle/>
          <a:p>
            <a:pPr marL="285750" lvl="0" indent="0" algn="l" rtl="0">
              <a:spcBef>
                <a:spcPts val="1008"/>
              </a:spcBef>
              <a:spcAft>
                <a:spcPts val="0"/>
              </a:spcAft>
              <a:buNone/>
            </a:pPr>
            <a:endParaRPr dirty="0">
              <a:latin typeface="Times New Roman"/>
              <a:ea typeface="Times New Roman"/>
              <a:cs typeface="Times New Roman"/>
              <a:sym typeface="Times New Roman"/>
            </a:endParaRPr>
          </a:p>
          <a:p>
            <a:pPr marL="285750" lvl="0" indent="0" algn="l" rtl="0">
              <a:spcBef>
                <a:spcPts val="1008"/>
              </a:spcBef>
              <a:spcAft>
                <a:spcPts val="0"/>
              </a:spcAft>
              <a:buNone/>
            </a:pPr>
            <a:endParaRPr dirty="0">
              <a:latin typeface="Times New Roman"/>
              <a:ea typeface="Times New Roman"/>
              <a:cs typeface="Times New Roman"/>
              <a:sym typeface="Times New Roman"/>
            </a:endParaRPr>
          </a:p>
          <a:p>
            <a:pPr marL="285750" lvl="0" indent="0" algn="l" rtl="0">
              <a:spcBef>
                <a:spcPts val="1008"/>
              </a:spcBef>
              <a:spcAft>
                <a:spcPts val="0"/>
              </a:spcAft>
              <a:buNone/>
            </a:pPr>
            <a:endParaRPr dirty="0">
              <a:latin typeface="Times New Roman"/>
              <a:ea typeface="Times New Roman"/>
              <a:cs typeface="Times New Roman"/>
              <a:sym typeface="Times New Roman"/>
            </a:endParaRPr>
          </a:p>
          <a:p>
            <a:pPr marL="285750" lvl="0" indent="0" algn="l" rtl="0">
              <a:spcBef>
                <a:spcPts val="1008"/>
              </a:spcBef>
              <a:spcAft>
                <a:spcPts val="0"/>
              </a:spcAft>
              <a:buNone/>
            </a:pPr>
            <a:endParaRPr dirty="0">
              <a:latin typeface="Times New Roman"/>
              <a:ea typeface="Times New Roman"/>
              <a:cs typeface="Times New Roman"/>
              <a:sym typeface="Times New Roman"/>
            </a:endParaRPr>
          </a:p>
          <a:p>
            <a:pPr marL="285750" lvl="0" indent="0" algn="l" rtl="0">
              <a:spcBef>
                <a:spcPts val="1008"/>
              </a:spcBef>
              <a:spcAft>
                <a:spcPts val="0"/>
              </a:spcAft>
              <a:buNone/>
            </a:pPr>
            <a:endParaRPr dirty="0">
              <a:latin typeface="Times New Roman"/>
              <a:ea typeface="Times New Roman"/>
              <a:cs typeface="Times New Roman"/>
              <a:sym typeface="Times New Roman"/>
            </a:endParaRPr>
          </a:p>
          <a:p>
            <a:pPr marL="285750" lvl="0" indent="-318770" algn="l" rtl="0">
              <a:spcBef>
                <a:spcPts val="1008"/>
              </a:spcBef>
              <a:spcAft>
                <a:spcPts val="0"/>
              </a:spcAft>
              <a:buSzPts val="3480"/>
              <a:buFont typeface="Times New Roman"/>
              <a:buChar char="•"/>
            </a:pPr>
            <a:endParaRPr lang="en-US" dirty="0">
              <a:latin typeface="Times New Roman"/>
              <a:ea typeface="Times New Roman"/>
              <a:cs typeface="Times New Roman"/>
            </a:endParaRPr>
          </a:p>
          <a:p>
            <a:pPr marL="285750" indent="-318770">
              <a:spcBef>
                <a:spcPts val="1008"/>
              </a:spcBef>
              <a:buSzPts val="3480"/>
              <a:buFont typeface="Times New Roman"/>
              <a:buChar char="•"/>
            </a:pPr>
            <a:endParaRPr lang="en-US" dirty="0">
              <a:latin typeface="Times New Roman"/>
              <a:ea typeface="Times New Roman"/>
              <a:cs typeface="Times New Roman"/>
            </a:endParaRPr>
          </a:p>
          <a:p>
            <a:pPr marL="285750" indent="-318770">
              <a:spcBef>
                <a:spcPts val="1008"/>
              </a:spcBef>
              <a:buSzPts val="3480"/>
              <a:buFont typeface="Times New Roman"/>
              <a:buChar char="•"/>
            </a:pPr>
            <a:r>
              <a:rPr lang="en-US" dirty="0">
                <a:latin typeface="Times New Roman"/>
                <a:ea typeface="Times New Roman"/>
                <a:cs typeface="Times New Roman"/>
              </a:rPr>
              <a:t>Only a quarter of the wind tunnel needed to be simulated due to the geometry of the wind tunnel being centered along the x-axis and the model being symmetric both in the y and z directions. </a:t>
            </a:r>
            <a:endParaRPr dirty="0">
              <a:latin typeface="Times New Roman" panose="02020603050405020304" pitchFamily="18" charset="0"/>
              <a:ea typeface="Times New Roman"/>
              <a:cs typeface="Times New Roman" panose="02020603050405020304" pitchFamily="18" charset="0"/>
            </a:endParaRPr>
          </a:p>
          <a:p>
            <a:pPr marL="0" lvl="0" indent="0" algn="ctr" rtl="0">
              <a:spcBef>
                <a:spcPts val="1008"/>
              </a:spcBef>
              <a:spcAft>
                <a:spcPts val="0"/>
              </a:spcAft>
              <a:buSzPts val="3480"/>
              <a:buNone/>
            </a:pPr>
            <a:endParaRPr b="1"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1008"/>
              </a:spcBef>
              <a:spcAft>
                <a:spcPts val="0"/>
              </a:spcAft>
              <a:buSzPts val="3480"/>
              <a:buNone/>
            </a:pPr>
            <a:endParaRPr lang="en-US" b="1" dirty="0">
              <a:latin typeface="Times New Roman"/>
              <a:ea typeface="Times New Roman"/>
              <a:cs typeface="Times New Roman"/>
            </a:endParaRPr>
          </a:p>
        </p:txBody>
      </p:sp>
      <p:graphicFrame>
        <p:nvGraphicFramePr>
          <p:cNvPr id="212" name="Google Shape;212;p5"/>
          <p:cNvGraphicFramePr/>
          <p:nvPr>
            <p:extLst>
              <p:ext uri="{D42A27DB-BD31-4B8C-83A1-F6EECF244321}">
                <p14:modId xmlns:p14="http://schemas.microsoft.com/office/powerpoint/2010/main" val="239971131"/>
              </p:ext>
            </p:extLst>
          </p:nvPr>
        </p:nvGraphicFramePr>
        <p:xfrm>
          <a:off x="1692952" y="1060262"/>
          <a:ext cx="9340840" cy="2961568"/>
        </p:xfrm>
        <a:graphic>
          <a:graphicData uri="http://schemas.openxmlformats.org/drawingml/2006/table">
            <a:tbl>
              <a:tblPr>
                <a:noFill/>
                <a:tableStyleId>{657C6710-5F34-43AB-A2AE-BFE2AA315E38}</a:tableStyleId>
              </a:tblPr>
              <a:tblGrid>
                <a:gridCol w="4670420">
                  <a:extLst>
                    <a:ext uri="{9D8B030D-6E8A-4147-A177-3AD203B41FA5}">
                      <a16:colId xmlns:a16="http://schemas.microsoft.com/office/drawing/2014/main" val="20000"/>
                    </a:ext>
                  </a:extLst>
                </a:gridCol>
                <a:gridCol w="4670420">
                  <a:extLst>
                    <a:ext uri="{9D8B030D-6E8A-4147-A177-3AD203B41FA5}">
                      <a16:colId xmlns:a16="http://schemas.microsoft.com/office/drawing/2014/main" val="20001"/>
                    </a:ext>
                  </a:extLst>
                </a:gridCol>
              </a:tblGrid>
              <a:tr h="489614">
                <a:tc>
                  <a:txBody>
                    <a:bodyPr/>
                    <a:lstStyle/>
                    <a:p>
                      <a:pPr marL="0" lvl="0" indent="0" algn="ctr" rtl="0">
                        <a:spcBef>
                          <a:spcPts val="0"/>
                        </a:spcBef>
                        <a:spcAft>
                          <a:spcPts val="0"/>
                        </a:spcAft>
                        <a:buNone/>
                      </a:pPr>
                      <a:r>
                        <a:rPr lang="en-US" dirty="0">
                          <a:latin typeface="Times New Roman"/>
                          <a:cs typeface="Times New Roman"/>
                        </a:rPr>
                        <a:t>Spacing of mesh wall (y+ = 1)</a:t>
                      </a:r>
                      <a:endParaRPr dirty="0">
                        <a:latin typeface="Times New Roman" panose="02020603050405020304" pitchFamily="18" charset="0"/>
                        <a:cs typeface="Times New Roman" panose="02020603050405020304" pitchFamily="18" charset="0"/>
                      </a:endParaRPr>
                    </a:p>
                  </a:txBody>
                  <a:tcPr marL="91425" marR="91425" marT="91425" marB="91425">
                    <a:solidFill>
                      <a:schemeClr val="accent1"/>
                    </a:solidFill>
                  </a:tcPr>
                </a:tc>
                <a:tc>
                  <a:txBody>
                    <a:bodyPr/>
                    <a:lstStyle/>
                    <a:p>
                      <a:pPr marL="0" lvl="0" indent="0" algn="ctr" rtl="0">
                        <a:spcBef>
                          <a:spcPts val="0"/>
                        </a:spcBef>
                        <a:spcAft>
                          <a:spcPts val="0"/>
                        </a:spcAft>
                        <a:buNone/>
                      </a:pPr>
                      <a:r>
                        <a:rPr lang="en-US" dirty="0">
                          <a:latin typeface="Times New Roman"/>
                          <a:cs typeface="Times New Roman"/>
                        </a:rPr>
                        <a:t>1.0E-5  meters </a:t>
                      </a:r>
                      <a:endParaRPr lang="en-US" dirty="0">
                        <a:latin typeface="Times New Roman" panose="02020603050405020304" pitchFamily="18" charset="0"/>
                        <a:cs typeface="Times New Roman" panose="02020603050405020304" pitchFamily="18" charset="0"/>
                      </a:endParaRPr>
                    </a:p>
                  </a:txBody>
                  <a:tcPr marL="91425" marR="91425" marT="91425" marB="91425">
                    <a:solidFill>
                      <a:schemeClr val="accent1"/>
                    </a:solidFill>
                  </a:tcPr>
                </a:tc>
                <a:extLst>
                  <a:ext uri="{0D108BD9-81ED-4DB2-BD59-A6C34878D82A}">
                    <a16:rowId xmlns:a16="http://schemas.microsoft.com/office/drawing/2014/main" val="10000"/>
                  </a:ext>
                </a:extLst>
              </a:tr>
              <a:tr h="489614">
                <a:tc>
                  <a:txBody>
                    <a:bodyPr/>
                    <a:lstStyle/>
                    <a:p>
                      <a:pPr marL="0" lvl="0" indent="0" algn="ctr" rtl="0">
                        <a:spcBef>
                          <a:spcPts val="0"/>
                        </a:spcBef>
                        <a:spcAft>
                          <a:spcPts val="0"/>
                        </a:spcAft>
                        <a:buNone/>
                      </a:pPr>
                      <a:r>
                        <a:rPr lang="en-US" dirty="0">
                          <a:latin typeface="Times New Roman"/>
                          <a:cs typeface="Times New Roman"/>
                        </a:rPr>
                        <a:t>Stagnation Pressure Inlet</a:t>
                      </a:r>
                      <a:endParaRPr dirty="0">
                        <a:latin typeface="Times New Roman"/>
                        <a:cs typeface="Times New Roman"/>
                      </a:endParaRPr>
                    </a:p>
                  </a:txBody>
                  <a:tcPr marL="91425" marR="91425" marT="91425" marB="91425">
                    <a:solidFill>
                      <a:schemeClr val="accent1"/>
                    </a:solidFill>
                  </a:tcPr>
                </a:tc>
                <a:tc>
                  <a:txBody>
                    <a:bodyPr/>
                    <a:lstStyle/>
                    <a:p>
                      <a:pPr marL="0" lvl="0" indent="0" algn="ctr" rtl="0">
                        <a:spcBef>
                          <a:spcPts val="0"/>
                        </a:spcBef>
                        <a:spcAft>
                          <a:spcPts val="0"/>
                        </a:spcAft>
                        <a:buNone/>
                      </a:pPr>
                      <a:r>
                        <a:rPr lang="en-US" dirty="0">
                          <a:latin typeface="Times New Roman"/>
                          <a:cs typeface="Times New Roman"/>
                        </a:rPr>
                        <a:t>130 PSIA </a:t>
                      </a:r>
                      <a:endParaRPr>
                        <a:latin typeface="Times New Roman" panose="02020603050405020304" pitchFamily="18" charset="0"/>
                        <a:cs typeface="Times New Roman" panose="02020603050405020304" pitchFamily="18" charset="0"/>
                      </a:endParaRPr>
                    </a:p>
                  </a:txBody>
                  <a:tcPr marL="91425" marR="91425" marT="91425" marB="91425">
                    <a:solidFill>
                      <a:schemeClr val="accent1"/>
                    </a:solidFill>
                  </a:tcPr>
                </a:tc>
                <a:extLst>
                  <a:ext uri="{0D108BD9-81ED-4DB2-BD59-A6C34878D82A}">
                    <a16:rowId xmlns:a16="http://schemas.microsoft.com/office/drawing/2014/main" val="10001"/>
                  </a:ext>
                </a:extLst>
              </a:tr>
              <a:tr h="489614">
                <a:tc>
                  <a:txBody>
                    <a:bodyPr/>
                    <a:lstStyle/>
                    <a:p>
                      <a:pPr marL="0" lvl="0" indent="0" algn="ctr" rtl="0">
                        <a:spcBef>
                          <a:spcPts val="0"/>
                        </a:spcBef>
                        <a:spcAft>
                          <a:spcPts val="0"/>
                        </a:spcAft>
                        <a:buNone/>
                      </a:pPr>
                      <a:r>
                        <a:rPr lang="en-US" dirty="0">
                          <a:latin typeface="Times New Roman"/>
                          <a:cs typeface="Times New Roman"/>
                        </a:rPr>
                        <a:t>Stagnation Temperature Inlet</a:t>
                      </a:r>
                      <a:endParaRPr dirty="0">
                        <a:latin typeface="Times New Roman"/>
                        <a:cs typeface="Times New Roman"/>
                      </a:endParaRPr>
                    </a:p>
                  </a:txBody>
                  <a:tcPr marL="91425" marR="91425" marT="91425" marB="91425">
                    <a:solidFill>
                      <a:schemeClr val="accent1"/>
                    </a:solidFill>
                  </a:tcPr>
                </a:tc>
                <a:tc>
                  <a:txBody>
                    <a:bodyPr/>
                    <a:lstStyle/>
                    <a:p>
                      <a:pPr marL="0" lvl="0" indent="0" algn="ctr" rtl="0">
                        <a:spcBef>
                          <a:spcPts val="0"/>
                        </a:spcBef>
                        <a:spcAft>
                          <a:spcPts val="0"/>
                        </a:spcAft>
                        <a:buNone/>
                      </a:pPr>
                      <a:r>
                        <a:rPr lang="en-US" dirty="0">
                          <a:latin typeface="Times New Roman"/>
                          <a:cs typeface="Times New Roman"/>
                        </a:rPr>
                        <a:t>160 Celsius </a:t>
                      </a:r>
                      <a:endParaRPr>
                        <a:latin typeface="Times New Roman" panose="02020603050405020304" pitchFamily="18" charset="0"/>
                        <a:cs typeface="Times New Roman" panose="02020603050405020304" pitchFamily="18" charset="0"/>
                      </a:endParaRPr>
                    </a:p>
                  </a:txBody>
                  <a:tcPr marL="91425" marR="91425" marT="91425" marB="91425">
                    <a:solidFill>
                      <a:schemeClr val="accent1"/>
                    </a:solidFill>
                  </a:tcPr>
                </a:tc>
                <a:extLst>
                  <a:ext uri="{0D108BD9-81ED-4DB2-BD59-A6C34878D82A}">
                    <a16:rowId xmlns:a16="http://schemas.microsoft.com/office/drawing/2014/main" val="10002"/>
                  </a:ext>
                </a:extLst>
              </a:tr>
              <a:tr h="501556">
                <a:tc>
                  <a:txBody>
                    <a:bodyPr/>
                    <a:lstStyle/>
                    <a:p>
                      <a:pPr marL="0" lvl="0" indent="0" algn="ctr" rtl="0">
                        <a:spcBef>
                          <a:spcPts val="0"/>
                        </a:spcBef>
                        <a:spcAft>
                          <a:spcPts val="0"/>
                        </a:spcAft>
                        <a:buNone/>
                      </a:pPr>
                      <a:r>
                        <a:rPr lang="en-US" dirty="0">
                          <a:latin typeface="Times New Roman"/>
                          <a:cs typeface="Times New Roman"/>
                        </a:rPr>
                        <a:t>Back Pressure Outlet</a:t>
                      </a:r>
                      <a:endParaRPr dirty="0">
                        <a:latin typeface="Times New Roman"/>
                        <a:cs typeface="Times New Roman"/>
                      </a:endParaRPr>
                    </a:p>
                  </a:txBody>
                  <a:tcPr marL="91425" marR="91425" marT="91425" marB="91425">
                    <a:solidFill>
                      <a:schemeClr val="accent1"/>
                    </a:solidFill>
                  </a:tcPr>
                </a:tc>
                <a:tc>
                  <a:txBody>
                    <a:bodyPr/>
                    <a:lstStyle/>
                    <a:p>
                      <a:pPr marL="0" lvl="0" indent="0" algn="ctr" rtl="0">
                        <a:spcBef>
                          <a:spcPts val="0"/>
                        </a:spcBef>
                        <a:spcAft>
                          <a:spcPts val="0"/>
                        </a:spcAft>
                        <a:buNone/>
                      </a:pPr>
                      <a:r>
                        <a:rPr lang="en-US" dirty="0">
                          <a:latin typeface="Times New Roman"/>
                          <a:cs typeface="Times New Roman"/>
                        </a:rPr>
                        <a:t>10 Torr</a:t>
                      </a:r>
                      <a:endParaRPr dirty="0">
                        <a:latin typeface="Times New Roman"/>
                        <a:cs typeface="Times New Roman"/>
                      </a:endParaRPr>
                    </a:p>
                  </a:txBody>
                  <a:tcPr marL="91425" marR="91425" marT="91425" marB="91425">
                    <a:solidFill>
                      <a:schemeClr val="accent1"/>
                    </a:solidFill>
                  </a:tcPr>
                </a:tc>
                <a:extLst>
                  <a:ext uri="{0D108BD9-81ED-4DB2-BD59-A6C34878D82A}">
                    <a16:rowId xmlns:a16="http://schemas.microsoft.com/office/drawing/2014/main" val="10003"/>
                  </a:ext>
                </a:extLst>
              </a:tr>
              <a:tr h="489614">
                <a:tc>
                  <a:txBody>
                    <a:bodyPr/>
                    <a:lstStyle/>
                    <a:p>
                      <a:pPr marL="0" lvl="0" indent="0" algn="ctr" rtl="0">
                        <a:spcBef>
                          <a:spcPts val="0"/>
                        </a:spcBef>
                        <a:spcAft>
                          <a:spcPts val="0"/>
                        </a:spcAft>
                        <a:buNone/>
                      </a:pPr>
                      <a:r>
                        <a:rPr lang="en-US" dirty="0">
                          <a:latin typeface="Times New Roman"/>
                          <a:cs typeface="Times New Roman"/>
                        </a:rPr>
                        <a:t>Reynolds Number initialized flow conditions </a:t>
                      </a:r>
                      <a:endParaRPr>
                        <a:latin typeface="Times New Roman" panose="02020603050405020304" pitchFamily="18" charset="0"/>
                        <a:cs typeface="Times New Roman" panose="02020603050405020304" pitchFamily="18" charset="0"/>
                      </a:endParaRPr>
                    </a:p>
                  </a:txBody>
                  <a:tcPr marL="91425" marR="91425" marT="91425" marB="91425">
                    <a:solidFill>
                      <a:schemeClr val="accent1"/>
                    </a:solidFill>
                  </a:tcPr>
                </a:tc>
                <a:tc>
                  <a:txBody>
                    <a:bodyPr/>
                    <a:lstStyle/>
                    <a:p>
                      <a:pPr marL="0" lvl="0" indent="0" algn="ctr" rtl="0">
                        <a:spcBef>
                          <a:spcPts val="0"/>
                        </a:spcBef>
                        <a:spcAft>
                          <a:spcPts val="0"/>
                        </a:spcAft>
                        <a:buNone/>
                      </a:pPr>
                      <a:r>
                        <a:rPr lang="en-US" dirty="0">
                          <a:latin typeface="Times New Roman"/>
                          <a:cs typeface="Times New Roman"/>
                        </a:rPr>
                        <a:t>8223917.433 /meter</a:t>
                      </a:r>
                      <a:endParaRPr dirty="0">
                        <a:latin typeface="Times New Roman" panose="02020603050405020304" pitchFamily="18" charset="0"/>
                        <a:cs typeface="Times New Roman" panose="02020603050405020304" pitchFamily="18" charset="0"/>
                      </a:endParaRPr>
                    </a:p>
                  </a:txBody>
                  <a:tcPr marL="91425" marR="91425" marT="91425" marB="91425">
                    <a:solidFill>
                      <a:schemeClr val="accent1"/>
                    </a:solidFill>
                  </a:tcPr>
                </a:tc>
                <a:extLst>
                  <a:ext uri="{0D108BD9-81ED-4DB2-BD59-A6C34878D82A}">
                    <a16:rowId xmlns:a16="http://schemas.microsoft.com/office/drawing/2014/main" val="10004"/>
                  </a:ext>
                </a:extLst>
              </a:tr>
              <a:tr h="501556">
                <a:tc>
                  <a:txBody>
                    <a:bodyPr/>
                    <a:lstStyle/>
                    <a:p>
                      <a:pPr marL="0" lvl="0" indent="0" algn="ctr">
                        <a:spcBef>
                          <a:spcPts val="0"/>
                        </a:spcBef>
                        <a:spcAft>
                          <a:spcPts val="0"/>
                        </a:spcAft>
                        <a:buNone/>
                      </a:pPr>
                      <a:r>
                        <a:rPr lang="en-US" dirty="0">
                          <a:latin typeface="Times New Roman"/>
                          <a:cs typeface="Times New Roman"/>
                        </a:rPr>
                        <a:t>Turbulence Model </a:t>
                      </a:r>
                      <a:endParaRPr dirty="0">
                        <a:latin typeface="Times New Roman"/>
                        <a:cs typeface="Times New Roman"/>
                      </a:endParaRPr>
                    </a:p>
                  </a:txBody>
                  <a:tcPr marL="91425" marR="91425" marT="91425" marB="91425">
                    <a:solidFill>
                      <a:schemeClr val="accent1"/>
                    </a:solidFill>
                  </a:tcPr>
                </a:tc>
                <a:tc>
                  <a:txBody>
                    <a:bodyPr/>
                    <a:lstStyle/>
                    <a:p>
                      <a:pPr marL="0" lvl="0" indent="0" algn="ctr">
                        <a:spcBef>
                          <a:spcPts val="0"/>
                        </a:spcBef>
                        <a:spcAft>
                          <a:spcPts val="0"/>
                        </a:spcAft>
                        <a:buNone/>
                      </a:pPr>
                      <a:r>
                        <a:rPr lang="en-US" dirty="0" err="1">
                          <a:latin typeface="Times New Roman"/>
                          <a:cs typeface="Times New Roman"/>
                        </a:rPr>
                        <a:t>Spalart</a:t>
                      </a:r>
                      <a:r>
                        <a:rPr lang="en-US" dirty="0">
                          <a:latin typeface="Times New Roman"/>
                          <a:cs typeface="Times New Roman"/>
                        </a:rPr>
                        <a:t>-Allmaras</a:t>
                      </a:r>
                      <a:endParaRPr dirty="0">
                        <a:latin typeface="Times New Roman"/>
                        <a:cs typeface="Times New Roman"/>
                      </a:endParaRPr>
                    </a:p>
                  </a:txBody>
                  <a:tcPr marL="91425" marR="91425" marT="91425" marB="91425">
                    <a:solidFill>
                      <a:schemeClr val="accent1"/>
                    </a:solidFill>
                  </a:tcPr>
                </a:tc>
                <a:extLst>
                  <a:ext uri="{0D108BD9-81ED-4DB2-BD59-A6C34878D82A}">
                    <a16:rowId xmlns:a16="http://schemas.microsoft.com/office/drawing/2014/main" val="30957021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F674-11FD-495E-8758-930FE8FD8F9E}"/>
              </a:ext>
            </a:extLst>
          </p:cNvPr>
          <p:cNvSpPr>
            <a:spLocks noGrp="1"/>
          </p:cNvSpPr>
          <p:nvPr>
            <p:ph type="title"/>
          </p:nvPr>
        </p:nvSpPr>
        <p:spPr>
          <a:xfrm>
            <a:off x="1484311" y="61486"/>
            <a:ext cx="10018713" cy="960120"/>
          </a:xfrm>
        </p:spPr>
        <p:txBody>
          <a:bodyPr/>
          <a:lstStyle/>
          <a:p>
            <a:r>
              <a:rPr lang="en-US" dirty="0">
                <a:latin typeface="Times New Roman" panose="02020603050405020304" pitchFamily="18" charset="0"/>
                <a:cs typeface="Times New Roman" panose="02020603050405020304" pitchFamily="18" charset="0"/>
              </a:rPr>
              <a:t>Boundary Conditions (FUN3D)</a:t>
            </a:r>
          </a:p>
        </p:txBody>
      </p:sp>
      <p:sp>
        <p:nvSpPr>
          <p:cNvPr id="3" name="Text Placeholder 2">
            <a:extLst>
              <a:ext uri="{FF2B5EF4-FFF2-40B4-BE49-F238E27FC236}">
                <a16:creationId xmlns:a16="http://schemas.microsoft.com/office/drawing/2014/main" id="{16979DDB-1591-4C39-B678-C19A32A451D3}"/>
              </a:ext>
            </a:extLst>
          </p:cNvPr>
          <p:cNvSpPr>
            <a:spLocks noGrp="1"/>
          </p:cNvSpPr>
          <p:nvPr>
            <p:ph type="body" idx="1"/>
          </p:nvPr>
        </p:nvSpPr>
        <p:spPr>
          <a:xfrm>
            <a:off x="1484311" y="1021607"/>
            <a:ext cx="4878390" cy="5063884"/>
          </a:xfrm>
        </p:spPr>
        <p:txBody>
          <a:bodyPr spcFirstLastPara="1" wrap="square" lIns="91425" tIns="45700" rIns="91425" bIns="45700" anchor="t" anchorCtr="0">
            <a:normAutofit fontScale="77500" lnSpcReduction="20000"/>
          </a:bodyPr>
          <a:lstStyle/>
          <a:p>
            <a:pPr marL="405765" indent="-342900"/>
            <a:r>
              <a:rPr lang="en-US" dirty="0">
                <a:latin typeface="Times New Roman" panose="02020603050405020304" pitchFamily="18" charset="0"/>
                <a:cs typeface="Times New Roman" panose="02020603050405020304" pitchFamily="18" charset="0"/>
              </a:rPr>
              <a:t>Inlet</a:t>
            </a:r>
          </a:p>
          <a:p>
            <a:pPr marL="862965" lvl="1" indent="-342900"/>
            <a:r>
              <a:rPr lang="en-US" dirty="0">
                <a:latin typeface="Times New Roman" panose="02020603050405020304" pitchFamily="18" charset="0"/>
                <a:cs typeface="Times New Roman" panose="02020603050405020304" pitchFamily="18" charset="0"/>
              </a:rPr>
              <a:t>Subsonic inlet set by stagnation/freestream pressure  and temperature ratio. </a:t>
            </a:r>
          </a:p>
          <a:p>
            <a:pPr marL="862965" lvl="1" indent="-342900"/>
            <a:r>
              <a:rPr lang="en-US" dirty="0">
                <a:latin typeface="Times New Roman" panose="02020603050405020304" pitchFamily="18" charset="0"/>
                <a:cs typeface="Times New Roman" panose="02020603050405020304" pitchFamily="18" charset="0"/>
              </a:rPr>
              <a:t>Wall</a:t>
            </a:r>
          </a:p>
          <a:p>
            <a:pPr marL="405765" indent="-342900"/>
            <a:endParaRPr lang="en-US" dirty="0">
              <a:latin typeface="Times New Roman" panose="02020603050405020304" pitchFamily="18" charset="0"/>
              <a:cs typeface="Times New Roman" panose="02020603050405020304" pitchFamily="18" charset="0"/>
            </a:endParaRPr>
          </a:p>
          <a:p>
            <a:pPr marL="405765" indent="-342900"/>
            <a:r>
              <a:rPr lang="en-US" dirty="0">
                <a:latin typeface="Times New Roman" panose="02020603050405020304" pitchFamily="18" charset="0"/>
                <a:cs typeface="Times New Roman" panose="02020603050405020304" pitchFamily="18" charset="0"/>
              </a:rPr>
              <a:t>Outlet </a:t>
            </a:r>
          </a:p>
          <a:p>
            <a:pPr marL="862965" lvl="1" indent="-342900"/>
            <a:r>
              <a:rPr lang="en-US" dirty="0">
                <a:latin typeface="Times New Roman" panose="02020603050405020304" pitchFamily="18" charset="0"/>
                <a:cs typeface="Times New Roman" panose="02020603050405020304" pitchFamily="18" charset="0"/>
              </a:rPr>
              <a:t>Subsonic outlet-set by back pressure ratio </a:t>
            </a:r>
          </a:p>
          <a:p>
            <a:pPr marL="862965" lvl="1" indent="-342900"/>
            <a:r>
              <a:rPr lang="en-US" dirty="0">
                <a:latin typeface="Times New Roman" panose="02020603050405020304" pitchFamily="18" charset="0"/>
                <a:cs typeface="Times New Roman" panose="02020603050405020304" pitchFamily="18" charset="0"/>
              </a:rPr>
              <a:t>Back Pressure Supersonic outlet-set by back pressure ratio </a:t>
            </a:r>
          </a:p>
          <a:p>
            <a:pPr marL="405765" indent="-342900"/>
            <a:r>
              <a:rPr lang="en-US" dirty="0">
                <a:latin typeface="Times New Roman" panose="02020603050405020304" pitchFamily="18" charset="0"/>
                <a:cs typeface="Times New Roman" panose="02020603050405020304" pitchFamily="18" charset="0"/>
              </a:rPr>
              <a:t>Wall </a:t>
            </a:r>
          </a:p>
          <a:p>
            <a:pPr marL="862965" lvl="1" indent="-342900"/>
            <a:r>
              <a:rPr lang="en-US" dirty="0">
                <a:latin typeface="Times New Roman" panose="02020603050405020304" pitchFamily="18" charset="0"/>
                <a:cs typeface="Times New Roman" panose="02020603050405020304" pitchFamily="18" charset="0"/>
              </a:rPr>
              <a:t>Viscous wall – adiabatic walls (zero heat flux) </a:t>
            </a:r>
          </a:p>
          <a:p>
            <a:pPr marL="862965" lvl="1" indent="-342900"/>
            <a:r>
              <a:rPr lang="en-US" dirty="0">
                <a:latin typeface="Times New Roman" panose="02020603050405020304" pitchFamily="18" charset="0"/>
                <a:cs typeface="Times New Roman" panose="02020603050405020304" pitchFamily="18" charset="0"/>
              </a:rPr>
              <a:t>Tangency wall (inviscid) – GPU did not support Z symmetry plan this was used instead.</a:t>
            </a:r>
          </a:p>
          <a:p>
            <a:pPr marL="405765" indent="-342900"/>
            <a:endParaRPr lang="en-US" dirty="0">
              <a:latin typeface="Times New Roman" panose="02020603050405020304" pitchFamily="18" charset="0"/>
              <a:cs typeface="Times New Roman" panose="02020603050405020304" pitchFamily="18" charset="0"/>
            </a:endParaRPr>
          </a:p>
          <a:p>
            <a:pPr marL="405765" indent="-342900"/>
            <a:r>
              <a:rPr lang="en-US" dirty="0">
                <a:latin typeface="Times New Roman" panose="02020603050405020304" pitchFamily="18" charset="0"/>
                <a:cs typeface="Times New Roman" panose="02020603050405020304" pitchFamily="18" charset="0"/>
              </a:rPr>
              <a:t>Symmetry</a:t>
            </a:r>
          </a:p>
          <a:p>
            <a:pPr marL="862965" lvl="1" indent="-342900"/>
            <a:r>
              <a:rPr lang="en-US" dirty="0">
                <a:latin typeface="Times New Roman" panose="02020603050405020304" pitchFamily="18" charset="0"/>
                <a:cs typeface="Times New Roman" panose="02020603050405020304" pitchFamily="18" charset="0"/>
              </a:rPr>
              <a:t>Used to show center Symmetric plans in the wind tunnel </a:t>
            </a:r>
          </a:p>
          <a:p>
            <a:pPr marL="405765" indent="-342900"/>
            <a:endParaRPr lang="en-US" dirty="0"/>
          </a:p>
        </p:txBody>
      </p:sp>
      <p:pic>
        <p:nvPicPr>
          <p:cNvPr id="5" name="Picture 4" descr="Text&#10;&#10;Description automatically generated with medium confidence">
            <a:extLst>
              <a:ext uri="{FF2B5EF4-FFF2-40B4-BE49-F238E27FC236}">
                <a16:creationId xmlns:a16="http://schemas.microsoft.com/office/drawing/2014/main" id="{297853DC-3EE1-4392-8070-CC84A94E3EF2}"/>
              </a:ext>
            </a:extLst>
          </p:cNvPr>
          <p:cNvPicPr>
            <a:picLocks noChangeAspect="1"/>
          </p:cNvPicPr>
          <p:nvPr/>
        </p:nvPicPr>
        <p:blipFill rotWithShape="1">
          <a:blip r:embed="rId3"/>
          <a:srcRect t="2124"/>
          <a:stretch/>
        </p:blipFill>
        <p:spPr>
          <a:xfrm>
            <a:off x="6927287" y="2731821"/>
            <a:ext cx="4575737" cy="2962009"/>
          </a:xfrm>
          <a:prstGeom prst="rect">
            <a:avLst/>
          </a:prstGeom>
        </p:spPr>
      </p:pic>
    </p:spTree>
    <p:extLst>
      <p:ext uri="{BB962C8B-B14F-4D97-AF65-F5344CB8AC3E}">
        <p14:creationId xmlns:p14="http://schemas.microsoft.com/office/powerpoint/2010/main" val="167433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90A89"/>
        </a:solidFill>
        <a:effectLst/>
      </p:bgPr>
    </p:bg>
    <p:spTree>
      <p:nvGrpSpPr>
        <p:cNvPr id="1" name="Shape 216"/>
        <p:cNvGrpSpPr/>
        <p:nvPr/>
      </p:nvGrpSpPr>
      <p:grpSpPr>
        <a:xfrm>
          <a:off x="0" y="0"/>
          <a:ext cx="0" cy="0"/>
          <a:chOff x="0" y="0"/>
          <a:chExt cx="0" cy="0"/>
        </a:xfrm>
      </p:grpSpPr>
      <p:sp>
        <p:nvSpPr>
          <p:cNvPr id="217" name="Google Shape;217;p6"/>
          <p:cNvSpPr txBox="1">
            <a:spLocks noGrp="1"/>
          </p:cNvSpPr>
          <p:nvPr>
            <p:ph type="title"/>
          </p:nvPr>
        </p:nvSpPr>
        <p:spPr>
          <a:xfrm>
            <a:off x="1519950" y="51600"/>
            <a:ext cx="10018800" cy="11859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solidFill>
                  <a:schemeClr val="lt2"/>
                </a:solidFill>
                <a:latin typeface="Times New Roman" panose="02020603050405020304" pitchFamily="18" charset="0"/>
                <a:cs typeface="Times New Roman" panose="02020603050405020304" pitchFamily="18" charset="0"/>
              </a:rPr>
              <a:t>Meshing</a:t>
            </a:r>
            <a:r>
              <a:rPr lang="en-US" dirty="0">
                <a:solidFill>
                  <a:schemeClr val="lt2"/>
                </a:solidFill>
              </a:rPr>
              <a:t> </a:t>
            </a:r>
            <a:endParaRPr dirty="0">
              <a:solidFill>
                <a:schemeClr val="lt2"/>
              </a:solidFill>
            </a:endParaRPr>
          </a:p>
        </p:txBody>
      </p:sp>
      <p:pic>
        <p:nvPicPr>
          <p:cNvPr id="219" name="Google Shape;219;p6"/>
          <p:cNvPicPr preferRelativeResize="0"/>
          <p:nvPr/>
        </p:nvPicPr>
        <p:blipFill>
          <a:blip r:embed="rId3">
            <a:alphaModFix/>
          </a:blip>
          <a:stretch>
            <a:fillRect/>
          </a:stretch>
        </p:blipFill>
        <p:spPr>
          <a:xfrm>
            <a:off x="0" y="2466700"/>
            <a:ext cx="12192000" cy="1924600"/>
          </a:xfrm>
          <a:prstGeom prst="rect">
            <a:avLst/>
          </a:prstGeom>
          <a:noFill/>
          <a:ln>
            <a:noFill/>
          </a:ln>
        </p:spPr>
      </p:pic>
      <p:sp>
        <p:nvSpPr>
          <p:cNvPr id="220" name="Google Shape;220;p6"/>
          <p:cNvSpPr/>
          <p:nvPr/>
        </p:nvSpPr>
        <p:spPr>
          <a:xfrm>
            <a:off x="1318350" y="3192375"/>
            <a:ext cx="403200" cy="610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1" name="Google Shape;221;p6"/>
          <p:cNvPicPr preferRelativeResize="0"/>
          <p:nvPr/>
        </p:nvPicPr>
        <p:blipFill>
          <a:blip r:embed="rId4">
            <a:alphaModFix/>
          </a:blip>
          <a:stretch>
            <a:fillRect/>
          </a:stretch>
        </p:blipFill>
        <p:spPr>
          <a:xfrm>
            <a:off x="0" y="4391300"/>
            <a:ext cx="5612524" cy="2531875"/>
          </a:xfrm>
          <a:prstGeom prst="rect">
            <a:avLst/>
          </a:prstGeom>
          <a:noFill/>
          <a:ln>
            <a:noFill/>
          </a:ln>
        </p:spPr>
      </p:pic>
      <p:pic>
        <p:nvPicPr>
          <p:cNvPr id="222" name="Google Shape;222;p6"/>
          <p:cNvPicPr preferRelativeResize="0"/>
          <p:nvPr/>
        </p:nvPicPr>
        <p:blipFill rotWithShape="1">
          <a:blip r:embed="rId5">
            <a:alphaModFix/>
          </a:blip>
          <a:srcRect l="1322"/>
          <a:stretch/>
        </p:blipFill>
        <p:spPr>
          <a:xfrm flipH="1">
            <a:off x="5612525" y="4391300"/>
            <a:ext cx="6579475" cy="2531875"/>
          </a:xfrm>
          <a:prstGeom prst="rect">
            <a:avLst/>
          </a:prstGeom>
          <a:noFill/>
          <a:ln>
            <a:noFill/>
          </a:ln>
        </p:spPr>
      </p:pic>
      <p:cxnSp>
        <p:nvCxnSpPr>
          <p:cNvPr id="223" name="Google Shape;223;p6"/>
          <p:cNvCxnSpPr>
            <a:stCxn id="220" idx="4"/>
          </p:cNvCxnSpPr>
          <p:nvPr/>
        </p:nvCxnSpPr>
        <p:spPr>
          <a:xfrm>
            <a:off x="1519950" y="3802575"/>
            <a:ext cx="1105800" cy="1231200"/>
          </a:xfrm>
          <a:prstGeom prst="straightConnector1">
            <a:avLst/>
          </a:prstGeom>
          <a:noFill/>
          <a:ln w="9525" cap="flat" cmpd="sng">
            <a:solidFill>
              <a:schemeClr val="accent4"/>
            </a:solidFill>
            <a:prstDash val="solid"/>
            <a:round/>
            <a:headEnd type="none" w="med" len="med"/>
            <a:tailEnd type="triangle" w="med" len="med"/>
          </a:ln>
        </p:spPr>
      </p:cxnSp>
      <p:sp>
        <p:nvSpPr>
          <p:cNvPr id="224" name="Google Shape;224;p6"/>
          <p:cNvSpPr/>
          <p:nvPr/>
        </p:nvSpPr>
        <p:spPr>
          <a:xfrm>
            <a:off x="5044575" y="3415775"/>
            <a:ext cx="403218" cy="163404"/>
          </a:xfrm>
          <a:prstGeom prst="flowChartTerminator">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5" name="Google Shape;225;p6"/>
          <p:cNvCxnSpPr>
            <a:stCxn id="224" idx="2"/>
          </p:cNvCxnSpPr>
          <p:nvPr/>
        </p:nvCxnSpPr>
        <p:spPr>
          <a:xfrm>
            <a:off x="5246184" y="3579179"/>
            <a:ext cx="6128700" cy="2031900"/>
          </a:xfrm>
          <a:prstGeom prst="straightConnector1">
            <a:avLst/>
          </a:prstGeom>
          <a:noFill/>
          <a:ln w="9525" cap="flat" cmpd="sng">
            <a:solidFill>
              <a:schemeClr val="accent4"/>
            </a:solidFill>
            <a:prstDash val="solid"/>
            <a:round/>
            <a:headEnd type="none" w="med" len="med"/>
            <a:tailEnd type="triangle" w="med" len="med"/>
          </a:ln>
        </p:spPr>
      </p:cxnSp>
      <p:pic>
        <p:nvPicPr>
          <p:cNvPr id="226" name="Google Shape;226;p6"/>
          <p:cNvPicPr preferRelativeResize="0"/>
          <p:nvPr/>
        </p:nvPicPr>
        <p:blipFill>
          <a:blip r:embed="rId6">
            <a:alphaModFix/>
          </a:blip>
          <a:stretch>
            <a:fillRect/>
          </a:stretch>
        </p:blipFill>
        <p:spPr>
          <a:xfrm>
            <a:off x="8956075" y="0"/>
            <a:ext cx="3235925" cy="2466700"/>
          </a:xfrm>
          <a:prstGeom prst="rect">
            <a:avLst/>
          </a:prstGeom>
          <a:noFill/>
          <a:ln>
            <a:noFill/>
          </a:ln>
        </p:spPr>
      </p:pic>
      <p:sp>
        <p:nvSpPr>
          <p:cNvPr id="227" name="Google Shape;227;p6"/>
          <p:cNvSpPr/>
          <p:nvPr/>
        </p:nvSpPr>
        <p:spPr>
          <a:xfrm>
            <a:off x="11985000" y="3306825"/>
            <a:ext cx="207000" cy="3813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8" name="Google Shape;228;p6"/>
          <p:cNvCxnSpPr>
            <a:stCxn id="227" idx="1"/>
          </p:cNvCxnSpPr>
          <p:nvPr/>
        </p:nvCxnSpPr>
        <p:spPr>
          <a:xfrm rot="10800000">
            <a:off x="9348314" y="2168065"/>
            <a:ext cx="2667000" cy="1194600"/>
          </a:xfrm>
          <a:prstGeom prst="straightConnector1">
            <a:avLst/>
          </a:prstGeom>
          <a:noFill/>
          <a:ln w="9525" cap="flat" cmpd="sng">
            <a:solidFill>
              <a:srgbClr val="FF0000"/>
            </a:solidFill>
            <a:prstDash val="solid"/>
            <a:round/>
            <a:headEnd type="none" w="med" len="med"/>
            <a:tailEnd type="triangle" w="med" len="med"/>
          </a:ln>
        </p:spPr>
      </p:cxnSp>
      <p:graphicFrame>
        <p:nvGraphicFramePr>
          <p:cNvPr id="2" name="Table 2">
            <a:extLst>
              <a:ext uri="{FF2B5EF4-FFF2-40B4-BE49-F238E27FC236}">
                <a16:creationId xmlns:a16="http://schemas.microsoft.com/office/drawing/2014/main" id="{08E5D408-1CEB-4FBF-B112-3BBA591FAE4D}"/>
              </a:ext>
            </a:extLst>
          </p:cNvPr>
          <p:cNvGraphicFramePr>
            <a:graphicFrameLocks noGrp="1"/>
          </p:cNvGraphicFramePr>
          <p:nvPr>
            <p:extLst>
              <p:ext uri="{D42A27DB-BD31-4B8C-83A1-F6EECF244321}">
                <p14:modId xmlns:p14="http://schemas.microsoft.com/office/powerpoint/2010/main" val="1440739685"/>
              </p:ext>
            </p:extLst>
          </p:nvPr>
        </p:nvGraphicFramePr>
        <p:xfrm>
          <a:off x="184226" y="1044175"/>
          <a:ext cx="8105142" cy="1185900"/>
        </p:xfrm>
        <a:graphic>
          <a:graphicData uri="http://schemas.openxmlformats.org/drawingml/2006/table">
            <a:tbl>
              <a:tblPr firstRow="1" bandRow="1">
                <a:tableStyleId>{657C6710-5F34-43AB-A2AE-BFE2AA315E38}</a:tableStyleId>
              </a:tblPr>
              <a:tblGrid>
                <a:gridCol w="1331807">
                  <a:extLst>
                    <a:ext uri="{9D8B030D-6E8A-4147-A177-3AD203B41FA5}">
                      <a16:colId xmlns:a16="http://schemas.microsoft.com/office/drawing/2014/main" val="1260730738"/>
                    </a:ext>
                  </a:extLst>
                </a:gridCol>
                <a:gridCol w="1354667">
                  <a:extLst>
                    <a:ext uri="{9D8B030D-6E8A-4147-A177-3AD203B41FA5}">
                      <a16:colId xmlns:a16="http://schemas.microsoft.com/office/drawing/2014/main" val="1948369008"/>
                    </a:ext>
                  </a:extLst>
                </a:gridCol>
                <a:gridCol w="1354667">
                  <a:extLst>
                    <a:ext uri="{9D8B030D-6E8A-4147-A177-3AD203B41FA5}">
                      <a16:colId xmlns:a16="http://schemas.microsoft.com/office/drawing/2014/main" val="2195559531"/>
                    </a:ext>
                  </a:extLst>
                </a:gridCol>
                <a:gridCol w="1354667">
                  <a:extLst>
                    <a:ext uri="{9D8B030D-6E8A-4147-A177-3AD203B41FA5}">
                      <a16:colId xmlns:a16="http://schemas.microsoft.com/office/drawing/2014/main" val="664333850"/>
                    </a:ext>
                  </a:extLst>
                </a:gridCol>
                <a:gridCol w="1354667">
                  <a:extLst>
                    <a:ext uri="{9D8B030D-6E8A-4147-A177-3AD203B41FA5}">
                      <a16:colId xmlns:a16="http://schemas.microsoft.com/office/drawing/2014/main" val="1527725340"/>
                    </a:ext>
                  </a:extLst>
                </a:gridCol>
                <a:gridCol w="1354667">
                  <a:extLst>
                    <a:ext uri="{9D8B030D-6E8A-4147-A177-3AD203B41FA5}">
                      <a16:colId xmlns:a16="http://schemas.microsoft.com/office/drawing/2014/main" val="2518994860"/>
                    </a:ext>
                  </a:extLst>
                </a:gridCol>
              </a:tblGrid>
              <a:tr h="691210">
                <a:tc>
                  <a:txBody>
                    <a:bodyPr/>
                    <a:lstStyle/>
                    <a:p>
                      <a:r>
                        <a:rPr lang="en-US">
                          <a:solidFill>
                            <a:schemeClr val="tx2"/>
                          </a:solidFill>
                          <a:latin typeface="Times New Roman" panose="02020603050405020304" pitchFamily="18" charset="0"/>
                          <a:cs typeface="Times New Roman" panose="02020603050405020304" pitchFamily="18" charset="0"/>
                        </a:rPr>
                        <a:t>Number of Points</a:t>
                      </a:r>
                    </a:p>
                  </a:txBody>
                  <a:tcPr/>
                </a:tc>
                <a:tc>
                  <a:txBody>
                    <a:bodyPr/>
                    <a:lstStyle/>
                    <a:p>
                      <a:r>
                        <a:rPr lang="en-US">
                          <a:solidFill>
                            <a:schemeClr val="tx2"/>
                          </a:solidFill>
                          <a:latin typeface="Times New Roman" panose="02020603050405020304" pitchFamily="18" charset="0"/>
                          <a:cs typeface="Times New Roman" panose="02020603050405020304" pitchFamily="18" charset="0"/>
                        </a:rPr>
                        <a:t>Number of Cells</a:t>
                      </a:r>
                    </a:p>
                  </a:txBody>
                  <a:tcPr/>
                </a:tc>
                <a:tc>
                  <a:txBody>
                    <a:bodyPr/>
                    <a:lstStyle/>
                    <a:p>
                      <a:r>
                        <a:rPr lang="en-US">
                          <a:solidFill>
                            <a:schemeClr val="tx2"/>
                          </a:solidFill>
                          <a:latin typeface="Times New Roman"/>
                          <a:cs typeface="Times New Roman"/>
                        </a:rPr>
                        <a:t>Number of Tetrahedrons</a:t>
                      </a:r>
                      <a:endParaRPr lang="en-US">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a:solidFill>
                            <a:schemeClr val="tx2"/>
                          </a:solidFill>
                          <a:latin typeface="Times New Roman" panose="02020603050405020304" pitchFamily="18" charset="0"/>
                          <a:cs typeface="Times New Roman" panose="02020603050405020304" pitchFamily="18" charset="0"/>
                        </a:rPr>
                        <a:t>Number of Pyramids</a:t>
                      </a:r>
                    </a:p>
                  </a:txBody>
                  <a:tcPr/>
                </a:tc>
                <a:tc>
                  <a:txBody>
                    <a:bodyPr/>
                    <a:lstStyle/>
                    <a:p>
                      <a:r>
                        <a:rPr lang="en-US">
                          <a:solidFill>
                            <a:schemeClr val="tx2"/>
                          </a:solidFill>
                          <a:latin typeface="Times New Roman" panose="02020603050405020304" pitchFamily="18" charset="0"/>
                          <a:cs typeface="Times New Roman" panose="02020603050405020304" pitchFamily="18" charset="0"/>
                        </a:rPr>
                        <a:t>Number of Prisms</a:t>
                      </a:r>
                    </a:p>
                  </a:txBody>
                  <a:tcPr/>
                </a:tc>
                <a:tc>
                  <a:txBody>
                    <a:bodyPr/>
                    <a:lstStyle/>
                    <a:p>
                      <a:r>
                        <a:rPr lang="en-US">
                          <a:solidFill>
                            <a:schemeClr val="tx2"/>
                          </a:solidFill>
                          <a:latin typeface="Times New Roman" panose="02020603050405020304" pitchFamily="18" charset="0"/>
                          <a:cs typeface="Times New Roman" panose="02020603050405020304" pitchFamily="18" charset="0"/>
                        </a:rPr>
                        <a:t>Number of Hexes</a:t>
                      </a:r>
                    </a:p>
                  </a:txBody>
                  <a:tcPr/>
                </a:tc>
                <a:extLst>
                  <a:ext uri="{0D108BD9-81ED-4DB2-BD59-A6C34878D82A}">
                    <a16:rowId xmlns:a16="http://schemas.microsoft.com/office/drawing/2014/main" val="1119112938"/>
                  </a:ext>
                </a:extLst>
              </a:tr>
              <a:tr h="494690">
                <a:tc>
                  <a:txBody>
                    <a:bodyPr/>
                    <a:lstStyle/>
                    <a:p>
                      <a:r>
                        <a:rPr lang="en-US">
                          <a:solidFill>
                            <a:schemeClr val="tx2"/>
                          </a:solidFill>
                          <a:latin typeface="Times New Roman" panose="02020603050405020304" pitchFamily="18" charset="0"/>
                          <a:cs typeface="Times New Roman" panose="02020603050405020304" pitchFamily="18" charset="0"/>
                        </a:rPr>
                        <a:t>12,792,320</a:t>
                      </a:r>
                    </a:p>
                  </a:txBody>
                  <a:tcPr/>
                </a:tc>
                <a:tc>
                  <a:txBody>
                    <a:bodyPr/>
                    <a:lstStyle/>
                    <a:p>
                      <a:r>
                        <a:rPr lang="en-US">
                          <a:solidFill>
                            <a:schemeClr val="tx2"/>
                          </a:solidFill>
                          <a:latin typeface="Times New Roman" panose="02020603050405020304" pitchFamily="18" charset="0"/>
                          <a:cs typeface="Times New Roman" panose="02020603050405020304" pitchFamily="18" charset="0"/>
                        </a:rPr>
                        <a:t>28,013,856</a:t>
                      </a:r>
                    </a:p>
                  </a:txBody>
                  <a:tcPr/>
                </a:tc>
                <a:tc>
                  <a:txBody>
                    <a:bodyPr/>
                    <a:lstStyle/>
                    <a:p>
                      <a:r>
                        <a:rPr lang="en-US">
                          <a:solidFill>
                            <a:schemeClr val="tx2"/>
                          </a:solidFill>
                          <a:latin typeface="Times New Roman" panose="02020603050405020304" pitchFamily="18" charset="0"/>
                          <a:cs typeface="Times New Roman" panose="02020603050405020304" pitchFamily="18" charset="0"/>
                        </a:rPr>
                        <a:t>4,643,578</a:t>
                      </a:r>
                    </a:p>
                  </a:txBody>
                  <a:tcPr/>
                </a:tc>
                <a:tc>
                  <a:txBody>
                    <a:bodyPr/>
                    <a:lstStyle/>
                    <a:p>
                      <a:r>
                        <a:rPr lang="en-US">
                          <a:solidFill>
                            <a:schemeClr val="tx2"/>
                          </a:solidFill>
                          <a:latin typeface="Times New Roman" panose="02020603050405020304" pitchFamily="18" charset="0"/>
                          <a:cs typeface="Times New Roman" panose="02020603050405020304" pitchFamily="18" charset="0"/>
                        </a:rPr>
                        <a:t>282,415</a:t>
                      </a:r>
                    </a:p>
                  </a:txBody>
                  <a:tcPr/>
                </a:tc>
                <a:tc>
                  <a:txBody>
                    <a:bodyPr/>
                    <a:lstStyle/>
                    <a:p>
                      <a:r>
                        <a:rPr lang="en-US">
                          <a:solidFill>
                            <a:schemeClr val="tx2"/>
                          </a:solidFill>
                          <a:latin typeface="Times New Roman" panose="02020603050405020304" pitchFamily="18" charset="0"/>
                          <a:cs typeface="Times New Roman" panose="02020603050405020304" pitchFamily="18" charset="0"/>
                        </a:rPr>
                        <a:t>23,056,539</a:t>
                      </a:r>
                    </a:p>
                  </a:txBody>
                  <a:tcPr/>
                </a:tc>
                <a:tc>
                  <a:txBody>
                    <a:bodyPr/>
                    <a:lstStyle/>
                    <a:p>
                      <a:r>
                        <a:rPr lang="en-US">
                          <a:solidFill>
                            <a:schemeClr val="tx2"/>
                          </a:solidFill>
                          <a:latin typeface="Times New Roman" panose="02020603050405020304" pitchFamily="18" charset="0"/>
                          <a:cs typeface="Times New Roman" panose="02020603050405020304" pitchFamily="18" charset="0"/>
                        </a:rPr>
                        <a:t>31,324</a:t>
                      </a:r>
                    </a:p>
                  </a:txBody>
                  <a:tcPr/>
                </a:tc>
                <a:extLst>
                  <a:ext uri="{0D108BD9-81ED-4DB2-BD59-A6C34878D82A}">
                    <a16:rowId xmlns:a16="http://schemas.microsoft.com/office/drawing/2014/main" val="208991903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7"/>
          <p:cNvSpPr txBox="1">
            <a:spLocks noGrp="1"/>
          </p:cNvSpPr>
          <p:nvPr>
            <p:ph type="title"/>
          </p:nvPr>
        </p:nvSpPr>
        <p:spPr>
          <a:xfrm>
            <a:off x="1484398" y="0"/>
            <a:ext cx="10018713" cy="96012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latin typeface="Times New Roman" panose="02020603050405020304" pitchFamily="18" charset="0"/>
                <a:cs typeface="Times New Roman" panose="02020603050405020304" pitchFamily="18" charset="0"/>
              </a:rPr>
              <a:t>Simulation Tools </a:t>
            </a:r>
            <a:endParaRPr>
              <a:latin typeface="Times New Roman" panose="02020603050405020304" pitchFamily="18" charset="0"/>
              <a:cs typeface="Times New Roman" panose="02020603050405020304" pitchFamily="18" charset="0"/>
            </a:endParaRPr>
          </a:p>
        </p:txBody>
      </p:sp>
      <p:sp>
        <p:nvSpPr>
          <p:cNvPr id="234" name="Google Shape;234;p7"/>
          <p:cNvSpPr txBox="1">
            <a:spLocks noGrp="1"/>
          </p:cNvSpPr>
          <p:nvPr>
            <p:ph type="body" idx="1"/>
          </p:nvPr>
        </p:nvSpPr>
        <p:spPr>
          <a:xfrm>
            <a:off x="1430550" y="2043550"/>
            <a:ext cx="10018800" cy="3785611"/>
          </a:xfrm>
          <a:prstGeom prst="rect">
            <a:avLst/>
          </a:prstGeom>
          <a:noFill/>
          <a:ln>
            <a:noFill/>
          </a:ln>
        </p:spPr>
        <p:txBody>
          <a:bodyPr spcFirstLastPara="1" wrap="square" lIns="91425" tIns="45700" rIns="91425" bIns="45700" anchor="t" anchorCtr="0">
            <a:spAutoFit/>
          </a:bodyPr>
          <a:lstStyle/>
          <a:p>
            <a:pPr marL="457200" lvl="0" indent="-394335" algn="l" rtl="0">
              <a:spcBef>
                <a:spcPts val="0"/>
              </a:spcBef>
              <a:spcAft>
                <a:spcPts val="0"/>
              </a:spcAft>
              <a:buSzPts val="261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Cart3d </a:t>
            </a:r>
            <a:endParaRPr dirty="0">
              <a:latin typeface="Times New Roman" panose="02020603050405020304" pitchFamily="18" charset="0"/>
              <a:ea typeface="Times New Roman"/>
              <a:cs typeface="Times New Roman" panose="02020603050405020304" pitchFamily="18" charset="0"/>
              <a:sym typeface="Times New Roman"/>
            </a:endParaRPr>
          </a:p>
          <a:p>
            <a:pPr marL="914400" lvl="0" indent="-394335" algn="l" rtl="0">
              <a:spcBef>
                <a:spcPts val="0"/>
              </a:spcBef>
              <a:spcAft>
                <a:spcPts val="0"/>
              </a:spcAft>
              <a:buSzPts val="261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Cartesian solver </a:t>
            </a:r>
            <a:endParaRPr dirty="0">
              <a:latin typeface="Times New Roman" panose="02020603050405020304" pitchFamily="18" charset="0"/>
              <a:ea typeface="Times New Roman"/>
              <a:cs typeface="Times New Roman" panose="02020603050405020304" pitchFamily="18" charset="0"/>
              <a:sym typeface="Times New Roman"/>
            </a:endParaRPr>
          </a:p>
          <a:p>
            <a:pPr marL="914400" lvl="0" indent="-394335" algn="l" rtl="0">
              <a:spcBef>
                <a:spcPts val="0"/>
              </a:spcBef>
              <a:spcAft>
                <a:spcPts val="0"/>
              </a:spcAft>
              <a:buSzPts val="261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Inviscid</a:t>
            </a:r>
            <a:endParaRPr dirty="0">
              <a:latin typeface="Times New Roman" panose="02020603050405020304" pitchFamily="18" charset="0"/>
              <a:ea typeface="Times New Roman"/>
              <a:cs typeface="Times New Roman" panose="02020603050405020304" pitchFamily="18" charset="0"/>
              <a:sym typeface="Times New Roman"/>
            </a:endParaRPr>
          </a:p>
          <a:p>
            <a:pPr marL="914400" lvl="0" indent="-394335" algn="l" rtl="0">
              <a:spcBef>
                <a:spcPts val="0"/>
              </a:spcBef>
              <a:spcAft>
                <a:spcPts val="0"/>
              </a:spcAft>
              <a:buSzPts val="261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Solution Adaptation </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94335" algn="l" rtl="0">
              <a:spcBef>
                <a:spcPts val="0"/>
              </a:spcBef>
              <a:spcAft>
                <a:spcPts val="0"/>
              </a:spcAft>
              <a:buSzPts val="261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Fun3d </a:t>
            </a:r>
            <a:endParaRPr dirty="0">
              <a:latin typeface="Times New Roman" panose="02020603050405020304" pitchFamily="18" charset="0"/>
              <a:ea typeface="Times New Roman"/>
              <a:cs typeface="Times New Roman" panose="02020603050405020304" pitchFamily="18" charset="0"/>
              <a:sym typeface="Times New Roman"/>
            </a:endParaRPr>
          </a:p>
          <a:p>
            <a:pPr marL="914400" lvl="0" indent="-394335" algn="l" rtl="0">
              <a:spcBef>
                <a:spcPts val="0"/>
              </a:spcBef>
              <a:spcAft>
                <a:spcPts val="0"/>
              </a:spcAft>
              <a:buSzPts val="261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Inviscid and viscous </a:t>
            </a:r>
            <a:endParaRPr dirty="0">
              <a:latin typeface="Times New Roman" panose="02020603050405020304" pitchFamily="18" charset="0"/>
              <a:ea typeface="Times New Roman"/>
              <a:cs typeface="Times New Roman" panose="02020603050405020304" pitchFamily="18" charset="0"/>
              <a:sym typeface="Times New Roman"/>
            </a:endParaRPr>
          </a:p>
          <a:p>
            <a:pPr marL="914400" lvl="0" indent="-394335" algn="l" rtl="0">
              <a:spcBef>
                <a:spcPts val="0"/>
              </a:spcBef>
              <a:spcAft>
                <a:spcPts val="0"/>
              </a:spcAft>
              <a:buSzPts val="261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Time dependent simulations (shock tube)</a:t>
            </a:r>
            <a:endParaRPr dirty="0">
              <a:latin typeface="Times New Roman" panose="02020603050405020304" pitchFamily="18" charset="0"/>
              <a:ea typeface="Times New Roman"/>
              <a:cs typeface="Times New Roman" panose="02020603050405020304" pitchFamily="18" charset="0"/>
              <a:sym typeface="Times New Roman"/>
            </a:endParaRPr>
          </a:p>
          <a:p>
            <a:pPr marL="914400" lvl="0" indent="-394335" algn="l" rtl="0">
              <a:spcBef>
                <a:spcPts val="0"/>
              </a:spcBef>
              <a:spcAft>
                <a:spcPts val="0"/>
              </a:spcAft>
              <a:buSzPts val="261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Steady state simulations</a:t>
            </a:r>
          </a:p>
          <a:p>
            <a:pPr marL="520065" lvl="0" indent="0" algn="l" rtl="0">
              <a:spcBef>
                <a:spcPts val="0"/>
              </a:spcBef>
              <a:spcAft>
                <a:spcPts val="0"/>
              </a:spcAft>
              <a:buSzPts val="2610"/>
              <a:buNone/>
            </a:pPr>
            <a:endParaRPr lang="en-US" dirty="0">
              <a:latin typeface="Times New Roman" panose="02020603050405020304" pitchFamily="18" charset="0"/>
              <a:ea typeface="Times New Roman"/>
              <a:cs typeface="Times New Roman" panose="02020603050405020304" pitchFamily="18" charset="0"/>
              <a:sym typeface="Times New Roman"/>
            </a:endParaRPr>
          </a:p>
          <a:p>
            <a:pPr marL="520065" lvl="0" indent="0" algn="l" rtl="0">
              <a:spcBef>
                <a:spcPts val="0"/>
              </a:spcBef>
              <a:spcAft>
                <a:spcPts val="0"/>
              </a:spcAft>
              <a:buSzPts val="2610"/>
              <a:buNone/>
            </a:pPr>
            <a:endParaRPr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5A9D8C0AE138468B41A6D6883CB54E" ma:contentTypeVersion="7" ma:contentTypeDescription="Create a new document." ma:contentTypeScope="" ma:versionID="95e56a5062875d7300d600323110615c">
  <xsd:schema xmlns:xsd="http://www.w3.org/2001/XMLSchema" xmlns:xs="http://www.w3.org/2001/XMLSchema" xmlns:p="http://schemas.microsoft.com/office/2006/metadata/properties" xmlns:ns3="9b3e5238-53e8-4ef1-b27b-6890524f8b74" xmlns:ns4="80c3159c-a567-42e6-8177-f33ef32b6090" targetNamespace="http://schemas.microsoft.com/office/2006/metadata/properties" ma:root="true" ma:fieldsID="f18d3ed717e5cec19f6c1770d8e794c9" ns3:_="" ns4:_="">
    <xsd:import namespace="9b3e5238-53e8-4ef1-b27b-6890524f8b74"/>
    <xsd:import namespace="80c3159c-a567-42e6-8177-f33ef32b609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e5238-53e8-4ef1-b27b-6890524f8b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0c3159c-a567-42e6-8177-f33ef32b609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60F2EC-AB74-4ED3-8052-2F4591F39E06}">
  <ds:schemaRefs>
    <ds:schemaRef ds:uri="80c3159c-a567-42e6-8177-f33ef32b6090"/>
    <ds:schemaRef ds:uri="9b3e5238-53e8-4ef1-b27b-6890524f8b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3825E92-13AD-4626-B510-E03CF10D5368}">
  <ds:schemaRefs>
    <ds:schemaRef ds:uri="80c3159c-a567-42e6-8177-f33ef32b6090"/>
    <ds:schemaRef ds:uri="9b3e5238-53e8-4ef1-b27b-6890524f8b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542DABE-5C92-412E-A6FE-EC7A06696A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6529</TotalTime>
  <Words>1620</Words>
  <Application>Microsoft Office PowerPoint</Application>
  <PresentationFormat>Widescreen</PresentationFormat>
  <Paragraphs>253</Paragraphs>
  <Slides>22</Slides>
  <Notes>21</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Corbel</vt:lpstr>
      <vt:lpstr>Times</vt:lpstr>
      <vt:lpstr>Times New Roman</vt:lpstr>
      <vt:lpstr>Arial</vt:lpstr>
      <vt:lpstr>Calibri</vt:lpstr>
      <vt:lpstr>Parallax</vt:lpstr>
      <vt:lpstr>Parallax</vt:lpstr>
      <vt:lpstr>Self-Introduction </vt:lpstr>
      <vt:lpstr>BAM6QT a  Hypersonic Wind Tunnel </vt:lpstr>
      <vt:lpstr>Introduction </vt:lpstr>
      <vt:lpstr>Purpose </vt:lpstr>
      <vt:lpstr>Introduction to Problem </vt:lpstr>
      <vt:lpstr>Problem Setup </vt:lpstr>
      <vt:lpstr>Boundary Conditions (FUN3D)</vt:lpstr>
      <vt:lpstr>Meshing </vt:lpstr>
      <vt:lpstr>Simulation Tools </vt:lpstr>
      <vt:lpstr>Simulation Setup</vt:lpstr>
      <vt:lpstr>High Performance Computational Setup</vt:lpstr>
      <vt:lpstr>Results- Cartesian Solver  (Cart3D) Empty Tunnel</vt:lpstr>
      <vt:lpstr>Results-Steady State (FUN3D) Empty Tunnel</vt:lpstr>
      <vt:lpstr> Results- Steady State (FUN3D) Cone in Tunnel </vt:lpstr>
      <vt:lpstr>Results-Steady State (FUN3D) Cone in Tunnel</vt:lpstr>
      <vt:lpstr>Results-Unsteady (FUN3D) Cone in Tunnel</vt:lpstr>
      <vt:lpstr>Results-Unsteady (FUN3D) Cone in Tunnel</vt:lpstr>
      <vt:lpstr>Conclusion</vt:lpstr>
      <vt:lpstr>Other Work </vt:lpstr>
      <vt:lpstr>References</vt:lpstr>
      <vt:lpstr>Questions? Contact Information  kxw148@mocs.utc.edu  Continued Work https://github.com/kxw148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Introduction </dc:title>
  <dc:creator>snyder, alexander</dc:creator>
  <cp:lastModifiedBy>snyder, alexander</cp:lastModifiedBy>
  <cp:revision>555</cp:revision>
  <dcterms:created xsi:type="dcterms:W3CDTF">2021-08-25T19:50:33Z</dcterms:created>
  <dcterms:modified xsi:type="dcterms:W3CDTF">2021-09-08T17:19:37Z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0x010100F95A9D8C0AE138468B41A6D6883CB54E</vt:lpwstr>
  </property>
</Properties>
</file>