
<file path=[Content_Types].xml><?xml version="1.0" encoding="utf-8"?>
<Types xmlns="http://schemas.openxmlformats.org/package/2006/content-types">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drawings/drawing1.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256" r:id="rId3"/>
    <p:sldId id="257" r:id="rId5"/>
    <p:sldId id="258" r:id="rId6"/>
    <p:sldId id="259" r:id="rId7"/>
    <p:sldId id="276" r:id="rId8"/>
    <p:sldId id="277" r:id="rId9"/>
    <p:sldId id="278" r:id="rId10"/>
    <p:sldId id="279" r:id="rId11"/>
    <p:sldId id="280" r:id="rId12"/>
    <p:sldId id="260" r:id="rId13"/>
    <p:sldId id="281" r:id="rId14"/>
    <p:sldId id="282" r:id="rId15"/>
    <p:sldId id="283" r:id="rId16"/>
    <p:sldId id="284" r:id="rId17"/>
    <p:sldId id="285" r:id="rId18"/>
    <p:sldId id="286" r:id="rId19"/>
    <p:sldId id="265" r:id="rId20"/>
    <p:sldId id="287" r:id="rId21"/>
    <p:sldId id="288" r:id="rId22"/>
    <p:sldId id="266" r:id="rId23"/>
    <p:sldId id="275" r:id="rId2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6" d="100"/>
          <a:sy n="66" d="100"/>
        </p:scale>
        <p:origin x="668" y="4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chartUserShapes" Target="../drawings/drawing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chartUserShapes" Target="../drawings/drawing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chartUserShapes" Target="../drawings/drawing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4" Type="http://schemas.microsoft.com/office/2011/relationships/chartColorStyle" Target="colors5.xml"/><Relationship Id="rId3" Type="http://schemas.microsoft.com/office/2011/relationships/chartStyle" Target="style5.xml"/><Relationship Id="rId2" Type="http://schemas.openxmlformats.org/officeDocument/2006/relationships/chartUserShapes" Target="../drawings/drawing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4" Type="http://schemas.microsoft.com/office/2011/relationships/chartColorStyle" Target="colors6.xml"/><Relationship Id="rId3" Type="http://schemas.microsoft.com/office/2011/relationships/chartStyle" Target="style6.xml"/><Relationship Id="rId2" Type="http://schemas.openxmlformats.org/officeDocument/2006/relationships/chartUserShapes" Target="../drawings/drawing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emf"/></Relationships>
</file>

<file path=ppt/drawings/_rels/drawing3.xml.rels><?xml version="1.0" encoding="UTF-8" standalone="yes"?>
<Relationships xmlns="http://schemas.openxmlformats.org/package/2006/relationships"><Relationship Id="rId1" Type="http://schemas.openxmlformats.org/officeDocument/2006/relationships/image" Target="../media/image3.png"/></Relationships>
</file>

<file path=ppt/drawings/_rels/drawing4.xml.rels><?xml version="1.0" encoding="UTF-8" standalone="yes"?>
<Relationships xmlns="http://schemas.openxmlformats.org/package/2006/relationships"><Relationship Id="rId1" Type="http://schemas.openxmlformats.org/officeDocument/2006/relationships/image" Target="../media/image3.png"/></Relationships>
</file>

<file path=ppt/drawings/_rels/drawing5.xml.rels><?xml version="1.0" encoding="UTF-8" standalone="yes"?>
<Relationships xmlns="http://schemas.openxmlformats.org/package/2006/relationships"><Relationship Id="rId1" Type="http://schemas.openxmlformats.org/officeDocument/2006/relationships/image" Target="../media/image4.png"/></Relationships>
</file>

<file path=ppt/drawings/_rels/drawing6.x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0.95886</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5561798" cy="3359216"/>
        </a:xfrm>
        <a:prstGeom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21996400" cy="6197600"/>
        </a:xfrm>
        <a:prstGeom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8999620" cy="3388093"/>
        </a:xfrm>
        <a:prstGeom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9201752" cy="3684986"/>
        </a:xfrm>
        <a:prstGeom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0.00523</cdr:x>
      <cdr:y>0</cdr:y>
    </cdr:from>
    <cdr:to>
      <cdr:x>0.87383</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37505" y="0"/>
          <a:ext cx="6228542" cy="3228818"/>
        </a:xfrm>
        <a:prstGeom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21996400" cy="4959350"/>
        </a:xfrm>
        <a:prstGeom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endParaRPr lang="en-US"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endParaRPr lang="en-US"/>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endParaRPr lang="zh-CN" altLang="en-US" noProof="0"/>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chart" Target="../charts/chart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zh-CN" altLang="en-US" dirty="0"/>
              <a:t>学生成绩管理系统</a:t>
            </a:r>
            <a:endParaRPr lang="zh-CN" altLang="en-US" dirty="0"/>
          </a:p>
        </p:txBody>
      </p:sp>
      <p:sp>
        <p:nvSpPr>
          <p:cNvPr id="3" name="副标题 2"/>
          <p:cNvSpPr>
            <a:spLocks noGrp="1"/>
          </p:cNvSpPr>
          <p:nvPr>
            <p:ph type="subTitle" idx="1"/>
          </p:nvPr>
        </p:nvSpPr>
        <p:spPr>
          <a:xfrm>
            <a:off x="1167493" y="3602038"/>
            <a:ext cx="9500507" cy="806675"/>
          </a:xfrm>
        </p:spPr>
        <p:txBody>
          <a:bodyPr rtlCol="0"/>
          <a:lstStyle/>
          <a:p>
            <a:pPr rtl="0"/>
            <a:r>
              <a:rPr lang="en-US" altLang="zh-CN" dirty="0"/>
              <a:t> </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z="5400" dirty="0"/>
              <a:t>设计流程思想</a:t>
            </a:r>
            <a:endParaRPr lang="zh-CN" altLang="en-US" sz="5400" dirty="0"/>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fld>
            <a:endParaRPr lang="zh-CN" altLang="en-US"/>
          </a:p>
        </p:txBody>
      </p:sp>
      <p:sp>
        <p:nvSpPr>
          <p:cNvPr id="5" name="页脚占位符 4"/>
          <p:cNvSpPr>
            <a:spLocks noGrp="1"/>
          </p:cNvSpPr>
          <p:nvPr>
            <p:ph type="ftr" sz="quarter" idx="3"/>
          </p:nvPr>
        </p:nvSpPr>
        <p:spPr/>
        <p:txBody>
          <a:bodyPr rtlCol="0"/>
          <a:lstStyle/>
          <a:p>
            <a:pPr rtl="0"/>
            <a:r>
              <a:rPr lang="zh-CN" altLang="en-US"/>
              <a:t>演示文稿标题</a:t>
            </a:r>
            <a:endParaRPr lang="zh-CN" altLang="en-US"/>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fld>
            <a:endParaRPr lang="zh-CN" altLang="en-US"/>
          </a:p>
        </p:txBody>
      </p:sp>
      <p:sp>
        <p:nvSpPr>
          <p:cNvPr id="8" name="内容占位符 7"/>
          <p:cNvSpPr>
            <a:spLocks noGrp="1"/>
          </p:cNvSpPr>
          <p:nvPr>
            <p:ph idx="1"/>
          </p:nvPr>
        </p:nvSpPr>
        <p:spPr/>
        <p:txBody>
          <a:bodyPr/>
          <a:lstStyle/>
          <a:p>
            <a:r>
              <a:rPr lang="zh-CN" altLang="zh-CN" sz="32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学生成绩管理系统采用信息单向的思想，即成绩由教师发布出去，由管理员和学生查看，但课程的信息只有管理员可以查看和修改，是该系统的一个缺陷。</a:t>
            </a:r>
            <a:endParaRPr lang="zh-CN" altLang="zh-CN" sz="32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041400"/>
            <a:ext cx="6245912" cy="2387600"/>
          </a:xfrm>
        </p:spPr>
        <p:txBody>
          <a:bodyPr rtlCol="0"/>
          <a:lstStyle/>
          <a:p>
            <a:pPr rtl="0"/>
            <a:r>
              <a:rPr lang="zh-CN" altLang="en-US" dirty="0"/>
              <a:t>详细功能需求</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功能解释</a:t>
            </a:r>
            <a:endParaRPr lang="zh-CN" altLang="en-US" dirty="0"/>
          </a:p>
        </p:txBody>
      </p:sp>
      <p:graphicFrame>
        <p:nvGraphicFramePr>
          <p:cNvPr id="6" name="内容占位符 5" descr="图表"/>
          <p:cNvGraphicFramePr>
            <a:graphicFrameLocks noGrp="1"/>
          </p:cNvGraphicFramePr>
          <p:nvPr>
            <p:ph idx="1"/>
          </p:nvPr>
        </p:nvGraphicFramePr>
        <p:xfrm>
          <a:off x="1819175" y="1366787"/>
          <a:ext cx="8884118" cy="3647975"/>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教师管理</a:t>
            </a:r>
            <a:endParaRPr lang="zh-CN" altLang="en-US" dirty="0"/>
          </a:p>
        </p:txBody>
      </p:sp>
      <p:sp>
        <p:nvSpPr>
          <p:cNvPr id="3" name="日期占位符 2"/>
          <p:cNvSpPr>
            <a:spLocks noGrp="1"/>
          </p:cNvSpPr>
          <p:nvPr>
            <p:ph type="dt" sz="half" idx="2"/>
          </p:nvPr>
        </p:nvSpPr>
        <p:spPr/>
        <p:txBody>
          <a:bodyPr rtlCol="0"/>
          <a:lstStyle/>
          <a:p>
            <a:pPr rtl="0"/>
            <a:r>
              <a:rPr lang="en-US" altLang="zh-CN" smtClean="0"/>
              <a:t> </a:t>
            </a:r>
            <a:endParaRPr lang="en-US" altLang="zh-CN" dirty="0" smtClean="0"/>
          </a:p>
        </p:txBody>
      </p:sp>
      <p:sp>
        <p:nvSpPr>
          <p:cNvPr id="5" name="页脚占位符 4"/>
          <p:cNvSpPr>
            <a:spLocks noGrp="1"/>
          </p:cNvSpPr>
          <p:nvPr>
            <p:ph type="ftr" sz="quarter" idx="3"/>
          </p:nvPr>
        </p:nvSpPr>
        <p:spPr/>
        <p:txBody>
          <a:bodyPr rtlCol="0"/>
          <a:lstStyle/>
          <a:p>
            <a:pPr rtl="0"/>
            <a:r>
              <a:rPr lang="zh-CN" altLang="en-US" dirty="0">
                <a:sym typeface="+mn-ea"/>
              </a:rPr>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369332"/>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教师管理下分为查看，修改，打印。查看学生的成绩，修改学生成绩，打印学生的成绩单。</a:t>
            </a:r>
            <a:endParaRPr lang="zh-CN" altLang="en-US" dirty="0"/>
          </a:p>
        </p:txBody>
      </p:sp>
      <p:pic>
        <p:nvPicPr>
          <p:cNvPr id="9" name="内容占位符 8"/>
          <p:cNvPicPr>
            <a:picLocks noChangeAspect="1"/>
          </p:cNvPicPr>
          <p:nvPr>
            <p:ph idx="1"/>
          </p:nvPr>
        </p:nvPicPr>
        <p:blipFill>
          <a:blip r:embed="rId1"/>
          <a:stretch>
            <a:fillRect/>
          </a:stretch>
        </p:blipFill>
        <p:spPr>
          <a:xfrm>
            <a:off x="-12065" y="1308100"/>
            <a:ext cx="6473825" cy="3439160"/>
          </a:xfrm>
          <a:prstGeom prst="rect">
            <a:avLst/>
          </a:prstGeom>
        </p:spPr>
      </p:pic>
      <p:pic>
        <p:nvPicPr>
          <p:cNvPr id="10" name="图片 9"/>
          <p:cNvPicPr>
            <a:picLocks noChangeAspect="1"/>
          </p:cNvPicPr>
          <p:nvPr/>
        </p:nvPicPr>
        <p:blipFill>
          <a:blip r:embed="rId2"/>
          <a:stretch>
            <a:fillRect/>
          </a:stretch>
        </p:blipFill>
        <p:spPr>
          <a:xfrm>
            <a:off x="5876925" y="1725295"/>
            <a:ext cx="6330315" cy="4385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管理员管理</a:t>
            </a:r>
            <a:endParaRPr lang="zh-CN" altLang="en-US" dirty="0"/>
          </a:p>
        </p:txBody>
      </p:sp>
      <p:sp>
        <p:nvSpPr>
          <p:cNvPr id="3" name="日期占位符 2"/>
          <p:cNvSpPr>
            <a:spLocks noGrp="1"/>
          </p:cNvSpPr>
          <p:nvPr>
            <p:ph type="dt" sz="half" idx="2"/>
          </p:nvPr>
        </p:nvSpPr>
        <p:spPr/>
        <p:txBody>
          <a:bodyPr rtlCol="0"/>
          <a:lstStyle/>
          <a:p>
            <a:pPr rtl="0"/>
            <a:r>
              <a:rPr lang="zh-CN" altLang="en-US" smtClean="0"/>
              <a:t>  </a:t>
            </a:r>
            <a:endParaRPr lang="zh-CN" altLang="en-US" dirty="0"/>
          </a:p>
        </p:txBody>
      </p:sp>
      <p:sp>
        <p:nvSpPr>
          <p:cNvPr id="5" name="页脚占位符 4"/>
          <p:cNvSpPr>
            <a:spLocks noGrp="1"/>
          </p:cNvSpPr>
          <p:nvPr>
            <p:ph type="ftr" sz="quarter" idx="3"/>
          </p:nvPr>
        </p:nvSpPr>
        <p:spPr/>
        <p:txBody>
          <a:bodyPr rtlCol="0"/>
          <a:lstStyle/>
          <a:p>
            <a:pPr rtl="0"/>
            <a:r>
              <a:rPr lang="zh-CN" altLang="en-US" dirty="0"/>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由系统管理员身份的用户可以登录，可以添加或删除各类用户；可以修改用户的密码；可以添加或修改学生的成绩，还可以对课程进行编辑。。</a:t>
            </a:r>
            <a:endParaRPr lang="zh-CN" altLang="en-US" dirty="0"/>
          </a:p>
        </p:txBody>
      </p:sp>
      <p:pic>
        <p:nvPicPr>
          <p:cNvPr id="9" name="内容占位符 8"/>
          <p:cNvPicPr>
            <a:picLocks noChangeAspect="1"/>
          </p:cNvPicPr>
          <p:nvPr>
            <p:ph idx="1"/>
          </p:nvPr>
        </p:nvPicPr>
        <p:blipFill>
          <a:blip r:embed="rId1"/>
          <a:stretch>
            <a:fillRect/>
          </a:stretch>
        </p:blipFill>
        <p:spPr>
          <a:xfrm>
            <a:off x="635" y="1827530"/>
            <a:ext cx="6075680" cy="3284855"/>
          </a:xfrm>
          <a:prstGeom prst="rect">
            <a:avLst/>
          </a:prstGeom>
        </p:spPr>
      </p:pic>
      <p:pic>
        <p:nvPicPr>
          <p:cNvPr id="10" name="图片 9"/>
          <p:cNvPicPr>
            <a:picLocks noChangeAspect="1"/>
          </p:cNvPicPr>
          <p:nvPr/>
        </p:nvPicPr>
        <p:blipFill>
          <a:blip r:embed="rId2"/>
          <a:stretch>
            <a:fillRect/>
          </a:stretch>
        </p:blipFill>
        <p:spPr>
          <a:xfrm>
            <a:off x="6076315" y="1827530"/>
            <a:ext cx="6116320" cy="3756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779182" cy="254267"/>
          </a:xfrm>
        </p:spPr>
        <p:txBody>
          <a:bodyPr/>
          <a:lstStyle/>
          <a:p>
            <a:r>
              <a:rPr lang="en-US" altLang="zh-CN" dirty="0"/>
              <a:t> </a:t>
            </a:r>
            <a:endParaRPr lang="zh-CN" altLang="en-US" dirty="0"/>
          </a:p>
        </p:txBody>
      </p:sp>
      <p:sp>
        <p:nvSpPr>
          <p:cNvPr id="4" name="日期占位符 3"/>
          <p:cNvSpPr>
            <a:spLocks noGrp="1"/>
          </p:cNvSpPr>
          <p:nvPr>
            <p:ph type="dt" sz="half" idx="2"/>
          </p:nvPr>
        </p:nvSpPr>
        <p:spPr/>
        <p:txBody>
          <a:bodyPr/>
          <a:lstStyle/>
          <a:p>
            <a:r>
              <a:rPr lang="zh-CN" altLang="en-US" noProof="0" smtClean="0"/>
              <a:t>  </a:t>
            </a:r>
            <a:endParaRPr lang="zh-CN" altLang="en-US" noProof="0"/>
          </a:p>
        </p:txBody>
      </p:sp>
      <p:sp>
        <p:nvSpPr>
          <p:cNvPr id="5" name="页脚占位符 4"/>
          <p:cNvSpPr>
            <a:spLocks noGrp="1"/>
          </p:cNvSpPr>
          <p:nvPr>
            <p:ph type="ftr" sz="quarter" idx="3"/>
          </p:nvPr>
        </p:nvSpPr>
        <p:spPr/>
        <p:txBody>
          <a:bodyPr/>
          <a:lstStyle/>
          <a:p>
            <a:r>
              <a:rPr lang="zh-CN" altLang="en-US" noProof="0"/>
              <a:t>演示文稿标题</a:t>
            </a:r>
            <a:endParaRPr lang="zh-CN" altLang="en-US" noProof="0"/>
          </a:p>
        </p:txBody>
      </p:sp>
      <p:sp>
        <p:nvSpPr>
          <p:cNvPr id="6" name="灯片编号占位符 5"/>
          <p:cNvSpPr>
            <a:spLocks noGrp="1"/>
          </p:cNvSpPr>
          <p:nvPr>
            <p:ph type="sldNum" sz="quarter" idx="4"/>
          </p:nvPr>
        </p:nvSpPr>
        <p:spPr/>
        <p:txBody>
          <a:bodyPr/>
          <a:lstStyle/>
          <a:p>
            <a:fld id="{294A09A9-5501-47C1-A89A-A340965A2BE2}" type="slidenum">
              <a:rPr lang="en-US" altLang="zh-CN" noProof="0" smtClean="0"/>
            </a:fld>
            <a:endParaRPr lang="zh-CN" altLang="en-US" noProof="0"/>
          </a:p>
        </p:txBody>
      </p:sp>
      <p:pic>
        <p:nvPicPr>
          <p:cNvPr id="9" name="内容占位符 8"/>
          <p:cNvPicPr>
            <a:picLocks noChangeAspect="1"/>
          </p:cNvPicPr>
          <p:nvPr>
            <p:ph idx="1"/>
          </p:nvPr>
        </p:nvPicPr>
        <p:blipFill>
          <a:blip r:embed="rId1"/>
          <a:stretch>
            <a:fillRect/>
          </a:stretch>
        </p:blipFill>
        <p:spPr>
          <a:xfrm>
            <a:off x="-45720" y="65405"/>
            <a:ext cx="7109460" cy="4468495"/>
          </a:xfrm>
          <a:prstGeom prst="rect">
            <a:avLst/>
          </a:prstGeom>
        </p:spPr>
      </p:pic>
      <p:pic>
        <p:nvPicPr>
          <p:cNvPr id="10" name="图片 9"/>
          <p:cNvPicPr>
            <a:picLocks noChangeAspect="1"/>
          </p:cNvPicPr>
          <p:nvPr/>
        </p:nvPicPr>
        <p:blipFill>
          <a:blip r:embed="rId2"/>
          <a:stretch>
            <a:fillRect/>
          </a:stretch>
        </p:blipFill>
        <p:spPr>
          <a:xfrm>
            <a:off x="6098540" y="1543685"/>
            <a:ext cx="6078220" cy="5325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学生管理</a:t>
            </a:r>
            <a:endParaRPr lang="zh-CN" altLang="en-US" dirty="0"/>
          </a:p>
        </p:txBody>
      </p:sp>
      <p:sp>
        <p:nvSpPr>
          <p:cNvPr id="3" name="日期占位符 2"/>
          <p:cNvSpPr>
            <a:spLocks noGrp="1"/>
          </p:cNvSpPr>
          <p:nvPr>
            <p:ph type="dt" sz="half" idx="2"/>
          </p:nvPr>
        </p:nvSpPr>
        <p:spPr/>
        <p:txBody>
          <a:bodyPr rtlCol="0"/>
          <a:lstStyle/>
          <a:p>
            <a:pPr rtl="0"/>
            <a:r>
              <a:rPr lang="zh-CN" altLang="en-US" smtClean="0"/>
              <a:t> </a:t>
            </a:r>
            <a:endParaRPr lang="zh-CN" altLang="en-US" dirty="0"/>
          </a:p>
        </p:txBody>
      </p:sp>
      <p:sp>
        <p:nvSpPr>
          <p:cNvPr id="5" name="页脚占位符 4"/>
          <p:cNvSpPr>
            <a:spLocks noGrp="1"/>
          </p:cNvSpPr>
          <p:nvPr>
            <p:ph type="ftr" sz="quarter" idx="3"/>
          </p:nvPr>
        </p:nvSpPr>
        <p:spPr/>
        <p:txBody>
          <a:bodyPr rtlCol="0"/>
          <a:lstStyle/>
          <a:p>
            <a:pPr rtl="0"/>
            <a:r>
              <a:rPr lang="zh-CN" altLang="en-US" dirty="0"/>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369332"/>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由学生的用户的学号可以登录，学生可以查看自己的成绩信息</a:t>
            </a:r>
            <a:endParaRPr lang="zh-CN" altLang="en-US" dirty="0"/>
          </a:p>
        </p:txBody>
      </p:sp>
      <p:pic>
        <p:nvPicPr>
          <p:cNvPr id="9" name="内容占位符 8"/>
          <p:cNvPicPr>
            <a:picLocks noChangeAspect="1"/>
          </p:cNvPicPr>
          <p:nvPr>
            <p:ph idx="1"/>
          </p:nvPr>
        </p:nvPicPr>
        <p:blipFill>
          <a:blip r:embed="rId1"/>
          <a:stretch>
            <a:fillRect/>
          </a:stretch>
        </p:blipFill>
        <p:spPr>
          <a:xfrm>
            <a:off x="222250" y="1927860"/>
            <a:ext cx="5987415" cy="3184525"/>
          </a:xfrm>
          <a:prstGeom prst="rect">
            <a:avLst/>
          </a:prstGeom>
        </p:spPr>
      </p:pic>
      <p:pic>
        <p:nvPicPr>
          <p:cNvPr id="10" name="图片 9"/>
          <p:cNvPicPr>
            <a:picLocks noChangeAspect="1"/>
          </p:cNvPicPr>
          <p:nvPr/>
        </p:nvPicPr>
        <p:blipFill>
          <a:blip r:embed="rId2"/>
          <a:stretch>
            <a:fillRect/>
          </a:stretch>
        </p:blipFill>
        <p:spPr>
          <a:xfrm>
            <a:off x="6209665" y="1927860"/>
            <a:ext cx="5981065" cy="3442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43373"/>
            <a:ext cx="9779183" cy="1325563"/>
          </a:xfrm>
        </p:spPr>
        <p:txBody>
          <a:bodyPr rtlCol="0"/>
          <a:lstStyle/>
          <a:p>
            <a:pPr rtl="0"/>
            <a:r>
              <a:rPr lang="zh-CN" altLang="en-US" dirty="0"/>
              <a:t>数据描述</a:t>
            </a:r>
            <a:endParaRPr lang="zh-CN" altLang="en-US" dirty="0"/>
          </a:p>
        </p:txBody>
      </p:sp>
      <p:sp>
        <p:nvSpPr>
          <p:cNvPr id="3" name="文本占位符 2"/>
          <p:cNvSpPr>
            <a:spLocks noGrp="1"/>
          </p:cNvSpPr>
          <p:nvPr>
            <p:ph idx="11"/>
          </p:nvPr>
        </p:nvSpPr>
        <p:spPr>
          <a:xfrm>
            <a:off x="1167493" y="2005689"/>
            <a:ext cx="4663440" cy="522514"/>
          </a:xfrm>
        </p:spPr>
        <p:txBody>
          <a:bodyPr rtlCol="0"/>
          <a:lstStyle/>
          <a:p>
            <a:pPr rtl="0"/>
            <a:r>
              <a:rPr lang="en-US" altLang="zh-CN" dirty="0"/>
              <a:t> </a:t>
            </a:r>
            <a:endParaRPr lang="zh-CN" altLang="en-US" dirty="0"/>
          </a:p>
        </p:txBody>
      </p:sp>
      <p:sp>
        <p:nvSpPr>
          <p:cNvPr id="4" name="内容占位符 3"/>
          <p:cNvSpPr>
            <a:spLocks noGrp="1"/>
          </p:cNvSpPr>
          <p:nvPr>
            <p:ph idx="1"/>
          </p:nvPr>
        </p:nvSpPr>
        <p:spPr>
          <a:xfrm>
            <a:off x="250256" y="1838425"/>
            <a:ext cx="11060473" cy="4638575"/>
          </a:xfrm>
        </p:spPr>
        <p:txBody>
          <a:bodyPr vert="horz" lIns="91440" tIns="45720" rIns="91440" bIns="45720" rtlCol="0" anchor="t">
            <a:normAutofit/>
          </a:bodyPr>
          <a:lstStyle/>
          <a:p>
            <a:pPr rtl="0"/>
            <a:r>
              <a:rPr lang="en-US" altLang="zh-CN" dirty="0"/>
              <a:t> </a:t>
            </a:r>
            <a:endParaRPr lang="zh-CN" altLang="en-US" dirty="0"/>
          </a:p>
        </p:txBody>
      </p:sp>
      <p:sp>
        <p:nvSpPr>
          <p:cNvPr id="6" name="文本占位符 5"/>
          <p:cNvSpPr>
            <a:spLocks noGrp="1"/>
          </p:cNvSpPr>
          <p:nvPr>
            <p:ph idx="12"/>
          </p:nvPr>
        </p:nvSpPr>
        <p:spPr>
          <a:xfrm>
            <a:off x="6283235" y="2005689"/>
            <a:ext cx="4663440" cy="522514"/>
          </a:xfrm>
        </p:spPr>
        <p:txBody>
          <a:bodyPr rtlCol="0"/>
          <a:lstStyle/>
          <a:p>
            <a:pPr rtl="0"/>
            <a:r>
              <a:rPr lang="zh-CN" altLang="en-US" dirty="0"/>
              <a:t>  </a:t>
            </a:r>
            <a:endParaRPr lang="zh-CN" altLang="en-US" dirty="0"/>
          </a:p>
        </p:txBody>
      </p:sp>
      <p:sp>
        <p:nvSpPr>
          <p:cNvPr id="5" name="内容占位符 4"/>
          <p:cNvSpPr>
            <a:spLocks noGrp="1"/>
          </p:cNvSpPr>
          <p:nvPr>
            <p:ph idx="10"/>
          </p:nvPr>
        </p:nvSpPr>
        <p:spPr>
          <a:xfrm>
            <a:off x="6283235" y="2528203"/>
            <a:ext cx="4663440" cy="2828613"/>
          </a:xfrm>
        </p:spPr>
        <p:txBody>
          <a:bodyPr vert="horz" lIns="91440" tIns="45720" rIns="91440" bIns="45720" rtlCol="0" anchor="t">
            <a:normAutofit/>
          </a:bodyPr>
          <a:lstStyle/>
          <a:p>
            <a:pPr rtl="0"/>
            <a:r>
              <a:rPr lang="zh-CN" altLang="en-US" dirty="0"/>
              <a:t> </a:t>
            </a:r>
            <a:endParaRPr lang="zh-CN" altLang="en-US" dirty="0"/>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 </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15" name="图片 14"/>
          <p:cNvPicPr>
            <a:picLocks noChangeAspect="1"/>
          </p:cNvPicPr>
          <p:nvPr/>
        </p:nvPicPr>
        <p:blipFill>
          <a:blip r:embed="rId1"/>
          <a:stretch>
            <a:fillRect/>
          </a:stretch>
        </p:blipFill>
        <p:spPr>
          <a:xfrm>
            <a:off x="377717" y="1739349"/>
            <a:ext cx="10638781" cy="37577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43373"/>
            <a:ext cx="9779183" cy="1325563"/>
          </a:xfrm>
        </p:spPr>
        <p:txBody>
          <a:bodyPr rtlCol="0"/>
          <a:lstStyle/>
          <a:p>
            <a:pPr rtl="0"/>
            <a:r>
              <a:rPr lang="zh-CN" altLang="en-US" dirty="0"/>
              <a:t>数据描述</a:t>
            </a:r>
            <a:endParaRPr lang="zh-CN" altLang="en-US" dirty="0"/>
          </a:p>
        </p:txBody>
      </p:sp>
      <p:sp>
        <p:nvSpPr>
          <p:cNvPr id="3" name="文本占位符 2"/>
          <p:cNvSpPr>
            <a:spLocks noGrp="1"/>
          </p:cNvSpPr>
          <p:nvPr>
            <p:ph idx="11"/>
          </p:nvPr>
        </p:nvSpPr>
        <p:spPr>
          <a:xfrm>
            <a:off x="1167492" y="2005689"/>
            <a:ext cx="10774251" cy="4638574"/>
          </a:xfrm>
        </p:spPr>
        <p:txBody>
          <a:bodyPr rtlCol="0"/>
          <a:lstStyle/>
          <a:p>
            <a:pPr rtl="0"/>
            <a:r>
              <a:rPr lang="en-US" altLang="zh-CN" dirty="0"/>
              <a:t> </a:t>
            </a:r>
            <a:endParaRPr lang="zh-CN" altLang="en-US" dirty="0"/>
          </a:p>
        </p:txBody>
      </p:sp>
      <p:sp>
        <p:nvSpPr>
          <p:cNvPr id="4" name="内容占位符 3"/>
          <p:cNvSpPr>
            <a:spLocks noGrp="1"/>
          </p:cNvSpPr>
          <p:nvPr>
            <p:ph idx="1"/>
          </p:nvPr>
        </p:nvSpPr>
        <p:spPr>
          <a:xfrm>
            <a:off x="250256" y="1838425"/>
            <a:ext cx="11060473" cy="4638575"/>
          </a:xfrm>
        </p:spPr>
        <p:txBody>
          <a:bodyPr vert="horz" lIns="91440" tIns="45720" rIns="91440" bIns="45720" rtlCol="0" anchor="t">
            <a:normAutofit/>
          </a:bodyPr>
          <a:lstStyle/>
          <a:p>
            <a:pPr rtl="0"/>
            <a:r>
              <a:rPr lang="en-US" altLang="zh-CN" dirty="0"/>
              <a:t> </a:t>
            </a:r>
            <a:endParaRPr lang="zh-CN" altLang="en-US" dirty="0"/>
          </a:p>
        </p:txBody>
      </p:sp>
      <p:sp>
        <p:nvSpPr>
          <p:cNvPr id="6" name="文本占位符 5"/>
          <p:cNvSpPr>
            <a:spLocks noGrp="1"/>
          </p:cNvSpPr>
          <p:nvPr>
            <p:ph idx="12"/>
          </p:nvPr>
        </p:nvSpPr>
        <p:spPr>
          <a:xfrm>
            <a:off x="6283235" y="2005689"/>
            <a:ext cx="4663440" cy="522514"/>
          </a:xfrm>
        </p:spPr>
        <p:txBody>
          <a:bodyPr rtlCol="0"/>
          <a:lstStyle/>
          <a:p>
            <a:pPr rtl="0"/>
            <a:r>
              <a:rPr lang="zh-CN" altLang="en-US" dirty="0"/>
              <a:t>  </a:t>
            </a:r>
            <a:endParaRPr lang="zh-CN" altLang="en-US" dirty="0"/>
          </a:p>
        </p:txBody>
      </p:sp>
      <p:sp>
        <p:nvSpPr>
          <p:cNvPr id="5" name="内容占位符 4"/>
          <p:cNvSpPr>
            <a:spLocks noGrp="1"/>
          </p:cNvSpPr>
          <p:nvPr>
            <p:ph idx="10"/>
          </p:nvPr>
        </p:nvSpPr>
        <p:spPr>
          <a:xfrm>
            <a:off x="6283235" y="2528203"/>
            <a:ext cx="4663440" cy="2828613"/>
          </a:xfrm>
        </p:spPr>
        <p:txBody>
          <a:bodyPr vert="horz" lIns="91440" tIns="45720" rIns="91440" bIns="45720" rtlCol="0" anchor="t">
            <a:normAutofit/>
          </a:bodyPr>
          <a:lstStyle/>
          <a:p>
            <a:pPr rtl="0"/>
            <a:r>
              <a:rPr lang="zh-CN" altLang="en-US" dirty="0"/>
              <a:t> </a:t>
            </a:r>
            <a:endParaRPr lang="zh-CN" altLang="en-US" dirty="0"/>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15" name="图片 14"/>
          <p:cNvPicPr>
            <a:picLocks noChangeAspect="1"/>
          </p:cNvPicPr>
          <p:nvPr/>
        </p:nvPicPr>
        <p:blipFill>
          <a:blip r:embed="rId1"/>
          <a:stretch>
            <a:fillRect/>
          </a:stretch>
        </p:blipFill>
        <p:spPr>
          <a:xfrm>
            <a:off x="1092200" y="1504950"/>
            <a:ext cx="8130540" cy="4587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041400"/>
            <a:ext cx="6245912" cy="2387600"/>
          </a:xfrm>
        </p:spPr>
        <p:txBody>
          <a:bodyPr rtlCol="0"/>
          <a:lstStyle/>
          <a:p>
            <a:pPr rtl="0"/>
            <a:r>
              <a:rPr lang="zh-CN" altLang="en-US" dirty="0"/>
              <a:t>运行环境规定</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目标</a:t>
            </a:r>
            <a:endParaRPr lang="zh-CN" altLang="en-US" dirty="0"/>
          </a:p>
        </p:txBody>
      </p:sp>
      <p:sp>
        <p:nvSpPr>
          <p:cNvPr id="3" name="内容占位符 2"/>
          <p:cNvSpPr>
            <a:spLocks noGrp="1"/>
          </p:cNvSpPr>
          <p:nvPr>
            <p:ph idx="1"/>
          </p:nvPr>
        </p:nvSpPr>
        <p:spPr>
          <a:xfrm>
            <a:off x="1167493" y="2017467"/>
            <a:ext cx="9779182" cy="3366815"/>
          </a:xfrm>
        </p:spPr>
        <p:txBody>
          <a:bodyPr vert="horz" lIns="91440" tIns="45720" rIns="91440" bIns="45720" rtlCol="0" anchor="t">
            <a:normAutofit/>
          </a:bodyPr>
          <a:lstStyle/>
          <a:p>
            <a:pPr indent="304800" algn="just">
              <a:lnSpc>
                <a:spcPct val="150000"/>
              </a:lnSpc>
            </a:pP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采用计算机信息技术和网络技术来进行学生成绩的管理是社会发展和进步的趋势。利用计算机进行成绩管理可以提高成绩管理工作的效率</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从而做到信息数据的规范化、数据统计的准确性、并有查询方便、存储量大、检索快捷</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保密性好等优点</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大大减少管理方面的工作量。</a:t>
            </a:r>
            <a:endParaRPr lang="zh-CN" altLang="zh-CN" kern="100" dirty="0">
              <a:effectLst/>
              <a:latin typeface="Times New Roman" panose="02020603050405020304" pitchFamily="18" charset="0"/>
              <a:ea typeface="宋体" panose="02010600030101010101" pitchFamily="2" charset="-122"/>
            </a:endParaRPr>
          </a:p>
          <a:p>
            <a:pPr rtl="0"/>
            <a:endParaRPr lang="zh-CN" altLang="en-US" dirty="0"/>
          </a:p>
        </p:txBody>
      </p:sp>
      <p:sp>
        <p:nvSpPr>
          <p:cNvPr id="4" name="日期占位符 3"/>
          <p:cNvSpPr>
            <a:spLocks noGrp="1"/>
          </p:cNvSpPr>
          <p:nvPr>
            <p:ph type="dt" sz="half" idx="2"/>
          </p:nvPr>
        </p:nvSpPr>
        <p:spPr>
          <a:xfrm>
            <a:off x="381000" y="6356350"/>
            <a:ext cx="2743200" cy="365125"/>
          </a:xfrm>
        </p:spPr>
        <p:txBody>
          <a:bodyPr rtlCol="0"/>
          <a:lstStyle/>
          <a:p>
            <a:pPr rtl="0"/>
            <a:r>
              <a:rPr lang="zh-CN" altLang="en-US" dirty="0"/>
              <a:t> </a:t>
            </a:r>
            <a:endParaRPr lang="zh-CN" altLang="en-US" dirty="0"/>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dirty="0"/>
              <a:t> </a:t>
            </a:r>
            <a:endParaRPr lang="zh-CN" altLang="en-US" dirty="0"/>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设备</a:t>
            </a:r>
            <a:endParaRPr lang="zh-CN" altLang="en-US" dirty="0"/>
          </a:p>
        </p:txBody>
      </p:sp>
      <p:sp>
        <p:nvSpPr>
          <p:cNvPr id="9" name="内容占位符 8"/>
          <p:cNvSpPr>
            <a:spLocks noGrp="1"/>
          </p:cNvSpPr>
          <p:nvPr>
            <p:ph idx="11"/>
          </p:nvPr>
        </p:nvSpPr>
        <p:spPr>
          <a:xfrm>
            <a:off x="1167493" y="2003804"/>
            <a:ext cx="3173278" cy="522514"/>
          </a:xfrm>
        </p:spPr>
        <p:txBody>
          <a:bodyPr rtlCol="0"/>
          <a:lstStyle/>
          <a:p>
            <a:pPr rtl="0"/>
            <a:r>
              <a:rPr lang="en-US" altLang="zh-CN" dirty="0"/>
              <a:t> </a:t>
            </a:r>
            <a:endParaRPr lang="en-US" altLang="zh-CN" dirty="0"/>
          </a:p>
        </p:txBody>
      </p:sp>
      <p:sp>
        <p:nvSpPr>
          <p:cNvPr id="4" name="内容占位符 3"/>
          <p:cNvSpPr>
            <a:spLocks noGrp="1"/>
          </p:cNvSpPr>
          <p:nvPr>
            <p:ph idx="1"/>
          </p:nvPr>
        </p:nvSpPr>
        <p:spPr>
          <a:xfrm>
            <a:off x="1078029" y="2003804"/>
            <a:ext cx="3308150" cy="3351127"/>
          </a:xfrm>
        </p:spPr>
        <p:txBody>
          <a:bodyPr vert="horz" lIns="91440" tIns="45720" rIns="91440" bIns="45720" rtlCol="0" anchor="t">
            <a:noAutofit/>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rPr>
              <a:t>客户端</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内存：</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：主频</a:t>
            </a:r>
            <a:r>
              <a:rPr lang="en-US" altLang="zh-CN" sz="1800" kern="100" dirty="0">
                <a:effectLst/>
                <a:latin typeface="Times New Roman" panose="02020603050405020304" pitchFamily="18" charset="0"/>
                <a:ea typeface="宋体" panose="02010600030101010101" pitchFamily="2" charset="-122"/>
              </a:rPr>
              <a:t>1.6G</a:t>
            </a:r>
            <a:r>
              <a:rPr lang="zh-CN" altLang="zh-CN" sz="1800" kern="100" dirty="0">
                <a:effectLst/>
                <a:latin typeface="Times New Roman" panose="02020603050405020304" pitchFamily="18" charset="0"/>
                <a:ea typeface="宋体" panose="02010600030101010101" pitchFamily="2" charset="-122"/>
              </a:rPr>
              <a:t>以上。</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Windows </a:t>
            </a:r>
            <a:r>
              <a:rPr lang="en-US" altLang="zh-CN" sz="1800" kern="100" dirty="0" err="1">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浏览器：</a:t>
            </a:r>
            <a:r>
              <a:rPr lang="en-US" altLang="zh-CN" sz="1800" kern="100" dirty="0">
                <a:effectLst/>
                <a:latin typeface="Times New Roman" panose="02020603050405020304" pitchFamily="18" charset="0"/>
                <a:ea typeface="宋体" panose="02010600030101010101" pitchFamily="2" charset="-122"/>
              </a:rPr>
              <a:t>Microsoft Edge</a:t>
            </a:r>
            <a:r>
              <a:rPr lang="zh-CN"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10" name="内容占位符 9"/>
          <p:cNvSpPr>
            <a:spLocks noGrp="1"/>
          </p:cNvSpPr>
          <p:nvPr>
            <p:ph idx="12"/>
          </p:nvPr>
        </p:nvSpPr>
        <p:spPr>
          <a:xfrm>
            <a:off x="4683787" y="1682885"/>
            <a:ext cx="4462617" cy="3351127"/>
          </a:xfrm>
        </p:spPr>
        <p:txBody>
          <a:bodyPr rtlCol="0"/>
          <a:lstStyle/>
          <a:p>
            <a:pPr rtl="0"/>
            <a:r>
              <a:rPr lang="en-US" altLang="zh-CN" dirty="0"/>
              <a:t> </a:t>
            </a:r>
            <a:endParaRPr lang="zh-CN" altLang="en-US" dirty="0"/>
          </a:p>
        </p:txBody>
      </p:sp>
      <p:sp>
        <p:nvSpPr>
          <p:cNvPr id="5" name="内容占位符 4"/>
          <p:cNvSpPr>
            <a:spLocks noGrp="1"/>
          </p:cNvSpPr>
          <p:nvPr>
            <p:ph idx="10"/>
          </p:nvPr>
        </p:nvSpPr>
        <p:spPr>
          <a:xfrm>
            <a:off x="4683787" y="2526318"/>
            <a:ext cx="3173279" cy="2828613"/>
          </a:xfrm>
        </p:spPr>
        <p:txBody>
          <a:bodyPr vert="horz" lIns="91440" tIns="45720" rIns="91440" bIns="45720" rtlCol="0" anchor="t">
            <a:normAutofit/>
          </a:bodyPr>
          <a:lstStyle/>
          <a:p>
            <a:pPr rtl="0"/>
            <a:r>
              <a:rPr lang="en-US" altLang="zh-CN" dirty="0"/>
              <a:t> </a:t>
            </a:r>
            <a:endParaRPr lang="zh-CN" altLang="en-US" dirty="0"/>
          </a:p>
          <a:p>
            <a:pPr rtl="0"/>
            <a:endParaRPr lang="zh-CN" altLang="en-US" dirty="0"/>
          </a:p>
          <a:p>
            <a:pPr rtl="0"/>
            <a:endParaRPr lang="zh-CN" altLang="en-US" dirty="0"/>
          </a:p>
        </p:txBody>
      </p:sp>
      <p:sp>
        <p:nvSpPr>
          <p:cNvPr id="13" name="内容占位符 12"/>
          <p:cNvSpPr>
            <a:spLocks noGrp="1"/>
          </p:cNvSpPr>
          <p:nvPr>
            <p:ph idx="14"/>
          </p:nvPr>
        </p:nvSpPr>
        <p:spPr>
          <a:xfrm>
            <a:off x="8200083" y="2003804"/>
            <a:ext cx="3173278" cy="522514"/>
          </a:xfrm>
        </p:spPr>
        <p:txBody>
          <a:bodyPr rtlCol="0"/>
          <a:lstStyle/>
          <a:p>
            <a:pPr rtl="0"/>
            <a:r>
              <a:rPr lang="en-US" altLang="zh-CN" dirty="0"/>
              <a:t> </a:t>
            </a:r>
            <a:endParaRPr lang="zh-CN" altLang="en-US" dirty="0"/>
          </a:p>
        </p:txBody>
      </p:sp>
      <p:sp>
        <p:nvSpPr>
          <p:cNvPr id="11" name="内容占位符 10"/>
          <p:cNvSpPr>
            <a:spLocks noGrp="1"/>
          </p:cNvSpPr>
          <p:nvPr>
            <p:ph idx="13"/>
          </p:nvPr>
        </p:nvSpPr>
        <p:spPr>
          <a:xfrm>
            <a:off x="8200082" y="2526318"/>
            <a:ext cx="3173279" cy="2828613"/>
          </a:xfrm>
        </p:spPr>
        <p:txBody>
          <a:bodyPr rtlCol="0"/>
          <a:lstStyle/>
          <a:p>
            <a:pPr rtl="0"/>
            <a:r>
              <a:rPr lang="en-US" altLang="zh-CN" dirty="0"/>
              <a:t> </a:t>
            </a:r>
            <a:endParaRPr lang="zh-CN" altLang="en-US" dirty="0"/>
          </a:p>
        </p:txBody>
      </p:sp>
      <p:sp>
        <p:nvSpPr>
          <p:cNvPr id="3" name="日期占位符 2"/>
          <p:cNvSpPr>
            <a:spLocks noGrp="1"/>
          </p:cNvSpPr>
          <p:nvPr>
            <p:ph type="dt" sz="half" idx="2"/>
          </p:nvPr>
        </p:nvSpPr>
        <p:spPr>
          <a:xfrm>
            <a:off x="381000" y="6356350"/>
            <a:ext cx="1767114" cy="365125"/>
          </a:xfrm>
        </p:spPr>
        <p:txBody>
          <a:bodyPr rtlCol="0"/>
          <a:lstStyle/>
          <a:p>
            <a:pPr rtl="0"/>
            <a:r>
              <a:rPr lang="zh-CN" altLang="en-US" smtClean="0"/>
              <a:t> </a:t>
            </a:r>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zh-CN" altLang="en-US"/>
              <a:t> </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14" name="文本框 13"/>
          <p:cNvSpPr txBox="1"/>
          <p:nvPr/>
        </p:nvSpPr>
        <p:spPr>
          <a:xfrm>
            <a:off x="5025021" y="2344843"/>
            <a:ext cx="4122019" cy="2168525"/>
          </a:xfrm>
          <a:prstGeom prst="rect">
            <a:avLst/>
          </a:prstGeom>
          <a:noFill/>
        </p:spPr>
        <p:txBody>
          <a:bodyPr wrap="square">
            <a:spAutoFit/>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rPr>
              <a:t>服务器端</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内存：</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：主频</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Windows10</a:t>
            </a:r>
            <a:r>
              <a:rPr lang="zh-CN" altLang="zh-CN" sz="18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硬盘：</a:t>
            </a:r>
            <a:r>
              <a:rPr lang="en-US" altLang="zh-CN" sz="1800" kern="100" dirty="0">
                <a:effectLst/>
                <a:latin typeface="Times New Roman" panose="02020603050405020304" pitchFamily="18" charset="0"/>
                <a:ea typeface="宋体" panose="02010600030101010101" pitchFamily="2" charset="-122"/>
              </a:rPr>
              <a:t>120G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subTitle" idx="1"/>
          </p:nvPr>
        </p:nvSpPr>
        <p:spPr>
          <a:xfrm>
            <a:off x="1167493" y="3602038"/>
            <a:ext cx="6220277" cy="2247219"/>
          </a:xfrm>
        </p:spPr>
        <p:txBody>
          <a:bodyPr rtlCol="0">
            <a:normAutofit/>
          </a:bodyPr>
          <a:lstStyle/>
          <a:p>
            <a:pPr rtl="0"/>
            <a:r>
              <a:rPr lang="en-US" altLang="zh-CN" dirty="0"/>
              <a:t> </a:t>
            </a:r>
            <a:endParaRPr lang="en-US" dirty="0"/>
          </a:p>
        </p:txBody>
      </p:sp>
      <p:pic>
        <p:nvPicPr>
          <p:cNvPr id="5" name="图片 4" descr="8513BFB1167E83C5A5167D3286D0CD63"/>
          <p:cNvPicPr>
            <a:picLocks noChangeAspect="1"/>
          </p:cNvPicPr>
          <p:nvPr/>
        </p:nvPicPr>
        <p:blipFill>
          <a:blip r:embed="rId1"/>
          <a:stretch>
            <a:fillRect/>
          </a:stretch>
        </p:blipFill>
        <p:spPr>
          <a:xfrm>
            <a:off x="1961515" y="262255"/>
            <a:ext cx="4177030" cy="5975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系统的特点</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zh-CN"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学生成绩管理系统针对学校学生信息的特点以及管理中实际需要而设计，能够有效地实现学生信息管理的信息化，减轻管理人员的工作负担，高效率、规范化地管理大量的学生信息，并避免人为操作的错误和不规范行为</a:t>
            </a:r>
            <a:r>
              <a:rPr lang="zh-CN" altLang="zh-CN" kern="100" dirty="0">
                <a:solidFill>
                  <a:srgbClr val="333333"/>
                </a:solidFill>
                <a:effectLst/>
                <a:latin typeface="宋体" panose="02010600030101010101" pitchFamily="2" charset="-122"/>
                <a:ea typeface="宋体" panose="02010600030101010101" pitchFamily="2" charset="-122"/>
                <a:cs typeface="微软雅黑" panose="020B0503020204020204" pitchFamily="34" charset="-122"/>
              </a:rPr>
              <a:t>。可以提高教师的工作效率，以及避免出现人工的小错误。</a:t>
            </a:r>
            <a:endParaRPr lang="zh-CN" altLang="zh-CN" kern="100" dirty="0">
              <a:effectLst/>
              <a:latin typeface="宋体" panose="02010600030101010101" pitchFamily="2" charset="-122"/>
              <a:ea typeface="宋体" panose="02010600030101010101" pitchFamily="2" charset="-122"/>
            </a:endParaRPr>
          </a:p>
          <a:p>
            <a:pPr rtl="0"/>
            <a:endParaRPr lang="zh-CN" altLang="en-US" kern="100" dirty="0">
              <a:solidFill>
                <a:srgbClr val="333333"/>
              </a:solidFill>
              <a:latin typeface="Times New Roman" panose="02020603050405020304" pitchFamily="18" charset="0"/>
              <a:ea typeface="微软雅黑" panose="020B0503020204020204" pitchFamily="34" charset="-122"/>
            </a:endParaRPr>
          </a:p>
        </p:txBody>
      </p:sp>
      <p:sp>
        <p:nvSpPr>
          <p:cNvPr id="4" name="日期占位符 3"/>
          <p:cNvSpPr>
            <a:spLocks noGrp="1"/>
          </p:cNvSpPr>
          <p:nvPr>
            <p:ph type="dt" sz="half" idx="10"/>
          </p:nvPr>
        </p:nvSpPr>
        <p:spPr>
          <a:xfrm>
            <a:off x="381000" y="6356350"/>
            <a:ext cx="2743200" cy="365125"/>
          </a:xfrm>
        </p:spPr>
        <p:txBody>
          <a:bodyPr rtlCol="0"/>
          <a:lstStyle/>
          <a:p>
            <a:pPr rtl="0"/>
            <a:r>
              <a:rPr lang="zh-CN" altLang="en-US" dirty="0"/>
              <a:t> </a:t>
            </a:r>
            <a:endParaRPr lang="zh-CN" altLang="en-US" dirty="0"/>
          </a:p>
        </p:txBody>
      </p:sp>
      <p:sp>
        <p:nvSpPr>
          <p:cNvPr id="5" name="页脚占位符 4"/>
          <p:cNvSpPr>
            <a:spLocks noGrp="1"/>
          </p:cNvSpPr>
          <p:nvPr>
            <p:ph type="ftr" sz="quarter" idx="11"/>
          </p:nvPr>
        </p:nvSpPr>
        <p:spPr>
          <a:xfrm>
            <a:off x="4038600" y="6356350"/>
            <a:ext cx="4114800" cy="365125"/>
          </a:xfrm>
        </p:spPr>
        <p:txBody>
          <a:bodyPr rtlCol="0"/>
          <a:lstStyle/>
          <a:p>
            <a:pPr rtl="0"/>
            <a:r>
              <a:rPr lang="zh-CN" altLang="en-US" dirty="0"/>
              <a:t> </a:t>
            </a:r>
            <a:endParaRPr lang="zh-CN" altLang="en-US" dirty="0"/>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zh-CN" altLang="en-US" dirty="0"/>
              <a:t>需求规定</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组织架构</a:t>
            </a:r>
            <a:endParaRPr lang="zh-CN" altLang="en-US" dirty="0"/>
          </a:p>
        </p:txBody>
      </p:sp>
      <p:graphicFrame>
        <p:nvGraphicFramePr>
          <p:cNvPr id="6" name="内容占位符 5" descr="图表"/>
          <p:cNvGraphicFramePr>
            <a:graphicFrameLocks noGrp="1"/>
          </p:cNvGraphicFramePr>
          <p:nvPr>
            <p:ph idx="1"/>
          </p:nvPr>
        </p:nvGraphicFramePr>
        <p:xfrm>
          <a:off x="2444816" y="1588168"/>
          <a:ext cx="8373979" cy="4071487"/>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权限需求</a:t>
            </a:r>
            <a:endParaRPr lang="zh-CN" altLang="en-US" dirty="0"/>
          </a:p>
        </p:txBody>
      </p:sp>
      <p:graphicFrame>
        <p:nvGraphicFramePr>
          <p:cNvPr id="6" name="内容占位符 5" descr="图表"/>
          <p:cNvGraphicFramePr>
            <a:graphicFrameLocks noGrp="1"/>
          </p:cNvGraphicFramePr>
          <p:nvPr>
            <p:ph idx="1"/>
          </p:nvPr>
        </p:nvGraphicFramePr>
        <p:xfrm>
          <a:off x="2444816" y="1588168"/>
          <a:ext cx="8373979" cy="4071487"/>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1819176" y="2271562"/>
          <a:ext cx="8999620" cy="3388093"/>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系统用例图</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1617044" y="2849078"/>
          <a:ext cx="9201752" cy="3205212"/>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系统用例图</a:t>
            </a:r>
            <a:endParaRPr lang="zh-CN" altLang="en-US" sz="3600" dirty="0"/>
          </a:p>
        </p:txBody>
      </p:sp>
      <p:sp>
        <p:nvSpPr>
          <p:cNvPr id="8" name="文本框 7"/>
          <p:cNvSpPr txBox="1"/>
          <p:nvPr/>
        </p:nvSpPr>
        <p:spPr>
          <a:xfrm>
            <a:off x="1665171" y="1974669"/>
            <a:ext cx="9163250" cy="870751"/>
          </a:xfrm>
          <a:prstGeom prst="rect">
            <a:avLst/>
          </a:prstGeom>
          <a:noFill/>
        </p:spPr>
        <p:txBody>
          <a:bodyPr wrap="square" rtlCol="0">
            <a:spAutoFit/>
          </a:bodyPr>
          <a:lstStyle/>
          <a:p>
            <a:pPr indent="304800" algn="just">
              <a:lnSpc>
                <a:spcPct val="150000"/>
              </a:lnSpc>
            </a:pPr>
            <a:r>
              <a:rPr lang="zh-CN" altLang="zh-CN" sz="18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学生成绩管理系统主要对成绩、课程信息进行管理，实现成绩、课程信息的标准化管理。</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982578" y="2672279"/>
          <a:ext cx="7170822" cy="3228818"/>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任务处理流程</a:t>
            </a:r>
            <a:endParaRPr lang="zh-CN" altLang="en-US" sz="3600" dirty="0"/>
          </a:p>
        </p:txBody>
      </p:sp>
      <p:sp>
        <p:nvSpPr>
          <p:cNvPr id="8" name="文本框 7"/>
          <p:cNvSpPr txBox="1"/>
          <p:nvPr/>
        </p:nvSpPr>
        <p:spPr>
          <a:xfrm>
            <a:off x="1665171" y="1974669"/>
            <a:ext cx="9163250" cy="455253"/>
          </a:xfrm>
          <a:prstGeom prst="rect">
            <a:avLst/>
          </a:prstGeom>
          <a:noFill/>
        </p:spPr>
        <p:txBody>
          <a:bodyPr wrap="square" rtlCol="0">
            <a:spAutoFit/>
          </a:bodyPr>
          <a:lstStyle/>
          <a:p>
            <a:pPr indent="277495" algn="just">
              <a:lnSpc>
                <a:spcPct val="150000"/>
              </a:lnSpc>
            </a:pPr>
            <a:r>
              <a:rPr lang="zh-CN" altLang="zh-CN" sz="18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针对学生成绩管理系统中的流程进行分析</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0</TotalTime>
  <Words>831</Words>
  <Application>WPS 演示</Application>
  <PresentationFormat>宽屏</PresentationFormat>
  <Paragraphs>207</Paragraphs>
  <Slides>21</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Microsoft YaHei UI</vt:lpstr>
      <vt:lpstr>Tenorite</vt:lpstr>
      <vt:lpstr>Times New Roman</vt:lpstr>
      <vt:lpstr>微软雅黑</vt:lpstr>
      <vt:lpstr>Arial Unicode MS</vt:lpstr>
      <vt:lpstr>Segoe Print</vt:lpstr>
      <vt:lpstr>Office 主题</vt:lpstr>
      <vt:lpstr>学生成绩管理系统</vt:lpstr>
      <vt:lpstr>目标</vt:lpstr>
      <vt:lpstr>系统的特点</vt:lpstr>
      <vt:lpstr>需求规定</vt:lpstr>
      <vt:lpstr>组织架构</vt:lpstr>
      <vt:lpstr>权限需求</vt:lpstr>
      <vt:lpstr>任务处理流程需要</vt:lpstr>
      <vt:lpstr>任务处理流程需要</vt:lpstr>
      <vt:lpstr>任务处理流程需要</vt:lpstr>
      <vt:lpstr>设计流程思想</vt:lpstr>
      <vt:lpstr>详细功能需求</vt:lpstr>
      <vt:lpstr>功能解释</vt:lpstr>
      <vt:lpstr>教师管理</vt:lpstr>
      <vt:lpstr>管理员管理</vt:lpstr>
      <vt:lpstr> </vt:lpstr>
      <vt:lpstr>学生管理</vt:lpstr>
      <vt:lpstr>数据描述</vt:lpstr>
      <vt:lpstr>数据描述</vt:lpstr>
      <vt:lpstr>运行环境规定</vt:lpstr>
      <vt:lpstr>设备</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学生成绩管理系统</dc:title>
  <dc:creator>亮星</dc:creator>
  <cp:lastModifiedBy>蒯鑫</cp:lastModifiedBy>
  <cp:revision>16</cp:revision>
  <dcterms:created xsi:type="dcterms:W3CDTF">2022-06-12T13:22:00Z</dcterms:created>
  <dcterms:modified xsi:type="dcterms:W3CDTF">2022-06-13T03:57:34Z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2052-11.1.0.9192</vt:lpwstr>
  </property>
</Properties>
</file>