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swald" panose="020B0604020202020204" charset="0"/>
      <p:regular r:id="rId32"/>
      <p:bold r:id="rId33"/>
    </p:embeddedFont>
    <p:embeddedFont>
      <p:font typeface="Averag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4"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8a28edd3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8a28edd3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ACF and PACF are decaying, just not gradually, so it has a slim chance of being an ARMA(1,1)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8a28edd31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8a28edd31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8a28edd31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8a28edd31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Based off of the transformed ACF and PACF plots, we came to the conclusion that our differenced model contained characteristics of an ARMA(p,q) model where max(p,q) = 1.</a:t>
            </a:r>
            <a:endParaRPr/>
          </a:p>
          <a:p>
            <a:pPr marL="0" lvl="0" indent="0" algn="l" rtl="0">
              <a:lnSpc>
                <a:spcPct val="115000"/>
              </a:lnSpc>
              <a:spcBef>
                <a:spcPts val="0"/>
              </a:spcBef>
              <a:spcAft>
                <a:spcPts val="0"/>
              </a:spcAft>
              <a:buNone/>
            </a:pPr>
            <a:r>
              <a:rPr lang="en"/>
              <a:t>Therefore, we proceeded to test the following ARIMA(p,1,q) models with p and q being different combinations of 0 and 1.</a:t>
            </a:r>
            <a:endParaRPr/>
          </a:p>
          <a:p>
            <a:pPr marL="0" lvl="0" indent="0" algn="l" rtl="0">
              <a:lnSpc>
                <a:spcPct val="115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a28edd3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a28edd3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The two models we compared were  Model 1: ARIMA(1,1,0) and Model 2: ARIMA(0,1,1). We used a Maximum Likelihood Estimation technique to determine the parameters of each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8a28edd31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8a28edd31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b0da4dd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8b0da4d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8a28edd31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8a28edd3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a28edd31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a28edd31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plots appear to show normality</a:t>
            </a:r>
            <a:endParaRPr/>
          </a:p>
          <a:p>
            <a:pPr marL="0" lvl="0" indent="0" algn="l" rtl="0">
              <a:spcBef>
                <a:spcPts val="0"/>
              </a:spcBef>
              <a:spcAft>
                <a:spcPts val="0"/>
              </a:spcAft>
              <a:buNone/>
            </a:pPr>
            <a:r>
              <a:rPr lang="en"/>
              <a:t>-Outliers on the ends of the histogram and QQ plot, so may not be perfectly normal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8a28edd31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8a28edd31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for normality</a:t>
            </a:r>
            <a:endParaRPr/>
          </a:p>
          <a:p>
            <a:pPr marL="0" lvl="0" indent="0" algn="l" rtl="0">
              <a:spcBef>
                <a:spcPts val="0"/>
              </a:spcBef>
              <a:spcAft>
                <a:spcPts val="0"/>
              </a:spcAft>
              <a:buNone/>
            </a:pPr>
            <a:r>
              <a:rPr lang="en"/>
              <a:t>-Reject null hypothesis</a:t>
            </a:r>
            <a:endParaRPr/>
          </a:p>
          <a:p>
            <a:pPr marL="0" lvl="0" indent="0" algn="l" rtl="0">
              <a:spcBef>
                <a:spcPts val="0"/>
              </a:spcBef>
              <a:spcAft>
                <a:spcPts val="0"/>
              </a:spcAft>
              <a:buNone/>
            </a:pPr>
            <a:r>
              <a:rPr lang="en"/>
              <a:t>-Conclude that both models don’t follow normal distribution</a:t>
            </a:r>
            <a:endParaRPr/>
          </a:p>
          <a:p>
            <a:pPr marL="0" lvl="0" indent="0" algn="l" rtl="0">
              <a:spcBef>
                <a:spcPts val="0"/>
              </a:spcBef>
              <a:spcAft>
                <a:spcPts val="0"/>
              </a:spcAft>
              <a:buNone/>
            </a:pPr>
            <a:r>
              <a:rPr lang="en"/>
              <a:t>-Affected by the outliers</a:t>
            </a:r>
            <a:endParaRPr/>
          </a:p>
          <a:p>
            <a:pPr marL="0" lvl="0" indent="0" algn="l" rtl="0">
              <a:spcBef>
                <a:spcPts val="0"/>
              </a:spcBef>
              <a:spcAft>
                <a:spcPts val="0"/>
              </a:spcAft>
              <a:buNone/>
            </a:pPr>
            <a:r>
              <a:rPr lang="en"/>
              <a:t>-P-values are large enough that we can overlook this test and still assume normality</a:t>
            </a:r>
            <a:endParaRPr/>
          </a:p>
          <a:p>
            <a:pPr marL="0" lvl="0" indent="0" algn="l" rtl="0">
              <a:spcBef>
                <a:spcPts val="0"/>
              </a:spcBef>
              <a:spcAft>
                <a:spcPts val="0"/>
              </a:spcAft>
              <a:buNone/>
            </a:pPr>
            <a:r>
              <a:rPr lang="en"/>
              <a:t>-Model 1 has larger p-value so is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8a28edd31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8a28edd3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for autocorrelation within residuals</a:t>
            </a:r>
            <a:endParaRPr/>
          </a:p>
          <a:p>
            <a:pPr marL="0" lvl="0" indent="0" algn="l" rtl="0">
              <a:spcBef>
                <a:spcPts val="0"/>
              </a:spcBef>
              <a:spcAft>
                <a:spcPts val="0"/>
              </a:spcAft>
              <a:buNone/>
            </a:pPr>
            <a:r>
              <a:rPr lang="en"/>
              <a:t>-Fail to reject null hypothesis</a:t>
            </a:r>
            <a:endParaRPr/>
          </a:p>
          <a:p>
            <a:pPr marL="0" lvl="0" indent="0" algn="l" rtl="0">
              <a:spcBef>
                <a:spcPts val="0"/>
              </a:spcBef>
              <a:spcAft>
                <a:spcPts val="0"/>
              </a:spcAft>
              <a:buNone/>
            </a:pPr>
            <a:r>
              <a:rPr lang="en"/>
              <a:t>-Conclude residuals are serially uncorrelated</a:t>
            </a:r>
            <a:endParaRPr/>
          </a:p>
          <a:p>
            <a:pPr marL="0" lvl="0" indent="0" algn="l" rtl="0">
              <a:spcBef>
                <a:spcPts val="0"/>
              </a:spcBef>
              <a:spcAft>
                <a:spcPts val="0"/>
              </a:spcAft>
              <a:buClr>
                <a:srgbClr val="000000"/>
              </a:buClr>
              <a:buSzPts val="1100"/>
              <a:buFont typeface="Arial"/>
              <a:buNone/>
            </a:pPr>
            <a:r>
              <a:rPr lang="en"/>
              <a:t>-Model 1 has larger p-value so is better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a28edd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a28edd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Advances in medicine, better nutritional practices, environmental regulations, access to healthcare and vaccinations, and professionalism in surgical practices, have reduced infant mortality rates.</a:t>
            </a:r>
            <a:endParaRPr/>
          </a:p>
          <a:p>
            <a:pPr marL="0" lvl="0" indent="0" algn="l" rtl="0">
              <a:spcBef>
                <a:spcPts val="0"/>
              </a:spcBef>
              <a:spcAft>
                <a:spcPts val="0"/>
              </a:spcAft>
              <a:buNone/>
            </a:pPr>
            <a:r>
              <a:rPr lang="en"/>
              <a:t>It is important for us to examine the trend of infant mortality rates.</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8a28edd31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8a28edd31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-Test for autocorrelation within residuals</a:t>
            </a:r>
            <a:endParaRPr/>
          </a:p>
          <a:p>
            <a:pPr marL="0" lvl="0" indent="0" algn="l" rtl="0">
              <a:spcBef>
                <a:spcPts val="0"/>
              </a:spcBef>
              <a:spcAft>
                <a:spcPts val="0"/>
              </a:spcAft>
              <a:buClr>
                <a:srgbClr val="000000"/>
              </a:buClr>
              <a:buSzPts val="1100"/>
              <a:buFont typeface="Arial"/>
              <a:buNone/>
            </a:pPr>
            <a:r>
              <a:rPr lang="en"/>
              <a:t>-Fail to reject null hypothesis</a:t>
            </a:r>
            <a:endParaRPr/>
          </a:p>
          <a:p>
            <a:pPr marL="0" lvl="0" indent="0" algn="l" rtl="0">
              <a:spcBef>
                <a:spcPts val="0"/>
              </a:spcBef>
              <a:spcAft>
                <a:spcPts val="0"/>
              </a:spcAft>
              <a:buClr>
                <a:srgbClr val="000000"/>
              </a:buClr>
              <a:buSzPts val="1100"/>
              <a:buFont typeface="Arial"/>
              <a:buNone/>
            </a:pPr>
            <a:r>
              <a:rPr lang="en"/>
              <a:t>-Conclude residuals are serially uncorrelated</a:t>
            </a:r>
            <a:endParaRPr/>
          </a:p>
          <a:p>
            <a:pPr marL="0" lvl="0" indent="0" algn="l" rtl="0">
              <a:spcBef>
                <a:spcPts val="0"/>
              </a:spcBef>
              <a:spcAft>
                <a:spcPts val="0"/>
              </a:spcAft>
              <a:buClr>
                <a:srgbClr val="000000"/>
              </a:buClr>
              <a:buSzPts val="1100"/>
              <a:buFont typeface="Arial"/>
              <a:buNone/>
            </a:pPr>
            <a:r>
              <a:rPr lang="en"/>
              <a:t>-Model 1 has larger p-value so is better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8a28edd31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8a28edd31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8a28edd31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8a28edd31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corresponds with what was suggested with the ACF and PACF</a:t>
            </a:r>
            <a:endParaRPr/>
          </a:p>
          <a:p>
            <a:pPr marL="0" lvl="0" indent="0" algn="l" rtl="0">
              <a:spcBef>
                <a:spcPts val="0"/>
              </a:spcBef>
              <a:spcAft>
                <a:spcPts val="0"/>
              </a:spcAft>
              <a:buNone/>
            </a:pPr>
            <a:r>
              <a:rPr lang="en"/>
              <a:t>-No heteroscedasticity after the diagnostic checks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8a28edd31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8a28edd31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8a28edd31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8a28edd31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8b19dd11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8b19dd11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8a28edd31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8a28edd31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8a28edd31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8a28edd31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Font typeface="Average"/>
              <a:buChar char="●"/>
            </a:pPr>
            <a:r>
              <a:rPr lang="en" sz="1200">
                <a:latin typeface="Average"/>
                <a:ea typeface="Average"/>
                <a:cs typeface="Average"/>
                <a:sym typeface="Average"/>
              </a:rPr>
              <a:t>ON THE BRIGHTER SIDE!!!….. We are reassured that infant mortality rates are significantly lower than they are in other countries, and thus demonstrate that the United States have made many unparallel advancements in healthcare.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8b0da4dd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8b0da4dd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8b0da4dd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8b0da4dd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8b19dd11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8b19dd11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8a28edd31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8a28edd31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a28edd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a28edd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8b19dd118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8b19dd118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Oswald"/>
              <a:buChar char="●"/>
            </a:pPr>
            <a:r>
              <a:rPr lang="en">
                <a:solidFill>
                  <a:schemeClr val="dk1"/>
                </a:solidFill>
              </a:rPr>
              <a:t>The initial ACF plot (figure below) gradually decreases and takes awhile to reach the confidence bounds.</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Char char="●"/>
            </a:pPr>
            <a:r>
              <a:rPr lang="en">
                <a:solidFill>
                  <a:schemeClr val="dk1"/>
                </a:solidFill>
              </a:rPr>
              <a:t>It  continues its pattern within the confidence bounds and leaves them again at around lags 50-90. </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Char char="●"/>
            </a:pPr>
            <a:r>
              <a:rPr lang="en">
                <a:solidFill>
                  <a:schemeClr val="dk1"/>
                </a:solidFill>
              </a:rPr>
              <a:t>While the ACF plot decays sinusoidally,The PACF cuts off after lag 1. Since the ACF tails off and the PACF cuts off after lag 1, we can initially label our model as AR(1). </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Char char="●"/>
            </a:pPr>
            <a:r>
              <a:rPr lang="en">
                <a:solidFill>
                  <a:schemeClr val="dk1"/>
                </a:solidFill>
              </a:rPr>
              <a:t>Since the time series series has positive autocorrelations out to a high number or lag, specifically up to about lag=21-22, then we conclude that differencing is necessary for our data.</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8b19dd11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8b19dd11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found a lambda value to be approximately 0, which told us to take a log transformation.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8b19dd11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8b19dd11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t>After the log transform: eliminated some of the non-linear trend, decreased the size of spikes, and made the variance more constant than before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8b19dd11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8b19dd11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t>We can see that the variance of the 2nd difference has increased (0.001380228 to 0.003438241). Moreover, we can observe that at lag-1, the ACF is more than -0.5, which indicates that we have overdifferenced. Therefore we will sick with the first difference.</a:t>
            </a:r>
            <a:endParaRPr sz="1000"/>
          </a:p>
          <a:p>
            <a:pPr marL="0" lvl="0" indent="0" algn="l" rtl="0">
              <a:lnSpc>
                <a:spcPct val="115000"/>
              </a:lnSpc>
              <a:spcBef>
                <a:spcPts val="0"/>
              </a:spcBef>
              <a:spcAft>
                <a:spcPts val="0"/>
              </a:spcAft>
              <a:buClr>
                <a:srgbClr val="000000"/>
              </a:buClr>
              <a:buSzPts val="1100"/>
              <a:buFont typeface="Arial"/>
              <a:buNone/>
            </a:pPr>
            <a:r>
              <a:rPr lang="en" sz="1000"/>
              <a:t>Increased variance when differenced twice</a:t>
            </a:r>
            <a:endParaRPr sz="1000"/>
          </a:p>
          <a:p>
            <a:pPr marL="0" lvl="0" indent="0" algn="l" rtl="0">
              <a:spcBef>
                <a:spcPts val="0"/>
              </a:spcBef>
              <a:spcAft>
                <a:spcPts val="0"/>
              </a:spcAft>
              <a:buClr>
                <a:srgbClr val="000000"/>
              </a:buClr>
              <a:buSzPts val="1100"/>
              <a:buFont typeface="Arial"/>
              <a:buNone/>
            </a:pPr>
            <a:endParaRPr sz="1000"/>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talog.data.gov/dataset/infant-and-neonatal-mortality-rates-united-states-1915-2013"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www.cdc.gov/mmwr/preview/mmwrhtml/mm4838a2.htm" TargetMode="External"/><Relationship Id="rId4" Type="http://schemas.openxmlformats.org/officeDocument/2006/relationships/hyperlink" Target="https://people.duke.edu/~rnau/arimrule.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914400" lvl="0" indent="457200" algn="l" rtl="0">
              <a:spcBef>
                <a:spcPts val="0"/>
              </a:spcBef>
              <a:spcAft>
                <a:spcPts val="0"/>
              </a:spcAft>
              <a:buNone/>
            </a:pPr>
            <a:r>
              <a:rPr lang="en"/>
              <a:t>      Time Series of </a:t>
            </a:r>
            <a:endParaRPr/>
          </a:p>
          <a:p>
            <a:pPr marL="914400" lvl="0" indent="457200" algn="l" rtl="0">
              <a:spcBef>
                <a:spcPts val="0"/>
              </a:spcBef>
              <a:spcAft>
                <a:spcPts val="0"/>
              </a:spcAft>
              <a:buNone/>
            </a:pPr>
            <a:r>
              <a:rPr lang="en"/>
              <a:t>Infant Mortality Rates</a:t>
            </a:r>
            <a:endParaRPr/>
          </a:p>
        </p:txBody>
      </p:sp>
      <p:sp>
        <p:nvSpPr>
          <p:cNvPr id="60" name="Google Shape;60;p13"/>
          <p:cNvSpPr txBox="1">
            <a:spLocks noGrp="1"/>
          </p:cNvSpPr>
          <p:nvPr>
            <p:ph type="subTitle" idx="1"/>
          </p:nvPr>
        </p:nvSpPr>
        <p:spPr>
          <a:xfrm>
            <a:off x="311700" y="2797175"/>
            <a:ext cx="8520600" cy="13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UC Santa Barbara</a:t>
            </a:r>
            <a:endParaRPr/>
          </a:p>
          <a:p>
            <a:pPr marL="0" lvl="0" indent="0" algn="ctr" rtl="0">
              <a:spcBef>
                <a:spcPts val="0"/>
              </a:spcBef>
              <a:spcAft>
                <a:spcPts val="0"/>
              </a:spcAft>
              <a:buNone/>
            </a:pPr>
            <a:r>
              <a:rPr lang="en"/>
              <a:t>PSTAT 174</a:t>
            </a:r>
            <a:endParaRPr/>
          </a:p>
          <a:p>
            <a:pPr marL="0" lvl="0" indent="0" algn="ctr" rtl="0">
              <a:spcBef>
                <a:spcPts val="0"/>
              </a:spcBef>
              <a:spcAft>
                <a:spcPts val="0"/>
              </a:spcAft>
              <a:buClr>
                <a:srgbClr val="000000"/>
              </a:buClr>
              <a:buSzPts val="1100"/>
              <a:buFont typeface="Arial"/>
              <a:buNone/>
            </a:pPr>
            <a:endParaRPr/>
          </a:p>
          <a:p>
            <a:pPr marL="0" lvl="0" indent="0" algn="ctr" rtl="0">
              <a:lnSpc>
                <a:spcPct val="115000"/>
              </a:lnSpc>
              <a:spcBef>
                <a:spcPts val="0"/>
              </a:spcBef>
              <a:spcAft>
                <a:spcPts val="0"/>
              </a:spcAft>
              <a:buClr>
                <a:schemeClr val="dk1"/>
              </a:buClr>
              <a:buSzPts val="1100"/>
              <a:buFont typeface="Arial"/>
              <a:buNone/>
            </a:pPr>
            <a:r>
              <a:rPr lang="en" sz="1400">
                <a:solidFill>
                  <a:schemeClr val="dk1"/>
                </a:solidFill>
              </a:rPr>
              <a:t>Elizabeth Wang, Maddie Reiff, Kevin Zhang, Tatiana Shahinian, Hai Nguyen</a:t>
            </a:r>
            <a:endParaRPr sz="140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ACF and PACF of Transformed Plot</a:t>
            </a:r>
            <a:endParaRPr/>
          </a:p>
        </p:txBody>
      </p:sp>
      <p:pic>
        <p:nvPicPr>
          <p:cNvPr id="124" name="Google Shape;124;p22"/>
          <p:cNvPicPr preferRelativeResize="0"/>
          <p:nvPr/>
        </p:nvPicPr>
        <p:blipFill>
          <a:blip r:embed="rId3">
            <a:alphaModFix/>
          </a:blip>
          <a:stretch>
            <a:fillRect/>
          </a:stretch>
        </p:blipFill>
        <p:spPr>
          <a:xfrm>
            <a:off x="729025" y="1112450"/>
            <a:ext cx="6133825" cy="3350625"/>
          </a:xfrm>
          <a:prstGeom prst="rect">
            <a:avLst/>
          </a:prstGeom>
          <a:noFill/>
          <a:ln w="28575" cap="flat" cmpd="sng">
            <a:solidFill>
              <a:srgbClr val="000000"/>
            </a:solidFill>
            <a:prstDash val="solid"/>
            <a:round/>
            <a:headEnd type="none" w="sm" len="sm"/>
            <a:tailEnd type="none" w="sm" len="sm"/>
          </a:ln>
        </p:spPr>
      </p:pic>
      <p:sp>
        <p:nvSpPr>
          <p:cNvPr id="125" name="Google Shape;125;p22"/>
          <p:cNvSpPr txBox="1"/>
          <p:nvPr/>
        </p:nvSpPr>
        <p:spPr>
          <a:xfrm>
            <a:off x="6862850" y="1112450"/>
            <a:ext cx="1969500" cy="3350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Font typeface="Average"/>
              <a:buChar char="●"/>
            </a:pPr>
            <a:r>
              <a:rPr lang="en" sz="1600" dirty="0">
                <a:solidFill>
                  <a:srgbClr val="FFFFFF"/>
                </a:solidFill>
                <a:latin typeface="Average"/>
                <a:ea typeface="Average"/>
                <a:cs typeface="Average"/>
                <a:sym typeface="Average"/>
              </a:rPr>
              <a:t>PACF cuts off after lag 1, </a:t>
            </a:r>
            <a:endParaRPr sz="1600" dirty="0">
              <a:solidFill>
                <a:srgbClr val="FFFFFF"/>
              </a:solidFill>
              <a:latin typeface="Average"/>
              <a:ea typeface="Average"/>
              <a:cs typeface="Average"/>
              <a:sym typeface="Average"/>
            </a:endParaRPr>
          </a:p>
          <a:p>
            <a:pPr marL="457200" lvl="0" indent="-317500" algn="l" rtl="0">
              <a:lnSpc>
                <a:spcPct val="115000"/>
              </a:lnSpc>
              <a:spcBef>
                <a:spcPts val="0"/>
              </a:spcBef>
              <a:spcAft>
                <a:spcPts val="0"/>
              </a:spcAft>
              <a:buClr>
                <a:srgbClr val="FFFFFF"/>
              </a:buClr>
              <a:buSzPts val="1400"/>
              <a:buFont typeface="Average"/>
              <a:buChar char="●"/>
            </a:pPr>
            <a:r>
              <a:rPr lang="en" sz="1600" dirty="0">
                <a:solidFill>
                  <a:srgbClr val="FFFFFF"/>
                </a:solidFill>
                <a:latin typeface="Average"/>
                <a:ea typeface="Average"/>
                <a:cs typeface="Average"/>
                <a:sym typeface="Average"/>
              </a:rPr>
              <a:t>ACF also cuts off after lag = 1. </a:t>
            </a:r>
          </a:p>
          <a:p>
            <a:pPr marL="457200" lvl="0" indent="-317500" algn="l" rtl="0">
              <a:lnSpc>
                <a:spcPct val="115000"/>
              </a:lnSpc>
              <a:spcBef>
                <a:spcPts val="0"/>
              </a:spcBef>
              <a:spcAft>
                <a:spcPts val="0"/>
              </a:spcAft>
              <a:buClr>
                <a:srgbClr val="FFFFFF"/>
              </a:buClr>
              <a:buSzPts val="1400"/>
              <a:buFont typeface="Average"/>
              <a:buChar char="●"/>
            </a:pPr>
            <a:r>
              <a:rPr lang="en" sz="1600" dirty="0">
                <a:solidFill>
                  <a:srgbClr val="FFFFFF"/>
                </a:solidFill>
                <a:latin typeface="Average"/>
                <a:ea typeface="Average"/>
                <a:cs typeface="Average"/>
                <a:sym typeface="Average"/>
              </a:rPr>
              <a:t>Implying that the differenced model could be AR(1) or MA(1).</a:t>
            </a:r>
            <a:r>
              <a:rPr lang="en" sz="1200" dirty="0">
                <a:solidFill>
                  <a:srgbClr val="FFFFFF"/>
                </a:solidFill>
                <a:latin typeface="Average"/>
                <a:ea typeface="Average"/>
                <a:cs typeface="Average"/>
                <a:sym typeface="Average"/>
              </a:rPr>
              <a:t> </a:t>
            </a:r>
            <a:endParaRPr sz="1200" dirty="0">
              <a:solidFill>
                <a:srgbClr val="FFFFFF"/>
              </a:solidFill>
              <a:latin typeface="Average"/>
              <a:ea typeface="Average"/>
              <a:cs typeface="Average"/>
              <a:sym typeface="Average"/>
            </a:endParaRPr>
          </a:p>
          <a:p>
            <a:pPr marL="457200" lvl="0" indent="0" algn="l" rtl="0">
              <a:lnSpc>
                <a:spcPct val="115000"/>
              </a:lnSpc>
              <a:spcBef>
                <a:spcPts val="0"/>
              </a:spcBef>
              <a:spcAft>
                <a:spcPts val="0"/>
              </a:spcAft>
              <a:buNone/>
            </a:pPr>
            <a:endParaRPr sz="1200" dirty="0">
              <a:solidFill>
                <a:srgbClr val="FFFFFF"/>
              </a:solidFill>
              <a:latin typeface="Average"/>
              <a:ea typeface="Average"/>
              <a:cs typeface="Average"/>
              <a:sym typeface="Average"/>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FITTING</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Model Selection</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Differenced model contained characteristics of an ARIMA(p,d,q) model where max(p,q) = 1 and d = 1.</a:t>
            </a:r>
            <a:endParaRPr/>
          </a:p>
          <a:p>
            <a:pPr marL="457200" lvl="0" indent="-342900" algn="l" rtl="0">
              <a:spcBef>
                <a:spcPts val="1600"/>
              </a:spcBef>
              <a:spcAft>
                <a:spcPts val="0"/>
              </a:spcAft>
              <a:buSzPts val="1800"/>
              <a:buChar char="●"/>
            </a:pPr>
            <a:r>
              <a:rPr lang="en"/>
              <a:t>Thus, the original model will be an ARIMA(p,1,q) after differenced once to remove trend.</a:t>
            </a:r>
            <a:endParaRPr/>
          </a:p>
          <a:p>
            <a:pPr marL="457200" lvl="0" indent="-342900" algn="l" rtl="0">
              <a:spcBef>
                <a:spcPts val="1600"/>
              </a:spcBef>
              <a:spcAft>
                <a:spcPts val="0"/>
              </a:spcAft>
              <a:buSzPts val="1800"/>
              <a:buChar char="●"/>
            </a:pPr>
            <a:r>
              <a:rPr lang="en"/>
              <a:t>Therefore, we have the following models: </a:t>
            </a:r>
            <a:endParaRPr/>
          </a:p>
          <a:p>
            <a:pPr marL="914400" lvl="1" indent="-317500" algn="l" rtl="0">
              <a:spcBef>
                <a:spcPts val="1600"/>
              </a:spcBef>
              <a:spcAft>
                <a:spcPts val="0"/>
              </a:spcAft>
              <a:buSzPts val="1400"/>
              <a:buChar char="○"/>
            </a:pPr>
            <a:r>
              <a:rPr lang="en"/>
              <a:t>Model 1: ARIMA(1,1,0)</a:t>
            </a:r>
            <a:endParaRPr/>
          </a:p>
          <a:p>
            <a:pPr marL="914400" lvl="1" indent="-317500" algn="l" rtl="0">
              <a:spcBef>
                <a:spcPts val="0"/>
              </a:spcBef>
              <a:spcAft>
                <a:spcPts val="0"/>
              </a:spcAft>
              <a:buSzPts val="1400"/>
              <a:buChar char="○"/>
            </a:pPr>
            <a:r>
              <a:rPr lang="en"/>
              <a:t>Model 2: ARIMA(0,1,1)</a:t>
            </a:r>
            <a:endParaRPr/>
          </a:p>
          <a:p>
            <a:pPr marL="914400" lvl="1" indent="-317500" algn="l" rtl="0">
              <a:spcBef>
                <a:spcPts val="0"/>
              </a:spcBef>
              <a:spcAft>
                <a:spcPts val="0"/>
              </a:spcAft>
              <a:buSzPts val="1400"/>
              <a:buChar char="○"/>
            </a:pPr>
            <a:r>
              <a:rPr lang="en"/>
              <a:t>Model 3: ARIMA(1,1,1)</a:t>
            </a:r>
            <a:endParaRPr/>
          </a:p>
          <a:p>
            <a:pPr marL="914400" lvl="1" indent="-317500" algn="l" rtl="0">
              <a:spcBef>
                <a:spcPts val="0"/>
              </a:spcBef>
              <a:spcAft>
                <a:spcPts val="0"/>
              </a:spcAft>
              <a:buSzPts val="1400"/>
              <a:buChar char="○"/>
            </a:pPr>
            <a:r>
              <a:rPr lang="en"/>
              <a:t>Model 4: ARIMA(0,1,0)</a:t>
            </a:r>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AIC Analysis</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Model 1: ARIMA(1,1,0)</a:t>
            </a:r>
            <a:endParaRPr/>
          </a:p>
          <a:p>
            <a:pPr marL="914400" lvl="1" indent="-317500" algn="l" rtl="0">
              <a:spcBef>
                <a:spcPts val="0"/>
              </a:spcBef>
              <a:spcAft>
                <a:spcPts val="0"/>
              </a:spcAft>
              <a:buSzPts val="1400"/>
              <a:buChar char="○"/>
            </a:pPr>
            <a:r>
              <a:rPr lang="en"/>
              <a:t>AIC = -368.22</a:t>
            </a:r>
            <a:endParaRPr/>
          </a:p>
          <a:p>
            <a:pPr marL="457200" lvl="0" indent="-342900" algn="l" rtl="0">
              <a:spcBef>
                <a:spcPts val="0"/>
              </a:spcBef>
              <a:spcAft>
                <a:spcPts val="0"/>
              </a:spcAft>
              <a:buSzPts val="1800"/>
              <a:buChar char="●"/>
            </a:pPr>
            <a:r>
              <a:rPr lang="en"/>
              <a:t>Model 2: ARIMA(0,1,1)</a:t>
            </a:r>
            <a:endParaRPr/>
          </a:p>
          <a:p>
            <a:pPr marL="914400" lvl="1" indent="-317500" algn="l" rtl="0">
              <a:spcBef>
                <a:spcPts val="0"/>
              </a:spcBef>
              <a:spcAft>
                <a:spcPts val="0"/>
              </a:spcAft>
              <a:buSzPts val="1400"/>
              <a:buChar char="○"/>
            </a:pPr>
            <a:r>
              <a:rPr lang="en"/>
              <a:t>AIC = -367.08</a:t>
            </a:r>
            <a:endParaRPr/>
          </a:p>
          <a:p>
            <a:pPr marL="457200" lvl="0" indent="-342900" algn="l" rtl="0">
              <a:spcBef>
                <a:spcPts val="0"/>
              </a:spcBef>
              <a:spcAft>
                <a:spcPts val="0"/>
              </a:spcAft>
              <a:buSzPts val="1800"/>
              <a:buChar char="●"/>
            </a:pPr>
            <a:r>
              <a:rPr lang="en"/>
              <a:t>Model 3: ARIMA(1,1,1)</a:t>
            </a:r>
            <a:endParaRPr/>
          </a:p>
          <a:p>
            <a:pPr marL="914400" lvl="1" indent="-317500" algn="l" rtl="0">
              <a:spcBef>
                <a:spcPts val="0"/>
              </a:spcBef>
              <a:spcAft>
                <a:spcPts val="0"/>
              </a:spcAft>
              <a:buSzPts val="1400"/>
              <a:buChar char="○"/>
            </a:pPr>
            <a:r>
              <a:rPr lang="en"/>
              <a:t>AIC = -366.44</a:t>
            </a:r>
            <a:endParaRPr/>
          </a:p>
          <a:p>
            <a:pPr marL="457200" lvl="0" indent="-342900" algn="l" rtl="0">
              <a:spcBef>
                <a:spcPts val="0"/>
              </a:spcBef>
              <a:spcAft>
                <a:spcPts val="0"/>
              </a:spcAft>
              <a:buSzPts val="1800"/>
              <a:buChar char="●"/>
            </a:pPr>
            <a:r>
              <a:rPr lang="en"/>
              <a:t>Model 4: ARIMA(0,1,0)</a:t>
            </a:r>
            <a:endParaRPr/>
          </a:p>
          <a:p>
            <a:pPr marL="914400" lvl="1" indent="-317500" algn="l" rtl="0">
              <a:spcBef>
                <a:spcPts val="0"/>
              </a:spcBef>
              <a:spcAft>
                <a:spcPts val="0"/>
              </a:spcAft>
              <a:buSzPts val="1400"/>
              <a:buChar char="○"/>
            </a:pPr>
            <a:r>
              <a:rPr lang="en"/>
              <a:t>AIC = -364.27</a:t>
            </a:r>
            <a:endParaRPr/>
          </a:p>
          <a:p>
            <a:pPr marL="457200" lvl="0" indent="-342900" algn="l" rtl="0">
              <a:spcBef>
                <a:spcPts val="0"/>
              </a:spcBef>
              <a:spcAft>
                <a:spcPts val="0"/>
              </a:spcAft>
              <a:buSzPts val="1800"/>
              <a:buChar char="●"/>
            </a:pPr>
            <a:r>
              <a:rPr lang="en"/>
              <a:t>Model 1 and 2 have the lowest AIC values, implying they are the best models to use.</a:t>
            </a:r>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 Estimation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Model 1: An ARIMA(1,1,0)  series with drift can be modeled as Y</a:t>
            </a:r>
            <a:r>
              <a:rPr lang="en" baseline="-25000"/>
              <a:t>t</a:t>
            </a:r>
            <a:r>
              <a:rPr lang="en"/>
              <a:t> = c + 𝝓Y</a:t>
            </a:r>
            <a:r>
              <a:rPr lang="en" baseline="-25000"/>
              <a:t>t- 1</a:t>
            </a:r>
            <a:r>
              <a:rPr lang="en"/>
              <a:t> + ɛ</a:t>
            </a:r>
            <a:r>
              <a:rPr lang="en" baseline="-25000"/>
              <a:t>t</a:t>
            </a:r>
            <a:r>
              <a:rPr lang="en"/>
              <a:t> where c is the drift constant.</a:t>
            </a:r>
            <a:endParaRPr/>
          </a:p>
          <a:p>
            <a:pPr marL="914400" lvl="1" indent="-317500" algn="l" rtl="0">
              <a:spcBef>
                <a:spcPts val="0"/>
              </a:spcBef>
              <a:spcAft>
                <a:spcPts val="0"/>
              </a:spcAft>
              <a:buSzPts val="1400"/>
              <a:buChar char="○"/>
            </a:pPr>
            <a:r>
              <a:rPr lang="en"/>
              <a:t>Y</a:t>
            </a:r>
            <a:r>
              <a:rPr lang="en" baseline="-25000"/>
              <a:t>t</a:t>
            </a:r>
            <a:r>
              <a:rPr lang="en"/>
              <a:t> = -0.0288 - 0.2436Y</a:t>
            </a:r>
            <a:r>
              <a:rPr lang="en" baseline="-25000"/>
              <a:t>t- 1</a:t>
            </a:r>
            <a:r>
              <a:rPr lang="en"/>
              <a:t> + </a:t>
            </a:r>
            <a:r>
              <a:rPr lang="en" sz="1800"/>
              <a:t>ɛ</a:t>
            </a:r>
            <a:r>
              <a:rPr lang="en" baseline="-25000"/>
              <a:t>t</a:t>
            </a:r>
            <a:endParaRPr baseline="-25000"/>
          </a:p>
          <a:p>
            <a:pPr marL="0" lvl="0" indent="0" algn="l" rtl="0">
              <a:spcBef>
                <a:spcPts val="0"/>
              </a:spcBef>
              <a:spcAft>
                <a:spcPts val="0"/>
              </a:spcAft>
              <a:buNone/>
            </a:pPr>
            <a:endParaRPr/>
          </a:p>
        </p:txBody>
      </p:sp>
      <p:pic>
        <p:nvPicPr>
          <p:cNvPr id="149" name="Google Shape;149;p26"/>
          <p:cNvPicPr preferRelativeResize="0"/>
          <p:nvPr/>
        </p:nvPicPr>
        <p:blipFill>
          <a:blip r:embed="rId3">
            <a:alphaModFix/>
          </a:blip>
          <a:stretch>
            <a:fillRect/>
          </a:stretch>
        </p:blipFill>
        <p:spPr>
          <a:xfrm>
            <a:off x="1482150" y="2410075"/>
            <a:ext cx="6179675" cy="1950325"/>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Parameter Estimation</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Model 2:  X</a:t>
            </a:r>
            <a:r>
              <a:rPr lang="en" baseline="-25000"/>
              <a:t>t</a:t>
            </a:r>
            <a:r>
              <a:rPr lang="en"/>
              <a:t>= -0.0288 + Z</a:t>
            </a:r>
            <a:r>
              <a:rPr lang="en" baseline="-25000"/>
              <a:t>t</a:t>
            </a:r>
            <a:r>
              <a:rPr lang="en"/>
              <a:t>- 0.1944Z</a:t>
            </a:r>
            <a:r>
              <a:rPr lang="en" baseline="-25000"/>
              <a:t>t- 1</a:t>
            </a:r>
            <a:endParaRPr sz="1100" baseline="-25000">
              <a:solidFill>
                <a:srgbClr val="000000"/>
              </a:solidFill>
              <a:latin typeface="Arial"/>
              <a:ea typeface="Arial"/>
              <a:cs typeface="Arial"/>
              <a:sym typeface="Arial"/>
            </a:endParaRPr>
          </a:p>
          <a:p>
            <a:pPr marL="0" lvl="0" indent="0" algn="l" rtl="0">
              <a:spcBef>
                <a:spcPts val="1600"/>
              </a:spcBef>
              <a:spcAft>
                <a:spcPts val="1600"/>
              </a:spcAft>
              <a:buNone/>
            </a:pPr>
            <a:endParaRPr/>
          </a:p>
        </p:txBody>
      </p:sp>
      <p:pic>
        <p:nvPicPr>
          <p:cNvPr id="156" name="Google Shape;156;p27"/>
          <p:cNvPicPr preferRelativeResize="0"/>
          <p:nvPr/>
        </p:nvPicPr>
        <p:blipFill>
          <a:blip r:embed="rId3">
            <a:alphaModFix/>
          </a:blip>
          <a:stretch>
            <a:fillRect/>
          </a:stretch>
        </p:blipFill>
        <p:spPr>
          <a:xfrm>
            <a:off x="1482163" y="1885513"/>
            <a:ext cx="6179675" cy="1950325"/>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DIAGNOSTICS</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22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 and QQ Plot Analysis </a:t>
            </a:r>
            <a:endParaRPr/>
          </a:p>
        </p:txBody>
      </p:sp>
      <p:pic>
        <p:nvPicPr>
          <p:cNvPr id="167" name="Google Shape;167;p29"/>
          <p:cNvPicPr preferRelativeResize="0"/>
          <p:nvPr/>
        </p:nvPicPr>
        <p:blipFill>
          <a:blip r:embed="rId3">
            <a:alphaModFix/>
          </a:blip>
          <a:stretch>
            <a:fillRect/>
          </a:stretch>
        </p:blipFill>
        <p:spPr>
          <a:xfrm>
            <a:off x="451700" y="871400"/>
            <a:ext cx="5866600" cy="3973375"/>
          </a:xfrm>
          <a:prstGeom prst="rect">
            <a:avLst/>
          </a:prstGeom>
          <a:noFill/>
          <a:ln w="28575" cap="flat" cmpd="sng">
            <a:solidFill>
              <a:srgbClr val="000000"/>
            </a:solidFill>
            <a:prstDash val="solid"/>
            <a:round/>
            <a:headEnd type="none" w="sm" len="sm"/>
            <a:tailEnd type="none" w="sm" len="sm"/>
          </a:ln>
        </p:spPr>
      </p:pic>
      <p:sp>
        <p:nvSpPr>
          <p:cNvPr id="168" name="Google Shape;168;p29"/>
          <p:cNvSpPr txBox="1"/>
          <p:nvPr/>
        </p:nvSpPr>
        <p:spPr>
          <a:xfrm>
            <a:off x="6318300" y="1075400"/>
            <a:ext cx="2514000" cy="247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CCCCCC"/>
              </a:buClr>
              <a:buSzPts val="1800"/>
              <a:buFont typeface="Average"/>
              <a:buChar char="●"/>
            </a:pPr>
            <a:r>
              <a:rPr lang="en" sz="1800">
                <a:solidFill>
                  <a:srgbClr val="CCCCCC"/>
                </a:solidFill>
                <a:latin typeface="Average"/>
                <a:ea typeface="Average"/>
                <a:cs typeface="Average"/>
                <a:sym typeface="Average"/>
              </a:rPr>
              <a:t>Model 1 and Model 2 appear to be approximately normal</a:t>
            </a:r>
            <a:endParaRPr sz="1800">
              <a:solidFill>
                <a:srgbClr val="CCCCCC"/>
              </a:solidFill>
              <a:latin typeface="Average"/>
              <a:ea typeface="Average"/>
              <a:cs typeface="Average"/>
              <a:sym typeface="Average"/>
            </a:endParaRPr>
          </a:p>
          <a:p>
            <a:pPr marL="457200" lvl="0" indent="-342900" algn="l" rtl="0">
              <a:spcBef>
                <a:spcPts val="0"/>
              </a:spcBef>
              <a:spcAft>
                <a:spcPts val="0"/>
              </a:spcAft>
              <a:buClr>
                <a:srgbClr val="CCCCCC"/>
              </a:buClr>
              <a:buSzPts val="1800"/>
              <a:buFont typeface="Average"/>
              <a:buChar char="●"/>
            </a:pPr>
            <a:r>
              <a:rPr lang="en" sz="1800">
                <a:solidFill>
                  <a:srgbClr val="CCCCCC"/>
                </a:solidFill>
                <a:latin typeface="Average"/>
                <a:ea typeface="Average"/>
                <a:cs typeface="Average"/>
                <a:sym typeface="Average"/>
              </a:rPr>
              <a:t>The models may or may not pass the normality test by a margin.</a:t>
            </a:r>
            <a:r>
              <a:rPr lang="en">
                <a:solidFill>
                  <a:srgbClr val="CCCCCC"/>
                </a:solidFill>
                <a:latin typeface="Average"/>
                <a:ea typeface="Average"/>
                <a:cs typeface="Average"/>
                <a:sym typeface="Average"/>
              </a:rPr>
              <a:t> </a:t>
            </a:r>
            <a:endParaRPr>
              <a:solidFill>
                <a:srgbClr val="CCCCCC"/>
              </a:solidFill>
              <a:latin typeface="Average"/>
              <a:ea typeface="Average"/>
              <a:cs typeface="Average"/>
              <a:sym typeface="Average"/>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Shapiro Wilk Test</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t>
            </a:r>
            <a:r>
              <a:rPr lang="en" baseline="-25000"/>
              <a:t>0</a:t>
            </a:r>
            <a:r>
              <a:rPr lang="en"/>
              <a:t> = Model follows a normal distribution</a:t>
            </a:r>
            <a:endParaRPr/>
          </a:p>
          <a:p>
            <a:pPr marL="0" lvl="0" indent="0" algn="l" rtl="0">
              <a:spcBef>
                <a:spcPts val="1600"/>
              </a:spcBef>
              <a:spcAft>
                <a:spcPts val="0"/>
              </a:spcAft>
              <a:buNone/>
            </a:pPr>
            <a:r>
              <a:rPr lang="en"/>
              <a:t>H</a:t>
            </a:r>
            <a:r>
              <a:rPr lang="en" baseline="-25000"/>
              <a:t>1</a:t>
            </a:r>
            <a:r>
              <a:rPr lang="en"/>
              <a:t> = Model does not follow a normal distribution</a:t>
            </a:r>
            <a:endParaRPr/>
          </a:p>
          <a:p>
            <a:pPr marL="0" lvl="0" indent="0" algn="l" rtl="0">
              <a:spcBef>
                <a:spcPts val="1600"/>
              </a:spcBef>
              <a:spcAft>
                <a:spcPts val="0"/>
              </a:spcAft>
              <a:buNone/>
            </a:pPr>
            <a:endParaRPr/>
          </a:p>
          <a:p>
            <a:pPr marL="0" lvl="0" indent="0" algn="l" rtl="0">
              <a:spcBef>
                <a:spcPts val="1600"/>
              </a:spcBef>
              <a:spcAft>
                <a:spcPts val="0"/>
              </a:spcAft>
              <a:buNone/>
            </a:pPr>
            <a:r>
              <a:rPr lang="en"/>
              <a:t>P-values:</a:t>
            </a:r>
            <a:endParaRPr/>
          </a:p>
          <a:p>
            <a:pPr marL="0" lvl="0" indent="0" algn="l" rtl="0">
              <a:spcBef>
                <a:spcPts val="1600"/>
              </a:spcBef>
              <a:spcAft>
                <a:spcPts val="0"/>
              </a:spcAft>
              <a:buNone/>
            </a:pPr>
            <a:r>
              <a:rPr lang="en"/>
              <a:t>Model 1</a:t>
            </a:r>
            <a:r>
              <a:rPr lang="en">
                <a:solidFill>
                  <a:schemeClr val="lt2"/>
                </a:solidFill>
              </a:rPr>
              <a:t>: </a:t>
            </a:r>
            <a:r>
              <a:rPr lang="en"/>
              <a:t>0.02945</a:t>
            </a:r>
            <a:endParaRPr/>
          </a:p>
          <a:p>
            <a:pPr marL="0" lvl="0" indent="0" algn="l" rtl="0">
              <a:spcBef>
                <a:spcPts val="1600"/>
              </a:spcBef>
              <a:spcAft>
                <a:spcPts val="1600"/>
              </a:spcAft>
              <a:buClr>
                <a:srgbClr val="000000"/>
              </a:buClr>
              <a:buSzPts val="1100"/>
              <a:buFont typeface="Arial"/>
              <a:buNone/>
            </a:pPr>
            <a:r>
              <a:rPr lang="en"/>
              <a:t>Model 2: 0.01647</a:t>
            </a:r>
            <a:endParaRPr/>
          </a:p>
        </p:txBody>
      </p:sp>
      <p:sp>
        <p:nvSpPr>
          <p:cNvPr id="175" name="Google Shape;175;p30"/>
          <p:cNvSpPr txBox="1"/>
          <p:nvPr/>
        </p:nvSpPr>
        <p:spPr>
          <a:xfrm>
            <a:off x="4572000" y="3056350"/>
            <a:ext cx="4260300" cy="13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9D9D9"/>
                </a:solidFill>
                <a:latin typeface="Average"/>
                <a:ea typeface="Average"/>
                <a:cs typeface="Average"/>
                <a:sym typeface="Average"/>
              </a:rPr>
              <a:t>Could be better, neither Model 1 nor Model 2 passed normality conditions at 95% confidence, but Model 1 is definitely closer to p value=0.05. </a:t>
            </a:r>
            <a:endParaRPr sz="1800">
              <a:solidFill>
                <a:srgbClr val="D9D9D9"/>
              </a:solidFill>
              <a:latin typeface="Average"/>
              <a:ea typeface="Average"/>
              <a:cs typeface="Average"/>
              <a:sym typeface="Average"/>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Ljung-Box Test</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a:t>
            </a:r>
            <a:r>
              <a:rPr lang="en" baseline="-25000"/>
              <a:t>0</a:t>
            </a:r>
            <a:r>
              <a:rPr lang="en"/>
              <a:t> = residuals are serially uncorrelated</a:t>
            </a:r>
            <a:endParaRPr/>
          </a:p>
          <a:p>
            <a:pPr marL="0" lvl="0" indent="0" algn="l" rtl="0">
              <a:spcBef>
                <a:spcPts val="1600"/>
              </a:spcBef>
              <a:spcAft>
                <a:spcPts val="0"/>
              </a:spcAft>
              <a:buNone/>
            </a:pPr>
            <a:r>
              <a:rPr lang="en"/>
              <a:t>H</a:t>
            </a:r>
            <a:r>
              <a:rPr lang="en" baseline="-25000"/>
              <a:t>1</a:t>
            </a:r>
            <a:r>
              <a:rPr lang="en"/>
              <a:t> = residuals are serially correlated</a:t>
            </a:r>
            <a:endParaRPr/>
          </a:p>
          <a:p>
            <a:pPr marL="0" lvl="0" indent="0" algn="l" rtl="0">
              <a:spcBef>
                <a:spcPts val="1600"/>
              </a:spcBef>
              <a:spcAft>
                <a:spcPts val="0"/>
              </a:spcAft>
              <a:buNone/>
            </a:pPr>
            <a:endParaRPr/>
          </a:p>
          <a:p>
            <a:pPr marL="0" lvl="0" indent="0" algn="l" rtl="0">
              <a:spcBef>
                <a:spcPts val="1600"/>
              </a:spcBef>
              <a:spcAft>
                <a:spcPts val="0"/>
              </a:spcAft>
              <a:buNone/>
            </a:pPr>
            <a:r>
              <a:rPr lang="en"/>
              <a:t>P-values:</a:t>
            </a:r>
            <a:endParaRPr/>
          </a:p>
          <a:p>
            <a:pPr marL="0" lvl="0" indent="0" algn="l" rtl="0">
              <a:spcBef>
                <a:spcPts val="1600"/>
              </a:spcBef>
              <a:spcAft>
                <a:spcPts val="0"/>
              </a:spcAft>
              <a:buNone/>
            </a:pPr>
            <a:r>
              <a:rPr lang="en"/>
              <a:t>Model 1: 0.6076</a:t>
            </a:r>
            <a:endParaRPr/>
          </a:p>
          <a:p>
            <a:pPr marL="0" lvl="0" indent="0" algn="l" rtl="0">
              <a:spcBef>
                <a:spcPts val="1600"/>
              </a:spcBef>
              <a:spcAft>
                <a:spcPts val="1600"/>
              </a:spcAft>
              <a:buClr>
                <a:srgbClr val="000000"/>
              </a:buClr>
              <a:buSzPts val="1100"/>
              <a:buFont typeface="Arial"/>
              <a:buNone/>
            </a:pPr>
            <a:r>
              <a:rPr lang="en"/>
              <a:t>Model 2: 0.5991</a:t>
            </a:r>
            <a:endParaRPr/>
          </a:p>
        </p:txBody>
      </p:sp>
      <p:sp>
        <p:nvSpPr>
          <p:cNvPr id="182" name="Google Shape;182;p31"/>
          <p:cNvSpPr txBox="1"/>
          <p:nvPr/>
        </p:nvSpPr>
        <p:spPr>
          <a:xfrm>
            <a:off x="4572000" y="3163125"/>
            <a:ext cx="4260300" cy="11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9D9D9"/>
                </a:solidFill>
                <a:latin typeface="Average"/>
                <a:ea typeface="Average"/>
                <a:cs typeface="Average"/>
                <a:sym typeface="Average"/>
              </a:rPr>
              <a:t>Both passed the test, so neither Model 1 nor Model 2 are serially correlated! </a:t>
            </a:r>
            <a:endParaRPr sz="1800">
              <a:solidFill>
                <a:srgbClr val="D9D9D9"/>
              </a:solidFill>
              <a:latin typeface="Average"/>
              <a:ea typeface="Average"/>
              <a:cs typeface="Average"/>
              <a:sym typeface="Average"/>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Humans have made critical advances in the last century                                                              to reduce the mortality rate.</a:t>
            </a:r>
            <a:endParaRPr/>
          </a:p>
          <a:p>
            <a:pPr marL="457200" lvl="0" indent="-342900" algn="l" rtl="0">
              <a:spcBef>
                <a:spcPts val="0"/>
              </a:spcBef>
              <a:spcAft>
                <a:spcPts val="0"/>
              </a:spcAft>
              <a:buSzPts val="1800"/>
              <a:buChar char="●"/>
            </a:pPr>
            <a:r>
              <a:rPr lang="en"/>
              <a:t>Dataset summarizes the decreasing trend of mortality rates throughout the 20th to 21st century</a:t>
            </a:r>
            <a:r>
              <a:rPr lang="en" sz="1600"/>
              <a:t>.</a:t>
            </a:r>
            <a:endParaRPr sz="1600"/>
          </a:p>
          <a:p>
            <a:pPr marL="457200" lvl="0" indent="-342900" algn="l" rtl="0">
              <a:spcBef>
                <a:spcPts val="0"/>
              </a:spcBef>
              <a:spcAft>
                <a:spcPts val="0"/>
              </a:spcAft>
              <a:buSzPts val="1800"/>
              <a:buChar char="●"/>
            </a:pPr>
            <a:r>
              <a:rPr lang="en" b="1" u="sng"/>
              <a:t>Goal of the report:</a:t>
            </a:r>
            <a:endParaRPr b="1" u="sng"/>
          </a:p>
          <a:p>
            <a:pPr marL="914400" lvl="1" indent="-330200" algn="l" rtl="0">
              <a:spcBef>
                <a:spcPts val="0"/>
              </a:spcBef>
              <a:spcAft>
                <a:spcPts val="0"/>
              </a:spcAft>
              <a:buSzPts val="1600"/>
              <a:buChar char="○"/>
            </a:pPr>
            <a:r>
              <a:rPr lang="en" sz="1600"/>
              <a:t>To determine whether he decreasing trend will decrease at a significant or gradual rate.</a:t>
            </a:r>
            <a:endParaRPr sz="1600"/>
          </a:p>
          <a:p>
            <a:pPr marL="914400" lvl="1" indent="-330200" algn="l" rtl="0">
              <a:spcBef>
                <a:spcPts val="0"/>
              </a:spcBef>
              <a:spcAft>
                <a:spcPts val="0"/>
              </a:spcAft>
              <a:buSzPts val="1600"/>
              <a:buChar char="○"/>
            </a:pPr>
            <a:r>
              <a:rPr lang="en" sz="1600"/>
              <a:t>To predict the prospective rates for the next ten years.</a:t>
            </a:r>
            <a:endParaRPr sz="1600"/>
          </a:p>
          <a:p>
            <a:pPr marL="457200" lvl="0" indent="-342900" algn="l" rtl="0">
              <a:spcBef>
                <a:spcPts val="0"/>
              </a:spcBef>
              <a:spcAft>
                <a:spcPts val="0"/>
              </a:spcAft>
              <a:buSzPts val="1800"/>
              <a:buChar char="●"/>
            </a:pPr>
            <a:r>
              <a:rPr lang="en" b="1" u="sng"/>
              <a:t>Hypothesis:</a:t>
            </a:r>
            <a:r>
              <a:rPr lang="en"/>
              <a:t> There are setbacks that prevent the infant mortality rate from being even lower.</a:t>
            </a:r>
            <a:endParaRPr/>
          </a:p>
        </p:txBody>
      </p:sp>
      <p:pic>
        <p:nvPicPr>
          <p:cNvPr id="67" name="Google Shape;67;p14"/>
          <p:cNvPicPr preferRelativeResize="0"/>
          <p:nvPr/>
        </p:nvPicPr>
        <p:blipFill>
          <a:blip r:embed="rId3">
            <a:alphaModFix/>
          </a:blip>
          <a:stretch>
            <a:fillRect/>
          </a:stretch>
        </p:blipFill>
        <p:spPr>
          <a:xfrm>
            <a:off x="6364775" y="155113"/>
            <a:ext cx="2647950" cy="1724025"/>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Box-Pierce Test</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a:t>
            </a:r>
            <a:r>
              <a:rPr lang="en" baseline="-25000"/>
              <a:t>0</a:t>
            </a:r>
            <a:r>
              <a:rPr lang="en"/>
              <a:t> = residuals are serially uncorrelated</a:t>
            </a:r>
            <a:endParaRPr/>
          </a:p>
          <a:p>
            <a:pPr marL="0" lvl="0" indent="0" algn="l" rtl="0">
              <a:spcBef>
                <a:spcPts val="1600"/>
              </a:spcBef>
              <a:spcAft>
                <a:spcPts val="0"/>
              </a:spcAft>
              <a:buClr>
                <a:srgbClr val="000000"/>
              </a:buClr>
              <a:buSzPts val="1100"/>
              <a:buFont typeface="Arial"/>
              <a:buNone/>
            </a:pPr>
            <a:r>
              <a:rPr lang="en"/>
              <a:t>H</a:t>
            </a:r>
            <a:r>
              <a:rPr lang="en" baseline="-25000"/>
              <a:t>1</a:t>
            </a:r>
            <a:r>
              <a:rPr lang="en"/>
              <a:t> = residuals are serially correlated</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0"/>
              </a:spcAft>
              <a:buClr>
                <a:srgbClr val="000000"/>
              </a:buClr>
              <a:buSzPts val="1100"/>
              <a:buFont typeface="Arial"/>
              <a:buNone/>
            </a:pPr>
            <a:r>
              <a:rPr lang="en"/>
              <a:t>P-values:</a:t>
            </a:r>
            <a:endParaRPr/>
          </a:p>
          <a:p>
            <a:pPr marL="0" lvl="0" indent="0" algn="l" rtl="0">
              <a:spcBef>
                <a:spcPts val="1600"/>
              </a:spcBef>
              <a:spcAft>
                <a:spcPts val="0"/>
              </a:spcAft>
              <a:buClr>
                <a:srgbClr val="000000"/>
              </a:buClr>
              <a:buSzPts val="1100"/>
              <a:buFont typeface="Arial"/>
              <a:buNone/>
            </a:pPr>
            <a:r>
              <a:rPr lang="en"/>
              <a:t>Model 1: 0.9259</a:t>
            </a:r>
            <a:endParaRPr/>
          </a:p>
          <a:p>
            <a:pPr marL="0" lvl="0" indent="0" algn="l" rtl="0">
              <a:spcBef>
                <a:spcPts val="1600"/>
              </a:spcBef>
              <a:spcAft>
                <a:spcPts val="0"/>
              </a:spcAft>
              <a:buClr>
                <a:srgbClr val="000000"/>
              </a:buClr>
              <a:buSzPts val="1100"/>
              <a:buFont typeface="Arial"/>
              <a:buNone/>
            </a:pPr>
            <a:r>
              <a:rPr lang="en"/>
              <a:t>Model 2: 0.9191</a:t>
            </a:r>
            <a:endParaRPr/>
          </a:p>
          <a:p>
            <a:pPr marL="0" lvl="0" indent="0" algn="l" rtl="0">
              <a:spcBef>
                <a:spcPts val="1600"/>
              </a:spcBef>
              <a:spcAft>
                <a:spcPts val="1600"/>
              </a:spcAft>
              <a:buNone/>
            </a:pPr>
            <a:endParaRPr/>
          </a:p>
        </p:txBody>
      </p:sp>
      <p:sp>
        <p:nvSpPr>
          <p:cNvPr id="189" name="Google Shape;189;p32"/>
          <p:cNvSpPr txBox="1"/>
          <p:nvPr/>
        </p:nvSpPr>
        <p:spPr>
          <a:xfrm>
            <a:off x="4572000" y="3185625"/>
            <a:ext cx="42603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D9D9D9"/>
                </a:solidFill>
                <a:latin typeface="Average"/>
                <a:ea typeface="Average"/>
                <a:cs typeface="Average"/>
                <a:sym typeface="Average"/>
              </a:rPr>
              <a:t>Both passed the test, so neither Model 1 nor Model 2 are serially correlated!</a:t>
            </a:r>
            <a:endParaRPr sz="1800">
              <a:solidFill>
                <a:srgbClr val="D9D9D9"/>
              </a:solidFill>
              <a:latin typeface="Average"/>
              <a:ea typeface="Average"/>
              <a:cs typeface="Average"/>
              <a:sym typeface="Average"/>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FINAL MODEL</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Model Conclusion</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u="sng"/>
              <a:t>Model 1 is our best fit model!</a:t>
            </a:r>
            <a:endParaRPr sz="2000" b="1" u="sng"/>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Data follows an ARIMA(1,1,0) model</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Algebraic formula: Y</a:t>
            </a:r>
            <a:r>
              <a:rPr lang="en" baseline="-25000"/>
              <a:t>t </a:t>
            </a:r>
            <a:r>
              <a:rPr lang="en"/>
              <a:t>= -0.0288 -0.2436Y</a:t>
            </a:r>
            <a:r>
              <a:rPr lang="en" baseline="-25000"/>
              <a:t>t-1</a:t>
            </a:r>
            <a:r>
              <a:rPr lang="en"/>
              <a:t>+ ɛ</a:t>
            </a:r>
            <a:r>
              <a:rPr lang="en" baseline="-25000"/>
              <a:t>t</a:t>
            </a:r>
            <a:endParaRPr baseline="-25000"/>
          </a:p>
          <a:p>
            <a:pPr marL="0" lvl="0" indent="0" algn="l" rtl="0">
              <a:spcBef>
                <a:spcPts val="1600"/>
              </a:spcBef>
              <a:spcAft>
                <a:spcPts val="0"/>
              </a:spcAft>
              <a:buNone/>
            </a:pPr>
            <a:endParaRPr/>
          </a:p>
          <a:p>
            <a:pPr marL="0" lvl="0" indent="0" algn="l" rtl="0">
              <a:spcBef>
                <a:spcPts val="1600"/>
              </a:spcBef>
              <a:spcAft>
                <a:spcPts val="0"/>
              </a:spcAft>
              <a:buClr>
                <a:srgbClr val="000000"/>
              </a:buClr>
              <a:buSzPts val="1100"/>
              <a:buFont typeface="Arial"/>
              <a:buNone/>
            </a:pPr>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FORECASTING</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233125" y="738075"/>
            <a:ext cx="4257675" cy="2494575"/>
          </a:xfrm>
          <a:prstGeom prst="rect">
            <a:avLst/>
          </a:prstGeom>
          <a:noFill/>
          <a:ln w="28575" cap="flat" cmpd="sng">
            <a:solidFill>
              <a:srgbClr val="000000"/>
            </a:solidFill>
            <a:prstDash val="solid"/>
            <a:round/>
            <a:headEnd type="none" w="sm" len="sm"/>
            <a:tailEnd type="none" w="sm" len="sm"/>
          </a:ln>
        </p:spPr>
      </p:pic>
      <p:pic>
        <p:nvPicPr>
          <p:cNvPr id="211" name="Google Shape;211;p36"/>
          <p:cNvPicPr preferRelativeResize="0"/>
          <p:nvPr/>
        </p:nvPicPr>
        <p:blipFill>
          <a:blip r:embed="rId4">
            <a:alphaModFix/>
          </a:blip>
          <a:stretch>
            <a:fillRect/>
          </a:stretch>
        </p:blipFill>
        <p:spPr>
          <a:xfrm>
            <a:off x="4572000" y="738075"/>
            <a:ext cx="4458125" cy="2494575"/>
          </a:xfrm>
          <a:prstGeom prst="rect">
            <a:avLst/>
          </a:prstGeom>
          <a:noFill/>
          <a:ln w="28575" cap="flat" cmpd="sng">
            <a:solidFill>
              <a:srgbClr val="000000"/>
            </a:solidFill>
            <a:prstDash val="solid"/>
            <a:round/>
            <a:headEnd type="none" w="sm" len="sm"/>
            <a:tailEnd type="none" w="sm" len="sm"/>
          </a:ln>
        </p:spPr>
      </p:pic>
      <p:sp>
        <p:nvSpPr>
          <p:cNvPr id="212" name="Google Shape;212;p36"/>
          <p:cNvSpPr txBox="1"/>
          <p:nvPr/>
        </p:nvSpPr>
        <p:spPr>
          <a:xfrm>
            <a:off x="392100" y="3344425"/>
            <a:ext cx="8084400" cy="12801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CCCCCC"/>
              </a:buClr>
              <a:buSzPts val="1700"/>
              <a:buFont typeface="Average"/>
              <a:buChar char="●"/>
            </a:pPr>
            <a:r>
              <a:rPr lang="en" sz="1700">
                <a:solidFill>
                  <a:srgbClr val="CCCCCC"/>
                </a:solidFill>
                <a:latin typeface="Average"/>
                <a:ea typeface="Average"/>
                <a:cs typeface="Average"/>
                <a:sym typeface="Average"/>
              </a:rPr>
              <a:t>Graph on the left is 10 forecasted values of our log transformed time series, while the one on the right is the 10 forecasted values of our original data.</a:t>
            </a:r>
            <a:endParaRPr sz="1700">
              <a:solidFill>
                <a:srgbClr val="CCCCCC"/>
              </a:solidFill>
              <a:latin typeface="Average"/>
              <a:ea typeface="Average"/>
              <a:cs typeface="Average"/>
              <a:sym typeface="Average"/>
            </a:endParaRPr>
          </a:p>
          <a:p>
            <a:pPr marL="457200" lvl="0" indent="-336550" algn="l" rtl="0">
              <a:spcBef>
                <a:spcPts val="0"/>
              </a:spcBef>
              <a:spcAft>
                <a:spcPts val="0"/>
              </a:spcAft>
              <a:buClr>
                <a:srgbClr val="CCCCCC"/>
              </a:buClr>
              <a:buSzPts val="1700"/>
              <a:buFont typeface="Average"/>
              <a:buChar char="●"/>
            </a:pPr>
            <a:r>
              <a:rPr lang="en" sz="1700">
                <a:solidFill>
                  <a:srgbClr val="CCCCCC"/>
                </a:solidFill>
                <a:latin typeface="Average"/>
                <a:ea typeface="Average"/>
                <a:cs typeface="Average"/>
                <a:sym typeface="Average"/>
              </a:rPr>
              <a:t>Our forecasting generally verified our hypothesis that infant mortality rates are decreasing, but eventually plateauing to a consistent slope near zero.   </a:t>
            </a:r>
            <a:endParaRPr sz="1700">
              <a:solidFill>
                <a:srgbClr val="CCCCCC"/>
              </a:solidFill>
              <a:latin typeface="Average"/>
              <a:ea typeface="Average"/>
              <a:cs typeface="Average"/>
              <a:sym typeface="Average"/>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Holt-Winters Forecasting</a:t>
            </a:r>
            <a:endParaRPr/>
          </a:p>
        </p:txBody>
      </p:sp>
      <p:sp>
        <p:nvSpPr>
          <p:cNvPr id="218" name="Google Shape;218;p37"/>
          <p:cNvSpPr txBox="1">
            <a:spLocks noGrp="1"/>
          </p:cNvSpPr>
          <p:nvPr>
            <p:ph type="body" idx="1"/>
          </p:nvPr>
        </p:nvSpPr>
        <p:spPr>
          <a:xfrm>
            <a:off x="254025" y="1117875"/>
            <a:ext cx="8520600" cy="374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Optional method that I  (Elizabeth) used to prove that even without fitting our chosen model on the original data, we can show that the next ten forecasted values are approximately identical to our derived forecast (with model one). The Holt Winter forecasting auto generated the next 10 forecasted values for us, as you can see below: </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219" name="Google Shape;219;p37"/>
          <p:cNvPicPr preferRelativeResize="0"/>
          <p:nvPr/>
        </p:nvPicPr>
        <p:blipFill>
          <a:blip r:embed="rId3">
            <a:alphaModFix/>
          </a:blip>
          <a:stretch>
            <a:fillRect/>
          </a:stretch>
        </p:blipFill>
        <p:spPr>
          <a:xfrm>
            <a:off x="1194175" y="2830275"/>
            <a:ext cx="3377825" cy="1891825"/>
          </a:xfrm>
          <a:prstGeom prst="rect">
            <a:avLst/>
          </a:prstGeom>
          <a:noFill/>
          <a:ln w="28575" cap="flat" cmpd="sng">
            <a:solidFill>
              <a:srgbClr val="000000"/>
            </a:solidFill>
            <a:prstDash val="solid"/>
            <a:round/>
            <a:headEnd type="none" w="sm" len="sm"/>
            <a:tailEnd type="none" w="sm" len="sm"/>
          </a:ln>
        </p:spPr>
      </p:pic>
      <p:pic>
        <p:nvPicPr>
          <p:cNvPr id="220" name="Google Shape;220;p37"/>
          <p:cNvPicPr preferRelativeResize="0"/>
          <p:nvPr/>
        </p:nvPicPr>
        <p:blipFill>
          <a:blip r:embed="rId4">
            <a:alphaModFix/>
          </a:blip>
          <a:stretch>
            <a:fillRect/>
          </a:stretch>
        </p:blipFill>
        <p:spPr>
          <a:xfrm>
            <a:off x="4844875" y="2830275"/>
            <a:ext cx="3640100" cy="1891825"/>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body" idx="1"/>
          </p:nvPr>
        </p:nvSpPr>
        <p:spPr>
          <a:xfrm>
            <a:off x="311700" y="403650"/>
            <a:ext cx="8520600" cy="416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CCCCCC"/>
              </a:buClr>
              <a:buSzPts val="1800"/>
              <a:buChar char="●"/>
            </a:pPr>
            <a:r>
              <a:rPr lang="en">
                <a:solidFill>
                  <a:srgbClr val="CCCCCC"/>
                </a:solidFill>
              </a:rPr>
              <a:t>The final equation:</a:t>
            </a:r>
            <a:endParaRPr>
              <a:solidFill>
                <a:srgbClr val="CCCCCC"/>
              </a:solidFill>
            </a:endParaRPr>
          </a:p>
          <a:p>
            <a:pPr marL="457200" lvl="0" indent="0" algn="l" rtl="0">
              <a:spcBef>
                <a:spcPts val="1600"/>
              </a:spcBef>
              <a:spcAft>
                <a:spcPts val="0"/>
              </a:spcAft>
              <a:buNone/>
            </a:pPr>
            <a:endParaRPr>
              <a:solidFill>
                <a:srgbClr val="CCCCCC"/>
              </a:solidFill>
            </a:endParaRPr>
          </a:p>
          <a:p>
            <a:pPr marL="457200" lvl="0" indent="-342900" algn="l" rtl="0">
              <a:spcBef>
                <a:spcPts val="1600"/>
              </a:spcBef>
              <a:spcAft>
                <a:spcPts val="0"/>
              </a:spcAft>
              <a:buClr>
                <a:srgbClr val="CCCCCC"/>
              </a:buClr>
              <a:buSzPts val="1800"/>
              <a:buChar char="●"/>
            </a:pPr>
            <a:r>
              <a:rPr lang="en">
                <a:solidFill>
                  <a:srgbClr val="CCCCCC"/>
                </a:solidFill>
              </a:rPr>
              <a:t>Infant mortality rates are generally decreasing, but like we predicted, there is a plateauing trend of the next ten years, as shown a minimal negative slope close to zero. </a:t>
            </a:r>
            <a:endParaRPr>
              <a:solidFill>
                <a:srgbClr val="CCCCCC"/>
              </a:solidFill>
            </a:endParaRPr>
          </a:p>
          <a:p>
            <a:pPr marL="914400" lvl="1" indent="-342900" algn="l" rtl="0">
              <a:spcBef>
                <a:spcPts val="0"/>
              </a:spcBef>
              <a:spcAft>
                <a:spcPts val="0"/>
              </a:spcAft>
              <a:buClr>
                <a:srgbClr val="CCCCCC"/>
              </a:buClr>
              <a:buSzPts val="1800"/>
              <a:buChar char="○"/>
            </a:pPr>
            <a:r>
              <a:rPr lang="en" sz="1800">
                <a:solidFill>
                  <a:srgbClr val="CCCCCC"/>
                </a:solidFill>
              </a:rPr>
              <a:t>Our hypothesis is definitely </a:t>
            </a:r>
            <a:r>
              <a:rPr lang="en" sz="1800" b="1" i="1">
                <a:solidFill>
                  <a:srgbClr val="CCCCCC"/>
                </a:solidFill>
              </a:rPr>
              <a:t>proven to be true or significant</a:t>
            </a:r>
            <a:r>
              <a:rPr lang="en" sz="1800" i="1">
                <a:solidFill>
                  <a:srgbClr val="CCCCCC"/>
                </a:solidFill>
              </a:rPr>
              <a:t> </a:t>
            </a:r>
            <a:r>
              <a:rPr lang="en" sz="1800">
                <a:solidFill>
                  <a:srgbClr val="CCCCCC"/>
                </a:solidFill>
              </a:rPr>
              <a:t>on some level.</a:t>
            </a:r>
            <a:endParaRPr sz="1800">
              <a:solidFill>
                <a:srgbClr val="CCCCCC"/>
              </a:solidFill>
            </a:endParaRPr>
          </a:p>
          <a:p>
            <a:pPr marL="914400" lvl="1" indent="-342900" algn="l" rtl="0">
              <a:spcBef>
                <a:spcPts val="0"/>
              </a:spcBef>
              <a:spcAft>
                <a:spcPts val="0"/>
              </a:spcAft>
              <a:buClr>
                <a:srgbClr val="CCCCCC"/>
              </a:buClr>
              <a:buSzPts val="1800"/>
              <a:buChar char="○"/>
            </a:pPr>
            <a:r>
              <a:rPr lang="en" sz="1800">
                <a:solidFill>
                  <a:srgbClr val="CCCCCC"/>
                </a:solidFill>
              </a:rPr>
              <a:t>Why is our hypothesis valid? </a:t>
            </a:r>
            <a:endParaRPr sz="1800">
              <a:solidFill>
                <a:srgbClr val="CCCCCC"/>
              </a:solidFill>
            </a:endParaRPr>
          </a:p>
          <a:p>
            <a:pPr marL="1371600" lvl="2" indent="-342900" algn="l" rtl="0">
              <a:spcBef>
                <a:spcPts val="0"/>
              </a:spcBef>
              <a:spcAft>
                <a:spcPts val="0"/>
              </a:spcAft>
              <a:buClr>
                <a:srgbClr val="CCCCCC"/>
              </a:buClr>
              <a:buSzPts val="1800"/>
              <a:buChar char="■"/>
            </a:pPr>
            <a:r>
              <a:rPr lang="en" sz="1800">
                <a:solidFill>
                  <a:srgbClr val="CCCCCC"/>
                </a:solidFill>
              </a:rPr>
              <a:t>Maternity or health related risks, socio economic and political issues such as affordability problems, inability to access abortion clinics, competition in the market making it harder for innovation.</a:t>
            </a:r>
            <a:endParaRPr sz="1800">
              <a:solidFill>
                <a:srgbClr val="CCCCCC"/>
              </a:solidFill>
            </a:endParaRPr>
          </a:p>
          <a:p>
            <a:pPr marL="457200" lvl="0" indent="0" algn="l" rtl="0">
              <a:spcBef>
                <a:spcPts val="1600"/>
              </a:spcBef>
              <a:spcAft>
                <a:spcPts val="1600"/>
              </a:spcAft>
              <a:buNone/>
            </a:pPr>
            <a:endParaRPr>
              <a:solidFill>
                <a:srgbClr val="CCCCCC"/>
              </a:solidFill>
            </a:endParaRPr>
          </a:p>
        </p:txBody>
      </p:sp>
      <p:pic>
        <p:nvPicPr>
          <p:cNvPr id="231" name="Google Shape;231;p39"/>
          <p:cNvPicPr preferRelativeResize="0"/>
          <p:nvPr/>
        </p:nvPicPr>
        <p:blipFill>
          <a:blip r:embed="rId3">
            <a:alphaModFix/>
          </a:blip>
          <a:stretch>
            <a:fillRect/>
          </a:stretch>
        </p:blipFill>
        <p:spPr>
          <a:xfrm>
            <a:off x="929300" y="787175"/>
            <a:ext cx="7285425" cy="729175"/>
          </a:xfrm>
          <a:prstGeom prst="rect">
            <a:avLst/>
          </a:prstGeom>
          <a:noFill/>
          <a:ln w="38100" cap="flat" cmpd="sng">
            <a:solidFill>
              <a:srgbClr val="FFFF00"/>
            </a:solidFill>
            <a:prstDash val="solid"/>
            <a:round/>
            <a:headEnd type="none" w="sm" len="sm"/>
            <a:tailEnd type="none" w="sm" len="sm"/>
          </a:ln>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42" name="Google Shape;24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Data used for project: </a:t>
            </a:r>
            <a:r>
              <a:rPr lang="en" u="sng">
                <a:solidFill>
                  <a:schemeClr val="hlink"/>
                </a:solidFill>
                <a:hlinkClick r:id="rId3"/>
              </a:rPr>
              <a:t>https://catalog.data.gov/dataset/infant-and-neonatal-mortality-rates-united-states-1915-2013</a:t>
            </a:r>
            <a:r>
              <a:rPr lang="en"/>
              <a:t>  </a:t>
            </a:r>
            <a:endParaRPr/>
          </a:p>
          <a:p>
            <a:pPr marL="457200" lvl="0" indent="-342900" algn="l" rtl="0">
              <a:spcBef>
                <a:spcPts val="1600"/>
              </a:spcBef>
              <a:spcAft>
                <a:spcPts val="0"/>
              </a:spcAft>
              <a:buSzPts val="1800"/>
              <a:buAutoNum type="arabicPeriod"/>
            </a:pPr>
            <a:r>
              <a:rPr lang="en"/>
              <a:t>Summary of rules for identifying ARIMA models. (n.d.). Retrieved December 5, 2018, from </a:t>
            </a:r>
            <a:r>
              <a:rPr lang="en" u="sng">
                <a:solidFill>
                  <a:schemeClr val="hlink"/>
                </a:solidFill>
                <a:hlinkClick r:id="rId4"/>
              </a:rPr>
              <a:t>https://people.duke.edu/~rnau/arimrule.htm</a:t>
            </a:r>
            <a:endParaRPr/>
          </a:p>
          <a:p>
            <a:pPr marL="457200" lvl="0" indent="-342900" algn="l" rtl="0">
              <a:spcBef>
                <a:spcPts val="1600"/>
              </a:spcBef>
              <a:spcAft>
                <a:spcPts val="1600"/>
              </a:spcAft>
              <a:buSzPts val="1800"/>
              <a:buAutoNum type="arabicPeriod"/>
            </a:pPr>
            <a:r>
              <a:rPr lang="en"/>
              <a:t>Achievements in Public Health, 1900-1999: Healthier Mothers and Babies. (n.d.). Retrieved December 5, 2018, from </a:t>
            </a:r>
            <a:r>
              <a:rPr lang="en" u="sng">
                <a:solidFill>
                  <a:schemeClr val="hlink"/>
                </a:solidFill>
                <a:hlinkClick r:id="rId5"/>
              </a:rPr>
              <a:t>https://www.cdc.gov/mmwr/preview/mmwrhtml/mm4838a2.htm</a:t>
            </a:r>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Project Summary:</a:t>
            </a:r>
            <a:endParaRPr>
              <a:solidFill>
                <a:srgbClr val="CCCCCC"/>
              </a:solidFill>
            </a:endParaRPr>
          </a:p>
          <a:p>
            <a:pPr marL="0" lvl="0" indent="0" algn="l" rtl="0">
              <a:spcBef>
                <a:spcPts val="0"/>
              </a:spcBef>
              <a:spcAft>
                <a:spcPts val="0"/>
              </a:spcAft>
              <a:buNone/>
            </a:pPr>
            <a:endParaRPr>
              <a:solidFill>
                <a:srgbClr val="CCCCCC"/>
              </a:solidFill>
            </a:endParaRPr>
          </a:p>
          <a:p>
            <a:pPr marL="457200" lvl="0" indent="-342900" algn="l" rtl="0">
              <a:spcBef>
                <a:spcPts val="0"/>
              </a:spcBef>
              <a:spcAft>
                <a:spcPts val="0"/>
              </a:spcAft>
              <a:buClr>
                <a:srgbClr val="CCCCCC"/>
              </a:buClr>
              <a:buSzPts val="1800"/>
              <a:buChar char="●"/>
            </a:pPr>
            <a:r>
              <a:rPr lang="en">
                <a:solidFill>
                  <a:srgbClr val="CCCCCC"/>
                </a:solidFill>
              </a:rPr>
              <a:t>Finding the optimal lambda through the Box Cox test. </a:t>
            </a:r>
            <a:endParaRPr>
              <a:solidFill>
                <a:srgbClr val="CCCCCC"/>
              </a:solidFill>
            </a:endParaRPr>
          </a:p>
          <a:p>
            <a:pPr marL="457200" lvl="0" indent="-342900" algn="l" rtl="0">
              <a:spcBef>
                <a:spcPts val="0"/>
              </a:spcBef>
              <a:spcAft>
                <a:spcPts val="0"/>
              </a:spcAft>
              <a:buClr>
                <a:srgbClr val="CCCCCC"/>
              </a:buClr>
              <a:buSzPts val="1800"/>
              <a:buChar char="●"/>
            </a:pPr>
            <a:r>
              <a:rPr lang="en">
                <a:solidFill>
                  <a:srgbClr val="CCCCCC"/>
                </a:solidFill>
              </a:rPr>
              <a:t>Differencing </a:t>
            </a:r>
            <a:r>
              <a:rPr lang="en" b="1" i="1">
                <a:solidFill>
                  <a:srgbClr val="CCCCCC"/>
                </a:solidFill>
              </a:rPr>
              <a:t>n</a:t>
            </a:r>
            <a:r>
              <a:rPr lang="en">
                <a:solidFill>
                  <a:srgbClr val="CCCCCC"/>
                </a:solidFill>
              </a:rPr>
              <a:t> number of times before overdifferencing.  (n + 1 = overdifferenced)</a:t>
            </a:r>
            <a:endParaRPr>
              <a:solidFill>
                <a:srgbClr val="CCCCCC"/>
              </a:solidFill>
            </a:endParaRPr>
          </a:p>
          <a:p>
            <a:pPr marL="457200" lvl="0" indent="-342900" algn="l" rtl="0">
              <a:spcBef>
                <a:spcPts val="0"/>
              </a:spcBef>
              <a:spcAft>
                <a:spcPts val="0"/>
              </a:spcAft>
              <a:buClr>
                <a:srgbClr val="CCCCCC"/>
              </a:buClr>
              <a:buSzPts val="1800"/>
              <a:buChar char="●"/>
            </a:pPr>
            <a:r>
              <a:rPr lang="en">
                <a:solidFill>
                  <a:srgbClr val="CCCCCC"/>
                </a:solidFill>
              </a:rPr>
              <a:t>Analyzing detrended and stationary ACF and PACF to estimate p and q values or ARIMA model. </a:t>
            </a:r>
            <a:endParaRPr>
              <a:solidFill>
                <a:srgbClr val="CCCCCC"/>
              </a:solidFill>
            </a:endParaRPr>
          </a:p>
          <a:p>
            <a:pPr marL="457200" lvl="0" indent="-342900" algn="l" rtl="0">
              <a:spcBef>
                <a:spcPts val="0"/>
              </a:spcBef>
              <a:spcAft>
                <a:spcPts val="0"/>
              </a:spcAft>
              <a:buClr>
                <a:srgbClr val="CCCCCC"/>
              </a:buClr>
              <a:buSzPts val="1800"/>
              <a:buChar char="●"/>
            </a:pPr>
            <a:r>
              <a:rPr lang="en">
                <a:solidFill>
                  <a:srgbClr val="CCCCCC"/>
                </a:solidFill>
              </a:rPr>
              <a:t>Diagnostic methods include histogram and QQ plot analysis Shapiro Wilk , Ljung Box, and Box Pierce tests.</a:t>
            </a:r>
            <a:endParaRPr>
              <a:solidFill>
                <a:srgbClr val="CCCCCC"/>
              </a:solidFill>
            </a:endParaRPr>
          </a:p>
          <a:p>
            <a:pPr marL="457200" lvl="0" indent="-342900" algn="l" rtl="0">
              <a:spcBef>
                <a:spcPts val="0"/>
              </a:spcBef>
              <a:spcAft>
                <a:spcPts val="0"/>
              </a:spcAft>
              <a:buClr>
                <a:srgbClr val="CCCCCC"/>
              </a:buClr>
              <a:buSzPts val="1800"/>
              <a:buChar char="●"/>
            </a:pPr>
            <a:r>
              <a:rPr lang="en">
                <a:solidFill>
                  <a:srgbClr val="CCCCCC"/>
                </a:solidFill>
              </a:rPr>
              <a:t>Forecasting next 10 values </a:t>
            </a:r>
            <a:endParaRPr>
              <a:solidFill>
                <a:srgbClr val="CCCCCC"/>
              </a:solidFill>
            </a:endParaRPr>
          </a:p>
          <a:p>
            <a:pPr marL="0" lvl="0" indent="0" algn="l" rtl="0">
              <a:spcBef>
                <a:spcPts val="0"/>
              </a:spcBef>
              <a:spcAft>
                <a:spcPts val="1600"/>
              </a:spcAft>
              <a:buNone/>
            </a:pPr>
            <a:endParaRPr>
              <a:solidFill>
                <a:srgbClr val="CCCCCC"/>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ANALYSIS</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Series Analysis</a:t>
            </a:r>
            <a:endParaRPr/>
          </a:p>
        </p:txBody>
      </p:sp>
      <p:sp>
        <p:nvSpPr>
          <p:cNvPr id="84" name="Google Shape;84;p17"/>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CCCCCC"/>
              </a:buClr>
              <a:buSzPts val="1500"/>
              <a:buChar char="●"/>
            </a:pPr>
            <a:r>
              <a:rPr lang="en" sz="1500">
                <a:solidFill>
                  <a:srgbClr val="CCCCCC"/>
                </a:solidFill>
              </a:rPr>
              <a:t>Upon plotting our time series, it is evident that there is a non-linear downward trend, and non-constant variance. </a:t>
            </a:r>
            <a:endParaRPr sz="1500">
              <a:solidFill>
                <a:srgbClr val="CCCCCC"/>
              </a:solidFill>
            </a:endParaRPr>
          </a:p>
          <a:p>
            <a:pPr marL="914400" lvl="1" indent="-323850" algn="l" rtl="0">
              <a:spcBef>
                <a:spcPts val="0"/>
              </a:spcBef>
              <a:spcAft>
                <a:spcPts val="0"/>
              </a:spcAft>
              <a:buClr>
                <a:srgbClr val="CCCCCC"/>
              </a:buClr>
              <a:buSzPts val="1500"/>
              <a:buChar char="○"/>
            </a:pPr>
            <a:r>
              <a:rPr lang="en" sz="1500">
                <a:solidFill>
                  <a:srgbClr val="CCCCCC"/>
                </a:solidFill>
              </a:rPr>
              <a:t>It is non seasonal because the patterns of variance are not consistent. </a:t>
            </a:r>
            <a:endParaRPr sz="1500">
              <a:solidFill>
                <a:srgbClr val="CCCCCC"/>
              </a:solidFill>
            </a:endParaRPr>
          </a:p>
          <a:p>
            <a:pPr marL="457200" lvl="0" indent="-323850" algn="l" rtl="0">
              <a:spcBef>
                <a:spcPts val="0"/>
              </a:spcBef>
              <a:spcAft>
                <a:spcPts val="0"/>
              </a:spcAft>
              <a:buClr>
                <a:srgbClr val="CCCCCC"/>
              </a:buClr>
              <a:buSzPts val="1500"/>
              <a:buChar char="●"/>
            </a:pPr>
            <a:r>
              <a:rPr lang="en" sz="1500">
                <a:solidFill>
                  <a:srgbClr val="CCCCCC"/>
                </a:solidFill>
              </a:rPr>
              <a:t>Also note how the time series initially jumps up and down in a spiky pattern, and eventually smooths out. </a:t>
            </a:r>
            <a:endParaRPr sz="1500">
              <a:solidFill>
                <a:srgbClr val="CCCCCC"/>
              </a:solidFill>
            </a:endParaRPr>
          </a:p>
        </p:txBody>
      </p:sp>
      <p:pic>
        <p:nvPicPr>
          <p:cNvPr id="85" name="Google Shape;85;p17"/>
          <p:cNvPicPr preferRelativeResize="0"/>
          <p:nvPr/>
        </p:nvPicPr>
        <p:blipFill>
          <a:blip r:embed="rId3">
            <a:alphaModFix/>
          </a:blip>
          <a:stretch>
            <a:fillRect/>
          </a:stretch>
        </p:blipFill>
        <p:spPr>
          <a:xfrm>
            <a:off x="2614050" y="2571750"/>
            <a:ext cx="3915925" cy="1808300"/>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ACF and PACF Analysis</a:t>
            </a:r>
            <a:endParaRPr/>
          </a:p>
          <a:p>
            <a:pPr marL="457200" lvl="0" indent="0" algn="l" rtl="0">
              <a:lnSpc>
                <a:spcPct val="115000"/>
              </a:lnSpc>
              <a:spcBef>
                <a:spcPts val="0"/>
              </a:spcBef>
              <a:spcAft>
                <a:spcPts val="0"/>
              </a:spcAft>
              <a:buClr>
                <a:srgbClr val="000000"/>
              </a:buClr>
              <a:buSzPts val="1100"/>
              <a:buFont typeface="Arial"/>
              <a:buNone/>
            </a:pPr>
            <a:endParaRPr sz="1400">
              <a:latin typeface="Arial"/>
              <a:ea typeface="Arial"/>
              <a:cs typeface="Arial"/>
              <a:sym typeface="Arial"/>
            </a:endParaRPr>
          </a:p>
          <a:p>
            <a:pPr marL="457200" lvl="0" indent="0" algn="l" rtl="0">
              <a:lnSpc>
                <a:spcPct val="115000"/>
              </a:lnSpc>
              <a:spcBef>
                <a:spcPts val="0"/>
              </a:spcBef>
              <a:spcAft>
                <a:spcPts val="0"/>
              </a:spcAft>
              <a:buClr>
                <a:srgbClr val="000000"/>
              </a:buClr>
              <a:buSzPts val="1100"/>
              <a:buFont typeface="Arial"/>
              <a:buNone/>
            </a:pPr>
            <a:r>
              <a:rPr lang="en"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2" name="Google Shape;92;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3" name="Google Shape;93;p18"/>
          <p:cNvPicPr preferRelativeResize="0"/>
          <p:nvPr/>
        </p:nvPicPr>
        <p:blipFill>
          <a:blip r:embed="rId3">
            <a:alphaModFix/>
          </a:blip>
          <a:stretch>
            <a:fillRect/>
          </a:stretch>
        </p:blipFill>
        <p:spPr>
          <a:xfrm>
            <a:off x="311700" y="1636374"/>
            <a:ext cx="3999901" cy="2448612"/>
          </a:xfrm>
          <a:prstGeom prst="rect">
            <a:avLst/>
          </a:prstGeom>
          <a:noFill/>
          <a:ln w="28575" cap="flat" cmpd="sng">
            <a:solidFill>
              <a:srgbClr val="000000"/>
            </a:solidFill>
            <a:prstDash val="solid"/>
            <a:round/>
            <a:headEnd type="none" w="sm" len="sm"/>
            <a:tailEnd type="none" w="sm" len="sm"/>
          </a:ln>
        </p:spPr>
      </p:pic>
      <p:pic>
        <p:nvPicPr>
          <p:cNvPr id="94" name="Google Shape;94;p18"/>
          <p:cNvPicPr preferRelativeResize="0"/>
          <p:nvPr/>
        </p:nvPicPr>
        <p:blipFill>
          <a:blip r:embed="rId4">
            <a:alphaModFix/>
          </a:blip>
          <a:stretch>
            <a:fillRect/>
          </a:stretch>
        </p:blipFill>
        <p:spPr>
          <a:xfrm>
            <a:off x="4832400" y="1636375"/>
            <a:ext cx="3999899" cy="2448601"/>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Transformed Data Analysis</a:t>
            </a:r>
            <a:endParaRPr/>
          </a:p>
        </p:txBody>
      </p:sp>
      <p:sp>
        <p:nvSpPr>
          <p:cNvPr id="100" name="Google Shape;100;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After analyzing the initial time series plot, it is evident that the plot is not stationary and must be transformed in order to remedy the trend and non-constant variance.</a:t>
            </a:r>
            <a:endParaRPr sz="1800" dirty="0"/>
          </a:p>
          <a:p>
            <a:pPr marL="457200" lvl="0" indent="-342900" algn="l" rtl="0">
              <a:spcBef>
                <a:spcPts val="0"/>
              </a:spcBef>
              <a:spcAft>
                <a:spcPts val="0"/>
              </a:spcAft>
              <a:buSzPts val="1800"/>
              <a:buChar char="●"/>
            </a:pPr>
            <a:r>
              <a:rPr lang="en" sz="1800" dirty="0"/>
              <a:t>Using Box-Cox transformation to determine the appropriate transformation for our time series. </a:t>
            </a:r>
            <a:endParaRPr dirty="0"/>
          </a:p>
        </p:txBody>
      </p:sp>
      <p:pic>
        <p:nvPicPr>
          <p:cNvPr id="101" name="Google Shape;101;p19"/>
          <p:cNvPicPr preferRelativeResize="0"/>
          <p:nvPr/>
        </p:nvPicPr>
        <p:blipFill>
          <a:blip r:embed="rId3">
            <a:alphaModFix/>
          </a:blip>
          <a:stretch>
            <a:fillRect/>
          </a:stretch>
        </p:blipFill>
        <p:spPr>
          <a:xfrm>
            <a:off x="4960887" y="1319718"/>
            <a:ext cx="3766775" cy="3081907"/>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Transformed Data Analysis</a:t>
            </a:r>
            <a:endParaRPr/>
          </a:p>
        </p:txBody>
      </p:sp>
      <p:sp>
        <p:nvSpPr>
          <p:cNvPr id="107" name="Google Shape;10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Differencing the log transformed data once to remove the downward trend. </a:t>
            </a:r>
            <a:endParaRPr dirty="0"/>
          </a:p>
          <a:p>
            <a:pPr marL="457200" lvl="0" indent="-342900" algn="l" rtl="0">
              <a:spcBef>
                <a:spcPts val="0"/>
              </a:spcBef>
              <a:spcAft>
                <a:spcPts val="0"/>
              </a:spcAft>
              <a:buSzPts val="1800"/>
              <a:buChar char="●"/>
            </a:pPr>
            <a:r>
              <a:rPr lang="en" dirty="0"/>
              <a:t>Before transformations and differencing vs. after log transformation.		 	 								   	           BEFORE			            	        AFTER</a:t>
            </a:r>
            <a:endParaRPr dirty="0"/>
          </a:p>
          <a:p>
            <a:pPr marL="457200" lvl="0" indent="0" algn="l" rtl="0">
              <a:spcBef>
                <a:spcPts val="1600"/>
              </a:spcBef>
              <a:spcAft>
                <a:spcPts val="1600"/>
              </a:spcAft>
              <a:buNone/>
            </a:pPr>
            <a:endParaRPr dirty="0"/>
          </a:p>
        </p:txBody>
      </p:sp>
      <p:pic>
        <p:nvPicPr>
          <p:cNvPr id="108" name="Google Shape;108;p20"/>
          <p:cNvPicPr preferRelativeResize="0"/>
          <p:nvPr/>
        </p:nvPicPr>
        <p:blipFill>
          <a:blip r:embed="rId3">
            <a:alphaModFix/>
          </a:blip>
          <a:stretch>
            <a:fillRect/>
          </a:stretch>
        </p:blipFill>
        <p:spPr>
          <a:xfrm>
            <a:off x="5030975" y="2678200"/>
            <a:ext cx="3261000" cy="2130175"/>
          </a:xfrm>
          <a:prstGeom prst="rect">
            <a:avLst/>
          </a:prstGeom>
          <a:noFill/>
          <a:ln w="28575" cap="flat" cmpd="sng">
            <a:solidFill>
              <a:srgbClr val="000000"/>
            </a:solidFill>
            <a:prstDash val="solid"/>
            <a:round/>
            <a:headEnd type="none" w="sm" len="sm"/>
            <a:tailEnd type="none" w="sm" len="sm"/>
          </a:ln>
        </p:spPr>
      </p:pic>
      <p:pic>
        <p:nvPicPr>
          <p:cNvPr id="109" name="Google Shape;109;p20"/>
          <p:cNvPicPr preferRelativeResize="0"/>
          <p:nvPr/>
        </p:nvPicPr>
        <p:blipFill>
          <a:blip r:embed="rId4">
            <a:alphaModFix/>
          </a:blip>
          <a:stretch>
            <a:fillRect/>
          </a:stretch>
        </p:blipFill>
        <p:spPr>
          <a:xfrm>
            <a:off x="852025" y="2678200"/>
            <a:ext cx="3261000" cy="2130174"/>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Differencing</a:t>
            </a:r>
            <a:endParaRPr/>
          </a:p>
          <a:p>
            <a:pPr marL="0" lvl="0" indent="0" algn="l" rtl="0">
              <a:spcBef>
                <a:spcPts val="0"/>
              </a:spcBef>
              <a:spcAft>
                <a:spcPts val="0"/>
              </a:spcAft>
              <a:buNone/>
            </a:pPr>
            <a:endParaRPr/>
          </a:p>
        </p:txBody>
      </p:sp>
      <p:sp>
        <p:nvSpPr>
          <p:cNvPr id="115" name="Google Shape;115;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CCCCCC"/>
              </a:buClr>
              <a:buSzPts val="1800"/>
              <a:buChar char="●"/>
            </a:pPr>
            <a:r>
              <a:rPr lang="en" sz="1800">
                <a:solidFill>
                  <a:srgbClr val="CCCCCC"/>
                </a:solidFill>
              </a:rPr>
              <a:t>Variance before differencing: var(mortalityTS) =  692.3877</a:t>
            </a:r>
            <a:endParaRPr sz="1800">
              <a:solidFill>
                <a:srgbClr val="CCCCCC"/>
              </a:solidFill>
            </a:endParaRPr>
          </a:p>
          <a:p>
            <a:pPr marL="457200" lvl="0" indent="-342900" algn="l" rtl="0">
              <a:spcBef>
                <a:spcPts val="0"/>
              </a:spcBef>
              <a:spcAft>
                <a:spcPts val="0"/>
              </a:spcAft>
              <a:buClr>
                <a:srgbClr val="CCCCCC"/>
              </a:buClr>
              <a:buSzPts val="1800"/>
              <a:buChar char="●"/>
            </a:pPr>
            <a:r>
              <a:rPr lang="en" sz="1800">
                <a:solidFill>
                  <a:srgbClr val="CCCCCC"/>
                </a:solidFill>
              </a:rPr>
              <a:t>Variance after 1</a:t>
            </a:r>
            <a:r>
              <a:rPr lang="en" sz="1800" u="sng" baseline="30000">
                <a:solidFill>
                  <a:srgbClr val="CCCCCC"/>
                </a:solidFill>
              </a:rPr>
              <a:t>st</a:t>
            </a:r>
            <a:r>
              <a:rPr lang="en" sz="1800">
                <a:solidFill>
                  <a:srgbClr val="CCCCCC"/>
                </a:solidFill>
              </a:rPr>
              <a:t> differencing: </a:t>
            </a:r>
            <a:endParaRPr sz="1800">
              <a:solidFill>
                <a:srgbClr val="CCCCCC"/>
              </a:solidFill>
              <a:highlight>
                <a:srgbClr val="4A86E8"/>
              </a:highlight>
            </a:endParaRPr>
          </a:p>
          <a:p>
            <a:pPr marL="914400" lvl="1" indent="-330200" algn="l" rtl="0">
              <a:spcBef>
                <a:spcPts val="0"/>
              </a:spcBef>
              <a:spcAft>
                <a:spcPts val="0"/>
              </a:spcAft>
              <a:buClr>
                <a:srgbClr val="CCCCCC"/>
              </a:buClr>
              <a:buSzPts val="1600"/>
              <a:buChar char="○"/>
            </a:pPr>
            <a:r>
              <a:rPr lang="en" sz="1600">
                <a:solidFill>
                  <a:srgbClr val="CCCCCC"/>
                </a:solidFill>
              </a:rPr>
              <a:t>diff1← diff(logTS, lag = 1)</a:t>
            </a:r>
            <a:endParaRPr sz="1600">
              <a:solidFill>
                <a:srgbClr val="CCCCCC"/>
              </a:solidFill>
            </a:endParaRPr>
          </a:p>
          <a:p>
            <a:pPr marL="914400" lvl="1" indent="-330200" algn="l" rtl="0">
              <a:spcBef>
                <a:spcPts val="0"/>
              </a:spcBef>
              <a:spcAft>
                <a:spcPts val="0"/>
              </a:spcAft>
              <a:buClr>
                <a:srgbClr val="CCCCCC"/>
              </a:buClr>
              <a:buSzPts val="1600"/>
              <a:buChar char="○"/>
            </a:pPr>
            <a:r>
              <a:rPr lang="en" sz="1600">
                <a:solidFill>
                  <a:srgbClr val="CCCCCC"/>
                </a:solidFill>
              </a:rPr>
              <a:t>var(diff1) = 0.001380228</a:t>
            </a:r>
            <a:endParaRPr sz="1800">
              <a:solidFill>
                <a:srgbClr val="CCCCCC"/>
              </a:solidFill>
            </a:endParaRPr>
          </a:p>
          <a:p>
            <a:pPr marL="457200" lvl="0" indent="-342900" algn="l" rtl="0">
              <a:spcBef>
                <a:spcPts val="0"/>
              </a:spcBef>
              <a:spcAft>
                <a:spcPts val="0"/>
              </a:spcAft>
              <a:buClr>
                <a:srgbClr val="CCCCCC"/>
              </a:buClr>
              <a:buSzPts val="1800"/>
              <a:buChar char="●"/>
            </a:pPr>
            <a:r>
              <a:rPr lang="en" sz="1800">
                <a:solidFill>
                  <a:srgbClr val="CCCCCC"/>
                </a:solidFill>
              </a:rPr>
              <a:t>Variance after 2</a:t>
            </a:r>
            <a:r>
              <a:rPr lang="en" sz="1800" u="sng" baseline="30000">
                <a:solidFill>
                  <a:srgbClr val="CCCCCC"/>
                </a:solidFill>
              </a:rPr>
              <a:t>nd</a:t>
            </a:r>
            <a:r>
              <a:rPr lang="en" sz="1800">
                <a:solidFill>
                  <a:srgbClr val="CCCCCC"/>
                </a:solidFill>
              </a:rPr>
              <a:t> differencing:</a:t>
            </a:r>
            <a:endParaRPr sz="1800">
              <a:solidFill>
                <a:srgbClr val="CCCCCC"/>
              </a:solidFill>
            </a:endParaRPr>
          </a:p>
          <a:p>
            <a:pPr marL="914400" lvl="1" indent="-330200" algn="l" rtl="0">
              <a:spcBef>
                <a:spcPts val="0"/>
              </a:spcBef>
              <a:spcAft>
                <a:spcPts val="0"/>
              </a:spcAft>
              <a:buClr>
                <a:srgbClr val="CCCCCC"/>
              </a:buClr>
              <a:buSzPts val="1600"/>
              <a:buChar char="○"/>
            </a:pPr>
            <a:r>
              <a:rPr lang="en" sz="1600">
                <a:solidFill>
                  <a:srgbClr val="CCCCCC"/>
                </a:solidFill>
              </a:rPr>
              <a:t>diff2← diff(diff1, lag=1)</a:t>
            </a:r>
            <a:endParaRPr sz="1600">
              <a:solidFill>
                <a:srgbClr val="CCCCCC"/>
              </a:solidFill>
            </a:endParaRPr>
          </a:p>
          <a:p>
            <a:pPr marL="914400" lvl="1" indent="-330200" algn="l" rtl="0">
              <a:spcBef>
                <a:spcPts val="0"/>
              </a:spcBef>
              <a:spcAft>
                <a:spcPts val="0"/>
              </a:spcAft>
              <a:buClr>
                <a:srgbClr val="CCCCCC"/>
              </a:buClr>
              <a:buSzPts val="1600"/>
              <a:buChar char="○"/>
            </a:pPr>
            <a:r>
              <a:rPr lang="en" sz="1600">
                <a:solidFill>
                  <a:srgbClr val="CCCCCC"/>
                </a:solidFill>
              </a:rPr>
              <a:t>var(diff2) = 0.003438241 </a:t>
            </a:r>
            <a:endParaRPr sz="1600">
              <a:solidFill>
                <a:srgbClr val="CCCCCC"/>
              </a:solidFill>
            </a:endParaRPr>
          </a:p>
          <a:p>
            <a:pPr marL="914400" lvl="0" indent="0" algn="l" rtl="0">
              <a:spcBef>
                <a:spcPts val="1600"/>
              </a:spcBef>
              <a:spcAft>
                <a:spcPts val="0"/>
              </a:spcAft>
              <a:buClr>
                <a:srgbClr val="000000"/>
              </a:buClr>
              <a:buSzPts val="1100"/>
              <a:buFont typeface="Arial"/>
              <a:buNone/>
            </a:pPr>
            <a:endParaRPr sz="1800">
              <a:solidFill>
                <a:srgbClr val="CCCCCC"/>
              </a:solidFill>
              <a:highlight>
                <a:srgbClr val="4A86E8"/>
              </a:highlight>
            </a:endParaRPr>
          </a:p>
          <a:p>
            <a:pPr marL="457200" lvl="0" indent="0" algn="l" rtl="0">
              <a:spcBef>
                <a:spcPts val="1600"/>
              </a:spcBef>
              <a:spcAft>
                <a:spcPts val="0"/>
              </a:spcAft>
              <a:buClr>
                <a:srgbClr val="000000"/>
              </a:buClr>
              <a:buSzPts val="1100"/>
              <a:buFont typeface="Arial"/>
              <a:buNone/>
            </a:pPr>
            <a:endParaRPr sz="1800">
              <a:solidFill>
                <a:srgbClr val="CCCCCC"/>
              </a:solidFill>
            </a:endParaRPr>
          </a:p>
          <a:p>
            <a:pPr marL="457200" lvl="0" indent="0" algn="l" rtl="0">
              <a:spcBef>
                <a:spcPts val="1600"/>
              </a:spcBef>
              <a:spcAft>
                <a:spcPts val="0"/>
              </a:spcAft>
              <a:buClr>
                <a:srgbClr val="000000"/>
              </a:buClr>
              <a:buSzPts val="1100"/>
              <a:buFont typeface="Arial"/>
              <a:buNone/>
            </a:pPr>
            <a:endParaRPr sz="1800">
              <a:solidFill>
                <a:srgbClr val="CCCCCC"/>
              </a:solidFill>
            </a:endParaRPr>
          </a:p>
          <a:p>
            <a:pPr marL="0" lvl="0" indent="0" algn="l" rtl="0">
              <a:spcBef>
                <a:spcPts val="1600"/>
              </a:spcBef>
              <a:spcAft>
                <a:spcPts val="0"/>
              </a:spcAft>
              <a:buClr>
                <a:srgbClr val="000000"/>
              </a:buClr>
              <a:buSzPts val="1100"/>
              <a:buFont typeface="Arial"/>
              <a:buNone/>
            </a:pPr>
            <a:endParaRPr sz="1800">
              <a:solidFill>
                <a:srgbClr val="CCCCCC"/>
              </a:solidFill>
            </a:endParaRPr>
          </a:p>
          <a:p>
            <a:pPr marL="0" lvl="0" indent="0" algn="l" rtl="0">
              <a:spcBef>
                <a:spcPts val="1600"/>
              </a:spcBef>
              <a:spcAft>
                <a:spcPts val="1600"/>
              </a:spcAft>
              <a:buNone/>
            </a:pPr>
            <a:endParaRPr>
              <a:solidFill>
                <a:srgbClr val="CCCCCC"/>
              </a:solidFill>
            </a:endParaRPr>
          </a:p>
        </p:txBody>
      </p:sp>
      <p:sp>
        <p:nvSpPr>
          <p:cNvPr id="116" name="Google Shape;116;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1"/>
          <p:cNvPicPr preferRelativeResize="0"/>
          <p:nvPr/>
        </p:nvPicPr>
        <p:blipFill>
          <a:blip r:embed="rId3">
            <a:alphaModFix/>
          </a:blip>
          <a:stretch>
            <a:fillRect/>
          </a:stretch>
        </p:blipFill>
        <p:spPr>
          <a:xfrm>
            <a:off x="4832400" y="1017725"/>
            <a:ext cx="3999899" cy="1881875"/>
          </a:xfrm>
          <a:prstGeom prst="rect">
            <a:avLst/>
          </a:prstGeom>
          <a:noFill/>
          <a:ln w="28575" cap="flat" cmpd="sng">
            <a:solidFill>
              <a:srgbClr val="000000"/>
            </a:solidFill>
            <a:prstDash val="solid"/>
            <a:round/>
            <a:headEnd type="none" w="sm" len="sm"/>
            <a:tailEnd type="none" w="sm" len="sm"/>
          </a:ln>
        </p:spPr>
      </p:pic>
      <p:pic>
        <p:nvPicPr>
          <p:cNvPr id="118" name="Google Shape;118;p21"/>
          <p:cNvPicPr preferRelativeResize="0"/>
          <p:nvPr/>
        </p:nvPicPr>
        <p:blipFill>
          <a:blip r:embed="rId4">
            <a:alphaModFix/>
          </a:blip>
          <a:stretch>
            <a:fillRect/>
          </a:stretch>
        </p:blipFill>
        <p:spPr>
          <a:xfrm>
            <a:off x="4832400" y="2987025"/>
            <a:ext cx="3999900" cy="1881875"/>
          </a:xfrm>
          <a:prstGeom prst="rect">
            <a:avLst/>
          </a:prstGeom>
          <a:noFill/>
          <a:ln w="28575" cap="flat" cmpd="sng">
            <a:solidFill>
              <a:srgbClr val="000000"/>
            </a:solidFill>
            <a:prstDash val="solid"/>
            <a:round/>
            <a:headEnd type="none" w="sm" len="sm"/>
            <a:tailEnd type="none" w="sm" len="sm"/>
          </a:ln>
        </p:spPr>
      </p:pic>
    </p:spTree>
  </p:cSld>
  <p:clrMapOvr>
    <a:masterClrMapping/>
  </p:clrMapOvr>
  <p:transition spd="slow">
    <p:wipe/>
  </p:transition>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1683</Words>
  <Application>Microsoft Office PowerPoint</Application>
  <PresentationFormat>On-screen Show (16:9)</PresentationFormat>
  <Paragraphs>162</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Oswald</vt:lpstr>
      <vt:lpstr>Average</vt:lpstr>
      <vt:lpstr>Arial</vt:lpstr>
      <vt:lpstr>Slate</vt:lpstr>
      <vt:lpstr>      Time Series of  Infant Mortality Rates</vt:lpstr>
      <vt:lpstr>Introduction</vt:lpstr>
      <vt:lpstr>Objectives</vt:lpstr>
      <vt:lpstr>DATA ANALYSIS</vt:lpstr>
      <vt:lpstr>Time Series Analysis</vt:lpstr>
      <vt:lpstr>ACF and PACF Analysis      </vt:lpstr>
      <vt:lpstr>Transformed Data Analysis</vt:lpstr>
      <vt:lpstr>Transformed Data Analysis</vt:lpstr>
      <vt:lpstr>Differencing </vt:lpstr>
      <vt:lpstr>ACF and PACF of Transformed Plot</vt:lpstr>
      <vt:lpstr>MODEL FITTING</vt:lpstr>
      <vt:lpstr>Initial Model Selection</vt:lpstr>
      <vt:lpstr>AIC Analysis</vt:lpstr>
      <vt:lpstr>Parameter Estimation</vt:lpstr>
      <vt:lpstr>Parameter Estimation</vt:lpstr>
      <vt:lpstr>DIAGNOSTICS</vt:lpstr>
      <vt:lpstr>Histogram and QQ Plot Analysis </vt:lpstr>
      <vt:lpstr>Shapiro Wilk Test</vt:lpstr>
      <vt:lpstr>Ljung-Box Test</vt:lpstr>
      <vt:lpstr>Box-Pierce Test</vt:lpstr>
      <vt:lpstr>FINAL MODEL</vt:lpstr>
      <vt:lpstr>Final Model Conclusion</vt:lpstr>
      <vt:lpstr>FORECASTING</vt:lpstr>
      <vt:lpstr>PowerPoint Presentation</vt:lpstr>
      <vt:lpstr>Holt-Winters Forecasting</vt:lpstr>
      <vt:lpstr>CONCLUSION</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Time Series of  Infant Mortality Rates</dc:title>
  <cp:lastModifiedBy>Hai Nguyen</cp:lastModifiedBy>
  <cp:revision>1</cp:revision>
  <dcterms:modified xsi:type="dcterms:W3CDTF">2018-12-07T04:55:42Z</dcterms:modified>
</cp:coreProperties>
</file>