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  <p:sldMasterId id="2147483891" r:id="rId2"/>
    <p:sldMasterId id="2147483914" r:id="rId3"/>
    <p:sldMasterId id="2147483937" r:id="rId4"/>
  </p:sldMasterIdLst>
  <p:notesMasterIdLst>
    <p:notesMasterId r:id="rId32"/>
  </p:notesMasterIdLst>
  <p:handoutMasterIdLst>
    <p:handoutMasterId r:id="rId33"/>
  </p:handoutMasterIdLst>
  <p:sldIdLst>
    <p:sldId id="258" r:id="rId5"/>
    <p:sldId id="482" r:id="rId6"/>
    <p:sldId id="483" r:id="rId7"/>
    <p:sldId id="484" r:id="rId8"/>
    <p:sldId id="487" r:id="rId9"/>
    <p:sldId id="485" r:id="rId10"/>
    <p:sldId id="486" r:id="rId11"/>
    <p:sldId id="488" r:id="rId12"/>
    <p:sldId id="489" r:id="rId13"/>
    <p:sldId id="491" r:id="rId14"/>
    <p:sldId id="490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</p:sldIdLst>
  <p:sldSz cx="12192000" cy="6858000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2EC0"/>
    <a:srgbClr val="66FFFF"/>
    <a:srgbClr val="66FF33"/>
    <a:srgbClr val="FFCC00"/>
    <a:srgbClr val="FF66FF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79604" autoAdjust="0"/>
  </p:normalViewPr>
  <p:slideViewPr>
    <p:cSldViewPr>
      <p:cViewPr varScale="1">
        <p:scale>
          <a:sx n="58" d="100"/>
          <a:sy n="58" d="100"/>
        </p:scale>
        <p:origin x="12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978" y="-10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1D35455E-5199-4D1D-8FD6-CD2B26A8A1B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07790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434138"/>
            <a:ext cx="5461000" cy="3071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785813"/>
            <a:ext cx="6207125" cy="534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9DAFA06B-2868-422D-813E-A1196DA0C2E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17058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CFA4DA-AFE3-4D98-AFAC-4EE13DA45F8D}" type="slidenum">
              <a:rPr lang="zh-CN" altLang="en-GB" sz="1200" smtClean="0"/>
              <a:pPr>
                <a:spcBef>
                  <a:spcPct val="0"/>
                </a:spcBef>
              </a:pPr>
              <a:t>1</a:t>
            </a:fld>
            <a:endParaRPr lang="en-GB" altLang="zh-CN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905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251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实际中，可能有多个课程有相同课程名、课程号，但课序号不同，这里我假定所有课程课号不同，或者说关系图中的课号包含了学习选课系统课程号、课序号。</a:t>
            </a:r>
            <a:endParaRPr lang="en-US" altLang="zh-CN" dirty="0" smtClean="0"/>
          </a:p>
          <a:p>
            <a:r>
              <a:rPr lang="zh-CN" altLang="en-US" dirty="0" smtClean="0"/>
              <a:t>实际中，有的</a:t>
            </a:r>
            <a:r>
              <a:rPr lang="zh-CN" altLang="en-US" smtClean="0"/>
              <a:t>课程会有多个教师，这里认为（按课程号区分的）一门课就只有一个老师（主讲教师）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1248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张表，系表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，包含系号</a:t>
            </a:r>
            <a:r>
              <a:rPr lang="en-US" altLang="zh-CN" dirty="0" err="1" smtClean="0"/>
              <a:t>dNumber</a:t>
            </a:r>
            <a:r>
              <a:rPr lang="zh-CN" altLang="en-US" dirty="0" smtClean="0"/>
              <a:t>（主键）、系名</a:t>
            </a:r>
            <a:r>
              <a:rPr lang="en-US" altLang="zh-CN" dirty="0" err="1" smtClean="0"/>
              <a:t>dName</a:t>
            </a:r>
            <a:r>
              <a:rPr lang="zh-CN" altLang="en-US" dirty="0" smtClean="0"/>
              <a:t>；学生表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，包含学号</a:t>
            </a:r>
            <a:r>
              <a:rPr lang="en-US" altLang="zh-CN" dirty="0" err="1" smtClean="0"/>
              <a:t>sNumber</a:t>
            </a:r>
            <a:r>
              <a:rPr lang="zh-CN" altLang="en-US" dirty="0" smtClean="0"/>
              <a:t>（主键）、姓名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、性别</a:t>
            </a:r>
            <a:r>
              <a:rPr lang="en-US" altLang="zh-CN" dirty="0" smtClean="0"/>
              <a:t>sex</a:t>
            </a:r>
            <a:r>
              <a:rPr lang="zh-CN" altLang="en-US" dirty="0" smtClean="0"/>
              <a:t>、所属系的系号</a:t>
            </a:r>
            <a:r>
              <a:rPr lang="en-US" altLang="zh-CN" dirty="0" err="1" smtClean="0"/>
              <a:t>dNumber</a:t>
            </a:r>
            <a:r>
              <a:rPr lang="zh-CN" altLang="en-US" dirty="0" smtClean="0"/>
              <a:t>；教师表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，包含工号</a:t>
            </a:r>
            <a:r>
              <a:rPr lang="en-US" altLang="zh-CN" dirty="0" err="1" smtClean="0"/>
              <a:t>tNumber</a:t>
            </a:r>
            <a:r>
              <a:rPr lang="zh-CN" altLang="en-US" dirty="0" smtClean="0"/>
              <a:t>、姓名</a:t>
            </a:r>
            <a:r>
              <a:rPr lang="en-US" altLang="zh-CN" dirty="0" err="1" smtClean="0"/>
              <a:t>tName</a:t>
            </a:r>
            <a:r>
              <a:rPr lang="zh-CN" altLang="en-US" dirty="0" smtClean="0"/>
              <a:t>、性别</a:t>
            </a:r>
            <a:r>
              <a:rPr lang="en-US" altLang="zh-CN" dirty="0" smtClean="0"/>
              <a:t>sex</a:t>
            </a:r>
            <a:r>
              <a:rPr lang="zh-CN" altLang="en-US" dirty="0" smtClean="0"/>
              <a:t>、所属系的系号</a:t>
            </a:r>
            <a:r>
              <a:rPr lang="en-US" altLang="zh-CN" dirty="0" err="1" smtClean="0"/>
              <a:t>dNumber</a:t>
            </a:r>
            <a:r>
              <a:rPr lang="zh-CN" altLang="en-US" dirty="0" smtClean="0"/>
              <a:t>；课程表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，包含课号</a:t>
            </a:r>
            <a:r>
              <a:rPr lang="en-US" altLang="zh-CN" dirty="0" err="1" smtClean="0"/>
              <a:t>cNumber</a:t>
            </a:r>
            <a:r>
              <a:rPr lang="zh-CN" altLang="en-US" dirty="0" smtClean="0"/>
              <a:t>、课程名</a:t>
            </a:r>
            <a:r>
              <a:rPr lang="en-US" altLang="zh-CN" dirty="0" err="1" smtClean="0"/>
              <a:t>cName</a:t>
            </a:r>
            <a:r>
              <a:rPr lang="zh-CN" altLang="en-US" dirty="0" smtClean="0"/>
              <a:t>、学分</a:t>
            </a:r>
            <a:r>
              <a:rPr lang="en-US" altLang="zh-CN" dirty="0" smtClean="0"/>
              <a:t>credit</a:t>
            </a:r>
            <a:r>
              <a:rPr lang="zh-CN" altLang="en-US" dirty="0" smtClean="0"/>
              <a:t>、开课教师工号</a:t>
            </a:r>
            <a:r>
              <a:rPr lang="en-US" altLang="zh-CN" dirty="0" err="1" smtClean="0"/>
              <a:t>tNumber</a:t>
            </a:r>
            <a:r>
              <a:rPr lang="zh-CN" altLang="en-US" dirty="0" smtClean="0"/>
              <a:t>；选课表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，包含选课学生学号</a:t>
            </a:r>
            <a:r>
              <a:rPr lang="en-US" altLang="zh-CN" dirty="0" err="1" smtClean="0"/>
              <a:t>sNumber</a:t>
            </a:r>
            <a:r>
              <a:rPr lang="zh-CN" altLang="en-US" dirty="0" smtClean="0"/>
              <a:t>、所选课程课号</a:t>
            </a:r>
            <a:r>
              <a:rPr lang="en-US" altLang="zh-CN" dirty="0" err="1" smtClean="0"/>
              <a:t>cNumber</a:t>
            </a:r>
            <a:r>
              <a:rPr lang="zh-CN" altLang="en-US" dirty="0" smtClean="0"/>
              <a:t>、成绩</a:t>
            </a:r>
            <a:r>
              <a:rPr lang="en-US" altLang="zh-CN" dirty="0" smtClean="0"/>
              <a:t>grade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9960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这一页一笔带过，只需要说用了</a:t>
            </a:r>
            <a:r>
              <a:rPr lang="en-US" altLang="zh-CN" sz="1600" dirty="0" err="1" smtClean="0"/>
              <a:t>executeUpdate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Sring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sql</a:t>
            </a:r>
            <a:r>
              <a:rPr lang="zh-CN" altLang="en-US" sz="1600" dirty="0" smtClean="0"/>
              <a:t>）方法即可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012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这一页讲一下选课表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的学号</a:t>
            </a:r>
            <a:r>
              <a:rPr lang="en-US" altLang="zh-CN" dirty="0" err="1" smtClean="0"/>
              <a:t>sNumber</a:t>
            </a:r>
            <a:r>
              <a:rPr lang="zh-CN" altLang="en-US" dirty="0" smtClean="0"/>
              <a:t>、课号</a:t>
            </a:r>
            <a:r>
              <a:rPr lang="en-US" altLang="zh-CN" dirty="0" err="1" smtClean="0"/>
              <a:t>cNumber</a:t>
            </a:r>
            <a:r>
              <a:rPr lang="zh-CN" altLang="en-US" dirty="0" smtClean="0"/>
              <a:t>共同组成主键就可以了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5844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Wang Liu</a:t>
            </a:r>
            <a:r>
              <a:rPr lang="zh-CN" altLang="en-US" dirty="0" smtClean="0"/>
              <a:t>的信息，要和下一页对比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3659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这个一笔带过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FA06B-2868-422D-813E-A1196DA0C2E6}" type="slidenum">
              <a:rPr lang="zh-CN" altLang="en-GB" smtClean="0"/>
              <a:pPr>
                <a:defRPr/>
              </a:pPr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447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2B61B-5B13-41C3-8C9E-48A135EC4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7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B4A8D-21AB-410C-A847-4A67B80B7C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30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6263"/>
            <a:ext cx="2743200" cy="5997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6263"/>
            <a:ext cx="8026400" cy="5997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DBBD-7AA1-416D-91DD-CAD60E397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57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84EF-FDCE-4ECE-8357-2C7045A23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62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E804-9EF7-4CC1-80A4-17F1A4601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44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76D4E-A2AE-42ED-93FD-762F5171AE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16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773238"/>
            <a:ext cx="5384800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773238"/>
            <a:ext cx="5384800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27E7-C217-4902-8AAC-F7937994D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93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1FD3-2154-4125-8FC2-678E43DF5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11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D3624-D70B-463F-9B9A-905400799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321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D82D2-9DA7-4830-95C0-BEAB26AC29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84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85E6C-721B-4271-99FF-B5FF43422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3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3B536-FBB4-4A5E-99B5-072B98607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14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62E96-0804-40A5-9546-68AA37C27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722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7A9-6EAF-4087-AF3A-53E85AA43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322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576264"/>
            <a:ext cx="2745317" cy="5984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576264"/>
            <a:ext cx="8039100" cy="5984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BD322-B637-4234-9648-9DC5448D2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33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5" name="矩形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6" name="矩形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7" name="矩形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0" name="矩形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圆角矩形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2" name="圆角矩形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4" name="矩形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775884" y="50800"/>
            <a:ext cx="10363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</a:t>
            </a:r>
            <a:r>
              <a:rPr lang="zh-CN" altLang="en-US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（第</a:t>
            </a:r>
            <a:r>
              <a:rPr lang="en-US" altLang="zh-CN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版）</a:t>
            </a: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02B61B-5B13-41C3-8C9E-48A135EC48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281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6" name="矩形 5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7" name="矩形 6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9" name="圆角矩形 8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0" name="圆角矩形 9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1" name="矩形 10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13" name="矩形 12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4" name="矩形 13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6" name="矩形 15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17" name="TextBox 45"/>
          <p:cNvSpPr txBox="1">
            <a:spLocks noChangeArrowheads="1"/>
          </p:cNvSpPr>
          <p:nvPr/>
        </p:nvSpPr>
        <p:spPr bwMode="auto">
          <a:xfrm>
            <a:off x="7920567" y="6597650"/>
            <a:ext cx="4127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3B536-FBB4-4A5E-99B5-072B98607D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91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5FAF-B7C3-41C8-8EA7-CFD6893079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854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71-2900-450E-96DE-4090286D07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07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428604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50017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150017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1928803"/>
            <a:ext cx="5388864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1928803"/>
            <a:ext cx="5389033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EF62F-4933-480A-968A-9B0AF9071E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88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7477E-CE51-4BD7-8E40-5FE8F04384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099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0C00-6146-4629-A6E0-5629749A25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3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5FAF-B7C3-41C8-8EA7-CFD689307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866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EC597-BD67-4161-BF32-EDF4757A77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577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E20F-FEA2-40D0-B82B-C438C1AAC0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0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B4A8D-21AB-410C-A847-4A67B80B7C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104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DBBD-7AA1-416D-91DD-CAD60E397F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398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>
            <a:spLocks noChangeArrowheads="1"/>
          </p:cNvSpPr>
          <p:nvPr userDrawn="1"/>
        </p:nvSpPr>
        <p:spPr bwMode="auto">
          <a:xfrm>
            <a:off x="0" y="452967"/>
            <a:ext cx="8578851" cy="666786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3600" b="1" smtClean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52792"/>
            <a:ext cx="7982572" cy="66696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873"/>
            <a:ext cx="10972800" cy="4520760"/>
          </a:xfrm>
        </p:spPr>
        <p:txBody>
          <a:bodyPr/>
          <a:lstStyle>
            <a:lvl1pPr marL="457189" indent="-457189">
              <a:buClr>
                <a:schemeClr val="bg1"/>
              </a:buClr>
              <a:buFont typeface="Wingdings" panose="05000000000000000000" pitchFamily="2" charset="2"/>
              <a:buChar char="Ø"/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bg1"/>
              </a:buCl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bg1"/>
              </a:buCl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bg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bg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930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1175D00-B047-461C-8883-0AEE406D29E8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6430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FE00808-24E7-4506-92B4-626859711292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867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EA5205B-F0CA-42B0-8FB8-DFDE929A7370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861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4534441-F657-486A-B908-3CC169A0317B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1454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3FFCF8E-4F51-4EA6-B2AD-2255E0C115FD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3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85938"/>
            <a:ext cx="5384800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85938"/>
            <a:ext cx="5384800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71-2900-450E-96DE-4090286D0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847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CF86775-07B5-460D-A208-7CDE3BE350B2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539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25F1E08-525E-4597-9D84-D9D45C132A49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077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5E95D11-D606-4134-B96E-A62EB7196D08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369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0B45B75-4BD3-41B1-86D0-408C934A37B4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547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 userDrawn="1"/>
        </p:nvSpPr>
        <p:spPr bwMode="auto">
          <a:xfrm>
            <a:off x="1" y="2180167"/>
            <a:ext cx="10223500" cy="666786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3733" b="1" smtClean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601" y="2321414"/>
            <a:ext cx="9504660" cy="966185"/>
          </a:xfrm>
        </p:spPr>
        <p:txBody>
          <a:bodyPr anchor="b"/>
          <a:lstStyle>
            <a:lvl1pPr marL="0" indent="0"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05041"/>
            <a:ext cx="8700287" cy="932828"/>
          </a:xfrm>
        </p:spPr>
        <p:txBody>
          <a:bodyPr/>
          <a:lstStyle>
            <a:lvl1pPr marL="0" indent="0" algn="r">
              <a:buNone/>
              <a:defRPr sz="3733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85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>
            <a:spLocks noChangeArrowheads="1"/>
          </p:cNvSpPr>
          <p:nvPr userDrawn="1"/>
        </p:nvSpPr>
        <p:spPr bwMode="auto">
          <a:xfrm>
            <a:off x="0" y="452967"/>
            <a:ext cx="8578851" cy="666786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3600" b="1" smtClean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52792"/>
            <a:ext cx="7982572" cy="66696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873"/>
            <a:ext cx="10972800" cy="4520760"/>
          </a:xfrm>
        </p:spPr>
        <p:txBody>
          <a:bodyPr/>
          <a:lstStyle>
            <a:lvl1pPr marL="457189" indent="-457189">
              <a:buClr>
                <a:schemeClr val="bg1"/>
              </a:buClr>
              <a:buFont typeface="Wingdings" panose="05000000000000000000" pitchFamily="2" charset="2"/>
              <a:buChar char="Ø"/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bg1"/>
              </a:buCl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bg1"/>
              </a:buCl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bg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bg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4370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1175D00-B047-461C-8883-0AEE406D29E8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724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FE00808-24E7-4506-92B4-626859711292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923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EA5205B-F0CA-42B0-8FB8-DFDE929A7370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56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4534441-F657-486A-B908-3CC169A0317B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8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EF62F-4933-480A-968A-9B0AF9071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1447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3FFCF8E-4F51-4EA6-B2AD-2255E0C115FD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6118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CF86775-07B5-460D-A208-7CDE3BE350B2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658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25F1E08-525E-4597-9D84-D9D45C132A49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1571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5E95D11-D606-4134-B96E-A62EB7196D08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6160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0B45B75-4BD3-41B1-86D0-408C934A37B4}" type="datetime1"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2017/12/26</a:t>
            </a:fld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5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7477E-CE51-4BD7-8E40-5FE8F0438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6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0C00-6146-4629-A6E0-5629749A2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EC597-BD67-4161-BF32-EDF4757A7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5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E20F-FEA2-40D0-B82B-C438C1AAC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46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0" name="矩形 19"/>
          <p:cNvSpPr/>
          <p:nvPr/>
        </p:nvSpPr>
        <p:spPr>
          <a:xfrm flipV="1">
            <a:off x="7213600" y="3897313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1" name="矩形 20"/>
          <p:cNvSpPr/>
          <p:nvPr/>
        </p:nvSpPr>
        <p:spPr>
          <a:xfrm flipV="1">
            <a:off x="7213600" y="4114800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 flipV="1">
            <a:off x="7213600" y="4164013"/>
            <a:ext cx="262096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0" y="4198938"/>
            <a:ext cx="262096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25" name="圆角矩形 24"/>
          <p:cNvSpPr/>
          <p:nvPr/>
        </p:nvSpPr>
        <p:spPr bwMode="white">
          <a:xfrm>
            <a:off x="7213600" y="3962400"/>
            <a:ext cx="4084638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26" name="圆角矩形 25"/>
          <p:cNvSpPr/>
          <p:nvPr/>
        </p:nvSpPr>
        <p:spPr bwMode="white">
          <a:xfrm>
            <a:off x="9836150" y="4060825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>
            <a:off x="0" y="3649663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1" name="矩形 40"/>
          <p:cNvSpPr/>
          <p:nvPr/>
        </p:nvSpPr>
        <p:spPr>
          <a:xfrm>
            <a:off x="0" y="3675063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 flipV="1">
            <a:off x="8551863" y="3643313"/>
            <a:ext cx="364013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3" name="矩形 42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7" name="Rectangle 4"/>
          <p:cNvSpPr>
            <a:spLocks noChangeArrowheads="1"/>
          </p:cNvSpPr>
          <p:nvPr/>
        </p:nvSpPr>
        <p:spPr bwMode="auto">
          <a:xfrm>
            <a:off x="1776413" y="50800"/>
            <a:ext cx="10363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zh-CN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</a:t>
            </a:r>
            <a:r>
              <a:rPr lang="zh-CN" altLang="en-US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（第</a:t>
            </a:r>
            <a:r>
              <a:rPr lang="en-US" altLang="zh-CN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版）</a:t>
            </a:r>
          </a:p>
        </p:txBody>
      </p:sp>
      <p:sp>
        <p:nvSpPr>
          <p:cNvPr id="1038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5" name="日期占位符 27"/>
          <p:cNvSpPr>
            <a:spLocks noGrp="1"/>
          </p:cNvSpPr>
          <p:nvPr>
            <p:ph type="dt" sz="half" idx="2"/>
          </p:nvPr>
        </p:nvSpPr>
        <p:spPr>
          <a:xfrm>
            <a:off x="8940800" y="4206875"/>
            <a:ext cx="128111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页脚占位符 16"/>
          <p:cNvSpPr>
            <a:spLocks noGrp="1"/>
          </p:cNvSpPr>
          <p:nvPr>
            <p:ph type="ftr" sz="quarter" idx="3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1093450" y="1588"/>
            <a:ext cx="9969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73F357-1A90-4F33-B7D4-00E188565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>
          <a:solidFill>
            <a:schemeClr val="accent1"/>
          </a:solidFill>
          <a:latin typeface="+mn-lt"/>
          <a:ea typeface="+mn-ea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>
          <a:solidFill>
            <a:schemeClr val="accent1"/>
          </a:solidFill>
          <a:latin typeface="+mn-lt"/>
          <a:ea typeface="+mn-ea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>
          <a:solidFill>
            <a:schemeClr val="accent1"/>
          </a:solidFill>
          <a:latin typeface="+mn-lt"/>
          <a:ea typeface="+mn-ea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5pPr>
      <a:lvl6pPr marL="18462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6pPr>
      <a:lvl7pPr marL="23034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7pPr>
      <a:lvl8pPr marL="27606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8pPr>
      <a:lvl9pPr marL="32178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3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7213600" y="360363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0" y="439738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8838" y="496888"/>
            <a:ext cx="408622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388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4213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8650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250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8163" y="-1588"/>
            <a:ext cx="34925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200" y="0"/>
            <a:ext cx="7461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638" y="0"/>
            <a:ext cx="11112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63" name="TextBox 17"/>
          <p:cNvSpPr txBox="1">
            <a:spLocks noChangeArrowheads="1"/>
          </p:cNvSpPr>
          <p:nvPr/>
        </p:nvSpPr>
        <p:spPr bwMode="auto">
          <a:xfrm>
            <a:off x="7920038" y="6597650"/>
            <a:ext cx="4127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  <p:sp>
        <p:nvSpPr>
          <p:cNvPr id="2064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6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23888" y="1773238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98188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1F8FA6-F344-4B9A-8FB6-C5053D5A2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>
          <a:solidFill>
            <a:schemeClr val="accent1"/>
          </a:solidFill>
          <a:latin typeface="+mn-lt"/>
          <a:ea typeface="+mn-ea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>
          <a:solidFill>
            <a:schemeClr val="accent1"/>
          </a:solidFill>
          <a:latin typeface="+mn-lt"/>
          <a:ea typeface="+mn-ea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>
          <a:solidFill>
            <a:schemeClr val="accent1"/>
          </a:solidFill>
          <a:latin typeface="+mn-lt"/>
          <a:ea typeface="+mn-ea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5pPr>
      <a:lvl6pPr marL="18462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6pPr>
      <a:lvl7pPr marL="23034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7pPr>
      <a:lvl8pPr marL="27606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8pPr>
      <a:lvl9pPr marL="32178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" name="矩形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31" name="矩形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2" name="矩形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5" name="矩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8" name="矩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9" name="矩形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40" name="矩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 dirty="0"/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A73F357-1A90-4F33-B7D4-00E1885654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2" name="TextBox 17"/>
          <p:cNvSpPr txBox="1">
            <a:spLocks noChangeArrowheads="1"/>
          </p:cNvSpPr>
          <p:nvPr/>
        </p:nvSpPr>
        <p:spPr bwMode="auto">
          <a:xfrm>
            <a:off x="7920567" y="6597650"/>
            <a:ext cx="4127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</p:spTree>
    <p:extLst>
      <p:ext uri="{BB962C8B-B14F-4D97-AF65-F5344CB8AC3E}">
        <p14:creationId xmlns:p14="http://schemas.microsoft.com/office/powerpoint/2010/main" val="38031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118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sldNum="0" hdr="0" ftr="0"/>
  <p:txStyles>
    <p:titleStyle>
      <a:lvl1pPr marL="1219170" indent="-1219170"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1219170" indent="-1219170"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82875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243833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3047924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3657509" indent="-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92075" tIns="46038" rIns="92075" bIns="46038" anchor="b"/>
          <a:lstStyle/>
          <a:p>
            <a:pPr eaLnBrk="1" hangingPunct="1"/>
            <a:r>
              <a:rPr lang="zh-CN" altLang="en-US" smtClean="0"/>
              <a:t>第五次</a:t>
            </a:r>
            <a:r>
              <a:rPr lang="zh-CN" altLang="en-US" dirty="0" smtClean="0"/>
              <a:t>讨论题</a:t>
            </a:r>
            <a:endParaRPr lang="zh-CN" altLang="en-GB" sz="4400" dirty="0" smtClean="0">
              <a:solidFill>
                <a:schemeClr val="bg1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袁海涛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96200" y="477623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第四组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0972800" cy="4787900"/>
          </a:xfrm>
        </p:spPr>
        <p:txBody>
          <a:bodyPr/>
          <a:lstStyle/>
          <a:p>
            <a:pPr marL="109537" indent="0">
              <a:buNone/>
            </a:pPr>
            <a:r>
              <a:rPr kumimoji="1" lang="en-US" altLang="zh-CN" kern="1200" dirty="0">
                <a:solidFill>
                  <a:schemeClr val="accent1"/>
                </a:solidFill>
              </a:rPr>
              <a:t>create table department(</a:t>
            </a:r>
          </a:p>
          <a:p>
            <a:pPr marL="109537" indent="0">
              <a:buNone/>
            </a:pPr>
            <a:r>
              <a:rPr kumimoji="1" lang="en-US" altLang="zh-CN" kern="1200" dirty="0" err="1">
                <a:solidFill>
                  <a:schemeClr val="accent1"/>
                </a:solidFill>
              </a:rPr>
              <a:t>dNumber</a:t>
            </a:r>
            <a:r>
              <a:rPr kumimoji="1" lang="en-US" altLang="zh-CN" kern="1200" dirty="0">
                <a:solidFill>
                  <a:schemeClr val="accent1"/>
                </a:solidFill>
              </a:rPr>
              <a:t> </a:t>
            </a:r>
            <a:r>
              <a:rPr kumimoji="1" lang="en-US" altLang="zh-CN" kern="1200" dirty="0" err="1">
                <a:solidFill>
                  <a:schemeClr val="accent1"/>
                </a:solidFill>
              </a:rPr>
              <a:t>int</a:t>
            </a:r>
            <a:r>
              <a:rPr kumimoji="1" lang="en-US" altLang="zh-CN" kern="1200" dirty="0">
                <a:solidFill>
                  <a:schemeClr val="accent1"/>
                </a:solidFill>
              </a:rPr>
              <a:t> primary key ,</a:t>
            </a:r>
          </a:p>
          <a:p>
            <a:pPr marL="109537" indent="0">
              <a:buNone/>
            </a:pPr>
            <a:r>
              <a:rPr kumimoji="1" lang="en-US" altLang="zh-CN" kern="1200" dirty="0" err="1">
                <a:solidFill>
                  <a:schemeClr val="accent1"/>
                </a:solidFill>
              </a:rPr>
              <a:t>dName</a:t>
            </a:r>
            <a:r>
              <a:rPr kumimoji="1" lang="en-US" altLang="zh-CN" kern="1200" dirty="0">
                <a:solidFill>
                  <a:schemeClr val="accent1"/>
                </a:solidFill>
              </a:rPr>
              <a:t> varchar(40)</a:t>
            </a:r>
          </a:p>
          <a:p>
            <a:pPr marL="109537" indent="0">
              <a:buNone/>
            </a:pPr>
            <a:r>
              <a:rPr kumimoji="1" lang="en-US" altLang="zh-CN" kern="1200" dirty="0">
                <a:solidFill>
                  <a:schemeClr val="accent1"/>
                </a:solidFill>
              </a:rPr>
              <a:t>);</a:t>
            </a:r>
          </a:p>
          <a:p>
            <a:pPr marL="109537" indent="0">
              <a:buNone/>
            </a:pPr>
            <a:endParaRPr kumimoji="1" lang="en-US" altLang="zh-CN" kern="1200" dirty="0">
              <a:solidFill>
                <a:schemeClr val="accent1"/>
              </a:solidFill>
            </a:endParaRPr>
          </a:p>
          <a:p>
            <a:pPr marL="109537" indent="0">
              <a:buNone/>
            </a:pPr>
            <a:r>
              <a:rPr kumimoji="1" lang="zh-CN" altLang="en-US" kern="1200" dirty="0">
                <a:solidFill>
                  <a:schemeClr val="accent1"/>
                </a:solidFill>
              </a:rPr>
              <a:t>建系表</a:t>
            </a:r>
            <a:r>
              <a:rPr kumimoji="1" lang="en-US" altLang="zh-CN" kern="1200" dirty="0">
                <a:solidFill>
                  <a:schemeClr val="accent1"/>
                </a:solidFill>
              </a:rPr>
              <a:t>department</a:t>
            </a:r>
            <a:r>
              <a:rPr kumimoji="1" lang="zh-CN" altLang="en-US" kern="1200" dirty="0">
                <a:solidFill>
                  <a:schemeClr val="accent1"/>
                </a:solidFill>
              </a:rPr>
              <a:t>，包含系号</a:t>
            </a:r>
            <a:r>
              <a:rPr kumimoji="1" lang="en-US" altLang="zh-CN" kern="1200" dirty="0" err="1">
                <a:solidFill>
                  <a:schemeClr val="accent1"/>
                </a:solidFill>
              </a:rPr>
              <a:t>dNumber</a:t>
            </a:r>
            <a:r>
              <a:rPr kumimoji="1" lang="zh-CN" altLang="en-US" kern="1200" dirty="0">
                <a:solidFill>
                  <a:schemeClr val="accent1"/>
                </a:solidFill>
              </a:rPr>
              <a:t>、系名</a:t>
            </a:r>
            <a:r>
              <a:rPr kumimoji="1" lang="en-US" altLang="zh-CN" kern="1200" dirty="0" err="1">
                <a:solidFill>
                  <a:schemeClr val="accent1"/>
                </a:solidFill>
              </a:rPr>
              <a:t>dName</a:t>
            </a:r>
            <a:r>
              <a:rPr kumimoji="1" lang="zh-CN" altLang="en-US" kern="1200" dirty="0">
                <a:solidFill>
                  <a:schemeClr val="accent1"/>
                </a:solidFill>
              </a:rPr>
              <a:t>两列，系号</a:t>
            </a:r>
            <a:r>
              <a:rPr kumimoji="1" lang="en-US" altLang="zh-CN" kern="1200" dirty="0" err="1">
                <a:solidFill>
                  <a:schemeClr val="accent1"/>
                </a:solidFill>
              </a:rPr>
              <a:t>dNumber</a:t>
            </a:r>
            <a:r>
              <a:rPr kumimoji="1" lang="zh-CN" altLang="en-US" kern="1200" dirty="0">
                <a:solidFill>
                  <a:schemeClr val="accent1"/>
                </a:solidFill>
              </a:rPr>
              <a:t>为主键。其他表的建立过程类似。</a:t>
            </a:r>
          </a:p>
        </p:txBody>
      </p:sp>
    </p:spTree>
    <p:extLst>
      <p:ext uri="{BB962C8B-B14F-4D97-AF65-F5344CB8AC3E}">
        <p14:creationId xmlns:p14="http://schemas.microsoft.com/office/powerpoint/2010/main" val="2492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9664" y="3649092"/>
            <a:ext cx="47265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5pPr>
            <a:lvl6pPr marL="18462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6pPr>
            <a:lvl7pPr marL="23034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7pPr>
            <a:lvl8pPr marL="27606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8pPr>
            <a:lvl9pPr marL="32178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9pPr>
          </a:lstStyle>
          <a:p>
            <a:pPr marL="109537" indent="0">
              <a:buNone/>
            </a:pPr>
            <a:r>
              <a:rPr kumimoji="0" lang="en-US" altLang="zh-CN" sz="2400" kern="0" dirty="0"/>
              <a:t>create table teacher(</a:t>
            </a:r>
          </a:p>
          <a:p>
            <a:pPr marL="109537" indent="0">
              <a:buNone/>
            </a:pPr>
            <a:r>
              <a:rPr kumimoji="0" lang="en-US" altLang="zh-CN" sz="2400" kern="0" dirty="0" err="1"/>
              <a:t>tNumber</a:t>
            </a:r>
            <a:r>
              <a:rPr kumimoji="0" lang="en-US" altLang="zh-CN" sz="2400" kern="0" dirty="0"/>
              <a:t> </a:t>
            </a:r>
            <a:r>
              <a:rPr kumimoji="0" lang="en-US" altLang="zh-CN" sz="2400" kern="0" dirty="0" err="1"/>
              <a:t>int</a:t>
            </a:r>
            <a:r>
              <a:rPr kumimoji="0" lang="en-US" altLang="zh-CN" sz="2400" kern="0" dirty="0"/>
              <a:t> primary key,</a:t>
            </a:r>
          </a:p>
          <a:p>
            <a:pPr marL="109537" indent="0">
              <a:buNone/>
            </a:pPr>
            <a:r>
              <a:rPr kumimoji="0" lang="en-US" altLang="zh-CN" sz="2400" kern="0" dirty="0" err="1"/>
              <a:t>tName</a:t>
            </a:r>
            <a:r>
              <a:rPr kumimoji="0" lang="en-US" altLang="zh-CN" sz="2400" kern="0" dirty="0"/>
              <a:t> varchar(40) not null,</a:t>
            </a:r>
          </a:p>
          <a:p>
            <a:pPr marL="109537" indent="0">
              <a:buNone/>
            </a:pPr>
            <a:r>
              <a:rPr kumimoji="0" lang="en-US" altLang="zh-CN" sz="2400" kern="0" dirty="0"/>
              <a:t>sex varchar(10),</a:t>
            </a:r>
          </a:p>
          <a:p>
            <a:pPr marL="109537" indent="0">
              <a:buNone/>
            </a:pPr>
            <a:r>
              <a:rPr kumimoji="0" lang="en-US" altLang="zh-CN" sz="2400" kern="0" dirty="0" err="1"/>
              <a:t>dNumber</a:t>
            </a:r>
            <a:r>
              <a:rPr kumimoji="0" lang="en-US" altLang="zh-CN" sz="2400" kern="0" dirty="0"/>
              <a:t> </a:t>
            </a:r>
            <a:r>
              <a:rPr kumimoji="0" lang="en-US" altLang="zh-CN" sz="2400" kern="0" dirty="0" err="1"/>
              <a:t>int</a:t>
            </a:r>
            <a:endParaRPr kumimoji="0" lang="en-US" altLang="zh-CN" sz="2400" kern="0" dirty="0"/>
          </a:p>
          <a:p>
            <a:pPr marL="109537" indent="0">
              <a:buNone/>
            </a:pPr>
            <a:r>
              <a:rPr kumimoji="0" lang="en-US" altLang="zh-CN" sz="2400" kern="0" dirty="0"/>
              <a:t>);</a:t>
            </a:r>
            <a:endParaRPr kumimoji="0" lang="zh-CN" altLang="en-US" sz="2400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692696"/>
            <a:ext cx="4738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table student(</a:t>
            </a:r>
          </a:p>
          <a:p>
            <a:r>
              <a:rPr lang="en-US" altLang="zh-CN" dirty="0" err="1"/>
              <a:t>sNumber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key,</a:t>
            </a:r>
          </a:p>
          <a:p>
            <a:r>
              <a:rPr lang="en-US" altLang="zh-CN" dirty="0" err="1"/>
              <a:t>sName</a:t>
            </a:r>
            <a:r>
              <a:rPr lang="en-US" altLang="zh-CN" dirty="0"/>
              <a:t> varchar(40) not null,</a:t>
            </a:r>
          </a:p>
          <a:p>
            <a:r>
              <a:rPr lang="en-US" altLang="zh-CN" dirty="0"/>
              <a:t>sex varchar(10),</a:t>
            </a:r>
          </a:p>
          <a:p>
            <a:r>
              <a:rPr lang="en-US" altLang="zh-CN" dirty="0" err="1"/>
              <a:t>dNumber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88065" y="3657209"/>
            <a:ext cx="587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table course(</a:t>
            </a:r>
          </a:p>
          <a:p>
            <a:r>
              <a:rPr lang="en-US" altLang="zh-CN" dirty="0" err="1"/>
              <a:t>cNumber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key,</a:t>
            </a:r>
          </a:p>
          <a:p>
            <a:r>
              <a:rPr lang="en-US" altLang="zh-CN" dirty="0" err="1"/>
              <a:t>cName</a:t>
            </a:r>
            <a:r>
              <a:rPr lang="en-US" altLang="zh-CN" dirty="0"/>
              <a:t> varchar(40) ,</a:t>
            </a:r>
          </a:p>
          <a:p>
            <a:r>
              <a:rPr lang="en-US" altLang="zh-CN" dirty="0"/>
              <a:t>credit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tNumber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73613" y="604472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table selection(</a:t>
            </a:r>
          </a:p>
          <a:p>
            <a:r>
              <a:rPr lang="en-US" altLang="zh-CN" dirty="0" err="1"/>
              <a:t>sNumber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,</a:t>
            </a:r>
          </a:p>
          <a:p>
            <a:r>
              <a:rPr lang="en-US" altLang="zh-CN" dirty="0" err="1"/>
              <a:t>cNumber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,</a:t>
            </a:r>
          </a:p>
          <a:p>
            <a:r>
              <a:rPr lang="en-US" altLang="zh-CN" dirty="0"/>
              <a:t>grade varchar(40),</a:t>
            </a:r>
          </a:p>
          <a:p>
            <a:r>
              <a:rPr lang="en-US" altLang="zh-CN" b="1" dirty="0">
                <a:solidFill>
                  <a:srgbClr val="0033CC"/>
                </a:solidFill>
              </a:rPr>
              <a:t>primary key(</a:t>
            </a:r>
            <a:r>
              <a:rPr lang="en-US" altLang="zh-CN" b="1" dirty="0" err="1">
                <a:solidFill>
                  <a:srgbClr val="0033CC"/>
                </a:solidFill>
              </a:rPr>
              <a:t>sNUmber,cNumber</a:t>
            </a:r>
            <a:r>
              <a:rPr lang="en-US" altLang="zh-CN" b="1" dirty="0">
                <a:solidFill>
                  <a:srgbClr val="0033CC"/>
                </a:solidFill>
              </a:rPr>
              <a:t>)</a:t>
            </a:r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9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692696"/>
            <a:ext cx="9001000" cy="56256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76" y="836712"/>
            <a:ext cx="11052841" cy="18002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7407" y="3105324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输出：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001" y="2547249"/>
            <a:ext cx="824034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9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836712"/>
            <a:ext cx="860785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48128" y="1959223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修改前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59" y="2513151"/>
            <a:ext cx="5391150" cy="1209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5437" y="3252389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修改后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6" y="687511"/>
            <a:ext cx="10449245" cy="12410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34" y="4221088"/>
            <a:ext cx="6416019" cy="16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39554" y="3388724"/>
            <a:ext cx="509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输出结果为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4" y="836712"/>
            <a:ext cx="10557302" cy="2160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4" y="4149080"/>
            <a:ext cx="8048734" cy="23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43" y="764704"/>
            <a:ext cx="11410745" cy="18722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3392" y="314096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其中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Max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为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函数，返回一列的最大值，输出如下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293096"/>
            <a:ext cx="34803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9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2708920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student.sNumber</a:t>
            </a:r>
            <a:r>
              <a:rPr lang="en-US" altLang="zh-CN" dirty="0"/>
              <a:t>, </a:t>
            </a:r>
            <a:r>
              <a:rPr lang="en-US" altLang="zh-CN" dirty="0" err="1"/>
              <a:t>student.sName</a:t>
            </a:r>
            <a:r>
              <a:rPr lang="en-US" altLang="zh-CN" dirty="0"/>
              <a:t>, </a:t>
            </a:r>
            <a:r>
              <a:rPr lang="en-US" altLang="zh-CN" dirty="0" err="1"/>
              <a:t>student.sex</a:t>
            </a:r>
            <a:r>
              <a:rPr lang="en-US" altLang="zh-CN" dirty="0"/>
              <a:t>,  </a:t>
            </a:r>
            <a:r>
              <a:rPr lang="en-US" altLang="zh-CN" dirty="0" err="1"/>
              <a:t>student.dNumber</a:t>
            </a:r>
            <a:r>
              <a:rPr lang="en-US" altLang="zh-CN" dirty="0"/>
              <a:t>, </a:t>
            </a:r>
            <a:r>
              <a:rPr lang="en-US" altLang="zh-CN" dirty="0" err="1"/>
              <a:t>department.dName</a:t>
            </a:r>
            <a:r>
              <a:rPr lang="en-US" altLang="zh-CN" dirty="0"/>
              <a:t> FROM department INNER JOIN student ON </a:t>
            </a:r>
            <a:r>
              <a:rPr lang="en-US" altLang="zh-CN" dirty="0" err="1"/>
              <a:t>department.dNumber</a:t>
            </a:r>
            <a:r>
              <a:rPr lang="en-US" altLang="zh-CN" dirty="0"/>
              <a:t> = </a:t>
            </a:r>
            <a:r>
              <a:rPr lang="en-US" altLang="zh-CN" dirty="0" err="1"/>
              <a:t>student.dNumber</a:t>
            </a:r>
            <a:r>
              <a:rPr lang="en-US" altLang="zh-CN" dirty="0"/>
              <a:t> WHERE (((</a:t>
            </a:r>
            <a:r>
              <a:rPr lang="en-US" altLang="zh-CN" dirty="0" err="1"/>
              <a:t>student.sNumber</a:t>
            </a:r>
            <a:r>
              <a:rPr lang="en-US" altLang="zh-CN" dirty="0"/>
              <a:t>) Between 0 And 700)) ORDER BY </a:t>
            </a:r>
            <a:r>
              <a:rPr lang="en-US" altLang="zh-CN" dirty="0" err="1"/>
              <a:t>student.sNumber</a:t>
            </a:r>
            <a:r>
              <a:rPr lang="en-US" altLang="zh-CN" dirty="0"/>
              <a:t> DESC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2648" y="5042118"/>
            <a:ext cx="9539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代码被挡住了一部分，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代码如上。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INNER JOIN ……ON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用于合并两个表中的行，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Between……And……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表示在两者之间，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ORDER BY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指定排序方式，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DESC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为降序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48" y="749061"/>
            <a:ext cx="10267729" cy="17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7408" y="17728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输出：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996952"/>
            <a:ext cx="1112939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88" y="336493"/>
            <a:ext cx="10972800" cy="1066800"/>
          </a:xfrm>
        </p:spPr>
        <p:txBody>
          <a:bodyPr/>
          <a:lstStyle/>
          <a:p>
            <a:r>
              <a:rPr lang="zh-CN" altLang="en-US" sz="3200" dirty="0" smtClean="0"/>
              <a:t>第二题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124744"/>
            <a:ext cx="11480800" cy="5562439"/>
          </a:xfrm>
        </p:spPr>
        <p:txBody>
          <a:bodyPr/>
          <a:lstStyle/>
          <a:p>
            <a:r>
              <a:rPr lang="zh-CN" altLang="en-US" dirty="0" smtClean="0"/>
              <a:t>针对多个关系表实现相应的增删改查等操作：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自行设计数据库案例，至少需要有三个相互关联的关系表，并画出他们的关系图，指出他们的相互关系（一对多，一对一，多对多还是多对一）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每个表都需要有主键，同时至少有一个表有外键约束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至少支持的数据操作包括添加数据，删除数据，更改数据，查询数据四种操作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思考：删除操作涉及外键约束时会怎么样？如何正确的删除？用实例说明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提示：比如设计学生表、老师表、课程表、选课表四个关系表，其中表的主键分别为：学生的是学号，老师的是工号，课程是课程号，选课表是学生学号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课程号；然后学生可以上多个课程，每个课程可以被多个学生选上，所以学生和课程之间是多对多的关系，其他的类似推理（有兴趣的同学可以了解一下</a:t>
            </a:r>
            <a:r>
              <a:rPr lang="en-US" altLang="zh-CN" sz="2000" dirty="0" smtClean="0"/>
              <a:t>ER</a:t>
            </a:r>
            <a:r>
              <a:rPr lang="zh-CN" altLang="en-US" sz="2000" dirty="0" smtClean="0"/>
              <a:t>图）；外键约束指的是当前表中某列或某几列属性在其他表中是主键，比如选课表中有属性学生学号、课程号，那么这两个属性分别对应于学生表的主键以及课程表的主键，所以当删除学生表中某个学生信息后，那么对应的选课表中该学生的选课信息应该也要被删除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9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68" y="692696"/>
            <a:ext cx="10675008" cy="151216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1384" y="2529260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sNumber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sex ,  </a:t>
            </a:r>
            <a:r>
              <a:rPr lang="en-US" altLang="zh-CN" dirty="0" err="1"/>
              <a:t>dNumber</a:t>
            </a:r>
            <a:r>
              <a:rPr lang="en-US" altLang="zh-CN" dirty="0"/>
              <a:t>   FROM student WHERE </a:t>
            </a:r>
            <a:r>
              <a:rPr lang="en-US" altLang="zh-CN" dirty="0" err="1"/>
              <a:t>sName</a:t>
            </a:r>
            <a:r>
              <a:rPr lang="en-US" altLang="zh-CN" dirty="0"/>
              <a:t> like '%Li%'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1384" y="429309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%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可用于字符串模糊匹配，输出如下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085184"/>
            <a:ext cx="6979461" cy="11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76" y="764704"/>
            <a:ext cx="10945216" cy="158417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3392" y="2564904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course.cNumber</a:t>
            </a:r>
            <a:r>
              <a:rPr lang="en-US" altLang="zh-CN" dirty="0"/>
              <a:t>, </a:t>
            </a:r>
            <a:r>
              <a:rPr lang="en-US" altLang="zh-CN" dirty="0" err="1"/>
              <a:t>course.cName</a:t>
            </a:r>
            <a:r>
              <a:rPr lang="en-US" altLang="zh-CN" dirty="0"/>
              <a:t> FROM </a:t>
            </a:r>
            <a:r>
              <a:rPr lang="en-US" altLang="zh-CN" dirty="0" smtClean="0"/>
              <a:t>course, teacher </a:t>
            </a:r>
            <a:r>
              <a:rPr lang="en-US" altLang="zh-CN" dirty="0"/>
              <a:t>WHERE (((</a:t>
            </a:r>
            <a:r>
              <a:rPr lang="en-US" altLang="zh-CN" dirty="0" err="1"/>
              <a:t>course.tNumber</a:t>
            </a:r>
            <a:r>
              <a:rPr lang="en-US" altLang="zh-CN" dirty="0"/>
              <a:t>)=</a:t>
            </a:r>
            <a:r>
              <a:rPr lang="en-US" altLang="zh-CN" dirty="0" err="1"/>
              <a:t>teacher.tNumber</a:t>
            </a:r>
            <a:r>
              <a:rPr lang="en-US" altLang="zh-CN" dirty="0"/>
              <a:t>) And ((</a:t>
            </a:r>
            <a:r>
              <a:rPr lang="en-US" altLang="zh-CN" dirty="0" err="1"/>
              <a:t>teacher.teacherName</a:t>
            </a:r>
            <a:r>
              <a:rPr lang="en-US" altLang="zh-CN" dirty="0"/>
              <a:t>)='Zheng Li'))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7964" y="435058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And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表示逻辑与，输出如下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970785"/>
            <a:ext cx="5760640" cy="13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432" y="836712"/>
            <a:ext cx="9706099" cy="147985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3431" y="2316566"/>
            <a:ext cx="9706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student.sNumber</a:t>
            </a:r>
            <a:r>
              <a:rPr lang="en-US" altLang="zh-CN" dirty="0"/>
              <a:t>, </a:t>
            </a:r>
            <a:r>
              <a:rPr lang="en-US" altLang="zh-CN" dirty="0" err="1"/>
              <a:t>student.sName</a:t>
            </a:r>
            <a:r>
              <a:rPr lang="en-US" altLang="zh-CN" dirty="0"/>
              <a:t>   FROM teacher INNER JOIN (student INNER JOIN (course INNER JOIN selection ON </a:t>
            </a:r>
            <a:r>
              <a:rPr lang="en-US" altLang="zh-CN" dirty="0" err="1"/>
              <a:t>course.cNumber</a:t>
            </a:r>
            <a:r>
              <a:rPr lang="en-US" altLang="zh-CN" dirty="0"/>
              <a:t> = </a:t>
            </a:r>
            <a:r>
              <a:rPr lang="en-US" altLang="zh-CN" dirty="0" err="1"/>
              <a:t>selection.cNumber</a:t>
            </a:r>
            <a:r>
              <a:rPr lang="en-US" altLang="zh-CN" dirty="0"/>
              <a:t>) ON </a:t>
            </a:r>
            <a:r>
              <a:rPr lang="en-US" altLang="zh-CN" dirty="0" err="1"/>
              <a:t>student.sNumber</a:t>
            </a:r>
            <a:r>
              <a:rPr lang="en-US" altLang="zh-CN" dirty="0"/>
              <a:t> = </a:t>
            </a:r>
            <a:r>
              <a:rPr lang="en-US" altLang="zh-CN" dirty="0" err="1"/>
              <a:t>selection.sNumber</a:t>
            </a:r>
            <a:r>
              <a:rPr lang="en-US" altLang="zh-CN" dirty="0"/>
              <a:t>) ON </a:t>
            </a:r>
            <a:r>
              <a:rPr lang="en-US" altLang="zh-CN" dirty="0" err="1"/>
              <a:t>teacher.tNumber</a:t>
            </a:r>
            <a:r>
              <a:rPr lang="en-US" altLang="zh-CN" dirty="0"/>
              <a:t> = </a:t>
            </a:r>
            <a:r>
              <a:rPr lang="en-US" altLang="zh-CN" dirty="0" err="1"/>
              <a:t>course.tNumber</a:t>
            </a:r>
            <a:r>
              <a:rPr lang="en-US" altLang="zh-CN" dirty="0"/>
              <a:t> WHERE (((</a:t>
            </a:r>
            <a:r>
              <a:rPr lang="en-US" altLang="zh-CN" dirty="0" err="1"/>
              <a:t>teacher.teacherName</a:t>
            </a:r>
            <a:r>
              <a:rPr lang="en-US" altLang="zh-CN" dirty="0"/>
              <a:t>)='Zheng Li') AND ((</a:t>
            </a:r>
            <a:r>
              <a:rPr lang="en-US" altLang="zh-CN" dirty="0" err="1"/>
              <a:t>teacher.tNumber</a:t>
            </a:r>
            <a:r>
              <a:rPr lang="en-US" altLang="zh-CN" dirty="0"/>
              <a:t>)=[course].[</a:t>
            </a:r>
            <a:r>
              <a:rPr lang="en-US" altLang="zh-CN" dirty="0" err="1"/>
              <a:t>tNumber</a:t>
            </a:r>
            <a:r>
              <a:rPr lang="en-US" altLang="zh-CN" dirty="0"/>
              <a:t>]) AND ((</a:t>
            </a:r>
            <a:r>
              <a:rPr lang="en-US" altLang="zh-CN" dirty="0" err="1"/>
              <a:t>selection.sNumber</a:t>
            </a:r>
            <a:r>
              <a:rPr lang="en-US" altLang="zh-CN" dirty="0"/>
              <a:t>)=[student].[</a:t>
            </a:r>
            <a:r>
              <a:rPr lang="en-US" altLang="zh-CN" dirty="0" err="1"/>
              <a:t>sNumber</a:t>
            </a:r>
            <a:r>
              <a:rPr lang="en-US" altLang="zh-CN" dirty="0"/>
              <a:t>]) AND ((</a:t>
            </a:r>
            <a:r>
              <a:rPr lang="en-US" altLang="zh-CN" dirty="0" err="1"/>
              <a:t>course.cNumber</a:t>
            </a:r>
            <a:r>
              <a:rPr lang="en-US" altLang="zh-CN" dirty="0"/>
              <a:t>)=[selection].[</a:t>
            </a:r>
            <a:r>
              <a:rPr lang="en-US" altLang="zh-CN" dirty="0" err="1"/>
              <a:t>cNumber</a:t>
            </a:r>
            <a:r>
              <a:rPr lang="en-US" altLang="zh-CN" dirty="0"/>
              <a:t>]))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3431" y="5301208"/>
            <a:ext cx="820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INNER JION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嵌了好几层，我也写不出来。</a:t>
            </a:r>
          </a:p>
        </p:txBody>
      </p:sp>
    </p:spTree>
    <p:extLst>
      <p:ext uri="{BB962C8B-B14F-4D97-AF65-F5344CB8AC3E}">
        <p14:creationId xmlns:p14="http://schemas.microsoft.com/office/powerpoint/2010/main" val="183306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908720"/>
            <a:ext cx="9986371" cy="13096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7408" y="2420888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student.sNumber</a:t>
            </a:r>
            <a:r>
              <a:rPr lang="en-US" altLang="zh-CN" dirty="0"/>
              <a:t>, </a:t>
            </a:r>
            <a:r>
              <a:rPr lang="en-US" altLang="zh-CN" dirty="0" err="1"/>
              <a:t>student.sName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FROM student, selection 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/>
              <a:t>student.sNumber</a:t>
            </a:r>
            <a:r>
              <a:rPr lang="en-US" altLang="zh-CN" dirty="0"/>
              <a:t>=</a:t>
            </a:r>
            <a:r>
              <a:rPr lang="en-US" altLang="zh-CN" dirty="0" err="1"/>
              <a:t>selection.sNumber</a:t>
            </a:r>
            <a:r>
              <a:rPr lang="en-US" altLang="zh-CN" dirty="0"/>
              <a:t> and </a:t>
            </a:r>
            <a:r>
              <a:rPr lang="en-US" altLang="zh-CN" dirty="0" err="1"/>
              <a:t>selection.cNumber</a:t>
            </a:r>
            <a:r>
              <a:rPr lang="en-US" altLang="zh-CN" dirty="0"/>
              <a:t>  in (SELECT </a:t>
            </a:r>
            <a:r>
              <a:rPr lang="en-US" altLang="zh-CN" dirty="0" err="1"/>
              <a:t>course.cNumber</a:t>
            </a:r>
            <a:r>
              <a:rPr lang="en-US" altLang="zh-CN" dirty="0"/>
              <a:t>  FROM course, teacher WHERE (((</a:t>
            </a:r>
            <a:r>
              <a:rPr lang="en-US" altLang="zh-CN" dirty="0" err="1"/>
              <a:t>course.tNumber</a:t>
            </a:r>
            <a:r>
              <a:rPr lang="en-US" altLang="zh-CN" dirty="0"/>
              <a:t>)=</a:t>
            </a:r>
            <a:r>
              <a:rPr lang="en-US" altLang="zh-CN" dirty="0" err="1"/>
              <a:t>teacher.tNumber</a:t>
            </a:r>
            <a:r>
              <a:rPr lang="en-US" altLang="zh-CN" dirty="0"/>
              <a:t>) And ((</a:t>
            </a:r>
            <a:r>
              <a:rPr lang="en-US" altLang="zh-CN" dirty="0" err="1"/>
              <a:t>teacher.teacherName</a:t>
            </a:r>
            <a:r>
              <a:rPr lang="en-US" altLang="zh-CN" dirty="0"/>
              <a:t>)='Zheng Li'));)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1017" y="4931692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一个查询可以包含子查询，这里子查询查找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Zheng Li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老师开设的课程的课号，然后查找选了这些课的学生。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In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是集合运算符。</a:t>
            </a:r>
          </a:p>
        </p:txBody>
      </p:sp>
    </p:spTree>
    <p:extLst>
      <p:ext uri="{BB962C8B-B14F-4D97-AF65-F5344CB8AC3E}">
        <p14:creationId xmlns:p14="http://schemas.microsoft.com/office/powerpoint/2010/main" val="397146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8280424" cy="1007690"/>
          </a:xfrm>
        </p:spPr>
        <p:txBody>
          <a:bodyPr/>
          <a:lstStyle/>
          <a:p>
            <a:r>
              <a:rPr lang="zh-CN" altLang="en-US" dirty="0" smtClean="0"/>
              <a:t>两种方法输出如下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2" y="1842730"/>
            <a:ext cx="6325193" cy="34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1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3773060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  <a:ea typeface="+mn-ea"/>
              </a:rPr>
              <a:t>Delete</a:t>
            </a:r>
            <a:r>
              <a:rPr lang="zh-CN" altLang="en-US" sz="2800" dirty="0">
                <a:latin typeface="+mn-lt"/>
                <a:ea typeface="+mn-ea"/>
              </a:rPr>
              <a:t>用于删除表中的一行，输出如下，</a:t>
            </a:r>
            <a:r>
              <a:rPr lang="en-US" altLang="zh-CN" sz="2800" dirty="0">
                <a:latin typeface="+mn-lt"/>
                <a:ea typeface="+mn-ea"/>
              </a:rPr>
              <a:t>AAA</a:t>
            </a:r>
            <a:r>
              <a:rPr lang="zh-CN" altLang="en-US" sz="2800" dirty="0">
                <a:latin typeface="+mn-lt"/>
                <a:ea typeface="+mn-ea"/>
              </a:rPr>
              <a:t>被删除了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53635"/>
            <a:ext cx="7143750" cy="301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16" y="5085184"/>
            <a:ext cx="60925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182" y="836712"/>
            <a:ext cx="10972800" cy="187220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kern="1200" dirty="0"/>
              <a:t>如果删除一个学生后，希望选课表中他的选课信息也被删除，可以在建立关系时选择实施参照完整性、级联删除相关记录</a:t>
            </a:r>
            <a:endParaRPr kumimoji="1" lang="en-US" altLang="zh-CN" kern="1200" dirty="0"/>
          </a:p>
          <a:p>
            <a:pPr>
              <a:spcBef>
                <a:spcPct val="0"/>
              </a:spcBef>
            </a:pPr>
            <a:r>
              <a:rPr kumimoji="1" lang="zh-CN" altLang="en-US" kern="1200" dirty="0"/>
              <a:t>在</a:t>
            </a:r>
            <a:r>
              <a:rPr kumimoji="1" lang="en-US" altLang="zh-CN" kern="1200" dirty="0"/>
              <a:t>Access</a:t>
            </a:r>
            <a:r>
              <a:rPr kumimoji="1" lang="zh-CN" altLang="en-US" kern="1200" dirty="0"/>
              <a:t>中操作方式如右下方所示</a:t>
            </a:r>
            <a:endParaRPr kumimoji="1" lang="en-US" altLang="zh-CN" kern="1200" dirty="0"/>
          </a:p>
          <a:p>
            <a:pPr>
              <a:spcBef>
                <a:spcPct val="0"/>
              </a:spcBef>
            </a:pPr>
            <a:r>
              <a:rPr kumimoji="1" lang="zh-CN" altLang="en-US" kern="1200" dirty="0"/>
              <a:t>也可以编写</a:t>
            </a:r>
            <a:r>
              <a:rPr kumimoji="1" lang="en-US" altLang="zh-CN" kern="1200" dirty="0"/>
              <a:t>SQL</a:t>
            </a:r>
            <a:r>
              <a:rPr kumimoji="1" lang="zh-CN" altLang="en-US" kern="1200" dirty="0"/>
              <a:t>语句，下面的语句还实现了级联更新相关字段</a:t>
            </a:r>
            <a:endParaRPr kumimoji="1" lang="en-US" altLang="zh-CN" kern="1200" dirty="0"/>
          </a:p>
          <a:p>
            <a:pPr marL="109537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926977"/>
            <a:ext cx="3876675" cy="3057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400" y="3177332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alter table selection</a:t>
            </a:r>
          </a:p>
          <a:p>
            <a:r>
              <a:rPr lang="en-US" altLang="zh-CN" dirty="0"/>
              <a:t>add constraint </a:t>
            </a:r>
            <a:r>
              <a:rPr lang="en-US" altLang="zh-CN" dirty="0" smtClean="0"/>
              <a:t>selection2 </a:t>
            </a:r>
            <a:r>
              <a:rPr lang="en-US" altLang="zh-CN" dirty="0"/>
              <a:t>foreign key(</a:t>
            </a:r>
            <a:r>
              <a:rPr lang="en-US" altLang="zh-CN" dirty="0" err="1"/>
              <a:t>sNumber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references student(</a:t>
            </a:r>
            <a:r>
              <a:rPr lang="en-US" altLang="zh-CN" dirty="0" err="1"/>
              <a:t>sNumber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on delete cascade</a:t>
            </a:r>
          </a:p>
          <a:p>
            <a:r>
              <a:rPr lang="en-US" altLang="zh-CN" dirty="0"/>
              <a:t>on update cascade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8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10" y="3356992"/>
            <a:ext cx="10972800" cy="1066800"/>
          </a:xfrm>
        </p:spPr>
        <p:txBody>
          <a:bodyPr/>
          <a:lstStyle/>
          <a:p>
            <a:pPr algn="ctr"/>
            <a:r>
              <a:rPr lang="en-US" altLang="zh-CN" sz="16600" dirty="0"/>
              <a:t>Thanks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43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88" y="591345"/>
            <a:ext cx="10972800" cy="1066800"/>
          </a:xfrm>
        </p:spPr>
        <p:txBody>
          <a:bodyPr/>
          <a:lstStyle/>
          <a:p>
            <a:r>
              <a:rPr lang="zh-CN" altLang="en-US" dirty="0" smtClean="0"/>
              <a:t>画出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0" y="529942"/>
            <a:ext cx="10068848" cy="63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64704"/>
            <a:ext cx="10972800" cy="4787900"/>
          </a:xfrm>
        </p:spPr>
        <p:txBody>
          <a:bodyPr/>
          <a:lstStyle/>
          <a:p>
            <a:r>
              <a:rPr lang="zh-CN" altLang="en-US" dirty="0" smtClean="0"/>
              <a:t>表之间的关系如下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484784"/>
            <a:ext cx="902892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3388" y="836712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5pPr>
            <a:lvl6pPr marL="18462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6pPr>
            <a:lvl7pPr marL="23034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7pPr>
            <a:lvl8pPr marL="27606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8pPr>
            <a:lvl9pPr marL="32178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</a:rPr>
              <a:t>程序主要包括三个静态方法：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chemeClr val="accent1"/>
                </a:solidFill>
              </a:rPr>
              <a:t>showRs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ResultSet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rs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>
                <a:solidFill>
                  <a:schemeClr val="accent1"/>
                </a:solidFill>
              </a:rPr>
              <a:t>方法用于输出查询结果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chemeClr val="accent1"/>
                </a:solidFill>
              </a:rPr>
              <a:t>showTable</a:t>
            </a:r>
            <a:r>
              <a:rPr lang="en-US" altLang="zh-CN" dirty="0">
                <a:solidFill>
                  <a:schemeClr val="accent1"/>
                </a:solidFill>
              </a:rPr>
              <a:t>(Statement </a:t>
            </a:r>
            <a:r>
              <a:rPr lang="en-US" altLang="zh-CN" dirty="0" err="1">
                <a:solidFill>
                  <a:schemeClr val="accent1"/>
                </a:solidFill>
              </a:rPr>
              <a:t>stmt</a:t>
            </a:r>
            <a:r>
              <a:rPr lang="en-US" altLang="zh-CN" dirty="0">
                <a:solidFill>
                  <a:schemeClr val="accent1"/>
                </a:solidFill>
              </a:rPr>
              <a:t>, String table)</a:t>
            </a:r>
            <a:r>
              <a:rPr lang="zh-CN" altLang="en-US" dirty="0">
                <a:solidFill>
                  <a:schemeClr val="accent1"/>
                </a:solidFill>
              </a:rPr>
              <a:t>方法用输出一张表的所有行、列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main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String[] </a:t>
            </a:r>
            <a:r>
              <a:rPr lang="en-US" altLang="zh-CN" dirty="0" err="1">
                <a:solidFill>
                  <a:schemeClr val="accent1"/>
                </a:solidFill>
              </a:rPr>
              <a:t>args</a:t>
            </a:r>
            <a:r>
              <a:rPr lang="zh-CN" altLang="en-US" dirty="0">
                <a:solidFill>
                  <a:schemeClr val="accent1"/>
                </a:solidFill>
              </a:rPr>
              <a:t>）主方法</a:t>
            </a:r>
          </a:p>
        </p:txBody>
      </p:sp>
    </p:spTree>
    <p:extLst>
      <p:ext uri="{BB962C8B-B14F-4D97-AF65-F5344CB8AC3E}">
        <p14:creationId xmlns:p14="http://schemas.microsoft.com/office/powerpoint/2010/main" val="3278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6935"/>
          <a:stretch/>
        </p:blipFill>
        <p:spPr>
          <a:xfrm>
            <a:off x="335360" y="1196752"/>
            <a:ext cx="10081120" cy="5488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7408" y="532054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spcBef>
                <a:spcPts val="300"/>
              </a:spcBef>
              <a:buClr>
                <a:srgbClr val="A04DA3"/>
              </a:buClr>
            </a:pP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showRs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ResultSet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rs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)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方法</a:t>
            </a:r>
            <a:endParaRPr lang="en-US" altLang="zh-CN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87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21" y="1340768"/>
            <a:ext cx="11305256" cy="234507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33985" y="623702"/>
            <a:ext cx="7329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showTable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(Statement </a:t>
            </a: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stmt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, String table)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3985" y="4181253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这里用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select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语句查询，调用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showRs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ResultSet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rs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)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方法输出查询结果</a:t>
            </a:r>
            <a:endParaRPr lang="en-US" altLang="zh-CN" sz="28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2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537369"/>
            <a:ext cx="10972800" cy="1066800"/>
          </a:xfrm>
        </p:spPr>
        <p:txBody>
          <a:bodyPr/>
          <a:lstStyle/>
          <a:p>
            <a:r>
              <a:rPr kumimoji="1"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主方法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586514"/>
            <a:ext cx="11209459" cy="3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537369"/>
            <a:ext cx="10972800" cy="1066800"/>
          </a:xfrm>
        </p:spPr>
        <p:txBody>
          <a:bodyPr/>
          <a:lstStyle/>
          <a:p>
            <a:r>
              <a:rPr kumimoji="1" lang="zh-CN" alt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主方法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7AE804-9EF7-4CC1-80A4-17F1A4601B4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487" y="1579043"/>
            <a:ext cx="10701042" cy="22099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2487" y="4437112"/>
            <a:ext cx="10274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这里用了</a:t>
            </a: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executeUpdate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（</a:t>
            </a: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Sring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  <a:latin typeface="+mn-lt"/>
                <a:ea typeface="+mn-ea"/>
              </a:rPr>
              <a:t>sql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）方法建表，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Java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代码就不用看了，下一页有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</a:rPr>
              <a:t>SQL</a:t>
            </a: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8119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章首">
  <a:themeElements>
    <a:clrScheme name="章首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章首">
      <a:majorFont>
        <a:latin typeface="Trebuchet MS"/>
        <a:ea typeface="方正姚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章首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章中">
  <a:themeElements>
    <a:clrScheme name="章中 1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章中">
      <a:majorFont>
        <a:latin typeface="Trebuchet MS"/>
        <a:ea typeface="方正姚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章中 1">
        <a:dk1>
          <a:srgbClr val="000000"/>
        </a:dk1>
        <a:lt1>
          <a:srgbClr val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FFFFFF"/>
        </a:accent3>
        <a:accent4>
          <a:srgbClr val="000000"/>
        </a:accent4>
        <a:accent5>
          <a:srgbClr val="B3B3C4"/>
        </a:accent5>
        <a:accent6>
          <a:srgbClr val="3C7379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ava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" id="{32FA7D67-C3DF-4A2E-A2BF-FC4E828089E4}" vid="{A02399F8-C68E-413A-AF4D-1CBE9A2512AB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章中 1">
    <a:dk1>
      <a:srgbClr val="000000"/>
    </a:dk1>
    <a:lt1>
      <a:srgbClr val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FFFFFF"/>
    </a:accent3>
    <a:accent4>
      <a:srgbClr val="000000"/>
    </a:accent4>
    <a:accent5>
      <a:srgbClr val="B3B3C4"/>
    </a:accent5>
    <a:accent6>
      <a:srgbClr val="3C7379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Settings\zheng\My Documents\MyCourse\java1.ppt</Template>
  <TotalTime>19146</TotalTime>
  <Words>1208</Words>
  <Application>Microsoft Office PowerPoint</Application>
  <PresentationFormat>宽屏</PresentationFormat>
  <Paragraphs>126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方正姚体</vt:lpstr>
      <vt:lpstr>华文楷体</vt:lpstr>
      <vt:lpstr>华文细黑</vt:lpstr>
      <vt:lpstr>隶书</vt:lpstr>
      <vt:lpstr>宋体</vt:lpstr>
      <vt:lpstr>微软雅黑</vt:lpstr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章首</vt:lpstr>
      <vt:lpstr>章中</vt:lpstr>
      <vt:lpstr>Java</vt:lpstr>
      <vt:lpstr>Office 主题</vt:lpstr>
      <vt:lpstr>第五次讨论题</vt:lpstr>
      <vt:lpstr>第二题</vt:lpstr>
      <vt:lpstr>画出ER图</vt:lpstr>
      <vt:lpstr>PowerPoint 演示文稿</vt:lpstr>
      <vt:lpstr>PowerPoint 演示文稿</vt:lpstr>
      <vt:lpstr>PowerPoint 演示文稿</vt:lpstr>
      <vt:lpstr>PowerPoint 演示文稿</vt:lpstr>
      <vt:lpstr>主方法</vt:lpstr>
      <vt:lpstr>主方法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</vt:lpstr>
    </vt:vector>
  </TitlesOfParts>
  <Company>CARET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 Reusing Classes</dc:title>
  <dc:creator>Zheng Li</dc:creator>
  <cp:lastModifiedBy>不咸的鱼</cp:lastModifiedBy>
  <cp:revision>740</cp:revision>
  <dcterms:created xsi:type="dcterms:W3CDTF">2001-10-18T17:33:15Z</dcterms:created>
  <dcterms:modified xsi:type="dcterms:W3CDTF">2017-12-26T10:06:00Z</dcterms:modified>
</cp:coreProperties>
</file>