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06"/>
  </p:notesMasterIdLst>
  <p:sldIdLst>
    <p:sldId id="1257" r:id="rId2"/>
    <p:sldId id="991" r:id="rId3"/>
    <p:sldId id="1258" r:id="rId4"/>
    <p:sldId id="1254" r:id="rId5"/>
    <p:sldId id="1259" r:id="rId6"/>
    <p:sldId id="1269" r:id="rId7"/>
    <p:sldId id="1260" r:id="rId8"/>
    <p:sldId id="1261" r:id="rId9"/>
    <p:sldId id="1262" r:id="rId10"/>
    <p:sldId id="1263" r:id="rId11"/>
    <p:sldId id="1264" r:id="rId12"/>
    <p:sldId id="1265" r:id="rId13"/>
    <p:sldId id="1266" r:id="rId14"/>
    <p:sldId id="1270" r:id="rId15"/>
    <p:sldId id="1271" r:id="rId16"/>
    <p:sldId id="1279" r:id="rId17"/>
    <p:sldId id="1283" r:id="rId18"/>
    <p:sldId id="1284" r:id="rId19"/>
    <p:sldId id="1285" r:id="rId20"/>
    <p:sldId id="1280" r:id="rId21"/>
    <p:sldId id="1281" r:id="rId22"/>
    <p:sldId id="1286" r:id="rId23"/>
    <p:sldId id="1282" r:id="rId24"/>
    <p:sldId id="1272" r:id="rId25"/>
    <p:sldId id="1273" r:id="rId26"/>
    <p:sldId id="1274" r:id="rId27"/>
    <p:sldId id="1275" r:id="rId28"/>
    <p:sldId id="1276" r:id="rId29"/>
    <p:sldId id="1277" r:id="rId30"/>
    <p:sldId id="1287" r:id="rId31"/>
    <p:sldId id="1278" r:id="rId32"/>
    <p:sldId id="1288" r:id="rId33"/>
    <p:sldId id="1290" r:id="rId34"/>
    <p:sldId id="1289" r:id="rId35"/>
    <p:sldId id="1291" r:id="rId36"/>
    <p:sldId id="1292" r:id="rId37"/>
    <p:sldId id="1294" r:id="rId38"/>
    <p:sldId id="1293" r:id="rId39"/>
    <p:sldId id="1295" r:id="rId40"/>
    <p:sldId id="1296" r:id="rId41"/>
    <p:sldId id="1297" r:id="rId42"/>
    <p:sldId id="1298" r:id="rId43"/>
    <p:sldId id="1299" r:id="rId44"/>
    <p:sldId id="1300" r:id="rId45"/>
    <p:sldId id="1302" r:id="rId46"/>
    <p:sldId id="1301" r:id="rId47"/>
    <p:sldId id="1303" r:id="rId48"/>
    <p:sldId id="1304" r:id="rId49"/>
    <p:sldId id="1305" r:id="rId50"/>
    <p:sldId id="1306" r:id="rId51"/>
    <p:sldId id="1307" r:id="rId52"/>
    <p:sldId id="1309" r:id="rId53"/>
    <p:sldId id="1308" r:id="rId54"/>
    <p:sldId id="1310" r:id="rId55"/>
    <p:sldId id="1311" r:id="rId56"/>
    <p:sldId id="1312" r:id="rId57"/>
    <p:sldId id="1313" r:id="rId58"/>
    <p:sldId id="1314" r:id="rId59"/>
    <p:sldId id="1315" r:id="rId60"/>
    <p:sldId id="1316" r:id="rId61"/>
    <p:sldId id="1317" r:id="rId62"/>
    <p:sldId id="1319" r:id="rId63"/>
    <p:sldId id="1318" r:id="rId64"/>
    <p:sldId id="1320" r:id="rId65"/>
    <p:sldId id="1321" r:id="rId66"/>
    <p:sldId id="1322" r:id="rId67"/>
    <p:sldId id="1323" r:id="rId68"/>
    <p:sldId id="1324" r:id="rId69"/>
    <p:sldId id="1325" r:id="rId70"/>
    <p:sldId id="1327" r:id="rId71"/>
    <p:sldId id="1326" r:id="rId72"/>
    <p:sldId id="1328" r:id="rId73"/>
    <p:sldId id="1329" r:id="rId74"/>
    <p:sldId id="1330" r:id="rId75"/>
    <p:sldId id="1331" r:id="rId76"/>
    <p:sldId id="1333" r:id="rId77"/>
    <p:sldId id="1332" r:id="rId78"/>
    <p:sldId id="1334" r:id="rId79"/>
    <p:sldId id="1335" r:id="rId80"/>
    <p:sldId id="1337" r:id="rId81"/>
    <p:sldId id="1336" r:id="rId82"/>
    <p:sldId id="1339" r:id="rId83"/>
    <p:sldId id="1338" r:id="rId84"/>
    <p:sldId id="1340" r:id="rId85"/>
    <p:sldId id="1342" r:id="rId86"/>
    <p:sldId id="1341" r:id="rId87"/>
    <p:sldId id="1343" r:id="rId88"/>
    <p:sldId id="1344" r:id="rId89"/>
    <p:sldId id="1345" r:id="rId90"/>
    <p:sldId id="1346" r:id="rId91"/>
    <p:sldId id="1347" r:id="rId92"/>
    <p:sldId id="1348" r:id="rId93"/>
    <p:sldId id="1349" r:id="rId94"/>
    <p:sldId id="1350" r:id="rId95"/>
    <p:sldId id="1352" r:id="rId96"/>
    <p:sldId id="1351" r:id="rId97"/>
    <p:sldId id="1353" r:id="rId98"/>
    <p:sldId id="1354" r:id="rId99"/>
    <p:sldId id="1355" r:id="rId100"/>
    <p:sldId id="1357" r:id="rId101"/>
    <p:sldId id="1356" r:id="rId102"/>
    <p:sldId id="1358" r:id="rId103"/>
    <p:sldId id="994" r:id="rId104"/>
    <p:sldId id="1359" r:id="rId10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A4DC5EF-F422-4A4A-AE2D-E811906D492D}">
          <p14:sldIdLst>
            <p14:sldId id="1257"/>
            <p14:sldId id="991"/>
            <p14:sldId id="1258"/>
            <p14:sldId id="1254"/>
            <p14:sldId id="1259"/>
            <p14:sldId id="1269"/>
            <p14:sldId id="1260"/>
            <p14:sldId id="1261"/>
            <p14:sldId id="1262"/>
            <p14:sldId id="1263"/>
            <p14:sldId id="1264"/>
            <p14:sldId id="1265"/>
            <p14:sldId id="1266"/>
            <p14:sldId id="1270"/>
            <p14:sldId id="1271"/>
            <p14:sldId id="1279"/>
            <p14:sldId id="1283"/>
            <p14:sldId id="1284"/>
            <p14:sldId id="1285"/>
            <p14:sldId id="1280"/>
            <p14:sldId id="1281"/>
            <p14:sldId id="1286"/>
            <p14:sldId id="1282"/>
            <p14:sldId id="1272"/>
            <p14:sldId id="1273"/>
            <p14:sldId id="1274"/>
            <p14:sldId id="1275"/>
            <p14:sldId id="1276"/>
            <p14:sldId id="1277"/>
            <p14:sldId id="1287"/>
            <p14:sldId id="1278"/>
            <p14:sldId id="1288"/>
            <p14:sldId id="1290"/>
            <p14:sldId id="1289"/>
            <p14:sldId id="1291"/>
            <p14:sldId id="1292"/>
            <p14:sldId id="1294"/>
            <p14:sldId id="1293"/>
            <p14:sldId id="1295"/>
            <p14:sldId id="1296"/>
            <p14:sldId id="1297"/>
            <p14:sldId id="1298"/>
            <p14:sldId id="1299"/>
            <p14:sldId id="1300"/>
            <p14:sldId id="1302"/>
            <p14:sldId id="1301"/>
            <p14:sldId id="1303"/>
            <p14:sldId id="1304"/>
            <p14:sldId id="1305"/>
            <p14:sldId id="1306"/>
            <p14:sldId id="1307"/>
            <p14:sldId id="1309"/>
            <p14:sldId id="1308"/>
            <p14:sldId id="1310"/>
            <p14:sldId id="1311"/>
            <p14:sldId id="1312"/>
            <p14:sldId id="1313"/>
            <p14:sldId id="1314"/>
            <p14:sldId id="1315"/>
            <p14:sldId id="1316"/>
            <p14:sldId id="1317"/>
            <p14:sldId id="1319"/>
            <p14:sldId id="1318"/>
            <p14:sldId id="1320"/>
            <p14:sldId id="1321"/>
            <p14:sldId id="1322"/>
            <p14:sldId id="1323"/>
            <p14:sldId id="1324"/>
            <p14:sldId id="1325"/>
            <p14:sldId id="1327"/>
            <p14:sldId id="1326"/>
            <p14:sldId id="1328"/>
            <p14:sldId id="1329"/>
            <p14:sldId id="1330"/>
            <p14:sldId id="1331"/>
            <p14:sldId id="1333"/>
            <p14:sldId id="1332"/>
            <p14:sldId id="1334"/>
            <p14:sldId id="1335"/>
            <p14:sldId id="1337"/>
            <p14:sldId id="1336"/>
            <p14:sldId id="1339"/>
            <p14:sldId id="1338"/>
            <p14:sldId id="1340"/>
            <p14:sldId id="1342"/>
            <p14:sldId id="1341"/>
            <p14:sldId id="1343"/>
            <p14:sldId id="1344"/>
            <p14:sldId id="1345"/>
            <p14:sldId id="1346"/>
            <p14:sldId id="1347"/>
            <p14:sldId id="1348"/>
            <p14:sldId id="1349"/>
            <p14:sldId id="1350"/>
            <p14:sldId id="1352"/>
            <p14:sldId id="1351"/>
            <p14:sldId id="1353"/>
            <p14:sldId id="1354"/>
            <p14:sldId id="1355"/>
            <p14:sldId id="1357"/>
            <p14:sldId id="1356"/>
            <p14:sldId id="1358"/>
            <p14:sldId id="994"/>
            <p14:sldId id="13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307E"/>
    <a:srgbClr val="B962FF"/>
    <a:srgbClr val="FDCB0B"/>
    <a:srgbClr val="FFD700"/>
    <a:srgbClr val="F9BC12"/>
    <a:srgbClr val="FFD801"/>
    <a:srgbClr val="EFB914"/>
    <a:srgbClr val="F5BD15"/>
    <a:srgbClr val="F8BF15"/>
    <a:srgbClr val="FEC6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52"/>
    <p:restoredTop sz="86846" autoAdjust="0"/>
  </p:normalViewPr>
  <p:slideViewPr>
    <p:cSldViewPr snapToGrid="0" snapToObjects="1">
      <p:cViewPr varScale="1">
        <p:scale>
          <a:sx n="58" d="100"/>
          <a:sy n="58" d="100"/>
        </p:scale>
        <p:origin x="880" y="48"/>
      </p:cViewPr>
      <p:guideLst>
        <p:guide orient="horz" pos="2160"/>
        <p:guide pos="3840"/>
      </p:guideLst>
    </p:cSldViewPr>
  </p:slideViewPr>
  <p:outlineViewPr>
    <p:cViewPr>
      <p:scale>
        <a:sx n="33" d="100"/>
        <a:sy n="33" d="100"/>
      </p:scale>
      <p:origin x="0" y="-2640"/>
    </p:cViewPr>
  </p:outlineViewPr>
  <p:notesTextViewPr>
    <p:cViewPr>
      <p:scale>
        <a:sx n="145" d="100"/>
        <a:sy n="145" d="100"/>
      </p:scale>
      <p:origin x="0" y="0"/>
    </p:cViewPr>
  </p:notesTextViewPr>
  <p:sorterViewPr>
    <p:cViewPr>
      <p:scale>
        <a:sx n="173" d="100"/>
        <a:sy n="173"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E8472-67E5-DE40-B53F-0C0FEA434AA0}" type="datetimeFigureOut">
              <a:rPr kumimoji="1" lang="zh-CN" altLang="en-US" smtClean="0"/>
              <a:pPr/>
              <a:t>2021/10/4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B8802-914A-7C41-BC77-CC54DEE99EEF}" type="slidenum">
              <a:rPr kumimoji="1" lang="zh-CN" altLang="en-US" smtClean="0"/>
              <a:pPr/>
              <a:t>‹#›</a:t>
            </a:fld>
            <a:endParaRPr kumimoji="1" lang="zh-CN" altLang="en-US"/>
          </a:p>
        </p:txBody>
      </p:sp>
    </p:spTree>
    <p:extLst>
      <p:ext uri="{BB962C8B-B14F-4D97-AF65-F5344CB8AC3E}">
        <p14:creationId xmlns:p14="http://schemas.microsoft.com/office/powerpoint/2010/main" val="3956025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pPr/>
              <a:t>0</a:t>
            </a:fld>
            <a:endParaRPr kumimoji="1" lang="zh-CN" altLang="en-US"/>
          </a:p>
        </p:txBody>
      </p:sp>
    </p:spTree>
    <p:extLst>
      <p:ext uri="{BB962C8B-B14F-4D97-AF65-F5344CB8AC3E}">
        <p14:creationId xmlns:p14="http://schemas.microsoft.com/office/powerpoint/2010/main" val="111190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pPr/>
              <a:t>1</a:t>
            </a:fld>
            <a:endParaRPr kumimoji="1" lang="zh-CN" altLang="en-US"/>
          </a:p>
        </p:txBody>
      </p:sp>
    </p:spTree>
    <p:extLst>
      <p:ext uri="{BB962C8B-B14F-4D97-AF65-F5344CB8AC3E}">
        <p14:creationId xmlns:p14="http://schemas.microsoft.com/office/powerpoint/2010/main" val="206907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2519753A-0055-D144-A586-1058E5013A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23BD17A-A8A6-2A40-9724-F7DF77E9644E}" type="slidenum">
              <a:rPr lang="en-US" altLang="zh-CN">
                <a:latin typeface="Tahoma" panose="020B0604030504040204" pitchFamily="34" charset="0"/>
              </a:rPr>
              <a:pPr>
                <a:spcBef>
                  <a:spcPct val="0"/>
                </a:spcBef>
              </a:pPr>
              <a:t>3</a:t>
            </a:fld>
            <a:endParaRPr lang="en-US" altLang="zh-CN">
              <a:latin typeface="Tahoma" panose="020B0604030504040204" pitchFamily="34" charset="0"/>
            </a:endParaRPr>
          </a:p>
        </p:txBody>
      </p:sp>
      <p:sp>
        <p:nvSpPr>
          <p:cNvPr id="10243" name="Rectangle 2">
            <a:extLst>
              <a:ext uri="{FF2B5EF4-FFF2-40B4-BE49-F238E27FC236}">
                <a16:creationId xmlns:a16="http://schemas.microsoft.com/office/drawing/2014/main" id="{6499C26A-F009-564F-AA6C-BEF327CB0A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B705DED0-1179-5347-93C0-8CE81457D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extLst>
      <p:ext uri="{BB962C8B-B14F-4D97-AF65-F5344CB8AC3E}">
        <p14:creationId xmlns:p14="http://schemas.microsoft.com/office/powerpoint/2010/main" val="2340648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2519753A-0055-D144-A586-1058E5013A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23BD17A-A8A6-2A40-9724-F7DF77E9644E}" type="slidenum">
              <a:rPr lang="en-US" altLang="zh-CN">
                <a:latin typeface="Tahoma" panose="020B0604030504040204" pitchFamily="34" charset="0"/>
              </a:rPr>
              <a:pPr>
                <a:spcBef>
                  <a:spcPct val="0"/>
                </a:spcBef>
              </a:pPr>
              <a:t>5</a:t>
            </a:fld>
            <a:endParaRPr lang="en-US" altLang="zh-CN">
              <a:latin typeface="Tahoma" panose="020B0604030504040204" pitchFamily="34" charset="0"/>
            </a:endParaRPr>
          </a:p>
        </p:txBody>
      </p:sp>
      <p:sp>
        <p:nvSpPr>
          <p:cNvPr id="10243" name="Rectangle 2">
            <a:extLst>
              <a:ext uri="{FF2B5EF4-FFF2-40B4-BE49-F238E27FC236}">
                <a16:creationId xmlns:a16="http://schemas.microsoft.com/office/drawing/2014/main" id="{6499C26A-F009-564F-AA6C-BEF327CB0A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B705DED0-1179-5347-93C0-8CE81457D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extLst>
      <p:ext uri="{BB962C8B-B14F-4D97-AF65-F5344CB8AC3E}">
        <p14:creationId xmlns:p14="http://schemas.microsoft.com/office/powerpoint/2010/main" val="4178664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pPr/>
              <a:t>65</a:t>
            </a:fld>
            <a:endParaRPr kumimoji="1" lang="zh-CN" altLang="en-US"/>
          </a:p>
        </p:txBody>
      </p:sp>
    </p:spTree>
    <p:extLst>
      <p:ext uri="{BB962C8B-B14F-4D97-AF65-F5344CB8AC3E}">
        <p14:creationId xmlns:p14="http://schemas.microsoft.com/office/powerpoint/2010/main" val="1114930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pPr/>
              <a:t>67</a:t>
            </a:fld>
            <a:endParaRPr kumimoji="1" lang="zh-CN" altLang="en-US"/>
          </a:p>
        </p:txBody>
      </p:sp>
    </p:spTree>
    <p:extLst>
      <p:ext uri="{BB962C8B-B14F-4D97-AF65-F5344CB8AC3E}">
        <p14:creationId xmlns:p14="http://schemas.microsoft.com/office/powerpoint/2010/main" val="4106927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pPr/>
              <a:t>83</a:t>
            </a:fld>
            <a:endParaRPr kumimoji="1" lang="zh-CN" altLang="en-US"/>
          </a:p>
        </p:txBody>
      </p:sp>
    </p:spTree>
    <p:extLst>
      <p:ext uri="{BB962C8B-B14F-4D97-AF65-F5344CB8AC3E}">
        <p14:creationId xmlns:p14="http://schemas.microsoft.com/office/powerpoint/2010/main" val="2107246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7C75-78EB-4043-953B-95F867F42CE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421C1163-5F70-9046-86B2-81951DCE1A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id="{9C07FD42-40C8-0740-93F0-4905CF427A8F}"/>
              </a:ext>
            </a:extLst>
          </p:cNvPr>
          <p:cNvSpPr>
            <a:spLocks noGrp="1"/>
          </p:cNvSpPr>
          <p:nvPr>
            <p:ph type="dt" sz="half" idx="10"/>
          </p:nvPr>
        </p:nvSpPr>
        <p:spPr/>
        <p:txBody>
          <a:bodyPr/>
          <a:lstStyle/>
          <a:p>
            <a:fld id="{E6C9AC36-F551-8142-B918-8641B516A611}" type="datetime1">
              <a:rPr kumimoji="1" lang="zh-CN" altLang="en-US" smtClean="0"/>
              <a:pPr/>
              <a:t>2021/10/4</a:t>
            </a:fld>
            <a:endParaRPr kumimoji="1" lang="zh-CN" altLang="en-US"/>
          </a:p>
        </p:txBody>
      </p:sp>
      <p:sp>
        <p:nvSpPr>
          <p:cNvPr id="5" name="页脚占位符 4">
            <a:extLst>
              <a:ext uri="{FF2B5EF4-FFF2-40B4-BE49-F238E27FC236}">
                <a16:creationId xmlns:a16="http://schemas.microsoft.com/office/drawing/2014/main" id="{B598E813-0309-7546-9A4F-6893C100586A}"/>
              </a:ext>
            </a:extLst>
          </p:cNvPr>
          <p:cNvSpPr>
            <a:spLocks noGrp="1"/>
          </p:cNvSpPr>
          <p:nvPr>
            <p:ph type="ftr" sz="quarter" idx="11"/>
          </p:nvPr>
        </p:nvSpPr>
        <p:spPr/>
        <p:txBody>
          <a:bodyPr/>
          <a:lstStyle/>
          <a:p>
            <a:endParaRPr kumimoji="1" lang="zh-CN" altLang="en-US" dirty="0"/>
          </a:p>
        </p:txBody>
      </p:sp>
      <p:sp>
        <p:nvSpPr>
          <p:cNvPr id="7" name="矩形 6">
            <a:extLst>
              <a:ext uri="{FF2B5EF4-FFF2-40B4-BE49-F238E27FC236}">
                <a16:creationId xmlns:a16="http://schemas.microsoft.com/office/drawing/2014/main" id="{B6F9E280-F138-8142-8DB1-324EA9F38324}"/>
              </a:ext>
            </a:extLst>
          </p:cNvPr>
          <p:cNvSpPr/>
          <p:nvPr userDrawn="1"/>
        </p:nvSpPr>
        <p:spPr>
          <a:xfrm>
            <a:off x="-9939" y="-8627"/>
            <a:ext cx="9307502" cy="567811"/>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0" spc="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 EE</a:t>
            </a:r>
            <a:r>
              <a:rPr lang="zh-CN" altLang="en-US" sz="2800" b="0" spc="600" dirty="0">
                <a:solidFill>
                  <a:schemeClr val="bg1"/>
                </a:solidFill>
                <a:latin typeface="微软雅黑" panose="020B0503020204020204" pitchFamily="34" charset="-122"/>
                <a:ea typeface="微软雅黑" panose="020B0503020204020204" pitchFamily="34" charset="-122"/>
              </a:rPr>
              <a:t>框架整合开发</a:t>
            </a:r>
          </a:p>
        </p:txBody>
      </p:sp>
      <p:sp>
        <p:nvSpPr>
          <p:cNvPr id="9" name="文本框 8">
            <a:extLst>
              <a:ext uri="{FF2B5EF4-FFF2-40B4-BE49-F238E27FC236}">
                <a16:creationId xmlns:a16="http://schemas.microsoft.com/office/drawing/2014/main" id="{56DF02C2-66E0-594F-914D-47F0EC7AA666}"/>
              </a:ext>
            </a:extLst>
          </p:cNvPr>
          <p:cNvSpPr txBox="1"/>
          <p:nvPr userDrawn="1"/>
        </p:nvSpPr>
        <p:spPr>
          <a:xfrm>
            <a:off x="9569824" y="90612"/>
            <a:ext cx="2297424" cy="369332"/>
          </a:xfrm>
          <a:prstGeom prst="rect">
            <a:avLst/>
          </a:prstGeom>
          <a:noFill/>
        </p:spPr>
        <p:txBody>
          <a:bodyPr wrap="none" rtlCol="0">
            <a:spAutoFit/>
          </a:bodyPr>
          <a:lstStyle/>
          <a:p>
            <a:pPr algn="r"/>
            <a:r>
              <a:rPr lang="zh-CN" altLang="en-US" sz="1800" b="0" spc="600" dirty="0">
                <a:solidFill>
                  <a:srgbClr val="5B307E"/>
                </a:solidFill>
                <a:latin typeface="微软雅黑" panose="020B0503020204020204" pitchFamily="34" charset="-122"/>
                <a:ea typeface="微软雅黑" panose="020B0503020204020204" pitchFamily="34" charset="-122"/>
              </a:rPr>
              <a:t>创新</a:t>
            </a:r>
            <a:r>
              <a:rPr lang="en-US" altLang="zh-CN" sz="1800" b="0" spc="600" dirty="0">
                <a:solidFill>
                  <a:srgbClr val="5B307E"/>
                </a:solidFill>
                <a:latin typeface="微软雅黑" panose="020B0503020204020204" pitchFamily="34" charset="-122"/>
                <a:ea typeface="微软雅黑" panose="020B0503020204020204" pitchFamily="34" charset="-122"/>
              </a:rPr>
              <a:t>·</a:t>
            </a:r>
            <a:r>
              <a:rPr lang="zh-CN" altLang="en-US" sz="1800" b="0" spc="600" dirty="0">
                <a:solidFill>
                  <a:srgbClr val="5B307E"/>
                </a:solidFill>
                <a:latin typeface="微软雅黑" panose="020B0503020204020204" pitchFamily="34" charset="-122"/>
                <a:ea typeface="微软雅黑" panose="020B0503020204020204" pitchFamily="34" charset="-122"/>
              </a:rPr>
              <a:t>协作</a:t>
            </a:r>
            <a:r>
              <a:rPr lang="en-US" altLang="zh-CN" sz="1800" b="0" spc="600" dirty="0">
                <a:solidFill>
                  <a:srgbClr val="5B307E"/>
                </a:solidFill>
                <a:latin typeface="微软雅黑" panose="020B0503020204020204" pitchFamily="34" charset="-122"/>
                <a:ea typeface="微软雅黑" panose="020B0503020204020204" pitchFamily="34" charset="-122"/>
              </a:rPr>
              <a:t>·</a:t>
            </a:r>
            <a:r>
              <a:rPr lang="zh-CN" altLang="en-US" sz="1800" spc="60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id="{8AB2E87B-2061-474F-BD6B-FFB3E5285CE9}"/>
              </a:ext>
            </a:extLst>
          </p:cNvPr>
          <p:cNvGrpSpPr/>
          <p:nvPr userDrawn="1"/>
        </p:nvGrpSpPr>
        <p:grpSpPr>
          <a:xfrm>
            <a:off x="4771770" y="5979422"/>
            <a:ext cx="2136844" cy="742053"/>
            <a:chOff x="4858653" y="5979422"/>
            <a:chExt cx="2136844" cy="742053"/>
          </a:xfrm>
        </p:grpSpPr>
        <p:grpSp>
          <p:nvGrpSpPr>
            <p:cNvPr id="24" name="组合 23">
              <a:extLst>
                <a:ext uri="{FF2B5EF4-FFF2-40B4-BE49-F238E27FC236}">
                  <a16:creationId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5C307E"/>
                  </a:solidFill>
                </a:endParaRPr>
              </a:p>
            </p:txBody>
          </p:sp>
          <p:grpSp>
            <p:nvGrpSpPr>
              <p:cNvPr id="11" name="组合 10">
                <a:extLst>
                  <a:ext uri="{FF2B5EF4-FFF2-40B4-BE49-F238E27FC236}">
                    <a16:creationId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Freeform 2">
                  <a:extLst>
                    <a:ext uri="{FF2B5EF4-FFF2-40B4-BE49-F238E27FC236}">
                      <a16:creationId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Freeform 3">
                  <a:extLst>
                    <a:ext uri="{FF2B5EF4-FFF2-40B4-BE49-F238E27FC236}">
                      <a16:creationId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Freeform 4">
                  <a:extLst>
                    <a:ext uri="{FF2B5EF4-FFF2-40B4-BE49-F238E27FC236}">
                      <a16:creationId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Freeform 5">
                  <a:extLst>
                    <a:ext uri="{FF2B5EF4-FFF2-40B4-BE49-F238E27FC236}">
                      <a16:creationId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Freeform 6">
                  <a:extLst>
                    <a:ext uri="{FF2B5EF4-FFF2-40B4-BE49-F238E27FC236}">
                      <a16:creationId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Freeform 7">
                  <a:extLst>
                    <a:ext uri="{FF2B5EF4-FFF2-40B4-BE49-F238E27FC236}">
                      <a16:creationId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Freeform 8">
                  <a:extLst>
                    <a:ext uri="{FF2B5EF4-FFF2-40B4-BE49-F238E27FC236}">
                      <a16:creationId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Freeform 9">
                  <a:extLst>
                    <a:ext uri="{FF2B5EF4-FFF2-40B4-BE49-F238E27FC236}">
                      <a16:creationId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Freeform 10">
                  <a:extLst>
                    <a:ext uri="{FF2B5EF4-FFF2-40B4-BE49-F238E27FC236}">
                      <a16:creationId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 name="Freeform 11">
                  <a:extLst>
                    <a:ext uri="{FF2B5EF4-FFF2-40B4-BE49-F238E27FC236}">
                      <a16:creationId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25" name="文本框 24">
              <a:extLst>
                <a:ext uri="{FF2B5EF4-FFF2-40B4-BE49-F238E27FC236}">
                  <a16:creationId xmlns:a16="http://schemas.microsoft.com/office/drawing/2014/main" id="{C343F0B3-495F-9444-816E-38B2C9F55C5E}"/>
                </a:ext>
              </a:extLst>
            </p:cNvPr>
            <p:cNvSpPr txBox="1"/>
            <p:nvPr userDrawn="1"/>
          </p:nvSpPr>
          <p:spPr>
            <a:xfrm>
              <a:off x="5783563" y="5979422"/>
              <a:ext cx="1211934" cy="723275"/>
            </a:xfrm>
            <a:prstGeom prst="rect">
              <a:avLst/>
            </a:prstGeom>
            <a:noFill/>
          </p:spPr>
          <p:txBody>
            <a:bodyPr wrap="none" rtlCol="0">
              <a:spAutoFit/>
            </a:bodyPr>
            <a:lstStyle/>
            <a:p>
              <a:pPr algn="ctr">
                <a:spcBef>
                  <a:spcPts val="600"/>
                </a:spcBef>
              </a:pPr>
              <a:r>
                <a:rPr lang="en-US" altLang="zh-CN" sz="1800" spc="600" dirty="0">
                  <a:solidFill>
                    <a:srgbClr val="5B307E"/>
                  </a:solidFill>
                  <a:latin typeface="微软雅黑" panose="020B0503020204020204" pitchFamily="34" charset="-122"/>
                  <a:ea typeface="微软雅黑" panose="020B0503020204020204" pitchFamily="34" charset="-122"/>
                </a:rPr>
                <a:t>TIPCC</a:t>
              </a:r>
            </a:p>
            <a:p>
              <a:pPr algn="ctr">
                <a:spcBef>
                  <a:spcPts val="600"/>
                </a:spcBef>
              </a:pPr>
              <a:r>
                <a:rPr lang="zh-CN" altLang="en-US" sz="1800" spc="600" dirty="0">
                  <a:solidFill>
                    <a:srgbClr val="5B307E"/>
                  </a:solidFill>
                  <a:latin typeface="微软雅黑" panose="020B0503020204020204" pitchFamily="34" charset="-122"/>
                  <a:ea typeface="微软雅黑" panose="020B0503020204020204" pitchFamily="34" charset="-122"/>
                </a:rPr>
                <a:t>教案</a:t>
              </a:r>
            </a:p>
          </p:txBody>
        </p:sp>
      </p:grpSp>
    </p:spTree>
    <p:extLst>
      <p:ext uri="{BB962C8B-B14F-4D97-AF65-F5344CB8AC3E}">
        <p14:creationId xmlns:p14="http://schemas.microsoft.com/office/powerpoint/2010/main" val="84974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BB5D1D6-FEDC-364E-ADD0-80C842FD6986}"/>
              </a:ext>
            </a:extLst>
          </p:cNvPr>
          <p:cNvSpPr/>
          <p:nvPr userDrawn="1"/>
        </p:nvSpPr>
        <p:spPr>
          <a:xfrm>
            <a:off x="667831" y="541554"/>
            <a:ext cx="509313" cy="49894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5C307E"/>
              </a:solidFill>
            </a:endParaRPr>
          </a:p>
        </p:txBody>
      </p:sp>
      <p:sp>
        <p:nvSpPr>
          <p:cNvPr id="2" name="标题 1">
            <a:extLst>
              <a:ext uri="{FF2B5EF4-FFF2-40B4-BE49-F238E27FC236}">
                <a16:creationId xmlns:a16="http://schemas.microsoft.com/office/drawing/2014/main" id="{223457C5-5D0E-4F46-9D0B-7EA2985DFFE7}"/>
              </a:ext>
            </a:extLst>
          </p:cNvPr>
          <p:cNvSpPr>
            <a:spLocks noGrp="1"/>
          </p:cNvSpPr>
          <p:nvPr>
            <p:ph type="title"/>
          </p:nvPr>
        </p:nvSpPr>
        <p:spPr/>
        <p:txBody>
          <a:bodyPr>
            <a:normAutofit/>
          </a:bodyPr>
          <a:lstStyle>
            <a:lvl1pPr>
              <a:defRPr sz="4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2FA45BE-434F-B44C-99F8-C563AC076A02}"/>
              </a:ext>
            </a:extLst>
          </p:cNvPr>
          <p:cNvSpPr>
            <a:spLocks noGrp="1"/>
          </p:cNvSpPr>
          <p:nvPr>
            <p:ph idx="1"/>
          </p:nvPr>
        </p:nvSpPr>
        <p:spPr>
          <a:xfrm>
            <a:off x="838200" y="1510758"/>
            <a:ext cx="10515600" cy="4586694"/>
          </a:xfrm>
        </p:spPr>
        <p:txBody>
          <a:bodyPr/>
          <a:lstStyle>
            <a:lvl1pPr marL="360363" indent="-360363">
              <a:lnSpc>
                <a:spcPct val="100000"/>
              </a:lnSpc>
              <a:spcBef>
                <a:spcPts val="600"/>
              </a:spcBef>
              <a:buFont typeface="Wingdings" pitchFamily="2" charset="2"/>
              <a:buChar char="Ø"/>
              <a:tabLst/>
              <a:defRPr/>
            </a:lvl1pPr>
            <a:lvl2pPr>
              <a:lnSpc>
                <a:spcPct val="100000"/>
              </a:lnSpc>
              <a:spcBef>
                <a:spcPts val="600"/>
              </a:spcBef>
              <a:buFont typeface="Arial" panose="020B0604020202020204" pitchFamily="34" charset="0"/>
              <a:buChar char="•"/>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5A1C8C13-A111-E44B-BB6E-32C9AFF870A6}"/>
              </a:ext>
            </a:extLst>
          </p:cNvPr>
          <p:cNvSpPr>
            <a:spLocks noGrp="1"/>
          </p:cNvSpPr>
          <p:nvPr>
            <p:ph type="dt" sz="half" idx="10"/>
          </p:nvPr>
        </p:nvSpPr>
        <p:spPr/>
        <p:txBody>
          <a:bodyPr/>
          <a:lstStyle/>
          <a:p>
            <a:fld id="{D9F44458-A3AD-7248-AB3A-A80099144E2A}" type="datetime1">
              <a:rPr kumimoji="1" lang="zh-CN" altLang="en-US" smtClean="0"/>
              <a:pPr/>
              <a:t>2021/10/4</a:t>
            </a:fld>
            <a:endParaRPr kumimoji="1" lang="zh-CN" altLang="en-US"/>
          </a:p>
        </p:txBody>
      </p:sp>
      <p:sp>
        <p:nvSpPr>
          <p:cNvPr id="5" name="页脚占位符 4">
            <a:extLst>
              <a:ext uri="{FF2B5EF4-FFF2-40B4-BE49-F238E27FC236}">
                <a16:creationId xmlns:a16="http://schemas.microsoft.com/office/drawing/2014/main" id="{3A7B7B75-EEC1-2D4D-AB7C-5A351496952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FDBE6BC-6A1B-1944-BBB6-30FD8C33B360}"/>
              </a:ext>
            </a:extLst>
          </p:cNvPr>
          <p:cNvSpPr>
            <a:spLocks noGrp="1"/>
          </p:cNvSpPr>
          <p:nvPr>
            <p:ph type="sldNum" sz="quarter" idx="12"/>
          </p:nvPr>
        </p:nvSpPr>
        <p:spPr/>
        <p:txBody>
          <a:bodyPr/>
          <a:lstStyle/>
          <a:p>
            <a:fld id="{8D4D1E41-7A09-AB4A-A4E1-09765ADA2698}" type="slidenum">
              <a:rPr kumimoji="1" lang="zh-CN" altLang="en-US" smtClean="0"/>
              <a:pPr/>
              <a:t>‹#›</a:t>
            </a:fld>
            <a:endParaRPr kumimoji="1" lang="zh-CN" altLang="en-US" dirty="0"/>
          </a:p>
        </p:txBody>
      </p:sp>
      <p:cxnSp>
        <p:nvCxnSpPr>
          <p:cNvPr id="40" name="直线连接符 39">
            <a:extLst>
              <a:ext uri="{FF2B5EF4-FFF2-40B4-BE49-F238E27FC236}">
                <a16:creationId xmlns:a16="http://schemas.microsoft.com/office/drawing/2014/main" id="{9E7AFED4-5702-094E-A3B8-21EB069F234E}"/>
              </a:ext>
            </a:extLst>
          </p:cNvPr>
          <p:cNvCxnSpPr>
            <a:cxnSpLocks/>
          </p:cNvCxnSpPr>
          <p:nvPr userDrawn="1"/>
        </p:nvCxnSpPr>
        <p:spPr>
          <a:xfrm>
            <a:off x="1314788" y="1244212"/>
            <a:ext cx="7295812"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cxnSp>
        <p:nvCxnSpPr>
          <p:cNvPr id="64" name="直线连接符 63">
            <a:extLst>
              <a:ext uri="{FF2B5EF4-FFF2-40B4-BE49-F238E27FC236}">
                <a16:creationId xmlns:a16="http://schemas.microsoft.com/office/drawing/2014/main" id="{06B569DB-EE88-CB4A-A634-A7CA45E81663}"/>
              </a:ext>
            </a:extLst>
          </p:cNvPr>
          <p:cNvCxnSpPr>
            <a:cxnSpLocks/>
          </p:cNvCxnSpPr>
          <p:nvPr userDrawn="1"/>
        </p:nvCxnSpPr>
        <p:spPr>
          <a:xfrm>
            <a:off x="9705401" y="526774"/>
            <a:ext cx="0" cy="50367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1" name="组合 70">
            <a:extLst>
              <a:ext uri="{FF2B5EF4-FFF2-40B4-BE49-F238E27FC236}">
                <a16:creationId xmlns:a16="http://schemas.microsoft.com/office/drawing/2014/main" id="{C1D75728-DE08-814F-9EF0-7E9AFB999FE6}"/>
              </a:ext>
            </a:extLst>
          </p:cNvPr>
          <p:cNvGrpSpPr/>
          <p:nvPr userDrawn="1"/>
        </p:nvGrpSpPr>
        <p:grpSpPr>
          <a:xfrm>
            <a:off x="715452" y="634525"/>
            <a:ext cx="403039" cy="321898"/>
            <a:chOff x="1368170" y="664579"/>
            <a:chExt cx="550582" cy="439737"/>
          </a:xfrm>
          <a:solidFill>
            <a:schemeClr val="bg1"/>
          </a:solidFill>
        </p:grpSpPr>
        <p:sp>
          <p:nvSpPr>
            <p:cNvPr id="72" name="Freeform 1">
              <a:extLst>
                <a:ext uri="{FF2B5EF4-FFF2-40B4-BE49-F238E27FC236}">
                  <a16:creationId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 name="Freeform 2">
              <a:extLst>
                <a:ext uri="{FF2B5EF4-FFF2-40B4-BE49-F238E27FC236}">
                  <a16:creationId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 name="Freeform 3">
              <a:extLst>
                <a:ext uri="{FF2B5EF4-FFF2-40B4-BE49-F238E27FC236}">
                  <a16:creationId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5" name="Freeform 4">
              <a:extLst>
                <a:ext uri="{FF2B5EF4-FFF2-40B4-BE49-F238E27FC236}">
                  <a16:creationId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6" name="Freeform 5">
              <a:extLst>
                <a:ext uri="{FF2B5EF4-FFF2-40B4-BE49-F238E27FC236}">
                  <a16:creationId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 name="Freeform 6">
              <a:extLst>
                <a:ext uri="{FF2B5EF4-FFF2-40B4-BE49-F238E27FC236}">
                  <a16:creationId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 name="Freeform 7">
              <a:extLst>
                <a:ext uri="{FF2B5EF4-FFF2-40B4-BE49-F238E27FC236}">
                  <a16:creationId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 name="Freeform 8">
              <a:extLst>
                <a:ext uri="{FF2B5EF4-FFF2-40B4-BE49-F238E27FC236}">
                  <a16:creationId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 name="Freeform 9">
              <a:extLst>
                <a:ext uri="{FF2B5EF4-FFF2-40B4-BE49-F238E27FC236}">
                  <a16:creationId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 name="Freeform 10">
              <a:extLst>
                <a:ext uri="{FF2B5EF4-FFF2-40B4-BE49-F238E27FC236}">
                  <a16:creationId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 name="Freeform 11">
              <a:extLst>
                <a:ext uri="{FF2B5EF4-FFF2-40B4-BE49-F238E27FC236}">
                  <a16:creationId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4" name="文本框 24">
            <a:extLst>
              <a:ext uri="{FF2B5EF4-FFF2-40B4-BE49-F238E27FC236}">
                <a16:creationId xmlns:a16="http://schemas.microsoft.com/office/drawing/2014/main" id="{C343F0B3-495F-9444-816E-38B2C9F55C5E}"/>
              </a:ext>
            </a:extLst>
          </p:cNvPr>
          <p:cNvSpPr txBox="1"/>
          <p:nvPr userDrawn="1"/>
        </p:nvSpPr>
        <p:spPr>
          <a:xfrm>
            <a:off x="10848564" y="1043277"/>
            <a:ext cx="1343436" cy="246221"/>
          </a:xfrm>
          <a:prstGeom prst="rect">
            <a:avLst/>
          </a:prstGeom>
          <a:noFill/>
        </p:spPr>
        <p:txBody>
          <a:bodyPr wrap="square" rtlCol="0">
            <a:spAutoFit/>
          </a:bodyPr>
          <a:lstStyle/>
          <a:p>
            <a:pPr algn="ctr">
              <a:spcBef>
                <a:spcPts val="600"/>
              </a:spcBef>
            </a:pPr>
            <a:r>
              <a:rPr lang="en-US" altLang="zh-CN" sz="1000" spc="600" dirty="0">
                <a:solidFill>
                  <a:srgbClr val="5B307E"/>
                </a:solidFill>
                <a:latin typeface="微软雅黑" panose="020B0503020204020204" pitchFamily="34" charset="-122"/>
                <a:ea typeface="微软雅黑" panose="020B0503020204020204" pitchFamily="34" charset="-122"/>
              </a:rPr>
              <a:t>TIPCC</a:t>
            </a:r>
            <a:r>
              <a:rPr lang="zh-CN" altLang="en-US" sz="1000" spc="600" dirty="0">
                <a:solidFill>
                  <a:srgbClr val="5B307E"/>
                </a:solidFill>
                <a:latin typeface="微软雅黑" panose="020B0503020204020204" pitchFamily="34" charset="-122"/>
                <a:ea typeface="微软雅黑" panose="020B0503020204020204" pitchFamily="34" charset="-122"/>
              </a:rPr>
              <a:t>教案</a:t>
            </a:r>
          </a:p>
        </p:txBody>
      </p:sp>
      <p:pic>
        <p:nvPicPr>
          <p:cNvPr id="30" name="图片 29">
            <a:extLst>
              <a:ext uri="{FF2B5EF4-FFF2-40B4-BE49-F238E27FC236}">
                <a16:creationId xmlns:a16="http://schemas.microsoft.com/office/drawing/2014/main" id="{A78303FA-5CAF-42E9-9612-03C75A454D2F}"/>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6044" y="12736"/>
            <a:ext cx="1145206" cy="1030541"/>
          </a:xfrm>
          <a:prstGeom prst="rect">
            <a:avLst/>
          </a:prstGeom>
          <a:noFill/>
          <a:ln>
            <a:noFill/>
          </a:ln>
        </p:spPr>
      </p:pic>
    </p:spTree>
    <p:extLst>
      <p:ext uri="{BB962C8B-B14F-4D97-AF65-F5344CB8AC3E}">
        <p14:creationId xmlns:p14="http://schemas.microsoft.com/office/powerpoint/2010/main" val="324025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A6BC-3A36-834A-8A46-510CF743F360}"/>
              </a:ext>
            </a:extLst>
          </p:cNvPr>
          <p:cNvSpPr>
            <a:spLocks noGrp="1"/>
          </p:cNvSpPr>
          <p:nvPr>
            <p:ph type="title"/>
          </p:nvPr>
        </p:nvSpPr>
        <p:spPr/>
        <p:txBody>
          <a:bodyPr>
            <a:normAutofit/>
          </a:bodyPr>
          <a:lstStyle>
            <a:lvl1pPr>
              <a:defRPr sz="4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E9F4A777-4880-8640-83A6-327323A56F12}"/>
              </a:ext>
            </a:extLst>
          </p:cNvPr>
          <p:cNvSpPr>
            <a:spLocks noGrp="1"/>
          </p:cNvSpPr>
          <p:nvPr>
            <p:ph sz="half" idx="1"/>
          </p:nvPr>
        </p:nvSpPr>
        <p:spPr>
          <a:xfrm>
            <a:off x="838200" y="1825625"/>
            <a:ext cx="5181600" cy="4351338"/>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27E2510C-46FB-B140-83A3-4B9EF1B4C9DF}"/>
              </a:ext>
            </a:extLst>
          </p:cNvPr>
          <p:cNvSpPr>
            <a:spLocks noGrp="1"/>
          </p:cNvSpPr>
          <p:nvPr>
            <p:ph sz="half" idx="2"/>
          </p:nvPr>
        </p:nvSpPr>
        <p:spPr>
          <a:xfrm>
            <a:off x="6172200" y="1825625"/>
            <a:ext cx="5181600" cy="4351338"/>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C459310F-E4CA-E54F-B1B1-7656B1F4AAA8}"/>
              </a:ext>
            </a:extLst>
          </p:cNvPr>
          <p:cNvSpPr>
            <a:spLocks noGrp="1"/>
          </p:cNvSpPr>
          <p:nvPr>
            <p:ph type="dt" sz="half" idx="10"/>
          </p:nvPr>
        </p:nvSpPr>
        <p:spPr/>
        <p:txBody>
          <a:bodyPr/>
          <a:lstStyle/>
          <a:p>
            <a:fld id="{4290EBB2-4D7C-084A-BE30-AC939B671EC1}" type="datetime1">
              <a:rPr kumimoji="1" lang="zh-CN" altLang="en-US" smtClean="0"/>
              <a:pPr/>
              <a:t>2021/10/4</a:t>
            </a:fld>
            <a:endParaRPr kumimoji="1" lang="zh-CN" altLang="en-US"/>
          </a:p>
        </p:txBody>
      </p:sp>
      <p:sp>
        <p:nvSpPr>
          <p:cNvPr id="6" name="页脚占位符 5">
            <a:extLst>
              <a:ext uri="{FF2B5EF4-FFF2-40B4-BE49-F238E27FC236}">
                <a16:creationId xmlns:a16="http://schemas.microsoft.com/office/drawing/2014/main" id="{D8A41358-8B3C-CE4B-B391-06B0FF85E81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DFB6C4E-D29D-9647-82C6-2B183C588D14}"/>
              </a:ext>
            </a:extLst>
          </p:cNvPr>
          <p:cNvSpPr>
            <a:spLocks noGrp="1"/>
          </p:cNvSpPr>
          <p:nvPr>
            <p:ph type="sldNum" sz="quarter" idx="12"/>
          </p:nvPr>
        </p:nvSpPr>
        <p:spPr/>
        <p:txBody>
          <a:bodyPr/>
          <a:lstStyle/>
          <a:p>
            <a:fld id="{8D4D1E41-7A09-AB4A-A4E1-09765ADA2698}" type="slidenum">
              <a:rPr kumimoji="1" lang="zh-CN" altLang="en-US" smtClean="0"/>
              <a:pPr/>
              <a:t>‹#›</a:t>
            </a:fld>
            <a:endParaRPr kumimoji="1" lang="zh-CN" altLang="en-US"/>
          </a:p>
        </p:txBody>
      </p:sp>
      <p:sp>
        <p:nvSpPr>
          <p:cNvPr id="8" name="矩形 7">
            <a:extLst>
              <a:ext uri="{FF2B5EF4-FFF2-40B4-BE49-F238E27FC236}">
                <a16:creationId xmlns:a16="http://schemas.microsoft.com/office/drawing/2014/main" id="{6EA401A9-3F89-014C-9A94-02FD1A5217FC}"/>
              </a:ext>
            </a:extLst>
          </p:cNvPr>
          <p:cNvSpPr/>
          <p:nvPr userDrawn="1"/>
        </p:nvSpPr>
        <p:spPr>
          <a:xfrm>
            <a:off x="667831" y="543035"/>
            <a:ext cx="509313" cy="49894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5C307E"/>
              </a:solidFill>
            </a:endParaRPr>
          </a:p>
        </p:txBody>
      </p:sp>
      <p:cxnSp>
        <p:nvCxnSpPr>
          <p:cNvPr id="9" name="直线连接符 8">
            <a:extLst>
              <a:ext uri="{FF2B5EF4-FFF2-40B4-BE49-F238E27FC236}">
                <a16:creationId xmlns:a16="http://schemas.microsoft.com/office/drawing/2014/main" id="{2D64F221-C9B8-444F-9076-736EED2DA56E}"/>
              </a:ext>
            </a:extLst>
          </p:cNvPr>
          <p:cNvCxnSpPr>
            <a:cxnSpLocks/>
          </p:cNvCxnSpPr>
          <p:nvPr userDrawn="1"/>
        </p:nvCxnSpPr>
        <p:spPr>
          <a:xfrm>
            <a:off x="1314788" y="1244212"/>
            <a:ext cx="7295812"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E9B9A2A5-908B-3244-B39F-9E6705AE6320}"/>
              </a:ext>
            </a:extLst>
          </p:cNvPr>
          <p:cNvCxnSpPr>
            <a:cxnSpLocks/>
          </p:cNvCxnSpPr>
          <p:nvPr userDrawn="1"/>
        </p:nvCxnSpPr>
        <p:spPr>
          <a:xfrm>
            <a:off x="9705401" y="526774"/>
            <a:ext cx="0" cy="50367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7BC00378-4A1A-AF4A-9DA5-0E40AABBEE09}"/>
              </a:ext>
            </a:extLst>
          </p:cNvPr>
          <p:cNvGrpSpPr/>
          <p:nvPr userDrawn="1"/>
        </p:nvGrpSpPr>
        <p:grpSpPr>
          <a:xfrm>
            <a:off x="715452" y="636006"/>
            <a:ext cx="403039" cy="321898"/>
            <a:chOff x="1368170" y="664579"/>
            <a:chExt cx="550582" cy="439737"/>
          </a:xfrm>
          <a:solidFill>
            <a:schemeClr val="bg1"/>
          </a:solidFill>
        </p:grpSpPr>
        <p:sp>
          <p:nvSpPr>
            <p:cNvPr id="41" name="Freeform 1">
              <a:extLst>
                <a:ext uri="{FF2B5EF4-FFF2-40B4-BE49-F238E27FC236}">
                  <a16:creationId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 name="Freeform 2">
              <a:extLst>
                <a:ext uri="{FF2B5EF4-FFF2-40B4-BE49-F238E27FC236}">
                  <a16:creationId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 name="Freeform 3">
              <a:extLst>
                <a:ext uri="{FF2B5EF4-FFF2-40B4-BE49-F238E27FC236}">
                  <a16:creationId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Freeform 4">
              <a:extLst>
                <a:ext uri="{FF2B5EF4-FFF2-40B4-BE49-F238E27FC236}">
                  <a16:creationId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Freeform 5">
              <a:extLst>
                <a:ext uri="{FF2B5EF4-FFF2-40B4-BE49-F238E27FC236}">
                  <a16:creationId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Freeform 6">
              <a:extLst>
                <a:ext uri="{FF2B5EF4-FFF2-40B4-BE49-F238E27FC236}">
                  <a16:creationId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Freeform 7">
              <a:extLst>
                <a:ext uri="{FF2B5EF4-FFF2-40B4-BE49-F238E27FC236}">
                  <a16:creationId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 name="Freeform 8">
              <a:extLst>
                <a:ext uri="{FF2B5EF4-FFF2-40B4-BE49-F238E27FC236}">
                  <a16:creationId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Freeform 9">
              <a:extLst>
                <a:ext uri="{FF2B5EF4-FFF2-40B4-BE49-F238E27FC236}">
                  <a16:creationId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0" name="Freeform 10">
              <a:extLst>
                <a:ext uri="{FF2B5EF4-FFF2-40B4-BE49-F238E27FC236}">
                  <a16:creationId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Freeform 11">
              <a:extLst>
                <a:ext uri="{FF2B5EF4-FFF2-40B4-BE49-F238E27FC236}">
                  <a16:creationId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52" name="组合 51">
            <a:extLst>
              <a:ext uri="{FF2B5EF4-FFF2-40B4-BE49-F238E27FC236}">
                <a16:creationId xmlns:a16="http://schemas.microsoft.com/office/drawing/2014/main" id="{9F0503EB-0084-CC4A-A491-E37EE9525D14}"/>
              </a:ext>
            </a:extLst>
          </p:cNvPr>
          <p:cNvGrpSpPr/>
          <p:nvPr userDrawn="1"/>
        </p:nvGrpSpPr>
        <p:grpSpPr>
          <a:xfrm>
            <a:off x="10327565" y="424110"/>
            <a:ext cx="1107996" cy="382841"/>
            <a:chOff x="10327565" y="424110"/>
            <a:chExt cx="1107996" cy="382841"/>
          </a:xfrm>
        </p:grpSpPr>
        <p:grpSp>
          <p:nvGrpSpPr>
            <p:cNvPr id="54" name="组合 53">
              <a:extLst>
                <a:ext uri="{FF2B5EF4-FFF2-40B4-BE49-F238E27FC236}">
                  <a16:creationId xmlns:a16="http://schemas.microsoft.com/office/drawing/2014/main" id="{400C4A7F-6676-534F-B5C8-2DE66581026F}"/>
                </a:ext>
              </a:extLst>
            </p:cNvPr>
            <p:cNvGrpSpPr/>
            <p:nvPr userDrawn="1"/>
          </p:nvGrpSpPr>
          <p:grpSpPr>
            <a:xfrm>
              <a:off x="10413894" y="437620"/>
              <a:ext cx="927707" cy="369331"/>
              <a:chOff x="1113126" y="809213"/>
              <a:chExt cx="2133357" cy="523762"/>
            </a:xfrm>
            <a:solidFill>
              <a:schemeClr val="bg1">
                <a:lumMod val="75000"/>
              </a:schemeClr>
            </a:solidFill>
          </p:grpSpPr>
          <p:sp>
            <p:nvSpPr>
              <p:cNvPr id="56" name="椭圆 55">
                <a:extLst>
                  <a:ext uri="{FF2B5EF4-FFF2-40B4-BE49-F238E27FC236}">
                    <a16:creationId xmlns:a16="http://schemas.microsoft.com/office/drawing/2014/main" id="{A0A41422-4096-DC41-BB33-0916940AC49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a:extLst>
                  <a:ext uri="{FF2B5EF4-FFF2-40B4-BE49-F238E27FC236}">
                    <a16:creationId xmlns:a16="http://schemas.microsoft.com/office/drawing/2014/main" id="{D5CEC13B-80D5-3947-B160-212A9A11A3AA}"/>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E321B4EF-8B5E-3B4F-BDCB-CBEE690C65EA}"/>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a:extLst>
                  <a:ext uri="{FF2B5EF4-FFF2-40B4-BE49-F238E27FC236}">
                    <a16:creationId xmlns:a16="http://schemas.microsoft.com/office/drawing/2014/main" id="{6CD2DC0C-4C61-DA48-9E4B-060D09B0B54B}"/>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5" name="矩形 54">
              <a:extLst>
                <a:ext uri="{FF2B5EF4-FFF2-40B4-BE49-F238E27FC236}">
                  <a16:creationId xmlns:a16="http://schemas.microsoft.com/office/drawing/2014/main" id="{F3037419-16FC-5B47-8EC6-875FDF21173A}"/>
                </a:ext>
              </a:extLst>
            </p:cNvPr>
            <p:cNvSpPr/>
            <p:nvPr userDrawn="1"/>
          </p:nvSpPr>
          <p:spPr>
            <a:xfrm>
              <a:off x="10327565" y="424110"/>
              <a:ext cx="1107996" cy="369332"/>
            </a:xfrm>
            <a:prstGeom prst="rect">
              <a:avLst/>
            </a:prstGeom>
            <a:noFill/>
          </p:spPr>
          <p:txBody>
            <a:bodyPr wrap="none" lIns="91440" tIns="45720" rIns="91440" bIns="45720">
              <a:spAutoFit/>
            </a:bodyPr>
            <a:lstStyle/>
            <a:p>
              <a:pPr algn="ctr"/>
              <a:r>
                <a:rPr lang="zh-CN" altLang="en-US" sz="1800" b="1" cap="none" spc="0" dirty="0">
                  <a:ln w="22225">
                    <a:noFill/>
                    <a:prstDash val="solid"/>
                  </a:ln>
                  <a:solidFill>
                    <a:schemeClr val="accent1">
                      <a:lumMod val="60000"/>
                      <a:lumOff val="40000"/>
                    </a:schemeClr>
                  </a:solidFill>
                  <a:effectLst/>
                </a:rPr>
                <a:t>我的学校</a:t>
              </a:r>
            </a:p>
          </p:txBody>
        </p:sp>
      </p:grpSp>
      <p:sp>
        <p:nvSpPr>
          <p:cNvPr id="53" name="文本框 24">
            <a:extLst>
              <a:ext uri="{FF2B5EF4-FFF2-40B4-BE49-F238E27FC236}">
                <a16:creationId xmlns:a16="http://schemas.microsoft.com/office/drawing/2014/main" id="{C343F0B3-495F-9444-816E-38B2C9F55C5E}"/>
              </a:ext>
            </a:extLst>
          </p:cNvPr>
          <p:cNvSpPr txBox="1"/>
          <p:nvPr userDrawn="1"/>
        </p:nvSpPr>
        <p:spPr>
          <a:xfrm>
            <a:off x="9916558" y="861402"/>
            <a:ext cx="1916825" cy="246221"/>
          </a:xfrm>
          <a:prstGeom prst="rect">
            <a:avLst/>
          </a:prstGeom>
          <a:noFill/>
        </p:spPr>
        <p:txBody>
          <a:bodyPr wrap="square" rtlCol="0">
            <a:spAutoFit/>
          </a:bodyPr>
          <a:lstStyle/>
          <a:p>
            <a:pPr algn="ctr">
              <a:spcBef>
                <a:spcPts val="600"/>
              </a:spcBef>
            </a:pPr>
            <a:r>
              <a:rPr lang="en-US" altLang="zh-CN" sz="1000" spc="600" dirty="0">
                <a:solidFill>
                  <a:srgbClr val="5B307E"/>
                </a:solidFill>
                <a:latin typeface="微软雅黑" panose="020B0503020204020204" pitchFamily="34" charset="-122"/>
                <a:ea typeface="微软雅黑" panose="020B0503020204020204" pitchFamily="34" charset="-122"/>
              </a:rPr>
              <a:t>TIPCC</a:t>
            </a:r>
            <a:r>
              <a:rPr lang="zh-CN" altLang="en-US" sz="1000" spc="600" dirty="0">
                <a:solidFill>
                  <a:srgbClr val="5B307E"/>
                </a:solidFill>
                <a:latin typeface="微软雅黑" panose="020B0503020204020204" pitchFamily="34" charset="-122"/>
                <a:ea typeface="微软雅黑" panose="020B0503020204020204" pitchFamily="34" charset="-122"/>
              </a:rPr>
              <a:t>教案</a:t>
            </a:r>
          </a:p>
        </p:txBody>
      </p:sp>
    </p:spTree>
    <p:extLst>
      <p:ext uri="{BB962C8B-B14F-4D97-AF65-F5344CB8AC3E}">
        <p14:creationId xmlns:p14="http://schemas.microsoft.com/office/powerpoint/2010/main" val="4872756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AA80D-F069-DE49-8F34-B637A12CB530}"/>
              </a:ext>
            </a:extLst>
          </p:cNvPr>
          <p:cNvSpPr>
            <a:spLocks noGrp="1"/>
          </p:cNvSpPr>
          <p:nvPr>
            <p:ph type="title"/>
          </p:nvPr>
        </p:nvSpPr>
        <p:spPr>
          <a:xfrm>
            <a:off x="1307508" y="365126"/>
            <a:ext cx="8220812" cy="879086"/>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2AAAE3F-F071-E445-8B18-8EAF3979328E}"/>
              </a:ext>
            </a:extLst>
          </p:cNvPr>
          <p:cNvSpPr>
            <a:spLocks noGrp="1"/>
          </p:cNvSpPr>
          <p:nvPr>
            <p:ph type="body" idx="1"/>
          </p:nvPr>
        </p:nvSpPr>
        <p:spPr>
          <a:xfrm>
            <a:off x="838200" y="1590270"/>
            <a:ext cx="10515600" cy="4586694"/>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91E21652-6A28-F54F-98C2-D24C55AD3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panose="020B0503020204020204" pitchFamily="34" charset="-122"/>
                <a:ea typeface="Microsoft YaHei" panose="020B0503020204020204" pitchFamily="34" charset="-122"/>
              </a:defRPr>
            </a:lvl1pPr>
          </a:lstStyle>
          <a:p>
            <a:fld id="{6B5948C6-0782-6042-A859-FD82FD45C478}" type="datetime1">
              <a:rPr kumimoji="1" lang="zh-CN" altLang="en-US" smtClean="0"/>
              <a:pPr/>
              <a:t>2021/10/4</a:t>
            </a:fld>
            <a:endParaRPr kumimoji="1" lang="zh-CN" altLang="en-US"/>
          </a:p>
        </p:txBody>
      </p:sp>
      <p:sp>
        <p:nvSpPr>
          <p:cNvPr id="5" name="页脚占位符 4">
            <a:extLst>
              <a:ext uri="{FF2B5EF4-FFF2-40B4-BE49-F238E27FC236}">
                <a16:creationId xmlns:a16="http://schemas.microsoft.com/office/drawing/2014/main" id="{DCB9D617-AB6E-774C-A385-AAFEFB927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panose="020B0503020204020204" pitchFamily="34" charset="-122"/>
                <a:ea typeface="Microsoft YaHei" panose="020B0503020204020204" pitchFamily="34" charset="-122"/>
              </a:defRPr>
            </a:lvl1pPr>
          </a:lstStyle>
          <a:p>
            <a:endParaRPr kumimoji="1" lang="zh-CN" altLang="en-US"/>
          </a:p>
        </p:txBody>
      </p:sp>
      <p:sp>
        <p:nvSpPr>
          <p:cNvPr id="6" name="灯片编号占位符 5">
            <a:extLst>
              <a:ext uri="{FF2B5EF4-FFF2-40B4-BE49-F238E27FC236}">
                <a16:creationId xmlns:a16="http://schemas.microsoft.com/office/drawing/2014/main" id="{7F17F525-3365-224F-AAA7-E3B9B30119F2}"/>
              </a:ext>
            </a:extLst>
          </p:cNvPr>
          <p:cNvSpPr>
            <a:spLocks noGrp="1"/>
          </p:cNvSpPr>
          <p:nvPr>
            <p:ph type="sldNum" sz="quarter" idx="4"/>
          </p:nvPr>
        </p:nvSpPr>
        <p:spPr>
          <a:xfrm>
            <a:off x="9053945"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panose="020B0503020204020204" pitchFamily="34" charset="-122"/>
                <a:ea typeface="Microsoft YaHei" panose="020B0503020204020204" pitchFamily="34" charset="-122"/>
              </a:defRPr>
            </a:lvl1pPr>
          </a:lstStyle>
          <a:p>
            <a:fld id="{8D4D1E41-7A09-AB4A-A4E1-09765ADA2698}" type="slidenum">
              <a:rPr kumimoji="1" lang="zh-CN" altLang="en-US" smtClean="0"/>
              <a:pPr/>
              <a:t>‹#›</a:t>
            </a:fld>
            <a:endParaRPr kumimoji="1" lang="zh-CN" altLang="en-US"/>
          </a:p>
        </p:txBody>
      </p:sp>
    </p:spTree>
    <p:extLst>
      <p:ext uri="{BB962C8B-B14F-4D97-AF65-F5344CB8AC3E}">
        <p14:creationId xmlns:p14="http://schemas.microsoft.com/office/powerpoint/2010/main" val="2266534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Visio___1.vsdx"/><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Visio___2.vsdx"/><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Visio___.vsdx"/><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F4557-9C48-9D4D-A8AC-E1BCC4493B84}"/>
              </a:ext>
            </a:extLst>
          </p:cNvPr>
          <p:cNvSpPr>
            <a:spLocks noGrp="1"/>
          </p:cNvSpPr>
          <p:nvPr>
            <p:ph type="ctrTitle"/>
          </p:nvPr>
        </p:nvSpPr>
        <p:spPr>
          <a:xfrm>
            <a:off x="1524000" y="891254"/>
            <a:ext cx="9144000" cy="2002674"/>
          </a:xfrm>
        </p:spPr>
        <p:txBody>
          <a:bodyPr/>
          <a:lstStyle/>
          <a:p>
            <a:r>
              <a:rPr kumimoji="1" lang="zh-CN" altLang="en-US" dirty="0"/>
              <a:t>第一章 </a:t>
            </a:r>
            <a:r>
              <a:rPr kumimoji="1" lang="en-US" altLang="zh-CN" dirty="0"/>
              <a:t>Spring</a:t>
            </a:r>
            <a:endParaRPr kumimoji="1" lang="zh-CN" altLang="en-US" dirty="0"/>
          </a:p>
        </p:txBody>
      </p:sp>
      <p:sp>
        <p:nvSpPr>
          <p:cNvPr id="3" name="副标题 2">
            <a:extLst>
              <a:ext uri="{FF2B5EF4-FFF2-40B4-BE49-F238E27FC236}">
                <a16:creationId xmlns:a16="http://schemas.microsoft.com/office/drawing/2014/main" id="{1BAADDAC-3DB3-ED4C-BCFE-CFA6839907EE}"/>
              </a:ext>
            </a:extLst>
          </p:cNvPr>
          <p:cNvSpPr>
            <a:spLocks noGrp="1"/>
          </p:cNvSpPr>
          <p:nvPr>
            <p:ph type="subTitle" idx="1"/>
          </p:nvPr>
        </p:nvSpPr>
        <p:spPr>
          <a:xfrm>
            <a:off x="1524000" y="3727942"/>
            <a:ext cx="9144000" cy="1657977"/>
          </a:xfrm>
        </p:spPr>
        <p:txBody>
          <a:bodyPr>
            <a:normAutofit/>
          </a:bodyPr>
          <a:lstStyle/>
          <a:p>
            <a:pPr>
              <a:lnSpc>
                <a:spcPct val="150000"/>
              </a:lnSpc>
            </a:pPr>
            <a:r>
              <a:rPr kumimoji="1" lang="zh-CN" altLang="en-US" sz="3200" dirty="0"/>
              <a:t>授课教师：陈恒</a:t>
            </a:r>
            <a:endParaRPr kumimoji="1" lang="en-US" altLang="zh-CN" sz="3200" dirty="0"/>
          </a:p>
          <a:p>
            <a:pPr>
              <a:lnSpc>
                <a:spcPct val="150000"/>
              </a:lnSpc>
            </a:pPr>
            <a:r>
              <a:rPr kumimoji="1" lang="zh-CN" altLang="en-US" sz="3200" dirty="0"/>
              <a:t>大连外国语大学</a:t>
            </a:r>
            <a:endParaRPr kumimoji="1" lang="en-US" altLang="zh-CN" sz="3200" dirty="0"/>
          </a:p>
        </p:txBody>
      </p:sp>
    </p:spTree>
    <p:extLst>
      <p:ext uri="{BB962C8B-B14F-4D97-AF65-F5344CB8AC3E}">
        <p14:creationId xmlns:p14="http://schemas.microsoft.com/office/powerpoint/2010/main" val="2465913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C3B5A-00A1-4D0C-A81D-B50D51697D9A}"/>
              </a:ext>
            </a:extLst>
          </p:cNvPr>
          <p:cNvSpPr>
            <a:spLocks noGrp="1"/>
          </p:cNvSpPr>
          <p:nvPr>
            <p:ph type="title"/>
          </p:nvPr>
        </p:nvSpPr>
        <p:spPr/>
        <p:txBody>
          <a:bodyPr/>
          <a:lstStyle/>
          <a:p>
            <a:r>
              <a:rPr lang="en-US" altLang="zh-CN" dirty="0"/>
              <a:t>3</a:t>
            </a:r>
            <a:r>
              <a:rPr lang="zh-CN" altLang="en-US" dirty="0"/>
              <a:t>．</a:t>
            </a:r>
            <a:r>
              <a:rPr lang="en-US" altLang="zh-CN" dirty="0"/>
              <a:t>Messaging</a:t>
            </a:r>
            <a:endParaRPr lang="zh-CN" altLang="en-US" dirty="0"/>
          </a:p>
        </p:txBody>
      </p:sp>
      <p:sp>
        <p:nvSpPr>
          <p:cNvPr id="3" name="内容占位符 2">
            <a:extLst>
              <a:ext uri="{FF2B5EF4-FFF2-40B4-BE49-F238E27FC236}">
                <a16:creationId xmlns:a16="http://schemas.microsoft.com/office/drawing/2014/main" id="{B581516E-E935-438D-BB2C-F35AA10260F6}"/>
              </a:ext>
            </a:extLst>
          </p:cNvPr>
          <p:cNvSpPr>
            <a:spLocks noGrp="1"/>
          </p:cNvSpPr>
          <p:nvPr>
            <p:ph idx="1"/>
          </p:nvPr>
        </p:nvSpPr>
        <p:spPr/>
        <p:txBody>
          <a:bodyPr/>
          <a:lstStyle/>
          <a:p>
            <a:r>
              <a:rPr lang="en-US" altLang="zh-CN" dirty="0">
                <a:solidFill>
                  <a:srgbClr val="C00000"/>
                </a:solidFill>
              </a:rPr>
              <a:t>Spring 4.0</a:t>
            </a:r>
            <a:r>
              <a:rPr lang="zh-CN" altLang="en-US" dirty="0"/>
              <a:t>以后新增了</a:t>
            </a:r>
            <a:r>
              <a:rPr lang="en-US" altLang="zh-CN" dirty="0"/>
              <a:t>Messaging</a:t>
            </a:r>
            <a:r>
              <a:rPr lang="zh-CN" altLang="en-US" dirty="0"/>
              <a:t>（</a:t>
            </a:r>
            <a:r>
              <a:rPr lang="en-US" altLang="zh-CN" dirty="0"/>
              <a:t>spring-messaging</a:t>
            </a:r>
            <a:r>
              <a:rPr lang="zh-CN" altLang="en-US" dirty="0"/>
              <a:t>）模块，该模块提供了对消息传递体系结构和协议的支持。</a:t>
            </a:r>
          </a:p>
        </p:txBody>
      </p:sp>
      <p:sp>
        <p:nvSpPr>
          <p:cNvPr id="4" name="灯片编号占位符 3">
            <a:extLst>
              <a:ext uri="{FF2B5EF4-FFF2-40B4-BE49-F238E27FC236}">
                <a16:creationId xmlns:a16="http://schemas.microsoft.com/office/drawing/2014/main" id="{5ACFB0FD-9897-4139-85D8-6C85E227C3CC}"/>
              </a:ext>
            </a:extLst>
          </p:cNvPr>
          <p:cNvSpPr>
            <a:spLocks noGrp="1"/>
          </p:cNvSpPr>
          <p:nvPr>
            <p:ph type="sldNum" sz="quarter" idx="12"/>
          </p:nvPr>
        </p:nvSpPr>
        <p:spPr/>
        <p:txBody>
          <a:bodyPr/>
          <a:lstStyle/>
          <a:p>
            <a:fld id="{8D4D1E41-7A09-AB4A-A4E1-09765ADA2698}" type="slidenum">
              <a:rPr kumimoji="1" lang="zh-CN" altLang="en-US" smtClean="0"/>
              <a:pPr/>
              <a:t>9</a:t>
            </a:fld>
            <a:endParaRPr kumimoji="1" lang="zh-CN" altLang="en-US" dirty="0"/>
          </a:p>
        </p:txBody>
      </p:sp>
      <p:sp>
        <p:nvSpPr>
          <p:cNvPr id="5" name="矩形 4">
            <a:extLst>
              <a:ext uri="{FF2B5EF4-FFF2-40B4-BE49-F238E27FC236}">
                <a16:creationId xmlns:a16="http://schemas.microsoft.com/office/drawing/2014/main" id="{66C3A51B-C258-42F3-8317-AFD70E1F6785}"/>
              </a:ext>
            </a:extLst>
          </p:cNvPr>
          <p:cNvSpPr/>
          <p:nvPr/>
        </p:nvSpPr>
        <p:spPr>
          <a:xfrm>
            <a:off x="6096000" y="2679061"/>
            <a:ext cx="4768187" cy="749940"/>
          </a:xfrm>
          <a:prstGeom prst="rect">
            <a:avLst/>
          </a:prstGeom>
          <a:ln>
            <a:solidFill>
              <a:srgbClr val="C00000"/>
            </a:solidFill>
          </a:ln>
        </p:spPr>
        <p:txBody>
          <a:bodyPr wrap="square">
            <a:noAutofit/>
          </a:bodyPr>
          <a:lstStyle/>
          <a:p>
            <a:pPr algn="ctr">
              <a:lnSpc>
                <a:spcPct val="150000"/>
              </a:lnSpc>
            </a:pPr>
            <a:r>
              <a:rPr lang="zh-CN" altLang="en-US" sz="28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2800" dirty="0">
                <a:solidFill>
                  <a:srgbClr val="C00000"/>
                </a:solidFill>
                <a:latin typeface="Microsoft YaHei" panose="020B0503020204020204" pitchFamily="34" charset="-122"/>
                <a:ea typeface="Microsoft YaHei" panose="020B0503020204020204" pitchFamily="34" charset="-122"/>
              </a:rPr>
              <a:t>注意：</a:t>
            </a:r>
            <a:r>
              <a:rPr lang="zh-CN" altLang="en-US" sz="2800" dirty="0">
                <a:solidFill>
                  <a:prstClr val="black"/>
                </a:solidFill>
                <a:latin typeface="Microsoft YaHei" panose="020B0503020204020204" pitchFamily="34" charset="-122"/>
                <a:ea typeface="Microsoft YaHei" panose="020B0503020204020204" pitchFamily="34" charset="-122"/>
              </a:rPr>
              <a:t>该模块的版本！</a:t>
            </a:r>
            <a:endParaRPr lang="zh-CN" altLang="en-US" dirty="0"/>
          </a:p>
        </p:txBody>
      </p:sp>
    </p:spTree>
    <p:extLst>
      <p:ext uri="{BB962C8B-B14F-4D97-AF65-F5344CB8AC3E}">
        <p14:creationId xmlns:p14="http://schemas.microsoft.com/office/powerpoint/2010/main" val="4562446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2F84B-D0D6-4EA5-ADAA-B8B6B02B707A}"/>
              </a:ext>
            </a:extLst>
          </p:cNvPr>
          <p:cNvSpPr>
            <a:spLocks noGrp="1"/>
          </p:cNvSpPr>
          <p:nvPr>
            <p:ph type="title"/>
          </p:nvPr>
        </p:nvSpPr>
        <p:spPr/>
        <p:txBody>
          <a:bodyPr/>
          <a:lstStyle/>
          <a:p>
            <a:r>
              <a:rPr lang="en-US" altLang="zh-CN" dirty="0"/>
              <a:t>1.6  Spring</a:t>
            </a:r>
            <a:r>
              <a:rPr lang="zh-CN" altLang="en-US" dirty="0"/>
              <a:t>的数据库编程</a:t>
            </a:r>
          </a:p>
        </p:txBody>
      </p:sp>
      <p:sp>
        <p:nvSpPr>
          <p:cNvPr id="3" name="内容占位符 2">
            <a:extLst>
              <a:ext uri="{FF2B5EF4-FFF2-40B4-BE49-F238E27FC236}">
                <a16:creationId xmlns:a16="http://schemas.microsoft.com/office/drawing/2014/main" id="{18628F31-1167-4129-8AA4-A33B58F20B79}"/>
              </a:ext>
            </a:extLst>
          </p:cNvPr>
          <p:cNvSpPr>
            <a:spLocks noGrp="1"/>
          </p:cNvSpPr>
          <p:nvPr>
            <p:ph idx="1"/>
          </p:nvPr>
        </p:nvSpPr>
        <p:spPr/>
        <p:txBody>
          <a:bodyPr/>
          <a:lstStyle/>
          <a:p>
            <a:r>
              <a:rPr lang="en-US" altLang="zh-CN" dirty="0"/>
              <a:t>1.6.1  Spring JDBC</a:t>
            </a:r>
            <a:r>
              <a:rPr lang="zh-CN" altLang="en-US" dirty="0"/>
              <a:t>的</a:t>
            </a:r>
            <a:r>
              <a:rPr lang="en-US" altLang="zh-CN" dirty="0"/>
              <a:t>XML</a:t>
            </a:r>
            <a:r>
              <a:rPr lang="zh-CN" altLang="en-US" dirty="0"/>
              <a:t>配置</a:t>
            </a:r>
            <a:endParaRPr lang="en-US" altLang="zh-CN" dirty="0"/>
          </a:p>
          <a:p>
            <a:r>
              <a:rPr lang="en-US" altLang="zh-CN" dirty="0"/>
              <a:t>1.6.2  Spring </a:t>
            </a:r>
            <a:r>
              <a:rPr lang="en-US" altLang="zh-CN" dirty="0" err="1"/>
              <a:t>JdbcTemplate</a:t>
            </a:r>
            <a:r>
              <a:rPr lang="zh-CN" altLang="en-US" dirty="0"/>
              <a:t>的常用方法</a:t>
            </a:r>
            <a:endParaRPr lang="en-US" altLang="zh-CN" dirty="0"/>
          </a:p>
          <a:p>
            <a:r>
              <a:rPr lang="en-US" altLang="zh-CN" dirty="0"/>
              <a:t>1.6.3  </a:t>
            </a:r>
            <a:r>
              <a:rPr lang="zh-CN" altLang="en-US" dirty="0"/>
              <a:t>基于</a:t>
            </a:r>
            <a:r>
              <a:rPr lang="en-US" altLang="zh-CN" dirty="0"/>
              <a:t>@Transactional</a:t>
            </a:r>
            <a:r>
              <a:rPr lang="zh-CN" altLang="en-US" dirty="0"/>
              <a:t>注解的声明式事务管理</a:t>
            </a:r>
            <a:endParaRPr lang="en-US" altLang="zh-CN" dirty="0"/>
          </a:p>
          <a:p>
            <a:r>
              <a:rPr lang="en-US" altLang="zh-CN" dirty="0">
                <a:solidFill>
                  <a:srgbClr val="C00000"/>
                </a:solidFill>
              </a:rPr>
              <a:t>1.6.4  </a:t>
            </a:r>
            <a:r>
              <a:rPr lang="zh-CN" altLang="en-US" dirty="0">
                <a:solidFill>
                  <a:srgbClr val="C00000"/>
                </a:solidFill>
              </a:rPr>
              <a:t>如何在事务处理中捕获异常</a:t>
            </a:r>
          </a:p>
        </p:txBody>
      </p:sp>
      <p:sp>
        <p:nvSpPr>
          <p:cNvPr id="4" name="灯片编号占位符 3">
            <a:extLst>
              <a:ext uri="{FF2B5EF4-FFF2-40B4-BE49-F238E27FC236}">
                <a16:creationId xmlns:a16="http://schemas.microsoft.com/office/drawing/2014/main" id="{41BF41B2-5BD3-4902-A52C-DBB3ED5BA97D}"/>
              </a:ext>
            </a:extLst>
          </p:cNvPr>
          <p:cNvSpPr>
            <a:spLocks noGrp="1"/>
          </p:cNvSpPr>
          <p:nvPr>
            <p:ph type="sldNum" sz="quarter" idx="12"/>
          </p:nvPr>
        </p:nvSpPr>
        <p:spPr/>
        <p:txBody>
          <a:bodyPr/>
          <a:lstStyle/>
          <a:p>
            <a:fld id="{8D4D1E41-7A09-AB4A-A4E1-09765ADA2698}" type="slidenum">
              <a:rPr kumimoji="1" lang="zh-CN" altLang="en-US" smtClean="0"/>
              <a:pPr/>
              <a:t>99</a:t>
            </a:fld>
            <a:endParaRPr kumimoji="1" lang="zh-CN" altLang="en-US" dirty="0"/>
          </a:p>
        </p:txBody>
      </p:sp>
    </p:spTree>
    <p:extLst>
      <p:ext uri="{BB962C8B-B14F-4D97-AF65-F5344CB8AC3E}">
        <p14:creationId xmlns:p14="http://schemas.microsoft.com/office/powerpoint/2010/main" val="36137141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6A89C-FB3F-44B7-BBFA-69DCEBC4A7D4}"/>
              </a:ext>
            </a:extLst>
          </p:cNvPr>
          <p:cNvSpPr>
            <a:spLocks noGrp="1"/>
          </p:cNvSpPr>
          <p:nvPr>
            <p:ph type="title"/>
          </p:nvPr>
        </p:nvSpPr>
        <p:spPr/>
        <p:txBody>
          <a:bodyPr/>
          <a:lstStyle/>
          <a:p>
            <a:r>
              <a:rPr lang="en-US" altLang="zh-CN" dirty="0"/>
              <a:t>1.6.4  </a:t>
            </a:r>
            <a:r>
              <a:rPr lang="zh-CN" altLang="en-US" dirty="0"/>
              <a:t>如何在事务处理中捕获异常</a:t>
            </a:r>
          </a:p>
        </p:txBody>
      </p:sp>
      <p:sp>
        <p:nvSpPr>
          <p:cNvPr id="3" name="内容占位符 2">
            <a:extLst>
              <a:ext uri="{FF2B5EF4-FFF2-40B4-BE49-F238E27FC236}">
                <a16:creationId xmlns:a16="http://schemas.microsoft.com/office/drawing/2014/main" id="{8606B620-D2AD-4671-97D2-A5D1F5416852}"/>
              </a:ext>
            </a:extLst>
          </p:cNvPr>
          <p:cNvSpPr>
            <a:spLocks noGrp="1"/>
          </p:cNvSpPr>
          <p:nvPr>
            <p:ph idx="1"/>
          </p:nvPr>
        </p:nvSpPr>
        <p:spPr/>
        <p:txBody>
          <a:bodyPr/>
          <a:lstStyle/>
          <a:p>
            <a:r>
              <a:rPr lang="zh-CN" altLang="en-US" dirty="0"/>
              <a:t>声明式事务处理的流程是：</a:t>
            </a:r>
            <a:r>
              <a:rPr lang="en-US" altLang="zh-CN" dirty="0"/>
              <a:t>1</a:t>
            </a:r>
            <a:r>
              <a:rPr lang="zh-CN" altLang="en-US" dirty="0"/>
              <a:t>）</a:t>
            </a:r>
            <a:r>
              <a:rPr lang="en-US" altLang="zh-CN" dirty="0"/>
              <a:t>Spring</a:t>
            </a:r>
            <a:r>
              <a:rPr lang="zh-CN" altLang="en-US" dirty="0"/>
              <a:t>根据配置完成事务定义，设置事务属性。</a:t>
            </a:r>
            <a:r>
              <a:rPr lang="en-US" altLang="zh-CN" dirty="0"/>
              <a:t>2</a:t>
            </a:r>
            <a:r>
              <a:rPr lang="zh-CN" altLang="en-US" dirty="0"/>
              <a:t>）执行开发者的代码逻辑。</a:t>
            </a:r>
            <a:r>
              <a:rPr lang="en-US" altLang="zh-CN" dirty="0"/>
              <a:t>3</a:t>
            </a:r>
            <a:r>
              <a:rPr lang="zh-CN" altLang="en-US" dirty="0"/>
              <a:t>）如果开发者的代码产生异常（如主键重复）并且满足事务回滚的配置条件，则事务回滚；否则，事务提交。</a:t>
            </a:r>
            <a:r>
              <a:rPr lang="en-US" altLang="zh-CN" dirty="0"/>
              <a:t>4</a:t>
            </a:r>
            <a:r>
              <a:rPr lang="zh-CN" altLang="en-US" dirty="0"/>
              <a:t>）事务资源释放。</a:t>
            </a:r>
          </a:p>
        </p:txBody>
      </p:sp>
      <p:sp>
        <p:nvSpPr>
          <p:cNvPr id="4" name="灯片编号占位符 3">
            <a:extLst>
              <a:ext uri="{FF2B5EF4-FFF2-40B4-BE49-F238E27FC236}">
                <a16:creationId xmlns:a16="http://schemas.microsoft.com/office/drawing/2014/main" id="{A0A02EB1-7E48-408E-BEEC-4B2A7FE0E36B}"/>
              </a:ext>
            </a:extLst>
          </p:cNvPr>
          <p:cNvSpPr>
            <a:spLocks noGrp="1"/>
          </p:cNvSpPr>
          <p:nvPr>
            <p:ph type="sldNum" sz="quarter" idx="12"/>
          </p:nvPr>
        </p:nvSpPr>
        <p:spPr/>
        <p:txBody>
          <a:bodyPr/>
          <a:lstStyle/>
          <a:p>
            <a:fld id="{8D4D1E41-7A09-AB4A-A4E1-09765ADA2698}" type="slidenum">
              <a:rPr kumimoji="1" lang="zh-CN" altLang="en-US" smtClean="0"/>
              <a:pPr/>
              <a:t>100</a:t>
            </a:fld>
            <a:endParaRPr kumimoji="1" lang="zh-CN" altLang="en-US" dirty="0"/>
          </a:p>
        </p:txBody>
      </p:sp>
      <p:sp>
        <p:nvSpPr>
          <p:cNvPr id="5" name="矩形 4">
            <a:extLst>
              <a:ext uri="{FF2B5EF4-FFF2-40B4-BE49-F238E27FC236}">
                <a16:creationId xmlns:a16="http://schemas.microsoft.com/office/drawing/2014/main" id="{0386637C-92F1-4153-808A-650A5F737060}"/>
              </a:ext>
            </a:extLst>
          </p:cNvPr>
          <p:cNvSpPr/>
          <p:nvPr/>
        </p:nvSpPr>
        <p:spPr>
          <a:xfrm>
            <a:off x="1718631" y="3654686"/>
            <a:ext cx="8494005" cy="1714810"/>
          </a:xfrm>
          <a:prstGeom prst="rect">
            <a:avLst/>
          </a:prstGeom>
          <a:ln>
            <a:solidFill>
              <a:srgbClr val="C00000"/>
            </a:solidFill>
          </a:ln>
        </p:spPr>
        <p:txBody>
          <a:bodyPr wrap="square">
            <a:noAutofit/>
          </a:bodyPr>
          <a:lstStyle/>
          <a:p>
            <a:pPr algn="ctr">
              <a:lnSpc>
                <a:spcPct val="150000"/>
              </a:lnSpc>
            </a:pPr>
            <a:r>
              <a:rPr lang="zh-CN" altLang="en-US" sz="24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2400" b="1" dirty="0">
                <a:solidFill>
                  <a:prstClr val="black"/>
                </a:solidFill>
                <a:latin typeface="Microsoft YaHei" panose="020B0503020204020204" pitchFamily="34" charset="-122"/>
                <a:ea typeface="Microsoft YaHei" panose="020B0503020204020204" pitchFamily="34" charset="-122"/>
              </a:rPr>
              <a:t>请思考</a:t>
            </a:r>
            <a:endParaRPr lang="en-US" altLang="zh-CN" sz="2400" b="1" dirty="0">
              <a:solidFill>
                <a:prstClr val="black"/>
              </a:solidFill>
              <a:latin typeface="Microsoft YaHei" panose="020B0503020204020204" pitchFamily="34" charset="-122"/>
              <a:ea typeface="Microsoft YaHei" panose="020B0503020204020204" pitchFamily="34" charset="-122"/>
            </a:endParaRPr>
          </a:p>
          <a:p>
            <a:pPr algn="ctr">
              <a:lnSpc>
                <a:spcPct val="150000"/>
              </a:lnSpc>
            </a:pPr>
            <a:r>
              <a:rPr lang="zh-CN" altLang="en-US" sz="2400" dirty="0">
                <a:latin typeface="微软雅黑" panose="020B0503020204020204" pitchFamily="34" charset="-122"/>
                <a:ea typeface="微软雅黑" panose="020B0503020204020204" pitchFamily="34" charset="-122"/>
              </a:rPr>
              <a:t>如果开发者在代码逻辑中加入了</a:t>
            </a:r>
            <a:r>
              <a:rPr lang="en-US" altLang="zh-CN" sz="2400" dirty="0">
                <a:solidFill>
                  <a:srgbClr val="C00000"/>
                </a:solidFill>
                <a:latin typeface="微软雅黑" panose="020B0503020204020204" pitchFamily="34" charset="-122"/>
                <a:ea typeface="微软雅黑" panose="020B0503020204020204" pitchFamily="34" charset="-122"/>
              </a:rPr>
              <a:t>try...catch...</a:t>
            </a:r>
            <a:r>
              <a:rPr lang="zh-CN" altLang="en-US" sz="2400" dirty="0">
                <a:latin typeface="微软雅黑" panose="020B0503020204020204" pitchFamily="34" charset="-122"/>
                <a:ea typeface="微软雅黑" panose="020B0503020204020204" pitchFamily="34" charset="-122"/>
              </a:rPr>
              <a:t>语句，</a:t>
            </a:r>
            <a:r>
              <a:rPr lang="en-US" altLang="zh-CN" sz="2400" dirty="0">
                <a:latin typeface="微软雅黑" panose="020B0503020204020204" pitchFamily="34" charset="-122"/>
                <a:ea typeface="微软雅黑" panose="020B0503020204020204" pitchFamily="34" charset="-122"/>
              </a:rPr>
              <a:t>Spring</a:t>
            </a:r>
            <a:r>
              <a:rPr lang="zh-CN" altLang="en-US" sz="2400" dirty="0">
                <a:latin typeface="微软雅黑" panose="020B0503020204020204" pitchFamily="34" charset="-122"/>
                <a:ea typeface="微软雅黑" panose="020B0503020204020204" pitchFamily="34" charset="-122"/>
              </a:rPr>
              <a:t>还能不能在声明式事务处理中正常得到事务回滚的异常信息？</a:t>
            </a:r>
            <a:endParaRPr lang="en-US" altLang="zh-CN" sz="24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21347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2E414-2609-47EC-8937-B1B47427F5D0}"/>
              </a:ext>
            </a:extLst>
          </p:cNvPr>
          <p:cNvSpPr>
            <a:spLocks noGrp="1"/>
          </p:cNvSpPr>
          <p:nvPr>
            <p:ph type="title"/>
          </p:nvPr>
        </p:nvSpPr>
        <p:spPr/>
        <p:txBody>
          <a:bodyPr/>
          <a:lstStyle/>
          <a:p>
            <a:r>
              <a:rPr lang="zh-CN" altLang="en-US" dirty="0"/>
              <a:t>如何在事务处理中捕获异常</a:t>
            </a:r>
          </a:p>
        </p:txBody>
      </p:sp>
      <p:sp>
        <p:nvSpPr>
          <p:cNvPr id="3" name="内容占位符 2">
            <a:extLst>
              <a:ext uri="{FF2B5EF4-FFF2-40B4-BE49-F238E27FC236}">
                <a16:creationId xmlns:a16="http://schemas.microsoft.com/office/drawing/2014/main" id="{A4D0F274-F1DD-4EAA-A0A1-AE2624A56AFD}"/>
              </a:ext>
            </a:extLst>
          </p:cNvPr>
          <p:cNvSpPr>
            <a:spLocks noGrp="1"/>
          </p:cNvSpPr>
          <p:nvPr>
            <p:ph idx="1"/>
          </p:nvPr>
        </p:nvSpPr>
        <p:spPr/>
        <p:txBody>
          <a:bodyPr/>
          <a:lstStyle/>
          <a:p>
            <a:r>
              <a:rPr lang="en-US" altLang="zh-CN" dirty="0"/>
              <a:t>1</a:t>
            </a:r>
            <a:r>
              <a:rPr lang="zh-CN" altLang="en-US" dirty="0"/>
              <a:t>）修改</a:t>
            </a:r>
            <a:r>
              <a:rPr lang="en-US" altLang="zh-CN" dirty="0"/>
              <a:t>@Transactional</a:t>
            </a:r>
            <a:r>
              <a:rPr lang="zh-CN" altLang="en-US" dirty="0"/>
              <a:t>注解</a:t>
            </a:r>
          </a:p>
          <a:p>
            <a:r>
              <a:rPr lang="zh-CN" altLang="en-US" dirty="0"/>
              <a:t>我们将</a:t>
            </a:r>
            <a:r>
              <a:rPr lang="en-US" altLang="zh-CN" dirty="0" err="1"/>
              <a:t>TestServiceImpl</a:t>
            </a:r>
            <a:r>
              <a:rPr lang="zh-CN" altLang="en-US" dirty="0"/>
              <a:t>类中的</a:t>
            </a:r>
            <a:r>
              <a:rPr lang="en-US" altLang="zh-CN" dirty="0"/>
              <a:t>@Transactional</a:t>
            </a:r>
            <a:r>
              <a:rPr lang="zh-CN" altLang="en-US" dirty="0"/>
              <a:t>注解修改为：</a:t>
            </a:r>
          </a:p>
          <a:p>
            <a:endParaRPr lang="en-US" altLang="zh-CN" dirty="0"/>
          </a:p>
          <a:p>
            <a:endParaRPr lang="en-US" altLang="zh-CN" dirty="0"/>
          </a:p>
          <a:p>
            <a:r>
              <a:rPr lang="en-US" altLang="zh-CN" dirty="0"/>
              <a:t>2</a:t>
            </a:r>
            <a:r>
              <a:rPr lang="zh-CN" altLang="en-US" dirty="0"/>
              <a:t>）在</a:t>
            </a:r>
            <a:r>
              <a:rPr lang="en-US" altLang="zh-CN" dirty="0"/>
              <a:t>catch</a:t>
            </a:r>
            <a:r>
              <a:rPr lang="zh-CN" altLang="en-US" dirty="0"/>
              <a:t>语句中添加“</a:t>
            </a:r>
            <a:r>
              <a:rPr lang="en-US" altLang="zh-CN" dirty="0"/>
              <a:t>throw new </a:t>
            </a:r>
            <a:r>
              <a:rPr lang="en-US" altLang="zh-CN" dirty="0" err="1"/>
              <a:t>RuntimeException</a:t>
            </a:r>
            <a:r>
              <a:rPr lang="en-US" altLang="zh-CN" dirty="0"/>
              <a:t>();”</a:t>
            </a:r>
            <a:r>
              <a:rPr lang="zh-CN" altLang="en-US" dirty="0"/>
              <a:t>语句。</a:t>
            </a:r>
          </a:p>
          <a:p>
            <a:endParaRPr lang="zh-CN" altLang="en-US" dirty="0"/>
          </a:p>
        </p:txBody>
      </p:sp>
      <p:sp>
        <p:nvSpPr>
          <p:cNvPr id="4" name="灯片编号占位符 3">
            <a:extLst>
              <a:ext uri="{FF2B5EF4-FFF2-40B4-BE49-F238E27FC236}">
                <a16:creationId xmlns:a16="http://schemas.microsoft.com/office/drawing/2014/main" id="{646ED589-D3E0-4136-9C6D-50BB0D8644C2}"/>
              </a:ext>
            </a:extLst>
          </p:cNvPr>
          <p:cNvSpPr>
            <a:spLocks noGrp="1"/>
          </p:cNvSpPr>
          <p:nvPr>
            <p:ph type="sldNum" sz="quarter" idx="12"/>
          </p:nvPr>
        </p:nvSpPr>
        <p:spPr/>
        <p:txBody>
          <a:bodyPr/>
          <a:lstStyle/>
          <a:p>
            <a:fld id="{8D4D1E41-7A09-AB4A-A4E1-09765ADA2698}" type="slidenum">
              <a:rPr kumimoji="1" lang="zh-CN" altLang="en-US" smtClean="0"/>
              <a:pPr/>
              <a:t>101</a:t>
            </a:fld>
            <a:endParaRPr kumimoji="1" lang="zh-CN" altLang="en-US" dirty="0"/>
          </a:p>
        </p:txBody>
      </p:sp>
      <p:sp>
        <p:nvSpPr>
          <p:cNvPr id="5" name="文本框 4">
            <a:extLst>
              <a:ext uri="{FF2B5EF4-FFF2-40B4-BE49-F238E27FC236}">
                <a16:creationId xmlns:a16="http://schemas.microsoft.com/office/drawing/2014/main" id="{9BDD9E28-EE4B-4324-B7F9-BE501EEE0C21}"/>
              </a:ext>
            </a:extLst>
          </p:cNvPr>
          <p:cNvSpPr txBox="1"/>
          <p:nvPr/>
        </p:nvSpPr>
        <p:spPr>
          <a:xfrm>
            <a:off x="1056702" y="2505670"/>
            <a:ext cx="6787308" cy="923330"/>
          </a:xfrm>
          <a:prstGeom prst="rect">
            <a:avLst/>
          </a:prstGeom>
          <a:noFill/>
          <a:ln>
            <a:solidFill>
              <a:srgbClr val="C00000"/>
            </a:solidFill>
          </a:ln>
        </p:spPr>
        <p:txBody>
          <a:bodyPr wrap="square" rtlCol="0">
            <a:spAutoFit/>
          </a:bodyPr>
          <a:lstStyle/>
          <a:p>
            <a:r>
              <a:rPr lang="en-US" altLang="zh-CN" dirty="0">
                <a:solidFill>
                  <a:srgbClr val="C00000"/>
                </a:solidFill>
              </a:rPr>
              <a:t>@Transactional</a:t>
            </a:r>
            <a:r>
              <a:rPr lang="en-US" altLang="zh-CN" dirty="0"/>
              <a:t>(rollbackFor= {</a:t>
            </a:r>
            <a:r>
              <a:rPr lang="en-US" altLang="zh-CN" dirty="0" err="1"/>
              <a:t>Exception.class</a:t>
            </a:r>
            <a:r>
              <a:rPr lang="en-US" altLang="zh-CN" dirty="0"/>
              <a:t>})</a:t>
            </a:r>
          </a:p>
          <a:p>
            <a:r>
              <a:rPr lang="en-US" altLang="zh-CN" dirty="0"/>
              <a:t>//</a:t>
            </a:r>
            <a:r>
              <a:rPr lang="en-US" altLang="zh-CN" dirty="0" err="1"/>
              <a:t>rollbackFor</a:t>
            </a:r>
            <a:r>
              <a:rPr lang="zh-CN" altLang="en-US" dirty="0"/>
              <a:t>指定回滚生效的异常类，多个异常类逗号分隔</a:t>
            </a:r>
            <a:r>
              <a:rPr lang="en-US" altLang="zh-CN" dirty="0"/>
              <a:t>;</a:t>
            </a:r>
          </a:p>
          <a:p>
            <a:r>
              <a:rPr lang="en-US" altLang="zh-CN" dirty="0"/>
              <a:t>//</a:t>
            </a:r>
            <a:r>
              <a:rPr lang="en-US" altLang="zh-CN" dirty="0" err="1"/>
              <a:t>noRollbackFor</a:t>
            </a:r>
            <a:r>
              <a:rPr lang="zh-CN" altLang="en-US" dirty="0"/>
              <a:t>指定回滚失效的异常类</a:t>
            </a:r>
          </a:p>
        </p:txBody>
      </p:sp>
      <p:sp>
        <p:nvSpPr>
          <p:cNvPr id="6" name="矩形 5">
            <a:extLst>
              <a:ext uri="{FF2B5EF4-FFF2-40B4-BE49-F238E27FC236}">
                <a16:creationId xmlns:a16="http://schemas.microsoft.com/office/drawing/2014/main" id="{457EF949-6B1F-4D83-AA0D-277D9AD6A1EB}"/>
              </a:ext>
            </a:extLst>
          </p:cNvPr>
          <p:cNvSpPr/>
          <p:nvPr/>
        </p:nvSpPr>
        <p:spPr>
          <a:xfrm>
            <a:off x="838200" y="4489837"/>
            <a:ext cx="10717027" cy="2231638"/>
          </a:xfrm>
          <a:prstGeom prst="rect">
            <a:avLst/>
          </a:prstGeom>
          <a:ln>
            <a:solidFill>
              <a:srgbClr val="C00000"/>
            </a:solidFill>
          </a:ln>
        </p:spPr>
        <p:txBody>
          <a:bodyPr wrap="square">
            <a:noAutofit/>
          </a:bodyPr>
          <a:lstStyle/>
          <a:p>
            <a:pPr>
              <a:lnSpc>
                <a:spcPct val="150000"/>
              </a:lnSpc>
            </a:pPr>
            <a:r>
              <a:rPr lang="zh-CN" altLang="en-US" sz="24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2400" b="1" dirty="0">
                <a:solidFill>
                  <a:prstClr val="black"/>
                </a:solidFill>
                <a:latin typeface="Microsoft YaHei" panose="020B0503020204020204" pitchFamily="34" charset="-122"/>
                <a:ea typeface="Microsoft YaHei" panose="020B0503020204020204" pitchFamily="34" charset="-122"/>
              </a:rPr>
              <a:t>注意：</a:t>
            </a:r>
            <a:r>
              <a:rPr lang="zh-CN" altLang="en-US" sz="2400" dirty="0">
                <a:latin typeface="微软雅黑" panose="020B0503020204020204" pitchFamily="34" charset="-122"/>
                <a:ea typeface="微软雅黑" panose="020B0503020204020204" pitchFamily="34" charset="-122"/>
              </a:rPr>
              <a:t>在实际工程应用中，经常仅需要在</a:t>
            </a:r>
            <a:r>
              <a:rPr lang="en-US" altLang="zh-CN" sz="2400" dirty="0">
                <a:latin typeface="微软雅黑" panose="020B0503020204020204" pitchFamily="34" charset="-122"/>
                <a:ea typeface="微软雅黑" panose="020B0503020204020204" pitchFamily="34" charset="-122"/>
              </a:rPr>
              <a:t>catch</a:t>
            </a:r>
            <a:r>
              <a:rPr lang="zh-CN" altLang="en-US" sz="2400" dirty="0">
                <a:latin typeface="微软雅黑" panose="020B0503020204020204" pitchFamily="34" charset="-122"/>
                <a:ea typeface="微软雅黑" panose="020B0503020204020204" pitchFamily="34" charset="-122"/>
              </a:rPr>
              <a:t>语句中添加</a:t>
            </a:r>
            <a:r>
              <a:rPr lang="zh-CN" altLang="en-US" sz="2400" dirty="0">
                <a:solidFill>
                  <a:srgbClr val="C00000"/>
                </a:solidFill>
                <a:latin typeface="微软雅黑" panose="020B0503020204020204" pitchFamily="34" charset="-122"/>
                <a:ea typeface="微软雅黑" panose="020B0503020204020204" pitchFamily="34" charset="-122"/>
              </a:rPr>
              <a:t>“</a:t>
            </a:r>
            <a:r>
              <a:rPr lang="en-US" altLang="zh-CN" sz="2400" dirty="0" err="1">
                <a:solidFill>
                  <a:srgbClr val="C00000"/>
                </a:solidFill>
                <a:latin typeface="微软雅黑" panose="020B0503020204020204" pitchFamily="34" charset="-122"/>
                <a:ea typeface="微软雅黑" panose="020B0503020204020204" pitchFamily="34" charset="-122"/>
              </a:rPr>
              <a:t>TransactionAspectSupport.currentTransactionStatus</a:t>
            </a:r>
            <a:r>
              <a:rPr lang="en-US" altLang="zh-CN" sz="2400" dirty="0">
                <a:solidFill>
                  <a:srgbClr val="C00000"/>
                </a:solidFill>
                <a:latin typeface="微软雅黑" panose="020B0503020204020204" pitchFamily="34" charset="-122"/>
                <a:ea typeface="微软雅黑" panose="020B0503020204020204" pitchFamily="34" charset="-122"/>
              </a:rPr>
              <a:t>().</a:t>
            </a:r>
            <a:r>
              <a:rPr lang="en-US" altLang="zh-CN" sz="2400" dirty="0" err="1">
                <a:solidFill>
                  <a:srgbClr val="C00000"/>
                </a:solidFill>
                <a:latin typeface="微软雅黑" panose="020B0503020204020204" pitchFamily="34" charset="-122"/>
                <a:ea typeface="微软雅黑" panose="020B0503020204020204" pitchFamily="34" charset="-122"/>
              </a:rPr>
              <a:t>setRollbackOnly</a:t>
            </a:r>
            <a:r>
              <a:rPr lang="en-US" altLang="zh-CN" sz="2400" dirty="0">
                <a:solidFill>
                  <a:srgbClr val="C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语句即可。也就是说，不需要修改</a:t>
            </a:r>
            <a:r>
              <a:rPr lang="en-US" altLang="zh-CN" sz="2400" dirty="0">
                <a:solidFill>
                  <a:srgbClr val="C00000"/>
                </a:solidFill>
                <a:latin typeface="微软雅黑" panose="020B0503020204020204" pitchFamily="34" charset="-122"/>
                <a:ea typeface="微软雅黑" panose="020B0503020204020204" pitchFamily="34" charset="-122"/>
              </a:rPr>
              <a:t>@Transactional</a:t>
            </a:r>
            <a:r>
              <a:rPr lang="zh-CN" altLang="en-US" sz="2400" dirty="0">
                <a:latin typeface="微软雅黑" panose="020B0503020204020204" pitchFamily="34" charset="-122"/>
                <a:ea typeface="微软雅黑" panose="020B0503020204020204" pitchFamily="34" charset="-122"/>
              </a:rPr>
              <a:t>注解和在</a:t>
            </a:r>
            <a:r>
              <a:rPr lang="en-US" altLang="zh-CN" sz="2400" dirty="0">
                <a:latin typeface="微软雅黑" panose="020B0503020204020204" pitchFamily="34" charset="-122"/>
                <a:ea typeface="微软雅黑" panose="020B0503020204020204" pitchFamily="34" charset="-122"/>
              </a:rPr>
              <a:t>catch</a:t>
            </a:r>
            <a:r>
              <a:rPr lang="zh-CN" altLang="en-US" sz="2400" dirty="0">
                <a:latin typeface="微软雅黑" panose="020B0503020204020204" pitchFamily="34" charset="-122"/>
                <a:ea typeface="微软雅黑" panose="020B0503020204020204" pitchFamily="34" charset="-122"/>
              </a:rPr>
              <a:t>语句中添加</a:t>
            </a:r>
            <a:r>
              <a:rPr lang="zh-CN" altLang="en-US" sz="2400" dirty="0">
                <a:solidFill>
                  <a:srgbClr val="C00000"/>
                </a:solidFill>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throw new </a:t>
            </a:r>
            <a:r>
              <a:rPr lang="en-US" altLang="zh-CN" sz="2400" dirty="0" err="1">
                <a:solidFill>
                  <a:srgbClr val="C00000"/>
                </a:solidFill>
                <a:latin typeface="微软雅黑" panose="020B0503020204020204" pitchFamily="34" charset="-122"/>
                <a:ea typeface="微软雅黑" panose="020B0503020204020204" pitchFamily="34" charset="-122"/>
              </a:rPr>
              <a:t>RuntimeException</a:t>
            </a:r>
            <a:r>
              <a:rPr lang="en-US" altLang="zh-CN" sz="2400" dirty="0">
                <a:solidFill>
                  <a:srgbClr val="C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语句。</a:t>
            </a:r>
            <a:endParaRPr lang="en-US" altLang="zh-CN" sz="24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24548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EFC88-15A8-8F47-A008-BBB6B0BEC7A2}"/>
              </a:ext>
            </a:extLst>
          </p:cNvPr>
          <p:cNvSpPr>
            <a:spLocks noGrp="1"/>
          </p:cNvSpPr>
          <p:nvPr>
            <p:ph type="title"/>
          </p:nvPr>
        </p:nvSpPr>
        <p:spPr/>
        <p:txBody>
          <a:bodyPr/>
          <a:lstStyle/>
          <a:p>
            <a:r>
              <a:rPr kumimoji="1" lang="zh-CN" altLang="en-US" dirty="0"/>
              <a:t>本章总结</a:t>
            </a:r>
          </a:p>
        </p:txBody>
      </p:sp>
      <p:sp>
        <p:nvSpPr>
          <p:cNvPr id="3" name="内容占位符 2">
            <a:extLst>
              <a:ext uri="{FF2B5EF4-FFF2-40B4-BE49-F238E27FC236}">
                <a16:creationId xmlns:a16="http://schemas.microsoft.com/office/drawing/2014/main" id="{8D01C0D4-2EC3-7D4D-AAC5-3C4CCB3DBC8F}"/>
              </a:ext>
            </a:extLst>
          </p:cNvPr>
          <p:cNvSpPr>
            <a:spLocks noGrp="1"/>
          </p:cNvSpPr>
          <p:nvPr>
            <p:ph idx="1"/>
          </p:nvPr>
        </p:nvSpPr>
        <p:spPr/>
        <p:txBody>
          <a:bodyPr>
            <a:normAutofit/>
          </a:bodyPr>
          <a:lstStyle/>
          <a:p>
            <a:pPr>
              <a:lnSpc>
                <a:spcPct val="120000"/>
              </a:lnSpc>
            </a:pPr>
            <a:r>
              <a:rPr kumimoji="1" lang="zh-CN" altLang="en-US" dirty="0"/>
              <a:t>本章讲解了</a:t>
            </a:r>
            <a:r>
              <a:rPr kumimoji="1" lang="en-US" altLang="zh-CN" dirty="0"/>
              <a:t>Spring IoC</a:t>
            </a:r>
            <a:r>
              <a:rPr kumimoji="1" lang="zh-CN" altLang="en-US" dirty="0"/>
              <a:t>、</a:t>
            </a:r>
            <a:r>
              <a:rPr kumimoji="1" lang="en-US" altLang="zh-CN" dirty="0"/>
              <a:t>AOP</a:t>
            </a:r>
            <a:r>
              <a:rPr kumimoji="1" lang="zh-CN" altLang="en-US" dirty="0"/>
              <a:t>、</a:t>
            </a:r>
            <a:r>
              <a:rPr kumimoji="1" lang="en-US" altLang="zh-CN" dirty="0"/>
              <a:t>Bean</a:t>
            </a:r>
            <a:r>
              <a:rPr kumimoji="1" lang="zh-CN" altLang="en-US" dirty="0"/>
              <a:t>以及事务管理等基础知识，目的是让读者在学习</a:t>
            </a:r>
            <a:r>
              <a:rPr kumimoji="1" lang="en-US" altLang="zh-CN" dirty="0"/>
              <a:t>Spring MVC</a:t>
            </a:r>
            <a:r>
              <a:rPr kumimoji="1" lang="zh-CN" altLang="en-US" dirty="0"/>
              <a:t>之前，对</a:t>
            </a:r>
            <a:r>
              <a:rPr kumimoji="1" lang="en-US" altLang="zh-CN" dirty="0"/>
              <a:t>Spring</a:t>
            </a:r>
            <a:r>
              <a:rPr kumimoji="1" lang="zh-CN" altLang="en-US" dirty="0"/>
              <a:t>框架有个基本的了解。</a:t>
            </a:r>
            <a:endParaRPr kumimoji="1" lang="en-US" altLang="zh-CN" dirty="0"/>
          </a:p>
          <a:p>
            <a:pPr>
              <a:lnSpc>
                <a:spcPct val="120000"/>
              </a:lnSpc>
            </a:pPr>
            <a:r>
              <a:rPr kumimoji="1" lang="zh-CN" altLang="en-US" dirty="0"/>
              <a:t>重点掌握</a:t>
            </a:r>
            <a:r>
              <a:rPr kumimoji="1" lang="zh-CN" altLang="en-US" dirty="0">
                <a:solidFill>
                  <a:srgbClr val="C00000"/>
                </a:solidFill>
              </a:rPr>
              <a:t>基于注解的依赖注入</a:t>
            </a:r>
            <a:r>
              <a:rPr kumimoji="1" lang="zh-CN" altLang="en-US" dirty="0"/>
              <a:t>。</a:t>
            </a:r>
            <a:endParaRPr kumimoji="1" lang="en-US" altLang="zh-CN" dirty="0"/>
          </a:p>
        </p:txBody>
      </p:sp>
      <p:sp>
        <p:nvSpPr>
          <p:cNvPr id="5" name="灯片编号占位符 4">
            <a:extLst>
              <a:ext uri="{FF2B5EF4-FFF2-40B4-BE49-F238E27FC236}">
                <a16:creationId xmlns:a16="http://schemas.microsoft.com/office/drawing/2014/main" id="{8FE33C2B-DFEA-AB45-B09F-58B1C2A169C6}"/>
              </a:ext>
            </a:extLst>
          </p:cNvPr>
          <p:cNvSpPr>
            <a:spLocks noGrp="1"/>
          </p:cNvSpPr>
          <p:nvPr>
            <p:ph type="sldNum" sz="quarter" idx="12"/>
          </p:nvPr>
        </p:nvSpPr>
        <p:spPr/>
        <p:txBody>
          <a:bodyPr/>
          <a:lstStyle/>
          <a:p>
            <a:fld id="{8D4D1E41-7A09-AB4A-A4E1-09765ADA2698}" type="slidenum">
              <a:rPr kumimoji="1" lang="zh-CN" altLang="en-US" smtClean="0"/>
              <a:pPr/>
              <a:t>102</a:t>
            </a:fld>
            <a:endParaRPr kumimoji="1" lang="zh-CN" altLang="en-US" dirty="0"/>
          </a:p>
        </p:txBody>
      </p:sp>
    </p:spTree>
    <p:extLst>
      <p:ext uri="{BB962C8B-B14F-4D97-AF65-F5344CB8AC3E}">
        <p14:creationId xmlns:p14="http://schemas.microsoft.com/office/powerpoint/2010/main" val="16974612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DB0DF-AF70-4F66-B8C5-4EF0BD39E428}"/>
              </a:ext>
            </a:extLst>
          </p:cNvPr>
          <p:cNvSpPr>
            <a:spLocks noGrp="1"/>
          </p:cNvSpPr>
          <p:nvPr>
            <p:ph type="title"/>
          </p:nvPr>
        </p:nvSpPr>
        <p:spPr/>
        <p:txBody>
          <a:bodyPr/>
          <a:lstStyle/>
          <a:p>
            <a:r>
              <a:rPr lang="zh-CN" altLang="en-US" dirty="0"/>
              <a:t>致谢</a:t>
            </a:r>
          </a:p>
        </p:txBody>
      </p:sp>
      <p:sp>
        <p:nvSpPr>
          <p:cNvPr id="4" name="灯片编号占位符 3">
            <a:extLst>
              <a:ext uri="{FF2B5EF4-FFF2-40B4-BE49-F238E27FC236}">
                <a16:creationId xmlns:a16="http://schemas.microsoft.com/office/drawing/2014/main" id="{C32DC72F-A62E-4E42-BCF6-2740B9D22990}"/>
              </a:ext>
            </a:extLst>
          </p:cNvPr>
          <p:cNvSpPr>
            <a:spLocks noGrp="1"/>
          </p:cNvSpPr>
          <p:nvPr>
            <p:ph type="sldNum" sz="quarter" idx="12"/>
          </p:nvPr>
        </p:nvSpPr>
        <p:spPr/>
        <p:txBody>
          <a:bodyPr/>
          <a:lstStyle/>
          <a:p>
            <a:fld id="{8D4D1E41-7A09-AB4A-A4E1-09765ADA2698}" type="slidenum">
              <a:rPr kumimoji="1" lang="zh-CN" altLang="en-US" smtClean="0"/>
              <a:pPr/>
              <a:t>103</a:t>
            </a:fld>
            <a:endParaRPr kumimoji="1" lang="zh-CN" altLang="en-US" dirty="0"/>
          </a:p>
        </p:txBody>
      </p:sp>
      <p:sp>
        <p:nvSpPr>
          <p:cNvPr id="5" name="文本框 4">
            <a:extLst>
              <a:ext uri="{FF2B5EF4-FFF2-40B4-BE49-F238E27FC236}">
                <a16:creationId xmlns:a16="http://schemas.microsoft.com/office/drawing/2014/main" id="{705D0883-FBF8-4232-A6F1-21B2608F268F}"/>
              </a:ext>
            </a:extLst>
          </p:cNvPr>
          <p:cNvSpPr txBox="1"/>
          <p:nvPr/>
        </p:nvSpPr>
        <p:spPr>
          <a:xfrm>
            <a:off x="3988106" y="2751954"/>
            <a:ext cx="3966071" cy="1107996"/>
          </a:xfrm>
          <a:prstGeom prst="rect">
            <a:avLst/>
          </a:prstGeom>
          <a:noFill/>
        </p:spPr>
        <p:txBody>
          <a:bodyPr wrap="square" rtlCol="0">
            <a:spAutoFit/>
          </a:bodyPr>
          <a:lstStyle/>
          <a:p>
            <a:pPr algn="ctr"/>
            <a:r>
              <a:rPr lang="en-US" altLang="zh-CN" sz="6600" dirty="0">
                <a:latin typeface="微软雅黑" panose="020B0503020204020204" pitchFamily="34" charset="-122"/>
                <a:ea typeface="微软雅黑" panose="020B0503020204020204" pitchFamily="34" charset="-122"/>
              </a:rPr>
              <a:t>Thanks!!!</a:t>
            </a:r>
            <a:endParaRPr lang="zh-CN" altLang="en-US" sz="6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3319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172AE-A0E9-46C7-B4FE-4EE3202920FB}"/>
              </a:ext>
            </a:extLst>
          </p:cNvPr>
          <p:cNvSpPr>
            <a:spLocks noGrp="1"/>
          </p:cNvSpPr>
          <p:nvPr>
            <p:ph type="title"/>
          </p:nvPr>
        </p:nvSpPr>
        <p:spPr/>
        <p:txBody>
          <a:bodyPr/>
          <a:lstStyle/>
          <a:p>
            <a:r>
              <a:rPr lang="en-US" altLang="zh-CN" dirty="0"/>
              <a:t>4</a:t>
            </a:r>
            <a:r>
              <a:rPr lang="zh-CN" altLang="en-US" dirty="0"/>
              <a:t>．</a:t>
            </a:r>
            <a:r>
              <a:rPr lang="en-US" altLang="zh-CN" dirty="0"/>
              <a:t>Data Access/Integration</a:t>
            </a:r>
            <a:endParaRPr lang="zh-CN" altLang="en-US" dirty="0"/>
          </a:p>
        </p:txBody>
      </p:sp>
      <p:sp>
        <p:nvSpPr>
          <p:cNvPr id="3" name="内容占位符 2">
            <a:extLst>
              <a:ext uri="{FF2B5EF4-FFF2-40B4-BE49-F238E27FC236}">
                <a16:creationId xmlns:a16="http://schemas.microsoft.com/office/drawing/2014/main" id="{CF05A30C-6549-48E8-A5E0-B768C8BFEAD8}"/>
              </a:ext>
            </a:extLst>
          </p:cNvPr>
          <p:cNvSpPr>
            <a:spLocks noGrp="1"/>
          </p:cNvSpPr>
          <p:nvPr>
            <p:ph idx="1"/>
          </p:nvPr>
        </p:nvSpPr>
        <p:spPr/>
        <p:txBody>
          <a:bodyPr>
            <a:normAutofit fontScale="92500" lnSpcReduction="20000"/>
          </a:bodyPr>
          <a:lstStyle/>
          <a:p>
            <a:r>
              <a:rPr lang="en-US" altLang="zh-CN" dirty="0">
                <a:solidFill>
                  <a:srgbClr val="C00000"/>
                </a:solidFill>
              </a:rPr>
              <a:t>spring-</a:t>
            </a:r>
            <a:r>
              <a:rPr lang="en-US" altLang="zh-CN" dirty="0" err="1">
                <a:solidFill>
                  <a:srgbClr val="C00000"/>
                </a:solidFill>
              </a:rPr>
              <a:t>jdbc</a:t>
            </a:r>
            <a:r>
              <a:rPr lang="zh-CN" altLang="en-US" dirty="0">
                <a:solidFill>
                  <a:srgbClr val="C00000"/>
                </a:solidFill>
              </a:rPr>
              <a:t>模块</a:t>
            </a:r>
            <a:r>
              <a:rPr lang="zh-CN" altLang="en-US" dirty="0"/>
              <a:t>：提供了一个</a:t>
            </a:r>
            <a:r>
              <a:rPr lang="en-US" altLang="zh-CN" dirty="0"/>
              <a:t>JDBC</a:t>
            </a:r>
            <a:r>
              <a:rPr lang="zh-CN" altLang="en-US" dirty="0"/>
              <a:t>的抽象层，消除了繁琐的</a:t>
            </a:r>
            <a:r>
              <a:rPr lang="en-US" altLang="zh-CN" dirty="0"/>
              <a:t>JDBC</a:t>
            </a:r>
            <a:r>
              <a:rPr lang="zh-CN" altLang="en-US" dirty="0"/>
              <a:t>编码和数据库厂商特有的错误代码解析。</a:t>
            </a:r>
          </a:p>
          <a:p>
            <a:r>
              <a:rPr lang="en-US" altLang="zh-CN" dirty="0">
                <a:solidFill>
                  <a:srgbClr val="C00000"/>
                </a:solidFill>
              </a:rPr>
              <a:t>spring-</a:t>
            </a:r>
            <a:r>
              <a:rPr lang="en-US" altLang="zh-CN" dirty="0" err="1">
                <a:solidFill>
                  <a:srgbClr val="C00000"/>
                </a:solidFill>
              </a:rPr>
              <a:t>orm</a:t>
            </a:r>
            <a:r>
              <a:rPr lang="zh-CN" altLang="en-US" dirty="0">
                <a:solidFill>
                  <a:srgbClr val="C00000"/>
                </a:solidFill>
              </a:rPr>
              <a:t>模块</a:t>
            </a:r>
            <a:r>
              <a:rPr lang="zh-CN" altLang="en-US" dirty="0"/>
              <a:t>：为流行的对象关系映射（</a:t>
            </a:r>
            <a:r>
              <a:rPr lang="en-US" altLang="zh-CN" dirty="0"/>
              <a:t>Object-Relational Mapping</a:t>
            </a:r>
            <a:r>
              <a:rPr lang="zh-CN" altLang="en-US" dirty="0"/>
              <a:t>）</a:t>
            </a:r>
            <a:r>
              <a:rPr lang="en-US" altLang="zh-CN" dirty="0"/>
              <a:t>API</a:t>
            </a:r>
            <a:r>
              <a:rPr lang="zh-CN" altLang="en-US" dirty="0"/>
              <a:t>提供集成层，包括</a:t>
            </a:r>
            <a:r>
              <a:rPr lang="en-US" altLang="zh-CN" dirty="0"/>
              <a:t>JPA</a:t>
            </a:r>
            <a:r>
              <a:rPr lang="zh-CN" altLang="en-US" dirty="0"/>
              <a:t>和</a:t>
            </a:r>
            <a:r>
              <a:rPr lang="en-US" altLang="zh-CN" dirty="0"/>
              <a:t>Hibernate</a:t>
            </a:r>
            <a:r>
              <a:rPr lang="zh-CN" altLang="en-US" dirty="0"/>
              <a:t>。使用</a:t>
            </a:r>
            <a:r>
              <a:rPr lang="en-US" altLang="zh-CN" dirty="0"/>
              <a:t>spring-</a:t>
            </a:r>
            <a:r>
              <a:rPr lang="en-US" altLang="zh-CN" dirty="0" err="1"/>
              <a:t>orm</a:t>
            </a:r>
            <a:r>
              <a:rPr lang="zh-CN" altLang="en-US" dirty="0"/>
              <a:t>模块，可以将这些</a:t>
            </a:r>
            <a:r>
              <a:rPr lang="en-US" altLang="zh-CN" dirty="0"/>
              <a:t>O/R</a:t>
            </a:r>
            <a:r>
              <a:rPr lang="zh-CN" altLang="en-US" dirty="0"/>
              <a:t>映射框架与</a:t>
            </a:r>
            <a:r>
              <a:rPr lang="en-US" altLang="zh-CN" dirty="0"/>
              <a:t>Spring</a:t>
            </a:r>
            <a:r>
              <a:rPr lang="zh-CN" altLang="en-US" dirty="0"/>
              <a:t>提供的所有其它功能结合使用，例如声明式事务管理功能。</a:t>
            </a:r>
          </a:p>
          <a:p>
            <a:r>
              <a:rPr lang="en-US" altLang="zh-CN" dirty="0">
                <a:solidFill>
                  <a:srgbClr val="C00000"/>
                </a:solidFill>
              </a:rPr>
              <a:t>spring-</a:t>
            </a:r>
            <a:r>
              <a:rPr lang="en-US" altLang="zh-CN" dirty="0" err="1">
                <a:solidFill>
                  <a:srgbClr val="C00000"/>
                </a:solidFill>
              </a:rPr>
              <a:t>oxm</a:t>
            </a:r>
            <a:r>
              <a:rPr lang="zh-CN" altLang="en-US" dirty="0">
                <a:solidFill>
                  <a:srgbClr val="C00000"/>
                </a:solidFill>
              </a:rPr>
              <a:t>模块</a:t>
            </a:r>
            <a:r>
              <a:rPr lang="zh-CN" altLang="en-US" dirty="0"/>
              <a:t>：提供了一个支持对象</a:t>
            </a:r>
            <a:r>
              <a:rPr lang="en-US" altLang="zh-CN" dirty="0"/>
              <a:t>/XML</a:t>
            </a:r>
            <a:r>
              <a:rPr lang="zh-CN" altLang="en-US" dirty="0"/>
              <a:t>映射的抽象层实现，如</a:t>
            </a:r>
            <a:r>
              <a:rPr lang="en-US" altLang="zh-CN" dirty="0"/>
              <a:t>JAXB</a:t>
            </a:r>
            <a:r>
              <a:rPr lang="zh-CN" altLang="en-US" dirty="0"/>
              <a:t>、</a:t>
            </a:r>
            <a:r>
              <a:rPr lang="en-US" altLang="zh-CN" dirty="0"/>
              <a:t>Castor</a:t>
            </a:r>
            <a:r>
              <a:rPr lang="zh-CN" altLang="en-US" dirty="0"/>
              <a:t>、</a:t>
            </a:r>
            <a:r>
              <a:rPr lang="en-US" altLang="zh-CN" dirty="0" err="1"/>
              <a:t>JiBX</a:t>
            </a:r>
            <a:r>
              <a:rPr lang="zh-CN" altLang="en-US" dirty="0"/>
              <a:t>和</a:t>
            </a:r>
            <a:r>
              <a:rPr lang="en-US" altLang="zh-CN" dirty="0" err="1"/>
              <a:t>XStream</a:t>
            </a:r>
            <a:r>
              <a:rPr lang="zh-CN" altLang="en-US" dirty="0"/>
              <a:t>。</a:t>
            </a:r>
          </a:p>
          <a:p>
            <a:r>
              <a:rPr lang="en-US" altLang="zh-CN" dirty="0">
                <a:solidFill>
                  <a:srgbClr val="C00000"/>
                </a:solidFill>
              </a:rPr>
              <a:t>spring-</a:t>
            </a:r>
            <a:r>
              <a:rPr lang="en-US" altLang="zh-CN" dirty="0" err="1">
                <a:solidFill>
                  <a:srgbClr val="C00000"/>
                </a:solidFill>
              </a:rPr>
              <a:t>jms</a:t>
            </a:r>
            <a:r>
              <a:rPr lang="zh-CN" altLang="en-US" dirty="0">
                <a:solidFill>
                  <a:srgbClr val="C00000"/>
                </a:solidFill>
              </a:rPr>
              <a:t>模块（</a:t>
            </a:r>
            <a:r>
              <a:rPr lang="en-US" altLang="zh-CN" dirty="0">
                <a:solidFill>
                  <a:srgbClr val="C00000"/>
                </a:solidFill>
              </a:rPr>
              <a:t>Java Messaging Service</a:t>
            </a:r>
            <a:r>
              <a:rPr lang="zh-CN" altLang="en-US" dirty="0">
                <a:solidFill>
                  <a:srgbClr val="C00000"/>
                </a:solidFill>
              </a:rPr>
              <a:t>）</a:t>
            </a:r>
            <a:r>
              <a:rPr lang="zh-CN" altLang="en-US" dirty="0"/>
              <a:t>：指</a:t>
            </a:r>
            <a:r>
              <a:rPr lang="en-US" altLang="zh-CN" dirty="0"/>
              <a:t>Java</a:t>
            </a:r>
            <a:r>
              <a:rPr lang="zh-CN" altLang="en-US" dirty="0"/>
              <a:t>消息传递服务，包含用于生产和使用消息的功能。自</a:t>
            </a:r>
            <a:r>
              <a:rPr lang="en-US" altLang="zh-CN" dirty="0">
                <a:solidFill>
                  <a:srgbClr val="C00000"/>
                </a:solidFill>
              </a:rPr>
              <a:t>Spring 4.1</a:t>
            </a:r>
            <a:r>
              <a:rPr lang="zh-CN" altLang="en-US" dirty="0"/>
              <a:t>后，提供了与</a:t>
            </a:r>
            <a:r>
              <a:rPr lang="en-US" altLang="zh-CN" dirty="0"/>
              <a:t>spring-messaging</a:t>
            </a:r>
            <a:r>
              <a:rPr lang="zh-CN" altLang="en-US" dirty="0"/>
              <a:t>模块的集成。</a:t>
            </a:r>
          </a:p>
          <a:p>
            <a:r>
              <a:rPr lang="en-US" altLang="zh-CN" dirty="0">
                <a:solidFill>
                  <a:srgbClr val="C00000"/>
                </a:solidFill>
              </a:rPr>
              <a:t>spring-</a:t>
            </a:r>
            <a:r>
              <a:rPr lang="en-US" altLang="zh-CN" dirty="0" err="1">
                <a:solidFill>
                  <a:srgbClr val="C00000"/>
                </a:solidFill>
              </a:rPr>
              <a:t>tx</a:t>
            </a:r>
            <a:r>
              <a:rPr lang="zh-CN" altLang="en-US" dirty="0">
                <a:solidFill>
                  <a:srgbClr val="C00000"/>
                </a:solidFill>
              </a:rPr>
              <a:t>模块（事务模块）</a:t>
            </a:r>
            <a:r>
              <a:rPr lang="zh-CN" altLang="en-US" dirty="0"/>
              <a:t>：支持用于实现特殊接口和所有</a:t>
            </a:r>
            <a:r>
              <a:rPr lang="en-US" altLang="zh-CN" dirty="0"/>
              <a:t>POJO</a:t>
            </a:r>
            <a:r>
              <a:rPr lang="zh-CN" altLang="en-US" dirty="0"/>
              <a:t>（普通</a:t>
            </a:r>
            <a:r>
              <a:rPr lang="en-US" altLang="zh-CN" dirty="0"/>
              <a:t>Java</a:t>
            </a:r>
            <a:r>
              <a:rPr lang="zh-CN" altLang="en-US" dirty="0"/>
              <a:t>对象）类的编程和声明式事务管理。</a:t>
            </a:r>
          </a:p>
        </p:txBody>
      </p:sp>
      <p:sp>
        <p:nvSpPr>
          <p:cNvPr id="4" name="灯片编号占位符 3">
            <a:extLst>
              <a:ext uri="{FF2B5EF4-FFF2-40B4-BE49-F238E27FC236}">
                <a16:creationId xmlns:a16="http://schemas.microsoft.com/office/drawing/2014/main" id="{E15AC953-7B19-4485-AEFB-80EF75222CDC}"/>
              </a:ext>
            </a:extLst>
          </p:cNvPr>
          <p:cNvSpPr>
            <a:spLocks noGrp="1"/>
          </p:cNvSpPr>
          <p:nvPr>
            <p:ph type="sldNum" sz="quarter" idx="12"/>
          </p:nvPr>
        </p:nvSpPr>
        <p:spPr/>
        <p:txBody>
          <a:bodyPr/>
          <a:lstStyle/>
          <a:p>
            <a:fld id="{8D4D1E41-7A09-AB4A-A4E1-09765ADA2698}" type="slidenum">
              <a:rPr kumimoji="1" lang="zh-CN" altLang="en-US" smtClean="0"/>
              <a:pPr/>
              <a:t>10</a:t>
            </a:fld>
            <a:endParaRPr kumimoji="1" lang="zh-CN" altLang="en-US" dirty="0"/>
          </a:p>
        </p:txBody>
      </p:sp>
    </p:spTree>
    <p:extLst>
      <p:ext uri="{BB962C8B-B14F-4D97-AF65-F5344CB8AC3E}">
        <p14:creationId xmlns:p14="http://schemas.microsoft.com/office/powerpoint/2010/main" val="15870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92885-87CC-424C-B09F-6B853F804F98}"/>
              </a:ext>
            </a:extLst>
          </p:cNvPr>
          <p:cNvSpPr>
            <a:spLocks noGrp="1"/>
          </p:cNvSpPr>
          <p:nvPr>
            <p:ph type="title"/>
          </p:nvPr>
        </p:nvSpPr>
        <p:spPr/>
        <p:txBody>
          <a:bodyPr/>
          <a:lstStyle/>
          <a:p>
            <a:r>
              <a:rPr lang="en-US" altLang="zh-CN"/>
              <a:t>5</a:t>
            </a:r>
            <a:r>
              <a:rPr lang="zh-CN" altLang="en-US"/>
              <a:t>．</a:t>
            </a:r>
            <a:r>
              <a:rPr lang="en-US" altLang="zh-CN"/>
              <a:t>Web</a:t>
            </a:r>
            <a:endParaRPr lang="zh-CN" altLang="en-US"/>
          </a:p>
        </p:txBody>
      </p:sp>
      <p:sp>
        <p:nvSpPr>
          <p:cNvPr id="3" name="内容占位符 2">
            <a:extLst>
              <a:ext uri="{FF2B5EF4-FFF2-40B4-BE49-F238E27FC236}">
                <a16:creationId xmlns:a16="http://schemas.microsoft.com/office/drawing/2014/main" id="{585FBE08-CAF9-41D1-9249-2094B4430EFD}"/>
              </a:ext>
            </a:extLst>
          </p:cNvPr>
          <p:cNvSpPr>
            <a:spLocks noGrp="1"/>
          </p:cNvSpPr>
          <p:nvPr>
            <p:ph idx="1"/>
          </p:nvPr>
        </p:nvSpPr>
        <p:spPr/>
        <p:txBody>
          <a:bodyPr>
            <a:normAutofit fontScale="85000" lnSpcReduction="10000"/>
          </a:bodyPr>
          <a:lstStyle/>
          <a:p>
            <a:r>
              <a:rPr lang="en-US" altLang="zh-CN" dirty="0">
                <a:solidFill>
                  <a:srgbClr val="C00000"/>
                </a:solidFill>
              </a:rPr>
              <a:t>spring-web</a:t>
            </a:r>
            <a:r>
              <a:rPr lang="zh-CN" altLang="en-US" dirty="0">
                <a:solidFill>
                  <a:srgbClr val="C00000"/>
                </a:solidFill>
              </a:rPr>
              <a:t>模块</a:t>
            </a:r>
            <a:r>
              <a:rPr lang="zh-CN" altLang="en-US" dirty="0"/>
              <a:t>：提供了基本的</a:t>
            </a:r>
            <a:r>
              <a:rPr lang="en-US" altLang="zh-CN" dirty="0"/>
              <a:t>Web</a:t>
            </a:r>
            <a:r>
              <a:rPr lang="zh-CN" altLang="en-US" dirty="0"/>
              <a:t>开发集成功能。例如：多文件上传功能、使用</a:t>
            </a:r>
            <a:r>
              <a:rPr lang="en-US" altLang="zh-CN" dirty="0"/>
              <a:t>Servlet</a:t>
            </a:r>
            <a:r>
              <a:rPr lang="zh-CN" altLang="en-US" dirty="0"/>
              <a:t>监听器初始化一个</a:t>
            </a:r>
            <a:r>
              <a:rPr lang="en-US" altLang="zh-CN" dirty="0"/>
              <a:t>IoC</a:t>
            </a:r>
            <a:r>
              <a:rPr lang="zh-CN" altLang="en-US" dirty="0"/>
              <a:t>容器以及</a:t>
            </a:r>
            <a:r>
              <a:rPr lang="en-US" altLang="zh-CN" dirty="0"/>
              <a:t>Web</a:t>
            </a:r>
            <a:r>
              <a:rPr lang="zh-CN" altLang="en-US" dirty="0"/>
              <a:t>应用上下文。</a:t>
            </a:r>
          </a:p>
          <a:p>
            <a:r>
              <a:rPr lang="en-US" altLang="zh-CN" dirty="0">
                <a:solidFill>
                  <a:srgbClr val="C00000"/>
                </a:solidFill>
              </a:rPr>
              <a:t>spring-</a:t>
            </a:r>
            <a:r>
              <a:rPr lang="en-US" altLang="zh-CN" dirty="0" err="1">
                <a:solidFill>
                  <a:srgbClr val="C00000"/>
                </a:solidFill>
              </a:rPr>
              <a:t>webmvc</a:t>
            </a:r>
            <a:r>
              <a:rPr lang="zh-CN" altLang="en-US" dirty="0">
                <a:solidFill>
                  <a:srgbClr val="C00000"/>
                </a:solidFill>
              </a:rPr>
              <a:t>模块</a:t>
            </a:r>
            <a:r>
              <a:rPr lang="zh-CN" altLang="en-US" dirty="0"/>
              <a:t>：也称为</a:t>
            </a:r>
            <a:r>
              <a:rPr lang="en-US" altLang="zh-CN" dirty="0"/>
              <a:t>Web-Servlet</a:t>
            </a:r>
            <a:r>
              <a:rPr lang="zh-CN" altLang="en-US" dirty="0"/>
              <a:t>模块，包含用于</a:t>
            </a:r>
            <a:r>
              <a:rPr lang="en-US" altLang="zh-CN" dirty="0"/>
              <a:t>Web</a:t>
            </a:r>
            <a:r>
              <a:rPr lang="zh-CN" altLang="en-US" dirty="0"/>
              <a:t>应用程序的</a:t>
            </a:r>
            <a:r>
              <a:rPr lang="en-US" altLang="zh-CN" dirty="0"/>
              <a:t>Spring MVC</a:t>
            </a:r>
            <a:r>
              <a:rPr lang="zh-CN" altLang="en-US" dirty="0"/>
              <a:t>和</a:t>
            </a:r>
            <a:r>
              <a:rPr lang="en-US" altLang="zh-CN" dirty="0"/>
              <a:t>REST Web Services</a:t>
            </a:r>
            <a:r>
              <a:rPr lang="zh-CN" altLang="en-US" dirty="0"/>
              <a:t>实现。 </a:t>
            </a:r>
            <a:r>
              <a:rPr lang="en-US" altLang="zh-CN" dirty="0"/>
              <a:t>Spring MVC</a:t>
            </a:r>
            <a:r>
              <a:rPr lang="zh-CN" altLang="en-US" dirty="0"/>
              <a:t>框架提供了领域模型代码和</a:t>
            </a:r>
            <a:r>
              <a:rPr lang="en-US" altLang="zh-CN" dirty="0"/>
              <a:t>Web</a:t>
            </a:r>
            <a:r>
              <a:rPr lang="zh-CN" altLang="en-US" dirty="0"/>
              <a:t>表单之间的清晰分离，并与</a:t>
            </a:r>
            <a:r>
              <a:rPr lang="en-US" altLang="zh-CN" dirty="0"/>
              <a:t>Spring Framework</a:t>
            </a:r>
            <a:r>
              <a:rPr lang="zh-CN" altLang="en-US" dirty="0"/>
              <a:t>的所有其它功能集成，本书后续章节将会详细讲解</a:t>
            </a:r>
            <a:r>
              <a:rPr lang="en-US" altLang="zh-CN" dirty="0"/>
              <a:t>Spring MVC</a:t>
            </a:r>
            <a:r>
              <a:rPr lang="zh-CN" altLang="en-US" dirty="0"/>
              <a:t>框架。</a:t>
            </a:r>
          </a:p>
          <a:p>
            <a:r>
              <a:rPr lang="en-US" altLang="zh-CN" dirty="0">
                <a:solidFill>
                  <a:srgbClr val="C00000"/>
                </a:solidFill>
              </a:rPr>
              <a:t>spring-</a:t>
            </a:r>
            <a:r>
              <a:rPr lang="en-US" altLang="zh-CN" dirty="0" err="1">
                <a:solidFill>
                  <a:srgbClr val="C00000"/>
                </a:solidFill>
              </a:rPr>
              <a:t>websocket</a:t>
            </a:r>
            <a:r>
              <a:rPr lang="zh-CN" altLang="en-US" dirty="0">
                <a:solidFill>
                  <a:srgbClr val="C00000"/>
                </a:solidFill>
              </a:rPr>
              <a:t>模块</a:t>
            </a:r>
            <a:r>
              <a:rPr lang="zh-CN" altLang="en-US" dirty="0"/>
              <a:t>：</a:t>
            </a:r>
            <a:r>
              <a:rPr lang="en-US" altLang="zh-CN" dirty="0">
                <a:solidFill>
                  <a:srgbClr val="C00000"/>
                </a:solidFill>
              </a:rPr>
              <a:t>Spring 4.0</a:t>
            </a:r>
            <a:r>
              <a:rPr lang="zh-CN" altLang="en-US" dirty="0"/>
              <a:t>后新增的模块，它提供了</a:t>
            </a:r>
            <a:r>
              <a:rPr lang="en-US" altLang="zh-CN" dirty="0"/>
              <a:t>WebSocket</a:t>
            </a:r>
            <a:r>
              <a:rPr lang="zh-CN" altLang="en-US" dirty="0"/>
              <a:t>和</a:t>
            </a:r>
            <a:r>
              <a:rPr lang="en-US" altLang="zh-CN" dirty="0" err="1"/>
              <a:t>SockJS</a:t>
            </a:r>
            <a:r>
              <a:rPr lang="zh-CN" altLang="en-US" dirty="0"/>
              <a:t>的实现，主要是与</a:t>
            </a:r>
            <a:r>
              <a:rPr lang="en-US" altLang="zh-CN" dirty="0"/>
              <a:t>Web</a:t>
            </a:r>
            <a:r>
              <a:rPr lang="zh-CN" altLang="en-US" dirty="0"/>
              <a:t>前端的全双工通讯的协议。</a:t>
            </a:r>
          </a:p>
          <a:p>
            <a:r>
              <a:rPr lang="en-US" altLang="zh-CN" dirty="0">
                <a:solidFill>
                  <a:srgbClr val="C00000"/>
                </a:solidFill>
              </a:rPr>
              <a:t>spring-</a:t>
            </a:r>
            <a:r>
              <a:rPr lang="en-US" altLang="zh-CN" dirty="0" err="1">
                <a:solidFill>
                  <a:srgbClr val="C00000"/>
                </a:solidFill>
              </a:rPr>
              <a:t>webflux</a:t>
            </a:r>
            <a:r>
              <a:rPr lang="zh-CN" altLang="en-US" dirty="0">
                <a:solidFill>
                  <a:srgbClr val="C00000"/>
                </a:solidFill>
              </a:rPr>
              <a:t>模块</a:t>
            </a:r>
            <a:r>
              <a:rPr lang="zh-CN" altLang="en-US" dirty="0"/>
              <a:t>：</a:t>
            </a:r>
            <a:r>
              <a:rPr lang="en-US" altLang="zh-CN" dirty="0"/>
              <a:t>spring-</a:t>
            </a:r>
            <a:r>
              <a:rPr lang="en-US" altLang="zh-CN" dirty="0" err="1"/>
              <a:t>webflux</a:t>
            </a:r>
            <a:r>
              <a:rPr lang="zh-CN" altLang="en-US" dirty="0"/>
              <a:t>是一个新的非堵塞函数式</a:t>
            </a:r>
            <a:r>
              <a:rPr lang="en-US" altLang="zh-CN" dirty="0"/>
              <a:t>Reactive Web</a:t>
            </a:r>
            <a:r>
              <a:rPr lang="zh-CN" altLang="en-US" dirty="0"/>
              <a:t>框架，可以用来建立异步的、非阻塞、事件驱动的服务，并且扩展性非常好。（该模块是</a:t>
            </a:r>
            <a:r>
              <a:rPr lang="en-US" altLang="zh-CN" dirty="0">
                <a:solidFill>
                  <a:srgbClr val="C00000"/>
                </a:solidFill>
              </a:rPr>
              <a:t>Spring 5</a:t>
            </a:r>
            <a:r>
              <a:rPr lang="zh-CN" altLang="en-US" dirty="0"/>
              <a:t>新增模块）。</a:t>
            </a:r>
          </a:p>
        </p:txBody>
      </p:sp>
      <p:sp>
        <p:nvSpPr>
          <p:cNvPr id="4" name="灯片编号占位符 3">
            <a:extLst>
              <a:ext uri="{FF2B5EF4-FFF2-40B4-BE49-F238E27FC236}">
                <a16:creationId xmlns:a16="http://schemas.microsoft.com/office/drawing/2014/main" id="{EDC7B4CC-2180-4BDF-91F4-A7F84B07A96C}"/>
              </a:ext>
            </a:extLst>
          </p:cNvPr>
          <p:cNvSpPr>
            <a:spLocks noGrp="1"/>
          </p:cNvSpPr>
          <p:nvPr>
            <p:ph type="sldNum" sz="quarter" idx="12"/>
          </p:nvPr>
        </p:nvSpPr>
        <p:spPr/>
        <p:txBody>
          <a:bodyPr/>
          <a:lstStyle/>
          <a:p>
            <a:fld id="{8D4D1E41-7A09-AB4A-A4E1-09765ADA2698}" type="slidenum">
              <a:rPr kumimoji="1" lang="zh-CN" altLang="en-US" smtClean="0"/>
              <a:pPr/>
              <a:t>11</a:t>
            </a:fld>
            <a:endParaRPr kumimoji="1" lang="zh-CN" altLang="en-US" dirty="0"/>
          </a:p>
        </p:txBody>
      </p:sp>
    </p:spTree>
    <p:extLst>
      <p:ext uri="{BB962C8B-B14F-4D97-AF65-F5344CB8AC3E}">
        <p14:creationId xmlns:p14="http://schemas.microsoft.com/office/powerpoint/2010/main" val="3385303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F547B-054A-46E9-BE9F-05725C2310D0}"/>
              </a:ext>
            </a:extLst>
          </p:cNvPr>
          <p:cNvSpPr>
            <a:spLocks noGrp="1"/>
          </p:cNvSpPr>
          <p:nvPr>
            <p:ph type="title"/>
          </p:nvPr>
        </p:nvSpPr>
        <p:spPr/>
        <p:txBody>
          <a:bodyPr/>
          <a:lstStyle/>
          <a:p>
            <a:r>
              <a:rPr lang="en-US" altLang="zh-CN" dirty="0"/>
              <a:t>6</a:t>
            </a:r>
            <a:r>
              <a:rPr lang="zh-CN" altLang="en-US" dirty="0"/>
              <a:t>．</a:t>
            </a:r>
            <a:r>
              <a:rPr lang="en-US" altLang="zh-CN" dirty="0"/>
              <a:t>Test</a:t>
            </a:r>
            <a:endParaRPr lang="zh-CN" altLang="en-US" dirty="0"/>
          </a:p>
        </p:txBody>
      </p:sp>
      <p:sp>
        <p:nvSpPr>
          <p:cNvPr id="3" name="内容占位符 2">
            <a:extLst>
              <a:ext uri="{FF2B5EF4-FFF2-40B4-BE49-F238E27FC236}">
                <a16:creationId xmlns:a16="http://schemas.microsoft.com/office/drawing/2014/main" id="{8D0F7500-8559-4689-AAE5-A39FFD519EE3}"/>
              </a:ext>
            </a:extLst>
          </p:cNvPr>
          <p:cNvSpPr>
            <a:spLocks noGrp="1"/>
          </p:cNvSpPr>
          <p:nvPr>
            <p:ph idx="1"/>
          </p:nvPr>
        </p:nvSpPr>
        <p:spPr/>
        <p:txBody>
          <a:bodyPr/>
          <a:lstStyle/>
          <a:p>
            <a:r>
              <a:rPr lang="en-US" altLang="zh-CN" dirty="0">
                <a:solidFill>
                  <a:srgbClr val="C00000"/>
                </a:solidFill>
              </a:rPr>
              <a:t>Test</a:t>
            </a:r>
            <a:r>
              <a:rPr lang="zh-CN" altLang="en-US" dirty="0">
                <a:solidFill>
                  <a:srgbClr val="C00000"/>
                </a:solidFill>
              </a:rPr>
              <a:t>（</a:t>
            </a:r>
            <a:r>
              <a:rPr lang="en-US" altLang="zh-CN" dirty="0">
                <a:solidFill>
                  <a:srgbClr val="C00000"/>
                </a:solidFill>
              </a:rPr>
              <a:t>spring-test</a:t>
            </a:r>
            <a:r>
              <a:rPr lang="zh-CN" altLang="en-US" dirty="0">
                <a:solidFill>
                  <a:srgbClr val="C00000"/>
                </a:solidFill>
              </a:rPr>
              <a:t>）模块</a:t>
            </a:r>
            <a:r>
              <a:rPr lang="zh-CN" altLang="en-US" dirty="0"/>
              <a:t>：支持使用</a:t>
            </a:r>
            <a:r>
              <a:rPr lang="en-US" altLang="zh-CN" dirty="0"/>
              <a:t>JUnit</a:t>
            </a:r>
            <a:r>
              <a:rPr lang="zh-CN" altLang="en-US" dirty="0"/>
              <a:t>或</a:t>
            </a:r>
            <a:r>
              <a:rPr lang="en-US" altLang="zh-CN" dirty="0"/>
              <a:t>TestNG</a:t>
            </a:r>
            <a:r>
              <a:rPr lang="zh-CN" altLang="en-US" dirty="0"/>
              <a:t>对</a:t>
            </a:r>
            <a:r>
              <a:rPr lang="en-US" altLang="zh-CN" dirty="0"/>
              <a:t>Spring</a:t>
            </a:r>
            <a:r>
              <a:rPr lang="zh-CN" altLang="en-US" dirty="0"/>
              <a:t>组件进行单元测试和集成测试。</a:t>
            </a:r>
          </a:p>
        </p:txBody>
      </p:sp>
      <p:sp>
        <p:nvSpPr>
          <p:cNvPr id="4" name="灯片编号占位符 3">
            <a:extLst>
              <a:ext uri="{FF2B5EF4-FFF2-40B4-BE49-F238E27FC236}">
                <a16:creationId xmlns:a16="http://schemas.microsoft.com/office/drawing/2014/main" id="{21986398-D2DF-486C-BD1F-D910D3C6066B}"/>
              </a:ext>
            </a:extLst>
          </p:cNvPr>
          <p:cNvSpPr>
            <a:spLocks noGrp="1"/>
          </p:cNvSpPr>
          <p:nvPr>
            <p:ph type="sldNum" sz="quarter" idx="12"/>
          </p:nvPr>
        </p:nvSpPr>
        <p:spPr/>
        <p:txBody>
          <a:bodyPr/>
          <a:lstStyle/>
          <a:p>
            <a:fld id="{8D4D1E41-7A09-AB4A-A4E1-09765ADA2698}" type="slidenum">
              <a:rPr kumimoji="1" lang="zh-CN" altLang="en-US" smtClean="0"/>
              <a:pPr/>
              <a:t>12</a:t>
            </a:fld>
            <a:endParaRPr kumimoji="1" lang="zh-CN" altLang="en-US" dirty="0"/>
          </a:p>
        </p:txBody>
      </p:sp>
    </p:spTree>
    <p:extLst>
      <p:ext uri="{BB962C8B-B14F-4D97-AF65-F5344CB8AC3E}">
        <p14:creationId xmlns:p14="http://schemas.microsoft.com/office/powerpoint/2010/main" val="2181134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13</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t>1.1  Spring</a:t>
            </a:r>
            <a:r>
              <a:rPr kumimoji="1" lang="zh-CN" altLang="en-US" dirty="0"/>
              <a:t>概述</a:t>
            </a:r>
            <a:endParaRPr kumimoji="1" lang="en-US" altLang="zh-CN" dirty="0"/>
          </a:p>
          <a:p>
            <a:pPr marL="0" indent="0">
              <a:lnSpc>
                <a:spcPct val="130000"/>
              </a:lnSpc>
              <a:buNone/>
            </a:pPr>
            <a:r>
              <a:rPr kumimoji="1" lang="en-US" altLang="zh-CN" dirty="0">
                <a:solidFill>
                  <a:srgbClr val="C00000"/>
                </a:solidFill>
              </a:rPr>
              <a:t>1.2  Spring</a:t>
            </a:r>
            <a:r>
              <a:rPr kumimoji="1" lang="zh-CN" altLang="en-US" dirty="0">
                <a:solidFill>
                  <a:srgbClr val="C00000"/>
                </a:solidFill>
              </a:rPr>
              <a:t>开发环境的构建</a:t>
            </a:r>
            <a:endParaRPr kumimoji="1" lang="en-US" altLang="zh-CN" dirty="0">
              <a:solidFill>
                <a:srgbClr val="C00000"/>
              </a:solidFill>
            </a:endParaRPr>
          </a:p>
          <a:p>
            <a:pPr marL="0" indent="0">
              <a:lnSpc>
                <a:spcPct val="130000"/>
              </a:lnSpc>
              <a:buNone/>
            </a:pPr>
            <a:r>
              <a:rPr kumimoji="1" lang="en-US" altLang="zh-CN" dirty="0"/>
              <a:t>1.3  Spring IoC</a:t>
            </a:r>
          </a:p>
          <a:p>
            <a:pPr marL="0" indent="0">
              <a:lnSpc>
                <a:spcPct val="130000"/>
              </a:lnSpc>
              <a:buNone/>
            </a:pPr>
            <a:r>
              <a:rPr kumimoji="1" lang="en-US" altLang="zh-CN" dirty="0"/>
              <a:t>1.4  Spring AOP</a:t>
            </a:r>
          </a:p>
          <a:p>
            <a:pPr marL="0" indent="0">
              <a:lnSpc>
                <a:spcPct val="130000"/>
              </a:lnSpc>
              <a:buNone/>
            </a:pPr>
            <a:r>
              <a:rPr kumimoji="1" lang="en-US" altLang="zh-CN" dirty="0"/>
              <a:t>1.5  Spring Bean</a:t>
            </a:r>
          </a:p>
          <a:p>
            <a:pPr marL="0" indent="0">
              <a:lnSpc>
                <a:spcPct val="130000"/>
              </a:lnSpc>
              <a:buNone/>
            </a:pPr>
            <a:r>
              <a:rPr kumimoji="1" lang="en-US" altLang="zh-CN" dirty="0"/>
              <a:t>1.6  Spring</a:t>
            </a:r>
            <a:r>
              <a:rPr kumimoji="1" lang="zh-CN" altLang="en-US" dirty="0"/>
              <a:t>的数据库编程</a:t>
            </a:r>
            <a:endParaRPr kumimoji="1" lang="en-US" altLang="zh-CN" dirty="0"/>
          </a:p>
        </p:txBody>
      </p:sp>
    </p:spTree>
    <p:extLst>
      <p:ext uri="{BB962C8B-B14F-4D97-AF65-F5344CB8AC3E}">
        <p14:creationId xmlns:p14="http://schemas.microsoft.com/office/powerpoint/2010/main" val="388469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DE81D-9E48-4CA4-992E-377DCB0D7ADC}"/>
              </a:ext>
            </a:extLst>
          </p:cNvPr>
          <p:cNvSpPr>
            <a:spLocks noGrp="1"/>
          </p:cNvSpPr>
          <p:nvPr>
            <p:ph type="title"/>
          </p:nvPr>
        </p:nvSpPr>
        <p:spPr/>
        <p:txBody>
          <a:bodyPr/>
          <a:lstStyle/>
          <a:p>
            <a:r>
              <a:rPr lang="en-US" altLang="zh-CN" dirty="0"/>
              <a:t>1.2  Spring</a:t>
            </a:r>
            <a:r>
              <a:rPr lang="zh-CN" altLang="en-US" dirty="0"/>
              <a:t>开发环境的构建</a:t>
            </a:r>
          </a:p>
        </p:txBody>
      </p:sp>
      <p:sp>
        <p:nvSpPr>
          <p:cNvPr id="3" name="内容占位符 2">
            <a:extLst>
              <a:ext uri="{FF2B5EF4-FFF2-40B4-BE49-F238E27FC236}">
                <a16:creationId xmlns:a16="http://schemas.microsoft.com/office/drawing/2014/main" id="{0E1BEA66-DEA0-4224-B0A7-CB6CC877CF32}"/>
              </a:ext>
            </a:extLst>
          </p:cNvPr>
          <p:cNvSpPr>
            <a:spLocks noGrp="1"/>
          </p:cNvSpPr>
          <p:nvPr>
            <p:ph idx="1"/>
          </p:nvPr>
        </p:nvSpPr>
        <p:spPr/>
        <p:txBody>
          <a:bodyPr/>
          <a:lstStyle/>
          <a:p>
            <a:r>
              <a:rPr lang="en-US" altLang="zh-CN" dirty="0">
                <a:solidFill>
                  <a:srgbClr val="C00000"/>
                </a:solidFill>
              </a:rPr>
              <a:t>1.2.1  </a:t>
            </a:r>
            <a:r>
              <a:rPr lang="zh-CN" altLang="en-US" dirty="0">
                <a:solidFill>
                  <a:srgbClr val="C00000"/>
                </a:solidFill>
              </a:rPr>
              <a:t>使用</a:t>
            </a:r>
            <a:r>
              <a:rPr lang="en-US" altLang="zh-CN" dirty="0">
                <a:solidFill>
                  <a:srgbClr val="C00000"/>
                </a:solidFill>
              </a:rPr>
              <a:t>Eclipse</a:t>
            </a:r>
            <a:r>
              <a:rPr lang="zh-CN" altLang="en-US" dirty="0">
                <a:solidFill>
                  <a:srgbClr val="C00000"/>
                </a:solidFill>
              </a:rPr>
              <a:t>开发</a:t>
            </a:r>
            <a:r>
              <a:rPr lang="en-US" altLang="zh-CN" dirty="0">
                <a:solidFill>
                  <a:srgbClr val="C00000"/>
                </a:solidFill>
              </a:rPr>
              <a:t>Java Web</a:t>
            </a:r>
            <a:r>
              <a:rPr lang="zh-CN" altLang="en-US" dirty="0">
                <a:solidFill>
                  <a:srgbClr val="C00000"/>
                </a:solidFill>
              </a:rPr>
              <a:t>应用</a:t>
            </a:r>
            <a:endParaRPr lang="en-US" altLang="zh-CN" dirty="0">
              <a:solidFill>
                <a:srgbClr val="C00000"/>
              </a:solidFill>
            </a:endParaRPr>
          </a:p>
          <a:p>
            <a:r>
              <a:rPr lang="en-US" altLang="zh-CN" dirty="0"/>
              <a:t>1.2.2  Spring</a:t>
            </a:r>
            <a:r>
              <a:rPr lang="zh-CN" altLang="en-US" dirty="0"/>
              <a:t>的下载及目录结构</a:t>
            </a:r>
            <a:endParaRPr lang="en-US" altLang="zh-CN" dirty="0"/>
          </a:p>
          <a:p>
            <a:r>
              <a:rPr lang="en-US" altLang="zh-CN" dirty="0"/>
              <a:t>1.2.3  </a:t>
            </a:r>
            <a:r>
              <a:rPr lang="zh-CN" altLang="en-US" dirty="0"/>
              <a:t>第一个</a:t>
            </a:r>
            <a:r>
              <a:rPr lang="en-US" altLang="zh-CN" dirty="0"/>
              <a:t>Spring</a:t>
            </a:r>
            <a:r>
              <a:rPr lang="zh-CN" altLang="en-US" dirty="0"/>
              <a:t>入门程序</a:t>
            </a:r>
          </a:p>
        </p:txBody>
      </p:sp>
      <p:sp>
        <p:nvSpPr>
          <p:cNvPr id="4" name="灯片编号占位符 3">
            <a:extLst>
              <a:ext uri="{FF2B5EF4-FFF2-40B4-BE49-F238E27FC236}">
                <a16:creationId xmlns:a16="http://schemas.microsoft.com/office/drawing/2014/main" id="{457E5A18-32AA-449B-B210-E1CAD4011343}"/>
              </a:ext>
            </a:extLst>
          </p:cNvPr>
          <p:cNvSpPr>
            <a:spLocks noGrp="1"/>
          </p:cNvSpPr>
          <p:nvPr>
            <p:ph type="sldNum" sz="quarter" idx="12"/>
          </p:nvPr>
        </p:nvSpPr>
        <p:spPr/>
        <p:txBody>
          <a:bodyPr/>
          <a:lstStyle/>
          <a:p>
            <a:fld id="{8D4D1E41-7A09-AB4A-A4E1-09765ADA2698}" type="slidenum">
              <a:rPr kumimoji="1" lang="zh-CN" altLang="en-US" smtClean="0"/>
              <a:pPr/>
              <a:t>14</a:t>
            </a:fld>
            <a:endParaRPr kumimoji="1" lang="zh-CN" altLang="en-US" dirty="0"/>
          </a:p>
        </p:txBody>
      </p:sp>
    </p:spTree>
    <p:extLst>
      <p:ext uri="{BB962C8B-B14F-4D97-AF65-F5344CB8AC3E}">
        <p14:creationId xmlns:p14="http://schemas.microsoft.com/office/powerpoint/2010/main" val="2996283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A658F-9FDE-42F1-90BC-90CCE3DE2933}"/>
              </a:ext>
            </a:extLst>
          </p:cNvPr>
          <p:cNvSpPr>
            <a:spLocks noGrp="1"/>
          </p:cNvSpPr>
          <p:nvPr>
            <p:ph type="title"/>
          </p:nvPr>
        </p:nvSpPr>
        <p:spPr/>
        <p:txBody>
          <a:bodyPr>
            <a:normAutofit fontScale="90000"/>
          </a:bodyPr>
          <a:lstStyle/>
          <a:p>
            <a:r>
              <a:rPr lang="en-US" altLang="zh-CN" dirty="0"/>
              <a:t>1.2.1  </a:t>
            </a:r>
            <a:r>
              <a:rPr lang="zh-CN" altLang="en-US" dirty="0"/>
              <a:t>使用</a:t>
            </a:r>
            <a:r>
              <a:rPr lang="en-US" altLang="zh-CN" dirty="0"/>
              <a:t>Eclipse</a:t>
            </a:r>
            <a:r>
              <a:rPr lang="zh-CN" altLang="en-US" dirty="0"/>
              <a:t>开发</a:t>
            </a:r>
            <a:r>
              <a:rPr lang="en-US" altLang="zh-CN" dirty="0"/>
              <a:t>Java Web</a:t>
            </a:r>
            <a:r>
              <a:rPr lang="zh-CN" altLang="en-US" dirty="0"/>
              <a:t>应用</a:t>
            </a:r>
          </a:p>
        </p:txBody>
      </p:sp>
      <p:sp>
        <p:nvSpPr>
          <p:cNvPr id="4" name="灯片编号占位符 3">
            <a:extLst>
              <a:ext uri="{FF2B5EF4-FFF2-40B4-BE49-F238E27FC236}">
                <a16:creationId xmlns:a16="http://schemas.microsoft.com/office/drawing/2014/main" id="{2179A8E4-6E38-498B-8A67-04411D47AB4B}"/>
              </a:ext>
            </a:extLst>
          </p:cNvPr>
          <p:cNvSpPr>
            <a:spLocks noGrp="1"/>
          </p:cNvSpPr>
          <p:nvPr>
            <p:ph type="sldNum" sz="quarter" idx="12"/>
          </p:nvPr>
        </p:nvSpPr>
        <p:spPr/>
        <p:txBody>
          <a:bodyPr/>
          <a:lstStyle/>
          <a:p>
            <a:fld id="{8D4D1E41-7A09-AB4A-A4E1-09765ADA2698}" type="slidenum">
              <a:rPr kumimoji="1" lang="zh-CN" altLang="en-US" smtClean="0"/>
              <a:pPr/>
              <a:t>15</a:t>
            </a:fld>
            <a:endParaRPr kumimoji="1" lang="zh-CN" altLang="en-US" dirty="0"/>
          </a:p>
        </p:txBody>
      </p:sp>
      <p:pic>
        <p:nvPicPr>
          <p:cNvPr id="3074" name="图片 1">
            <a:extLst>
              <a:ext uri="{FF2B5EF4-FFF2-40B4-BE49-F238E27FC236}">
                <a16:creationId xmlns:a16="http://schemas.microsoft.com/office/drawing/2014/main" id="{6DE21A86-35AB-4B86-BF6C-65A87C9CC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744" y="1545536"/>
            <a:ext cx="5289550"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D401A97C-D8A8-49A9-897D-8E18A386B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572" y="1545536"/>
            <a:ext cx="318770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6566C9A5-DDF9-49CC-8C11-6FB8F52A7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744" y="3940864"/>
            <a:ext cx="52895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78F15A35-C20A-4585-9D59-253736208E30}"/>
              </a:ext>
            </a:extLst>
          </p:cNvPr>
          <p:cNvSpPr/>
          <p:nvPr/>
        </p:nvSpPr>
        <p:spPr>
          <a:xfrm>
            <a:off x="1027744" y="5493781"/>
            <a:ext cx="10275562" cy="1051968"/>
          </a:xfrm>
          <a:prstGeom prst="rect">
            <a:avLst/>
          </a:prstGeom>
          <a:ln>
            <a:solidFill>
              <a:srgbClr val="C00000"/>
            </a:solidFill>
          </a:ln>
        </p:spPr>
        <p:txBody>
          <a:bodyPr wrap="square">
            <a:noAutofit/>
          </a:bodyPr>
          <a:lstStyle/>
          <a:p>
            <a:pPr>
              <a:lnSpc>
                <a:spcPct val="150000"/>
              </a:lnSpc>
            </a:pPr>
            <a:r>
              <a:rPr lang="en-US" altLang="zh-CN" sz="2000" b="1" dirty="0">
                <a:solidFill>
                  <a:srgbClr val="C00000"/>
                </a:solidFill>
              </a:rPr>
              <a:t>eclipse-jee-2020-12-R-win32-x86_64</a:t>
            </a:r>
            <a:r>
              <a:rPr lang="zh-CN" altLang="en-US" sz="2000" dirty="0"/>
              <a:t>自带</a:t>
            </a:r>
            <a:r>
              <a:rPr lang="en-US" altLang="zh-CN" sz="2000" b="1" dirty="0">
                <a:solidFill>
                  <a:srgbClr val="C00000"/>
                </a:solidFill>
              </a:rPr>
              <a:t>Java SE 15</a:t>
            </a:r>
            <a:r>
              <a:rPr lang="zh-CN" altLang="en-US" sz="2000" dirty="0"/>
              <a:t>，因此，使用此版本的</a:t>
            </a:r>
            <a:r>
              <a:rPr lang="en-US" altLang="zh-CN" sz="2000" dirty="0"/>
              <a:t>Eclipse</a:t>
            </a:r>
            <a:r>
              <a:rPr lang="zh-CN" altLang="en-US" sz="2000" dirty="0"/>
              <a:t>开发</a:t>
            </a:r>
            <a:r>
              <a:rPr lang="en-US" altLang="zh-CN" sz="2000" dirty="0"/>
              <a:t>Java Web</a:t>
            </a:r>
            <a:r>
              <a:rPr lang="zh-CN" altLang="en-US" sz="2000" dirty="0"/>
              <a:t>应用，仅需对</a:t>
            </a:r>
            <a:r>
              <a:rPr lang="en-US" altLang="zh-CN" sz="2000" dirty="0"/>
              <a:t>Web</a:t>
            </a:r>
            <a:r>
              <a:rPr lang="zh-CN" altLang="en-US" sz="2000" dirty="0"/>
              <a:t>服务器和</a:t>
            </a:r>
            <a:r>
              <a:rPr lang="en-US" altLang="zh-CN" sz="2000" dirty="0"/>
              <a:t>Eclipse</a:t>
            </a:r>
            <a:r>
              <a:rPr lang="zh-CN" altLang="en-US" sz="2000" dirty="0"/>
              <a:t>进行一些必要的配置。</a:t>
            </a:r>
          </a:p>
        </p:txBody>
      </p:sp>
    </p:spTree>
    <p:extLst>
      <p:ext uri="{BB962C8B-B14F-4D97-AF65-F5344CB8AC3E}">
        <p14:creationId xmlns:p14="http://schemas.microsoft.com/office/powerpoint/2010/main" val="984995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5EEB7-5C94-4EC2-A8DF-A37FEA5B016E}"/>
              </a:ext>
            </a:extLst>
          </p:cNvPr>
          <p:cNvSpPr>
            <a:spLocks noGrp="1"/>
          </p:cNvSpPr>
          <p:nvPr>
            <p:ph type="title"/>
          </p:nvPr>
        </p:nvSpPr>
        <p:spPr/>
        <p:txBody>
          <a:bodyPr/>
          <a:lstStyle/>
          <a:p>
            <a:r>
              <a:rPr lang="en-US" altLang="zh-CN" dirty="0"/>
              <a:t>Web</a:t>
            </a:r>
            <a:r>
              <a:rPr lang="zh-CN" altLang="en-US" dirty="0"/>
              <a:t>服务器</a:t>
            </a:r>
          </a:p>
        </p:txBody>
      </p:sp>
      <p:sp>
        <p:nvSpPr>
          <p:cNvPr id="3" name="内容占位符 2">
            <a:extLst>
              <a:ext uri="{FF2B5EF4-FFF2-40B4-BE49-F238E27FC236}">
                <a16:creationId xmlns:a16="http://schemas.microsoft.com/office/drawing/2014/main" id="{88A871C5-8FFD-4EAC-B316-FC864CBCA6CC}"/>
              </a:ext>
            </a:extLst>
          </p:cNvPr>
          <p:cNvSpPr>
            <a:spLocks noGrp="1"/>
          </p:cNvSpPr>
          <p:nvPr>
            <p:ph idx="1"/>
          </p:nvPr>
        </p:nvSpPr>
        <p:spPr/>
        <p:txBody>
          <a:bodyPr/>
          <a:lstStyle/>
          <a:p>
            <a:r>
              <a:rPr lang="zh-CN" altLang="en-US" dirty="0"/>
              <a:t>目前，比较常用的</a:t>
            </a:r>
            <a:r>
              <a:rPr lang="en-US" altLang="zh-CN" dirty="0"/>
              <a:t>Web</a:t>
            </a:r>
            <a:r>
              <a:rPr lang="zh-CN" altLang="en-US" dirty="0"/>
              <a:t>服务器包括</a:t>
            </a:r>
            <a:r>
              <a:rPr lang="en-US" altLang="zh-CN" dirty="0"/>
              <a:t>Tomcat</a:t>
            </a:r>
            <a:r>
              <a:rPr lang="zh-CN" altLang="en-US" dirty="0"/>
              <a:t>、</a:t>
            </a:r>
            <a:r>
              <a:rPr lang="en-US" altLang="zh-CN" dirty="0" err="1"/>
              <a:t>JRun</a:t>
            </a:r>
            <a:r>
              <a:rPr lang="zh-CN" altLang="en-US" dirty="0"/>
              <a:t>、</a:t>
            </a:r>
            <a:r>
              <a:rPr lang="en-US" altLang="zh-CN" dirty="0"/>
              <a:t>Resin</a:t>
            </a:r>
            <a:r>
              <a:rPr lang="zh-CN" altLang="en-US" dirty="0"/>
              <a:t>、</a:t>
            </a:r>
            <a:r>
              <a:rPr lang="en-US" altLang="zh-CN" dirty="0"/>
              <a:t>WebSphere</a:t>
            </a:r>
            <a:r>
              <a:rPr lang="zh-CN" altLang="en-US" dirty="0"/>
              <a:t>、</a:t>
            </a:r>
            <a:r>
              <a:rPr lang="en-US" altLang="zh-CN" dirty="0"/>
              <a:t>WebLogic</a:t>
            </a:r>
            <a:r>
              <a:rPr lang="zh-CN" altLang="en-US" dirty="0"/>
              <a:t>等，本书采用的是</a:t>
            </a:r>
            <a:r>
              <a:rPr lang="en-US" altLang="zh-CN" dirty="0">
                <a:solidFill>
                  <a:srgbClr val="C00000"/>
                </a:solidFill>
              </a:rPr>
              <a:t>Tomcat 9.0</a:t>
            </a:r>
            <a:r>
              <a:rPr lang="zh-CN" altLang="en-US" dirty="0"/>
              <a:t>。</a:t>
            </a:r>
            <a:endParaRPr lang="en-US" altLang="zh-CN" dirty="0"/>
          </a:p>
          <a:p>
            <a:r>
              <a:rPr lang="zh-CN" altLang="en-US" dirty="0"/>
              <a:t>登录</a:t>
            </a:r>
            <a:r>
              <a:rPr lang="en-US" altLang="zh-CN" dirty="0"/>
              <a:t>Apache</a:t>
            </a:r>
            <a:r>
              <a:rPr lang="zh-CN" altLang="en-US" dirty="0"/>
              <a:t>软件基金会的官方网站</a:t>
            </a:r>
            <a:r>
              <a:rPr lang="en-US" altLang="zh-CN" dirty="0"/>
              <a:t>http://jakarta.Apache.org/tomcat</a:t>
            </a:r>
            <a:r>
              <a:rPr lang="zh-CN" altLang="en-US" dirty="0"/>
              <a:t>，下载</a:t>
            </a:r>
            <a:r>
              <a:rPr lang="en-US" altLang="zh-CN" dirty="0"/>
              <a:t>Tomcat9.0</a:t>
            </a:r>
            <a:r>
              <a:rPr lang="zh-CN" altLang="en-US" dirty="0"/>
              <a:t>的免安装版（本书采用的</a:t>
            </a:r>
            <a:r>
              <a:rPr lang="en-US" altLang="zh-CN" dirty="0"/>
              <a:t>Tomcat</a:t>
            </a:r>
            <a:r>
              <a:rPr lang="zh-CN" altLang="en-US" dirty="0"/>
              <a:t>是</a:t>
            </a:r>
            <a:r>
              <a:rPr lang="en-US" altLang="zh-CN" dirty="0">
                <a:solidFill>
                  <a:srgbClr val="C00000"/>
                </a:solidFill>
              </a:rPr>
              <a:t>apache-tomcat-9.0.30-windows-x64.zip</a:t>
            </a:r>
            <a:r>
              <a:rPr lang="zh-CN" altLang="en-US" dirty="0"/>
              <a:t>）。</a:t>
            </a:r>
          </a:p>
        </p:txBody>
      </p:sp>
      <p:sp>
        <p:nvSpPr>
          <p:cNvPr id="4" name="灯片编号占位符 3">
            <a:extLst>
              <a:ext uri="{FF2B5EF4-FFF2-40B4-BE49-F238E27FC236}">
                <a16:creationId xmlns:a16="http://schemas.microsoft.com/office/drawing/2014/main" id="{806A11D1-AA35-4653-8A4C-7E7F20F8D722}"/>
              </a:ext>
            </a:extLst>
          </p:cNvPr>
          <p:cNvSpPr>
            <a:spLocks noGrp="1"/>
          </p:cNvSpPr>
          <p:nvPr>
            <p:ph type="sldNum" sz="quarter" idx="12"/>
          </p:nvPr>
        </p:nvSpPr>
        <p:spPr/>
        <p:txBody>
          <a:bodyPr/>
          <a:lstStyle/>
          <a:p>
            <a:fld id="{8D4D1E41-7A09-AB4A-A4E1-09765ADA2698}" type="slidenum">
              <a:rPr kumimoji="1" lang="zh-CN" altLang="en-US" smtClean="0"/>
              <a:pPr/>
              <a:t>16</a:t>
            </a:fld>
            <a:endParaRPr kumimoji="1" lang="zh-CN" altLang="en-US" dirty="0"/>
          </a:p>
        </p:txBody>
      </p:sp>
      <p:pic>
        <p:nvPicPr>
          <p:cNvPr id="4098" name="Picture 2">
            <a:extLst>
              <a:ext uri="{FF2B5EF4-FFF2-40B4-BE49-F238E27FC236}">
                <a16:creationId xmlns:a16="http://schemas.microsoft.com/office/drawing/2014/main" id="{98E58644-2E4C-4510-9B8E-250BCBDC3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820" y="3883791"/>
            <a:ext cx="52705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445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5571C-24E6-4997-BCAB-FDF0511750CC}"/>
              </a:ext>
            </a:extLst>
          </p:cNvPr>
          <p:cNvSpPr>
            <a:spLocks noGrp="1"/>
          </p:cNvSpPr>
          <p:nvPr>
            <p:ph type="title"/>
          </p:nvPr>
        </p:nvSpPr>
        <p:spPr/>
        <p:txBody>
          <a:bodyPr/>
          <a:lstStyle/>
          <a:p>
            <a:r>
              <a:rPr lang="zh-CN" altLang="en-US" dirty="0"/>
              <a:t>安装</a:t>
            </a:r>
            <a:r>
              <a:rPr lang="en-US" altLang="zh-CN" dirty="0"/>
              <a:t>Eclipse</a:t>
            </a:r>
            <a:endParaRPr lang="zh-CN" altLang="en-US" dirty="0"/>
          </a:p>
        </p:txBody>
      </p:sp>
      <p:sp>
        <p:nvSpPr>
          <p:cNvPr id="3" name="内容占位符 2">
            <a:extLst>
              <a:ext uri="{FF2B5EF4-FFF2-40B4-BE49-F238E27FC236}">
                <a16:creationId xmlns:a16="http://schemas.microsoft.com/office/drawing/2014/main" id="{90F65769-719C-42AC-8FA4-FB7B315CD8B6}"/>
              </a:ext>
            </a:extLst>
          </p:cNvPr>
          <p:cNvSpPr>
            <a:spLocks noGrp="1"/>
          </p:cNvSpPr>
          <p:nvPr>
            <p:ph idx="1"/>
          </p:nvPr>
        </p:nvSpPr>
        <p:spPr/>
        <p:txBody>
          <a:bodyPr/>
          <a:lstStyle/>
          <a:p>
            <a:r>
              <a:rPr lang="en-US" altLang="zh-CN" dirty="0"/>
              <a:t>Eclipse</a:t>
            </a:r>
            <a:r>
              <a:rPr lang="zh-CN" altLang="en-US" dirty="0"/>
              <a:t>下载完成后，解压到自己设置的路径下，即可完成安装。安装</a:t>
            </a:r>
            <a:r>
              <a:rPr lang="en-US" altLang="zh-CN" dirty="0"/>
              <a:t>Eclipse</a:t>
            </a:r>
            <a:r>
              <a:rPr lang="zh-CN" altLang="en-US" dirty="0"/>
              <a:t>后，双击</a:t>
            </a:r>
            <a:r>
              <a:rPr lang="en-US" altLang="zh-CN" dirty="0"/>
              <a:t>Eclipse</a:t>
            </a:r>
            <a:r>
              <a:rPr lang="zh-CN" altLang="en-US" dirty="0"/>
              <a:t>安装目录下的</a:t>
            </a:r>
            <a:r>
              <a:rPr lang="en-US" altLang="zh-CN" dirty="0"/>
              <a:t>eclipse.exe</a:t>
            </a:r>
            <a:r>
              <a:rPr lang="zh-CN" altLang="en-US" dirty="0"/>
              <a:t>文件，启动</a:t>
            </a:r>
            <a:r>
              <a:rPr lang="en-US" altLang="zh-CN" dirty="0"/>
              <a:t>Eclipse</a:t>
            </a:r>
            <a:r>
              <a:rPr lang="zh-CN" altLang="en-US" dirty="0"/>
              <a:t>。</a:t>
            </a:r>
          </a:p>
        </p:txBody>
      </p:sp>
      <p:sp>
        <p:nvSpPr>
          <p:cNvPr id="4" name="灯片编号占位符 3">
            <a:extLst>
              <a:ext uri="{FF2B5EF4-FFF2-40B4-BE49-F238E27FC236}">
                <a16:creationId xmlns:a16="http://schemas.microsoft.com/office/drawing/2014/main" id="{62C33E33-FB69-4432-BF5B-FC93D419246C}"/>
              </a:ext>
            </a:extLst>
          </p:cNvPr>
          <p:cNvSpPr>
            <a:spLocks noGrp="1"/>
          </p:cNvSpPr>
          <p:nvPr>
            <p:ph type="sldNum" sz="quarter" idx="12"/>
          </p:nvPr>
        </p:nvSpPr>
        <p:spPr/>
        <p:txBody>
          <a:bodyPr/>
          <a:lstStyle/>
          <a:p>
            <a:fld id="{8D4D1E41-7A09-AB4A-A4E1-09765ADA2698}" type="slidenum">
              <a:rPr kumimoji="1" lang="zh-CN" altLang="en-US" smtClean="0"/>
              <a:pPr/>
              <a:t>17</a:t>
            </a:fld>
            <a:endParaRPr kumimoji="1" lang="zh-CN" altLang="en-US" dirty="0"/>
          </a:p>
        </p:txBody>
      </p:sp>
    </p:spTree>
    <p:extLst>
      <p:ext uri="{BB962C8B-B14F-4D97-AF65-F5344CB8AC3E}">
        <p14:creationId xmlns:p14="http://schemas.microsoft.com/office/powerpoint/2010/main" val="827428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18779-693B-42C0-8015-548DD5CCF719}"/>
              </a:ext>
            </a:extLst>
          </p:cNvPr>
          <p:cNvSpPr>
            <a:spLocks noGrp="1"/>
          </p:cNvSpPr>
          <p:nvPr>
            <p:ph type="title"/>
          </p:nvPr>
        </p:nvSpPr>
        <p:spPr/>
        <p:txBody>
          <a:bodyPr/>
          <a:lstStyle/>
          <a:p>
            <a:r>
              <a:rPr lang="zh-CN" altLang="en-US" dirty="0"/>
              <a:t>集成</a:t>
            </a:r>
            <a:r>
              <a:rPr lang="en-US" altLang="zh-CN" dirty="0"/>
              <a:t>Tomcat</a:t>
            </a:r>
            <a:endParaRPr lang="zh-CN" altLang="en-US" dirty="0"/>
          </a:p>
        </p:txBody>
      </p:sp>
      <p:sp>
        <p:nvSpPr>
          <p:cNvPr id="3" name="内容占位符 2">
            <a:extLst>
              <a:ext uri="{FF2B5EF4-FFF2-40B4-BE49-F238E27FC236}">
                <a16:creationId xmlns:a16="http://schemas.microsoft.com/office/drawing/2014/main" id="{9C5D8941-6EEC-4791-B90D-8C7E343705AF}"/>
              </a:ext>
            </a:extLst>
          </p:cNvPr>
          <p:cNvSpPr>
            <a:spLocks noGrp="1"/>
          </p:cNvSpPr>
          <p:nvPr>
            <p:ph idx="1"/>
          </p:nvPr>
        </p:nvSpPr>
        <p:spPr/>
        <p:txBody>
          <a:bodyPr/>
          <a:lstStyle/>
          <a:p>
            <a:r>
              <a:rPr lang="zh-CN" altLang="en-US" dirty="0"/>
              <a:t>启动</a:t>
            </a:r>
            <a:r>
              <a:rPr lang="en-US" altLang="zh-CN" dirty="0"/>
              <a:t>Eclipse</a:t>
            </a:r>
            <a:r>
              <a:rPr lang="zh-CN" altLang="en-US" dirty="0"/>
              <a:t>，选择</a:t>
            </a:r>
            <a:r>
              <a:rPr lang="en-US" altLang="zh-CN" dirty="0"/>
              <a:t>Window/Preferences</a:t>
            </a:r>
            <a:r>
              <a:rPr lang="zh-CN" altLang="en-US" dirty="0"/>
              <a:t>菜单项，在弹出的对话框中选择</a:t>
            </a:r>
            <a:r>
              <a:rPr lang="en-US" altLang="zh-CN" dirty="0"/>
              <a:t>Server/Runtime Environments</a:t>
            </a:r>
            <a:r>
              <a:rPr lang="zh-CN" altLang="en-US" dirty="0"/>
              <a:t>命令。在弹出的窗口中，单击</a:t>
            </a:r>
            <a:r>
              <a:rPr lang="en-US" altLang="zh-CN" dirty="0"/>
              <a:t>Add</a:t>
            </a:r>
            <a:r>
              <a:rPr lang="zh-CN" altLang="en-US" dirty="0"/>
              <a:t>按钮，弹出</a:t>
            </a:r>
            <a:r>
              <a:rPr lang="en-US" altLang="zh-CN" dirty="0">
                <a:solidFill>
                  <a:srgbClr val="C00000"/>
                </a:solidFill>
              </a:rPr>
              <a:t>New Server Runtime Environment</a:t>
            </a:r>
            <a:r>
              <a:rPr lang="zh-CN" altLang="en-US" dirty="0"/>
              <a:t>界面，在此可以配置各种版本的</a:t>
            </a:r>
            <a:r>
              <a:rPr lang="en-US" altLang="zh-CN" dirty="0"/>
              <a:t>Web</a:t>
            </a:r>
            <a:r>
              <a:rPr lang="zh-CN" altLang="en-US" dirty="0"/>
              <a:t>服务器。</a:t>
            </a:r>
          </a:p>
        </p:txBody>
      </p:sp>
      <p:sp>
        <p:nvSpPr>
          <p:cNvPr id="4" name="灯片编号占位符 3">
            <a:extLst>
              <a:ext uri="{FF2B5EF4-FFF2-40B4-BE49-F238E27FC236}">
                <a16:creationId xmlns:a16="http://schemas.microsoft.com/office/drawing/2014/main" id="{9E137F96-E60D-4528-9087-D2A54EB7A223}"/>
              </a:ext>
            </a:extLst>
          </p:cNvPr>
          <p:cNvSpPr>
            <a:spLocks noGrp="1"/>
          </p:cNvSpPr>
          <p:nvPr>
            <p:ph type="sldNum" sz="quarter" idx="12"/>
          </p:nvPr>
        </p:nvSpPr>
        <p:spPr/>
        <p:txBody>
          <a:bodyPr/>
          <a:lstStyle/>
          <a:p>
            <a:fld id="{8D4D1E41-7A09-AB4A-A4E1-09765ADA2698}" type="slidenum">
              <a:rPr kumimoji="1" lang="zh-CN" altLang="en-US" smtClean="0"/>
              <a:pPr/>
              <a:t>18</a:t>
            </a:fld>
            <a:endParaRPr kumimoji="1" lang="zh-CN" altLang="en-US" dirty="0"/>
          </a:p>
        </p:txBody>
      </p:sp>
      <p:pic>
        <p:nvPicPr>
          <p:cNvPr id="5122" name="Picture 2">
            <a:extLst>
              <a:ext uri="{FF2B5EF4-FFF2-40B4-BE49-F238E27FC236}">
                <a16:creationId xmlns:a16="http://schemas.microsoft.com/office/drawing/2014/main" id="{CB57232B-95B5-4043-9E64-7B7363148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29" y="3330364"/>
            <a:ext cx="3709509" cy="304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3122968F-7433-424E-8A34-53B1BC80F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367" y="3310393"/>
            <a:ext cx="3924052" cy="322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09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CC7AC-475E-1E4C-8CD6-1AECBEC28035}"/>
              </a:ext>
            </a:extLst>
          </p:cNvPr>
          <p:cNvSpPr>
            <a:spLocks noGrp="1"/>
          </p:cNvSpPr>
          <p:nvPr>
            <p:ph type="title"/>
          </p:nvPr>
        </p:nvSpPr>
        <p:spPr/>
        <p:txBody>
          <a:bodyPr/>
          <a:lstStyle/>
          <a:p>
            <a:r>
              <a:rPr lang="zh-CN" altLang="en-US" dirty="0"/>
              <a:t>本章目标</a:t>
            </a:r>
            <a:endParaRPr kumimoji="1" lang="zh-CN" altLang="en-US" dirty="0"/>
          </a:p>
        </p:txBody>
      </p:sp>
      <p:sp>
        <p:nvSpPr>
          <p:cNvPr id="3" name="内容占位符 2">
            <a:extLst>
              <a:ext uri="{FF2B5EF4-FFF2-40B4-BE49-F238E27FC236}">
                <a16:creationId xmlns:a16="http://schemas.microsoft.com/office/drawing/2014/main" id="{ED1732F0-50F7-8947-81D6-CBBAE8232DE9}"/>
              </a:ext>
            </a:extLst>
          </p:cNvPr>
          <p:cNvSpPr>
            <a:spLocks noGrp="1"/>
          </p:cNvSpPr>
          <p:nvPr>
            <p:ph idx="1"/>
          </p:nvPr>
        </p:nvSpPr>
        <p:spPr/>
        <p:txBody>
          <a:bodyPr>
            <a:normAutofit/>
          </a:bodyPr>
          <a:lstStyle/>
          <a:p>
            <a:pPr marL="514350" indent="-514350">
              <a:lnSpc>
                <a:spcPct val="120000"/>
              </a:lnSpc>
              <a:buFont typeface="+mj-lt"/>
              <a:buAutoNum type="arabicPeriod"/>
            </a:pPr>
            <a:r>
              <a:rPr kumimoji="1" lang="zh-CN" altLang="en-US" dirty="0"/>
              <a:t>了解</a:t>
            </a:r>
            <a:r>
              <a:rPr kumimoji="1" lang="en-US" altLang="zh-CN" dirty="0"/>
              <a:t>Spring</a:t>
            </a:r>
            <a:r>
              <a:rPr kumimoji="1" lang="zh-CN" altLang="en-US" dirty="0"/>
              <a:t>的体系结构</a:t>
            </a:r>
            <a:endParaRPr kumimoji="1" lang="en-US" altLang="zh-CN" dirty="0"/>
          </a:p>
          <a:p>
            <a:pPr marL="514350" indent="-514350">
              <a:lnSpc>
                <a:spcPct val="120000"/>
              </a:lnSpc>
              <a:buFont typeface="+mj-lt"/>
              <a:buAutoNum type="arabicPeriod"/>
            </a:pPr>
            <a:r>
              <a:rPr kumimoji="1" lang="zh-CN" altLang="en-US" dirty="0">
                <a:solidFill>
                  <a:srgbClr val="C00000"/>
                </a:solidFill>
              </a:rPr>
              <a:t>理解</a:t>
            </a:r>
            <a:r>
              <a:rPr kumimoji="1" lang="en-US" altLang="zh-CN" dirty="0">
                <a:solidFill>
                  <a:srgbClr val="C00000"/>
                </a:solidFill>
              </a:rPr>
              <a:t>Spring IoC</a:t>
            </a:r>
            <a:r>
              <a:rPr kumimoji="1" lang="zh-CN" altLang="en-US" dirty="0">
                <a:solidFill>
                  <a:srgbClr val="C00000"/>
                </a:solidFill>
              </a:rPr>
              <a:t>与</a:t>
            </a:r>
            <a:r>
              <a:rPr kumimoji="1" lang="en-US" altLang="zh-CN" dirty="0">
                <a:solidFill>
                  <a:srgbClr val="C00000"/>
                </a:solidFill>
              </a:rPr>
              <a:t>AOP</a:t>
            </a:r>
            <a:r>
              <a:rPr kumimoji="1" lang="zh-CN" altLang="en-US" dirty="0">
                <a:solidFill>
                  <a:srgbClr val="C00000"/>
                </a:solidFill>
              </a:rPr>
              <a:t>的基本原理</a:t>
            </a:r>
            <a:endParaRPr kumimoji="1" lang="en-US" altLang="zh-CN" dirty="0">
              <a:solidFill>
                <a:srgbClr val="C00000"/>
              </a:solidFill>
            </a:endParaRPr>
          </a:p>
          <a:p>
            <a:pPr marL="514350" indent="-514350">
              <a:lnSpc>
                <a:spcPct val="120000"/>
              </a:lnSpc>
              <a:buFont typeface="+mj-lt"/>
              <a:buAutoNum type="arabicPeriod"/>
            </a:pPr>
            <a:r>
              <a:rPr kumimoji="1" lang="zh-CN" altLang="en-US" dirty="0"/>
              <a:t>了解</a:t>
            </a:r>
            <a:r>
              <a:rPr kumimoji="1" lang="en-US" altLang="zh-CN" dirty="0"/>
              <a:t>Spring Bean</a:t>
            </a:r>
            <a:r>
              <a:rPr kumimoji="1" lang="zh-CN" altLang="en-US" dirty="0"/>
              <a:t>的生命周期、实例化以及作用域</a:t>
            </a:r>
            <a:endParaRPr kumimoji="1" lang="en-US" altLang="zh-CN" dirty="0"/>
          </a:p>
          <a:p>
            <a:pPr marL="514350" indent="-514350">
              <a:lnSpc>
                <a:spcPct val="120000"/>
              </a:lnSpc>
              <a:buFont typeface="+mj-lt"/>
              <a:buAutoNum type="arabicPeriod"/>
            </a:pPr>
            <a:r>
              <a:rPr kumimoji="1" lang="zh-CN" altLang="en-US" dirty="0">
                <a:solidFill>
                  <a:srgbClr val="C00000"/>
                </a:solidFill>
              </a:rPr>
              <a:t>掌握</a:t>
            </a:r>
            <a:r>
              <a:rPr kumimoji="1" lang="en-US" altLang="zh-CN" dirty="0">
                <a:solidFill>
                  <a:srgbClr val="C00000"/>
                </a:solidFill>
              </a:rPr>
              <a:t>Spring</a:t>
            </a:r>
            <a:r>
              <a:rPr kumimoji="1" lang="zh-CN" altLang="en-US" dirty="0">
                <a:solidFill>
                  <a:srgbClr val="C00000"/>
                </a:solidFill>
              </a:rPr>
              <a:t>的事务管理</a:t>
            </a:r>
            <a:endParaRPr kumimoji="1" lang="en-US" altLang="zh-CN" dirty="0">
              <a:solidFill>
                <a:srgbClr val="C00000"/>
              </a:solidFill>
            </a:endParaRPr>
          </a:p>
        </p:txBody>
      </p:sp>
      <p:sp>
        <p:nvSpPr>
          <p:cNvPr id="6" name="灯片编号占位符 5">
            <a:extLst>
              <a:ext uri="{FF2B5EF4-FFF2-40B4-BE49-F238E27FC236}">
                <a16:creationId xmlns:a16="http://schemas.microsoft.com/office/drawing/2014/main" id="{BF3E877C-BC12-7E4D-A194-CD69A5A31304}"/>
              </a:ext>
            </a:extLst>
          </p:cNvPr>
          <p:cNvSpPr>
            <a:spLocks noGrp="1"/>
          </p:cNvSpPr>
          <p:nvPr>
            <p:ph type="sldNum" sz="quarter" idx="12"/>
          </p:nvPr>
        </p:nvSpPr>
        <p:spPr/>
        <p:txBody>
          <a:bodyPr/>
          <a:lstStyle/>
          <a:p>
            <a:fld id="{8D4D1E41-7A09-AB4A-A4E1-09765ADA2698}" type="slidenum">
              <a:rPr kumimoji="1" lang="zh-CN" altLang="en-US" smtClean="0"/>
              <a:pPr/>
              <a:t>1</a:t>
            </a:fld>
            <a:endParaRPr kumimoji="1" lang="zh-CN" altLang="en-US" dirty="0"/>
          </a:p>
        </p:txBody>
      </p:sp>
    </p:spTree>
    <p:extLst>
      <p:ext uri="{BB962C8B-B14F-4D97-AF65-F5344CB8AC3E}">
        <p14:creationId xmlns:p14="http://schemas.microsoft.com/office/powerpoint/2010/main" val="3141699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DE81D-9E48-4CA4-992E-377DCB0D7ADC}"/>
              </a:ext>
            </a:extLst>
          </p:cNvPr>
          <p:cNvSpPr>
            <a:spLocks noGrp="1"/>
          </p:cNvSpPr>
          <p:nvPr>
            <p:ph type="title"/>
          </p:nvPr>
        </p:nvSpPr>
        <p:spPr/>
        <p:txBody>
          <a:bodyPr/>
          <a:lstStyle/>
          <a:p>
            <a:r>
              <a:rPr lang="en-US" altLang="zh-CN" dirty="0"/>
              <a:t>1.2  Spring</a:t>
            </a:r>
            <a:r>
              <a:rPr lang="zh-CN" altLang="en-US" dirty="0"/>
              <a:t>开发环境的构建</a:t>
            </a:r>
          </a:p>
        </p:txBody>
      </p:sp>
      <p:sp>
        <p:nvSpPr>
          <p:cNvPr id="3" name="内容占位符 2">
            <a:extLst>
              <a:ext uri="{FF2B5EF4-FFF2-40B4-BE49-F238E27FC236}">
                <a16:creationId xmlns:a16="http://schemas.microsoft.com/office/drawing/2014/main" id="{0E1BEA66-DEA0-4224-B0A7-CB6CC877CF32}"/>
              </a:ext>
            </a:extLst>
          </p:cNvPr>
          <p:cNvSpPr>
            <a:spLocks noGrp="1"/>
          </p:cNvSpPr>
          <p:nvPr>
            <p:ph idx="1"/>
          </p:nvPr>
        </p:nvSpPr>
        <p:spPr/>
        <p:txBody>
          <a:bodyPr/>
          <a:lstStyle/>
          <a:p>
            <a:r>
              <a:rPr lang="en-US" altLang="zh-CN" dirty="0"/>
              <a:t>1.2.1  </a:t>
            </a:r>
            <a:r>
              <a:rPr lang="zh-CN" altLang="en-US" dirty="0"/>
              <a:t>使用</a:t>
            </a:r>
            <a:r>
              <a:rPr lang="en-US" altLang="zh-CN" dirty="0"/>
              <a:t>Eclipse</a:t>
            </a:r>
            <a:r>
              <a:rPr lang="zh-CN" altLang="en-US" dirty="0"/>
              <a:t>开发</a:t>
            </a:r>
            <a:r>
              <a:rPr lang="en-US" altLang="zh-CN" dirty="0"/>
              <a:t>Java Web</a:t>
            </a:r>
            <a:r>
              <a:rPr lang="zh-CN" altLang="en-US" dirty="0"/>
              <a:t>应用</a:t>
            </a:r>
            <a:endParaRPr lang="en-US" altLang="zh-CN" dirty="0"/>
          </a:p>
          <a:p>
            <a:r>
              <a:rPr lang="en-US" altLang="zh-CN" dirty="0">
                <a:solidFill>
                  <a:srgbClr val="C00000"/>
                </a:solidFill>
              </a:rPr>
              <a:t>1.2.2  Spring</a:t>
            </a:r>
            <a:r>
              <a:rPr lang="zh-CN" altLang="en-US" dirty="0">
                <a:solidFill>
                  <a:srgbClr val="C00000"/>
                </a:solidFill>
              </a:rPr>
              <a:t>的下载及目录结构</a:t>
            </a:r>
            <a:endParaRPr lang="en-US" altLang="zh-CN" dirty="0">
              <a:solidFill>
                <a:srgbClr val="C00000"/>
              </a:solidFill>
            </a:endParaRPr>
          </a:p>
          <a:p>
            <a:r>
              <a:rPr lang="en-US" altLang="zh-CN" dirty="0"/>
              <a:t>1.2.3  </a:t>
            </a:r>
            <a:r>
              <a:rPr lang="zh-CN" altLang="en-US" dirty="0"/>
              <a:t>第一个</a:t>
            </a:r>
            <a:r>
              <a:rPr lang="en-US" altLang="zh-CN" dirty="0"/>
              <a:t>Spring</a:t>
            </a:r>
            <a:r>
              <a:rPr lang="zh-CN" altLang="en-US" dirty="0"/>
              <a:t>入门程序</a:t>
            </a:r>
          </a:p>
        </p:txBody>
      </p:sp>
      <p:sp>
        <p:nvSpPr>
          <p:cNvPr id="4" name="灯片编号占位符 3">
            <a:extLst>
              <a:ext uri="{FF2B5EF4-FFF2-40B4-BE49-F238E27FC236}">
                <a16:creationId xmlns:a16="http://schemas.microsoft.com/office/drawing/2014/main" id="{457E5A18-32AA-449B-B210-E1CAD4011343}"/>
              </a:ext>
            </a:extLst>
          </p:cNvPr>
          <p:cNvSpPr>
            <a:spLocks noGrp="1"/>
          </p:cNvSpPr>
          <p:nvPr>
            <p:ph type="sldNum" sz="quarter" idx="12"/>
          </p:nvPr>
        </p:nvSpPr>
        <p:spPr/>
        <p:txBody>
          <a:bodyPr/>
          <a:lstStyle/>
          <a:p>
            <a:fld id="{8D4D1E41-7A09-AB4A-A4E1-09765ADA2698}" type="slidenum">
              <a:rPr kumimoji="1" lang="zh-CN" altLang="en-US" smtClean="0"/>
              <a:pPr/>
              <a:t>19</a:t>
            </a:fld>
            <a:endParaRPr kumimoji="1" lang="zh-CN" altLang="en-US" dirty="0"/>
          </a:p>
        </p:txBody>
      </p:sp>
    </p:spTree>
    <p:extLst>
      <p:ext uri="{BB962C8B-B14F-4D97-AF65-F5344CB8AC3E}">
        <p14:creationId xmlns:p14="http://schemas.microsoft.com/office/powerpoint/2010/main" val="3725700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274DE-2D79-4A40-8E6F-6095DEA40CEA}"/>
              </a:ext>
            </a:extLst>
          </p:cNvPr>
          <p:cNvSpPr>
            <a:spLocks noGrp="1"/>
          </p:cNvSpPr>
          <p:nvPr>
            <p:ph type="title"/>
          </p:nvPr>
        </p:nvSpPr>
        <p:spPr/>
        <p:txBody>
          <a:bodyPr/>
          <a:lstStyle/>
          <a:p>
            <a:r>
              <a:rPr lang="en-US" altLang="zh-CN" dirty="0"/>
              <a:t>Spring</a:t>
            </a:r>
            <a:r>
              <a:rPr lang="zh-CN" altLang="en-US" dirty="0"/>
              <a:t>的</a:t>
            </a:r>
            <a:r>
              <a:rPr lang="en-US" altLang="zh-CN" dirty="0"/>
              <a:t>JAR</a:t>
            </a:r>
            <a:r>
              <a:rPr lang="zh-CN" altLang="en-US" dirty="0"/>
              <a:t>包</a:t>
            </a:r>
          </a:p>
        </p:txBody>
      </p:sp>
      <p:sp>
        <p:nvSpPr>
          <p:cNvPr id="3" name="内容占位符 2">
            <a:extLst>
              <a:ext uri="{FF2B5EF4-FFF2-40B4-BE49-F238E27FC236}">
                <a16:creationId xmlns:a16="http://schemas.microsoft.com/office/drawing/2014/main" id="{EE029837-B743-417F-8144-25E103FE30EF}"/>
              </a:ext>
            </a:extLst>
          </p:cNvPr>
          <p:cNvSpPr>
            <a:spLocks noGrp="1"/>
          </p:cNvSpPr>
          <p:nvPr>
            <p:ph idx="1"/>
          </p:nvPr>
        </p:nvSpPr>
        <p:spPr/>
        <p:txBody>
          <a:bodyPr/>
          <a:lstStyle/>
          <a:p>
            <a:r>
              <a:rPr lang="en-US" altLang="zh-CN" dirty="0"/>
              <a:t>Spring</a:t>
            </a:r>
            <a:r>
              <a:rPr lang="zh-CN" altLang="en-US" dirty="0"/>
              <a:t>官方网站升级后，建议通过</a:t>
            </a:r>
            <a:r>
              <a:rPr lang="en-US" altLang="zh-CN" dirty="0"/>
              <a:t>Maven</a:t>
            </a:r>
            <a:r>
              <a:rPr lang="zh-CN" altLang="en-US" dirty="0"/>
              <a:t>和</a:t>
            </a:r>
            <a:r>
              <a:rPr lang="en-US" altLang="zh-CN" dirty="0"/>
              <a:t>Gradle</a:t>
            </a:r>
            <a:r>
              <a:rPr lang="zh-CN" altLang="en-US" dirty="0"/>
              <a:t>下载。对于不使用</a:t>
            </a:r>
            <a:r>
              <a:rPr lang="en-US" altLang="zh-CN" dirty="0"/>
              <a:t>Maven</a:t>
            </a:r>
            <a:r>
              <a:rPr lang="zh-CN" altLang="en-US" dirty="0"/>
              <a:t>和</a:t>
            </a:r>
            <a:r>
              <a:rPr lang="en-US" altLang="zh-CN" dirty="0"/>
              <a:t>Gradle</a:t>
            </a:r>
            <a:r>
              <a:rPr lang="zh-CN" altLang="en-US" dirty="0"/>
              <a:t>下载的开发者，本书给出一个</a:t>
            </a:r>
            <a:r>
              <a:rPr lang="en-US" altLang="zh-CN" dirty="0"/>
              <a:t>Spring Framework JAR</a:t>
            </a:r>
            <a:r>
              <a:rPr lang="zh-CN" altLang="en-US" dirty="0"/>
              <a:t>官方直接下载路径：</a:t>
            </a:r>
            <a:r>
              <a:rPr lang="en-US" altLang="zh-CN" dirty="0"/>
              <a:t>https://repo.springsource.org/libs-release-local/org/springframework/spring/</a:t>
            </a:r>
            <a:r>
              <a:rPr lang="zh-CN" altLang="en-US" dirty="0"/>
              <a:t>。本书采用的是</a:t>
            </a:r>
            <a:r>
              <a:rPr lang="en-US" altLang="zh-CN" b="1" dirty="0">
                <a:solidFill>
                  <a:srgbClr val="C00000"/>
                </a:solidFill>
              </a:rPr>
              <a:t>spring-5.3.2-dist.zip</a:t>
            </a:r>
            <a:r>
              <a:rPr lang="zh-CN" altLang="en-US" dirty="0"/>
              <a:t>。</a:t>
            </a:r>
          </a:p>
        </p:txBody>
      </p:sp>
      <p:sp>
        <p:nvSpPr>
          <p:cNvPr id="4" name="灯片编号占位符 3">
            <a:extLst>
              <a:ext uri="{FF2B5EF4-FFF2-40B4-BE49-F238E27FC236}">
                <a16:creationId xmlns:a16="http://schemas.microsoft.com/office/drawing/2014/main" id="{B01741CA-5FF2-45E3-887D-BB6795BA231A}"/>
              </a:ext>
            </a:extLst>
          </p:cNvPr>
          <p:cNvSpPr>
            <a:spLocks noGrp="1"/>
          </p:cNvSpPr>
          <p:nvPr>
            <p:ph type="sldNum" sz="quarter" idx="12"/>
          </p:nvPr>
        </p:nvSpPr>
        <p:spPr/>
        <p:txBody>
          <a:bodyPr/>
          <a:lstStyle/>
          <a:p>
            <a:fld id="{8D4D1E41-7A09-AB4A-A4E1-09765ADA2698}" type="slidenum">
              <a:rPr kumimoji="1" lang="zh-CN" altLang="en-US" smtClean="0"/>
              <a:pPr/>
              <a:t>20</a:t>
            </a:fld>
            <a:endParaRPr kumimoji="1" lang="zh-CN" altLang="en-US" dirty="0"/>
          </a:p>
        </p:txBody>
      </p:sp>
      <p:pic>
        <p:nvPicPr>
          <p:cNvPr id="6146" name="Picture 2">
            <a:extLst>
              <a:ext uri="{FF2B5EF4-FFF2-40B4-BE49-F238E27FC236}">
                <a16:creationId xmlns:a16="http://schemas.microsoft.com/office/drawing/2014/main" id="{1EEE4B31-3B60-46B8-8652-99A898679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399" y="4121692"/>
            <a:ext cx="52705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7639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3F738-E036-43D5-8597-3329CBC2848E}"/>
              </a:ext>
            </a:extLst>
          </p:cNvPr>
          <p:cNvSpPr>
            <a:spLocks noGrp="1"/>
          </p:cNvSpPr>
          <p:nvPr>
            <p:ph type="title"/>
          </p:nvPr>
        </p:nvSpPr>
        <p:spPr/>
        <p:txBody>
          <a:bodyPr/>
          <a:lstStyle/>
          <a:p>
            <a:r>
              <a:rPr lang="en-US" altLang="zh-CN" dirty="0" err="1"/>
              <a:t>commons.logging</a:t>
            </a:r>
            <a:r>
              <a:rPr lang="zh-CN" altLang="en-US" dirty="0"/>
              <a:t>的</a:t>
            </a:r>
            <a:r>
              <a:rPr lang="en-US" altLang="zh-CN" dirty="0"/>
              <a:t>JAR</a:t>
            </a:r>
            <a:r>
              <a:rPr lang="zh-CN" altLang="en-US" dirty="0"/>
              <a:t>包</a:t>
            </a:r>
          </a:p>
        </p:txBody>
      </p:sp>
      <p:sp>
        <p:nvSpPr>
          <p:cNvPr id="3" name="内容占位符 2">
            <a:extLst>
              <a:ext uri="{FF2B5EF4-FFF2-40B4-BE49-F238E27FC236}">
                <a16:creationId xmlns:a16="http://schemas.microsoft.com/office/drawing/2014/main" id="{916AAAD8-D916-43DF-BC07-BE26F2E7A426}"/>
              </a:ext>
            </a:extLst>
          </p:cNvPr>
          <p:cNvSpPr>
            <a:spLocks noGrp="1"/>
          </p:cNvSpPr>
          <p:nvPr>
            <p:ph idx="1"/>
          </p:nvPr>
        </p:nvSpPr>
        <p:spPr/>
        <p:txBody>
          <a:bodyPr/>
          <a:lstStyle/>
          <a:p>
            <a:r>
              <a:rPr lang="en-US" altLang="zh-CN" dirty="0"/>
              <a:t>Spring</a:t>
            </a:r>
            <a:r>
              <a:rPr lang="zh-CN" altLang="en-US" dirty="0"/>
              <a:t>框架依赖于</a:t>
            </a:r>
            <a:r>
              <a:rPr lang="en-US" altLang="zh-CN" dirty="0"/>
              <a:t>Apache Commons Logging</a:t>
            </a:r>
            <a:r>
              <a:rPr lang="zh-CN" altLang="en-US" dirty="0"/>
              <a:t>组件，该组件的</a:t>
            </a:r>
            <a:r>
              <a:rPr lang="en-US" altLang="zh-CN" dirty="0"/>
              <a:t>JAR</a:t>
            </a:r>
            <a:r>
              <a:rPr lang="zh-CN" altLang="en-US" dirty="0"/>
              <a:t>包可以通过官方网站</a:t>
            </a:r>
            <a:r>
              <a:rPr lang="en-US" altLang="zh-CN" dirty="0"/>
              <a:t>http://commons.apache.org/proper/commons-logging/download_logging.cgi</a:t>
            </a:r>
            <a:r>
              <a:rPr lang="zh-CN" altLang="en-US" dirty="0"/>
              <a:t>下载，本书下载的是</a:t>
            </a:r>
            <a:r>
              <a:rPr lang="en-US" altLang="zh-CN" dirty="0"/>
              <a:t>commons-logging-1.2-bin.zip</a:t>
            </a:r>
            <a:r>
              <a:rPr lang="zh-CN" altLang="en-US" dirty="0"/>
              <a:t>，解压缩后，即可找到</a:t>
            </a:r>
            <a:r>
              <a:rPr lang="en-US" altLang="zh-CN" b="1" dirty="0">
                <a:solidFill>
                  <a:srgbClr val="C00000"/>
                </a:solidFill>
              </a:rPr>
              <a:t>commons-logging-1.2.jar</a:t>
            </a:r>
            <a:r>
              <a:rPr lang="zh-CN" altLang="en-US" dirty="0"/>
              <a:t>。</a:t>
            </a:r>
            <a:endParaRPr lang="en-US" altLang="zh-CN" dirty="0"/>
          </a:p>
          <a:p>
            <a:r>
              <a:rPr lang="zh-CN" altLang="en-US" sz="2800" dirty="0"/>
              <a:t>对于</a:t>
            </a:r>
            <a:r>
              <a:rPr lang="en-US" altLang="zh-CN" sz="2800" dirty="0"/>
              <a:t>Spring</a:t>
            </a:r>
            <a:r>
              <a:rPr lang="zh-CN" altLang="en-US" sz="2800" dirty="0"/>
              <a:t>框架的初学者，开发</a:t>
            </a:r>
            <a:r>
              <a:rPr lang="en-US" altLang="zh-CN" sz="2800" dirty="0"/>
              <a:t>Spring</a:t>
            </a:r>
            <a:r>
              <a:rPr lang="zh-CN" altLang="en-US" sz="2800" dirty="0"/>
              <a:t>应用时，只需要将</a:t>
            </a:r>
            <a:r>
              <a:rPr lang="en-US" altLang="zh-CN" sz="2800" dirty="0">
                <a:solidFill>
                  <a:srgbClr val="C00000"/>
                </a:solidFill>
              </a:rPr>
              <a:t>Spring</a:t>
            </a:r>
            <a:r>
              <a:rPr lang="zh-CN" altLang="en-US" sz="2800" dirty="0">
                <a:solidFill>
                  <a:srgbClr val="C00000"/>
                </a:solidFill>
              </a:rPr>
              <a:t>的四个基础包</a:t>
            </a:r>
            <a:r>
              <a:rPr lang="zh-CN" altLang="en-US" sz="2800" dirty="0"/>
              <a:t>和</a:t>
            </a:r>
            <a:r>
              <a:rPr lang="en-US" altLang="zh-CN" sz="2800" dirty="0">
                <a:solidFill>
                  <a:srgbClr val="C00000"/>
                </a:solidFill>
              </a:rPr>
              <a:t>commons-logging-1.2.jar</a:t>
            </a:r>
            <a:r>
              <a:rPr lang="zh-CN" altLang="en-US" sz="2800" dirty="0"/>
              <a:t>复制到</a:t>
            </a:r>
            <a:r>
              <a:rPr lang="en-US" altLang="zh-CN" sz="2800" dirty="0"/>
              <a:t>Web</a:t>
            </a:r>
            <a:r>
              <a:rPr lang="zh-CN" altLang="en-US" sz="2800" dirty="0"/>
              <a:t>应用的</a:t>
            </a:r>
            <a:r>
              <a:rPr lang="en-US" altLang="zh-CN" sz="2800" dirty="0">
                <a:solidFill>
                  <a:srgbClr val="C00000"/>
                </a:solidFill>
              </a:rPr>
              <a:t>WEB-INF/lib</a:t>
            </a:r>
            <a:r>
              <a:rPr lang="zh-CN" altLang="en-US" sz="2800" dirty="0"/>
              <a:t>目录下。</a:t>
            </a:r>
          </a:p>
          <a:p>
            <a:endParaRPr lang="zh-CN" altLang="en-US" dirty="0"/>
          </a:p>
        </p:txBody>
      </p:sp>
      <p:sp>
        <p:nvSpPr>
          <p:cNvPr id="4" name="灯片编号占位符 3">
            <a:extLst>
              <a:ext uri="{FF2B5EF4-FFF2-40B4-BE49-F238E27FC236}">
                <a16:creationId xmlns:a16="http://schemas.microsoft.com/office/drawing/2014/main" id="{9D8DA974-BF71-4F57-A521-D4DC95091AEF}"/>
              </a:ext>
            </a:extLst>
          </p:cNvPr>
          <p:cNvSpPr>
            <a:spLocks noGrp="1"/>
          </p:cNvSpPr>
          <p:nvPr>
            <p:ph type="sldNum" sz="quarter" idx="12"/>
          </p:nvPr>
        </p:nvSpPr>
        <p:spPr/>
        <p:txBody>
          <a:bodyPr/>
          <a:lstStyle/>
          <a:p>
            <a:fld id="{8D4D1E41-7A09-AB4A-A4E1-09765ADA2698}" type="slidenum">
              <a:rPr kumimoji="1" lang="zh-CN" altLang="en-US" smtClean="0"/>
              <a:pPr/>
              <a:t>21</a:t>
            </a:fld>
            <a:endParaRPr kumimoji="1" lang="zh-CN" altLang="en-US" dirty="0"/>
          </a:p>
        </p:txBody>
      </p:sp>
      <p:sp>
        <p:nvSpPr>
          <p:cNvPr id="6" name="矩形 5">
            <a:extLst>
              <a:ext uri="{FF2B5EF4-FFF2-40B4-BE49-F238E27FC236}">
                <a16:creationId xmlns:a16="http://schemas.microsoft.com/office/drawing/2014/main" id="{85BD5382-A267-4CA1-9927-5AFF8AC61194}"/>
              </a:ext>
            </a:extLst>
          </p:cNvPr>
          <p:cNvSpPr/>
          <p:nvPr/>
        </p:nvSpPr>
        <p:spPr>
          <a:xfrm>
            <a:off x="6233073" y="5135302"/>
            <a:ext cx="4768187" cy="1499879"/>
          </a:xfrm>
          <a:prstGeom prst="rect">
            <a:avLst/>
          </a:prstGeom>
          <a:ln>
            <a:solidFill>
              <a:srgbClr val="C00000"/>
            </a:solidFill>
          </a:ln>
        </p:spPr>
        <p:txBody>
          <a:bodyPr wrap="square">
            <a:noAutofit/>
          </a:bodyPr>
          <a:lstStyle/>
          <a:p>
            <a:pPr algn="ctr">
              <a:lnSpc>
                <a:spcPct val="150000"/>
              </a:lnSpc>
            </a:pPr>
            <a:r>
              <a:rPr lang="zh-CN" altLang="en-US" sz="28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2800" dirty="0">
                <a:solidFill>
                  <a:prstClr val="black"/>
                </a:solidFill>
                <a:latin typeface="Microsoft YaHei" panose="020B0503020204020204" pitchFamily="34" charset="-122"/>
                <a:ea typeface="Microsoft YaHei" panose="020B0503020204020204" pitchFamily="34" charset="-122"/>
              </a:rPr>
              <a:t>请思考</a:t>
            </a:r>
            <a:br>
              <a:rPr lang="en-US" altLang="zh-CN" sz="2800" dirty="0">
                <a:solidFill>
                  <a:prstClr val="black"/>
                </a:solidFill>
                <a:latin typeface="Microsoft YaHei" panose="020B0503020204020204" pitchFamily="34" charset="-122"/>
                <a:ea typeface="Microsoft YaHei" panose="020B0503020204020204" pitchFamily="34" charset="-122"/>
              </a:rPr>
            </a:br>
            <a:r>
              <a:rPr lang="zh-CN" altLang="en-US" sz="2800" dirty="0">
                <a:solidFill>
                  <a:prstClr val="black"/>
                </a:solidFill>
                <a:latin typeface="Microsoft YaHei" panose="020B0503020204020204" pitchFamily="34" charset="-122"/>
                <a:ea typeface="Microsoft YaHei" panose="020B0503020204020204" pitchFamily="34" charset="-122"/>
              </a:rPr>
              <a:t>当您不明白需要哪些包咋办？</a:t>
            </a:r>
            <a:endParaRPr lang="zh-CN" altLang="en-US" dirty="0"/>
          </a:p>
        </p:txBody>
      </p:sp>
    </p:spTree>
    <p:extLst>
      <p:ext uri="{BB962C8B-B14F-4D97-AF65-F5344CB8AC3E}">
        <p14:creationId xmlns:p14="http://schemas.microsoft.com/office/powerpoint/2010/main" val="2736063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DE81D-9E48-4CA4-992E-377DCB0D7ADC}"/>
              </a:ext>
            </a:extLst>
          </p:cNvPr>
          <p:cNvSpPr>
            <a:spLocks noGrp="1"/>
          </p:cNvSpPr>
          <p:nvPr>
            <p:ph type="title"/>
          </p:nvPr>
        </p:nvSpPr>
        <p:spPr/>
        <p:txBody>
          <a:bodyPr/>
          <a:lstStyle/>
          <a:p>
            <a:r>
              <a:rPr lang="en-US" altLang="zh-CN" dirty="0"/>
              <a:t>1.2  Spring</a:t>
            </a:r>
            <a:r>
              <a:rPr lang="zh-CN" altLang="en-US" dirty="0"/>
              <a:t>开发环境的构建</a:t>
            </a:r>
          </a:p>
        </p:txBody>
      </p:sp>
      <p:sp>
        <p:nvSpPr>
          <p:cNvPr id="3" name="内容占位符 2">
            <a:extLst>
              <a:ext uri="{FF2B5EF4-FFF2-40B4-BE49-F238E27FC236}">
                <a16:creationId xmlns:a16="http://schemas.microsoft.com/office/drawing/2014/main" id="{0E1BEA66-DEA0-4224-B0A7-CB6CC877CF32}"/>
              </a:ext>
            </a:extLst>
          </p:cNvPr>
          <p:cNvSpPr>
            <a:spLocks noGrp="1"/>
          </p:cNvSpPr>
          <p:nvPr>
            <p:ph idx="1"/>
          </p:nvPr>
        </p:nvSpPr>
        <p:spPr/>
        <p:txBody>
          <a:bodyPr/>
          <a:lstStyle/>
          <a:p>
            <a:r>
              <a:rPr lang="en-US" altLang="zh-CN" dirty="0"/>
              <a:t>1.2.1  </a:t>
            </a:r>
            <a:r>
              <a:rPr lang="zh-CN" altLang="en-US" dirty="0"/>
              <a:t>使用</a:t>
            </a:r>
            <a:r>
              <a:rPr lang="en-US" altLang="zh-CN" dirty="0"/>
              <a:t>Eclipse</a:t>
            </a:r>
            <a:r>
              <a:rPr lang="zh-CN" altLang="en-US" dirty="0"/>
              <a:t>开发</a:t>
            </a:r>
            <a:r>
              <a:rPr lang="en-US" altLang="zh-CN" dirty="0"/>
              <a:t>Java Web</a:t>
            </a:r>
            <a:r>
              <a:rPr lang="zh-CN" altLang="en-US" dirty="0"/>
              <a:t>应用</a:t>
            </a:r>
            <a:endParaRPr lang="en-US" altLang="zh-CN" dirty="0"/>
          </a:p>
          <a:p>
            <a:r>
              <a:rPr lang="en-US" altLang="zh-CN" dirty="0"/>
              <a:t>1.2.2  Spring</a:t>
            </a:r>
            <a:r>
              <a:rPr lang="zh-CN" altLang="en-US" dirty="0"/>
              <a:t>的下载及目录结构</a:t>
            </a:r>
            <a:endParaRPr lang="en-US" altLang="zh-CN" dirty="0"/>
          </a:p>
          <a:p>
            <a:r>
              <a:rPr lang="en-US" altLang="zh-CN" dirty="0">
                <a:solidFill>
                  <a:srgbClr val="C00000"/>
                </a:solidFill>
              </a:rPr>
              <a:t>1.2.3  </a:t>
            </a:r>
            <a:r>
              <a:rPr lang="zh-CN" altLang="en-US" dirty="0">
                <a:solidFill>
                  <a:srgbClr val="C00000"/>
                </a:solidFill>
              </a:rPr>
              <a:t>第一个</a:t>
            </a:r>
            <a:r>
              <a:rPr lang="en-US" altLang="zh-CN" dirty="0">
                <a:solidFill>
                  <a:srgbClr val="C00000"/>
                </a:solidFill>
              </a:rPr>
              <a:t>Spring</a:t>
            </a:r>
            <a:r>
              <a:rPr lang="zh-CN" altLang="en-US" dirty="0">
                <a:solidFill>
                  <a:srgbClr val="C00000"/>
                </a:solidFill>
              </a:rPr>
              <a:t>入门程序</a:t>
            </a:r>
          </a:p>
        </p:txBody>
      </p:sp>
      <p:sp>
        <p:nvSpPr>
          <p:cNvPr id="4" name="灯片编号占位符 3">
            <a:extLst>
              <a:ext uri="{FF2B5EF4-FFF2-40B4-BE49-F238E27FC236}">
                <a16:creationId xmlns:a16="http://schemas.microsoft.com/office/drawing/2014/main" id="{457E5A18-32AA-449B-B210-E1CAD4011343}"/>
              </a:ext>
            </a:extLst>
          </p:cNvPr>
          <p:cNvSpPr>
            <a:spLocks noGrp="1"/>
          </p:cNvSpPr>
          <p:nvPr>
            <p:ph type="sldNum" sz="quarter" idx="12"/>
          </p:nvPr>
        </p:nvSpPr>
        <p:spPr/>
        <p:txBody>
          <a:bodyPr/>
          <a:lstStyle/>
          <a:p>
            <a:fld id="{8D4D1E41-7A09-AB4A-A4E1-09765ADA2698}" type="slidenum">
              <a:rPr kumimoji="1" lang="zh-CN" altLang="en-US" smtClean="0"/>
              <a:pPr/>
              <a:t>22</a:t>
            </a:fld>
            <a:endParaRPr kumimoji="1" lang="zh-CN" altLang="en-US" dirty="0"/>
          </a:p>
        </p:txBody>
      </p:sp>
    </p:spTree>
    <p:extLst>
      <p:ext uri="{BB962C8B-B14F-4D97-AF65-F5344CB8AC3E}">
        <p14:creationId xmlns:p14="http://schemas.microsoft.com/office/powerpoint/2010/main" val="2483719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034FF-373E-496B-AF43-5D3D15200182}"/>
              </a:ext>
            </a:extLst>
          </p:cNvPr>
          <p:cNvSpPr>
            <a:spLocks noGrp="1"/>
          </p:cNvSpPr>
          <p:nvPr>
            <p:ph type="title"/>
          </p:nvPr>
        </p:nvSpPr>
        <p:spPr/>
        <p:txBody>
          <a:bodyPr>
            <a:normAutofit/>
          </a:bodyPr>
          <a:lstStyle/>
          <a:p>
            <a:r>
              <a:rPr lang="en-US" altLang="zh-CN" dirty="0"/>
              <a:t>1.2.3  </a:t>
            </a:r>
            <a:r>
              <a:rPr lang="zh-CN" altLang="en-US" dirty="0"/>
              <a:t>第一个</a:t>
            </a:r>
            <a:r>
              <a:rPr lang="en-US" altLang="zh-CN" dirty="0"/>
              <a:t>Spring</a:t>
            </a:r>
            <a:r>
              <a:rPr lang="zh-CN" altLang="en-US" dirty="0"/>
              <a:t>入门程序</a:t>
            </a:r>
          </a:p>
        </p:txBody>
      </p:sp>
      <p:sp>
        <p:nvSpPr>
          <p:cNvPr id="3" name="内容占位符 2">
            <a:extLst>
              <a:ext uri="{FF2B5EF4-FFF2-40B4-BE49-F238E27FC236}">
                <a16:creationId xmlns:a16="http://schemas.microsoft.com/office/drawing/2014/main" id="{C4E21FAC-B0FC-4482-AE05-79626CC9520A}"/>
              </a:ext>
            </a:extLst>
          </p:cNvPr>
          <p:cNvSpPr>
            <a:spLocks noGrp="1"/>
          </p:cNvSpPr>
          <p:nvPr>
            <p:ph idx="1"/>
          </p:nvPr>
        </p:nvSpPr>
        <p:spPr/>
        <p:txBody>
          <a:bodyPr/>
          <a:lstStyle/>
          <a:p>
            <a:r>
              <a:rPr lang="en-US" altLang="zh-CN" dirty="0"/>
              <a:t>1</a:t>
            </a:r>
            <a:r>
              <a:rPr lang="zh-CN" altLang="en-US" dirty="0"/>
              <a:t>．使用</a:t>
            </a:r>
            <a:r>
              <a:rPr lang="en-US" altLang="zh-CN" dirty="0"/>
              <a:t>Eclipse</a:t>
            </a:r>
            <a:r>
              <a:rPr lang="zh-CN" altLang="en-US" dirty="0"/>
              <a:t>创建</a:t>
            </a:r>
            <a:r>
              <a:rPr lang="en-US" altLang="zh-CN" dirty="0"/>
              <a:t>Web</a:t>
            </a:r>
            <a:r>
              <a:rPr lang="zh-CN" altLang="en-US" dirty="0"/>
              <a:t>应用并导入相关</a:t>
            </a:r>
            <a:r>
              <a:rPr lang="en-US" altLang="zh-CN" dirty="0"/>
              <a:t>JAR</a:t>
            </a:r>
            <a:r>
              <a:rPr lang="zh-CN" altLang="en-US" dirty="0"/>
              <a:t>包</a:t>
            </a:r>
            <a:endParaRPr lang="en-US" altLang="zh-CN" dirty="0"/>
          </a:p>
          <a:p>
            <a:r>
              <a:rPr lang="en-US" altLang="zh-CN" dirty="0"/>
              <a:t>2</a:t>
            </a:r>
            <a:r>
              <a:rPr lang="zh-CN" altLang="en-US" dirty="0"/>
              <a:t>．创建接口</a:t>
            </a:r>
            <a:r>
              <a:rPr lang="en-US" altLang="zh-CN" dirty="0" err="1"/>
              <a:t>TestDao</a:t>
            </a:r>
            <a:endParaRPr lang="en-US" altLang="zh-CN" dirty="0"/>
          </a:p>
          <a:p>
            <a:r>
              <a:rPr lang="en-US" altLang="zh-CN" dirty="0"/>
              <a:t>3</a:t>
            </a:r>
            <a:r>
              <a:rPr lang="zh-CN" altLang="en-US" dirty="0"/>
              <a:t>．创建接口</a:t>
            </a:r>
            <a:r>
              <a:rPr lang="en-US" altLang="zh-CN" dirty="0" err="1"/>
              <a:t>TestDao</a:t>
            </a:r>
            <a:r>
              <a:rPr lang="zh-CN" altLang="en-US" dirty="0"/>
              <a:t>的实现类</a:t>
            </a:r>
            <a:r>
              <a:rPr lang="en-US" altLang="zh-CN" dirty="0" err="1"/>
              <a:t>TestDaoImpl</a:t>
            </a:r>
            <a:endParaRPr lang="en-US" altLang="zh-CN" dirty="0"/>
          </a:p>
          <a:p>
            <a:r>
              <a:rPr lang="en-US" altLang="zh-CN" dirty="0"/>
              <a:t>4</a:t>
            </a:r>
            <a:r>
              <a:rPr lang="zh-CN" altLang="en-US" dirty="0"/>
              <a:t>．创建配置文件</a:t>
            </a:r>
            <a:r>
              <a:rPr lang="en-US" altLang="zh-CN" dirty="0"/>
              <a:t>applicationContext.xml</a:t>
            </a:r>
          </a:p>
          <a:p>
            <a:r>
              <a:rPr lang="en-US" altLang="zh-CN" dirty="0"/>
              <a:t>5</a:t>
            </a:r>
            <a:r>
              <a:rPr lang="zh-CN" altLang="en-US" dirty="0"/>
              <a:t>．创建测试类</a:t>
            </a:r>
          </a:p>
        </p:txBody>
      </p:sp>
      <p:sp>
        <p:nvSpPr>
          <p:cNvPr id="4" name="灯片编号占位符 3">
            <a:extLst>
              <a:ext uri="{FF2B5EF4-FFF2-40B4-BE49-F238E27FC236}">
                <a16:creationId xmlns:a16="http://schemas.microsoft.com/office/drawing/2014/main" id="{08339AA2-7179-4E58-8A3F-51852348042E}"/>
              </a:ext>
            </a:extLst>
          </p:cNvPr>
          <p:cNvSpPr>
            <a:spLocks noGrp="1"/>
          </p:cNvSpPr>
          <p:nvPr>
            <p:ph type="sldNum" sz="quarter" idx="12"/>
          </p:nvPr>
        </p:nvSpPr>
        <p:spPr/>
        <p:txBody>
          <a:bodyPr/>
          <a:lstStyle/>
          <a:p>
            <a:fld id="{8D4D1E41-7A09-AB4A-A4E1-09765ADA2698}" type="slidenum">
              <a:rPr kumimoji="1" lang="zh-CN" altLang="en-US" smtClean="0"/>
              <a:pPr/>
              <a:t>23</a:t>
            </a:fld>
            <a:endParaRPr kumimoji="1" lang="zh-CN" altLang="en-US" dirty="0"/>
          </a:p>
        </p:txBody>
      </p:sp>
    </p:spTree>
    <p:extLst>
      <p:ext uri="{BB962C8B-B14F-4D97-AF65-F5344CB8AC3E}">
        <p14:creationId xmlns:p14="http://schemas.microsoft.com/office/powerpoint/2010/main" val="2513433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D0EE0-4A8B-4FCD-89B7-037EEB28DAF9}"/>
              </a:ext>
            </a:extLst>
          </p:cNvPr>
          <p:cNvSpPr>
            <a:spLocks noGrp="1"/>
          </p:cNvSpPr>
          <p:nvPr>
            <p:ph type="title"/>
          </p:nvPr>
        </p:nvSpPr>
        <p:spPr/>
        <p:txBody>
          <a:bodyPr>
            <a:normAutofit/>
          </a:bodyPr>
          <a:lstStyle/>
          <a:p>
            <a:r>
              <a:rPr lang="en-US" altLang="zh-CN" sz="2800" dirty="0"/>
              <a:t>1</a:t>
            </a:r>
            <a:r>
              <a:rPr lang="zh-CN" altLang="en-US" sz="2800" dirty="0"/>
              <a:t>．使用</a:t>
            </a:r>
            <a:r>
              <a:rPr lang="en-US" altLang="zh-CN" sz="2800" dirty="0"/>
              <a:t>Eclipse</a:t>
            </a:r>
            <a:r>
              <a:rPr lang="zh-CN" altLang="en-US" sz="2800" dirty="0"/>
              <a:t>创建</a:t>
            </a:r>
            <a:r>
              <a:rPr lang="en-US" altLang="zh-CN" sz="2800" dirty="0"/>
              <a:t>Web</a:t>
            </a:r>
            <a:r>
              <a:rPr lang="zh-CN" altLang="en-US" sz="2800" dirty="0"/>
              <a:t>应用并导入相关</a:t>
            </a:r>
            <a:r>
              <a:rPr lang="en-US" altLang="zh-CN" sz="2800" dirty="0"/>
              <a:t>JAR</a:t>
            </a:r>
            <a:r>
              <a:rPr lang="zh-CN" altLang="en-US" sz="2800" dirty="0"/>
              <a:t>包</a:t>
            </a:r>
          </a:p>
        </p:txBody>
      </p:sp>
      <p:sp>
        <p:nvSpPr>
          <p:cNvPr id="3" name="内容占位符 2">
            <a:extLst>
              <a:ext uri="{FF2B5EF4-FFF2-40B4-BE49-F238E27FC236}">
                <a16:creationId xmlns:a16="http://schemas.microsoft.com/office/drawing/2014/main" id="{0BAA0DF7-0298-4537-92CF-D059BC0DB84F}"/>
              </a:ext>
            </a:extLst>
          </p:cNvPr>
          <p:cNvSpPr>
            <a:spLocks noGrp="1"/>
          </p:cNvSpPr>
          <p:nvPr>
            <p:ph idx="1"/>
          </p:nvPr>
        </p:nvSpPr>
        <p:spPr/>
        <p:txBody>
          <a:bodyPr/>
          <a:lstStyle/>
          <a:p>
            <a:r>
              <a:rPr lang="zh-CN" altLang="en-US" dirty="0"/>
              <a:t>使用</a:t>
            </a:r>
            <a:r>
              <a:rPr lang="en-US" altLang="zh-CN" dirty="0"/>
              <a:t>Eclipse</a:t>
            </a:r>
            <a:r>
              <a:rPr lang="zh-CN" altLang="en-US" dirty="0"/>
              <a:t>创建一个名为</a:t>
            </a:r>
            <a:r>
              <a:rPr lang="en-US" altLang="zh-CN" dirty="0"/>
              <a:t>ch1_1</a:t>
            </a:r>
            <a:r>
              <a:rPr lang="zh-CN" altLang="en-US" dirty="0"/>
              <a:t>的</a:t>
            </a:r>
            <a:r>
              <a:rPr lang="en-US" altLang="zh-CN" dirty="0"/>
              <a:t>Dynamic Web Project</a:t>
            </a:r>
            <a:r>
              <a:rPr lang="zh-CN" altLang="en-US" dirty="0"/>
              <a:t>，并将</a:t>
            </a:r>
            <a:r>
              <a:rPr lang="en-US" altLang="zh-CN" dirty="0"/>
              <a:t>Spring</a:t>
            </a:r>
            <a:r>
              <a:rPr lang="zh-CN" altLang="en-US" dirty="0"/>
              <a:t>的</a:t>
            </a:r>
            <a:r>
              <a:rPr lang="en-US" altLang="zh-CN" dirty="0"/>
              <a:t>4</a:t>
            </a:r>
            <a:r>
              <a:rPr lang="zh-CN" altLang="en-US" dirty="0"/>
              <a:t>个基础包和第三方依赖包</a:t>
            </a:r>
            <a:r>
              <a:rPr lang="en-US" altLang="zh-CN" dirty="0"/>
              <a:t>commons-logging-1.2.jar</a:t>
            </a:r>
            <a:r>
              <a:rPr lang="zh-CN" altLang="en-US" dirty="0"/>
              <a:t>复制到</a:t>
            </a:r>
            <a:r>
              <a:rPr lang="en-US" altLang="zh-CN" dirty="0"/>
              <a:t>ch1_1</a:t>
            </a:r>
            <a:r>
              <a:rPr lang="zh-CN" altLang="en-US" dirty="0"/>
              <a:t>的</a:t>
            </a:r>
            <a:r>
              <a:rPr lang="en-US" altLang="zh-CN" dirty="0">
                <a:solidFill>
                  <a:srgbClr val="C00000"/>
                </a:solidFill>
              </a:rPr>
              <a:t>WEB-INF/lib</a:t>
            </a:r>
            <a:r>
              <a:rPr lang="zh-CN" altLang="en-US" dirty="0"/>
              <a:t>目录中。</a:t>
            </a:r>
          </a:p>
        </p:txBody>
      </p:sp>
      <p:sp>
        <p:nvSpPr>
          <p:cNvPr id="4" name="灯片编号占位符 3">
            <a:extLst>
              <a:ext uri="{FF2B5EF4-FFF2-40B4-BE49-F238E27FC236}">
                <a16:creationId xmlns:a16="http://schemas.microsoft.com/office/drawing/2014/main" id="{84234AD7-35A9-44C0-B30B-DB49E27C88F1}"/>
              </a:ext>
            </a:extLst>
          </p:cNvPr>
          <p:cNvSpPr>
            <a:spLocks noGrp="1"/>
          </p:cNvSpPr>
          <p:nvPr>
            <p:ph type="sldNum" sz="quarter" idx="12"/>
          </p:nvPr>
        </p:nvSpPr>
        <p:spPr/>
        <p:txBody>
          <a:bodyPr/>
          <a:lstStyle/>
          <a:p>
            <a:fld id="{8D4D1E41-7A09-AB4A-A4E1-09765ADA2698}" type="slidenum">
              <a:rPr kumimoji="1" lang="zh-CN" altLang="en-US" smtClean="0"/>
              <a:pPr/>
              <a:t>24</a:t>
            </a:fld>
            <a:endParaRPr kumimoji="1" lang="zh-CN" altLang="en-US" dirty="0"/>
          </a:p>
        </p:txBody>
      </p:sp>
      <p:pic>
        <p:nvPicPr>
          <p:cNvPr id="2050" name="Picture 2">
            <a:extLst>
              <a:ext uri="{FF2B5EF4-FFF2-40B4-BE49-F238E27FC236}">
                <a16:creationId xmlns:a16="http://schemas.microsoft.com/office/drawing/2014/main" id="{C9714E1C-3E8A-4FFD-8411-FF75CC094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508" y="3089486"/>
            <a:ext cx="29845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43BFC6B2-3091-42F2-843C-A9389347FDDB}"/>
              </a:ext>
            </a:extLst>
          </p:cNvPr>
          <p:cNvSpPr txBox="1"/>
          <p:nvPr/>
        </p:nvSpPr>
        <p:spPr>
          <a:xfrm>
            <a:off x="4761316" y="3089486"/>
            <a:ext cx="6971757" cy="1200329"/>
          </a:xfrm>
          <a:prstGeom prst="rect">
            <a:avLst/>
          </a:prstGeom>
          <a:noFill/>
          <a:ln>
            <a:solidFill>
              <a:srgbClr val="C00000"/>
            </a:solidFill>
          </a:ln>
        </p:spPr>
        <p:txBody>
          <a:bodyPr wrap="square" rtlCol="0">
            <a:spAutoFit/>
          </a:bodyPr>
          <a:lstStyle/>
          <a:p>
            <a:r>
              <a:rPr lang="zh-CN" altLang="en-US" sz="24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24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注意：</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在讲解</a:t>
            </a:r>
            <a:r>
              <a:rPr lang="en-US" altLang="zh-CN" sz="2400" kern="100" dirty="0">
                <a:effectLst/>
                <a:latin typeface="微软雅黑" panose="020B0503020204020204" pitchFamily="34" charset="-122"/>
                <a:ea typeface="微软雅黑" panose="020B0503020204020204" pitchFamily="34" charset="-122"/>
              </a:rPr>
              <a:t>Spring MVC</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框架前，本书的实例并没有真正运行</a:t>
            </a:r>
            <a:r>
              <a:rPr lang="en-US" altLang="zh-CN" sz="2400" kern="100" dirty="0">
                <a:effectLst/>
                <a:latin typeface="微软雅黑" panose="020B0503020204020204" pitchFamily="34" charset="-122"/>
                <a:ea typeface="微软雅黑" panose="020B0503020204020204" pitchFamily="34" charset="-122"/>
              </a:rPr>
              <a:t>Web</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应用。创建</a:t>
            </a:r>
            <a:r>
              <a:rPr lang="en-US" altLang="zh-CN" sz="2400" kern="100" dirty="0">
                <a:effectLst/>
                <a:latin typeface="微软雅黑" panose="020B0503020204020204" pitchFamily="34" charset="-122"/>
                <a:ea typeface="微软雅黑" panose="020B0503020204020204" pitchFamily="34" charset="-122"/>
              </a:rPr>
              <a:t>Web</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应用的目的是方便添加相关</a:t>
            </a:r>
            <a:r>
              <a:rPr lang="en-US" altLang="zh-CN" sz="2400" kern="100" dirty="0">
                <a:effectLst/>
                <a:latin typeface="微软雅黑" panose="020B0503020204020204" pitchFamily="34" charset="-122"/>
                <a:ea typeface="微软雅黑" panose="020B0503020204020204" pitchFamily="34" charset="-122"/>
              </a:rPr>
              <a:t>JAR</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包</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541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0CD33-F26E-464F-B5C8-BFC25956BEB8}"/>
              </a:ext>
            </a:extLst>
          </p:cNvPr>
          <p:cNvSpPr>
            <a:spLocks noGrp="1"/>
          </p:cNvSpPr>
          <p:nvPr>
            <p:ph type="title"/>
          </p:nvPr>
        </p:nvSpPr>
        <p:spPr/>
        <p:txBody>
          <a:bodyPr/>
          <a:lstStyle/>
          <a:p>
            <a:r>
              <a:rPr lang="en-US" altLang="zh-CN" dirty="0"/>
              <a:t>2</a:t>
            </a:r>
            <a:r>
              <a:rPr lang="zh-CN" altLang="en-US" dirty="0"/>
              <a:t>．创建接口</a:t>
            </a:r>
            <a:r>
              <a:rPr lang="en-US" altLang="zh-CN" dirty="0" err="1"/>
              <a:t>TestDao</a:t>
            </a:r>
            <a:endParaRPr lang="zh-CN" altLang="en-US" dirty="0"/>
          </a:p>
        </p:txBody>
      </p:sp>
      <p:sp>
        <p:nvSpPr>
          <p:cNvPr id="3" name="内容占位符 2">
            <a:extLst>
              <a:ext uri="{FF2B5EF4-FFF2-40B4-BE49-F238E27FC236}">
                <a16:creationId xmlns:a16="http://schemas.microsoft.com/office/drawing/2014/main" id="{50DC4FEF-E63B-47A6-A669-4F6C2456A658}"/>
              </a:ext>
            </a:extLst>
          </p:cNvPr>
          <p:cNvSpPr>
            <a:spLocks noGrp="1"/>
          </p:cNvSpPr>
          <p:nvPr>
            <p:ph idx="1"/>
          </p:nvPr>
        </p:nvSpPr>
        <p:spPr/>
        <p:txBody>
          <a:bodyPr/>
          <a:lstStyle/>
          <a:p>
            <a:r>
              <a:rPr lang="zh-CN" altLang="en-US" dirty="0"/>
              <a:t>在</a:t>
            </a:r>
            <a:r>
              <a:rPr lang="en-US" altLang="zh-CN" dirty="0" err="1"/>
              <a:t>src</a:t>
            </a:r>
            <a:r>
              <a:rPr lang="zh-CN" altLang="en-US" dirty="0"/>
              <a:t>目录下，创建一个</a:t>
            </a:r>
            <a:r>
              <a:rPr lang="en-US" altLang="zh-CN" dirty="0" err="1"/>
              <a:t>dao</a:t>
            </a:r>
            <a:r>
              <a:rPr lang="zh-CN" altLang="en-US" dirty="0"/>
              <a:t>包，并在</a:t>
            </a:r>
            <a:r>
              <a:rPr lang="en-US" altLang="zh-CN" dirty="0" err="1"/>
              <a:t>dao</a:t>
            </a:r>
            <a:r>
              <a:rPr lang="zh-CN" altLang="en-US" dirty="0"/>
              <a:t>包中创建接口</a:t>
            </a:r>
            <a:r>
              <a:rPr lang="en-US" altLang="zh-CN" dirty="0" err="1"/>
              <a:t>TestDao</a:t>
            </a:r>
            <a:r>
              <a:rPr lang="zh-CN" altLang="en-US" dirty="0"/>
              <a:t>，接口中定义一个</a:t>
            </a:r>
            <a:r>
              <a:rPr lang="en-US" altLang="zh-CN" dirty="0" err="1"/>
              <a:t>sayHello</a:t>
            </a:r>
            <a:r>
              <a:rPr lang="en-US" altLang="zh-CN" dirty="0"/>
              <a:t>()</a:t>
            </a:r>
            <a:r>
              <a:rPr lang="zh-CN" altLang="en-US" dirty="0"/>
              <a:t>方法。</a:t>
            </a:r>
          </a:p>
        </p:txBody>
      </p:sp>
      <p:sp>
        <p:nvSpPr>
          <p:cNvPr id="4" name="灯片编号占位符 3">
            <a:extLst>
              <a:ext uri="{FF2B5EF4-FFF2-40B4-BE49-F238E27FC236}">
                <a16:creationId xmlns:a16="http://schemas.microsoft.com/office/drawing/2014/main" id="{E5205BB3-314A-4442-9B91-17D8CD5244D7}"/>
              </a:ext>
            </a:extLst>
          </p:cNvPr>
          <p:cNvSpPr>
            <a:spLocks noGrp="1"/>
          </p:cNvSpPr>
          <p:nvPr>
            <p:ph type="sldNum" sz="quarter" idx="12"/>
          </p:nvPr>
        </p:nvSpPr>
        <p:spPr/>
        <p:txBody>
          <a:bodyPr/>
          <a:lstStyle/>
          <a:p>
            <a:fld id="{8D4D1E41-7A09-AB4A-A4E1-09765ADA2698}" type="slidenum">
              <a:rPr kumimoji="1" lang="zh-CN" altLang="en-US" smtClean="0"/>
              <a:pPr/>
              <a:t>25</a:t>
            </a:fld>
            <a:endParaRPr kumimoji="1" lang="zh-CN" altLang="en-US" dirty="0"/>
          </a:p>
        </p:txBody>
      </p:sp>
      <p:sp>
        <p:nvSpPr>
          <p:cNvPr id="7" name="文本框 6">
            <a:extLst>
              <a:ext uri="{FF2B5EF4-FFF2-40B4-BE49-F238E27FC236}">
                <a16:creationId xmlns:a16="http://schemas.microsoft.com/office/drawing/2014/main" id="{128DCB83-5473-4B3F-A304-B12728A665A8}"/>
              </a:ext>
            </a:extLst>
          </p:cNvPr>
          <p:cNvSpPr txBox="1"/>
          <p:nvPr/>
        </p:nvSpPr>
        <p:spPr>
          <a:xfrm>
            <a:off x="925418" y="2767280"/>
            <a:ext cx="3536414" cy="1200329"/>
          </a:xfrm>
          <a:prstGeom prst="rect">
            <a:avLst/>
          </a:prstGeom>
          <a:noFill/>
          <a:ln>
            <a:solidFill>
              <a:srgbClr val="C00000"/>
            </a:solidFill>
          </a:ln>
        </p:spPr>
        <p:txBody>
          <a:bodyPr wrap="square" rtlCol="0">
            <a:spAutoFit/>
          </a:bodyPr>
          <a:lstStyle/>
          <a:p>
            <a:pPr marL="266700" algn="just">
              <a:spcBef>
                <a:spcPts val="600"/>
              </a:spcBef>
              <a:spcAft>
                <a:spcPts val="0"/>
              </a:spcAft>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package </a:t>
            </a:r>
            <a:r>
              <a:rPr lang="en-US" altLang="zh-CN" kern="100" dirty="0" err="1">
                <a:effectLst/>
                <a:latin typeface="Times New Roman" panose="02020603050405020304" pitchFamily="18" charset="0"/>
                <a:ea typeface="宋体" panose="02010600030101010101" pitchFamily="2" charset="-122"/>
                <a:cs typeface="Times New Roman" panose="02020603050405020304" pitchFamily="18" charset="0"/>
              </a:rPr>
              <a:t>dao</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66700" algn="just"/>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public </a:t>
            </a:r>
            <a:r>
              <a:rPr lang="en-US" altLang="zh-CN"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interface</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err="1">
                <a:effectLst/>
                <a:latin typeface="Times New Roman" panose="02020603050405020304" pitchFamily="18" charset="0"/>
                <a:ea typeface="宋体" panose="02010600030101010101" pitchFamily="2" charset="-122"/>
                <a:cs typeface="Times New Roman" panose="02020603050405020304" pitchFamily="18" charset="0"/>
              </a:rPr>
              <a:t>TestDao</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66700" algn="just"/>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	public void </a:t>
            </a:r>
            <a:r>
              <a:rPr lang="en-US" altLang="zh-CN" kern="100" dirty="0" err="1">
                <a:effectLst/>
                <a:latin typeface="Times New Roman" panose="02020603050405020304" pitchFamily="18" charset="0"/>
                <a:ea typeface="宋体" panose="02010600030101010101" pitchFamily="2" charset="-122"/>
                <a:cs typeface="Times New Roman" panose="02020603050405020304" pitchFamily="18" charset="0"/>
              </a:rPr>
              <a:t>sayHello</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66700" algn="just">
              <a:spcAft>
                <a:spcPts val="600"/>
              </a:spcAft>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48154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3D3972-8E81-40CC-A71F-362394A46A1B}"/>
              </a:ext>
            </a:extLst>
          </p:cNvPr>
          <p:cNvSpPr>
            <a:spLocks noGrp="1"/>
          </p:cNvSpPr>
          <p:nvPr>
            <p:ph type="title"/>
          </p:nvPr>
        </p:nvSpPr>
        <p:spPr/>
        <p:txBody>
          <a:bodyPr>
            <a:normAutofit/>
          </a:bodyPr>
          <a:lstStyle/>
          <a:p>
            <a:r>
              <a:rPr lang="en-US" altLang="zh-CN" sz="3200" dirty="0"/>
              <a:t>3</a:t>
            </a:r>
            <a:r>
              <a:rPr lang="zh-CN" altLang="en-US" sz="3200" dirty="0"/>
              <a:t>．创建接口</a:t>
            </a:r>
            <a:r>
              <a:rPr lang="en-US" altLang="zh-CN" sz="3200" dirty="0" err="1"/>
              <a:t>TestDao</a:t>
            </a:r>
            <a:r>
              <a:rPr lang="zh-CN" altLang="en-US" sz="3200" dirty="0"/>
              <a:t>的实现类</a:t>
            </a:r>
            <a:r>
              <a:rPr lang="en-US" altLang="zh-CN" sz="3200" dirty="0" err="1"/>
              <a:t>TestDaoImpl</a:t>
            </a:r>
            <a:endParaRPr lang="zh-CN" altLang="en-US" sz="3200" dirty="0"/>
          </a:p>
        </p:txBody>
      </p:sp>
      <p:sp>
        <p:nvSpPr>
          <p:cNvPr id="3" name="内容占位符 2">
            <a:extLst>
              <a:ext uri="{FF2B5EF4-FFF2-40B4-BE49-F238E27FC236}">
                <a16:creationId xmlns:a16="http://schemas.microsoft.com/office/drawing/2014/main" id="{521FFFF1-B844-4B90-A0EC-C97F06D55A5F}"/>
              </a:ext>
            </a:extLst>
          </p:cNvPr>
          <p:cNvSpPr>
            <a:spLocks noGrp="1"/>
          </p:cNvSpPr>
          <p:nvPr>
            <p:ph idx="1"/>
          </p:nvPr>
        </p:nvSpPr>
        <p:spPr/>
        <p:txBody>
          <a:bodyPr/>
          <a:lstStyle/>
          <a:p>
            <a:r>
              <a:rPr lang="zh-CN" altLang="en-US" dirty="0"/>
              <a:t>在</a:t>
            </a:r>
            <a:r>
              <a:rPr lang="en-US" altLang="zh-CN" dirty="0" err="1"/>
              <a:t>dao</a:t>
            </a:r>
            <a:r>
              <a:rPr lang="zh-CN" altLang="en-US" dirty="0"/>
              <a:t>包下创建接口</a:t>
            </a:r>
            <a:r>
              <a:rPr lang="en-US" altLang="zh-CN" dirty="0" err="1"/>
              <a:t>TestDao</a:t>
            </a:r>
            <a:r>
              <a:rPr lang="zh-CN" altLang="en-US" dirty="0"/>
              <a:t>的实现类</a:t>
            </a:r>
            <a:r>
              <a:rPr lang="en-US" altLang="zh-CN" dirty="0" err="1"/>
              <a:t>TestDaoImpl</a:t>
            </a:r>
            <a:r>
              <a:rPr lang="zh-CN" altLang="en-US" dirty="0"/>
              <a:t>。</a:t>
            </a:r>
          </a:p>
        </p:txBody>
      </p:sp>
      <p:sp>
        <p:nvSpPr>
          <p:cNvPr id="4" name="灯片编号占位符 3">
            <a:extLst>
              <a:ext uri="{FF2B5EF4-FFF2-40B4-BE49-F238E27FC236}">
                <a16:creationId xmlns:a16="http://schemas.microsoft.com/office/drawing/2014/main" id="{F2F452CF-E3AF-4240-9CDD-1216DAFF945F}"/>
              </a:ext>
            </a:extLst>
          </p:cNvPr>
          <p:cNvSpPr>
            <a:spLocks noGrp="1"/>
          </p:cNvSpPr>
          <p:nvPr>
            <p:ph type="sldNum" sz="quarter" idx="12"/>
          </p:nvPr>
        </p:nvSpPr>
        <p:spPr/>
        <p:txBody>
          <a:bodyPr/>
          <a:lstStyle/>
          <a:p>
            <a:fld id="{8D4D1E41-7A09-AB4A-A4E1-09765ADA2698}" type="slidenum">
              <a:rPr kumimoji="1" lang="zh-CN" altLang="en-US" smtClean="0"/>
              <a:pPr/>
              <a:t>26</a:t>
            </a:fld>
            <a:endParaRPr kumimoji="1" lang="zh-CN" altLang="en-US" dirty="0"/>
          </a:p>
        </p:txBody>
      </p:sp>
      <p:sp>
        <p:nvSpPr>
          <p:cNvPr id="5" name="文本框 4">
            <a:extLst>
              <a:ext uri="{FF2B5EF4-FFF2-40B4-BE49-F238E27FC236}">
                <a16:creationId xmlns:a16="http://schemas.microsoft.com/office/drawing/2014/main" id="{B24CAA1F-5B13-47D5-A6D5-35D8F7FEE43E}"/>
              </a:ext>
            </a:extLst>
          </p:cNvPr>
          <p:cNvSpPr txBox="1"/>
          <p:nvPr/>
        </p:nvSpPr>
        <p:spPr>
          <a:xfrm>
            <a:off x="838200" y="2324559"/>
            <a:ext cx="5926157" cy="2031325"/>
          </a:xfrm>
          <a:prstGeom prst="rect">
            <a:avLst/>
          </a:prstGeom>
          <a:noFill/>
          <a:ln>
            <a:solidFill>
              <a:srgbClr val="C00000"/>
            </a:solidFill>
          </a:ln>
        </p:spPr>
        <p:txBody>
          <a:bodyPr wrap="square" rtlCol="0">
            <a:spAutoFit/>
          </a:bodyPr>
          <a:lstStyle/>
          <a:p>
            <a:pPr marL="266700" algn="just">
              <a:spcBef>
                <a:spcPts val="600"/>
              </a:spcBef>
              <a:spcAft>
                <a:spcPts val="0"/>
              </a:spcAft>
            </a:pPr>
            <a:r>
              <a:rPr lang="en-US" altLang="zh-CN" sz="1800" kern="100" dirty="0">
                <a:effectLst/>
                <a:latin typeface="Times New Roman" panose="02020603050405020304" pitchFamily="18" charset="0"/>
                <a:ea typeface="宋体" panose="02010600030101010101" pitchFamily="2" charset="-122"/>
              </a:rPr>
              <a:t>package </a:t>
            </a:r>
            <a:r>
              <a:rPr lang="en-US" altLang="zh-CN" sz="1800" kern="100" dirty="0" err="1">
                <a:effectLst/>
                <a:latin typeface="Times New Roman" panose="02020603050405020304" pitchFamily="18" charset="0"/>
                <a:ea typeface="宋体" panose="02010600030101010101" pitchFamily="2" charset="-122"/>
              </a:rPr>
              <a:t>dao</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public </a:t>
            </a:r>
            <a:r>
              <a:rPr lang="en-US" altLang="zh-CN" sz="1800" kern="100" dirty="0">
                <a:solidFill>
                  <a:srgbClr val="C00000"/>
                </a:solidFill>
                <a:effectLst/>
                <a:latin typeface="Times New Roman" panose="02020603050405020304" pitchFamily="18" charset="0"/>
                <a:ea typeface="宋体" panose="02010600030101010101" pitchFamily="2" charset="-122"/>
              </a:rPr>
              <a:t>class</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solidFill>
                  <a:srgbClr val="C00000"/>
                </a:solidFill>
                <a:effectLst/>
                <a:latin typeface="Times New Roman" panose="02020603050405020304" pitchFamily="18" charset="0"/>
                <a:ea typeface="宋体" panose="02010600030101010101" pitchFamily="2" charset="-122"/>
              </a:rPr>
              <a:t>TestDaoImpl</a:t>
            </a:r>
            <a:r>
              <a:rPr lang="en-US" altLang="zh-CN" sz="1800" kern="100" dirty="0">
                <a:effectLst/>
                <a:latin typeface="Times New Roman" panose="02020603050405020304" pitchFamily="18" charset="0"/>
                <a:ea typeface="宋体" panose="02010600030101010101" pitchFamily="2" charset="-122"/>
              </a:rPr>
              <a:t> implements </a:t>
            </a:r>
            <a:r>
              <a:rPr lang="en-US" altLang="zh-CN" sz="1800" kern="100" dirty="0" err="1">
                <a:effectLst/>
                <a:latin typeface="Times New Roman" panose="02020603050405020304" pitchFamily="18" charset="0"/>
                <a:ea typeface="宋体" panose="02010600030101010101" pitchFamily="2" charset="-122"/>
              </a:rPr>
              <a:t>TestDao</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@Override</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public void </a:t>
            </a:r>
            <a:r>
              <a:rPr lang="en-US" altLang="zh-CN" sz="1800" kern="100" dirty="0" err="1">
                <a:effectLst/>
                <a:latin typeface="Times New Roman" panose="02020603050405020304" pitchFamily="18" charset="0"/>
                <a:ea typeface="宋体" panose="02010600030101010101" pitchFamily="2" charset="-122"/>
              </a:rPr>
              <a:t>sayHello</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System.out.println</a:t>
            </a:r>
            <a:r>
              <a:rPr lang="en-US" altLang="zh-CN" sz="1800" kern="100" dirty="0">
                <a:effectLst/>
                <a:latin typeface="Times New Roman" panose="02020603050405020304" pitchFamily="18" charset="0"/>
                <a:ea typeface="宋体" panose="02010600030101010101" pitchFamily="2" charset="-122"/>
              </a:rPr>
              <a:t>("Hello, Study hard!");</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spcAft>
                <a:spcPts val="600"/>
              </a:spcAft>
            </a:pP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93594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171D05-452D-4172-AE6F-A1174E760B25}"/>
              </a:ext>
            </a:extLst>
          </p:cNvPr>
          <p:cNvSpPr>
            <a:spLocks noGrp="1"/>
          </p:cNvSpPr>
          <p:nvPr>
            <p:ph type="title"/>
          </p:nvPr>
        </p:nvSpPr>
        <p:spPr/>
        <p:txBody>
          <a:bodyPr>
            <a:normAutofit/>
          </a:bodyPr>
          <a:lstStyle/>
          <a:p>
            <a:r>
              <a:rPr lang="en-US" altLang="zh-CN" sz="3200" dirty="0"/>
              <a:t>4</a:t>
            </a:r>
            <a:r>
              <a:rPr lang="zh-CN" altLang="en-US" sz="3200" dirty="0"/>
              <a:t>．创建配置文件</a:t>
            </a:r>
            <a:r>
              <a:rPr lang="en-US" altLang="zh-CN" sz="3200" dirty="0"/>
              <a:t>applicationContext.xml</a:t>
            </a:r>
            <a:endParaRPr lang="zh-CN" altLang="en-US" sz="3200" dirty="0"/>
          </a:p>
        </p:txBody>
      </p:sp>
      <p:sp>
        <p:nvSpPr>
          <p:cNvPr id="3" name="内容占位符 2">
            <a:extLst>
              <a:ext uri="{FF2B5EF4-FFF2-40B4-BE49-F238E27FC236}">
                <a16:creationId xmlns:a16="http://schemas.microsoft.com/office/drawing/2014/main" id="{9E82322F-A532-4A8C-A88E-30E2D5B8E92D}"/>
              </a:ext>
            </a:extLst>
          </p:cNvPr>
          <p:cNvSpPr>
            <a:spLocks noGrp="1"/>
          </p:cNvSpPr>
          <p:nvPr>
            <p:ph idx="1"/>
          </p:nvPr>
        </p:nvSpPr>
        <p:spPr/>
        <p:txBody>
          <a:bodyPr/>
          <a:lstStyle/>
          <a:p>
            <a:r>
              <a:rPr lang="zh-CN" altLang="en-US" dirty="0"/>
              <a:t>在</a:t>
            </a:r>
            <a:r>
              <a:rPr lang="en-US" altLang="zh-CN" dirty="0" err="1"/>
              <a:t>src</a:t>
            </a:r>
            <a:r>
              <a:rPr lang="zh-CN" altLang="en-US" dirty="0"/>
              <a:t>目录下，创建名为</a:t>
            </a:r>
            <a:r>
              <a:rPr lang="en-US" altLang="zh-CN" dirty="0"/>
              <a:t>config</a:t>
            </a:r>
            <a:r>
              <a:rPr lang="zh-CN" altLang="en-US" dirty="0"/>
              <a:t>的包，并在该包中，创建</a:t>
            </a:r>
            <a:r>
              <a:rPr lang="en-US" altLang="zh-CN" dirty="0"/>
              <a:t>Spring</a:t>
            </a:r>
            <a:r>
              <a:rPr lang="zh-CN" altLang="en-US" dirty="0"/>
              <a:t>的配置文件</a:t>
            </a:r>
            <a:r>
              <a:rPr lang="en-US" altLang="zh-CN" dirty="0"/>
              <a:t>applicationContext.xml</a:t>
            </a:r>
            <a:r>
              <a:rPr lang="zh-CN" altLang="en-US" dirty="0"/>
              <a:t>，在配置文件中使用实现类</a:t>
            </a:r>
            <a:r>
              <a:rPr lang="en-US" altLang="zh-CN" dirty="0" err="1"/>
              <a:t>TestDaoImpl</a:t>
            </a:r>
            <a:r>
              <a:rPr lang="zh-CN" altLang="en-US" dirty="0"/>
              <a:t>创建一个</a:t>
            </a:r>
            <a:r>
              <a:rPr lang="en-US" altLang="zh-CN" dirty="0"/>
              <a:t>id</a:t>
            </a:r>
            <a:r>
              <a:rPr lang="zh-CN" altLang="en-US" dirty="0"/>
              <a:t>为</a:t>
            </a:r>
            <a:r>
              <a:rPr lang="en-US" altLang="zh-CN" dirty="0"/>
              <a:t>test</a:t>
            </a:r>
            <a:r>
              <a:rPr lang="zh-CN" altLang="en-US" dirty="0"/>
              <a:t>的</a:t>
            </a:r>
            <a:r>
              <a:rPr lang="en-US" altLang="zh-CN" dirty="0"/>
              <a:t>Bean</a:t>
            </a:r>
            <a:r>
              <a:rPr lang="zh-CN" altLang="en-US" dirty="0"/>
              <a:t>。</a:t>
            </a:r>
          </a:p>
        </p:txBody>
      </p:sp>
      <p:sp>
        <p:nvSpPr>
          <p:cNvPr id="4" name="灯片编号占位符 3">
            <a:extLst>
              <a:ext uri="{FF2B5EF4-FFF2-40B4-BE49-F238E27FC236}">
                <a16:creationId xmlns:a16="http://schemas.microsoft.com/office/drawing/2014/main" id="{E2772B1C-8DBE-45EC-8567-51E0CC2CC944}"/>
              </a:ext>
            </a:extLst>
          </p:cNvPr>
          <p:cNvSpPr>
            <a:spLocks noGrp="1"/>
          </p:cNvSpPr>
          <p:nvPr>
            <p:ph type="sldNum" sz="quarter" idx="12"/>
          </p:nvPr>
        </p:nvSpPr>
        <p:spPr/>
        <p:txBody>
          <a:bodyPr/>
          <a:lstStyle/>
          <a:p>
            <a:fld id="{8D4D1E41-7A09-AB4A-A4E1-09765ADA2698}" type="slidenum">
              <a:rPr kumimoji="1" lang="zh-CN" altLang="en-US" smtClean="0"/>
              <a:pPr/>
              <a:t>27</a:t>
            </a:fld>
            <a:endParaRPr kumimoji="1" lang="zh-CN" altLang="en-US" dirty="0"/>
          </a:p>
        </p:txBody>
      </p:sp>
      <p:sp>
        <p:nvSpPr>
          <p:cNvPr id="5" name="文本框 4">
            <a:extLst>
              <a:ext uri="{FF2B5EF4-FFF2-40B4-BE49-F238E27FC236}">
                <a16:creationId xmlns:a16="http://schemas.microsoft.com/office/drawing/2014/main" id="{40668D7F-63BA-4DC1-85EF-8306F8545D4E}"/>
              </a:ext>
            </a:extLst>
          </p:cNvPr>
          <p:cNvSpPr txBox="1"/>
          <p:nvPr/>
        </p:nvSpPr>
        <p:spPr>
          <a:xfrm>
            <a:off x="1013552" y="2918561"/>
            <a:ext cx="7844009" cy="2308324"/>
          </a:xfrm>
          <a:prstGeom prst="rect">
            <a:avLst/>
          </a:prstGeom>
          <a:noFill/>
          <a:ln>
            <a:solidFill>
              <a:srgbClr val="C00000"/>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&lt;?xml version="1.0" encoding="UTF-8"?&gt;</a:t>
            </a:r>
          </a:p>
          <a:p>
            <a:r>
              <a:rPr lang="en-US" altLang="zh-CN" dirty="0">
                <a:latin typeface="Times New Roman" panose="02020603050405020304" pitchFamily="18" charset="0"/>
                <a:cs typeface="Times New Roman" panose="02020603050405020304" pitchFamily="18" charset="0"/>
              </a:rPr>
              <a:t>&lt;beans </a:t>
            </a:r>
            <a:r>
              <a:rPr lang="en-US" altLang="zh-CN" dirty="0" err="1">
                <a:latin typeface="Times New Roman" panose="02020603050405020304" pitchFamily="18" charset="0"/>
                <a:cs typeface="Times New Roman" panose="02020603050405020304" pitchFamily="18" charset="0"/>
              </a:rPr>
              <a:t>xmlns</a:t>
            </a:r>
            <a:r>
              <a:rPr lang="en-US" altLang="zh-CN" dirty="0">
                <a:latin typeface="Times New Roman" panose="02020603050405020304" pitchFamily="18" charset="0"/>
                <a:cs typeface="Times New Roman" panose="02020603050405020304" pitchFamily="18" charset="0"/>
              </a:rPr>
              <a:t>="http://www.springframework.org/schema/beans"</a:t>
            </a:r>
          </a:p>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xmlns:xsi</a:t>
            </a:r>
            <a:r>
              <a:rPr lang="en-US" altLang="zh-CN" dirty="0">
                <a:latin typeface="Times New Roman" panose="02020603050405020304" pitchFamily="18" charset="0"/>
                <a:cs typeface="Times New Roman" panose="02020603050405020304" pitchFamily="18" charset="0"/>
              </a:rPr>
              <a:t>="http://www.w3.org/2001/XMLSchema-instance"</a:t>
            </a:r>
          </a:p>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xsi:schemaLocation</a:t>
            </a:r>
            <a:r>
              <a:rPr lang="en-US" altLang="zh-CN" dirty="0">
                <a:latin typeface="Times New Roman" panose="02020603050405020304" pitchFamily="18" charset="0"/>
                <a:cs typeface="Times New Roman" panose="02020603050405020304" pitchFamily="18" charset="0"/>
              </a:rPr>
              <a:t>="http://www.springframework.org/schema/beans</a:t>
            </a:r>
          </a:p>
          <a:p>
            <a:r>
              <a:rPr lang="en-US" altLang="zh-CN" dirty="0">
                <a:latin typeface="Times New Roman" panose="02020603050405020304" pitchFamily="18" charset="0"/>
                <a:cs typeface="Times New Roman" panose="02020603050405020304" pitchFamily="18" charset="0"/>
              </a:rPr>
              <a:t>        http://www.springframework.org/schema/beans/spring-beans.xsd"&gt;</a:t>
            </a:r>
          </a:p>
          <a:p>
            <a:r>
              <a:rPr lang="en-US" altLang="zh-CN" dirty="0">
                <a:latin typeface="Times New Roman" panose="02020603050405020304" pitchFamily="18" charset="0"/>
                <a:cs typeface="Times New Roman" panose="02020603050405020304" pitchFamily="18" charset="0"/>
              </a:rPr>
              <a:t>	&lt;!-- </a:t>
            </a:r>
            <a:r>
              <a:rPr lang="zh-CN" altLang="en-US" dirty="0">
                <a:latin typeface="Times New Roman" panose="02020603050405020304" pitchFamily="18" charset="0"/>
                <a:cs typeface="Times New Roman" panose="02020603050405020304" pitchFamily="18" charset="0"/>
              </a:rPr>
              <a:t>将指定类</a:t>
            </a:r>
            <a:r>
              <a:rPr lang="en-US" altLang="zh-CN" dirty="0" err="1">
                <a:latin typeface="Times New Roman" panose="02020603050405020304" pitchFamily="18" charset="0"/>
                <a:cs typeface="Times New Roman" panose="02020603050405020304" pitchFamily="18" charset="0"/>
              </a:rPr>
              <a:t>TestDaoImpl</a:t>
            </a:r>
            <a:r>
              <a:rPr lang="zh-CN" altLang="en-US" dirty="0">
                <a:latin typeface="Times New Roman" panose="02020603050405020304" pitchFamily="18" charset="0"/>
                <a:cs typeface="Times New Roman" panose="02020603050405020304" pitchFamily="18" charset="0"/>
              </a:rPr>
              <a:t>配置给</a:t>
            </a:r>
            <a:r>
              <a:rPr lang="en-US" altLang="zh-CN" dirty="0">
                <a:latin typeface="Times New Roman" panose="02020603050405020304" pitchFamily="18" charset="0"/>
                <a:cs typeface="Times New Roman" panose="02020603050405020304" pitchFamily="18" charset="0"/>
              </a:rPr>
              <a:t>Spring</a:t>
            </a:r>
            <a:r>
              <a:rPr lang="zh-CN" altLang="en-US" dirty="0">
                <a:latin typeface="Times New Roman" panose="02020603050405020304" pitchFamily="18" charset="0"/>
                <a:cs typeface="Times New Roman" panose="02020603050405020304" pitchFamily="18" charset="0"/>
              </a:rPr>
              <a:t>，让</a:t>
            </a:r>
            <a:r>
              <a:rPr lang="en-US" altLang="zh-CN" dirty="0">
                <a:latin typeface="Times New Roman" panose="02020603050405020304" pitchFamily="18" charset="0"/>
                <a:cs typeface="Times New Roman" panose="02020603050405020304" pitchFamily="18" charset="0"/>
              </a:rPr>
              <a:t>Spring</a:t>
            </a:r>
            <a:r>
              <a:rPr lang="zh-CN" altLang="en-US" dirty="0">
                <a:latin typeface="Times New Roman" panose="02020603050405020304" pitchFamily="18" charset="0"/>
                <a:cs typeface="Times New Roman" panose="02020603050405020304" pitchFamily="18" charset="0"/>
              </a:rPr>
              <a:t>创建其实例 </a:t>
            </a:r>
            <a:r>
              <a:rPr lang="en-US" altLang="zh-CN" dirty="0">
                <a:latin typeface="Times New Roman" panose="02020603050405020304" pitchFamily="18" charset="0"/>
                <a:cs typeface="Times New Roman" panose="02020603050405020304" pitchFamily="18" charset="0"/>
              </a:rPr>
              <a:t>--&gt;</a:t>
            </a:r>
          </a:p>
          <a:p>
            <a:r>
              <a:rPr lang="en-US" altLang="zh-CN" dirty="0">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&lt;bean id="test" class="</a:t>
            </a:r>
            <a:r>
              <a:rPr lang="en-US" altLang="zh-CN" dirty="0" err="1">
                <a:solidFill>
                  <a:srgbClr val="C00000"/>
                </a:solidFill>
                <a:latin typeface="Times New Roman" panose="02020603050405020304" pitchFamily="18" charset="0"/>
                <a:cs typeface="Times New Roman" panose="02020603050405020304" pitchFamily="18" charset="0"/>
              </a:rPr>
              <a:t>dao.TestDaoImpl</a:t>
            </a:r>
            <a:r>
              <a:rPr lang="en-US" altLang="zh-CN" dirty="0">
                <a:solidFill>
                  <a:srgbClr val="C00000"/>
                </a:solidFill>
                <a:latin typeface="Times New Roman" panose="02020603050405020304" pitchFamily="18" charset="0"/>
                <a:cs typeface="Times New Roman" panose="02020603050405020304" pitchFamily="18" charset="0"/>
              </a:rPr>
              <a:t>" /&gt;</a:t>
            </a:r>
          </a:p>
          <a:p>
            <a:r>
              <a:rPr lang="en-US" altLang="zh-CN" dirty="0">
                <a:latin typeface="Times New Roman" panose="02020603050405020304" pitchFamily="18" charset="0"/>
                <a:cs typeface="Times New Roman" panose="02020603050405020304" pitchFamily="18" charset="0"/>
              </a:rPr>
              <a:t>&lt;/beans&gt;</a:t>
            </a:r>
          </a:p>
        </p:txBody>
      </p:sp>
      <p:sp>
        <p:nvSpPr>
          <p:cNvPr id="6" name="文本框 5">
            <a:extLst>
              <a:ext uri="{FF2B5EF4-FFF2-40B4-BE49-F238E27FC236}">
                <a16:creationId xmlns:a16="http://schemas.microsoft.com/office/drawing/2014/main" id="{D0717E74-E568-4A1B-ADF6-82B67158E522}"/>
              </a:ext>
            </a:extLst>
          </p:cNvPr>
          <p:cNvSpPr txBox="1"/>
          <p:nvPr/>
        </p:nvSpPr>
        <p:spPr>
          <a:xfrm>
            <a:off x="2082188" y="5400902"/>
            <a:ext cx="9446964" cy="1292662"/>
          </a:xfrm>
          <a:prstGeom prst="rect">
            <a:avLst/>
          </a:prstGeom>
          <a:noFill/>
          <a:ln>
            <a:solidFill>
              <a:srgbClr val="C00000"/>
            </a:solidFill>
          </a:ln>
        </p:spPr>
        <p:txBody>
          <a:bodyPr wrap="square" rtlCol="0">
            <a:spAutoFit/>
          </a:bodyPr>
          <a:lstStyle/>
          <a:p>
            <a:r>
              <a:rPr lang="zh-CN" altLang="en-US" sz="24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24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注意：</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配置文件的名称可以自定义，但习惯上命名为</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applicationContext.xml</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，有时也命名为</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beans.xml</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。配置文件信息不需要读者手写，可以从</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Spring</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的帮助文档中复制（首先使用浏览器打开</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\spring-framework-5.3.2\docs\reference\html\index.html</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，在页面中单击超链接</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Core</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1.2.1.Configuration Metadata</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小节下即可找到配置文件的约束信息）。</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7250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0D469-9708-46AB-BA47-03F00D1AB12E}"/>
              </a:ext>
            </a:extLst>
          </p:cNvPr>
          <p:cNvSpPr>
            <a:spLocks noGrp="1"/>
          </p:cNvSpPr>
          <p:nvPr>
            <p:ph type="title"/>
          </p:nvPr>
        </p:nvSpPr>
        <p:spPr/>
        <p:txBody>
          <a:bodyPr/>
          <a:lstStyle/>
          <a:p>
            <a:r>
              <a:rPr lang="en-US" altLang="zh-CN" dirty="0"/>
              <a:t>5</a:t>
            </a:r>
            <a:r>
              <a:rPr lang="zh-CN" altLang="en-US" dirty="0"/>
              <a:t>．创建测试类</a:t>
            </a:r>
          </a:p>
        </p:txBody>
      </p:sp>
      <p:sp>
        <p:nvSpPr>
          <p:cNvPr id="3" name="内容占位符 2">
            <a:extLst>
              <a:ext uri="{FF2B5EF4-FFF2-40B4-BE49-F238E27FC236}">
                <a16:creationId xmlns:a16="http://schemas.microsoft.com/office/drawing/2014/main" id="{553ABA5C-26CF-416D-B6C4-14A572D98EA0}"/>
              </a:ext>
            </a:extLst>
          </p:cNvPr>
          <p:cNvSpPr>
            <a:spLocks noGrp="1"/>
          </p:cNvSpPr>
          <p:nvPr>
            <p:ph idx="1"/>
          </p:nvPr>
        </p:nvSpPr>
        <p:spPr/>
        <p:txBody>
          <a:bodyPr/>
          <a:lstStyle/>
          <a:p>
            <a:r>
              <a:rPr lang="zh-CN" altLang="en-US" dirty="0"/>
              <a:t>在</a:t>
            </a:r>
            <a:r>
              <a:rPr lang="en-US" altLang="zh-CN" dirty="0" err="1"/>
              <a:t>src</a:t>
            </a:r>
            <a:r>
              <a:rPr lang="zh-CN" altLang="en-US" dirty="0"/>
              <a:t>目录下，创建一个</a:t>
            </a:r>
            <a:r>
              <a:rPr lang="en-US" altLang="zh-CN" dirty="0"/>
              <a:t>test</a:t>
            </a:r>
            <a:r>
              <a:rPr lang="zh-CN" altLang="en-US" dirty="0"/>
              <a:t>包，并在</a:t>
            </a:r>
            <a:r>
              <a:rPr lang="en-US" altLang="zh-CN" dirty="0"/>
              <a:t>test</a:t>
            </a:r>
            <a:r>
              <a:rPr lang="zh-CN" altLang="en-US" dirty="0"/>
              <a:t>包中创建</a:t>
            </a:r>
            <a:r>
              <a:rPr lang="en-US" altLang="zh-CN" dirty="0"/>
              <a:t>Test</a:t>
            </a:r>
            <a:r>
              <a:rPr lang="zh-CN" altLang="en-US" dirty="0"/>
              <a:t>类。</a:t>
            </a:r>
          </a:p>
        </p:txBody>
      </p:sp>
      <p:sp>
        <p:nvSpPr>
          <p:cNvPr id="4" name="灯片编号占位符 3">
            <a:extLst>
              <a:ext uri="{FF2B5EF4-FFF2-40B4-BE49-F238E27FC236}">
                <a16:creationId xmlns:a16="http://schemas.microsoft.com/office/drawing/2014/main" id="{34B06AC9-849F-477A-99C3-C9F092D1D209}"/>
              </a:ext>
            </a:extLst>
          </p:cNvPr>
          <p:cNvSpPr>
            <a:spLocks noGrp="1"/>
          </p:cNvSpPr>
          <p:nvPr>
            <p:ph type="sldNum" sz="quarter" idx="12"/>
          </p:nvPr>
        </p:nvSpPr>
        <p:spPr/>
        <p:txBody>
          <a:bodyPr/>
          <a:lstStyle/>
          <a:p>
            <a:fld id="{8D4D1E41-7A09-AB4A-A4E1-09765ADA2698}" type="slidenum">
              <a:rPr kumimoji="1" lang="zh-CN" altLang="en-US" smtClean="0"/>
              <a:pPr/>
              <a:t>28</a:t>
            </a:fld>
            <a:endParaRPr kumimoji="1" lang="zh-CN" altLang="en-US" dirty="0"/>
          </a:p>
        </p:txBody>
      </p:sp>
      <p:sp>
        <p:nvSpPr>
          <p:cNvPr id="5" name="文本框 4">
            <a:extLst>
              <a:ext uri="{FF2B5EF4-FFF2-40B4-BE49-F238E27FC236}">
                <a16:creationId xmlns:a16="http://schemas.microsoft.com/office/drawing/2014/main" id="{FCCEF850-EBA2-4E7F-915F-480A92895FAD}"/>
              </a:ext>
            </a:extLst>
          </p:cNvPr>
          <p:cNvSpPr txBox="1"/>
          <p:nvPr/>
        </p:nvSpPr>
        <p:spPr>
          <a:xfrm>
            <a:off x="247879" y="2126256"/>
            <a:ext cx="11696241" cy="3139321"/>
          </a:xfrm>
          <a:prstGeom prst="rect">
            <a:avLst/>
          </a:prstGeom>
          <a:noFill/>
          <a:ln>
            <a:solidFill>
              <a:srgbClr val="C00000"/>
            </a:solidFill>
          </a:ln>
        </p:spPr>
        <p:txBody>
          <a:bodyPr wrap="square" rtlCol="0">
            <a:spAutoFit/>
          </a:bodyPr>
          <a:lstStyle/>
          <a:p>
            <a:pPr marL="266700" algn="just"/>
            <a:r>
              <a:rPr lang="en-US" altLang="zh-CN" sz="1800" kern="100" dirty="0">
                <a:effectLst/>
                <a:latin typeface="Times New Roman" panose="02020603050405020304" pitchFamily="18" charset="0"/>
                <a:ea typeface="宋体" panose="02010600030101010101" pitchFamily="2" charset="-122"/>
              </a:rPr>
              <a:t>public class Test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public static void main(String[] </a:t>
            </a:r>
            <a:r>
              <a:rPr lang="en-US" altLang="zh-CN" sz="1800" kern="100" dirty="0" err="1">
                <a:effectLst/>
                <a:latin typeface="Times New Roman" panose="02020603050405020304" pitchFamily="18" charset="0"/>
                <a:ea typeface="宋体" panose="02010600030101010101" pitchFamily="2" charset="-122"/>
              </a:rPr>
              <a:t>args</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初始化</a:t>
            </a:r>
            <a:r>
              <a:rPr lang="en-US" altLang="zh-CN" sz="1800" kern="100" dirty="0">
                <a:effectLst/>
                <a:latin typeface="Times New Roman" panose="02020603050405020304" pitchFamily="18" charset="0"/>
                <a:ea typeface="宋体" panose="02010600030101010101" pitchFamily="2" charset="-122"/>
              </a:rPr>
              <a:t>Spring</a:t>
            </a:r>
            <a:r>
              <a:rPr lang="zh-CN" altLang="zh-CN" sz="1800" kern="100" dirty="0">
                <a:effectLst/>
                <a:latin typeface="Times New Roman" panose="02020603050405020304" pitchFamily="18" charset="0"/>
                <a:ea typeface="宋体" panose="02010600030101010101" pitchFamily="2" charset="-122"/>
              </a:rPr>
              <a:t>容器</a:t>
            </a:r>
            <a:r>
              <a:rPr lang="en-US" altLang="zh-CN" sz="1800" kern="100" dirty="0" err="1">
                <a:effectLst/>
                <a:latin typeface="Times New Roman" panose="02020603050405020304" pitchFamily="18" charset="0"/>
                <a:ea typeface="宋体" panose="02010600030101010101" pitchFamily="2" charset="-122"/>
              </a:rPr>
              <a:t>ApplicationContext</a:t>
            </a:r>
            <a:r>
              <a:rPr lang="zh-CN" altLang="zh-CN" sz="1800" kern="100" dirty="0">
                <a:effectLst/>
                <a:latin typeface="Times New Roman" panose="02020603050405020304" pitchFamily="18" charset="0"/>
                <a:ea typeface="宋体" panose="02010600030101010101" pitchFamily="2" charset="-122"/>
              </a:rPr>
              <a:t>，加载配置文件</a:t>
            </a:r>
          </a:p>
          <a:p>
            <a:pPr marL="266700" algn="just"/>
            <a:r>
              <a:rPr lang="en-US" altLang="zh-CN" sz="1800" kern="100" dirty="0">
                <a:effectLst/>
                <a:latin typeface="Times New Roman" panose="02020603050405020304" pitchFamily="18" charset="0"/>
                <a:ea typeface="宋体" panose="02010600030101010101" pitchFamily="2" charset="-122"/>
              </a:rPr>
              <a:t>		//@SuppressWarnings</a:t>
            </a:r>
            <a:r>
              <a:rPr lang="zh-CN" altLang="zh-CN" sz="1800" kern="100" dirty="0">
                <a:effectLst/>
                <a:latin typeface="Times New Roman" panose="02020603050405020304" pitchFamily="18" charset="0"/>
                <a:ea typeface="宋体" panose="02010600030101010101" pitchFamily="2" charset="-122"/>
              </a:rPr>
              <a:t>抑制警告的关键字，有泛型未指定类型</a:t>
            </a:r>
          </a:p>
          <a:p>
            <a:pPr marL="533400" indent="266700" algn="just"/>
            <a:r>
              <a:rPr lang="en-US" altLang="zh-CN" sz="1800" kern="100" dirty="0">
                <a:effectLst/>
                <a:latin typeface="Times New Roman" panose="02020603050405020304" pitchFamily="18" charset="0"/>
                <a:ea typeface="宋体" panose="02010600030101010101" pitchFamily="2" charset="-122"/>
              </a:rPr>
              <a:t>                  @SuppressWarnings("resource")</a:t>
            </a:r>
            <a:endParaRPr lang="zh-CN" altLang="zh-CN" sz="1800" kern="100" dirty="0">
              <a:effectLst/>
              <a:latin typeface="Times New Roman" panose="02020603050405020304" pitchFamily="18" charset="0"/>
              <a:ea typeface="宋体" panose="02010600030101010101" pitchFamily="2" charset="-122"/>
            </a:endParaRPr>
          </a:p>
          <a:p>
            <a:pPr marL="266700"/>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ApplicationContext</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appCon</a:t>
            </a:r>
            <a:r>
              <a:rPr lang="en-US" altLang="zh-CN" sz="1800" kern="100" dirty="0">
                <a:effectLst/>
                <a:latin typeface="Times New Roman" panose="02020603050405020304" pitchFamily="18" charset="0"/>
                <a:ea typeface="宋体" panose="02010600030101010101" pitchFamily="2" charset="-122"/>
              </a:rPr>
              <a:t> = new </a:t>
            </a:r>
            <a:r>
              <a:rPr lang="en-US" altLang="zh-CN" sz="1800" kern="100" dirty="0" err="1">
                <a:effectLst/>
                <a:latin typeface="Times New Roman" panose="02020603050405020304" pitchFamily="18" charset="0"/>
                <a:ea typeface="宋体" panose="02010600030101010101" pitchFamily="2" charset="-122"/>
              </a:rPr>
              <a:t>ClassPathXmlApplicationContext</a:t>
            </a:r>
            <a:r>
              <a:rPr lang="en-US" altLang="zh-CN" sz="1800" kern="100" dirty="0">
                <a:effectLst/>
                <a:latin typeface="Times New Roman" panose="02020603050405020304" pitchFamily="18" charset="0"/>
                <a:ea typeface="宋体" panose="02010600030101010101" pitchFamily="2" charset="-122"/>
              </a:rPr>
              <a:t>("</a:t>
            </a:r>
            <a:r>
              <a:rPr lang="en-US" altLang="zh-CN" sz="1800" b="1" kern="100" dirty="0">
                <a:solidFill>
                  <a:srgbClr val="C00000"/>
                </a:solidFill>
                <a:effectLst/>
                <a:latin typeface="Times New Roman" panose="02020603050405020304" pitchFamily="18" charset="0"/>
                <a:ea typeface="宋体" panose="02010600030101010101" pitchFamily="2" charset="-122"/>
              </a:rPr>
              <a:t>config/applicationContext.xml</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通过容器获取</a:t>
            </a:r>
            <a:r>
              <a:rPr lang="en-US" altLang="zh-CN" sz="1800" kern="100" dirty="0">
                <a:effectLst/>
                <a:latin typeface="Times New Roman" panose="02020603050405020304" pitchFamily="18" charset="0"/>
                <a:ea typeface="宋体" panose="02010600030101010101" pitchFamily="2" charset="-122"/>
              </a:rPr>
              <a:t>test</a:t>
            </a:r>
            <a:r>
              <a:rPr lang="zh-CN" altLang="zh-CN" sz="1800" kern="100" dirty="0">
                <a:effectLst/>
                <a:latin typeface="Times New Roman" panose="02020603050405020304" pitchFamily="18" charset="0"/>
                <a:ea typeface="宋体" panose="02010600030101010101" pitchFamily="2" charset="-122"/>
              </a:rPr>
              <a:t>实例</a:t>
            </a:r>
          </a:p>
          <a:p>
            <a:pPr marL="266700" algn="just"/>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TestDao</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tt</a:t>
            </a:r>
            <a:r>
              <a:rPr lang="en-US" altLang="zh-CN" sz="1800" kern="100" dirty="0">
                <a:effectLst/>
                <a:latin typeface="Times New Roman" panose="02020603050405020304" pitchFamily="18" charset="0"/>
                <a:ea typeface="宋体" panose="02010600030101010101" pitchFamily="2" charset="-122"/>
              </a:rPr>
              <a:t> = (</a:t>
            </a:r>
            <a:r>
              <a:rPr lang="en-US" altLang="zh-CN" sz="1800" kern="100" dirty="0" err="1">
                <a:effectLst/>
                <a:latin typeface="Times New Roman" panose="02020603050405020304" pitchFamily="18" charset="0"/>
                <a:ea typeface="宋体" panose="02010600030101010101" pitchFamily="2" charset="-122"/>
              </a:rPr>
              <a:t>TestDao</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appCon.getBean</a:t>
            </a:r>
            <a:r>
              <a:rPr lang="en-US" altLang="zh-CN" sz="1800" kern="100" dirty="0">
                <a:effectLst/>
                <a:latin typeface="Times New Roman" panose="02020603050405020304" pitchFamily="18" charset="0"/>
                <a:ea typeface="宋体" panose="02010600030101010101" pitchFamily="2" charset="-122"/>
              </a:rPr>
              <a:t>("</a:t>
            </a:r>
            <a:r>
              <a:rPr lang="en-US" altLang="zh-CN" sz="1800" b="1" kern="100" dirty="0">
                <a:solidFill>
                  <a:srgbClr val="C00000"/>
                </a:solidFill>
                <a:effectLst/>
                <a:latin typeface="Times New Roman" panose="02020603050405020304" pitchFamily="18" charset="0"/>
                <a:ea typeface="宋体" panose="02010600030101010101" pitchFamily="2" charset="-122"/>
              </a:rPr>
              <a:t>test</a:t>
            </a:r>
            <a:r>
              <a:rPr lang="en-US" altLang="zh-CN" sz="1800" kern="100" dirty="0">
                <a:effectLst/>
                <a:latin typeface="Times New Roman" panose="02020603050405020304" pitchFamily="18" charset="0"/>
                <a:ea typeface="宋体" panose="02010600030101010101" pitchFamily="2" charset="-122"/>
              </a:rPr>
              <a:t>");//test</a:t>
            </a:r>
            <a:r>
              <a:rPr lang="zh-CN" altLang="zh-CN" sz="1800" kern="100" dirty="0">
                <a:effectLst/>
                <a:latin typeface="Times New Roman" panose="02020603050405020304" pitchFamily="18" charset="0"/>
                <a:ea typeface="宋体" panose="02010600030101010101" pitchFamily="2" charset="-122"/>
              </a:rPr>
              <a:t>为配置文件中的</a:t>
            </a:r>
            <a:r>
              <a:rPr lang="en-US" altLang="zh-CN" sz="1800" kern="100" dirty="0">
                <a:effectLst/>
                <a:latin typeface="Times New Roman" panose="02020603050405020304" pitchFamily="18" charset="0"/>
                <a:ea typeface="宋体" panose="02010600030101010101" pitchFamily="2" charset="-122"/>
              </a:rPr>
              <a:t>id</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tt.sayHello</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spcAft>
                <a:spcPts val="600"/>
              </a:spcAft>
            </a:pP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9819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2</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solidFill>
                  <a:srgbClr val="C00000"/>
                </a:solidFill>
              </a:rPr>
              <a:t>1.1  Spring</a:t>
            </a:r>
            <a:r>
              <a:rPr kumimoji="1" lang="zh-CN" altLang="en-US" dirty="0">
                <a:solidFill>
                  <a:srgbClr val="C00000"/>
                </a:solidFill>
              </a:rPr>
              <a:t>概述</a:t>
            </a:r>
            <a:endParaRPr kumimoji="1" lang="en-US" altLang="zh-CN" dirty="0">
              <a:solidFill>
                <a:srgbClr val="C00000"/>
              </a:solidFill>
            </a:endParaRPr>
          </a:p>
          <a:p>
            <a:pPr marL="0" indent="0">
              <a:lnSpc>
                <a:spcPct val="130000"/>
              </a:lnSpc>
              <a:buNone/>
            </a:pPr>
            <a:r>
              <a:rPr kumimoji="1" lang="en-US" altLang="zh-CN" dirty="0"/>
              <a:t>1.2  Spring</a:t>
            </a:r>
            <a:r>
              <a:rPr kumimoji="1" lang="zh-CN" altLang="en-US" dirty="0"/>
              <a:t>开发环境的构建</a:t>
            </a:r>
            <a:endParaRPr kumimoji="1" lang="en-US" altLang="zh-CN" dirty="0"/>
          </a:p>
          <a:p>
            <a:pPr marL="0" indent="0">
              <a:lnSpc>
                <a:spcPct val="130000"/>
              </a:lnSpc>
              <a:buNone/>
            </a:pPr>
            <a:r>
              <a:rPr kumimoji="1" lang="en-US" altLang="zh-CN" dirty="0"/>
              <a:t>1.3  Spring IoC</a:t>
            </a:r>
          </a:p>
          <a:p>
            <a:pPr marL="0" indent="0">
              <a:lnSpc>
                <a:spcPct val="130000"/>
              </a:lnSpc>
              <a:buNone/>
            </a:pPr>
            <a:r>
              <a:rPr kumimoji="1" lang="en-US" altLang="zh-CN" dirty="0"/>
              <a:t>1.4  Spring AOP</a:t>
            </a:r>
          </a:p>
          <a:p>
            <a:pPr marL="0" indent="0">
              <a:lnSpc>
                <a:spcPct val="130000"/>
              </a:lnSpc>
              <a:buNone/>
            </a:pPr>
            <a:r>
              <a:rPr kumimoji="1" lang="en-US" altLang="zh-CN" dirty="0"/>
              <a:t>1.5  Spring Bean</a:t>
            </a:r>
          </a:p>
          <a:p>
            <a:pPr marL="0" indent="0">
              <a:lnSpc>
                <a:spcPct val="130000"/>
              </a:lnSpc>
              <a:buNone/>
            </a:pPr>
            <a:r>
              <a:rPr kumimoji="1" lang="en-US" altLang="zh-CN" dirty="0"/>
              <a:t>1.6  Spring</a:t>
            </a:r>
            <a:r>
              <a:rPr kumimoji="1" lang="zh-CN" altLang="en-US" dirty="0"/>
              <a:t>的数据库编程</a:t>
            </a:r>
            <a:endParaRPr kumimoji="1" lang="en-US" altLang="zh-CN" dirty="0"/>
          </a:p>
        </p:txBody>
      </p:sp>
    </p:spTree>
    <p:extLst>
      <p:ext uri="{BB962C8B-B14F-4D97-AF65-F5344CB8AC3E}">
        <p14:creationId xmlns:p14="http://schemas.microsoft.com/office/powerpoint/2010/main" val="1887151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29</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t>1.1  Spring</a:t>
            </a:r>
            <a:r>
              <a:rPr kumimoji="1" lang="zh-CN" altLang="en-US" dirty="0"/>
              <a:t>概述</a:t>
            </a:r>
            <a:endParaRPr kumimoji="1" lang="en-US" altLang="zh-CN" dirty="0"/>
          </a:p>
          <a:p>
            <a:pPr marL="0" indent="0">
              <a:lnSpc>
                <a:spcPct val="130000"/>
              </a:lnSpc>
              <a:buNone/>
            </a:pPr>
            <a:r>
              <a:rPr kumimoji="1" lang="en-US" altLang="zh-CN" dirty="0"/>
              <a:t>1.2  Spring</a:t>
            </a:r>
            <a:r>
              <a:rPr kumimoji="1" lang="zh-CN" altLang="en-US" dirty="0"/>
              <a:t>开发环境的构建</a:t>
            </a:r>
            <a:endParaRPr kumimoji="1" lang="en-US" altLang="zh-CN" dirty="0"/>
          </a:p>
          <a:p>
            <a:pPr marL="0" indent="0">
              <a:lnSpc>
                <a:spcPct val="130000"/>
              </a:lnSpc>
              <a:buNone/>
            </a:pPr>
            <a:r>
              <a:rPr kumimoji="1" lang="en-US" altLang="zh-CN" dirty="0">
                <a:solidFill>
                  <a:srgbClr val="C00000"/>
                </a:solidFill>
              </a:rPr>
              <a:t>1.3  Spring IoC</a:t>
            </a:r>
          </a:p>
          <a:p>
            <a:pPr marL="0" indent="0">
              <a:lnSpc>
                <a:spcPct val="130000"/>
              </a:lnSpc>
              <a:buNone/>
            </a:pPr>
            <a:r>
              <a:rPr kumimoji="1" lang="en-US" altLang="zh-CN" dirty="0"/>
              <a:t>1.4  Spring AOP</a:t>
            </a:r>
          </a:p>
          <a:p>
            <a:pPr marL="0" indent="0">
              <a:lnSpc>
                <a:spcPct val="130000"/>
              </a:lnSpc>
              <a:buNone/>
            </a:pPr>
            <a:r>
              <a:rPr kumimoji="1" lang="en-US" altLang="zh-CN" dirty="0"/>
              <a:t>1.5  Spring Bean</a:t>
            </a:r>
          </a:p>
          <a:p>
            <a:pPr marL="0" indent="0">
              <a:lnSpc>
                <a:spcPct val="130000"/>
              </a:lnSpc>
              <a:buNone/>
            </a:pPr>
            <a:r>
              <a:rPr kumimoji="1" lang="en-US" altLang="zh-CN" dirty="0"/>
              <a:t>1.6  Spring</a:t>
            </a:r>
            <a:r>
              <a:rPr kumimoji="1" lang="zh-CN" altLang="en-US" dirty="0"/>
              <a:t>的数据库编程</a:t>
            </a:r>
            <a:endParaRPr kumimoji="1" lang="en-US" altLang="zh-CN" dirty="0"/>
          </a:p>
        </p:txBody>
      </p:sp>
    </p:spTree>
    <p:extLst>
      <p:ext uri="{BB962C8B-B14F-4D97-AF65-F5344CB8AC3E}">
        <p14:creationId xmlns:p14="http://schemas.microsoft.com/office/powerpoint/2010/main" val="1218514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94C14-A799-4687-B623-B9FC4F05C655}"/>
              </a:ext>
            </a:extLst>
          </p:cNvPr>
          <p:cNvSpPr>
            <a:spLocks noGrp="1"/>
          </p:cNvSpPr>
          <p:nvPr>
            <p:ph type="title"/>
          </p:nvPr>
        </p:nvSpPr>
        <p:spPr/>
        <p:txBody>
          <a:bodyPr/>
          <a:lstStyle/>
          <a:p>
            <a:r>
              <a:rPr lang="en-US" altLang="zh-CN" dirty="0"/>
              <a:t>1.3  Spring IoC</a:t>
            </a:r>
            <a:endParaRPr lang="zh-CN" altLang="en-US" dirty="0"/>
          </a:p>
        </p:txBody>
      </p:sp>
      <p:sp>
        <p:nvSpPr>
          <p:cNvPr id="3" name="内容占位符 2">
            <a:extLst>
              <a:ext uri="{FF2B5EF4-FFF2-40B4-BE49-F238E27FC236}">
                <a16:creationId xmlns:a16="http://schemas.microsoft.com/office/drawing/2014/main" id="{5FABF29B-DA28-457D-A1B0-4B63A60579A7}"/>
              </a:ext>
            </a:extLst>
          </p:cNvPr>
          <p:cNvSpPr>
            <a:spLocks noGrp="1"/>
          </p:cNvSpPr>
          <p:nvPr>
            <p:ph idx="1"/>
          </p:nvPr>
        </p:nvSpPr>
        <p:spPr/>
        <p:txBody>
          <a:bodyPr/>
          <a:lstStyle/>
          <a:p>
            <a:r>
              <a:rPr lang="en-US" altLang="zh-CN" dirty="0">
                <a:solidFill>
                  <a:srgbClr val="C00000"/>
                </a:solidFill>
              </a:rPr>
              <a:t>1.3.1  Spring IoC</a:t>
            </a:r>
            <a:r>
              <a:rPr lang="zh-CN" altLang="en-US" dirty="0">
                <a:solidFill>
                  <a:srgbClr val="C00000"/>
                </a:solidFill>
              </a:rPr>
              <a:t>的基本概念</a:t>
            </a:r>
            <a:endParaRPr lang="en-US" altLang="zh-CN" dirty="0">
              <a:solidFill>
                <a:srgbClr val="C00000"/>
              </a:solidFill>
            </a:endParaRPr>
          </a:p>
          <a:p>
            <a:r>
              <a:rPr lang="en-US" altLang="zh-CN" dirty="0"/>
              <a:t>1.3.2  Spring</a:t>
            </a:r>
            <a:r>
              <a:rPr lang="zh-CN" altLang="en-US" dirty="0"/>
              <a:t>的常用注解</a:t>
            </a:r>
            <a:endParaRPr lang="en-US" altLang="zh-CN" dirty="0"/>
          </a:p>
          <a:p>
            <a:r>
              <a:rPr lang="en-US" altLang="zh-CN" dirty="0"/>
              <a:t>1.3.3  </a:t>
            </a:r>
            <a:r>
              <a:rPr lang="zh-CN" altLang="en-US" dirty="0"/>
              <a:t>基于注解的依赖注入</a:t>
            </a:r>
          </a:p>
        </p:txBody>
      </p:sp>
      <p:sp>
        <p:nvSpPr>
          <p:cNvPr id="4" name="灯片编号占位符 3">
            <a:extLst>
              <a:ext uri="{FF2B5EF4-FFF2-40B4-BE49-F238E27FC236}">
                <a16:creationId xmlns:a16="http://schemas.microsoft.com/office/drawing/2014/main" id="{56834CA9-2904-416D-97C0-175090667915}"/>
              </a:ext>
            </a:extLst>
          </p:cNvPr>
          <p:cNvSpPr>
            <a:spLocks noGrp="1"/>
          </p:cNvSpPr>
          <p:nvPr>
            <p:ph type="sldNum" sz="quarter" idx="12"/>
          </p:nvPr>
        </p:nvSpPr>
        <p:spPr/>
        <p:txBody>
          <a:bodyPr/>
          <a:lstStyle/>
          <a:p>
            <a:fld id="{8D4D1E41-7A09-AB4A-A4E1-09765ADA2698}" type="slidenum">
              <a:rPr kumimoji="1" lang="zh-CN" altLang="en-US" smtClean="0"/>
              <a:pPr/>
              <a:t>30</a:t>
            </a:fld>
            <a:endParaRPr kumimoji="1" lang="zh-CN" altLang="en-US" dirty="0"/>
          </a:p>
        </p:txBody>
      </p:sp>
    </p:spTree>
    <p:extLst>
      <p:ext uri="{BB962C8B-B14F-4D97-AF65-F5344CB8AC3E}">
        <p14:creationId xmlns:p14="http://schemas.microsoft.com/office/powerpoint/2010/main" val="2466393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F3366-C760-4D77-909B-EDF2B33ADE5C}"/>
              </a:ext>
            </a:extLst>
          </p:cNvPr>
          <p:cNvSpPr>
            <a:spLocks noGrp="1"/>
          </p:cNvSpPr>
          <p:nvPr>
            <p:ph type="title"/>
          </p:nvPr>
        </p:nvSpPr>
        <p:spPr/>
        <p:txBody>
          <a:bodyPr/>
          <a:lstStyle/>
          <a:p>
            <a:r>
              <a:rPr lang="en-US" altLang="zh-CN" dirty="0"/>
              <a:t>1.3.1  Spring IoC</a:t>
            </a:r>
            <a:r>
              <a:rPr lang="zh-CN" altLang="en-US" dirty="0"/>
              <a:t>的基本概念</a:t>
            </a:r>
          </a:p>
        </p:txBody>
      </p:sp>
      <p:sp>
        <p:nvSpPr>
          <p:cNvPr id="3" name="内容占位符 2">
            <a:extLst>
              <a:ext uri="{FF2B5EF4-FFF2-40B4-BE49-F238E27FC236}">
                <a16:creationId xmlns:a16="http://schemas.microsoft.com/office/drawing/2014/main" id="{012884E1-8463-413E-8C9C-D1852F72B2BB}"/>
              </a:ext>
            </a:extLst>
          </p:cNvPr>
          <p:cNvSpPr>
            <a:spLocks noGrp="1"/>
          </p:cNvSpPr>
          <p:nvPr>
            <p:ph idx="1"/>
          </p:nvPr>
        </p:nvSpPr>
        <p:spPr>
          <a:xfrm>
            <a:off x="838200" y="1510758"/>
            <a:ext cx="10515600" cy="4845592"/>
          </a:xfrm>
        </p:spPr>
        <p:txBody>
          <a:bodyPr>
            <a:normAutofit fontScale="92500" lnSpcReduction="10000"/>
          </a:bodyPr>
          <a:lstStyle/>
          <a:p>
            <a:r>
              <a:rPr lang="zh-CN" altLang="en-US" dirty="0"/>
              <a:t>控制反转（</a:t>
            </a:r>
            <a:r>
              <a:rPr lang="en-US" altLang="zh-CN" dirty="0"/>
              <a:t>IOC</a:t>
            </a:r>
            <a:r>
              <a:rPr lang="zh-CN" altLang="en-US" dirty="0"/>
              <a:t>）是一个比较抽象的概念，是</a:t>
            </a:r>
            <a:r>
              <a:rPr lang="en-US" altLang="zh-CN" dirty="0"/>
              <a:t>Spring</a:t>
            </a:r>
            <a:r>
              <a:rPr lang="zh-CN" altLang="en-US" dirty="0"/>
              <a:t>框架的核心，用来消减计算机程序的耦合问题。依赖注入（</a:t>
            </a:r>
            <a:r>
              <a:rPr lang="en-US" altLang="zh-CN" dirty="0"/>
              <a:t>DI</a:t>
            </a:r>
            <a:r>
              <a:rPr lang="zh-CN" altLang="en-US" dirty="0"/>
              <a:t>）是</a:t>
            </a:r>
            <a:r>
              <a:rPr lang="en-US" altLang="zh-CN" dirty="0"/>
              <a:t>IoC</a:t>
            </a:r>
            <a:r>
              <a:rPr lang="zh-CN" altLang="en-US" dirty="0"/>
              <a:t>的另外一种说法，只是从不同的角度，描述相同的概念。</a:t>
            </a:r>
            <a:endParaRPr lang="en-US" altLang="zh-CN" dirty="0"/>
          </a:p>
          <a:p>
            <a:endParaRPr lang="en-US" altLang="zh-CN" dirty="0"/>
          </a:p>
          <a:p>
            <a:endParaRPr lang="en-US" altLang="zh-CN" dirty="0"/>
          </a:p>
          <a:p>
            <a:endParaRPr lang="en-US" altLang="zh-CN" dirty="0"/>
          </a:p>
          <a:p>
            <a:endParaRPr lang="en-US" altLang="zh-CN" dirty="0"/>
          </a:p>
          <a:p>
            <a:r>
              <a:rPr lang="zh-CN" altLang="en-US" dirty="0"/>
              <a:t>当</a:t>
            </a:r>
            <a:r>
              <a:rPr lang="en-US" altLang="zh-CN" dirty="0"/>
              <a:t>Spring</a:t>
            </a:r>
            <a:r>
              <a:rPr lang="zh-CN" altLang="en-US" dirty="0"/>
              <a:t>框架出现后，对象的实例不再由调用者来创建，而是由</a:t>
            </a:r>
            <a:r>
              <a:rPr lang="en-US" altLang="zh-CN" dirty="0"/>
              <a:t>Spring</a:t>
            </a:r>
            <a:r>
              <a:rPr lang="zh-CN" altLang="en-US" dirty="0"/>
              <a:t>容器（比如</a:t>
            </a:r>
            <a:r>
              <a:rPr lang="zh-CN" altLang="en-US" dirty="0">
                <a:solidFill>
                  <a:srgbClr val="C00000"/>
                </a:solidFill>
              </a:rPr>
              <a:t>面包店</a:t>
            </a:r>
            <a:r>
              <a:rPr lang="zh-CN" altLang="en-US" dirty="0"/>
              <a:t>）来创建。</a:t>
            </a:r>
            <a:r>
              <a:rPr lang="en-US" altLang="zh-CN" dirty="0"/>
              <a:t>Spring</a:t>
            </a:r>
            <a:r>
              <a:rPr lang="zh-CN" altLang="en-US" dirty="0"/>
              <a:t>容器会负责控制程序之间的关系（比如</a:t>
            </a:r>
            <a:r>
              <a:rPr lang="zh-CN" altLang="en-US" dirty="0">
                <a:solidFill>
                  <a:srgbClr val="C00000"/>
                </a:solidFill>
              </a:rPr>
              <a:t>面包店负责控制您与面包的关系</a:t>
            </a:r>
            <a:r>
              <a:rPr lang="zh-CN" altLang="en-US" dirty="0"/>
              <a:t>），而不是由调用者的程序代码直接控制。这样，控制权由调用者转移到</a:t>
            </a:r>
            <a:r>
              <a:rPr lang="en-US" altLang="zh-CN" dirty="0"/>
              <a:t>Spring</a:t>
            </a:r>
            <a:r>
              <a:rPr lang="zh-CN" altLang="en-US" dirty="0"/>
              <a:t>容器，控制权发生了反转，这就是</a:t>
            </a:r>
            <a:r>
              <a:rPr lang="en-US" altLang="zh-CN" dirty="0"/>
              <a:t>Spring</a:t>
            </a:r>
            <a:r>
              <a:rPr lang="zh-CN" altLang="en-US" dirty="0"/>
              <a:t>的控制反转。</a:t>
            </a:r>
          </a:p>
        </p:txBody>
      </p:sp>
      <p:sp>
        <p:nvSpPr>
          <p:cNvPr id="4" name="灯片编号占位符 3">
            <a:extLst>
              <a:ext uri="{FF2B5EF4-FFF2-40B4-BE49-F238E27FC236}">
                <a16:creationId xmlns:a16="http://schemas.microsoft.com/office/drawing/2014/main" id="{4F9FCFB4-88F9-426B-9F61-0ED1E6D8EA70}"/>
              </a:ext>
            </a:extLst>
          </p:cNvPr>
          <p:cNvSpPr>
            <a:spLocks noGrp="1"/>
          </p:cNvSpPr>
          <p:nvPr>
            <p:ph type="sldNum" sz="quarter" idx="12"/>
          </p:nvPr>
        </p:nvSpPr>
        <p:spPr/>
        <p:txBody>
          <a:bodyPr/>
          <a:lstStyle/>
          <a:p>
            <a:fld id="{8D4D1E41-7A09-AB4A-A4E1-09765ADA2698}" type="slidenum">
              <a:rPr kumimoji="1" lang="zh-CN" altLang="en-US" smtClean="0"/>
              <a:pPr/>
              <a:t>31</a:t>
            </a:fld>
            <a:endParaRPr kumimoji="1" lang="zh-CN" altLang="en-US" dirty="0"/>
          </a:p>
        </p:txBody>
      </p:sp>
      <p:sp>
        <p:nvSpPr>
          <p:cNvPr id="5" name="矩形 4">
            <a:extLst>
              <a:ext uri="{FF2B5EF4-FFF2-40B4-BE49-F238E27FC236}">
                <a16:creationId xmlns:a16="http://schemas.microsoft.com/office/drawing/2014/main" id="{01E0719E-24C6-4C0E-ADCB-D559FB6A72C2}"/>
              </a:ext>
            </a:extLst>
          </p:cNvPr>
          <p:cNvSpPr/>
          <p:nvPr/>
        </p:nvSpPr>
        <p:spPr>
          <a:xfrm>
            <a:off x="1222873" y="2801168"/>
            <a:ext cx="8549089" cy="618257"/>
          </a:xfrm>
          <a:prstGeom prst="rect">
            <a:avLst/>
          </a:prstGeom>
          <a:ln>
            <a:solidFill>
              <a:srgbClr val="C00000"/>
            </a:solidFill>
          </a:ln>
        </p:spPr>
        <p:txBody>
          <a:bodyPr wrap="square">
            <a:noAutofit/>
          </a:bodyPr>
          <a:lstStyle/>
          <a:p>
            <a:pPr>
              <a:lnSpc>
                <a:spcPct val="150000"/>
              </a:lnSpc>
            </a:pPr>
            <a:r>
              <a:rPr lang="zh-CN" altLang="en-US" sz="20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2000" dirty="0">
                <a:solidFill>
                  <a:prstClr val="black"/>
                </a:solidFill>
                <a:latin typeface="Microsoft YaHei" panose="020B0503020204020204" pitchFamily="34" charset="-122"/>
                <a:ea typeface="Microsoft YaHei" panose="020B0503020204020204" pitchFamily="34" charset="-122"/>
              </a:rPr>
              <a:t>请思考：</a:t>
            </a:r>
            <a:r>
              <a:rPr lang="zh-CN" altLang="en-US" sz="2000" dirty="0">
                <a:solidFill>
                  <a:srgbClr val="C00000"/>
                </a:solidFill>
                <a:latin typeface="Microsoft YaHei" panose="020B0503020204020204" pitchFamily="34" charset="-122"/>
                <a:ea typeface="Microsoft YaHei" panose="020B0503020204020204" pitchFamily="34" charset="-122"/>
              </a:rPr>
              <a:t>想吃面包</a:t>
            </a:r>
            <a:r>
              <a:rPr lang="zh-CN" altLang="en-US" sz="2000" dirty="0">
                <a:solidFill>
                  <a:prstClr val="black"/>
                </a:solidFill>
                <a:latin typeface="Microsoft YaHei" panose="020B0503020204020204" pitchFamily="34" charset="-122"/>
                <a:ea typeface="Microsoft YaHei" panose="020B0503020204020204" pitchFamily="34" charset="-122"/>
              </a:rPr>
              <a:t>，在</a:t>
            </a:r>
            <a:r>
              <a:rPr lang="zh-CN" altLang="en-US" sz="2000" dirty="0">
                <a:solidFill>
                  <a:srgbClr val="C00000"/>
                </a:solidFill>
                <a:latin typeface="Microsoft YaHei" panose="020B0503020204020204" pitchFamily="34" charset="-122"/>
                <a:ea typeface="Microsoft YaHei" panose="020B0503020204020204" pitchFamily="34" charset="-122"/>
              </a:rPr>
              <a:t>没有面包店</a:t>
            </a:r>
            <a:r>
              <a:rPr lang="zh-CN" altLang="en-US" sz="2000" dirty="0">
                <a:solidFill>
                  <a:prstClr val="black"/>
                </a:solidFill>
                <a:latin typeface="Microsoft YaHei" panose="020B0503020204020204" pitchFamily="34" charset="-122"/>
                <a:ea typeface="Microsoft YaHei" panose="020B0503020204020204" pitchFamily="34" charset="-122"/>
              </a:rPr>
              <a:t>和</a:t>
            </a:r>
            <a:r>
              <a:rPr lang="zh-CN" altLang="en-US" sz="2000" dirty="0">
                <a:solidFill>
                  <a:srgbClr val="C00000"/>
                </a:solidFill>
                <a:latin typeface="Microsoft YaHei" panose="020B0503020204020204" pitchFamily="34" charset="-122"/>
                <a:ea typeface="Microsoft YaHei" panose="020B0503020204020204" pitchFamily="34" charset="-122"/>
              </a:rPr>
              <a:t>有面包店</a:t>
            </a:r>
            <a:r>
              <a:rPr lang="zh-CN" altLang="en-US" sz="2000" dirty="0">
                <a:solidFill>
                  <a:prstClr val="black"/>
                </a:solidFill>
                <a:latin typeface="Microsoft YaHei" panose="020B0503020204020204" pitchFamily="34" charset="-122"/>
                <a:ea typeface="Microsoft YaHei" panose="020B0503020204020204" pitchFamily="34" charset="-122"/>
              </a:rPr>
              <a:t>两种情况下，您会怎么做？</a:t>
            </a:r>
            <a:endParaRPr lang="zh-CN" altLang="en-US" sz="2000" dirty="0"/>
          </a:p>
        </p:txBody>
      </p:sp>
      <p:sp>
        <p:nvSpPr>
          <p:cNvPr id="6" name="矩形 5">
            <a:extLst>
              <a:ext uri="{FF2B5EF4-FFF2-40B4-BE49-F238E27FC236}">
                <a16:creationId xmlns:a16="http://schemas.microsoft.com/office/drawing/2014/main" id="{80F1F4FD-0A66-486D-8749-262D97DDB9A1}"/>
              </a:ext>
            </a:extLst>
          </p:cNvPr>
          <p:cNvSpPr/>
          <p:nvPr/>
        </p:nvSpPr>
        <p:spPr>
          <a:xfrm>
            <a:off x="1222873" y="3517010"/>
            <a:ext cx="8549089" cy="618257"/>
          </a:xfrm>
          <a:prstGeom prst="rect">
            <a:avLst/>
          </a:prstGeom>
          <a:ln>
            <a:solidFill>
              <a:srgbClr val="C00000"/>
            </a:solidFill>
          </a:ln>
        </p:spPr>
        <p:txBody>
          <a:bodyPr wrap="square">
            <a:noAutofit/>
          </a:bodyPr>
          <a:lstStyle/>
          <a:p>
            <a:pPr>
              <a:lnSpc>
                <a:spcPct val="150000"/>
              </a:lnSpc>
            </a:pPr>
            <a:r>
              <a:rPr lang="zh-CN" altLang="en-US" sz="20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2000" dirty="0">
                <a:solidFill>
                  <a:prstClr val="black"/>
                </a:solidFill>
                <a:latin typeface="Microsoft YaHei" panose="020B0503020204020204" pitchFamily="34" charset="-122"/>
                <a:ea typeface="Microsoft YaHei" panose="020B0503020204020204" pitchFamily="34" charset="-122"/>
              </a:rPr>
              <a:t>请思考：想调用一个</a:t>
            </a:r>
            <a:r>
              <a:rPr lang="en-US" altLang="zh-CN" sz="2000" dirty="0">
                <a:solidFill>
                  <a:srgbClr val="C00000"/>
                </a:solidFill>
                <a:latin typeface="Microsoft YaHei" panose="020B0503020204020204" pitchFamily="34" charset="-122"/>
                <a:ea typeface="Microsoft YaHei" panose="020B0503020204020204" pitchFamily="34" charset="-122"/>
              </a:rPr>
              <a:t>Java</a:t>
            </a:r>
            <a:r>
              <a:rPr lang="zh-CN" altLang="en-US" sz="2000" dirty="0">
                <a:solidFill>
                  <a:srgbClr val="C00000"/>
                </a:solidFill>
                <a:latin typeface="Microsoft YaHei" panose="020B0503020204020204" pitchFamily="34" charset="-122"/>
                <a:ea typeface="Microsoft YaHei" panose="020B0503020204020204" pitchFamily="34" charset="-122"/>
              </a:rPr>
              <a:t>类的对象</a:t>
            </a:r>
            <a:r>
              <a:rPr lang="zh-CN" altLang="en-US" sz="2000" dirty="0">
                <a:solidFill>
                  <a:prstClr val="black"/>
                </a:solidFill>
                <a:latin typeface="Microsoft YaHei" panose="020B0503020204020204" pitchFamily="34" charset="-122"/>
                <a:ea typeface="Microsoft YaHei" panose="020B0503020204020204" pitchFamily="34" charset="-122"/>
              </a:rPr>
              <a:t>，您怎么做？</a:t>
            </a:r>
            <a:endParaRPr lang="zh-CN" altLang="en-US" sz="2000" dirty="0"/>
          </a:p>
        </p:txBody>
      </p:sp>
    </p:spTree>
    <p:extLst>
      <p:ext uri="{BB962C8B-B14F-4D97-AF65-F5344CB8AC3E}">
        <p14:creationId xmlns:p14="http://schemas.microsoft.com/office/powerpoint/2010/main" val="2893203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94C14-A799-4687-B623-B9FC4F05C655}"/>
              </a:ext>
            </a:extLst>
          </p:cNvPr>
          <p:cNvSpPr>
            <a:spLocks noGrp="1"/>
          </p:cNvSpPr>
          <p:nvPr>
            <p:ph type="title"/>
          </p:nvPr>
        </p:nvSpPr>
        <p:spPr/>
        <p:txBody>
          <a:bodyPr/>
          <a:lstStyle/>
          <a:p>
            <a:r>
              <a:rPr lang="en-US" altLang="zh-CN" dirty="0"/>
              <a:t>1.3  Spring IoC</a:t>
            </a:r>
            <a:endParaRPr lang="zh-CN" altLang="en-US" dirty="0"/>
          </a:p>
        </p:txBody>
      </p:sp>
      <p:sp>
        <p:nvSpPr>
          <p:cNvPr id="3" name="内容占位符 2">
            <a:extLst>
              <a:ext uri="{FF2B5EF4-FFF2-40B4-BE49-F238E27FC236}">
                <a16:creationId xmlns:a16="http://schemas.microsoft.com/office/drawing/2014/main" id="{5FABF29B-DA28-457D-A1B0-4B63A60579A7}"/>
              </a:ext>
            </a:extLst>
          </p:cNvPr>
          <p:cNvSpPr>
            <a:spLocks noGrp="1"/>
          </p:cNvSpPr>
          <p:nvPr>
            <p:ph idx="1"/>
          </p:nvPr>
        </p:nvSpPr>
        <p:spPr/>
        <p:txBody>
          <a:bodyPr/>
          <a:lstStyle/>
          <a:p>
            <a:r>
              <a:rPr lang="en-US" altLang="zh-CN" dirty="0"/>
              <a:t>1.3.1  Spring IoC</a:t>
            </a:r>
            <a:r>
              <a:rPr lang="zh-CN" altLang="en-US" dirty="0"/>
              <a:t>的基本概念</a:t>
            </a:r>
            <a:endParaRPr lang="en-US" altLang="zh-CN" dirty="0"/>
          </a:p>
          <a:p>
            <a:r>
              <a:rPr lang="en-US" altLang="zh-CN" dirty="0">
                <a:solidFill>
                  <a:srgbClr val="C00000"/>
                </a:solidFill>
              </a:rPr>
              <a:t>1.3.2  Spring</a:t>
            </a:r>
            <a:r>
              <a:rPr lang="zh-CN" altLang="en-US" dirty="0">
                <a:solidFill>
                  <a:srgbClr val="C00000"/>
                </a:solidFill>
              </a:rPr>
              <a:t>的常用注解</a:t>
            </a:r>
            <a:endParaRPr lang="en-US" altLang="zh-CN" dirty="0">
              <a:solidFill>
                <a:srgbClr val="C00000"/>
              </a:solidFill>
            </a:endParaRPr>
          </a:p>
          <a:p>
            <a:r>
              <a:rPr lang="en-US" altLang="zh-CN" dirty="0"/>
              <a:t>1.3.3  </a:t>
            </a:r>
            <a:r>
              <a:rPr lang="zh-CN" altLang="en-US" dirty="0"/>
              <a:t>基于注解的依赖注入</a:t>
            </a:r>
          </a:p>
        </p:txBody>
      </p:sp>
      <p:sp>
        <p:nvSpPr>
          <p:cNvPr id="4" name="灯片编号占位符 3">
            <a:extLst>
              <a:ext uri="{FF2B5EF4-FFF2-40B4-BE49-F238E27FC236}">
                <a16:creationId xmlns:a16="http://schemas.microsoft.com/office/drawing/2014/main" id="{56834CA9-2904-416D-97C0-175090667915}"/>
              </a:ext>
            </a:extLst>
          </p:cNvPr>
          <p:cNvSpPr>
            <a:spLocks noGrp="1"/>
          </p:cNvSpPr>
          <p:nvPr>
            <p:ph type="sldNum" sz="quarter" idx="12"/>
          </p:nvPr>
        </p:nvSpPr>
        <p:spPr/>
        <p:txBody>
          <a:bodyPr/>
          <a:lstStyle/>
          <a:p>
            <a:fld id="{8D4D1E41-7A09-AB4A-A4E1-09765ADA2698}" type="slidenum">
              <a:rPr kumimoji="1" lang="zh-CN" altLang="en-US" smtClean="0"/>
              <a:pPr/>
              <a:t>32</a:t>
            </a:fld>
            <a:endParaRPr kumimoji="1" lang="zh-CN" altLang="en-US" dirty="0"/>
          </a:p>
        </p:txBody>
      </p:sp>
    </p:spTree>
    <p:extLst>
      <p:ext uri="{BB962C8B-B14F-4D97-AF65-F5344CB8AC3E}">
        <p14:creationId xmlns:p14="http://schemas.microsoft.com/office/powerpoint/2010/main" val="4216070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D262C-E535-40B3-8D5F-173868D1B1AB}"/>
              </a:ext>
            </a:extLst>
          </p:cNvPr>
          <p:cNvSpPr>
            <a:spLocks noGrp="1"/>
          </p:cNvSpPr>
          <p:nvPr>
            <p:ph type="title"/>
          </p:nvPr>
        </p:nvSpPr>
        <p:spPr/>
        <p:txBody>
          <a:bodyPr/>
          <a:lstStyle/>
          <a:p>
            <a:r>
              <a:rPr lang="en-US" altLang="zh-CN" dirty="0"/>
              <a:t>1.3.2  Spring</a:t>
            </a:r>
            <a:r>
              <a:rPr lang="zh-CN" altLang="en-US" dirty="0"/>
              <a:t>的常用注解</a:t>
            </a:r>
          </a:p>
        </p:txBody>
      </p:sp>
      <p:sp>
        <p:nvSpPr>
          <p:cNvPr id="3" name="内容占位符 2">
            <a:extLst>
              <a:ext uri="{FF2B5EF4-FFF2-40B4-BE49-F238E27FC236}">
                <a16:creationId xmlns:a16="http://schemas.microsoft.com/office/drawing/2014/main" id="{A71EAAD8-378A-4ABF-9EF6-03DA870BA987}"/>
              </a:ext>
            </a:extLst>
          </p:cNvPr>
          <p:cNvSpPr>
            <a:spLocks noGrp="1"/>
          </p:cNvSpPr>
          <p:nvPr>
            <p:ph idx="1"/>
          </p:nvPr>
        </p:nvSpPr>
        <p:spPr/>
        <p:txBody>
          <a:bodyPr/>
          <a:lstStyle/>
          <a:p>
            <a:r>
              <a:rPr lang="zh-CN" altLang="en-US" dirty="0"/>
              <a:t>在</a:t>
            </a:r>
            <a:r>
              <a:rPr lang="en-US" altLang="zh-CN" dirty="0"/>
              <a:t>Spring</a:t>
            </a:r>
            <a:r>
              <a:rPr lang="zh-CN" altLang="en-US" dirty="0"/>
              <a:t>框架中，尽管使用</a:t>
            </a:r>
            <a:r>
              <a:rPr lang="en-US" altLang="zh-CN" dirty="0"/>
              <a:t>XML</a:t>
            </a:r>
            <a:r>
              <a:rPr lang="zh-CN" altLang="en-US" dirty="0"/>
              <a:t>配置文件可以很简单地装配</a:t>
            </a:r>
            <a:r>
              <a:rPr lang="en-US" altLang="zh-CN" dirty="0"/>
              <a:t>Bean</a:t>
            </a:r>
            <a:r>
              <a:rPr lang="zh-CN" altLang="en-US" dirty="0"/>
              <a:t>（如</a:t>
            </a:r>
            <a:r>
              <a:rPr lang="en-US" altLang="zh-CN" dirty="0"/>
              <a:t>1.2.3</a:t>
            </a:r>
            <a:r>
              <a:rPr lang="zh-CN" altLang="en-US" dirty="0"/>
              <a:t>节），但如果应用中有大量的</a:t>
            </a:r>
            <a:r>
              <a:rPr lang="en-US" altLang="zh-CN" dirty="0"/>
              <a:t>Bean</a:t>
            </a:r>
            <a:r>
              <a:rPr lang="zh-CN" altLang="en-US" dirty="0"/>
              <a:t>需要装配时，会导致</a:t>
            </a:r>
            <a:r>
              <a:rPr lang="en-US" altLang="zh-CN" dirty="0"/>
              <a:t>XML</a:t>
            </a:r>
            <a:r>
              <a:rPr lang="zh-CN" altLang="en-US" dirty="0"/>
              <a:t>配置文件过于庞大，不方便以后的升级维护。因此，更多时候推荐开发者使用注解（</a:t>
            </a:r>
            <a:r>
              <a:rPr lang="en-US" altLang="zh-CN" dirty="0"/>
              <a:t>annotation</a:t>
            </a:r>
            <a:r>
              <a:rPr lang="zh-CN" altLang="en-US" dirty="0"/>
              <a:t>）的方式去装配</a:t>
            </a:r>
            <a:r>
              <a:rPr lang="en-US" altLang="zh-CN" dirty="0"/>
              <a:t>Bean</a:t>
            </a:r>
            <a:r>
              <a:rPr lang="zh-CN" altLang="en-US" dirty="0"/>
              <a:t>。</a:t>
            </a:r>
          </a:p>
          <a:p>
            <a:r>
              <a:rPr lang="en-US" altLang="zh-CN" dirty="0"/>
              <a:t>Spring</a:t>
            </a:r>
            <a:r>
              <a:rPr lang="zh-CN" altLang="en-US" dirty="0"/>
              <a:t>框架基于</a:t>
            </a:r>
            <a:r>
              <a:rPr lang="en-US" altLang="zh-CN" dirty="0"/>
              <a:t>AOP</a:t>
            </a:r>
            <a:r>
              <a:rPr lang="zh-CN" altLang="en-US" dirty="0"/>
              <a:t>编程（</a:t>
            </a:r>
            <a:r>
              <a:rPr lang="en-US" altLang="zh-CN" dirty="0"/>
              <a:t>1.4</a:t>
            </a:r>
            <a:r>
              <a:rPr lang="zh-CN" altLang="en-US" dirty="0"/>
              <a:t>节）实现注解解析，因此，在使用注解编程时，需要导入</a:t>
            </a:r>
            <a:r>
              <a:rPr lang="en-US" altLang="zh-CN" dirty="0">
                <a:solidFill>
                  <a:srgbClr val="C00000"/>
                </a:solidFill>
              </a:rPr>
              <a:t>spring-aop-5.3.2.jar</a:t>
            </a:r>
            <a:r>
              <a:rPr lang="zh-CN" altLang="en-US" dirty="0"/>
              <a:t>包。</a:t>
            </a:r>
          </a:p>
          <a:p>
            <a:endParaRPr lang="zh-CN" altLang="en-US" dirty="0"/>
          </a:p>
        </p:txBody>
      </p:sp>
      <p:sp>
        <p:nvSpPr>
          <p:cNvPr id="4" name="灯片编号占位符 3">
            <a:extLst>
              <a:ext uri="{FF2B5EF4-FFF2-40B4-BE49-F238E27FC236}">
                <a16:creationId xmlns:a16="http://schemas.microsoft.com/office/drawing/2014/main" id="{7B4C35AA-BBE3-4C64-9DDB-91868A75443C}"/>
              </a:ext>
            </a:extLst>
          </p:cNvPr>
          <p:cNvSpPr>
            <a:spLocks noGrp="1"/>
          </p:cNvSpPr>
          <p:nvPr>
            <p:ph type="sldNum" sz="quarter" idx="12"/>
          </p:nvPr>
        </p:nvSpPr>
        <p:spPr/>
        <p:txBody>
          <a:bodyPr/>
          <a:lstStyle/>
          <a:p>
            <a:fld id="{8D4D1E41-7A09-AB4A-A4E1-09765ADA2698}" type="slidenum">
              <a:rPr kumimoji="1" lang="zh-CN" altLang="en-US" smtClean="0"/>
              <a:pPr/>
              <a:t>33</a:t>
            </a:fld>
            <a:endParaRPr kumimoji="1" lang="zh-CN" altLang="en-US" dirty="0"/>
          </a:p>
        </p:txBody>
      </p:sp>
    </p:spTree>
    <p:extLst>
      <p:ext uri="{BB962C8B-B14F-4D97-AF65-F5344CB8AC3E}">
        <p14:creationId xmlns:p14="http://schemas.microsoft.com/office/powerpoint/2010/main" val="1732418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FBE52-BC40-417E-A594-87A540002B9D}"/>
              </a:ext>
            </a:extLst>
          </p:cNvPr>
          <p:cNvSpPr>
            <a:spLocks noGrp="1"/>
          </p:cNvSpPr>
          <p:nvPr>
            <p:ph type="title"/>
          </p:nvPr>
        </p:nvSpPr>
        <p:spPr/>
        <p:txBody>
          <a:bodyPr/>
          <a:lstStyle/>
          <a:p>
            <a:r>
              <a:rPr lang="zh-CN" altLang="en-US" dirty="0"/>
              <a:t>声明</a:t>
            </a:r>
            <a:r>
              <a:rPr lang="en-US" altLang="zh-CN" dirty="0"/>
              <a:t>Bean</a:t>
            </a:r>
            <a:r>
              <a:rPr lang="zh-CN" altLang="en-US" dirty="0"/>
              <a:t>的注解</a:t>
            </a:r>
          </a:p>
        </p:txBody>
      </p:sp>
      <p:sp>
        <p:nvSpPr>
          <p:cNvPr id="3" name="内容占位符 2">
            <a:extLst>
              <a:ext uri="{FF2B5EF4-FFF2-40B4-BE49-F238E27FC236}">
                <a16:creationId xmlns:a16="http://schemas.microsoft.com/office/drawing/2014/main" id="{104E3FC3-55BC-4A7B-B188-FC89DD608D26}"/>
              </a:ext>
            </a:extLst>
          </p:cNvPr>
          <p:cNvSpPr>
            <a:spLocks noGrp="1"/>
          </p:cNvSpPr>
          <p:nvPr>
            <p:ph idx="1"/>
          </p:nvPr>
        </p:nvSpPr>
        <p:spPr/>
        <p:txBody>
          <a:bodyPr>
            <a:normAutofit/>
          </a:bodyPr>
          <a:lstStyle/>
          <a:p>
            <a:r>
              <a:rPr lang="en-US" altLang="zh-CN" dirty="0"/>
              <a:t>1</a:t>
            </a:r>
            <a:r>
              <a:rPr lang="zh-CN" altLang="en-US" dirty="0"/>
              <a:t>）</a:t>
            </a:r>
            <a:r>
              <a:rPr lang="en-US" altLang="zh-CN" dirty="0">
                <a:solidFill>
                  <a:srgbClr val="C00000"/>
                </a:solidFill>
              </a:rPr>
              <a:t>@Component</a:t>
            </a:r>
            <a:r>
              <a:rPr lang="zh-CN" altLang="en-US" dirty="0"/>
              <a:t>，该注解是一个泛化的概念，仅仅表示一个组件对象（</a:t>
            </a:r>
            <a:r>
              <a:rPr lang="en-US" altLang="zh-CN" dirty="0"/>
              <a:t>Bean</a:t>
            </a:r>
            <a:r>
              <a:rPr lang="zh-CN" altLang="en-US" dirty="0"/>
              <a:t>），可以作用在任何层次上，没有明确的角色。</a:t>
            </a:r>
          </a:p>
          <a:p>
            <a:r>
              <a:rPr lang="en-US" altLang="zh-CN" dirty="0"/>
              <a:t>2</a:t>
            </a:r>
            <a:r>
              <a:rPr lang="zh-CN" altLang="en-US" dirty="0"/>
              <a:t>）</a:t>
            </a:r>
            <a:r>
              <a:rPr lang="en-US" altLang="zh-CN" dirty="0">
                <a:solidFill>
                  <a:srgbClr val="C00000"/>
                </a:solidFill>
              </a:rPr>
              <a:t>@Repository</a:t>
            </a:r>
            <a:r>
              <a:rPr lang="zh-CN" altLang="en-US" dirty="0"/>
              <a:t>，该注解用于将数据访问层（</a:t>
            </a:r>
            <a:r>
              <a:rPr lang="en-US" altLang="zh-CN" dirty="0"/>
              <a:t>DAO</a:t>
            </a:r>
            <a:r>
              <a:rPr lang="zh-CN" altLang="en-US" dirty="0"/>
              <a:t>）的类标识为</a:t>
            </a:r>
            <a:r>
              <a:rPr lang="en-US" altLang="zh-CN" dirty="0"/>
              <a:t>Bean</a:t>
            </a:r>
            <a:r>
              <a:rPr lang="zh-CN" altLang="en-US" dirty="0"/>
              <a:t>，即注解数据访问层</a:t>
            </a:r>
            <a:r>
              <a:rPr lang="en-US" altLang="zh-CN" dirty="0"/>
              <a:t>Bean</a:t>
            </a:r>
            <a:r>
              <a:rPr lang="zh-CN" altLang="en-US" dirty="0"/>
              <a:t>。</a:t>
            </a:r>
          </a:p>
          <a:p>
            <a:r>
              <a:rPr lang="en-US" altLang="zh-CN" dirty="0"/>
              <a:t>3</a:t>
            </a:r>
            <a:r>
              <a:rPr lang="zh-CN" altLang="en-US" dirty="0"/>
              <a:t>）</a:t>
            </a:r>
            <a:r>
              <a:rPr lang="en-US" altLang="zh-CN" dirty="0">
                <a:solidFill>
                  <a:srgbClr val="C00000"/>
                </a:solidFill>
              </a:rPr>
              <a:t>@Service</a:t>
            </a:r>
            <a:r>
              <a:rPr lang="zh-CN" altLang="en-US" dirty="0"/>
              <a:t>，该注解用于标注一个业务逻辑组件类（</a:t>
            </a:r>
            <a:r>
              <a:rPr lang="en-US" altLang="zh-CN" dirty="0"/>
              <a:t>Service</a:t>
            </a:r>
            <a:r>
              <a:rPr lang="zh-CN" altLang="en-US" dirty="0"/>
              <a:t>层。</a:t>
            </a:r>
          </a:p>
          <a:p>
            <a:r>
              <a:rPr lang="en-US" altLang="zh-CN" dirty="0"/>
              <a:t>4</a:t>
            </a:r>
            <a:r>
              <a:rPr lang="zh-CN" altLang="en-US" dirty="0"/>
              <a:t>）</a:t>
            </a:r>
            <a:r>
              <a:rPr lang="en-US" altLang="zh-CN" dirty="0">
                <a:solidFill>
                  <a:srgbClr val="C00000"/>
                </a:solidFill>
              </a:rPr>
              <a:t>@Controller</a:t>
            </a:r>
            <a:r>
              <a:rPr lang="zh-CN" altLang="en-US" dirty="0"/>
              <a:t>，该注解用于标注一个控制器组件类（</a:t>
            </a:r>
            <a:r>
              <a:rPr lang="en-US" altLang="zh-CN" dirty="0"/>
              <a:t>Spring MVC</a:t>
            </a:r>
            <a:r>
              <a:rPr lang="zh-CN" altLang="en-US" dirty="0"/>
              <a:t>的</a:t>
            </a:r>
            <a:r>
              <a:rPr lang="en-US" altLang="zh-CN" dirty="0"/>
              <a:t>Controller</a:t>
            </a:r>
            <a:r>
              <a:rPr lang="zh-CN" altLang="en-US" dirty="0"/>
              <a:t>。</a:t>
            </a:r>
          </a:p>
          <a:p>
            <a:pPr marL="0" indent="0">
              <a:buNone/>
            </a:pPr>
            <a:endParaRPr lang="zh-CN" altLang="en-US" dirty="0"/>
          </a:p>
        </p:txBody>
      </p:sp>
      <p:sp>
        <p:nvSpPr>
          <p:cNvPr id="4" name="灯片编号占位符 3">
            <a:extLst>
              <a:ext uri="{FF2B5EF4-FFF2-40B4-BE49-F238E27FC236}">
                <a16:creationId xmlns:a16="http://schemas.microsoft.com/office/drawing/2014/main" id="{8F5C447A-2463-4EE5-BC6C-552A404091D0}"/>
              </a:ext>
            </a:extLst>
          </p:cNvPr>
          <p:cNvSpPr>
            <a:spLocks noGrp="1"/>
          </p:cNvSpPr>
          <p:nvPr>
            <p:ph type="sldNum" sz="quarter" idx="12"/>
          </p:nvPr>
        </p:nvSpPr>
        <p:spPr/>
        <p:txBody>
          <a:bodyPr/>
          <a:lstStyle/>
          <a:p>
            <a:fld id="{8D4D1E41-7A09-AB4A-A4E1-09765ADA2698}" type="slidenum">
              <a:rPr kumimoji="1" lang="zh-CN" altLang="en-US" smtClean="0"/>
              <a:pPr/>
              <a:t>34</a:t>
            </a:fld>
            <a:endParaRPr kumimoji="1" lang="zh-CN" altLang="en-US" dirty="0"/>
          </a:p>
        </p:txBody>
      </p:sp>
      <p:sp>
        <p:nvSpPr>
          <p:cNvPr id="7" name="矩形 6">
            <a:extLst>
              <a:ext uri="{FF2B5EF4-FFF2-40B4-BE49-F238E27FC236}">
                <a16:creationId xmlns:a16="http://schemas.microsoft.com/office/drawing/2014/main" id="{D6C14C4D-133B-4AA3-8FA1-6764288F7C10}"/>
              </a:ext>
            </a:extLst>
          </p:cNvPr>
          <p:cNvSpPr/>
          <p:nvPr/>
        </p:nvSpPr>
        <p:spPr>
          <a:xfrm>
            <a:off x="979231" y="5479195"/>
            <a:ext cx="10147805" cy="618257"/>
          </a:xfrm>
          <a:prstGeom prst="rect">
            <a:avLst/>
          </a:prstGeom>
          <a:ln>
            <a:solidFill>
              <a:srgbClr val="C00000"/>
            </a:solidFill>
          </a:ln>
        </p:spPr>
        <p:txBody>
          <a:bodyPr wrap="square">
            <a:noAutofit/>
          </a:bodyPr>
          <a:lstStyle/>
          <a:p>
            <a:pPr>
              <a:lnSpc>
                <a:spcPct val="150000"/>
              </a:lnSpc>
            </a:pPr>
            <a:r>
              <a:rPr lang="en-US" altLang="zh-CN" sz="2400" dirty="0">
                <a:solidFill>
                  <a:srgbClr val="C00000"/>
                </a:solidFill>
                <a:latin typeface="微软雅黑" panose="020B0503020204020204" pitchFamily="34" charset="-122"/>
                <a:ea typeface="微软雅黑" panose="020B0503020204020204" pitchFamily="34" charset="-122"/>
              </a:rPr>
              <a:t>@Repository</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C00000"/>
                </a:solidFill>
                <a:latin typeface="微软雅黑" panose="020B0503020204020204" pitchFamily="34" charset="-122"/>
                <a:ea typeface="微软雅黑" panose="020B0503020204020204" pitchFamily="34" charset="-122"/>
              </a:rPr>
              <a:t>@Service</a:t>
            </a:r>
            <a:r>
              <a:rPr lang="zh-CN" altLang="en-US" sz="2400" dirty="0">
                <a:latin typeface="微软雅黑" panose="020B0503020204020204" pitchFamily="34" charset="-122"/>
                <a:ea typeface="微软雅黑" panose="020B0503020204020204" pitchFamily="34" charset="-122"/>
              </a:rPr>
              <a:t>和</a:t>
            </a:r>
            <a:r>
              <a:rPr lang="en-US" altLang="zh-CN" sz="2400" dirty="0">
                <a:solidFill>
                  <a:srgbClr val="C00000"/>
                </a:solidFill>
                <a:latin typeface="微软雅黑" panose="020B0503020204020204" pitchFamily="34" charset="-122"/>
                <a:ea typeface="微软雅黑" panose="020B0503020204020204" pitchFamily="34" charset="-122"/>
              </a:rPr>
              <a:t>@Controller</a:t>
            </a:r>
            <a:r>
              <a:rPr lang="zh-CN" altLang="en-US" sz="2400" dirty="0">
                <a:latin typeface="微软雅黑" panose="020B0503020204020204" pitchFamily="34" charset="-122"/>
                <a:ea typeface="微软雅黑" panose="020B0503020204020204" pitchFamily="34" charset="-122"/>
              </a:rPr>
              <a:t>与</a:t>
            </a:r>
            <a:r>
              <a:rPr lang="en-US" altLang="zh-CN" sz="2400" dirty="0">
                <a:solidFill>
                  <a:srgbClr val="C00000"/>
                </a:solidFill>
                <a:latin typeface="微软雅黑" panose="020B0503020204020204" pitchFamily="34" charset="-122"/>
                <a:ea typeface="微软雅黑" panose="020B0503020204020204" pitchFamily="34" charset="-122"/>
              </a:rPr>
              <a:t>@Component</a:t>
            </a:r>
            <a:r>
              <a:rPr lang="zh-CN" altLang="en-US" sz="2400" dirty="0">
                <a:latin typeface="微软雅黑" panose="020B0503020204020204" pitchFamily="34" charset="-122"/>
                <a:ea typeface="微软雅黑" panose="020B0503020204020204" pitchFamily="34" charset="-122"/>
              </a:rPr>
              <a:t>功能相同。</a:t>
            </a:r>
          </a:p>
        </p:txBody>
      </p:sp>
    </p:spTree>
    <p:extLst>
      <p:ext uri="{BB962C8B-B14F-4D97-AF65-F5344CB8AC3E}">
        <p14:creationId xmlns:p14="http://schemas.microsoft.com/office/powerpoint/2010/main" val="2369721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77410-48F6-4A12-A377-6D9C419E00AE}"/>
              </a:ext>
            </a:extLst>
          </p:cNvPr>
          <p:cNvSpPr>
            <a:spLocks noGrp="1"/>
          </p:cNvSpPr>
          <p:nvPr>
            <p:ph type="title"/>
          </p:nvPr>
        </p:nvSpPr>
        <p:spPr/>
        <p:txBody>
          <a:bodyPr/>
          <a:lstStyle/>
          <a:p>
            <a:r>
              <a:rPr lang="zh-CN" altLang="en-US" dirty="0"/>
              <a:t>注入</a:t>
            </a:r>
            <a:r>
              <a:rPr lang="en-US" altLang="zh-CN" dirty="0"/>
              <a:t>Bean</a:t>
            </a:r>
            <a:r>
              <a:rPr lang="zh-CN" altLang="en-US" dirty="0"/>
              <a:t>的注解</a:t>
            </a:r>
          </a:p>
        </p:txBody>
      </p:sp>
      <p:sp>
        <p:nvSpPr>
          <p:cNvPr id="3" name="内容占位符 2">
            <a:extLst>
              <a:ext uri="{FF2B5EF4-FFF2-40B4-BE49-F238E27FC236}">
                <a16:creationId xmlns:a16="http://schemas.microsoft.com/office/drawing/2014/main" id="{397A3EEE-997B-4222-AFE7-9001C98CE947}"/>
              </a:ext>
            </a:extLst>
          </p:cNvPr>
          <p:cNvSpPr>
            <a:spLocks noGrp="1"/>
          </p:cNvSpPr>
          <p:nvPr>
            <p:ph idx="1"/>
          </p:nvPr>
        </p:nvSpPr>
        <p:spPr/>
        <p:txBody>
          <a:bodyPr>
            <a:normAutofit fontScale="92500" lnSpcReduction="10000"/>
          </a:bodyPr>
          <a:lstStyle/>
          <a:p>
            <a:r>
              <a:rPr lang="en-US" altLang="zh-CN" dirty="0"/>
              <a:t>1</a:t>
            </a:r>
            <a:r>
              <a:rPr lang="zh-CN" altLang="en-US" dirty="0"/>
              <a:t>）</a:t>
            </a:r>
            <a:r>
              <a:rPr lang="en-US" altLang="zh-CN" dirty="0">
                <a:solidFill>
                  <a:srgbClr val="C00000"/>
                </a:solidFill>
              </a:rPr>
              <a:t>@Autowired</a:t>
            </a:r>
            <a:r>
              <a:rPr lang="zh-CN" altLang="en-US" dirty="0"/>
              <a:t>，该注解可以对类的成员变量、方法及构造方法进行标注，完成自动装配的工作。通过 </a:t>
            </a:r>
            <a:r>
              <a:rPr lang="en-US" altLang="zh-CN" dirty="0"/>
              <a:t>@Autowired</a:t>
            </a:r>
            <a:r>
              <a:rPr lang="zh-CN" altLang="en-US" dirty="0"/>
              <a:t>的使用来消除</a:t>
            </a:r>
            <a:r>
              <a:rPr lang="en-US" altLang="zh-CN" dirty="0"/>
              <a:t>setter</a:t>
            </a:r>
            <a:r>
              <a:rPr lang="zh-CN" altLang="en-US" dirty="0"/>
              <a:t>和</a:t>
            </a:r>
            <a:r>
              <a:rPr lang="en-US" altLang="zh-CN" dirty="0"/>
              <a:t>getter</a:t>
            </a:r>
            <a:r>
              <a:rPr lang="zh-CN" altLang="en-US" dirty="0"/>
              <a:t>方法。默认按照</a:t>
            </a:r>
            <a:r>
              <a:rPr lang="en-US" altLang="zh-CN" dirty="0"/>
              <a:t>Bean</a:t>
            </a:r>
            <a:r>
              <a:rPr lang="zh-CN" altLang="en-US" dirty="0"/>
              <a:t>的类型进行装配。</a:t>
            </a:r>
          </a:p>
          <a:p>
            <a:r>
              <a:rPr lang="en-US" altLang="zh-CN" dirty="0"/>
              <a:t>2</a:t>
            </a:r>
            <a:r>
              <a:rPr lang="zh-CN" altLang="en-US" dirty="0"/>
              <a:t>）</a:t>
            </a:r>
            <a:r>
              <a:rPr lang="en-US" altLang="zh-CN" dirty="0">
                <a:solidFill>
                  <a:srgbClr val="C00000"/>
                </a:solidFill>
              </a:rPr>
              <a:t>@Resource</a:t>
            </a:r>
            <a:r>
              <a:rPr lang="zh-CN" altLang="en-US" dirty="0"/>
              <a:t>，该注解与</a:t>
            </a:r>
            <a:r>
              <a:rPr lang="en-US" altLang="zh-CN" dirty="0"/>
              <a:t>@Autowired</a:t>
            </a:r>
            <a:r>
              <a:rPr lang="zh-CN" altLang="en-US" dirty="0"/>
              <a:t>功能一样。区别在于，该注解默认是按照名称来装配注入的，只有当找不到与名称匹配的</a:t>
            </a:r>
            <a:r>
              <a:rPr lang="en-US" altLang="zh-CN" dirty="0"/>
              <a:t>Bean</a:t>
            </a:r>
            <a:r>
              <a:rPr lang="zh-CN" altLang="en-US" dirty="0"/>
              <a:t>才会按照类型来装配注入；而</a:t>
            </a:r>
            <a:r>
              <a:rPr lang="en-US" altLang="zh-CN" dirty="0"/>
              <a:t>@Autowired</a:t>
            </a:r>
            <a:r>
              <a:rPr lang="zh-CN" altLang="en-US" dirty="0"/>
              <a:t>默认按照</a:t>
            </a:r>
            <a:r>
              <a:rPr lang="en-US" altLang="zh-CN" dirty="0"/>
              <a:t>Bean</a:t>
            </a:r>
            <a:r>
              <a:rPr lang="zh-CN" altLang="en-US" dirty="0"/>
              <a:t>的类型进行装配，如果想按照名称来装配注入，则需要结合</a:t>
            </a:r>
            <a:r>
              <a:rPr lang="en-US" altLang="zh-CN" dirty="0"/>
              <a:t>@Qualifier</a:t>
            </a:r>
            <a:r>
              <a:rPr lang="zh-CN" altLang="en-US" dirty="0"/>
              <a:t>注解一起使用。</a:t>
            </a:r>
            <a:r>
              <a:rPr lang="en-US" altLang="zh-CN" dirty="0"/>
              <a:t> Bean</a:t>
            </a:r>
            <a:r>
              <a:rPr lang="zh-CN" altLang="en-US" dirty="0"/>
              <a:t>的实例名称由</a:t>
            </a:r>
            <a:r>
              <a:rPr lang="en-US" altLang="zh-CN" dirty="0"/>
              <a:t>@Qualifier</a:t>
            </a:r>
            <a:r>
              <a:rPr lang="zh-CN" altLang="en-US" dirty="0"/>
              <a:t>注解的参数指定。</a:t>
            </a:r>
          </a:p>
          <a:p>
            <a:r>
              <a:rPr lang="en-US" altLang="zh-CN" dirty="0"/>
              <a:t>@Resource</a:t>
            </a:r>
            <a:r>
              <a:rPr lang="zh-CN" altLang="en-US" dirty="0"/>
              <a:t>注解有两个属性：</a:t>
            </a:r>
            <a:r>
              <a:rPr lang="en-US" altLang="zh-CN" dirty="0">
                <a:solidFill>
                  <a:srgbClr val="C00000"/>
                </a:solidFill>
              </a:rPr>
              <a:t>name</a:t>
            </a:r>
            <a:r>
              <a:rPr lang="zh-CN" altLang="en-US" dirty="0"/>
              <a:t>和</a:t>
            </a:r>
            <a:r>
              <a:rPr lang="en-US" altLang="zh-CN" dirty="0">
                <a:solidFill>
                  <a:srgbClr val="C00000"/>
                </a:solidFill>
              </a:rPr>
              <a:t>type</a:t>
            </a:r>
            <a:r>
              <a:rPr lang="zh-CN" altLang="en-US" dirty="0"/>
              <a:t>。</a:t>
            </a:r>
            <a:r>
              <a:rPr lang="en-US" altLang="zh-CN" dirty="0"/>
              <a:t>name</a:t>
            </a:r>
            <a:r>
              <a:rPr lang="zh-CN" altLang="en-US" dirty="0"/>
              <a:t>属性指定</a:t>
            </a:r>
            <a:r>
              <a:rPr lang="en-US" altLang="zh-CN" dirty="0"/>
              <a:t>Bean</a:t>
            </a:r>
            <a:r>
              <a:rPr lang="zh-CN" altLang="en-US" dirty="0"/>
              <a:t>的实例名称，即按照名称来装配注入；</a:t>
            </a:r>
            <a:r>
              <a:rPr lang="en-US" altLang="zh-CN" dirty="0"/>
              <a:t>type</a:t>
            </a:r>
            <a:r>
              <a:rPr lang="zh-CN" altLang="en-US" dirty="0"/>
              <a:t>属性指定</a:t>
            </a:r>
            <a:r>
              <a:rPr lang="en-US" altLang="zh-CN" dirty="0"/>
              <a:t>Bean</a:t>
            </a:r>
            <a:r>
              <a:rPr lang="zh-CN" altLang="en-US" dirty="0"/>
              <a:t>类型，即按照</a:t>
            </a:r>
            <a:r>
              <a:rPr lang="en-US" altLang="zh-CN" dirty="0"/>
              <a:t>Bean</a:t>
            </a:r>
            <a:r>
              <a:rPr lang="zh-CN" altLang="en-US" dirty="0"/>
              <a:t>的类型进行装配。</a:t>
            </a:r>
          </a:p>
          <a:p>
            <a:endParaRPr lang="zh-CN" altLang="en-US" dirty="0"/>
          </a:p>
        </p:txBody>
      </p:sp>
      <p:sp>
        <p:nvSpPr>
          <p:cNvPr id="4" name="灯片编号占位符 3">
            <a:extLst>
              <a:ext uri="{FF2B5EF4-FFF2-40B4-BE49-F238E27FC236}">
                <a16:creationId xmlns:a16="http://schemas.microsoft.com/office/drawing/2014/main" id="{DE5E4088-03FF-444A-9C9A-9CEF776ED2F6}"/>
              </a:ext>
            </a:extLst>
          </p:cNvPr>
          <p:cNvSpPr>
            <a:spLocks noGrp="1"/>
          </p:cNvSpPr>
          <p:nvPr>
            <p:ph type="sldNum" sz="quarter" idx="12"/>
          </p:nvPr>
        </p:nvSpPr>
        <p:spPr/>
        <p:txBody>
          <a:bodyPr/>
          <a:lstStyle/>
          <a:p>
            <a:fld id="{8D4D1E41-7A09-AB4A-A4E1-09765ADA2698}" type="slidenum">
              <a:rPr kumimoji="1" lang="zh-CN" altLang="en-US" smtClean="0"/>
              <a:pPr/>
              <a:t>35</a:t>
            </a:fld>
            <a:endParaRPr kumimoji="1" lang="zh-CN" altLang="en-US" dirty="0"/>
          </a:p>
        </p:txBody>
      </p:sp>
    </p:spTree>
    <p:extLst>
      <p:ext uri="{BB962C8B-B14F-4D97-AF65-F5344CB8AC3E}">
        <p14:creationId xmlns:p14="http://schemas.microsoft.com/office/powerpoint/2010/main" val="1196096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94C14-A799-4687-B623-B9FC4F05C655}"/>
              </a:ext>
            </a:extLst>
          </p:cNvPr>
          <p:cNvSpPr>
            <a:spLocks noGrp="1"/>
          </p:cNvSpPr>
          <p:nvPr>
            <p:ph type="title"/>
          </p:nvPr>
        </p:nvSpPr>
        <p:spPr/>
        <p:txBody>
          <a:bodyPr/>
          <a:lstStyle/>
          <a:p>
            <a:r>
              <a:rPr lang="en-US" altLang="zh-CN" dirty="0"/>
              <a:t>1.3  Spring IoC</a:t>
            </a:r>
            <a:endParaRPr lang="zh-CN" altLang="en-US" dirty="0"/>
          </a:p>
        </p:txBody>
      </p:sp>
      <p:sp>
        <p:nvSpPr>
          <p:cNvPr id="3" name="内容占位符 2">
            <a:extLst>
              <a:ext uri="{FF2B5EF4-FFF2-40B4-BE49-F238E27FC236}">
                <a16:creationId xmlns:a16="http://schemas.microsoft.com/office/drawing/2014/main" id="{5FABF29B-DA28-457D-A1B0-4B63A60579A7}"/>
              </a:ext>
            </a:extLst>
          </p:cNvPr>
          <p:cNvSpPr>
            <a:spLocks noGrp="1"/>
          </p:cNvSpPr>
          <p:nvPr>
            <p:ph idx="1"/>
          </p:nvPr>
        </p:nvSpPr>
        <p:spPr/>
        <p:txBody>
          <a:bodyPr/>
          <a:lstStyle/>
          <a:p>
            <a:r>
              <a:rPr lang="en-US" altLang="zh-CN" dirty="0"/>
              <a:t>1.3.1  Spring IoC</a:t>
            </a:r>
            <a:r>
              <a:rPr lang="zh-CN" altLang="en-US" dirty="0"/>
              <a:t>的基本概念</a:t>
            </a:r>
            <a:endParaRPr lang="en-US" altLang="zh-CN" dirty="0"/>
          </a:p>
          <a:p>
            <a:r>
              <a:rPr lang="en-US" altLang="zh-CN" dirty="0"/>
              <a:t>1.3.2  Spring</a:t>
            </a:r>
            <a:r>
              <a:rPr lang="zh-CN" altLang="en-US" dirty="0"/>
              <a:t>的常用注解</a:t>
            </a:r>
            <a:endParaRPr lang="en-US" altLang="zh-CN" dirty="0"/>
          </a:p>
          <a:p>
            <a:r>
              <a:rPr lang="en-US" altLang="zh-CN" dirty="0">
                <a:solidFill>
                  <a:srgbClr val="C00000"/>
                </a:solidFill>
              </a:rPr>
              <a:t>1.3.3  </a:t>
            </a:r>
            <a:r>
              <a:rPr lang="zh-CN" altLang="en-US" dirty="0">
                <a:solidFill>
                  <a:srgbClr val="C00000"/>
                </a:solidFill>
              </a:rPr>
              <a:t>基于注解的依赖注入</a:t>
            </a:r>
          </a:p>
        </p:txBody>
      </p:sp>
      <p:sp>
        <p:nvSpPr>
          <p:cNvPr id="4" name="灯片编号占位符 3">
            <a:extLst>
              <a:ext uri="{FF2B5EF4-FFF2-40B4-BE49-F238E27FC236}">
                <a16:creationId xmlns:a16="http://schemas.microsoft.com/office/drawing/2014/main" id="{56834CA9-2904-416D-97C0-175090667915}"/>
              </a:ext>
            </a:extLst>
          </p:cNvPr>
          <p:cNvSpPr>
            <a:spLocks noGrp="1"/>
          </p:cNvSpPr>
          <p:nvPr>
            <p:ph type="sldNum" sz="quarter" idx="12"/>
          </p:nvPr>
        </p:nvSpPr>
        <p:spPr/>
        <p:txBody>
          <a:bodyPr/>
          <a:lstStyle/>
          <a:p>
            <a:fld id="{8D4D1E41-7A09-AB4A-A4E1-09765ADA2698}" type="slidenum">
              <a:rPr kumimoji="1" lang="zh-CN" altLang="en-US" smtClean="0"/>
              <a:pPr/>
              <a:t>36</a:t>
            </a:fld>
            <a:endParaRPr kumimoji="1" lang="zh-CN" altLang="en-US" dirty="0"/>
          </a:p>
        </p:txBody>
      </p:sp>
    </p:spTree>
    <p:extLst>
      <p:ext uri="{BB962C8B-B14F-4D97-AF65-F5344CB8AC3E}">
        <p14:creationId xmlns:p14="http://schemas.microsoft.com/office/powerpoint/2010/main" val="383988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BCAFC-9564-4CC0-8D67-C68EB632C9DD}"/>
              </a:ext>
            </a:extLst>
          </p:cNvPr>
          <p:cNvSpPr>
            <a:spLocks noGrp="1"/>
          </p:cNvSpPr>
          <p:nvPr>
            <p:ph type="title"/>
          </p:nvPr>
        </p:nvSpPr>
        <p:spPr/>
        <p:txBody>
          <a:bodyPr/>
          <a:lstStyle/>
          <a:p>
            <a:r>
              <a:rPr lang="en-US" altLang="zh-CN" dirty="0"/>
              <a:t>1.3.3  </a:t>
            </a:r>
            <a:r>
              <a:rPr lang="zh-CN" altLang="en-US" dirty="0"/>
              <a:t>基于注解的依赖注入</a:t>
            </a:r>
          </a:p>
        </p:txBody>
      </p:sp>
      <p:sp>
        <p:nvSpPr>
          <p:cNvPr id="3" name="内容占位符 2">
            <a:extLst>
              <a:ext uri="{FF2B5EF4-FFF2-40B4-BE49-F238E27FC236}">
                <a16:creationId xmlns:a16="http://schemas.microsoft.com/office/drawing/2014/main" id="{39A9A4F4-1176-483A-8590-65F4F529FBAD}"/>
              </a:ext>
            </a:extLst>
          </p:cNvPr>
          <p:cNvSpPr>
            <a:spLocks noGrp="1"/>
          </p:cNvSpPr>
          <p:nvPr>
            <p:ph idx="1"/>
          </p:nvPr>
        </p:nvSpPr>
        <p:spPr/>
        <p:txBody>
          <a:bodyPr/>
          <a:lstStyle/>
          <a:p>
            <a:r>
              <a:rPr lang="en-US" altLang="zh-CN" dirty="0"/>
              <a:t>Spring IoC</a:t>
            </a:r>
            <a:r>
              <a:rPr lang="zh-CN" altLang="en-US" dirty="0"/>
              <a:t>容器（</a:t>
            </a:r>
            <a:r>
              <a:rPr lang="en-US" altLang="zh-CN" dirty="0" err="1"/>
              <a:t>ApplicationContext</a:t>
            </a:r>
            <a:r>
              <a:rPr lang="zh-CN" altLang="en-US" dirty="0"/>
              <a:t>）负责创建和注入</a:t>
            </a:r>
            <a:r>
              <a:rPr lang="en-US" altLang="zh-CN" dirty="0"/>
              <a:t>Bean</a:t>
            </a:r>
            <a:r>
              <a:rPr lang="zh-CN" altLang="en-US" dirty="0"/>
              <a:t>。</a:t>
            </a:r>
            <a:r>
              <a:rPr lang="en-US" altLang="zh-CN" dirty="0"/>
              <a:t>Spring</a:t>
            </a:r>
            <a:r>
              <a:rPr lang="zh-CN" altLang="en-US" dirty="0"/>
              <a:t>提供使用</a:t>
            </a:r>
            <a:r>
              <a:rPr lang="en-US" altLang="zh-CN" dirty="0"/>
              <a:t>XML</a:t>
            </a:r>
            <a:r>
              <a:rPr lang="zh-CN" altLang="en-US" dirty="0"/>
              <a:t>配置、注解、</a:t>
            </a:r>
            <a:r>
              <a:rPr lang="en-US" altLang="zh-CN" dirty="0"/>
              <a:t>Java</a:t>
            </a:r>
            <a:r>
              <a:rPr lang="zh-CN" altLang="en-US" dirty="0"/>
              <a:t>配置以及</a:t>
            </a:r>
            <a:r>
              <a:rPr lang="en-US" altLang="zh-CN" dirty="0"/>
              <a:t>groovy</a:t>
            </a:r>
            <a:r>
              <a:rPr lang="zh-CN" altLang="en-US" dirty="0"/>
              <a:t>配置实现</a:t>
            </a:r>
            <a:r>
              <a:rPr lang="en-US" altLang="zh-CN" dirty="0"/>
              <a:t>Bean</a:t>
            </a:r>
            <a:r>
              <a:rPr lang="zh-CN" altLang="en-US" dirty="0"/>
              <a:t>的创建和注入。</a:t>
            </a:r>
            <a:endParaRPr lang="en-US" altLang="zh-CN" dirty="0"/>
          </a:p>
          <a:p>
            <a:r>
              <a:rPr lang="en-US" altLang="zh-CN" dirty="0"/>
              <a:t>【</a:t>
            </a:r>
            <a:r>
              <a:rPr lang="zh-CN" altLang="en-US" dirty="0">
                <a:solidFill>
                  <a:srgbClr val="C00000"/>
                </a:solidFill>
              </a:rPr>
              <a:t>例</a:t>
            </a:r>
            <a:r>
              <a:rPr lang="en-US" altLang="zh-CN" dirty="0">
                <a:solidFill>
                  <a:srgbClr val="C00000"/>
                </a:solidFill>
              </a:rPr>
              <a:t>1-2</a:t>
            </a:r>
            <a:r>
              <a:rPr lang="en-US" altLang="zh-CN" dirty="0"/>
              <a:t>】</a:t>
            </a:r>
            <a:r>
              <a:rPr lang="zh-CN" altLang="en-US" dirty="0"/>
              <a:t>基于注解的依赖注入的使用过程。该实例的具体要求是：在</a:t>
            </a:r>
            <a:r>
              <a:rPr lang="en-US" altLang="zh-CN" dirty="0">
                <a:solidFill>
                  <a:srgbClr val="C00000"/>
                </a:solidFill>
              </a:rPr>
              <a:t>Controller</a:t>
            </a:r>
            <a:r>
              <a:rPr lang="zh-CN" altLang="en-US" dirty="0"/>
              <a:t>层中，依赖注入</a:t>
            </a:r>
            <a:r>
              <a:rPr lang="en-US" altLang="zh-CN" dirty="0">
                <a:solidFill>
                  <a:srgbClr val="C00000"/>
                </a:solidFill>
              </a:rPr>
              <a:t>Service</a:t>
            </a:r>
            <a:r>
              <a:rPr lang="zh-CN" altLang="en-US" dirty="0"/>
              <a:t>层；在</a:t>
            </a:r>
            <a:r>
              <a:rPr lang="en-US" altLang="zh-CN" dirty="0">
                <a:solidFill>
                  <a:srgbClr val="C00000"/>
                </a:solidFill>
              </a:rPr>
              <a:t>Service</a:t>
            </a:r>
            <a:r>
              <a:rPr lang="zh-CN" altLang="en-US" dirty="0"/>
              <a:t>层中，依赖注入</a:t>
            </a:r>
            <a:r>
              <a:rPr lang="en-US" altLang="zh-CN" dirty="0">
                <a:solidFill>
                  <a:srgbClr val="C00000"/>
                </a:solidFill>
              </a:rPr>
              <a:t>DAO</a:t>
            </a:r>
            <a:r>
              <a:rPr lang="zh-CN" altLang="en-US" dirty="0"/>
              <a:t>层。</a:t>
            </a:r>
          </a:p>
          <a:p>
            <a:pPr marL="0" indent="0">
              <a:buNone/>
            </a:pPr>
            <a:endParaRPr lang="zh-CN" altLang="en-US" dirty="0"/>
          </a:p>
        </p:txBody>
      </p:sp>
      <p:sp>
        <p:nvSpPr>
          <p:cNvPr id="4" name="灯片编号占位符 3">
            <a:extLst>
              <a:ext uri="{FF2B5EF4-FFF2-40B4-BE49-F238E27FC236}">
                <a16:creationId xmlns:a16="http://schemas.microsoft.com/office/drawing/2014/main" id="{018ED5DD-2B3C-44A0-AE83-D479D8252368}"/>
              </a:ext>
            </a:extLst>
          </p:cNvPr>
          <p:cNvSpPr>
            <a:spLocks noGrp="1"/>
          </p:cNvSpPr>
          <p:nvPr>
            <p:ph type="sldNum" sz="quarter" idx="12"/>
          </p:nvPr>
        </p:nvSpPr>
        <p:spPr/>
        <p:txBody>
          <a:bodyPr/>
          <a:lstStyle/>
          <a:p>
            <a:fld id="{8D4D1E41-7A09-AB4A-A4E1-09765ADA2698}" type="slidenum">
              <a:rPr kumimoji="1" lang="zh-CN" altLang="en-US" smtClean="0"/>
              <a:pPr/>
              <a:t>37</a:t>
            </a:fld>
            <a:endParaRPr kumimoji="1" lang="zh-CN" altLang="en-US" dirty="0"/>
          </a:p>
        </p:txBody>
      </p:sp>
    </p:spTree>
    <p:extLst>
      <p:ext uri="{BB962C8B-B14F-4D97-AF65-F5344CB8AC3E}">
        <p14:creationId xmlns:p14="http://schemas.microsoft.com/office/powerpoint/2010/main" val="1759599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C320C-1802-4B18-BC9B-B729E3D8C1EA}"/>
              </a:ext>
            </a:extLst>
          </p:cNvPr>
          <p:cNvSpPr>
            <a:spLocks noGrp="1"/>
          </p:cNvSpPr>
          <p:nvPr>
            <p:ph type="title"/>
          </p:nvPr>
        </p:nvSpPr>
        <p:spPr/>
        <p:txBody>
          <a:bodyPr>
            <a:normAutofit fontScale="90000"/>
          </a:bodyPr>
          <a:lstStyle/>
          <a:p>
            <a:r>
              <a:rPr lang="zh-CN" altLang="en-US" dirty="0"/>
              <a:t>使用</a:t>
            </a:r>
            <a:r>
              <a:rPr lang="en-US" altLang="zh-CN" dirty="0"/>
              <a:t>Eclipse</a:t>
            </a:r>
            <a:r>
              <a:rPr lang="zh-CN" altLang="en-US" dirty="0"/>
              <a:t>创建</a:t>
            </a:r>
            <a:r>
              <a:rPr lang="en-US" altLang="zh-CN" dirty="0"/>
              <a:t>Web</a:t>
            </a:r>
            <a:r>
              <a:rPr lang="zh-CN" altLang="en-US" dirty="0"/>
              <a:t>应用并导入</a:t>
            </a:r>
            <a:r>
              <a:rPr lang="en-US" altLang="zh-CN" dirty="0"/>
              <a:t>JAR</a:t>
            </a:r>
            <a:r>
              <a:rPr lang="zh-CN" altLang="en-US" dirty="0"/>
              <a:t>包</a:t>
            </a:r>
          </a:p>
        </p:txBody>
      </p:sp>
      <p:sp>
        <p:nvSpPr>
          <p:cNvPr id="3" name="内容占位符 2">
            <a:extLst>
              <a:ext uri="{FF2B5EF4-FFF2-40B4-BE49-F238E27FC236}">
                <a16:creationId xmlns:a16="http://schemas.microsoft.com/office/drawing/2014/main" id="{7226BF1C-57AE-4F2D-A590-5B27F2715DDC}"/>
              </a:ext>
            </a:extLst>
          </p:cNvPr>
          <p:cNvSpPr>
            <a:spLocks noGrp="1"/>
          </p:cNvSpPr>
          <p:nvPr>
            <p:ph idx="1"/>
          </p:nvPr>
        </p:nvSpPr>
        <p:spPr/>
        <p:txBody>
          <a:bodyPr/>
          <a:lstStyle/>
          <a:p>
            <a:r>
              <a:rPr lang="zh-CN" altLang="en-US" dirty="0"/>
              <a:t>使用</a:t>
            </a:r>
            <a:r>
              <a:rPr lang="en-US" altLang="zh-CN" dirty="0"/>
              <a:t>Eclipse</a:t>
            </a:r>
            <a:r>
              <a:rPr lang="zh-CN" altLang="en-US" dirty="0"/>
              <a:t>创建一个名为</a:t>
            </a:r>
            <a:r>
              <a:rPr lang="en-US" altLang="zh-CN" dirty="0"/>
              <a:t>ch1_2</a:t>
            </a:r>
            <a:r>
              <a:rPr lang="zh-CN" altLang="en-US" dirty="0"/>
              <a:t>的</a:t>
            </a:r>
            <a:r>
              <a:rPr lang="en-US" altLang="zh-CN" dirty="0"/>
              <a:t>Dynamic Web Project</a:t>
            </a:r>
            <a:r>
              <a:rPr lang="zh-CN" altLang="en-US" dirty="0"/>
              <a:t>，并将</a:t>
            </a:r>
            <a:r>
              <a:rPr lang="en-US" altLang="zh-CN" dirty="0"/>
              <a:t>Spring</a:t>
            </a:r>
            <a:r>
              <a:rPr lang="zh-CN" altLang="en-US" dirty="0"/>
              <a:t>的</a:t>
            </a:r>
            <a:r>
              <a:rPr lang="en-US" altLang="zh-CN" dirty="0">
                <a:solidFill>
                  <a:srgbClr val="C00000"/>
                </a:solidFill>
              </a:rPr>
              <a:t>4</a:t>
            </a:r>
            <a:r>
              <a:rPr lang="zh-CN" altLang="en-US" dirty="0">
                <a:solidFill>
                  <a:srgbClr val="C00000"/>
                </a:solidFill>
              </a:rPr>
              <a:t>个基础包</a:t>
            </a:r>
            <a:r>
              <a:rPr lang="zh-CN" altLang="en-US" dirty="0"/>
              <a:t>、</a:t>
            </a:r>
            <a:r>
              <a:rPr lang="en-US" altLang="zh-CN" dirty="0">
                <a:solidFill>
                  <a:srgbClr val="C00000"/>
                </a:solidFill>
              </a:rPr>
              <a:t>spring-aop-5.3.2.jar</a:t>
            </a:r>
            <a:r>
              <a:rPr lang="zh-CN" altLang="en-US" dirty="0"/>
              <a:t>和第三方依赖包</a:t>
            </a:r>
            <a:r>
              <a:rPr lang="en-US" altLang="zh-CN" dirty="0">
                <a:solidFill>
                  <a:srgbClr val="C00000"/>
                </a:solidFill>
              </a:rPr>
              <a:t>commons-logging-1.2.jar</a:t>
            </a:r>
            <a:r>
              <a:rPr lang="zh-CN" altLang="en-US" dirty="0"/>
              <a:t>复制到</a:t>
            </a:r>
            <a:r>
              <a:rPr lang="en-US" altLang="zh-CN" dirty="0"/>
              <a:t>ch1_2</a:t>
            </a:r>
            <a:r>
              <a:rPr lang="zh-CN" altLang="en-US" dirty="0"/>
              <a:t>的</a:t>
            </a:r>
            <a:r>
              <a:rPr lang="en-US" altLang="zh-CN" dirty="0">
                <a:solidFill>
                  <a:srgbClr val="C00000"/>
                </a:solidFill>
              </a:rPr>
              <a:t>WEB-INF/lib</a:t>
            </a:r>
            <a:r>
              <a:rPr lang="zh-CN" altLang="en-US" dirty="0"/>
              <a:t>目录中。</a:t>
            </a:r>
          </a:p>
        </p:txBody>
      </p:sp>
      <p:sp>
        <p:nvSpPr>
          <p:cNvPr id="4" name="灯片编号占位符 3">
            <a:extLst>
              <a:ext uri="{FF2B5EF4-FFF2-40B4-BE49-F238E27FC236}">
                <a16:creationId xmlns:a16="http://schemas.microsoft.com/office/drawing/2014/main" id="{C37BE5F7-9E95-4ADA-92D6-E517B416AF54}"/>
              </a:ext>
            </a:extLst>
          </p:cNvPr>
          <p:cNvSpPr>
            <a:spLocks noGrp="1"/>
          </p:cNvSpPr>
          <p:nvPr>
            <p:ph type="sldNum" sz="quarter" idx="12"/>
          </p:nvPr>
        </p:nvSpPr>
        <p:spPr/>
        <p:txBody>
          <a:bodyPr/>
          <a:lstStyle/>
          <a:p>
            <a:fld id="{8D4D1E41-7A09-AB4A-A4E1-09765ADA2698}" type="slidenum">
              <a:rPr kumimoji="1" lang="zh-CN" altLang="en-US" smtClean="0"/>
              <a:pPr/>
              <a:t>38</a:t>
            </a:fld>
            <a:endParaRPr kumimoji="1" lang="zh-CN" altLang="en-US" dirty="0"/>
          </a:p>
        </p:txBody>
      </p:sp>
    </p:spTree>
    <p:extLst>
      <p:ext uri="{BB962C8B-B14F-4D97-AF65-F5344CB8AC3E}">
        <p14:creationId xmlns:p14="http://schemas.microsoft.com/office/powerpoint/2010/main" val="20842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ACADC7-2230-864C-A77A-DA0BF8437D52}"/>
              </a:ext>
            </a:extLst>
          </p:cNvPr>
          <p:cNvSpPr>
            <a:spLocks noGrp="1" noChangeArrowheads="1"/>
          </p:cNvSpPr>
          <p:nvPr>
            <p:ph type="title"/>
          </p:nvPr>
        </p:nvSpPr>
        <p:spPr>
          <a:xfrm>
            <a:off x="1307508" y="352769"/>
            <a:ext cx="8220812" cy="879086"/>
          </a:xfrm>
        </p:spPr>
        <p:txBody>
          <a:bodyPr/>
          <a:lstStyle/>
          <a:p>
            <a:pPr eaLnBrk="1" hangingPunct="1"/>
            <a:r>
              <a:rPr lang="en-US" altLang="zh-CN" dirty="0"/>
              <a:t>1.1  Spring</a:t>
            </a:r>
            <a:r>
              <a:rPr lang="zh-CN" altLang="en-US" dirty="0"/>
              <a:t>概述</a:t>
            </a:r>
            <a:endParaRPr lang="zh-CN" altLang="en-US" sz="2800" dirty="0"/>
          </a:p>
        </p:txBody>
      </p:sp>
      <p:sp>
        <p:nvSpPr>
          <p:cNvPr id="9219" name="Rectangle 3">
            <a:extLst>
              <a:ext uri="{FF2B5EF4-FFF2-40B4-BE49-F238E27FC236}">
                <a16:creationId xmlns:a16="http://schemas.microsoft.com/office/drawing/2014/main" id="{CF4110DD-B710-B748-88DE-CD75D504A00C}"/>
              </a:ext>
            </a:extLst>
          </p:cNvPr>
          <p:cNvSpPr>
            <a:spLocks noGrp="1" noChangeArrowheads="1"/>
          </p:cNvSpPr>
          <p:nvPr>
            <p:ph idx="1"/>
          </p:nvPr>
        </p:nvSpPr>
        <p:spPr>
          <a:xfrm>
            <a:off x="838200" y="1498401"/>
            <a:ext cx="10515600" cy="5006830"/>
          </a:xfrm>
        </p:spPr>
        <p:txBody>
          <a:bodyPr>
            <a:normAutofit/>
          </a:bodyPr>
          <a:lstStyle/>
          <a:p>
            <a:r>
              <a:rPr lang="en-US" altLang="zh-CN" dirty="0">
                <a:solidFill>
                  <a:srgbClr val="C00000"/>
                </a:solidFill>
              </a:rPr>
              <a:t>1.1.1  Spring</a:t>
            </a:r>
            <a:r>
              <a:rPr lang="zh-CN" altLang="en-US" dirty="0">
                <a:solidFill>
                  <a:srgbClr val="C00000"/>
                </a:solidFill>
              </a:rPr>
              <a:t>的由来</a:t>
            </a:r>
            <a:endParaRPr lang="en-US" altLang="zh-CN" dirty="0">
              <a:solidFill>
                <a:srgbClr val="C00000"/>
              </a:solidFill>
            </a:endParaRPr>
          </a:p>
          <a:p>
            <a:r>
              <a:rPr lang="en-US" altLang="zh-CN" dirty="0"/>
              <a:t>1.1.2  Spring</a:t>
            </a:r>
            <a:r>
              <a:rPr lang="zh-CN" altLang="en-US" dirty="0"/>
              <a:t>的体系结构</a:t>
            </a:r>
          </a:p>
        </p:txBody>
      </p:sp>
      <p:sp>
        <p:nvSpPr>
          <p:cNvPr id="3" name="灯片编号占位符 2">
            <a:extLst>
              <a:ext uri="{FF2B5EF4-FFF2-40B4-BE49-F238E27FC236}">
                <a16:creationId xmlns:a16="http://schemas.microsoft.com/office/drawing/2014/main" id="{6C755278-7C6D-194D-B9C6-F3E13F17B6FB}"/>
              </a:ext>
            </a:extLst>
          </p:cNvPr>
          <p:cNvSpPr>
            <a:spLocks noGrp="1"/>
          </p:cNvSpPr>
          <p:nvPr>
            <p:ph type="sldNum" sz="quarter" idx="12"/>
          </p:nvPr>
        </p:nvSpPr>
        <p:spPr/>
        <p:txBody>
          <a:bodyPr/>
          <a:lstStyle/>
          <a:p>
            <a:fld id="{8D4D1E41-7A09-AB4A-A4E1-09765ADA2698}" type="slidenum">
              <a:rPr kumimoji="1" lang="zh-CN" altLang="en-US" smtClean="0"/>
              <a:pPr/>
              <a:t>3</a:t>
            </a:fld>
            <a:endParaRPr kumimoji="1" lang="zh-CN" altLang="en-US" dirty="0"/>
          </a:p>
        </p:txBody>
      </p:sp>
    </p:spTree>
    <p:extLst>
      <p:ext uri="{BB962C8B-B14F-4D97-AF65-F5344CB8AC3E}">
        <p14:creationId xmlns:p14="http://schemas.microsoft.com/office/powerpoint/2010/main" val="533718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A902C-6DD6-4034-A9A6-8C0656262734}"/>
              </a:ext>
            </a:extLst>
          </p:cNvPr>
          <p:cNvSpPr>
            <a:spLocks noGrp="1"/>
          </p:cNvSpPr>
          <p:nvPr>
            <p:ph type="title"/>
          </p:nvPr>
        </p:nvSpPr>
        <p:spPr/>
        <p:txBody>
          <a:bodyPr/>
          <a:lstStyle/>
          <a:p>
            <a:r>
              <a:rPr lang="zh-CN" altLang="en-US" dirty="0"/>
              <a:t>创建</a:t>
            </a:r>
            <a:r>
              <a:rPr lang="en-US" altLang="zh-CN" dirty="0"/>
              <a:t>DAO</a:t>
            </a:r>
            <a:r>
              <a:rPr lang="zh-CN" altLang="en-US" dirty="0"/>
              <a:t>层</a:t>
            </a:r>
          </a:p>
        </p:txBody>
      </p:sp>
      <p:sp>
        <p:nvSpPr>
          <p:cNvPr id="3" name="内容占位符 2">
            <a:extLst>
              <a:ext uri="{FF2B5EF4-FFF2-40B4-BE49-F238E27FC236}">
                <a16:creationId xmlns:a16="http://schemas.microsoft.com/office/drawing/2014/main" id="{A0C5F951-0733-4AAC-A456-F4B59D0B6FB7}"/>
              </a:ext>
            </a:extLst>
          </p:cNvPr>
          <p:cNvSpPr>
            <a:spLocks noGrp="1"/>
          </p:cNvSpPr>
          <p:nvPr>
            <p:ph idx="1"/>
          </p:nvPr>
        </p:nvSpPr>
        <p:spPr/>
        <p:txBody>
          <a:bodyPr/>
          <a:lstStyle/>
          <a:p>
            <a:r>
              <a:rPr lang="zh-CN" altLang="en-US" dirty="0"/>
              <a:t>在</a:t>
            </a:r>
            <a:r>
              <a:rPr lang="en-US" altLang="zh-CN" dirty="0" err="1"/>
              <a:t>src</a:t>
            </a:r>
            <a:r>
              <a:rPr lang="zh-CN" altLang="en-US" dirty="0"/>
              <a:t>目录中，创建名为</a:t>
            </a:r>
            <a:r>
              <a:rPr lang="en-US" altLang="zh-CN" dirty="0" err="1"/>
              <a:t>annotation.dao</a:t>
            </a:r>
            <a:r>
              <a:rPr lang="zh-CN" altLang="en-US" dirty="0"/>
              <a:t>的包，并在该包中创建</a:t>
            </a:r>
            <a:r>
              <a:rPr lang="en-US" altLang="zh-CN" dirty="0" err="1"/>
              <a:t>TestDao</a:t>
            </a:r>
            <a:r>
              <a:rPr lang="zh-CN" altLang="en-US" dirty="0"/>
              <a:t>接口和</a:t>
            </a:r>
            <a:r>
              <a:rPr lang="en-US" altLang="zh-CN" dirty="0" err="1"/>
              <a:t>TestDaoImpl</a:t>
            </a:r>
            <a:r>
              <a:rPr lang="zh-CN" altLang="en-US" dirty="0"/>
              <a:t>实现类，并将实现类</a:t>
            </a:r>
            <a:r>
              <a:rPr lang="en-US" altLang="zh-CN" dirty="0" err="1"/>
              <a:t>TestDaoImpl</a:t>
            </a:r>
            <a:r>
              <a:rPr lang="zh-CN" altLang="en-US" dirty="0"/>
              <a:t>使用</a:t>
            </a:r>
            <a:r>
              <a:rPr lang="en-US" altLang="zh-CN" dirty="0">
                <a:solidFill>
                  <a:srgbClr val="C00000"/>
                </a:solidFill>
              </a:rPr>
              <a:t>@Repository</a:t>
            </a:r>
            <a:r>
              <a:rPr lang="zh-CN" altLang="en-US" dirty="0"/>
              <a:t>注解标注为数据访问层。</a:t>
            </a:r>
          </a:p>
        </p:txBody>
      </p:sp>
      <p:sp>
        <p:nvSpPr>
          <p:cNvPr id="4" name="灯片编号占位符 3">
            <a:extLst>
              <a:ext uri="{FF2B5EF4-FFF2-40B4-BE49-F238E27FC236}">
                <a16:creationId xmlns:a16="http://schemas.microsoft.com/office/drawing/2014/main" id="{B6AC4B34-53CE-43D7-A8CF-C90F831E9520}"/>
              </a:ext>
            </a:extLst>
          </p:cNvPr>
          <p:cNvSpPr>
            <a:spLocks noGrp="1"/>
          </p:cNvSpPr>
          <p:nvPr>
            <p:ph type="sldNum" sz="quarter" idx="12"/>
          </p:nvPr>
        </p:nvSpPr>
        <p:spPr/>
        <p:txBody>
          <a:bodyPr/>
          <a:lstStyle/>
          <a:p>
            <a:fld id="{8D4D1E41-7A09-AB4A-A4E1-09765ADA2698}" type="slidenum">
              <a:rPr kumimoji="1" lang="zh-CN" altLang="en-US" smtClean="0"/>
              <a:pPr/>
              <a:t>39</a:t>
            </a:fld>
            <a:endParaRPr kumimoji="1" lang="zh-CN" altLang="en-US" dirty="0"/>
          </a:p>
        </p:txBody>
      </p:sp>
    </p:spTree>
    <p:extLst>
      <p:ext uri="{BB962C8B-B14F-4D97-AF65-F5344CB8AC3E}">
        <p14:creationId xmlns:p14="http://schemas.microsoft.com/office/powerpoint/2010/main" val="1958485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B4F962-C579-44AE-9EBE-9AC4AF61E055}"/>
              </a:ext>
            </a:extLst>
          </p:cNvPr>
          <p:cNvSpPr>
            <a:spLocks noGrp="1"/>
          </p:cNvSpPr>
          <p:nvPr>
            <p:ph type="title"/>
          </p:nvPr>
        </p:nvSpPr>
        <p:spPr/>
        <p:txBody>
          <a:bodyPr/>
          <a:lstStyle/>
          <a:p>
            <a:r>
              <a:rPr lang="zh-CN" altLang="en-US" dirty="0"/>
              <a:t>创建</a:t>
            </a:r>
            <a:r>
              <a:rPr lang="en-US" altLang="zh-CN" dirty="0"/>
              <a:t>Service</a:t>
            </a:r>
            <a:r>
              <a:rPr lang="zh-CN" altLang="en-US" dirty="0"/>
              <a:t>层</a:t>
            </a:r>
          </a:p>
        </p:txBody>
      </p:sp>
      <p:sp>
        <p:nvSpPr>
          <p:cNvPr id="3" name="内容占位符 2">
            <a:extLst>
              <a:ext uri="{FF2B5EF4-FFF2-40B4-BE49-F238E27FC236}">
                <a16:creationId xmlns:a16="http://schemas.microsoft.com/office/drawing/2014/main" id="{B3A1AB9D-B39A-4DF0-ADB5-CBEDA12B5409}"/>
              </a:ext>
            </a:extLst>
          </p:cNvPr>
          <p:cNvSpPr>
            <a:spLocks noGrp="1"/>
          </p:cNvSpPr>
          <p:nvPr>
            <p:ph idx="1"/>
          </p:nvPr>
        </p:nvSpPr>
        <p:spPr/>
        <p:txBody>
          <a:bodyPr/>
          <a:lstStyle/>
          <a:p>
            <a:r>
              <a:rPr lang="zh-CN" altLang="en-US" dirty="0"/>
              <a:t>在</a:t>
            </a:r>
            <a:r>
              <a:rPr lang="en-US" altLang="zh-CN" dirty="0" err="1"/>
              <a:t>src</a:t>
            </a:r>
            <a:r>
              <a:rPr lang="zh-CN" altLang="en-US" dirty="0"/>
              <a:t>目录中，创建名为</a:t>
            </a:r>
            <a:r>
              <a:rPr lang="en-US" altLang="zh-CN" dirty="0" err="1"/>
              <a:t>annotation.service</a:t>
            </a:r>
            <a:r>
              <a:rPr lang="zh-CN" altLang="en-US" dirty="0"/>
              <a:t>的包，并在该包中创建</a:t>
            </a:r>
            <a:r>
              <a:rPr lang="en-US" altLang="zh-CN" dirty="0" err="1"/>
              <a:t>TestService</a:t>
            </a:r>
            <a:r>
              <a:rPr lang="zh-CN" altLang="en-US" dirty="0"/>
              <a:t>接口和</a:t>
            </a:r>
            <a:r>
              <a:rPr lang="en-US" altLang="zh-CN" dirty="0" err="1"/>
              <a:t>TestSeviceImpl</a:t>
            </a:r>
            <a:r>
              <a:rPr lang="zh-CN" altLang="en-US" dirty="0"/>
              <a:t>实现类，并将实现类</a:t>
            </a:r>
            <a:r>
              <a:rPr lang="en-US" altLang="zh-CN" dirty="0" err="1"/>
              <a:t>TestSeviceImpl</a:t>
            </a:r>
            <a:r>
              <a:rPr lang="zh-CN" altLang="en-US" dirty="0"/>
              <a:t>使用</a:t>
            </a:r>
            <a:r>
              <a:rPr lang="en-US" altLang="zh-CN" dirty="0">
                <a:solidFill>
                  <a:srgbClr val="C00000"/>
                </a:solidFill>
              </a:rPr>
              <a:t>@Service</a:t>
            </a:r>
            <a:r>
              <a:rPr lang="zh-CN" altLang="en-US" dirty="0"/>
              <a:t>注解标注为业务逻辑层。</a:t>
            </a:r>
          </a:p>
        </p:txBody>
      </p:sp>
      <p:sp>
        <p:nvSpPr>
          <p:cNvPr id="4" name="灯片编号占位符 3">
            <a:extLst>
              <a:ext uri="{FF2B5EF4-FFF2-40B4-BE49-F238E27FC236}">
                <a16:creationId xmlns:a16="http://schemas.microsoft.com/office/drawing/2014/main" id="{C57F8C20-FB19-4FFE-A8DE-F2214EAAE67C}"/>
              </a:ext>
            </a:extLst>
          </p:cNvPr>
          <p:cNvSpPr>
            <a:spLocks noGrp="1"/>
          </p:cNvSpPr>
          <p:nvPr>
            <p:ph type="sldNum" sz="quarter" idx="12"/>
          </p:nvPr>
        </p:nvSpPr>
        <p:spPr/>
        <p:txBody>
          <a:bodyPr/>
          <a:lstStyle/>
          <a:p>
            <a:fld id="{8D4D1E41-7A09-AB4A-A4E1-09765ADA2698}" type="slidenum">
              <a:rPr kumimoji="1" lang="zh-CN" altLang="en-US" smtClean="0"/>
              <a:pPr/>
              <a:t>40</a:t>
            </a:fld>
            <a:endParaRPr kumimoji="1" lang="zh-CN" altLang="en-US" dirty="0"/>
          </a:p>
        </p:txBody>
      </p:sp>
    </p:spTree>
    <p:extLst>
      <p:ext uri="{BB962C8B-B14F-4D97-AF65-F5344CB8AC3E}">
        <p14:creationId xmlns:p14="http://schemas.microsoft.com/office/powerpoint/2010/main" val="3845967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FDD1A-A08D-49BC-BBA1-9FFC9F26ABA0}"/>
              </a:ext>
            </a:extLst>
          </p:cNvPr>
          <p:cNvSpPr>
            <a:spLocks noGrp="1"/>
          </p:cNvSpPr>
          <p:nvPr>
            <p:ph type="title"/>
          </p:nvPr>
        </p:nvSpPr>
        <p:spPr/>
        <p:txBody>
          <a:bodyPr/>
          <a:lstStyle/>
          <a:p>
            <a:r>
              <a:rPr lang="zh-CN" altLang="en-US" dirty="0"/>
              <a:t>创建</a:t>
            </a:r>
            <a:r>
              <a:rPr lang="en-US" altLang="zh-CN" dirty="0"/>
              <a:t>Controller</a:t>
            </a:r>
            <a:r>
              <a:rPr lang="zh-CN" altLang="en-US" dirty="0"/>
              <a:t>层</a:t>
            </a:r>
          </a:p>
        </p:txBody>
      </p:sp>
      <p:sp>
        <p:nvSpPr>
          <p:cNvPr id="3" name="内容占位符 2">
            <a:extLst>
              <a:ext uri="{FF2B5EF4-FFF2-40B4-BE49-F238E27FC236}">
                <a16:creationId xmlns:a16="http://schemas.microsoft.com/office/drawing/2014/main" id="{1CED2AA2-ACC8-4AFC-83F7-82817D0EBAA6}"/>
              </a:ext>
            </a:extLst>
          </p:cNvPr>
          <p:cNvSpPr>
            <a:spLocks noGrp="1"/>
          </p:cNvSpPr>
          <p:nvPr>
            <p:ph idx="1"/>
          </p:nvPr>
        </p:nvSpPr>
        <p:spPr/>
        <p:txBody>
          <a:bodyPr/>
          <a:lstStyle/>
          <a:p>
            <a:r>
              <a:rPr lang="zh-CN" altLang="en-US" dirty="0"/>
              <a:t>在</a:t>
            </a:r>
            <a:r>
              <a:rPr lang="en-US" altLang="zh-CN" dirty="0" err="1"/>
              <a:t>src</a:t>
            </a:r>
            <a:r>
              <a:rPr lang="zh-CN" altLang="en-US" dirty="0"/>
              <a:t>目录中，创建名为</a:t>
            </a:r>
            <a:r>
              <a:rPr lang="en-US" altLang="zh-CN" dirty="0" err="1"/>
              <a:t>annotation.controller</a:t>
            </a:r>
            <a:r>
              <a:rPr lang="zh-CN" altLang="en-US" dirty="0"/>
              <a:t>的包，并在该包中创建</a:t>
            </a:r>
            <a:r>
              <a:rPr lang="en-US" altLang="zh-CN" dirty="0" err="1"/>
              <a:t>TestController</a:t>
            </a:r>
            <a:r>
              <a:rPr lang="zh-CN" altLang="en-US" dirty="0"/>
              <a:t>类，并将</a:t>
            </a:r>
            <a:r>
              <a:rPr lang="en-US" altLang="zh-CN" dirty="0" err="1"/>
              <a:t>TestController</a:t>
            </a:r>
            <a:r>
              <a:rPr lang="zh-CN" altLang="en-US" dirty="0"/>
              <a:t>类使用</a:t>
            </a:r>
            <a:r>
              <a:rPr lang="en-US" altLang="zh-CN" dirty="0">
                <a:solidFill>
                  <a:srgbClr val="C00000"/>
                </a:solidFill>
              </a:rPr>
              <a:t>@Controller</a:t>
            </a:r>
            <a:r>
              <a:rPr lang="zh-CN" altLang="en-US" dirty="0"/>
              <a:t>注解标注为控制器层。</a:t>
            </a:r>
          </a:p>
        </p:txBody>
      </p:sp>
      <p:sp>
        <p:nvSpPr>
          <p:cNvPr id="4" name="灯片编号占位符 3">
            <a:extLst>
              <a:ext uri="{FF2B5EF4-FFF2-40B4-BE49-F238E27FC236}">
                <a16:creationId xmlns:a16="http://schemas.microsoft.com/office/drawing/2014/main" id="{844D0157-06C7-4BA2-827A-3A1AA6E892E3}"/>
              </a:ext>
            </a:extLst>
          </p:cNvPr>
          <p:cNvSpPr>
            <a:spLocks noGrp="1"/>
          </p:cNvSpPr>
          <p:nvPr>
            <p:ph type="sldNum" sz="quarter" idx="12"/>
          </p:nvPr>
        </p:nvSpPr>
        <p:spPr/>
        <p:txBody>
          <a:bodyPr/>
          <a:lstStyle/>
          <a:p>
            <a:fld id="{8D4D1E41-7A09-AB4A-A4E1-09765ADA2698}" type="slidenum">
              <a:rPr kumimoji="1" lang="zh-CN" altLang="en-US" smtClean="0"/>
              <a:pPr/>
              <a:t>41</a:t>
            </a:fld>
            <a:endParaRPr kumimoji="1" lang="zh-CN" altLang="en-US" dirty="0"/>
          </a:p>
        </p:txBody>
      </p:sp>
    </p:spTree>
    <p:extLst>
      <p:ext uri="{BB962C8B-B14F-4D97-AF65-F5344CB8AC3E}">
        <p14:creationId xmlns:p14="http://schemas.microsoft.com/office/powerpoint/2010/main" val="2104562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34079-DD1E-4206-945B-4B8BE703E91B}"/>
              </a:ext>
            </a:extLst>
          </p:cNvPr>
          <p:cNvSpPr>
            <a:spLocks noGrp="1"/>
          </p:cNvSpPr>
          <p:nvPr>
            <p:ph type="title"/>
          </p:nvPr>
        </p:nvSpPr>
        <p:spPr/>
        <p:txBody>
          <a:bodyPr/>
          <a:lstStyle/>
          <a:p>
            <a:r>
              <a:rPr lang="zh-CN" altLang="en-US" dirty="0"/>
              <a:t>创建配置文件</a:t>
            </a:r>
          </a:p>
        </p:txBody>
      </p:sp>
      <p:sp>
        <p:nvSpPr>
          <p:cNvPr id="3" name="内容占位符 2">
            <a:extLst>
              <a:ext uri="{FF2B5EF4-FFF2-40B4-BE49-F238E27FC236}">
                <a16:creationId xmlns:a16="http://schemas.microsoft.com/office/drawing/2014/main" id="{2AF3CF35-D7E9-41D7-9746-4E8DD7E04860}"/>
              </a:ext>
            </a:extLst>
          </p:cNvPr>
          <p:cNvSpPr>
            <a:spLocks noGrp="1"/>
          </p:cNvSpPr>
          <p:nvPr>
            <p:ph idx="1"/>
          </p:nvPr>
        </p:nvSpPr>
        <p:spPr/>
        <p:txBody>
          <a:bodyPr/>
          <a:lstStyle/>
          <a:p>
            <a:r>
              <a:rPr lang="zh-CN" altLang="en-US" dirty="0"/>
              <a:t>使用注解时，在</a:t>
            </a:r>
            <a:r>
              <a:rPr lang="en-US" altLang="zh-CN" dirty="0"/>
              <a:t>Spring</a:t>
            </a:r>
            <a:r>
              <a:rPr lang="zh-CN" altLang="en-US" dirty="0"/>
              <a:t>的配置文件中需要使用“</a:t>
            </a:r>
            <a:r>
              <a:rPr lang="en-US" altLang="zh-CN" dirty="0">
                <a:solidFill>
                  <a:srgbClr val="C00000"/>
                </a:solidFill>
              </a:rPr>
              <a:t>&lt;</a:t>
            </a:r>
            <a:r>
              <a:rPr lang="en-US" altLang="zh-CN" dirty="0" err="1">
                <a:solidFill>
                  <a:srgbClr val="C00000"/>
                </a:solidFill>
              </a:rPr>
              <a:t>context:component-scan</a:t>
            </a:r>
            <a:r>
              <a:rPr lang="en-US" altLang="zh-CN" dirty="0">
                <a:solidFill>
                  <a:srgbClr val="C00000"/>
                </a:solidFill>
              </a:rPr>
              <a:t> base-package="Bean</a:t>
            </a:r>
            <a:r>
              <a:rPr lang="zh-CN" altLang="en-US" dirty="0">
                <a:solidFill>
                  <a:srgbClr val="C00000"/>
                </a:solidFill>
              </a:rPr>
              <a:t>所在的包路径</a:t>
            </a:r>
            <a:r>
              <a:rPr lang="en-US" altLang="zh-CN" dirty="0">
                <a:solidFill>
                  <a:srgbClr val="C00000"/>
                </a:solidFill>
              </a:rPr>
              <a:t>"/&gt;</a:t>
            </a:r>
            <a:r>
              <a:rPr lang="en-US" altLang="zh-CN" dirty="0"/>
              <a:t>”</a:t>
            </a:r>
            <a:r>
              <a:rPr lang="zh-CN" altLang="en-US" dirty="0"/>
              <a:t>语句扫描</a:t>
            </a:r>
            <a:r>
              <a:rPr lang="zh-CN" altLang="en-US" dirty="0">
                <a:solidFill>
                  <a:srgbClr val="C00000"/>
                </a:solidFill>
              </a:rPr>
              <a:t>使用注解的包</a:t>
            </a:r>
            <a:r>
              <a:rPr lang="zh-CN" altLang="en-US" dirty="0"/>
              <a:t>，</a:t>
            </a:r>
            <a:r>
              <a:rPr lang="en-US" altLang="zh-CN" dirty="0">
                <a:solidFill>
                  <a:srgbClr val="C00000"/>
                </a:solidFill>
              </a:rPr>
              <a:t>Spring IoC</a:t>
            </a:r>
            <a:r>
              <a:rPr lang="zh-CN" altLang="en-US" dirty="0">
                <a:solidFill>
                  <a:srgbClr val="C00000"/>
                </a:solidFill>
              </a:rPr>
              <a:t>容器</a:t>
            </a:r>
            <a:r>
              <a:rPr lang="zh-CN" altLang="en-US" dirty="0"/>
              <a:t>根据</a:t>
            </a:r>
            <a:r>
              <a:rPr lang="en-US" altLang="zh-CN" dirty="0"/>
              <a:t>XML</a:t>
            </a:r>
            <a:r>
              <a:rPr lang="zh-CN" altLang="en-US" dirty="0"/>
              <a:t>配置文件的扫描信息，提供包以及子包中使用注解的类的实例供应用程序使用。</a:t>
            </a:r>
          </a:p>
          <a:p>
            <a:r>
              <a:rPr lang="zh-CN" altLang="en-US" dirty="0"/>
              <a:t>在</a:t>
            </a:r>
            <a:r>
              <a:rPr lang="en-US" altLang="zh-CN" dirty="0" err="1"/>
              <a:t>src</a:t>
            </a:r>
            <a:r>
              <a:rPr lang="zh-CN" altLang="en-US" dirty="0"/>
              <a:t>目录中，创建名为</a:t>
            </a:r>
            <a:r>
              <a:rPr lang="en-US" altLang="zh-CN" dirty="0"/>
              <a:t>config</a:t>
            </a:r>
            <a:r>
              <a:rPr lang="zh-CN" altLang="en-US" dirty="0"/>
              <a:t>的包，并在该包中创建名为</a:t>
            </a:r>
            <a:r>
              <a:rPr lang="en-US" altLang="zh-CN" dirty="0">
                <a:solidFill>
                  <a:srgbClr val="C00000"/>
                </a:solidFill>
              </a:rPr>
              <a:t>applicationContext.xml</a:t>
            </a:r>
            <a:r>
              <a:rPr lang="zh-CN" altLang="en-US" dirty="0"/>
              <a:t>的配置文件。</a:t>
            </a:r>
          </a:p>
          <a:p>
            <a:endParaRPr lang="zh-CN" altLang="en-US" dirty="0"/>
          </a:p>
        </p:txBody>
      </p:sp>
      <p:sp>
        <p:nvSpPr>
          <p:cNvPr id="4" name="灯片编号占位符 3">
            <a:extLst>
              <a:ext uri="{FF2B5EF4-FFF2-40B4-BE49-F238E27FC236}">
                <a16:creationId xmlns:a16="http://schemas.microsoft.com/office/drawing/2014/main" id="{9A798B6D-D7D6-4A78-92B8-8A002CA2A831}"/>
              </a:ext>
            </a:extLst>
          </p:cNvPr>
          <p:cNvSpPr>
            <a:spLocks noGrp="1"/>
          </p:cNvSpPr>
          <p:nvPr>
            <p:ph type="sldNum" sz="quarter" idx="12"/>
          </p:nvPr>
        </p:nvSpPr>
        <p:spPr/>
        <p:txBody>
          <a:bodyPr/>
          <a:lstStyle/>
          <a:p>
            <a:fld id="{8D4D1E41-7A09-AB4A-A4E1-09765ADA2698}" type="slidenum">
              <a:rPr kumimoji="1" lang="zh-CN" altLang="en-US" smtClean="0"/>
              <a:pPr/>
              <a:t>42</a:t>
            </a:fld>
            <a:endParaRPr kumimoji="1" lang="zh-CN" altLang="en-US" dirty="0"/>
          </a:p>
        </p:txBody>
      </p:sp>
    </p:spTree>
    <p:extLst>
      <p:ext uri="{BB962C8B-B14F-4D97-AF65-F5344CB8AC3E}">
        <p14:creationId xmlns:p14="http://schemas.microsoft.com/office/powerpoint/2010/main" val="2400560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3D842-213C-4B5C-A7B7-1CE796C12D49}"/>
              </a:ext>
            </a:extLst>
          </p:cNvPr>
          <p:cNvSpPr>
            <a:spLocks noGrp="1"/>
          </p:cNvSpPr>
          <p:nvPr>
            <p:ph type="title"/>
          </p:nvPr>
        </p:nvSpPr>
        <p:spPr/>
        <p:txBody>
          <a:bodyPr/>
          <a:lstStyle/>
          <a:p>
            <a:r>
              <a:rPr lang="zh-CN" altLang="en-US" dirty="0"/>
              <a:t>创建测试类</a:t>
            </a:r>
          </a:p>
        </p:txBody>
      </p:sp>
      <p:sp>
        <p:nvSpPr>
          <p:cNvPr id="3" name="内容占位符 2">
            <a:extLst>
              <a:ext uri="{FF2B5EF4-FFF2-40B4-BE49-F238E27FC236}">
                <a16:creationId xmlns:a16="http://schemas.microsoft.com/office/drawing/2014/main" id="{0BDA84E0-B51C-4691-AD34-DCEB2B413C20}"/>
              </a:ext>
            </a:extLst>
          </p:cNvPr>
          <p:cNvSpPr>
            <a:spLocks noGrp="1"/>
          </p:cNvSpPr>
          <p:nvPr>
            <p:ph idx="1"/>
          </p:nvPr>
        </p:nvSpPr>
        <p:spPr/>
        <p:txBody>
          <a:bodyPr/>
          <a:lstStyle/>
          <a:p>
            <a:r>
              <a:rPr lang="zh-CN" altLang="en-US" dirty="0"/>
              <a:t>在</a:t>
            </a:r>
            <a:r>
              <a:rPr lang="en-US" altLang="zh-CN" dirty="0" err="1"/>
              <a:t>src</a:t>
            </a:r>
            <a:r>
              <a:rPr lang="zh-CN" altLang="en-US" dirty="0"/>
              <a:t>目录中，创建名为</a:t>
            </a:r>
            <a:r>
              <a:rPr lang="en-US" altLang="zh-CN" dirty="0" err="1"/>
              <a:t>annotation.test</a:t>
            </a:r>
            <a:r>
              <a:rPr lang="zh-CN" altLang="en-US" dirty="0"/>
              <a:t>的包，并在该包中创建测试类</a:t>
            </a:r>
            <a:r>
              <a:rPr lang="en-US" altLang="zh-CN" dirty="0" err="1"/>
              <a:t>TestAnnotation</a:t>
            </a:r>
            <a:r>
              <a:rPr lang="zh-CN" altLang="en-US" dirty="0"/>
              <a:t>。</a:t>
            </a:r>
          </a:p>
        </p:txBody>
      </p:sp>
      <p:sp>
        <p:nvSpPr>
          <p:cNvPr id="4" name="灯片编号占位符 3">
            <a:extLst>
              <a:ext uri="{FF2B5EF4-FFF2-40B4-BE49-F238E27FC236}">
                <a16:creationId xmlns:a16="http://schemas.microsoft.com/office/drawing/2014/main" id="{39714799-2E4B-457F-9E7F-FD2383CD400D}"/>
              </a:ext>
            </a:extLst>
          </p:cNvPr>
          <p:cNvSpPr>
            <a:spLocks noGrp="1"/>
          </p:cNvSpPr>
          <p:nvPr>
            <p:ph type="sldNum" sz="quarter" idx="12"/>
          </p:nvPr>
        </p:nvSpPr>
        <p:spPr/>
        <p:txBody>
          <a:bodyPr/>
          <a:lstStyle/>
          <a:p>
            <a:fld id="{8D4D1E41-7A09-AB4A-A4E1-09765ADA2698}" type="slidenum">
              <a:rPr kumimoji="1" lang="zh-CN" altLang="en-US" smtClean="0"/>
              <a:pPr/>
              <a:t>43</a:t>
            </a:fld>
            <a:endParaRPr kumimoji="1" lang="zh-CN" altLang="en-US" dirty="0"/>
          </a:p>
        </p:txBody>
      </p:sp>
      <p:sp>
        <p:nvSpPr>
          <p:cNvPr id="5" name="文本框 4">
            <a:extLst>
              <a:ext uri="{FF2B5EF4-FFF2-40B4-BE49-F238E27FC236}">
                <a16:creationId xmlns:a16="http://schemas.microsoft.com/office/drawing/2014/main" id="{E2A9BD32-410F-4DC6-9B87-D685198B6E0B}"/>
              </a:ext>
            </a:extLst>
          </p:cNvPr>
          <p:cNvSpPr txBox="1"/>
          <p:nvPr/>
        </p:nvSpPr>
        <p:spPr>
          <a:xfrm>
            <a:off x="1101688" y="2649943"/>
            <a:ext cx="10091450" cy="2585323"/>
          </a:xfrm>
          <a:prstGeom prst="rect">
            <a:avLst/>
          </a:prstGeom>
          <a:noFill/>
          <a:ln>
            <a:solidFill>
              <a:srgbClr val="C00000"/>
            </a:solidFill>
          </a:ln>
        </p:spPr>
        <p:txBody>
          <a:bodyPr wrap="square" rtlCol="0">
            <a:spAutoFit/>
          </a:bodyPr>
          <a:lstStyle/>
          <a:p>
            <a:r>
              <a:rPr lang="en-US" altLang="zh-CN" dirty="0"/>
              <a:t>public class </a:t>
            </a:r>
            <a:r>
              <a:rPr lang="en-US" altLang="zh-CN" dirty="0" err="1"/>
              <a:t>TestAnnotation</a:t>
            </a:r>
            <a:r>
              <a:rPr lang="en-US" altLang="zh-CN" dirty="0"/>
              <a:t> {</a:t>
            </a:r>
          </a:p>
          <a:p>
            <a:r>
              <a:rPr lang="en-US" altLang="zh-CN" dirty="0"/>
              <a:t>	public static void main(String[] </a:t>
            </a:r>
            <a:r>
              <a:rPr lang="en-US" altLang="zh-CN" dirty="0" err="1"/>
              <a:t>args</a:t>
            </a:r>
            <a:r>
              <a:rPr lang="en-US" altLang="zh-CN" dirty="0"/>
              <a:t>) {</a:t>
            </a:r>
          </a:p>
          <a:p>
            <a:r>
              <a:rPr lang="en-US" altLang="zh-CN" dirty="0"/>
              <a:t>		@SuppressWarnings("resource")</a:t>
            </a:r>
          </a:p>
          <a:p>
            <a:r>
              <a:rPr lang="en-US" altLang="zh-CN" dirty="0"/>
              <a:t>		</a:t>
            </a:r>
            <a:r>
              <a:rPr lang="en-US" altLang="zh-CN" dirty="0" err="1"/>
              <a:t>ApplicationContext</a:t>
            </a:r>
            <a:r>
              <a:rPr lang="en-US" altLang="zh-CN" dirty="0"/>
              <a:t> </a:t>
            </a:r>
            <a:r>
              <a:rPr lang="en-US" altLang="zh-CN" dirty="0" err="1"/>
              <a:t>appCon</a:t>
            </a:r>
            <a:r>
              <a:rPr lang="en-US" altLang="zh-CN" dirty="0"/>
              <a:t> =</a:t>
            </a:r>
          </a:p>
          <a:p>
            <a:r>
              <a:rPr lang="en-US" altLang="zh-CN" dirty="0"/>
              <a:t>     			new </a:t>
            </a:r>
            <a:r>
              <a:rPr lang="en-US" altLang="zh-CN" dirty="0" err="1"/>
              <a:t>ClassPathXmlApplicationContext</a:t>
            </a:r>
            <a:r>
              <a:rPr lang="en-US" altLang="zh-CN" dirty="0"/>
              <a:t>("config/applicationContext.xml");</a:t>
            </a:r>
          </a:p>
          <a:p>
            <a:r>
              <a:rPr lang="en-US" altLang="zh-CN" dirty="0"/>
              <a:t>		</a:t>
            </a:r>
            <a:r>
              <a:rPr lang="en-US" altLang="zh-CN" dirty="0" err="1"/>
              <a:t>TestController</a:t>
            </a:r>
            <a:r>
              <a:rPr lang="en-US" altLang="zh-CN" dirty="0"/>
              <a:t> </a:t>
            </a:r>
            <a:r>
              <a:rPr lang="en-US" altLang="zh-CN" dirty="0" err="1"/>
              <a:t>tt</a:t>
            </a:r>
            <a:r>
              <a:rPr lang="en-US" altLang="zh-CN" dirty="0"/>
              <a:t> = (</a:t>
            </a:r>
            <a:r>
              <a:rPr lang="en-US" altLang="zh-CN" dirty="0" err="1"/>
              <a:t>TestController</a:t>
            </a:r>
            <a:r>
              <a:rPr lang="en-US" altLang="zh-CN" dirty="0"/>
              <a:t>)</a:t>
            </a:r>
            <a:r>
              <a:rPr lang="en-US" altLang="zh-CN" dirty="0" err="1"/>
              <a:t>appCon.getBean</a:t>
            </a:r>
            <a:r>
              <a:rPr lang="en-US" altLang="zh-CN" dirty="0"/>
              <a:t>("</a:t>
            </a:r>
            <a:r>
              <a:rPr lang="en-US" altLang="zh-CN" dirty="0" err="1">
                <a:solidFill>
                  <a:srgbClr val="C00000"/>
                </a:solidFill>
              </a:rPr>
              <a:t>testController</a:t>
            </a:r>
            <a:r>
              <a:rPr lang="en-US" altLang="zh-CN" dirty="0"/>
              <a:t>");</a:t>
            </a:r>
          </a:p>
          <a:p>
            <a:r>
              <a:rPr lang="en-US" altLang="zh-CN" dirty="0"/>
              <a:t>		</a:t>
            </a:r>
            <a:r>
              <a:rPr lang="en-US" altLang="zh-CN" dirty="0" err="1"/>
              <a:t>tt.save</a:t>
            </a:r>
            <a:r>
              <a:rPr lang="en-US" altLang="zh-CN" dirty="0"/>
              <a:t>();</a:t>
            </a:r>
          </a:p>
          <a:p>
            <a:r>
              <a:rPr lang="en-US" altLang="zh-CN" dirty="0"/>
              <a:t>	}</a:t>
            </a:r>
          </a:p>
          <a:p>
            <a:r>
              <a:rPr lang="en-US" altLang="zh-CN" dirty="0"/>
              <a:t>} </a:t>
            </a:r>
          </a:p>
        </p:txBody>
      </p:sp>
      <p:sp>
        <p:nvSpPr>
          <p:cNvPr id="6" name="矩形 5">
            <a:extLst>
              <a:ext uri="{FF2B5EF4-FFF2-40B4-BE49-F238E27FC236}">
                <a16:creationId xmlns:a16="http://schemas.microsoft.com/office/drawing/2014/main" id="{9575767A-B8FD-47E1-AC35-77FB36C182F8}"/>
              </a:ext>
            </a:extLst>
          </p:cNvPr>
          <p:cNvSpPr/>
          <p:nvPr/>
        </p:nvSpPr>
        <p:spPr>
          <a:xfrm>
            <a:off x="4957591" y="5410141"/>
            <a:ext cx="3580481" cy="1083287"/>
          </a:xfrm>
          <a:prstGeom prst="rect">
            <a:avLst/>
          </a:prstGeom>
          <a:ln>
            <a:solidFill>
              <a:srgbClr val="C00000"/>
            </a:solidFill>
          </a:ln>
        </p:spPr>
        <p:txBody>
          <a:bodyPr wrap="square">
            <a:noAutofit/>
          </a:bodyPr>
          <a:lstStyle/>
          <a:p>
            <a:pPr algn="ctr">
              <a:lnSpc>
                <a:spcPct val="150000"/>
              </a:lnSpc>
            </a:pPr>
            <a:r>
              <a:rPr lang="zh-CN" altLang="en-US" sz="20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2000" b="1" dirty="0">
                <a:solidFill>
                  <a:prstClr val="black"/>
                </a:solidFill>
                <a:latin typeface="Microsoft YaHei" panose="020B0503020204020204" pitchFamily="34" charset="-122"/>
                <a:ea typeface="Microsoft YaHei" panose="020B0503020204020204" pitchFamily="34" charset="-122"/>
              </a:rPr>
              <a:t>请思考</a:t>
            </a:r>
            <a:endParaRPr lang="en-US" altLang="zh-CN" sz="2000" b="1" dirty="0">
              <a:solidFill>
                <a:prstClr val="black"/>
              </a:solidFill>
              <a:latin typeface="Microsoft YaHei" panose="020B0503020204020204" pitchFamily="34" charset="-122"/>
              <a:ea typeface="Microsoft YaHei" panose="020B0503020204020204" pitchFamily="34" charset="-122"/>
            </a:endParaRPr>
          </a:p>
          <a:p>
            <a:pPr>
              <a:lnSpc>
                <a:spcPct val="150000"/>
              </a:lnSpc>
            </a:pPr>
            <a:r>
              <a:rPr lang="zh-CN" altLang="en-US" sz="2000" dirty="0">
                <a:solidFill>
                  <a:prstClr val="black"/>
                </a:solidFill>
                <a:latin typeface="Microsoft YaHei" panose="020B0503020204020204" pitchFamily="34" charset="-122"/>
                <a:ea typeface="Microsoft YaHei" panose="020B0503020204020204" pitchFamily="34" charset="-122"/>
              </a:rPr>
              <a:t>各层之间是如何依赖注入的？</a:t>
            </a:r>
            <a:endParaRPr lang="zh-CN" altLang="en-US" sz="2000" dirty="0"/>
          </a:p>
        </p:txBody>
      </p:sp>
    </p:spTree>
    <p:extLst>
      <p:ext uri="{BB962C8B-B14F-4D97-AF65-F5344CB8AC3E}">
        <p14:creationId xmlns:p14="http://schemas.microsoft.com/office/powerpoint/2010/main" val="2209006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44</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t>1.1  Spring</a:t>
            </a:r>
            <a:r>
              <a:rPr kumimoji="1" lang="zh-CN" altLang="en-US" dirty="0"/>
              <a:t>概述</a:t>
            </a:r>
            <a:endParaRPr kumimoji="1" lang="en-US" altLang="zh-CN" dirty="0"/>
          </a:p>
          <a:p>
            <a:pPr marL="0" indent="0">
              <a:lnSpc>
                <a:spcPct val="130000"/>
              </a:lnSpc>
              <a:buNone/>
            </a:pPr>
            <a:r>
              <a:rPr kumimoji="1" lang="en-US" altLang="zh-CN" dirty="0"/>
              <a:t>1.2  Spring</a:t>
            </a:r>
            <a:r>
              <a:rPr kumimoji="1" lang="zh-CN" altLang="en-US" dirty="0"/>
              <a:t>开发环境的构建</a:t>
            </a:r>
            <a:endParaRPr kumimoji="1" lang="en-US" altLang="zh-CN" dirty="0"/>
          </a:p>
          <a:p>
            <a:pPr marL="0" indent="0">
              <a:lnSpc>
                <a:spcPct val="130000"/>
              </a:lnSpc>
              <a:buNone/>
            </a:pPr>
            <a:r>
              <a:rPr kumimoji="1" lang="en-US" altLang="zh-CN" dirty="0"/>
              <a:t>1.3  Spring IoC</a:t>
            </a:r>
          </a:p>
          <a:p>
            <a:pPr marL="0" indent="0">
              <a:lnSpc>
                <a:spcPct val="130000"/>
              </a:lnSpc>
              <a:buNone/>
            </a:pPr>
            <a:r>
              <a:rPr kumimoji="1" lang="en-US" altLang="zh-CN" dirty="0">
                <a:solidFill>
                  <a:srgbClr val="C00000"/>
                </a:solidFill>
              </a:rPr>
              <a:t>1.4  Spring AOP</a:t>
            </a:r>
          </a:p>
          <a:p>
            <a:pPr marL="0" indent="0">
              <a:lnSpc>
                <a:spcPct val="130000"/>
              </a:lnSpc>
              <a:buNone/>
            </a:pPr>
            <a:r>
              <a:rPr kumimoji="1" lang="en-US" altLang="zh-CN" dirty="0"/>
              <a:t>1.5  Spring Bean</a:t>
            </a:r>
          </a:p>
          <a:p>
            <a:pPr marL="0" indent="0">
              <a:lnSpc>
                <a:spcPct val="130000"/>
              </a:lnSpc>
              <a:buNone/>
            </a:pPr>
            <a:r>
              <a:rPr kumimoji="1" lang="en-US" altLang="zh-CN" dirty="0"/>
              <a:t>1.6  Spring</a:t>
            </a:r>
            <a:r>
              <a:rPr kumimoji="1" lang="zh-CN" altLang="en-US" dirty="0"/>
              <a:t>的数据库编程</a:t>
            </a:r>
            <a:endParaRPr kumimoji="1" lang="en-US" altLang="zh-CN" dirty="0"/>
          </a:p>
        </p:txBody>
      </p:sp>
    </p:spTree>
    <p:extLst>
      <p:ext uri="{BB962C8B-B14F-4D97-AF65-F5344CB8AC3E}">
        <p14:creationId xmlns:p14="http://schemas.microsoft.com/office/powerpoint/2010/main" val="1112324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210DA-DC2D-40BB-94CB-1842E3D1C0BF}"/>
              </a:ext>
            </a:extLst>
          </p:cNvPr>
          <p:cNvSpPr>
            <a:spLocks noGrp="1"/>
          </p:cNvSpPr>
          <p:nvPr>
            <p:ph type="title"/>
          </p:nvPr>
        </p:nvSpPr>
        <p:spPr/>
        <p:txBody>
          <a:bodyPr/>
          <a:lstStyle/>
          <a:p>
            <a:r>
              <a:rPr lang="en-US" altLang="zh-CN" dirty="0"/>
              <a:t>1.4  Spring AOP</a:t>
            </a:r>
            <a:endParaRPr lang="zh-CN" altLang="en-US" dirty="0"/>
          </a:p>
        </p:txBody>
      </p:sp>
      <p:sp>
        <p:nvSpPr>
          <p:cNvPr id="3" name="内容占位符 2">
            <a:extLst>
              <a:ext uri="{FF2B5EF4-FFF2-40B4-BE49-F238E27FC236}">
                <a16:creationId xmlns:a16="http://schemas.microsoft.com/office/drawing/2014/main" id="{AE7A95BD-36F6-422C-BAD2-149B486AC416}"/>
              </a:ext>
            </a:extLst>
          </p:cNvPr>
          <p:cNvSpPr>
            <a:spLocks noGrp="1"/>
          </p:cNvSpPr>
          <p:nvPr>
            <p:ph idx="1"/>
          </p:nvPr>
        </p:nvSpPr>
        <p:spPr/>
        <p:txBody>
          <a:bodyPr/>
          <a:lstStyle/>
          <a:p>
            <a:r>
              <a:rPr lang="en-US" altLang="zh-CN" dirty="0">
                <a:solidFill>
                  <a:srgbClr val="FF0000"/>
                </a:solidFill>
              </a:rPr>
              <a:t>1.4.1  Spring AOP</a:t>
            </a:r>
            <a:r>
              <a:rPr lang="zh-CN" altLang="en-US" dirty="0">
                <a:solidFill>
                  <a:srgbClr val="FF0000"/>
                </a:solidFill>
              </a:rPr>
              <a:t>的基本概念</a:t>
            </a:r>
            <a:endParaRPr lang="en-US" altLang="zh-CN" dirty="0">
              <a:solidFill>
                <a:srgbClr val="FF0000"/>
              </a:solidFill>
            </a:endParaRPr>
          </a:p>
          <a:p>
            <a:r>
              <a:rPr lang="en-US" altLang="zh-CN" dirty="0"/>
              <a:t>1.4.2  </a:t>
            </a:r>
            <a:r>
              <a:rPr lang="zh-CN" altLang="en-US" dirty="0"/>
              <a:t>基于注解开发</a:t>
            </a:r>
            <a:r>
              <a:rPr lang="en-US" altLang="zh-CN" dirty="0"/>
              <a:t>AspectJ</a:t>
            </a:r>
            <a:endParaRPr lang="zh-CN" altLang="en-US" dirty="0"/>
          </a:p>
        </p:txBody>
      </p:sp>
      <p:sp>
        <p:nvSpPr>
          <p:cNvPr id="4" name="灯片编号占位符 3">
            <a:extLst>
              <a:ext uri="{FF2B5EF4-FFF2-40B4-BE49-F238E27FC236}">
                <a16:creationId xmlns:a16="http://schemas.microsoft.com/office/drawing/2014/main" id="{146ADCEA-BE48-47E0-8C2E-6FE958E60003}"/>
              </a:ext>
            </a:extLst>
          </p:cNvPr>
          <p:cNvSpPr>
            <a:spLocks noGrp="1"/>
          </p:cNvSpPr>
          <p:nvPr>
            <p:ph type="sldNum" sz="quarter" idx="12"/>
          </p:nvPr>
        </p:nvSpPr>
        <p:spPr/>
        <p:txBody>
          <a:bodyPr/>
          <a:lstStyle/>
          <a:p>
            <a:fld id="{8D4D1E41-7A09-AB4A-A4E1-09765ADA2698}" type="slidenum">
              <a:rPr kumimoji="1" lang="zh-CN" altLang="en-US" smtClean="0"/>
              <a:pPr/>
              <a:t>45</a:t>
            </a:fld>
            <a:endParaRPr kumimoji="1" lang="zh-CN" altLang="en-US" dirty="0"/>
          </a:p>
        </p:txBody>
      </p:sp>
    </p:spTree>
    <p:extLst>
      <p:ext uri="{BB962C8B-B14F-4D97-AF65-F5344CB8AC3E}">
        <p14:creationId xmlns:p14="http://schemas.microsoft.com/office/powerpoint/2010/main" val="14004253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94E61-8FF5-434F-BD98-397399495E81}"/>
              </a:ext>
            </a:extLst>
          </p:cNvPr>
          <p:cNvSpPr>
            <a:spLocks noGrp="1"/>
          </p:cNvSpPr>
          <p:nvPr>
            <p:ph type="title"/>
          </p:nvPr>
        </p:nvSpPr>
        <p:spPr/>
        <p:txBody>
          <a:bodyPr/>
          <a:lstStyle/>
          <a:p>
            <a:r>
              <a:rPr lang="en-US" altLang="zh-CN" dirty="0"/>
              <a:t>AOP</a:t>
            </a:r>
            <a:r>
              <a:rPr lang="zh-CN" altLang="en-US" dirty="0"/>
              <a:t>的概念</a:t>
            </a:r>
          </a:p>
        </p:txBody>
      </p:sp>
      <p:sp>
        <p:nvSpPr>
          <p:cNvPr id="3" name="内容占位符 2">
            <a:extLst>
              <a:ext uri="{FF2B5EF4-FFF2-40B4-BE49-F238E27FC236}">
                <a16:creationId xmlns:a16="http://schemas.microsoft.com/office/drawing/2014/main" id="{4A5BD925-52DC-4CE4-85C6-0F9BCD25B059}"/>
              </a:ext>
            </a:extLst>
          </p:cNvPr>
          <p:cNvSpPr>
            <a:spLocks noGrp="1"/>
          </p:cNvSpPr>
          <p:nvPr>
            <p:ph idx="1"/>
          </p:nvPr>
        </p:nvSpPr>
        <p:spPr/>
        <p:txBody>
          <a:bodyPr/>
          <a:lstStyle/>
          <a:p>
            <a:r>
              <a:rPr lang="en-US" altLang="zh-CN" dirty="0">
                <a:solidFill>
                  <a:srgbClr val="FF0000"/>
                </a:solidFill>
              </a:rPr>
              <a:t>AOP</a:t>
            </a:r>
            <a:r>
              <a:rPr lang="zh-CN" altLang="en-US" dirty="0"/>
              <a:t>，即面向切面编程。它与</a:t>
            </a:r>
            <a:r>
              <a:rPr lang="en-US" altLang="zh-CN" dirty="0"/>
              <a:t>OOP</a:t>
            </a:r>
            <a:r>
              <a:rPr lang="zh-CN" altLang="en-US" dirty="0"/>
              <a:t>（</a:t>
            </a:r>
            <a:r>
              <a:rPr lang="en-US" altLang="zh-CN" dirty="0"/>
              <a:t>Object-Oriented Programming</a:t>
            </a:r>
            <a:r>
              <a:rPr lang="zh-CN" altLang="en-US" dirty="0"/>
              <a:t>，面向对象编程）相辅相成，提供了与</a:t>
            </a:r>
            <a:r>
              <a:rPr lang="en-US" altLang="zh-CN" dirty="0"/>
              <a:t>OOP</a:t>
            </a:r>
            <a:r>
              <a:rPr lang="zh-CN" altLang="en-US" dirty="0"/>
              <a:t>不同的抽象软件结构的视角。在</a:t>
            </a:r>
            <a:r>
              <a:rPr lang="en-US" altLang="zh-CN" dirty="0"/>
              <a:t>OOP</a:t>
            </a:r>
            <a:r>
              <a:rPr lang="zh-CN" altLang="en-US" dirty="0"/>
              <a:t>中，以类作为程序的基本单元，而</a:t>
            </a:r>
            <a:r>
              <a:rPr lang="en-US" altLang="zh-CN" dirty="0"/>
              <a:t>AOP</a:t>
            </a:r>
            <a:r>
              <a:rPr lang="zh-CN" altLang="en-US" dirty="0"/>
              <a:t>中的基本单元是</a:t>
            </a:r>
            <a:r>
              <a:rPr lang="en-US" altLang="zh-CN" dirty="0">
                <a:solidFill>
                  <a:srgbClr val="FF0000"/>
                </a:solidFill>
              </a:rPr>
              <a:t>Aspect</a:t>
            </a:r>
            <a:r>
              <a:rPr lang="zh-CN" altLang="en-US" dirty="0"/>
              <a:t>（切面）。</a:t>
            </a:r>
            <a:endParaRPr lang="en-US" altLang="zh-CN" dirty="0"/>
          </a:p>
          <a:p>
            <a:r>
              <a:rPr lang="en-US" altLang="zh-CN" dirty="0"/>
              <a:t>AOP</a:t>
            </a:r>
            <a:r>
              <a:rPr lang="zh-CN" altLang="en-US" dirty="0"/>
              <a:t>采取</a:t>
            </a:r>
            <a:r>
              <a:rPr lang="zh-CN" altLang="en-US" dirty="0">
                <a:solidFill>
                  <a:srgbClr val="FF0000"/>
                </a:solidFill>
              </a:rPr>
              <a:t>横向抽取机制</a:t>
            </a:r>
            <a:r>
              <a:rPr lang="zh-CN" altLang="en-US" dirty="0"/>
              <a:t>，即将分散在各个方法中的重复代码提取出来，然后在程序编译或运行阶段，再将这些抽取出来的代码应用到需要执行的地方。这种横向抽取机制，采用传统的</a:t>
            </a:r>
            <a:r>
              <a:rPr lang="en-US" altLang="zh-CN" dirty="0"/>
              <a:t>OOP</a:t>
            </a:r>
            <a:r>
              <a:rPr lang="zh-CN" altLang="en-US" dirty="0"/>
              <a:t>是无法办到的，因为</a:t>
            </a:r>
            <a:r>
              <a:rPr lang="en-US" altLang="zh-CN" dirty="0"/>
              <a:t>OOP</a:t>
            </a:r>
            <a:r>
              <a:rPr lang="zh-CN" altLang="en-US" dirty="0"/>
              <a:t>实现的是父子关系的纵向重用。但是</a:t>
            </a:r>
            <a:r>
              <a:rPr lang="en-US" altLang="zh-CN" dirty="0"/>
              <a:t>AOP</a:t>
            </a:r>
            <a:r>
              <a:rPr lang="zh-CN" altLang="en-US" dirty="0"/>
              <a:t>不是</a:t>
            </a:r>
            <a:r>
              <a:rPr lang="en-US" altLang="zh-CN" dirty="0"/>
              <a:t>OOP</a:t>
            </a:r>
            <a:r>
              <a:rPr lang="zh-CN" altLang="en-US" dirty="0"/>
              <a:t>的替代品，而是</a:t>
            </a:r>
            <a:r>
              <a:rPr lang="en-US" altLang="zh-CN" dirty="0"/>
              <a:t>OOP</a:t>
            </a:r>
            <a:r>
              <a:rPr lang="zh-CN" altLang="en-US" dirty="0"/>
              <a:t>的补充，它们相辅相成。</a:t>
            </a:r>
          </a:p>
        </p:txBody>
      </p:sp>
      <p:sp>
        <p:nvSpPr>
          <p:cNvPr id="4" name="灯片编号占位符 3">
            <a:extLst>
              <a:ext uri="{FF2B5EF4-FFF2-40B4-BE49-F238E27FC236}">
                <a16:creationId xmlns:a16="http://schemas.microsoft.com/office/drawing/2014/main" id="{4C2C5318-7D4C-49CE-B658-94F529350F72}"/>
              </a:ext>
            </a:extLst>
          </p:cNvPr>
          <p:cNvSpPr>
            <a:spLocks noGrp="1"/>
          </p:cNvSpPr>
          <p:nvPr>
            <p:ph type="sldNum" sz="quarter" idx="12"/>
          </p:nvPr>
        </p:nvSpPr>
        <p:spPr/>
        <p:txBody>
          <a:bodyPr/>
          <a:lstStyle/>
          <a:p>
            <a:fld id="{8D4D1E41-7A09-AB4A-A4E1-09765ADA2698}" type="slidenum">
              <a:rPr kumimoji="1" lang="zh-CN" altLang="en-US" smtClean="0"/>
              <a:pPr/>
              <a:t>46</a:t>
            </a:fld>
            <a:endParaRPr kumimoji="1" lang="zh-CN" altLang="en-US" dirty="0"/>
          </a:p>
        </p:txBody>
      </p:sp>
    </p:spTree>
    <p:extLst>
      <p:ext uri="{BB962C8B-B14F-4D97-AF65-F5344CB8AC3E}">
        <p14:creationId xmlns:p14="http://schemas.microsoft.com/office/powerpoint/2010/main" val="751363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E7FBDA6-AF50-4267-94C5-C7E7BF8BD0E8}"/>
              </a:ext>
            </a:extLst>
          </p:cNvPr>
          <p:cNvSpPr>
            <a:spLocks noGrp="1"/>
          </p:cNvSpPr>
          <p:nvPr>
            <p:ph type="sldNum" sz="quarter" idx="12"/>
          </p:nvPr>
        </p:nvSpPr>
        <p:spPr/>
        <p:txBody>
          <a:bodyPr/>
          <a:lstStyle/>
          <a:p>
            <a:fld id="{8D4D1E41-7A09-AB4A-A4E1-09765ADA2698}" type="slidenum">
              <a:rPr kumimoji="1" lang="zh-CN" altLang="en-US" smtClean="0"/>
              <a:pPr/>
              <a:t>47</a:t>
            </a:fld>
            <a:endParaRPr kumimoji="1" lang="zh-CN" altLang="en-US" dirty="0"/>
          </a:p>
        </p:txBody>
      </p:sp>
      <p:sp>
        <p:nvSpPr>
          <p:cNvPr id="5" name="Rectangle 2">
            <a:extLst>
              <a:ext uri="{FF2B5EF4-FFF2-40B4-BE49-F238E27FC236}">
                <a16:creationId xmlns:a16="http://schemas.microsoft.com/office/drawing/2014/main" id="{C8390533-322F-4522-8FF4-60C9ECAE14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B6CD31B2-69E9-4FEC-8B0D-B877EDC18DB6}"/>
              </a:ext>
            </a:extLst>
          </p:cNvPr>
          <p:cNvGraphicFramePr>
            <a:graphicFrameLocks noChangeAspect="1"/>
          </p:cNvGraphicFramePr>
          <p:nvPr>
            <p:extLst>
              <p:ext uri="{D42A27DB-BD31-4B8C-83A1-F6EECF244321}">
                <p14:modId xmlns:p14="http://schemas.microsoft.com/office/powerpoint/2010/main" val="2073301621"/>
              </p:ext>
            </p:extLst>
          </p:nvPr>
        </p:nvGraphicFramePr>
        <p:xfrm>
          <a:off x="1233890" y="13711"/>
          <a:ext cx="7645706" cy="6844289"/>
        </p:xfrm>
        <a:graphic>
          <a:graphicData uri="http://schemas.openxmlformats.org/presentationml/2006/ole">
            <mc:AlternateContent xmlns:mc="http://schemas.openxmlformats.org/markup-compatibility/2006">
              <mc:Choice xmlns:v="urn:schemas-microsoft-com:vml" Requires="v">
                <p:oleObj name="Visio" r:id="rId2" imgW="6870527" imgH="6153281" progId="Visio.Drawing.15">
                  <p:embed/>
                </p:oleObj>
              </mc:Choice>
              <mc:Fallback>
                <p:oleObj name="Visio" r:id="rId2" imgW="6870527" imgH="6153281"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890" y="13711"/>
                        <a:ext cx="7645706" cy="6844289"/>
                      </a:xfrm>
                      <a:prstGeom prst="rect">
                        <a:avLst/>
                      </a:prstGeom>
                      <a:noFill/>
                    </p:spPr>
                  </p:pic>
                </p:oleObj>
              </mc:Fallback>
            </mc:AlternateContent>
          </a:graphicData>
        </a:graphic>
      </p:graphicFrame>
      <p:sp>
        <p:nvSpPr>
          <p:cNvPr id="7" name="矩形 6">
            <a:extLst>
              <a:ext uri="{FF2B5EF4-FFF2-40B4-BE49-F238E27FC236}">
                <a16:creationId xmlns:a16="http://schemas.microsoft.com/office/drawing/2014/main" id="{8B8107BB-3250-4D3F-81F8-2CE7AF9EDCDD}"/>
              </a:ext>
            </a:extLst>
          </p:cNvPr>
          <p:cNvSpPr/>
          <p:nvPr/>
        </p:nvSpPr>
        <p:spPr>
          <a:xfrm>
            <a:off x="8831729" y="2998271"/>
            <a:ext cx="2019885" cy="1055935"/>
          </a:xfrm>
          <a:prstGeom prst="rect">
            <a:avLst/>
          </a:prstGeom>
          <a:ln>
            <a:solidFill>
              <a:srgbClr val="C00000"/>
            </a:solidFill>
          </a:ln>
        </p:spPr>
        <p:txBody>
          <a:bodyPr wrap="square">
            <a:noAutofit/>
          </a:bodyPr>
          <a:lstStyle/>
          <a:p>
            <a:pPr algn="ctr">
              <a:lnSpc>
                <a:spcPct val="150000"/>
              </a:lnSpc>
            </a:pPr>
            <a:r>
              <a:rPr lang="zh-CN" altLang="en-US" sz="20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2000" b="1" dirty="0">
                <a:solidFill>
                  <a:prstClr val="black"/>
                </a:solidFill>
                <a:latin typeface="Microsoft YaHei" panose="020B0503020204020204" pitchFamily="34" charset="-122"/>
                <a:ea typeface="Microsoft YaHei" panose="020B0503020204020204" pitchFamily="34" charset="-122"/>
              </a:rPr>
              <a:t>请思考</a:t>
            </a:r>
            <a:endParaRPr lang="en-US" altLang="zh-CN" sz="2000" b="1" dirty="0">
              <a:solidFill>
                <a:prstClr val="black"/>
              </a:solidFill>
              <a:latin typeface="Microsoft YaHei" panose="020B0503020204020204" pitchFamily="34" charset="-122"/>
              <a:ea typeface="Microsoft YaHei" panose="020B0503020204020204" pitchFamily="34" charset="-122"/>
            </a:endParaRPr>
          </a:p>
          <a:p>
            <a:pPr>
              <a:lnSpc>
                <a:spcPct val="150000"/>
              </a:lnSpc>
            </a:pPr>
            <a:r>
              <a:rPr lang="en-US" altLang="zh-CN" sz="2000" dirty="0">
                <a:solidFill>
                  <a:prstClr val="black"/>
                </a:solidFill>
                <a:latin typeface="Microsoft YaHei" panose="020B0503020204020204" pitchFamily="34" charset="-122"/>
                <a:ea typeface="Microsoft YaHei" panose="020B0503020204020204" pitchFamily="34" charset="-122"/>
              </a:rPr>
              <a:t>AOP</a:t>
            </a:r>
            <a:r>
              <a:rPr lang="zh-CN" altLang="en-US" sz="2000" dirty="0">
                <a:solidFill>
                  <a:prstClr val="black"/>
                </a:solidFill>
                <a:latin typeface="Microsoft YaHei" panose="020B0503020204020204" pitchFamily="34" charset="-122"/>
                <a:ea typeface="Microsoft YaHei" panose="020B0503020204020204" pitchFamily="34" charset="-122"/>
              </a:rPr>
              <a:t>的应用场景</a:t>
            </a:r>
            <a:endParaRPr lang="zh-CN" altLang="en-US" sz="2000" dirty="0"/>
          </a:p>
        </p:txBody>
      </p:sp>
    </p:spTree>
    <p:extLst>
      <p:ext uri="{BB962C8B-B14F-4D97-AF65-F5344CB8AC3E}">
        <p14:creationId xmlns:p14="http://schemas.microsoft.com/office/powerpoint/2010/main" val="17235184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C3832-2DD8-46C8-8A93-8F9587962E00}"/>
              </a:ext>
            </a:extLst>
          </p:cNvPr>
          <p:cNvSpPr>
            <a:spLocks noGrp="1"/>
          </p:cNvSpPr>
          <p:nvPr>
            <p:ph type="title"/>
          </p:nvPr>
        </p:nvSpPr>
        <p:spPr/>
        <p:txBody>
          <a:bodyPr/>
          <a:lstStyle/>
          <a:p>
            <a:r>
              <a:rPr lang="en-US" altLang="zh-CN" dirty="0"/>
              <a:t>AOP</a:t>
            </a:r>
            <a:r>
              <a:rPr lang="zh-CN" altLang="en-US" dirty="0"/>
              <a:t>的术语</a:t>
            </a:r>
          </a:p>
        </p:txBody>
      </p:sp>
      <p:sp>
        <p:nvSpPr>
          <p:cNvPr id="3" name="内容占位符 2">
            <a:extLst>
              <a:ext uri="{FF2B5EF4-FFF2-40B4-BE49-F238E27FC236}">
                <a16:creationId xmlns:a16="http://schemas.microsoft.com/office/drawing/2014/main" id="{5F5718F8-EA25-4998-9384-F4DBF7F1181C}"/>
              </a:ext>
            </a:extLst>
          </p:cNvPr>
          <p:cNvSpPr>
            <a:spLocks noGrp="1"/>
          </p:cNvSpPr>
          <p:nvPr>
            <p:ph idx="1"/>
          </p:nvPr>
        </p:nvSpPr>
        <p:spPr/>
        <p:txBody>
          <a:bodyPr>
            <a:normAutofit/>
          </a:bodyPr>
          <a:lstStyle/>
          <a:p>
            <a:r>
              <a:rPr lang="en-US" altLang="zh-CN" dirty="0"/>
              <a:t>1</a:t>
            </a:r>
            <a:r>
              <a:rPr lang="zh-CN" altLang="en-US" dirty="0"/>
              <a:t>）切面，切面（</a:t>
            </a:r>
            <a:r>
              <a:rPr lang="en-US" altLang="zh-CN" dirty="0">
                <a:solidFill>
                  <a:srgbClr val="FF0000"/>
                </a:solidFill>
              </a:rPr>
              <a:t>Aspect</a:t>
            </a:r>
            <a:r>
              <a:rPr lang="zh-CN" altLang="en-US" dirty="0"/>
              <a:t>）是指封装横切到系统功能（如事务处理）的类。</a:t>
            </a:r>
          </a:p>
          <a:p>
            <a:r>
              <a:rPr lang="en-US" altLang="zh-CN" dirty="0"/>
              <a:t>2</a:t>
            </a:r>
            <a:r>
              <a:rPr lang="zh-CN" altLang="en-US" dirty="0"/>
              <a:t>）连接点，连接点（</a:t>
            </a:r>
            <a:r>
              <a:rPr lang="en-US" altLang="zh-CN" dirty="0" err="1">
                <a:solidFill>
                  <a:srgbClr val="FF0000"/>
                </a:solidFill>
              </a:rPr>
              <a:t>Joinpoint</a:t>
            </a:r>
            <a:r>
              <a:rPr lang="zh-CN" altLang="en-US" dirty="0"/>
              <a:t>）是指程序运行中的一些时间点，如方法的调用或异常的抛出。</a:t>
            </a:r>
          </a:p>
          <a:p>
            <a:r>
              <a:rPr lang="en-US" altLang="zh-CN" dirty="0"/>
              <a:t>3</a:t>
            </a:r>
            <a:r>
              <a:rPr lang="zh-CN" altLang="en-US" dirty="0"/>
              <a:t>）切入点，切入点（</a:t>
            </a:r>
            <a:r>
              <a:rPr lang="en-US" altLang="zh-CN" dirty="0">
                <a:solidFill>
                  <a:srgbClr val="FF0000"/>
                </a:solidFill>
              </a:rPr>
              <a:t>Pointcut</a:t>
            </a:r>
            <a:r>
              <a:rPr lang="zh-CN" altLang="en-US" dirty="0"/>
              <a:t>）是指那些需要处理的连接点。在</a:t>
            </a:r>
            <a:r>
              <a:rPr lang="en-US" altLang="zh-CN" dirty="0"/>
              <a:t>Spring AOP </a:t>
            </a:r>
            <a:r>
              <a:rPr lang="zh-CN" altLang="en-US" dirty="0"/>
              <a:t>中，所有的方法执行都是连接点，而切入点是一个描述信息，它修饰的是连接点，通过切入点确定哪些连接点需要被处理。</a:t>
            </a:r>
          </a:p>
          <a:p>
            <a:endParaRPr lang="zh-CN" altLang="en-US" dirty="0"/>
          </a:p>
        </p:txBody>
      </p:sp>
      <p:sp>
        <p:nvSpPr>
          <p:cNvPr id="4" name="灯片编号占位符 3">
            <a:extLst>
              <a:ext uri="{FF2B5EF4-FFF2-40B4-BE49-F238E27FC236}">
                <a16:creationId xmlns:a16="http://schemas.microsoft.com/office/drawing/2014/main" id="{75BB9ECB-A35B-4C50-918A-D18BBCC9E6D6}"/>
              </a:ext>
            </a:extLst>
          </p:cNvPr>
          <p:cNvSpPr>
            <a:spLocks noGrp="1"/>
          </p:cNvSpPr>
          <p:nvPr>
            <p:ph type="sldNum" sz="quarter" idx="12"/>
          </p:nvPr>
        </p:nvSpPr>
        <p:spPr/>
        <p:txBody>
          <a:bodyPr/>
          <a:lstStyle/>
          <a:p>
            <a:fld id="{8D4D1E41-7A09-AB4A-A4E1-09765ADA2698}" type="slidenum">
              <a:rPr kumimoji="1" lang="zh-CN" altLang="en-US" smtClean="0"/>
              <a:pPr/>
              <a:t>48</a:t>
            </a:fld>
            <a:endParaRPr kumimoji="1" lang="zh-CN" altLang="en-US" dirty="0"/>
          </a:p>
        </p:txBody>
      </p:sp>
    </p:spTree>
    <p:extLst>
      <p:ext uri="{BB962C8B-B14F-4D97-AF65-F5344CB8AC3E}">
        <p14:creationId xmlns:p14="http://schemas.microsoft.com/office/powerpoint/2010/main" val="235722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38DCB-67F3-4A9C-BBF5-4D2031F11A62}"/>
              </a:ext>
            </a:extLst>
          </p:cNvPr>
          <p:cNvSpPr>
            <a:spLocks noGrp="1"/>
          </p:cNvSpPr>
          <p:nvPr>
            <p:ph type="title"/>
          </p:nvPr>
        </p:nvSpPr>
        <p:spPr/>
        <p:txBody>
          <a:bodyPr>
            <a:normAutofit/>
          </a:bodyPr>
          <a:lstStyle/>
          <a:p>
            <a:r>
              <a:rPr lang="en-US" altLang="zh-CN" dirty="0"/>
              <a:t>1.1.1  Spring</a:t>
            </a:r>
            <a:r>
              <a:rPr lang="zh-CN" altLang="en-US" dirty="0"/>
              <a:t>的由来</a:t>
            </a:r>
          </a:p>
        </p:txBody>
      </p:sp>
      <p:sp>
        <p:nvSpPr>
          <p:cNvPr id="3" name="内容占位符 2">
            <a:extLst>
              <a:ext uri="{FF2B5EF4-FFF2-40B4-BE49-F238E27FC236}">
                <a16:creationId xmlns:a16="http://schemas.microsoft.com/office/drawing/2014/main" id="{F2BBDB4E-4924-496F-8906-523AE1568FFF}"/>
              </a:ext>
            </a:extLst>
          </p:cNvPr>
          <p:cNvSpPr>
            <a:spLocks noGrp="1"/>
          </p:cNvSpPr>
          <p:nvPr>
            <p:ph idx="1"/>
          </p:nvPr>
        </p:nvSpPr>
        <p:spPr/>
        <p:txBody>
          <a:bodyPr/>
          <a:lstStyle/>
          <a:p>
            <a:r>
              <a:rPr lang="en-US" altLang="zh-CN" dirty="0"/>
              <a:t>Spring</a:t>
            </a:r>
            <a:r>
              <a:rPr lang="zh-CN" altLang="en-US" dirty="0"/>
              <a:t>是一个轻量级</a:t>
            </a:r>
            <a:r>
              <a:rPr lang="en-US" altLang="zh-CN" dirty="0"/>
              <a:t>Java </a:t>
            </a:r>
            <a:r>
              <a:rPr lang="zh-CN" altLang="en-US" dirty="0"/>
              <a:t>开发框架，最早由</a:t>
            </a:r>
            <a:r>
              <a:rPr lang="en-US" altLang="zh-CN" dirty="0"/>
              <a:t>Rod Johnson</a:t>
            </a:r>
            <a:r>
              <a:rPr lang="zh-CN" altLang="en-US" dirty="0"/>
              <a:t>创建，目的是为了解决企业级应用开发的业务逻辑层和其它各层的耦合问题。它是一个分层的</a:t>
            </a:r>
            <a:r>
              <a:rPr lang="en-US" altLang="zh-CN" dirty="0" err="1">
                <a:solidFill>
                  <a:srgbClr val="C00000"/>
                </a:solidFill>
              </a:rPr>
              <a:t>JavaSE</a:t>
            </a:r>
            <a:r>
              <a:rPr lang="en-US" altLang="zh-CN" dirty="0">
                <a:solidFill>
                  <a:srgbClr val="C00000"/>
                </a:solidFill>
              </a:rPr>
              <a:t>/</a:t>
            </a:r>
            <a:r>
              <a:rPr lang="en-US" altLang="zh-CN" dirty="0" err="1">
                <a:solidFill>
                  <a:srgbClr val="C00000"/>
                </a:solidFill>
              </a:rPr>
              <a:t>EEfull</a:t>
            </a:r>
            <a:r>
              <a:rPr lang="en-US" altLang="zh-CN" dirty="0">
                <a:solidFill>
                  <a:srgbClr val="C00000"/>
                </a:solidFill>
              </a:rPr>
              <a:t>-stack</a:t>
            </a:r>
            <a:r>
              <a:rPr lang="zh-CN" altLang="en-US" dirty="0">
                <a:solidFill>
                  <a:srgbClr val="C00000"/>
                </a:solidFill>
              </a:rPr>
              <a:t>（一站式）轻量级开源框架</a:t>
            </a:r>
            <a:r>
              <a:rPr lang="zh-CN" altLang="en-US" dirty="0"/>
              <a:t>，为开发</a:t>
            </a:r>
            <a:r>
              <a:rPr lang="en-US" altLang="zh-CN" dirty="0"/>
              <a:t>Java</a:t>
            </a:r>
            <a:r>
              <a:rPr lang="zh-CN" altLang="en-US" dirty="0"/>
              <a:t>应用程序提供全面的基础架构支持。</a:t>
            </a:r>
            <a:r>
              <a:rPr lang="en-US" altLang="zh-CN" dirty="0"/>
              <a:t>Spring</a:t>
            </a:r>
            <a:r>
              <a:rPr lang="zh-CN" altLang="en-US" dirty="0"/>
              <a:t>负责基础架构，因此</a:t>
            </a:r>
            <a:r>
              <a:rPr lang="en-US" altLang="zh-CN" dirty="0"/>
              <a:t>Java</a:t>
            </a:r>
            <a:r>
              <a:rPr lang="zh-CN" altLang="en-US" dirty="0"/>
              <a:t>开发者可以专注于应用程序的开发。</a:t>
            </a:r>
          </a:p>
        </p:txBody>
      </p:sp>
      <p:sp>
        <p:nvSpPr>
          <p:cNvPr id="4" name="灯片编号占位符 3">
            <a:extLst>
              <a:ext uri="{FF2B5EF4-FFF2-40B4-BE49-F238E27FC236}">
                <a16:creationId xmlns:a16="http://schemas.microsoft.com/office/drawing/2014/main" id="{3839AB8C-69B3-4612-9B47-91828E8AA731}"/>
              </a:ext>
            </a:extLst>
          </p:cNvPr>
          <p:cNvSpPr>
            <a:spLocks noGrp="1"/>
          </p:cNvSpPr>
          <p:nvPr>
            <p:ph type="sldNum" sz="quarter" idx="12"/>
          </p:nvPr>
        </p:nvSpPr>
        <p:spPr/>
        <p:txBody>
          <a:bodyPr/>
          <a:lstStyle/>
          <a:p>
            <a:fld id="{8D4D1E41-7A09-AB4A-A4E1-09765ADA2698}" type="slidenum">
              <a:rPr kumimoji="1" lang="zh-CN" altLang="en-US" smtClean="0"/>
              <a:pPr/>
              <a:t>4</a:t>
            </a:fld>
            <a:endParaRPr kumimoji="1" lang="zh-CN" altLang="en-US" dirty="0"/>
          </a:p>
        </p:txBody>
      </p:sp>
      <p:sp>
        <p:nvSpPr>
          <p:cNvPr id="5" name="矩形 4">
            <a:extLst>
              <a:ext uri="{FF2B5EF4-FFF2-40B4-BE49-F238E27FC236}">
                <a16:creationId xmlns:a16="http://schemas.microsoft.com/office/drawing/2014/main" id="{9CCBB650-26EC-4831-8C82-8B6FAB0C7528}"/>
              </a:ext>
            </a:extLst>
          </p:cNvPr>
          <p:cNvSpPr/>
          <p:nvPr/>
        </p:nvSpPr>
        <p:spPr>
          <a:xfrm>
            <a:off x="6398326" y="4132767"/>
            <a:ext cx="4768187" cy="1499879"/>
          </a:xfrm>
          <a:prstGeom prst="rect">
            <a:avLst/>
          </a:prstGeom>
          <a:ln>
            <a:solidFill>
              <a:srgbClr val="C00000"/>
            </a:solidFill>
          </a:ln>
        </p:spPr>
        <p:txBody>
          <a:bodyPr wrap="square">
            <a:noAutofit/>
          </a:bodyPr>
          <a:lstStyle/>
          <a:p>
            <a:pPr algn="ctr">
              <a:lnSpc>
                <a:spcPct val="150000"/>
              </a:lnSpc>
            </a:pPr>
            <a:r>
              <a:rPr lang="zh-CN" altLang="en-US" sz="28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2800" dirty="0">
                <a:solidFill>
                  <a:prstClr val="black"/>
                </a:solidFill>
                <a:latin typeface="Microsoft YaHei" panose="020B0503020204020204" pitchFamily="34" charset="-122"/>
                <a:ea typeface="Microsoft YaHei" panose="020B0503020204020204" pitchFamily="34" charset="-122"/>
              </a:rPr>
              <a:t>请思考</a:t>
            </a:r>
            <a:br>
              <a:rPr lang="en-US" altLang="zh-CN" sz="2800" dirty="0">
                <a:solidFill>
                  <a:prstClr val="black"/>
                </a:solidFill>
                <a:latin typeface="Microsoft YaHei" panose="020B0503020204020204" pitchFamily="34" charset="-122"/>
                <a:ea typeface="Microsoft YaHei" panose="020B0503020204020204" pitchFamily="34" charset="-122"/>
              </a:rPr>
            </a:br>
            <a:r>
              <a:rPr lang="zh-CN" altLang="en-US" sz="2800" dirty="0">
                <a:solidFill>
                  <a:prstClr val="black"/>
                </a:solidFill>
                <a:latin typeface="Microsoft YaHei" panose="020B0503020204020204" pitchFamily="34" charset="-122"/>
                <a:ea typeface="Microsoft YaHei" panose="020B0503020204020204" pitchFamily="34" charset="-122"/>
              </a:rPr>
              <a:t>为什么学习</a:t>
            </a:r>
            <a:r>
              <a:rPr lang="en-US" altLang="zh-CN" sz="2800" dirty="0">
                <a:solidFill>
                  <a:prstClr val="black"/>
                </a:solidFill>
                <a:latin typeface="Microsoft YaHei" panose="020B0503020204020204" pitchFamily="34" charset="-122"/>
                <a:ea typeface="Microsoft YaHei" panose="020B0503020204020204" pitchFamily="34" charset="-122"/>
              </a:rPr>
              <a:t>Spring</a:t>
            </a:r>
            <a:r>
              <a:rPr lang="zh-CN" altLang="en-US" sz="2800" dirty="0">
                <a:solidFill>
                  <a:prstClr val="black"/>
                </a:solidFill>
                <a:latin typeface="Microsoft YaHei" panose="020B0503020204020204" pitchFamily="34" charset="-122"/>
                <a:ea typeface="Microsoft YaHei" panose="020B0503020204020204" pitchFamily="34" charset="-122"/>
              </a:rPr>
              <a:t>框架？</a:t>
            </a:r>
            <a:endParaRPr lang="zh-CN" altLang="en-US" dirty="0"/>
          </a:p>
        </p:txBody>
      </p:sp>
    </p:spTree>
    <p:extLst>
      <p:ext uri="{BB962C8B-B14F-4D97-AF65-F5344CB8AC3E}">
        <p14:creationId xmlns:p14="http://schemas.microsoft.com/office/powerpoint/2010/main" val="2158432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6C4F02C-A3D3-458E-AA69-D70F5DEAC904}"/>
              </a:ext>
            </a:extLst>
          </p:cNvPr>
          <p:cNvSpPr>
            <a:spLocks noGrp="1"/>
          </p:cNvSpPr>
          <p:nvPr>
            <p:ph type="sldNum" sz="quarter" idx="12"/>
          </p:nvPr>
        </p:nvSpPr>
        <p:spPr/>
        <p:txBody>
          <a:bodyPr/>
          <a:lstStyle/>
          <a:p>
            <a:fld id="{8D4D1E41-7A09-AB4A-A4E1-09765ADA2698}" type="slidenum">
              <a:rPr kumimoji="1" lang="zh-CN" altLang="en-US" smtClean="0"/>
              <a:pPr/>
              <a:t>49</a:t>
            </a:fld>
            <a:endParaRPr kumimoji="1" lang="zh-CN" altLang="en-US" dirty="0"/>
          </a:p>
        </p:txBody>
      </p:sp>
      <p:sp>
        <p:nvSpPr>
          <p:cNvPr id="7" name="Rectangle 2">
            <a:extLst>
              <a:ext uri="{FF2B5EF4-FFF2-40B4-BE49-F238E27FC236}">
                <a16:creationId xmlns:a16="http://schemas.microsoft.com/office/drawing/2014/main" id="{704E001A-013E-4412-8E25-07DDDD9AB9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DA423010-3F31-4AF1-AE6F-C43EF9A700FC}"/>
              </a:ext>
            </a:extLst>
          </p:cNvPr>
          <p:cNvGraphicFramePr>
            <a:graphicFrameLocks noChangeAspect="1"/>
          </p:cNvGraphicFramePr>
          <p:nvPr>
            <p:extLst>
              <p:ext uri="{D42A27DB-BD31-4B8C-83A1-F6EECF244321}">
                <p14:modId xmlns:p14="http://schemas.microsoft.com/office/powerpoint/2010/main" val="3398797704"/>
              </p:ext>
            </p:extLst>
          </p:nvPr>
        </p:nvGraphicFramePr>
        <p:xfrm>
          <a:off x="1288973" y="1730374"/>
          <a:ext cx="8372820" cy="4611118"/>
        </p:xfrm>
        <a:graphic>
          <a:graphicData uri="http://schemas.openxmlformats.org/presentationml/2006/ole">
            <mc:AlternateContent xmlns:mc="http://schemas.openxmlformats.org/markup-compatibility/2006">
              <mc:Choice xmlns:v="urn:schemas-microsoft-com:vml" Requires="v">
                <p:oleObj name="Visio" r:id="rId2" imgW="5257936" imgH="2895635" progId="Visio.Drawing.15">
                  <p:embed/>
                </p:oleObj>
              </mc:Choice>
              <mc:Fallback>
                <p:oleObj name="Visio" r:id="rId2" imgW="5257936" imgH="2895635"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8973" y="1730374"/>
                        <a:ext cx="8372820" cy="4611118"/>
                      </a:xfrm>
                      <a:prstGeom prst="rect">
                        <a:avLst/>
                      </a:prstGeom>
                      <a:noFill/>
                    </p:spPr>
                  </p:pic>
                </p:oleObj>
              </mc:Fallback>
            </mc:AlternateContent>
          </a:graphicData>
        </a:graphic>
      </p:graphicFrame>
      <p:sp>
        <p:nvSpPr>
          <p:cNvPr id="9" name="标题 1">
            <a:extLst>
              <a:ext uri="{FF2B5EF4-FFF2-40B4-BE49-F238E27FC236}">
                <a16:creationId xmlns:a16="http://schemas.microsoft.com/office/drawing/2014/main" id="{B336A866-2875-4949-8C0C-6F7C950B3FBD}"/>
              </a:ext>
            </a:extLst>
          </p:cNvPr>
          <p:cNvSpPr>
            <a:spLocks noGrp="1"/>
          </p:cNvSpPr>
          <p:nvPr>
            <p:ph type="title"/>
          </p:nvPr>
        </p:nvSpPr>
        <p:spPr>
          <a:xfrm>
            <a:off x="1307508" y="365126"/>
            <a:ext cx="8220812" cy="879086"/>
          </a:xfrm>
        </p:spPr>
        <p:txBody>
          <a:bodyPr/>
          <a:lstStyle/>
          <a:p>
            <a:r>
              <a:rPr lang="zh-CN" altLang="en-US" dirty="0"/>
              <a:t>切面、连接点和切入点的关系</a:t>
            </a:r>
          </a:p>
        </p:txBody>
      </p:sp>
    </p:spTree>
    <p:extLst>
      <p:ext uri="{BB962C8B-B14F-4D97-AF65-F5344CB8AC3E}">
        <p14:creationId xmlns:p14="http://schemas.microsoft.com/office/powerpoint/2010/main" val="3560157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E3E38-27C4-452D-9771-79737CD6853A}"/>
              </a:ext>
            </a:extLst>
          </p:cNvPr>
          <p:cNvSpPr>
            <a:spLocks noGrp="1"/>
          </p:cNvSpPr>
          <p:nvPr>
            <p:ph type="title"/>
          </p:nvPr>
        </p:nvSpPr>
        <p:spPr/>
        <p:txBody>
          <a:bodyPr/>
          <a:lstStyle/>
          <a:p>
            <a:r>
              <a:rPr lang="en-US" altLang="zh-CN" dirty="0"/>
              <a:t>AOP</a:t>
            </a:r>
            <a:r>
              <a:rPr lang="zh-CN" altLang="en-US" dirty="0"/>
              <a:t>的术语</a:t>
            </a:r>
          </a:p>
        </p:txBody>
      </p:sp>
      <p:sp>
        <p:nvSpPr>
          <p:cNvPr id="3" name="内容占位符 2">
            <a:extLst>
              <a:ext uri="{FF2B5EF4-FFF2-40B4-BE49-F238E27FC236}">
                <a16:creationId xmlns:a16="http://schemas.microsoft.com/office/drawing/2014/main" id="{F1B2C7F9-9159-4E9C-AA81-62C70C36258C}"/>
              </a:ext>
            </a:extLst>
          </p:cNvPr>
          <p:cNvSpPr>
            <a:spLocks noGrp="1"/>
          </p:cNvSpPr>
          <p:nvPr>
            <p:ph idx="1"/>
          </p:nvPr>
        </p:nvSpPr>
        <p:spPr/>
        <p:txBody>
          <a:bodyPr>
            <a:normAutofit fontScale="85000" lnSpcReduction="20000"/>
          </a:bodyPr>
          <a:lstStyle/>
          <a:p>
            <a:r>
              <a:rPr lang="en-US" altLang="zh-CN" dirty="0"/>
              <a:t>4</a:t>
            </a:r>
            <a:r>
              <a:rPr lang="zh-CN" altLang="en-US" dirty="0"/>
              <a:t>）通知（</a:t>
            </a:r>
            <a:r>
              <a:rPr lang="zh-CN" altLang="en-US" dirty="0">
                <a:solidFill>
                  <a:srgbClr val="FF0000"/>
                </a:solidFill>
              </a:rPr>
              <a:t>增强处理</a:t>
            </a:r>
            <a:r>
              <a:rPr lang="zh-CN" altLang="en-US" dirty="0"/>
              <a:t>），由切面添加到特定的连接点（满足切入点规则）的一段代码，可以将其理解为切面开启后，切面的方法，切面的具体实现。</a:t>
            </a:r>
          </a:p>
          <a:p>
            <a:r>
              <a:rPr lang="en-US" altLang="zh-CN" dirty="0"/>
              <a:t>5</a:t>
            </a:r>
            <a:r>
              <a:rPr lang="zh-CN" altLang="en-US" dirty="0"/>
              <a:t>）引入，引入（</a:t>
            </a:r>
            <a:r>
              <a:rPr lang="en-US" altLang="zh-CN" dirty="0">
                <a:solidFill>
                  <a:srgbClr val="FF0000"/>
                </a:solidFill>
              </a:rPr>
              <a:t>Introduction</a:t>
            </a:r>
            <a:r>
              <a:rPr lang="zh-CN" altLang="en-US" dirty="0"/>
              <a:t>）允许在现有的实现类中添加自定义的方法和属性。</a:t>
            </a:r>
          </a:p>
          <a:p>
            <a:r>
              <a:rPr lang="en-US" altLang="zh-CN" dirty="0"/>
              <a:t>6</a:t>
            </a:r>
            <a:r>
              <a:rPr lang="zh-CN" altLang="en-US" dirty="0"/>
              <a:t>）目标对象，目标对象（</a:t>
            </a:r>
            <a:r>
              <a:rPr lang="en-US" altLang="zh-CN" dirty="0">
                <a:solidFill>
                  <a:srgbClr val="FF0000"/>
                </a:solidFill>
              </a:rPr>
              <a:t>Target Object</a:t>
            </a:r>
            <a:r>
              <a:rPr lang="zh-CN" altLang="en-US" dirty="0"/>
              <a:t>）是指所有被通知的对象。如果</a:t>
            </a:r>
            <a:r>
              <a:rPr lang="en-US" altLang="zh-CN" dirty="0"/>
              <a:t>AOP</a:t>
            </a:r>
            <a:r>
              <a:rPr lang="zh-CN" altLang="en-US" dirty="0"/>
              <a:t>框架使用运行时代理的方式（动态的</a:t>
            </a:r>
            <a:r>
              <a:rPr lang="en-US" altLang="zh-CN" dirty="0"/>
              <a:t>AOP</a:t>
            </a:r>
            <a:r>
              <a:rPr lang="zh-CN" altLang="en-US" dirty="0"/>
              <a:t>）来实现切面，那么通知对象总是一个代理对象。</a:t>
            </a:r>
          </a:p>
          <a:p>
            <a:r>
              <a:rPr lang="en-US" altLang="zh-CN" dirty="0"/>
              <a:t>7</a:t>
            </a:r>
            <a:r>
              <a:rPr lang="zh-CN" altLang="en-US" dirty="0"/>
              <a:t>）代理，代理（</a:t>
            </a:r>
            <a:r>
              <a:rPr lang="en-US" altLang="zh-CN" dirty="0">
                <a:solidFill>
                  <a:srgbClr val="FF0000"/>
                </a:solidFill>
              </a:rPr>
              <a:t>Proxy</a:t>
            </a:r>
            <a:r>
              <a:rPr lang="zh-CN" altLang="en-US" dirty="0"/>
              <a:t>）是通知应用到目标对象之后，被动态创建的对象。</a:t>
            </a:r>
          </a:p>
          <a:p>
            <a:r>
              <a:rPr lang="en-US" altLang="zh-CN" dirty="0"/>
              <a:t>8</a:t>
            </a:r>
            <a:r>
              <a:rPr lang="zh-CN" altLang="en-US" dirty="0"/>
              <a:t>）组入，组入（</a:t>
            </a:r>
            <a:r>
              <a:rPr lang="en-US" altLang="zh-CN" dirty="0">
                <a:solidFill>
                  <a:srgbClr val="FF0000"/>
                </a:solidFill>
              </a:rPr>
              <a:t>Weaving</a:t>
            </a:r>
            <a:r>
              <a:rPr lang="zh-CN" altLang="en-US" dirty="0"/>
              <a:t>）是将切面代码插入到目标对象上，从而生成代理对象的过程。根据不同的实现技术，</a:t>
            </a:r>
            <a:r>
              <a:rPr lang="en-US" altLang="zh-CN" dirty="0"/>
              <a:t>AOP</a:t>
            </a:r>
            <a:r>
              <a:rPr lang="zh-CN" altLang="en-US" dirty="0"/>
              <a:t>组入有三种方式：</a:t>
            </a:r>
            <a:r>
              <a:rPr lang="zh-CN" altLang="en-US" dirty="0">
                <a:solidFill>
                  <a:srgbClr val="FF0000"/>
                </a:solidFill>
              </a:rPr>
              <a:t>编译器组入</a:t>
            </a:r>
            <a:r>
              <a:rPr lang="zh-CN" altLang="en-US" dirty="0"/>
              <a:t>，需要有特殊的</a:t>
            </a:r>
            <a:r>
              <a:rPr lang="en-US" altLang="zh-CN" dirty="0"/>
              <a:t>Java</a:t>
            </a:r>
            <a:r>
              <a:rPr lang="zh-CN" altLang="en-US" dirty="0"/>
              <a:t>编译器；</a:t>
            </a:r>
            <a:r>
              <a:rPr lang="zh-CN" altLang="en-US" dirty="0">
                <a:solidFill>
                  <a:srgbClr val="FF0000"/>
                </a:solidFill>
              </a:rPr>
              <a:t>类装载期组入</a:t>
            </a:r>
            <a:r>
              <a:rPr lang="zh-CN" altLang="en-US" dirty="0"/>
              <a:t>，需要有特殊的类装载器；</a:t>
            </a:r>
            <a:r>
              <a:rPr lang="zh-CN" altLang="en-US" dirty="0">
                <a:solidFill>
                  <a:srgbClr val="FF0000"/>
                </a:solidFill>
              </a:rPr>
              <a:t>动态代理组入</a:t>
            </a:r>
            <a:r>
              <a:rPr lang="zh-CN" altLang="en-US" dirty="0"/>
              <a:t>，在运行期为目标类添加通知生成子类的方式。</a:t>
            </a:r>
            <a:r>
              <a:rPr lang="en-US" altLang="zh-CN" dirty="0"/>
              <a:t>Spring AOP</a:t>
            </a:r>
            <a:r>
              <a:rPr lang="zh-CN" altLang="en-US" dirty="0"/>
              <a:t>框架默认采用动态代理组入，而</a:t>
            </a:r>
            <a:r>
              <a:rPr lang="en-US" altLang="zh-CN" dirty="0"/>
              <a:t>AspectJ</a:t>
            </a:r>
            <a:r>
              <a:rPr lang="zh-CN" altLang="en-US" dirty="0"/>
              <a:t>（基于</a:t>
            </a:r>
            <a:r>
              <a:rPr lang="en-US" altLang="zh-CN" dirty="0"/>
              <a:t>Java</a:t>
            </a:r>
            <a:r>
              <a:rPr lang="zh-CN" altLang="en-US" dirty="0"/>
              <a:t>语言的</a:t>
            </a:r>
            <a:r>
              <a:rPr lang="en-US" altLang="zh-CN" dirty="0"/>
              <a:t>AOP</a:t>
            </a:r>
            <a:r>
              <a:rPr lang="zh-CN" altLang="en-US" dirty="0"/>
              <a:t>框架）采用编译器组入和类装载器组入。</a:t>
            </a:r>
          </a:p>
          <a:p>
            <a:endParaRPr lang="zh-CN" altLang="en-US" dirty="0"/>
          </a:p>
        </p:txBody>
      </p:sp>
      <p:sp>
        <p:nvSpPr>
          <p:cNvPr id="4" name="灯片编号占位符 3">
            <a:extLst>
              <a:ext uri="{FF2B5EF4-FFF2-40B4-BE49-F238E27FC236}">
                <a16:creationId xmlns:a16="http://schemas.microsoft.com/office/drawing/2014/main" id="{60BE07F9-B849-4379-B91D-9251C626732F}"/>
              </a:ext>
            </a:extLst>
          </p:cNvPr>
          <p:cNvSpPr>
            <a:spLocks noGrp="1"/>
          </p:cNvSpPr>
          <p:nvPr>
            <p:ph type="sldNum" sz="quarter" idx="12"/>
          </p:nvPr>
        </p:nvSpPr>
        <p:spPr/>
        <p:txBody>
          <a:bodyPr/>
          <a:lstStyle/>
          <a:p>
            <a:fld id="{8D4D1E41-7A09-AB4A-A4E1-09765ADA2698}" type="slidenum">
              <a:rPr kumimoji="1" lang="zh-CN" altLang="en-US" smtClean="0"/>
              <a:pPr/>
              <a:t>50</a:t>
            </a:fld>
            <a:endParaRPr kumimoji="1" lang="zh-CN" altLang="en-US" dirty="0"/>
          </a:p>
        </p:txBody>
      </p:sp>
    </p:spTree>
    <p:extLst>
      <p:ext uri="{BB962C8B-B14F-4D97-AF65-F5344CB8AC3E}">
        <p14:creationId xmlns:p14="http://schemas.microsoft.com/office/powerpoint/2010/main" val="26710579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210DA-DC2D-40BB-94CB-1842E3D1C0BF}"/>
              </a:ext>
            </a:extLst>
          </p:cNvPr>
          <p:cNvSpPr>
            <a:spLocks noGrp="1"/>
          </p:cNvSpPr>
          <p:nvPr>
            <p:ph type="title"/>
          </p:nvPr>
        </p:nvSpPr>
        <p:spPr/>
        <p:txBody>
          <a:bodyPr/>
          <a:lstStyle/>
          <a:p>
            <a:r>
              <a:rPr lang="en-US" altLang="zh-CN" dirty="0"/>
              <a:t>1.4  Spring AOP</a:t>
            </a:r>
            <a:endParaRPr lang="zh-CN" altLang="en-US" dirty="0"/>
          </a:p>
        </p:txBody>
      </p:sp>
      <p:sp>
        <p:nvSpPr>
          <p:cNvPr id="3" name="内容占位符 2">
            <a:extLst>
              <a:ext uri="{FF2B5EF4-FFF2-40B4-BE49-F238E27FC236}">
                <a16:creationId xmlns:a16="http://schemas.microsoft.com/office/drawing/2014/main" id="{AE7A95BD-36F6-422C-BAD2-149B486AC416}"/>
              </a:ext>
            </a:extLst>
          </p:cNvPr>
          <p:cNvSpPr>
            <a:spLocks noGrp="1"/>
          </p:cNvSpPr>
          <p:nvPr>
            <p:ph idx="1"/>
          </p:nvPr>
        </p:nvSpPr>
        <p:spPr/>
        <p:txBody>
          <a:bodyPr/>
          <a:lstStyle/>
          <a:p>
            <a:r>
              <a:rPr lang="en-US" altLang="zh-CN" dirty="0"/>
              <a:t>1.4.1  Spring AOP</a:t>
            </a:r>
            <a:r>
              <a:rPr lang="zh-CN" altLang="en-US" dirty="0"/>
              <a:t>的基本概念</a:t>
            </a:r>
            <a:endParaRPr lang="en-US" altLang="zh-CN" dirty="0"/>
          </a:p>
          <a:p>
            <a:r>
              <a:rPr lang="en-US" altLang="zh-CN" dirty="0">
                <a:solidFill>
                  <a:srgbClr val="C00000"/>
                </a:solidFill>
              </a:rPr>
              <a:t>1.4.2  </a:t>
            </a:r>
            <a:r>
              <a:rPr lang="zh-CN" altLang="en-US" dirty="0">
                <a:solidFill>
                  <a:srgbClr val="C00000"/>
                </a:solidFill>
              </a:rPr>
              <a:t>基于注解开发</a:t>
            </a:r>
            <a:r>
              <a:rPr lang="en-US" altLang="zh-CN" dirty="0">
                <a:solidFill>
                  <a:srgbClr val="C00000"/>
                </a:solidFill>
              </a:rPr>
              <a:t>AspectJ</a:t>
            </a:r>
            <a:endParaRPr lang="zh-CN" altLang="en-US" dirty="0">
              <a:solidFill>
                <a:srgbClr val="C00000"/>
              </a:solidFill>
            </a:endParaRPr>
          </a:p>
        </p:txBody>
      </p:sp>
      <p:sp>
        <p:nvSpPr>
          <p:cNvPr id="4" name="灯片编号占位符 3">
            <a:extLst>
              <a:ext uri="{FF2B5EF4-FFF2-40B4-BE49-F238E27FC236}">
                <a16:creationId xmlns:a16="http://schemas.microsoft.com/office/drawing/2014/main" id="{146ADCEA-BE48-47E0-8C2E-6FE958E60003}"/>
              </a:ext>
            </a:extLst>
          </p:cNvPr>
          <p:cNvSpPr>
            <a:spLocks noGrp="1"/>
          </p:cNvSpPr>
          <p:nvPr>
            <p:ph type="sldNum" sz="quarter" idx="12"/>
          </p:nvPr>
        </p:nvSpPr>
        <p:spPr/>
        <p:txBody>
          <a:bodyPr/>
          <a:lstStyle/>
          <a:p>
            <a:fld id="{8D4D1E41-7A09-AB4A-A4E1-09765ADA2698}" type="slidenum">
              <a:rPr kumimoji="1" lang="zh-CN" altLang="en-US" smtClean="0"/>
              <a:pPr/>
              <a:t>51</a:t>
            </a:fld>
            <a:endParaRPr kumimoji="1" lang="zh-CN" altLang="en-US" dirty="0"/>
          </a:p>
        </p:txBody>
      </p:sp>
    </p:spTree>
    <p:extLst>
      <p:ext uri="{BB962C8B-B14F-4D97-AF65-F5344CB8AC3E}">
        <p14:creationId xmlns:p14="http://schemas.microsoft.com/office/powerpoint/2010/main" val="3204337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4368-A8DE-44D5-8FAC-CF407614F086}"/>
              </a:ext>
            </a:extLst>
          </p:cNvPr>
          <p:cNvSpPr>
            <a:spLocks noGrp="1"/>
          </p:cNvSpPr>
          <p:nvPr>
            <p:ph type="title"/>
          </p:nvPr>
        </p:nvSpPr>
        <p:spPr/>
        <p:txBody>
          <a:bodyPr/>
          <a:lstStyle/>
          <a:p>
            <a:r>
              <a:rPr lang="en-US" altLang="zh-CN" dirty="0"/>
              <a:t>1.4.2  </a:t>
            </a:r>
            <a:r>
              <a:rPr lang="zh-CN" altLang="en-US" dirty="0"/>
              <a:t>基于注解开发</a:t>
            </a:r>
            <a:r>
              <a:rPr lang="en-US" altLang="zh-CN" dirty="0"/>
              <a:t>AspectJ</a:t>
            </a:r>
            <a:endParaRPr lang="zh-CN" altLang="en-US" dirty="0"/>
          </a:p>
        </p:txBody>
      </p:sp>
      <p:sp>
        <p:nvSpPr>
          <p:cNvPr id="3" name="内容占位符 2">
            <a:extLst>
              <a:ext uri="{FF2B5EF4-FFF2-40B4-BE49-F238E27FC236}">
                <a16:creationId xmlns:a16="http://schemas.microsoft.com/office/drawing/2014/main" id="{2A95A8A3-BB80-4135-84BD-21D08B79449D}"/>
              </a:ext>
            </a:extLst>
          </p:cNvPr>
          <p:cNvSpPr>
            <a:spLocks noGrp="1"/>
          </p:cNvSpPr>
          <p:nvPr>
            <p:ph idx="1"/>
          </p:nvPr>
        </p:nvSpPr>
        <p:spPr/>
        <p:txBody>
          <a:bodyPr>
            <a:normAutofit fontScale="92500" lnSpcReduction="20000"/>
          </a:bodyPr>
          <a:lstStyle/>
          <a:p>
            <a:r>
              <a:rPr lang="en-US" altLang="zh-CN" dirty="0"/>
              <a:t>1</a:t>
            </a:r>
            <a:r>
              <a:rPr lang="zh-CN" altLang="en-US" dirty="0"/>
              <a:t>．</a:t>
            </a:r>
            <a:r>
              <a:rPr lang="zh-CN" altLang="en-US" dirty="0">
                <a:solidFill>
                  <a:srgbClr val="C00000"/>
                </a:solidFill>
              </a:rPr>
              <a:t>环绕通知</a:t>
            </a:r>
            <a:r>
              <a:rPr lang="zh-CN" altLang="en-US" dirty="0"/>
              <a:t>，是在目标方法执行前和执行后实施增强，可以应用于日志记录、事务处理等。</a:t>
            </a:r>
          </a:p>
          <a:p>
            <a:r>
              <a:rPr lang="en-US" altLang="zh-CN" dirty="0"/>
              <a:t>2</a:t>
            </a:r>
            <a:r>
              <a:rPr lang="zh-CN" altLang="en-US" dirty="0"/>
              <a:t>．</a:t>
            </a:r>
            <a:r>
              <a:rPr lang="zh-CN" altLang="en-US" dirty="0">
                <a:solidFill>
                  <a:srgbClr val="C00000"/>
                </a:solidFill>
              </a:rPr>
              <a:t>前置通知</a:t>
            </a:r>
            <a:r>
              <a:rPr lang="zh-CN" altLang="en-US" dirty="0"/>
              <a:t>，是在目标方法执行前实施增强，可应用于权限管理等。</a:t>
            </a:r>
          </a:p>
          <a:p>
            <a:r>
              <a:rPr lang="en-US" altLang="zh-CN" dirty="0"/>
              <a:t>3</a:t>
            </a:r>
            <a:r>
              <a:rPr lang="zh-CN" altLang="en-US" dirty="0"/>
              <a:t>．</a:t>
            </a:r>
            <a:r>
              <a:rPr lang="zh-CN" altLang="en-US" dirty="0">
                <a:solidFill>
                  <a:srgbClr val="C00000"/>
                </a:solidFill>
              </a:rPr>
              <a:t>后置返回通知</a:t>
            </a:r>
            <a:r>
              <a:rPr lang="zh-CN" altLang="en-US" dirty="0"/>
              <a:t>，是在目标方法成功执行后实施增强，可应用于关闭流、删除临时文件等。</a:t>
            </a:r>
          </a:p>
          <a:p>
            <a:r>
              <a:rPr lang="en-US" altLang="zh-CN" dirty="0"/>
              <a:t>4</a:t>
            </a:r>
            <a:r>
              <a:rPr lang="zh-CN" altLang="en-US" dirty="0"/>
              <a:t>．</a:t>
            </a:r>
            <a:r>
              <a:rPr lang="zh-CN" altLang="en-US" dirty="0">
                <a:solidFill>
                  <a:srgbClr val="C00000"/>
                </a:solidFill>
              </a:rPr>
              <a:t>后置（最终）通知</a:t>
            </a:r>
            <a:r>
              <a:rPr lang="zh-CN" altLang="en-US" dirty="0"/>
              <a:t>，是在目标方法执行后实施增强，与后置返回通知不同的是，不管是否发生异常都要执行该通知，可应用于释放资源。</a:t>
            </a:r>
          </a:p>
          <a:p>
            <a:r>
              <a:rPr lang="en-US" altLang="zh-CN" dirty="0"/>
              <a:t>5</a:t>
            </a:r>
            <a:r>
              <a:rPr lang="zh-CN" altLang="en-US" dirty="0"/>
              <a:t>．</a:t>
            </a:r>
            <a:r>
              <a:rPr lang="zh-CN" altLang="en-US" dirty="0">
                <a:solidFill>
                  <a:srgbClr val="C00000"/>
                </a:solidFill>
              </a:rPr>
              <a:t>异常通知</a:t>
            </a:r>
            <a:r>
              <a:rPr lang="zh-CN" altLang="en-US" dirty="0"/>
              <a:t>，是在方法抛出异常后实施增强，可以应用于处理异常、记录日志等。</a:t>
            </a:r>
          </a:p>
          <a:p>
            <a:r>
              <a:rPr lang="en-US" altLang="zh-CN" dirty="0"/>
              <a:t>6</a:t>
            </a:r>
            <a:r>
              <a:rPr lang="zh-CN" altLang="en-US" dirty="0"/>
              <a:t>．</a:t>
            </a:r>
            <a:r>
              <a:rPr lang="zh-CN" altLang="en-US" dirty="0">
                <a:solidFill>
                  <a:srgbClr val="C00000"/>
                </a:solidFill>
              </a:rPr>
              <a:t>引入通知</a:t>
            </a:r>
            <a:r>
              <a:rPr lang="zh-CN" altLang="en-US" dirty="0"/>
              <a:t>，是在目标类中添加一些新的方法和属性，可以应用于修改目标类（增强类）。</a:t>
            </a:r>
          </a:p>
          <a:p>
            <a:pPr marL="0" indent="0">
              <a:buNone/>
            </a:pPr>
            <a:endParaRPr lang="zh-CN" altLang="en-US" dirty="0"/>
          </a:p>
        </p:txBody>
      </p:sp>
      <p:sp>
        <p:nvSpPr>
          <p:cNvPr id="4" name="灯片编号占位符 3">
            <a:extLst>
              <a:ext uri="{FF2B5EF4-FFF2-40B4-BE49-F238E27FC236}">
                <a16:creationId xmlns:a16="http://schemas.microsoft.com/office/drawing/2014/main" id="{63AF8700-41AB-4D1A-B4B3-4767C8EA4939}"/>
              </a:ext>
            </a:extLst>
          </p:cNvPr>
          <p:cNvSpPr>
            <a:spLocks noGrp="1"/>
          </p:cNvSpPr>
          <p:nvPr>
            <p:ph type="sldNum" sz="quarter" idx="12"/>
          </p:nvPr>
        </p:nvSpPr>
        <p:spPr/>
        <p:txBody>
          <a:bodyPr/>
          <a:lstStyle/>
          <a:p>
            <a:fld id="{8D4D1E41-7A09-AB4A-A4E1-09765ADA2698}" type="slidenum">
              <a:rPr kumimoji="1" lang="zh-CN" altLang="en-US" smtClean="0"/>
              <a:pPr/>
              <a:t>52</a:t>
            </a:fld>
            <a:endParaRPr kumimoji="1" lang="zh-CN" altLang="en-US" dirty="0"/>
          </a:p>
        </p:txBody>
      </p:sp>
    </p:spTree>
    <p:extLst>
      <p:ext uri="{BB962C8B-B14F-4D97-AF65-F5344CB8AC3E}">
        <p14:creationId xmlns:p14="http://schemas.microsoft.com/office/powerpoint/2010/main" val="30998314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65741-173A-4F67-9965-9CC3DD161EFB}"/>
              </a:ext>
            </a:extLst>
          </p:cNvPr>
          <p:cNvSpPr>
            <a:spLocks noGrp="1"/>
          </p:cNvSpPr>
          <p:nvPr>
            <p:ph type="title"/>
          </p:nvPr>
        </p:nvSpPr>
        <p:spPr/>
        <p:txBody>
          <a:bodyPr/>
          <a:lstStyle/>
          <a:p>
            <a:r>
              <a:rPr lang="en-US" altLang="zh-CN" dirty="0"/>
              <a:t>AspectJ</a:t>
            </a:r>
            <a:r>
              <a:rPr lang="zh-CN" altLang="en-US" dirty="0"/>
              <a:t>注解</a:t>
            </a:r>
          </a:p>
        </p:txBody>
      </p:sp>
      <p:sp>
        <p:nvSpPr>
          <p:cNvPr id="4" name="灯片编号占位符 3">
            <a:extLst>
              <a:ext uri="{FF2B5EF4-FFF2-40B4-BE49-F238E27FC236}">
                <a16:creationId xmlns:a16="http://schemas.microsoft.com/office/drawing/2014/main" id="{D95024C9-AB43-4F39-9B0B-B09639BC4FD0}"/>
              </a:ext>
            </a:extLst>
          </p:cNvPr>
          <p:cNvSpPr>
            <a:spLocks noGrp="1"/>
          </p:cNvSpPr>
          <p:nvPr>
            <p:ph type="sldNum" sz="quarter" idx="12"/>
          </p:nvPr>
        </p:nvSpPr>
        <p:spPr/>
        <p:txBody>
          <a:bodyPr/>
          <a:lstStyle/>
          <a:p>
            <a:fld id="{8D4D1E41-7A09-AB4A-A4E1-09765ADA2698}" type="slidenum">
              <a:rPr kumimoji="1" lang="zh-CN" altLang="en-US" smtClean="0"/>
              <a:pPr/>
              <a:t>53</a:t>
            </a:fld>
            <a:endParaRPr kumimoji="1" lang="zh-CN" altLang="en-US" dirty="0"/>
          </a:p>
        </p:txBody>
      </p:sp>
      <p:graphicFrame>
        <p:nvGraphicFramePr>
          <p:cNvPr id="5" name="表格 4">
            <a:extLst>
              <a:ext uri="{FF2B5EF4-FFF2-40B4-BE49-F238E27FC236}">
                <a16:creationId xmlns:a16="http://schemas.microsoft.com/office/drawing/2014/main" id="{2D2BFFC7-472A-4236-B938-5FBC826C7F9B}"/>
              </a:ext>
            </a:extLst>
          </p:cNvPr>
          <p:cNvGraphicFramePr>
            <a:graphicFrameLocks noGrp="1"/>
          </p:cNvGraphicFramePr>
          <p:nvPr>
            <p:extLst>
              <p:ext uri="{D42A27DB-BD31-4B8C-83A1-F6EECF244321}">
                <p14:modId xmlns:p14="http://schemas.microsoft.com/office/powerpoint/2010/main" val="2383121506"/>
              </p:ext>
            </p:extLst>
          </p:nvPr>
        </p:nvGraphicFramePr>
        <p:xfrm>
          <a:off x="473642" y="1498787"/>
          <a:ext cx="11323503" cy="4824950"/>
        </p:xfrm>
        <a:graphic>
          <a:graphicData uri="http://schemas.openxmlformats.org/drawingml/2006/table">
            <a:tbl>
              <a:tblPr firstRow="1" firstCol="1" bandRow="1">
                <a:tableStyleId>{5C22544A-7EE6-4342-B048-85BDC9FD1C3A}</a:tableStyleId>
              </a:tblPr>
              <a:tblGrid>
                <a:gridCol w="2346676">
                  <a:extLst>
                    <a:ext uri="{9D8B030D-6E8A-4147-A177-3AD203B41FA5}">
                      <a16:colId xmlns:a16="http://schemas.microsoft.com/office/drawing/2014/main" val="3182770143"/>
                    </a:ext>
                  </a:extLst>
                </a:gridCol>
                <a:gridCol w="8976827">
                  <a:extLst>
                    <a:ext uri="{9D8B030D-6E8A-4147-A177-3AD203B41FA5}">
                      <a16:colId xmlns:a16="http://schemas.microsoft.com/office/drawing/2014/main" val="2177454509"/>
                    </a:ext>
                  </a:extLst>
                </a:gridCol>
              </a:tblGrid>
              <a:tr h="332062">
                <a:tc>
                  <a:txBody>
                    <a:bodyPr/>
                    <a:lstStyle/>
                    <a:p>
                      <a:pPr algn="ctr"/>
                      <a:r>
                        <a:rPr lang="zh-CN" sz="2000" b="0" kern="100">
                          <a:effectLst/>
                          <a:latin typeface="微软雅黑" panose="020B0503020204020204" pitchFamily="34" charset="-122"/>
                          <a:ea typeface="微软雅黑" panose="020B0503020204020204" pitchFamily="34" charset="-122"/>
                        </a:rPr>
                        <a:t>注解名称</a:t>
                      </a:r>
                    </a:p>
                  </a:txBody>
                  <a:tcPr marL="68580" marR="68580" marT="0" marB="0"/>
                </a:tc>
                <a:tc>
                  <a:txBody>
                    <a:bodyPr/>
                    <a:lstStyle/>
                    <a:p>
                      <a:pPr algn="ctr"/>
                      <a:r>
                        <a:rPr lang="zh-CN" sz="2000" b="0" kern="100">
                          <a:effectLst/>
                          <a:latin typeface="微软雅黑" panose="020B0503020204020204" pitchFamily="34" charset="-122"/>
                          <a:ea typeface="微软雅黑" panose="020B0503020204020204" pitchFamily="34" charset="-122"/>
                        </a:rPr>
                        <a:t>描</a:t>
                      </a:r>
                      <a:r>
                        <a:rPr lang="de-DE" sz="2000" b="0" kern="100">
                          <a:effectLst/>
                          <a:latin typeface="微软雅黑" panose="020B0503020204020204" pitchFamily="34" charset="-122"/>
                          <a:ea typeface="微软雅黑" panose="020B0503020204020204" pitchFamily="34" charset="-122"/>
                        </a:rPr>
                        <a:t>   </a:t>
                      </a:r>
                      <a:r>
                        <a:rPr lang="zh-CN" sz="2000" b="0" kern="100">
                          <a:effectLst/>
                          <a:latin typeface="微软雅黑" panose="020B0503020204020204" pitchFamily="34" charset="-122"/>
                          <a:ea typeface="微软雅黑" panose="020B0503020204020204" pitchFamily="34" charset="-122"/>
                        </a:rPr>
                        <a:t>述</a:t>
                      </a:r>
                    </a:p>
                  </a:txBody>
                  <a:tcPr marL="68580" marR="68580" marT="0" marB="0"/>
                </a:tc>
                <a:extLst>
                  <a:ext uri="{0D108BD9-81ED-4DB2-BD59-A6C34878D82A}">
                    <a16:rowId xmlns:a16="http://schemas.microsoft.com/office/drawing/2014/main" val="3029175586"/>
                  </a:ext>
                </a:extLst>
              </a:tr>
              <a:tr h="332062">
                <a:tc>
                  <a:txBody>
                    <a:bodyPr/>
                    <a:lstStyle/>
                    <a:p>
                      <a:pPr algn="ctr"/>
                      <a:r>
                        <a:rPr lang="de-DE" sz="2000" b="0" kern="100">
                          <a:effectLst/>
                          <a:latin typeface="微软雅黑" panose="020B0503020204020204" pitchFamily="34" charset="-122"/>
                          <a:ea typeface="微软雅黑" panose="020B0503020204020204" pitchFamily="34" charset="-122"/>
                        </a:rPr>
                        <a:t>@Aspect</a:t>
                      </a:r>
                      <a:endParaRPr lang="zh-CN" sz="2000" b="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zh-CN" sz="2000" b="0" kern="100">
                          <a:effectLst/>
                          <a:latin typeface="微软雅黑" panose="020B0503020204020204" pitchFamily="34" charset="-122"/>
                          <a:ea typeface="微软雅黑" panose="020B0503020204020204" pitchFamily="34" charset="-122"/>
                        </a:rPr>
                        <a:t>用于定义一个切面，注解在切面类上</a:t>
                      </a:r>
                    </a:p>
                  </a:txBody>
                  <a:tcPr marL="68580" marR="68580" marT="0" marB="0"/>
                </a:tc>
                <a:extLst>
                  <a:ext uri="{0D108BD9-81ED-4DB2-BD59-A6C34878D82A}">
                    <a16:rowId xmlns:a16="http://schemas.microsoft.com/office/drawing/2014/main" val="2670609113"/>
                  </a:ext>
                </a:extLst>
              </a:tr>
              <a:tr h="578885">
                <a:tc>
                  <a:txBody>
                    <a:bodyPr/>
                    <a:lstStyle/>
                    <a:p>
                      <a:pPr algn="ctr"/>
                      <a:r>
                        <a:rPr lang="de-DE" sz="2000" b="0" kern="100">
                          <a:effectLst/>
                          <a:latin typeface="微软雅黑" panose="020B0503020204020204" pitchFamily="34" charset="-122"/>
                          <a:ea typeface="微软雅黑" panose="020B0503020204020204" pitchFamily="34" charset="-122"/>
                        </a:rPr>
                        <a:t>@Pointcut</a:t>
                      </a:r>
                      <a:endParaRPr lang="zh-CN" sz="2000" b="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zh-CN" sz="2000" b="0" kern="100">
                          <a:effectLst/>
                          <a:latin typeface="微软雅黑" panose="020B0503020204020204" pitchFamily="34" charset="-122"/>
                          <a:ea typeface="微软雅黑" panose="020B0503020204020204" pitchFamily="34" charset="-122"/>
                        </a:rPr>
                        <a:t>用于定义切入点表达式。在使用时，需要定义一个切入点方法。该方法是一个返回值</a:t>
                      </a:r>
                      <a:r>
                        <a:rPr lang="de-DE" sz="2000" b="0" kern="100">
                          <a:effectLst/>
                          <a:latin typeface="微软雅黑" panose="020B0503020204020204" pitchFamily="34" charset="-122"/>
                          <a:ea typeface="微软雅黑" panose="020B0503020204020204" pitchFamily="34" charset="-122"/>
                        </a:rPr>
                        <a:t>void</a:t>
                      </a:r>
                      <a:r>
                        <a:rPr lang="zh-CN" sz="2000" b="0" kern="100">
                          <a:effectLst/>
                          <a:latin typeface="微软雅黑" panose="020B0503020204020204" pitchFamily="34" charset="-122"/>
                          <a:ea typeface="微软雅黑" panose="020B0503020204020204" pitchFamily="34" charset="-122"/>
                        </a:rPr>
                        <a:t>，且方法体为空的普通方法</a:t>
                      </a:r>
                    </a:p>
                  </a:txBody>
                  <a:tcPr marL="68580" marR="68580" marT="0" marB="0"/>
                </a:tc>
                <a:extLst>
                  <a:ext uri="{0D108BD9-81ED-4DB2-BD59-A6C34878D82A}">
                    <a16:rowId xmlns:a16="http://schemas.microsoft.com/office/drawing/2014/main" val="2459536569"/>
                  </a:ext>
                </a:extLst>
              </a:tr>
              <a:tr h="616611">
                <a:tc>
                  <a:txBody>
                    <a:bodyPr/>
                    <a:lstStyle/>
                    <a:p>
                      <a:pPr algn="ctr"/>
                      <a:r>
                        <a:rPr lang="de-DE" sz="2000" b="0" kern="100" dirty="0">
                          <a:effectLst/>
                          <a:latin typeface="微软雅黑" panose="020B0503020204020204" pitchFamily="34" charset="-122"/>
                          <a:ea typeface="微软雅黑" panose="020B0503020204020204" pitchFamily="34" charset="-122"/>
                        </a:rPr>
                        <a:t>@Before</a:t>
                      </a:r>
                      <a:endParaRPr lang="zh-CN" sz="2000" b="0" kern="1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zh-CN" sz="2000" b="0" kern="100">
                          <a:effectLst/>
                          <a:latin typeface="微软雅黑" panose="020B0503020204020204" pitchFamily="34" charset="-122"/>
                          <a:ea typeface="微软雅黑" panose="020B0503020204020204" pitchFamily="34" charset="-122"/>
                        </a:rPr>
                        <a:t>用于定义前置通知。在使用时，通常为其指定</a:t>
                      </a:r>
                      <a:r>
                        <a:rPr lang="de-DE" sz="2000" b="0" kern="100">
                          <a:effectLst/>
                          <a:latin typeface="微软雅黑" panose="020B0503020204020204" pitchFamily="34" charset="-122"/>
                          <a:ea typeface="微软雅黑" panose="020B0503020204020204" pitchFamily="34" charset="-122"/>
                        </a:rPr>
                        <a:t>value</a:t>
                      </a:r>
                      <a:r>
                        <a:rPr lang="zh-CN" sz="2000" b="0" kern="100">
                          <a:effectLst/>
                          <a:latin typeface="微软雅黑" panose="020B0503020204020204" pitchFamily="34" charset="-122"/>
                          <a:ea typeface="微软雅黑" panose="020B0503020204020204" pitchFamily="34" charset="-122"/>
                        </a:rPr>
                        <a:t>属性值，该值可以是已有的切入点，也可以直接定义切入点表达式</a:t>
                      </a:r>
                    </a:p>
                  </a:txBody>
                  <a:tcPr marL="68580" marR="68580" marT="0" marB="0"/>
                </a:tc>
                <a:extLst>
                  <a:ext uri="{0D108BD9-81ED-4DB2-BD59-A6C34878D82A}">
                    <a16:rowId xmlns:a16="http://schemas.microsoft.com/office/drawing/2014/main" val="570323759"/>
                  </a:ext>
                </a:extLst>
              </a:tr>
              <a:tr h="655762">
                <a:tc>
                  <a:txBody>
                    <a:bodyPr/>
                    <a:lstStyle/>
                    <a:p>
                      <a:pPr algn="ctr"/>
                      <a:r>
                        <a:rPr lang="de-DE" sz="2000" b="0" kern="100">
                          <a:effectLst/>
                          <a:latin typeface="微软雅黑" panose="020B0503020204020204" pitchFamily="34" charset="-122"/>
                          <a:ea typeface="微软雅黑" panose="020B0503020204020204" pitchFamily="34" charset="-122"/>
                        </a:rPr>
                        <a:t>@AfterReturning</a:t>
                      </a:r>
                      <a:endParaRPr lang="zh-CN" sz="2000" b="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zh-CN" sz="2000" b="0" kern="100">
                          <a:effectLst/>
                          <a:latin typeface="微软雅黑" panose="020B0503020204020204" pitchFamily="34" charset="-122"/>
                          <a:ea typeface="微软雅黑" panose="020B0503020204020204" pitchFamily="34" charset="-122"/>
                        </a:rPr>
                        <a:t>用于定义后置返回通知。在使用时，通常为其指定</a:t>
                      </a:r>
                      <a:r>
                        <a:rPr lang="de-DE" sz="2000" b="0" kern="100">
                          <a:effectLst/>
                          <a:latin typeface="微软雅黑" panose="020B0503020204020204" pitchFamily="34" charset="-122"/>
                          <a:ea typeface="微软雅黑" panose="020B0503020204020204" pitchFamily="34" charset="-122"/>
                        </a:rPr>
                        <a:t>value</a:t>
                      </a:r>
                      <a:r>
                        <a:rPr lang="zh-CN" sz="2000" b="0" kern="100">
                          <a:effectLst/>
                          <a:latin typeface="微软雅黑" panose="020B0503020204020204" pitchFamily="34" charset="-122"/>
                          <a:ea typeface="微软雅黑" panose="020B0503020204020204" pitchFamily="34" charset="-122"/>
                        </a:rPr>
                        <a:t>属性值，该值可以是已有的切入点，也可以直接定义切入点表达式</a:t>
                      </a:r>
                    </a:p>
                  </a:txBody>
                  <a:tcPr marL="68580" marR="68580" marT="0" marB="0"/>
                </a:tc>
                <a:extLst>
                  <a:ext uri="{0D108BD9-81ED-4DB2-BD59-A6C34878D82A}">
                    <a16:rowId xmlns:a16="http://schemas.microsoft.com/office/drawing/2014/main" val="1886676249"/>
                  </a:ext>
                </a:extLst>
              </a:tr>
              <a:tr h="669770">
                <a:tc>
                  <a:txBody>
                    <a:bodyPr/>
                    <a:lstStyle/>
                    <a:p>
                      <a:pPr algn="ctr"/>
                      <a:r>
                        <a:rPr lang="de-DE" sz="2000" b="0" kern="100">
                          <a:effectLst/>
                          <a:latin typeface="微软雅黑" panose="020B0503020204020204" pitchFamily="34" charset="-122"/>
                          <a:ea typeface="微软雅黑" panose="020B0503020204020204" pitchFamily="34" charset="-122"/>
                        </a:rPr>
                        <a:t>@Around</a:t>
                      </a:r>
                      <a:endParaRPr lang="zh-CN" sz="2000" b="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zh-CN" sz="2000" b="0" kern="100">
                          <a:effectLst/>
                          <a:latin typeface="微软雅黑" panose="020B0503020204020204" pitchFamily="34" charset="-122"/>
                          <a:ea typeface="微软雅黑" panose="020B0503020204020204" pitchFamily="34" charset="-122"/>
                        </a:rPr>
                        <a:t>用于定义环绕通知。在使用时，通常为其指定</a:t>
                      </a:r>
                      <a:r>
                        <a:rPr lang="de-DE" sz="2000" b="0" kern="100">
                          <a:effectLst/>
                          <a:latin typeface="微软雅黑" panose="020B0503020204020204" pitchFamily="34" charset="-122"/>
                          <a:ea typeface="微软雅黑" panose="020B0503020204020204" pitchFamily="34" charset="-122"/>
                        </a:rPr>
                        <a:t>value</a:t>
                      </a:r>
                      <a:r>
                        <a:rPr lang="zh-CN" sz="2000" b="0" kern="100">
                          <a:effectLst/>
                          <a:latin typeface="微软雅黑" panose="020B0503020204020204" pitchFamily="34" charset="-122"/>
                          <a:ea typeface="微软雅黑" panose="020B0503020204020204" pitchFamily="34" charset="-122"/>
                        </a:rPr>
                        <a:t>属性值，该值可以是已有的切入点，也可以直接定义切入点表达式</a:t>
                      </a:r>
                    </a:p>
                  </a:txBody>
                  <a:tcPr marL="68580" marR="68580" marT="0" marB="0"/>
                </a:tc>
                <a:extLst>
                  <a:ext uri="{0D108BD9-81ED-4DB2-BD59-A6C34878D82A}">
                    <a16:rowId xmlns:a16="http://schemas.microsoft.com/office/drawing/2014/main" val="3542896193"/>
                  </a:ext>
                </a:extLst>
              </a:tr>
              <a:tr h="863947">
                <a:tc>
                  <a:txBody>
                    <a:bodyPr/>
                    <a:lstStyle/>
                    <a:p>
                      <a:pPr algn="ctr"/>
                      <a:r>
                        <a:rPr lang="de-DE" sz="2000" b="0" kern="100" dirty="0">
                          <a:effectLst/>
                          <a:latin typeface="微软雅黑" panose="020B0503020204020204" pitchFamily="34" charset="-122"/>
                          <a:ea typeface="微软雅黑" panose="020B0503020204020204" pitchFamily="34" charset="-122"/>
                        </a:rPr>
                        <a:t>@AfterThrowing</a:t>
                      </a:r>
                      <a:endParaRPr lang="zh-CN" sz="2000" b="0" kern="1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zh-CN" sz="2000" b="0" kern="100">
                          <a:effectLst/>
                          <a:latin typeface="微软雅黑" panose="020B0503020204020204" pitchFamily="34" charset="-122"/>
                          <a:ea typeface="微软雅黑" panose="020B0503020204020204" pitchFamily="34" charset="-122"/>
                        </a:rPr>
                        <a:t>用于定义异常通知。在使用时，通常为其指定</a:t>
                      </a:r>
                      <a:r>
                        <a:rPr lang="de-DE" sz="2000" b="0" kern="100">
                          <a:effectLst/>
                          <a:latin typeface="微软雅黑" panose="020B0503020204020204" pitchFamily="34" charset="-122"/>
                          <a:ea typeface="微软雅黑" panose="020B0503020204020204" pitchFamily="34" charset="-122"/>
                        </a:rPr>
                        <a:t>value</a:t>
                      </a:r>
                      <a:r>
                        <a:rPr lang="zh-CN" sz="2000" b="0" kern="100">
                          <a:effectLst/>
                          <a:latin typeface="微软雅黑" panose="020B0503020204020204" pitchFamily="34" charset="-122"/>
                          <a:ea typeface="微软雅黑" panose="020B0503020204020204" pitchFamily="34" charset="-122"/>
                        </a:rPr>
                        <a:t>属性值，该值可以是已有的切入点，也可以直接定义切入点表达式。另外，还有一个</a:t>
                      </a:r>
                      <a:r>
                        <a:rPr lang="de-DE" sz="2000" b="0" kern="100">
                          <a:effectLst/>
                          <a:latin typeface="微软雅黑" panose="020B0503020204020204" pitchFamily="34" charset="-122"/>
                          <a:ea typeface="微软雅黑" panose="020B0503020204020204" pitchFamily="34" charset="-122"/>
                        </a:rPr>
                        <a:t>throwing</a:t>
                      </a:r>
                      <a:r>
                        <a:rPr lang="zh-CN" sz="2000" b="0" kern="100">
                          <a:effectLst/>
                          <a:latin typeface="微软雅黑" panose="020B0503020204020204" pitchFamily="34" charset="-122"/>
                          <a:ea typeface="微软雅黑" panose="020B0503020204020204" pitchFamily="34" charset="-122"/>
                        </a:rPr>
                        <a:t>属性用于访问目标方法抛出的异常，该属性值与异常通知方法中同名的形参一致</a:t>
                      </a:r>
                    </a:p>
                  </a:txBody>
                  <a:tcPr marL="68580" marR="68580" marT="0" marB="0"/>
                </a:tc>
                <a:extLst>
                  <a:ext uri="{0D108BD9-81ED-4DB2-BD59-A6C34878D82A}">
                    <a16:rowId xmlns:a16="http://schemas.microsoft.com/office/drawing/2014/main" val="1049611614"/>
                  </a:ext>
                </a:extLst>
              </a:tr>
              <a:tr h="694683">
                <a:tc>
                  <a:txBody>
                    <a:bodyPr/>
                    <a:lstStyle/>
                    <a:p>
                      <a:pPr algn="ctr"/>
                      <a:r>
                        <a:rPr lang="de-DE" sz="2000" b="0" kern="100" dirty="0">
                          <a:effectLst/>
                          <a:latin typeface="微软雅黑" panose="020B0503020204020204" pitchFamily="34" charset="-122"/>
                          <a:ea typeface="微软雅黑" panose="020B0503020204020204" pitchFamily="34" charset="-122"/>
                        </a:rPr>
                        <a:t>@After</a:t>
                      </a:r>
                      <a:endParaRPr lang="zh-CN" sz="2000" b="0" kern="1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zh-CN" sz="2000" b="0" kern="100" dirty="0">
                          <a:effectLst/>
                          <a:latin typeface="微软雅黑" panose="020B0503020204020204" pitchFamily="34" charset="-122"/>
                          <a:ea typeface="微软雅黑" panose="020B0503020204020204" pitchFamily="34" charset="-122"/>
                        </a:rPr>
                        <a:t>用于定义后置（最终）通知。在使用时，通常为其指定</a:t>
                      </a:r>
                      <a:r>
                        <a:rPr lang="de-DE" sz="2000" b="0" kern="100" dirty="0">
                          <a:effectLst/>
                          <a:latin typeface="微软雅黑" panose="020B0503020204020204" pitchFamily="34" charset="-122"/>
                          <a:ea typeface="微软雅黑" panose="020B0503020204020204" pitchFamily="34" charset="-122"/>
                        </a:rPr>
                        <a:t>value</a:t>
                      </a:r>
                      <a:r>
                        <a:rPr lang="zh-CN" sz="2000" b="0" kern="100" dirty="0">
                          <a:effectLst/>
                          <a:latin typeface="微软雅黑" panose="020B0503020204020204" pitchFamily="34" charset="-122"/>
                          <a:ea typeface="微软雅黑" panose="020B0503020204020204" pitchFamily="34" charset="-122"/>
                        </a:rPr>
                        <a:t>属性值，该值可以是已有的切入点，也可以直接定义切入点表达式</a:t>
                      </a:r>
                    </a:p>
                  </a:txBody>
                  <a:tcPr marL="68580" marR="68580" marT="0" marB="0"/>
                </a:tc>
                <a:extLst>
                  <a:ext uri="{0D108BD9-81ED-4DB2-BD59-A6C34878D82A}">
                    <a16:rowId xmlns:a16="http://schemas.microsoft.com/office/drawing/2014/main" val="3656638926"/>
                  </a:ext>
                </a:extLst>
              </a:tr>
            </a:tbl>
          </a:graphicData>
        </a:graphic>
      </p:graphicFrame>
    </p:spTree>
    <p:extLst>
      <p:ext uri="{BB962C8B-B14F-4D97-AF65-F5344CB8AC3E}">
        <p14:creationId xmlns:p14="http://schemas.microsoft.com/office/powerpoint/2010/main" val="15966496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86992-9C5B-4608-8144-8101C438541B}"/>
              </a:ext>
            </a:extLst>
          </p:cNvPr>
          <p:cNvSpPr>
            <a:spLocks noGrp="1"/>
          </p:cNvSpPr>
          <p:nvPr>
            <p:ph type="title"/>
          </p:nvPr>
        </p:nvSpPr>
        <p:spPr/>
        <p:txBody>
          <a:bodyPr>
            <a:normAutofit fontScale="90000"/>
          </a:bodyPr>
          <a:lstStyle/>
          <a:p>
            <a:r>
              <a:rPr lang="zh-CN" altLang="en-US" dirty="0"/>
              <a:t>实例讲解基于注解开发</a:t>
            </a:r>
            <a:r>
              <a:rPr lang="en-US" altLang="zh-CN" dirty="0"/>
              <a:t>AspectJ</a:t>
            </a:r>
            <a:r>
              <a:rPr lang="zh-CN" altLang="en-US" dirty="0"/>
              <a:t>的过程</a:t>
            </a:r>
          </a:p>
        </p:txBody>
      </p:sp>
      <p:sp>
        <p:nvSpPr>
          <p:cNvPr id="3" name="内容占位符 2">
            <a:extLst>
              <a:ext uri="{FF2B5EF4-FFF2-40B4-BE49-F238E27FC236}">
                <a16:creationId xmlns:a16="http://schemas.microsoft.com/office/drawing/2014/main" id="{88B60832-0BF3-481E-AB62-0E156BBD99C6}"/>
              </a:ext>
            </a:extLst>
          </p:cNvPr>
          <p:cNvSpPr>
            <a:spLocks noGrp="1"/>
          </p:cNvSpPr>
          <p:nvPr>
            <p:ph idx="1"/>
          </p:nvPr>
        </p:nvSpPr>
        <p:spPr/>
        <p:txBody>
          <a:bodyPr/>
          <a:lstStyle/>
          <a:p>
            <a:r>
              <a:rPr lang="en-US" altLang="zh-CN" dirty="0"/>
              <a:t>【</a:t>
            </a:r>
            <a:r>
              <a:rPr lang="zh-CN" altLang="en-US" dirty="0"/>
              <a:t>例</a:t>
            </a:r>
            <a:r>
              <a:rPr lang="en-US" altLang="zh-CN" dirty="0"/>
              <a:t>1-3】</a:t>
            </a:r>
            <a:r>
              <a:rPr lang="zh-CN" altLang="en-US" dirty="0"/>
              <a:t>基于注解开发</a:t>
            </a:r>
            <a:r>
              <a:rPr lang="en-US" altLang="zh-CN" dirty="0"/>
              <a:t>AspectJ</a:t>
            </a:r>
            <a:r>
              <a:rPr lang="zh-CN" altLang="en-US" dirty="0"/>
              <a:t>的过程。该实例的具体要求是：首先，在</a:t>
            </a:r>
            <a:r>
              <a:rPr lang="en-US" altLang="zh-CN" dirty="0"/>
              <a:t>DAO</a:t>
            </a:r>
            <a:r>
              <a:rPr lang="zh-CN" altLang="en-US" dirty="0"/>
              <a:t>层的实现类中，定义</a:t>
            </a:r>
            <a:r>
              <a:rPr lang="en-US" altLang="zh-CN" dirty="0"/>
              <a:t>save</a:t>
            </a:r>
            <a:r>
              <a:rPr lang="zh-CN" altLang="en-US" dirty="0"/>
              <a:t>、</a:t>
            </a:r>
            <a:r>
              <a:rPr lang="en-US" altLang="zh-CN" dirty="0"/>
              <a:t>modify</a:t>
            </a:r>
            <a:r>
              <a:rPr lang="zh-CN" altLang="en-US" dirty="0"/>
              <a:t>和</a:t>
            </a:r>
            <a:r>
              <a:rPr lang="en-US" altLang="zh-CN" dirty="0"/>
              <a:t>delete</a:t>
            </a:r>
            <a:r>
              <a:rPr lang="zh-CN" altLang="en-US" dirty="0"/>
              <a:t>三个待增强的方法；然后，使用</a:t>
            </a:r>
            <a:r>
              <a:rPr lang="en-US" altLang="zh-CN" dirty="0">
                <a:solidFill>
                  <a:srgbClr val="C00000"/>
                </a:solidFill>
              </a:rPr>
              <a:t>@Aspect</a:t>
            </a:r>
            <a:r>
              <a:rPr lang="zh-CN" altLang="en-US" dirty="0"/>
              <a:t>注解定义一个切面，在该切面中定义各类型通知，增强</a:t>
            </a:r>
            <a:r>
              <a:rPr lang="en-US" altLang="zh-CN" dirty="0"/>
              <a:t>DAO</a:t>
            </a:r>
            <a:r>
              <a:rPr lang="zh-CN" altLang="en-US" dirty="0"/>
              <a:t>层中的</a:t>
            </a:r>
            <a:r>
              <a:rPr lang="en-US" altLang="zh-CN" dirty="0"/>
              <a:t>save</a:t>
            </a:r>
            <a:r>
              <a:rPr lang="zh-CN" altLang="en-US" dirty="0"/>
              <a:t>、</a:t>
            </a:r>
            <a:r>
              <a:rPr lang="en-US" altLang="zh-CN" dirty="0"/>
              <a:t>modify</a:t>
            </a:r>
            <a:r>
              <a:rPr lang="zh-CN" altLang="en-US" dirty="0"/>
              <a:t>和</a:t>
            </a:r>
            <a:r>
              <a:rPr lang="en-US" altLang="zh-CN" dirty="0"/>
              <a:t>delete</a:t>
            </a:r>
            <a:r>
              <a:rPr lang="zh-CN" altLang="en-US" dirty="0"/>
              <a:t>方法。</a:t>
            </a:r>
          </a:p>
        </p:txBody>
      </p:sp>
      <p:sp>
        <p:nvSpPr>
          <p:cNvPr id="4" name="灯片编号占位符 3">
            <a:extLst>
              <a:ext uri="{FF2B5EF4-FFF2-40B4-BE49-F238E27FC236}">
                <a16:creationId xmlns:a16="http://schemas.microsoft.com/office/drawing/2014/main" id="{28F7C0FE-B62A-49D1-AC5C-DF002DB53C11}"/>
              </a:ext>
            </a:extLst>
          </p:cNvPr>
          <p:cNvSpPr>
            <a:spLocks noGrp="1"/>
          </p:cNvSpPr>
          <p:nvPr>
            <p:ph type="sldNum" sz="quarter" idx="12"/>
          </p:nvPr>
        </p:nvSpPr>
        <p:spPr/>
        <p:txBody>
          <a:bodyPr/>
          <a:lstStyle/>
          <a:p>
            <a:fld id="{8D4D1E41-7A09-AB4A-A4E1-09765ADA2698}" type="slidenum">
              <a:rPr kumimoji="1" lang="zh-CN" altLang="en-US" smtClean="0"/>
              <a:pPr/>
              <a:t>54</a:t>
            </a:fld>
            <a:endParaRPr kumimoji="1" lang="zh-CN" altLang="en-US" dirty="0"/>
          </a:p>
        </p:txBody>
      </p:sp>
    </p:spTree>
    <p:extLst>
      <p:ext uri="{BB962C8B-B14F-4D97-AF65-F5344CB8AC3E}">
        <p14:creationId xmlns:p14="http://schemas.microsoft.com/office/powerpoint/2010/main" val="1177259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BACA2-1B6C-4398-8584-F9229E345967}"/>
              </a:ext>
            </a:extLst>
          </p:cNvPr>
          <p:cNvSpPr>
            <a:spLocks noGrp="1"/>
          </p:cNvSpPr>
          <p:nvPr>
            <p:ph type="title"/>
          </p:nvPr>
        </p:nvSpPr>
        <p:spPr/>
        <p:txBody>
          <a:bodyPr>
            <a:normAutofit/>
          </a:bodyPr>
          <a:lstStyle/>
          <a:p>
            <a:r>
              <a:rPr lang="en-US" altLang="zh-CN" sz="3200" dirty="0"/>
              <a:t>1</a:t>
            </a:r>
            <a:r>
              <a:rPr lang="zh-CN" altLang="en-US" sz="3200" dirty="0"/>
              <a:t>．使用</a:t>
            </a:r>
            <a:r>
              <a:rPr lang="en-US" altLang="zh-CN" sz="3200" dirty="0"/>
              <a:t>Eclipse</a:t>
            </a:r>
            <a:r>
              <a:rPr lang="zh-CN" altLang="en-US" sz="3200" dirty="0"/>
              <a:t>创建</a:t>
            </a:r>
            <a:r>
              <a:rPr lang="en-US" altLang="zh-CN" sz="3200" dirty="0"/>
              <a:t>Web</a:t>
            </a:r>
            <a:r>
              <a:rPr lang="zh-CN" altLang="en-US" sz="3200" dirty="0"/>
              <a:t>应用并导入</a:t>
            </a:r>
            <a:r>
              <a:rPr lang="en-US" altLang="zh-CN" sz="3200" dirty="0"/>
              <a:t>JAR</a:t>
            </a:r>
            <a:r>
              <a:rPr lang="zh-CN" altLang="en-US" sz="3200" dirty="0"/>
              <a:t>包</a:t>
            </a:r>
          </a:p>
        </p:txBody>
      </p:sp>
      <p:sp>
        <p:nvSpPr>
          <p:cNvPr id="3" name="内容占位符 2">
            <a:extLst>
              <a:ext uri="{FF2B5EF4-FFF2-40B4-BE49-F238E27FC236}">
                <a16:creationId xmlns:a16="http://schemas.microsoft.com/office/drawing/2014/main" id="{978EC8C4-162D-4792-8437-79713FDCF0DF}"/>
              </a:ext>
            </a:extLst>
          </p:cNvPr>
          <p:cNvSpPr>
            <a:spLocks noGrp="1"/>
          </p:cNvSpPr>
          <p:nvPr>
            <p:ph idx="1"/>
          </p:nvPr>
        </p:nvSpPr>
        <p:spPr>
          <a:xfrm>
            <a:off x="672029" y="1510758"/>
            <a:ext cx="11281272" cy="4586694"/>
          </a:xfrm>
        </p:spPr>
        <p:txBody>
          <a:bodyPr/>
          <a:lstStyle/>
          <a:p>
            <a:r>
              <a:rPr lang="zh-CN" altLang="en-US" dirty="0"/>
              <a:t>使用</a:t>
            </a:r>
            <a:r>
              <a:rPr lang="en-US" altLang="zh-CN" dirty="0"/>
              <a:t>Eclipse</a:t>
            </a:r>
            <a:r>
              <a:rPr lang="zh-CN" altLang="en-US" dirty="0"/>
              <a:t>创建一个名为</a:t>
            </a:r>
            <a:r>
              <a:rPr lang="en-US" altLang="zh-CN" dirty="0"/>
              <a:t>ch1_3</a:t>
            </a:r>
            <a:r>
              <a:rPr lang="zh-CN" altLang="en-US" dirty="0"/>
              <a:t>的</a:t>
            </a:r>
            <a:r>
              <a:rPr lang="en-US" altLang="zh-CN" dirty="0"/>
              <a:t>Dynamic Web Project</a:t>
            </a:r>
            <a:r>
              <a:rPr lang="zh-CN" altLang="en-US" dirty="0"/>
              <a:t>，除了将</a:t>
            </a:r>
            <a:r>
              <a:rPr lang="en-US" altLang="zh-CN" dirty="0"/>
              <a:t>Spring</a:t>
            </a:r>
            <a:r>
              <a:rPr lang="zh-CN" altLang="en-US" dirty="0"/>
              <a:t>的</a:t>
            </a:r>
            <a:r>
              <a:rPr lang="en-US" altLang="zh-CN" dirty="0">
                <a:solidFill>
                  <a:srgbClr val="C00000"/>
                </a:solidFill>
              </a:rPr>
              <a:t>4</a:t>
            </a:r>
            <a:r>
              <a:rPr lang="zh-CN" altLang="en-US" dirty="0">
                <a:solidFill>
                  <a:srgbClr val="C00000"/>
                </a:solidFill>
              </a:rPr>
              <a:t>个基础包</a:t>
            </a:r>
            <a:r>
              <a:rPr lang="zh-CN" altLang="en-US" dirty="0"/>
              <a:t>、</a:t>
            </a:r>
            <a:r>
              <a:rPr lang="en-US" altLang="zh-CN" dirty="0">
                <a:solidFill>
                  <a:srgbClr val="C00000"/>
                </a:solidFill>
              </a:rPr>
              <a:t>spring-aop-5.3.2.jar</a:t>
            </a:r>
            <a:r>
              <a:rPr lang="zh-CN" altLang="en-US" dirty="0"/>
              <a:t>和第三方依赖包</a:t>
            </a:r>
            <a:r>
              <a:rPr lang="en-US" altLang="zh-CN" dirty="0">
                <a:solidFill>
                  <a:srgbClr val="C00000"/>
                </a:solidFill>
              </a:rPr>
              <a:t>commons-logging-1.2.jar</a:t>
            </a:r>
            <a:r>
              <a:rPr lang="zh-CN" altLang="en-US" dirty="0"/>
              <a:t>复制到</a:t>
            </a:r>
            <a:r>
              <a:rPr lang="en-US" altLang="zh-CN" dirty="0"/>
              <a:t>ch1_3</a:t>
            </a:r>
            <a:r>
              <a:rPr lang="zh-CN" altLang="en-US" dirty="0"/>
              <a:t>的</a:t>
            </a:r>
            <a:r>
              <a:rPr lang="en-US" altLang="zh-CN" dirty="0"/>
              <a:t>WEB-INF/lib</a:t>
            </a:r>
            <a:r>
              <a:rPr lang="zh-CN" altLang="en-US" dirty="0"/>
              <a:t>目录中外，还需要将</a:t>
            </a:r>
            <a:r>
              <a:rPr lang="en-US" altLang="zh-CN" dirty="0"/>
              <a:t>Spring</a:t>
            </a:r>
            <a:r>
              <a:rPr lang="zh-CN" altLang="en-US" dirty="0"/>
              <a:t>为</a:t>
            </a:r>
            <a:r>
              <a:rPr lang="en-US" altLang="zh-CN" dirty="0"/>
              <a:t>AspectJ</a:t>
            </a:r>
            <a:r>
              <a:rPr lang="zh-CN" altLang="en-US" dirty="0"/>
              <a:t>框架提供的实现</a:t>
            </a:r>
            <a:r>
              <a:rPr lang="en-US" altLang="zh-CN" dirty="0">
                <a:solidFill>
                  <a:srgbClr val="C00000"/>
                </a:solidFill>
              </a:rPr>
              <a:t>spring-aspects-5.3.2.jar</a:t>
            </a:r>
            <a:r>
              <a:rPr lang="zh-CN" altLang="en-US" dirty="0"/>
              <a:t>以及</a:t>
            </a:r>
            <a:r>
              <a:rPr lang="en-US" altLang="zh-CN" dirty="0"/>
              <a:t>AspectJ</a:t>
            </a:r>
            <a:r>
              <a:rPr lang="zh-CN" altLang="en-US" dirty="0"/>
              <a:t>框架所提供的规范包</a:t>
            </a:r>
            <a:r>
              <a:rPr lang="en-US" altLang="zh-CN" dirty="0">
                <a:solidFill>
                  <a:srgbClr val="C00000"/>
                </a:solidFill>
              </a:rPr>
              <a:t>aspectjweaver-xxx.jar</a:t>
            </a:r>
            <a:r>
              <a:rPr lang="zh-CN" altLang="en-US" dirty="0"/>
              <a:t>复制到</a:t>
            </a:r>
            <a:r>
              <a:rPr lang="en-US" altLang="zh-CN" dirty="0"/>
              <a:t>WEB-INF/lib</a:t>
            </a:r>
            <a:r>
              <a:rPr lang="zh-CN" altLang="en-US" dirty="0"/>
              <a:t>目录中。</a:t>
            </a:r>
          </a:p>
          <a:p>
            <a:r>
              <a:rPr lang="en-US" altLang="zh-CN" dirty="0"/>
              <a:t>AspectJ</a:t>
            </a:r>
            <a:r>
              <a:rPr lang="zh-CN" altLang="en-US" dirty="0"/>
              <a:t>框架所提供的规范包</a:t>
            </a:r>
            <a:r>
              <a:rPr lang="en-US" altLang="zh-CN" dirty="0"/>
              <a:t>aspectjweaver-xxx.jar</a:t>
            </a:r>
            <a:r>
              <a:rPr lang="zh-CN" altLang="en-US" dirty="0"/>
              <a:t>，可通过地址“</a:t>
            </a:r>
            <a:r>
              <a:rPr lang="en-US" altLang="zh-CN" dirty="0"/>
              <a:t>http://mvnrepository.com/artifact/</a:t>
            </a:r>
            <a:r>
              <a:rPr lang="en-US" altLang="zh-CN" dirty="0" err="1"/>
              <a:t>org.aspectj</a:t>
            </a:r>
            <a:r>
              <a:rPr lang="en-US" altLang="zh-CN" dirty="0"/>
              <a:t>/</a:t>
            </a:r>
            <a:r>
              <a:rPr lang="en-US" altLang="zh-CN" dirty="0" err="1"/>
              <a:t>aspectjweaver</a:t>
            </a:r>
            <a:r>
              <a:rPr lang="en-US" altLang="zh-CN" dirty="0"/>
              <a:t>”</a:t>
            </a:r>
            <a:r>
              <a:rPr lang="zh-CN" altLang="en-US" dirty="0"/>
              <a:t>下载，本书使用的是</a:t>
            </a:r>
            <a:r>
              <a:rPr lang="en-US" altLang="zh-CN" dirty="0">
                <a:solidFill>
                  <a:srgbClr val="C00000"/>
                </a:solidFill>
              </a:rPr>
              <a:t>aspectjweaver-1.9.6.jar</a:t>
            </a:r>
            <a:r>
              <a:rPr lang="zh-CN" altLang="en-US" dirty="0"/>
              <a:t>。</a:t>
            </a:r>
          </a:p>
          <a:p>
            <a:endParaRPr lang="zh-CN" altLang="en-US" dirty="0"/>
          </a:p>
        </p:txBody>
      </p:sp>
      <p:sp>
        <p:nvSpPr>
          <p:cNvPr id="4" name="灯片编号占位符 3">
            <a:extLst>
              <a:ext uri="{FF2B5EF4-FFF2-40B4-BE49-F238E27FC236}">
                <a16:creationId xmlns:a16="http://schemas.microsoft.com/office/drawing/2014/main" id="{61DD7D05-16C2-451F-83C6-230EECF02026}"/>
              </a:ext>
            </a:extLst>
          </p:cNvPr>
          <p:cNvSpPr>
            <a:spLocks noGrp="1"/>
          </p:cNvSpPr>
          <p:nvPr>
            <p:ph type="sldNum" sz="quarter" idx="12"/>
          </p:nvPr>
        </p:nvSpPr>
        <p:spPr/>
        <p:txBody>
          <a:bodyPr/>
          <a:lstStyle/>
          <a:p>
            <a:fld id="{8D4D1E41-7A09-AB4A-A4E1-09765ADA2698}" type="slidenum">
              <a:rPr kumimoji="1" lang="zh-CN" altLang="en-US" smtClean="0"/>
              <a:pPr/>
              <a:t>55</a:t>
            </a:fld>
            <a:endParaRPr kumimoji="1" lang="zh-CN" altLang="en-US" dirty="0"/>
          </a:p>
        </p:txBody>
      </p:sp>
    </p:spTree>
    <p:extLst>
      <p:ext uri="{BB962C8B-B14F-4D97-AF65-F5344CB8AC3E}">
        <p14:creationId xmlns:p14="http://schemas.microsoft.com/office/powerpoint/2010/main" val="6044833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D4F1B-D9DD-477B-AC58-CBA9BCE13AFC}"/>
              </a:ext>
            </a:extLst>
          </p:cNvPr>
          <p:cNvSpPr>
            <a:spLocks noGrp="1"/>
          </p:cNvSpPr>
          <p:nvPr>
            <p:ph type="title"/>
          </p:nvPr>
        </p:nvSpPr>
        <p:spPr/>
        <p:txBody>
          <a:bodyPr/>
          <a:lstStyle/>
          <a:p>
            <a:r>
              <a:rPr lang="en-US" altLang="zh-CN" dirty="0"/>
              <a:t>2</a:t>
            </a:r>
            <a:r>
              <a:rPr lang="zh-CN" altLang="en-US" dirty="0"/>
              <a:t>．创建接口及实现类</a:t>
            </a:r>
          </a:p>
        </p:txBody>
      </p:sp>
      <p:sp>
        <p:nvSpPr>
          <p:cNvPr id="3" name="内容占位符 2">
            <a:extLst>
              <a:ext uri="{FF2B5EF4-FFF2-40B4-BE49-F238E27FC236}">
                <a16:creationId xmlns:a16="http://schemas.microsoft.com/office/drawing/2014/main" id="{F6D50113-5EFD-4EA5-AE2E-1F15DA79C344}"/>
              </a:ext>
            </a:extLst>
          </p:cNvPr>
          <p:cNvSpPr>
            <a:spLocks noGrp="1"/>
          </p:cNvSpPr>
          <p:nvPr>
            <p:ph idx="1"/>
          </p:nvPr>
        </p:nvSpPr>
        <p:spPr/>
        <p:txBody>
          <a:bodyPr/>
          <a:lstStyle/>
          <a:p>
            <a:r>
              <a:rPr lang="zh-CN" altLang="en-US" dirty="0"/>
              <a:t>在</a:t>
            </a:r>
            <a:r>
              <a:rPr lang="en-US" altLang="zh-CN" dirty="0" err="1"/>
              <a:t>src</a:t>
            </a:r>
            <a:r>
              <a:rPr lang="zh-CN" altLang="en-US" dirty="0"/>
              <a:t>目录中，创建一个名为</a:t>
            </a:r>
            <a:r>
              <a:rPr lang="en-US" altLang="zh-CN" dirty="0" err="1"/>
              <a:t>aspectj.dao</a:t>
            </a:r>
            <a:r>
              <a:rPr lang="zh-CN" altLang="en-US" dirty="0"/>
              <a:t>的包，并在该包中创建接口</a:t>
            </a:r>
            <a:r>
              <a:rPr lang="en-US" altLang="zh-CN" dirty="0" err="1"/>
              <a:t>TestDao</a:t>
            </a:r>
            <a:r>
              <a:rPr lang="zh-CN" altLang="en-US" dirty="0"/>
              <a:t>和接口实现类</a:t>
            </a:r>
            <a:r>
              <a:rPr lang="en-US" altLang="zh-CN" dirty="0" err="1"/>
              <a:t>TestDaoImpl</a:t>
            </a:r>
            <a:r>
              <a:rPr lang="zh-CN" altLang="en-US" dirty="0"/>
              <a:t>。该实现类作为目标类，在切面类中对其方法进行增强处理。使用注解</a:t>
            </a:r>
            <a:r>
              <a:rPr lang="en-US" altLang="zh-CN" dirty="0">
                <a:solidFill>
                  <a:srgbClr val="C00000"/>
                </a:solidFill>
              </a:rPr>
              <a:t>@Repository</a:t>
            </a:r>
            <a:r>
              <a:rPr lang="zh-CN" altLang="en-US" dirty="0"/>
              <a:t>将目标类</a:t>
            </a:r>
            <a:r>
              <a:rPr lang="en-US" altLang="zh-CN" dirty="0" err="1"/>
              <a:t>aspectj.dao.TestDaoImpl</a:t>
            </a:r>
            <a:r>
              <a:rPr lang="zh-CN" altLang="en-US" dirty="0"/>
              <a:t>注解为目标对象。</a:t>
            </a:r>
          </a:p>
        </p:txBody>
      </p:sp>
      <p:sp>
        <p:nvSpPr>
          <p:cNvPr id="4" name="灯片编号占位符 3">
            <a:extLst>
              <a:ext uri="{FF2B5EF4-FFF2-40B4-BE49-F238E27FC236}">
                <a16:creationId xmlns:a16="http://schemas.microsoft.com/office/drawing/2014/main" id="{E680D651-0C60-4465-A60E-F86442FA8F92}"/>
              </a:ext>
            </a:extLst>
          </p:cNvPr>
          <p:cNvSpPr>
            <a:spLocks noGrp="1"/>
          </p:cNvSpPr>
          <p:nvPr>
            <p:ph type="sldNum" sz="quarter" idx="12"/>
          </p:nvPr>
        </p:nvSpPr>
        <p:spPr/>
        <p:txBody>
          <a:bodyPr/>
          <a:lstStyle/>
          <a:p>
            <a:fld id="{8D4D1E41-7A09-AB4A-A4E1-09765ADA2698}" type="slidenum">
              <a:rPr kumimoji="1" lang="zh-CN" altLang="en-US" smtClean="0"/>
              <a:pPr/>
              <a:t>56</a:t>
            </a:fld>
            <a:endParaRPr kumimoji="1" lang="zh-CN" altLang="en-US" dirty="0"/>
          </a:p>
        </p:txBody>
      </p:sp>
    </p:spTree>
    <p:extLst>
      <p:ext uri="{BB962C8B-B14F-4D97-AF65-F5344CB8AC3E}">
        <p14:creationId xmlns:p14="http://schemas.microsoft.com/office/powerpoint/2010/main" val="3829834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33DFD-0B47-4C87-8A76-4BEC3A0EC54A}"/>
              </a:ext>
            </a:extLst>
          </p:cNvPr>
          <p:cNvSpPr>
            <a:spLocks noGrp="1"/>
          </p:cNvSpPr>
          <p:nvPr>
            <p:ph type="title"/>
          </p:nvPr>
        </p:nvSpPr>
        <p:spPr/>
        <p:txBody>
          <a:bodyPr/>
          <a:lstStyle/>
          <a:p>
            <a:r>
              <a:rPr lang="en-US" altLang="zh-CN" dirty="0"/>
              <a:t>3</a:t>
            </a:r>
            <a:r>
              <a:rPr lang="zh-CN" altLang="en-US" dirty="0"/>
              <a:t>．创建切面类</a:t>
            </a:r>
          </a:p>
        </p:txBody>
      </p:sp>
      <p:sp>
        <p:nvSpPr>
          <p:cNvPr id="3" name="内容占位符 2">
            <a:extLst>
              <a:ext uri="{FF2B5EF4-FFF2-40B4-BE49-F238E27FC236}">
                <a16:creationId xmlns:a16="http://schemas.microsoft.com/office/drawing/2014/main" id="{552FD0E6-93F5-4F7E-A102-64543AF071E2}"/>
              </a:ext>
            </a:extLst>
          </p:cNvPr>
          <p:cNvSpPr>
            <a:spLocks noGrp="1"/>
          </p:cNvSpPr>
          <p:nvPr>
            <p:ph idx="1"/>
          </p:nvPr>
        </p:nvSpPr>
        <p:spPr/>
        <p:txBody>
          <a:bodyPr/>
          <a:lstStyle/>
          <a:p>
            <a:r>
              <a:rPr lang="zh-CN" altLang="en-US" dirty="0"/>
              <a:t>在</a:t>
            </a:r>
            <a:r>
              <a:rPr lang="en-US" altLang="zh-CN" dirty="0" err="1"/>
              <a:t>src</a:t>
            </a:r>
            <a:r>
              <a:rPr lang="zh-CN" altLang="en-US" dirty="0"/>
              <a:t>目录中，创建一个名为</a:t>
            </a:r>
            <a:r>
              <a:rPr lang="en-US" altLang="zh-CN" dirty="0" err="1"/>
              <a:t>aspectj.annotation</a:t>
            </a:r>
            <a:r>
              <a:rPr lang="zh-CN" altLang="en-US" dirty="0"/>
              <a:t>的包，并在该包中创建切面类</a:t>
            </a:r>
            <a:r>
              <a:rPr lang="en-US" altLang="zh-CN" dirty="0" err="1"/>
              <a:t>MyAspect</a:t>
            </a:r>
            <a:r>
              <a:rPr lang="zh-CN" altLang="en-US" dirty="0"/>
              <a:t>。在该类中，首先使用</a:t>
            </a:r>
            <a:r>
              <a:rPr lang="en-US" altLang="zh-CN" dirty="0">
                <a:solidFill>
                  <a:srgbClr val="C00000"/>
                </a:solidFill>
              </a:rPr>
              <a:t>@Aspect</a:t>
            </a:r>
            <a:r>
              <a:rPr lang="zh-CN" altLang="en-US" dirty="0"/>
              <a:t>注解定义一个切面类，由于该类在</a:t>
            </a:r>
            <a:r>
              <a:rPr lang="en-US" altLang="zh-CN" dirty="0"/>
              <a:t>Spring</a:t>
            </a:r>
            <a:r>
              <a:rPr lang="zh-CN" altLang="en-US" dirty="0"/>
              <a:t>中是作为组件使用的，所以还需要使用</a:t>
            </a:r>
            <a:r>
              <a:rPr lang="en-US" altLang="zh-CN" dirty="0">
                <a:solidFill>
                  <a:srgbClr val="C00000"/>
                </a:solidFill>
              </a:rPr>
              <a:t>@Component</a:t>
            </a:r>
            <a:r>
              <a:rPr lang="zh-CN" altLang="en-US" dirty="0"/>
              <a:t>注解。然后，使用</a:t>
            </a:r>
            <a:r>
              <a:rPr lang="en-US" altLang="zh-CN" dirty="0">
                <a:solidFill>
                  <a:srgbClr val="C00000"/>
                </a:solidFill>
              </a:rPr>
              <a:t>@Pointcut</a:t>
            </a:r>
            <a:r>
              <a:rPr lang="zh-CN" altLang="en-US" dirty="0"/>
              <a:t>注解定义切入点表达式，并通过定义方法来表示切入点名称。最后在每个通知方法上添加相应的注解，并将切入点名称作为参数传递给需要执行增强的通知方法。</a:t>
            </a:r>
          </a:p>
        </p:txBody>
      </p:sp>
      <p:sp>
        <p:nvSpPr>
          <p:cNvPr id="4" name="灯片编号占位符 3">
            <a:extLst>
              <a:ext uri="{FF2B5EF4-FFF2-40B4-BE49-F238E27FC236}">
                <a16:creationId xmlns:a16="http://schemas.microsoft.com/office/drawing/2014/main" id="{CB7B30D2-3DC7-46A6-8C3B-3D1719445E2F}"/>
              </a:ext>
            </a:extLst>
          </p:cNvPr>
          <p:cNvSpPr>
            <a:spLocks noGrp="1"/>
          </p:cNvSpPr>
          <p:nvPr>
            <p:ph type="sldNum" sz="quarter" idx="12"/>
          </p:nvPr>
        </p:nvSpPr>
        <p:spPr/>
        <p:txBody>
          <a:bodyPr/>
          <a:lstStyle/>
          <a:p>
            <a:fld id="{8D4D1E41-7A09-AB4A-A4E1-09765ADA2698}" type="slidenum">
              <a:rPr kumimoji="1" lang="zh-CN" altLang="en-US" smtClean="0"/>
              <a:pPr/>
              <a:t>57</a:t>
            </a:fld>
            <a:endParaRPr kumimoji="1" lang="zh-CN" altLang="en-US" dirty="0"/>
          </a:p>
        </p:txBody>
      </p:sp>
      <p:sp>
        <p:nvSpPr>
          <p:cNvPr id="5" name="矩形 4">
            <a:extLst>
              <a:ext uri="{FF2B5EF4-FFF2-40B4-BE49-F238E27FC236}">
                <a16:creationId xmlns:a16="http://schemas.microsoft.com/office/drawing/2014/main" id="{A60F00D1-9BF6-4ACE-AAC9-5375E1C9C555}"/>
              </a:ext>
            </a:extLst>
          </p:cNvPr>
          <p:cNvSpPr/>
          <p:nvPr/>
        </p:nvSpPr>
        <p:spPr>
          <a:xfrm>
            <a:off x="4252510" y="4672225"/>
            <a:ext cx="6874525" cy="1166715"/>
          </a:xfrm>
          <a:prstGeom prst="rect">
            <a:avLst/>
          </a:prstGeom>
          <a:ln>
            <a:solidFill>
              <a:srgbClr val="C00000"/>
            </a:solidFill>
          </a:ln>
        </p:spPr>
        <p:txBody>
          <a:bodyPr wrap="square">
            <a:noAutofit/>
          </a:bodyPr>
          <a:lstStyle/>
          <a:p>
            <a:pPr algn="ctr">
              <a:lnSpc>
                <a:spcPct val="150000"/>
              </a:lnSpc>
            </a:pPr>
            <a:r>
              <a:rPr lang="zh-CN" altLang="en-US" sz="24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2400" b="1" dirty="0">
                <a:solidFill>
                  <a:prstClr val="black"/>
                </a:solidFill>
                <a:latin typeface="Microsoft YaHei" panose="020B0503020204020204" pitchFamily="34" charset="-122"/>
                <a:ea typeface="Microsoft YaHei" panose="020B0503020204020204" pitchFamily="34" charset="-122"/>
              </a:rPr>
              <a:t>请思考</a:t>
            </a:r>
            <a:endParaRPr lang="en-US" altLang="zh-CN" sz="2400" b="1" dirty="0">
              <a:solidFill>
                <a:prstClr val="black"/>
              </a:solidFill>
              <a:latin typeface="Microsoft YaHei" panose="020B0503020204020204" pitchFamily="34" charset="-122"/>
              <a:ea typeface="Microsoft YaHei" panose="020B0503020204020204" pitchFamily="34" charset="-122"/>
            </a:endParaRPr>
          </a:p>
          <a:p>
            <a:pPr algn="ctr">
              <a:lnSpc>
                <a:spcPct val="150000"/>
              </a:lnSpc>
            </a:pPr>
            <a:r>
              <a:rPr lang="zh-CN" altLang="en-US" sz="2400" dirty="0">
                <a:latin typeface="微软雅黑" panose="020B0503020204020204" pitchFamily="34" charset="-122"/>
                <a:ea typeface="微软雅黑" panose="020B0503020204020204" pitchFamily="34" charset="-122"/>
              </a:rPr>
              <a:t>切面类</a:t>
            </a:r>
            <a:r>
              <a:rPr lang="en-US" altLang="zh-CN" sz="2400" dirty="0" err="1">
                <a:latin typeface="微软雅黑" panose="020B0503020204020204" pitchFamily="34" charset="-122"/>
                <a:ea typeface="微软雅黑" panose="020B0503020204020204" pitchFamily="34" charset="-122"/>
              </a:rPr>
              <a:t>MyAspect</a:t>
            </a:r>
            <a:r>
              <a:rPr lang="zh-CN" altLang="en-US" sz="2400" dirty="0">
                <a:latin typeface="微软雅黑" panose="020B0503020204020204" pitchFamily="34" charset="-122"/>
                <a:ea typeface="微软雅黑" panose="020B0503020204020204" pitchFamily="34" charset="-122"/>
              </a:rPr>
              <a:t>被</a:t>
            </a:r>
            <a:r>
              <a:rPr lang="en-US" altLang="zh-CN" sz="2400" dirty="0">
                <a:solidFill>
                  <a:srgbClr val="C00000"/>
                </a:solidFill>
                <a:latin typeface="微软雅黑" panose="020B0503020204020204" pitchFamily="34" charset="-122"/>
                <a:ea typeface="微软雅黑" panose="020B0503020204020204" pitchFamily="34" charset="-122"/>
              </a:rPr>
              <a:t>@Component</a:t>
            </a:r>
            <a:r>
              <a:rPr lang="zh-CN" altLang="en-US" sz="2400" dirty="0">
                <a:latin typeface="微软雅黑" panose="020B0503020204020204" pitchFamily="34" charset="-122"/>
                <a:ea typeface="微软雅黑" panose="020B0503020204020204" pitchFamily="34" charset="-122"/>
              </a:rPr>
              <a:t>注解的目的是？</a:t>
            </a:r>
            <a:endParaRPr lang="en-US" altLang="zh-CN" sz="2400" b="1" dirty="0">
              <a:solidFill>
                <a:prstClr val="black"/>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C6D8418-A180-4A10-A542-979FF4E4DFB7}"/>
              </a:ext>
            </a:extLst>
          </p:cNvPr>
          <p:cNvSpPr txBox="1"/>
          <p:nvPr/>
        </p:nvSpPr>
        <p:spPr>
          <a:xfrm>
            <a:off x="3048918" y="3262893"/>
            <a:ext cx="6097836" cy="458908"/>
          </a:xfrm>
          <a:prstGeom prst="rect">
            <a:avLst/>
          </a:prstGeom>
          <a:noFill/>
        </p:spPr>
        <p:txBody>
          <a:bodyPr wrap="square">
            <a:spAutoFit/>
          </a:bodyPr>
          <a:lstStyle/>
          <a:p>
            <a:pPr algn="ctr">
              <a:lnSpc>
                <a:spcPct val="150000"/>
              </a:lnSpc>
            </a:pPr>
            <a:r>
              <a:rPr lang="zh-CN" altLang="en-US" sz="1800" dirty="0">
                <a:latin typeface="微软雅黑" panose="020B0503020204020204" pitchFamily="34" charset="-122"/>
                <a:ea typeface="微软雅黑" panose="020B0503020204020204" pitchFamily="34" charset="-122"/>
              </a:rPr>
              <a:t>切面类</a:t>
            </a:r>
            <a:r>
              <a:rPr lang="en-US" altLang="zh-CN" sz="1800" dirty="0" err="1">
                <a:latin typeface="微软雅黑" panose="020B0503020204020204" pitchFamily="34" charset="-122"/>
                <a:ea typeface="微软雅黑" panose="020B0503020204020204" pitchFamily="34" charset="-122"/>
              </a:rPr>
              <a:t>MyAspect</a:t>
            </a:r>
            <a:endParaRPr lang="en-US" altLang="zh-CN" sz="18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2673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86408-478A-45E5-91BC-AA02738CEEB7}"/>
              </a:ext>
            </a:extLst>
          </p:cNvPr>
          <p:cNvSpPr>
            <a:spLocks noGrp="1"/>
          </p:cNvSpPr>
          <p:nvPr>
            <p:ph type="title"/>
          </p:nvPr>
        </p:nvSpPr>
        <p:spPr/>
        <p:txBody>
          <a:bodyPr/>
          <a:lstStyle/>
          <a:p>
            <a:r>
              <a:rPr lang="en-US" altLang="zh-CN" dirty="0"/>
              <a:t>4</a:t>
            </a:r>
            <a:r>
              <a:rPr lang="zh-CN" altLang="en-US" dirty="0"/>
              <a:t>．创建配置文件</a:t>
            </a:r>
          </a:p>
        </p:txBody>
      </p:sp>
      <p:sp>
        <p:nvSpPr>
          <p:cNvPr id="3" name="内容占位符 2">
            <a:extLst>
              <a:ext uri="{FF2B5EF4-FFF2-40B4-BE49-F238E27FC236}">
                <a16:creationId xmlns:a16="http://schemas.microsoft.com/office/drawing/2014/main" id="{8B6F53FB-64FA-4D2A-9461-B3E2DD43F591}"/>
              </a:ext>
            </a:extLst>
          </p:cNvPr>
          <p:cNvSpPr>
            <a:spLocks noGrp="1"/>
          </p:cNvSpPr>
          <p:nvPr>
            <p:ph idx="1"/>
          </p:nvPr>
        </p:nvSpPr>
        <p:spPr/>
        <p:txBody>
          <a:bodyPr/>
          <a:lstStyle/>
          <a:p>
            <a:r>
              <a:rPr lang="zh-CN" altLang="en-US" dirty="0"/>
              <a:t>在</a:t>
            </a:r>
            <a:r>
              <a:rPr lang="en-US" altLang="zh-CN" dirty="0" err="1"/>
              <a:t>src</a:t>
            </a:r>
            <a:r>
              <a:rPr lang="zh-CN" altLang="en-US" dirty="0"/>
              <a:t>目录中，创建一个名为</a:t>
            </a:r>
            <a:r>
              <a:rPr lang="en-US" altLang="zh-CN" dirty="0" err="1"/>
              <a:t>aspectj.config</a:t>
            </a:r>
            <a:r>
              <a:rPr lang="zh-CN" altLang="en-US" dirty="0"/>
              <a:t>的包，并在该包中创建配置文件</a:t>
            </a:r>
            <a:r>
              <a:rPr lang="en-US" altLang="zh-CN" dirty="0">
                <a:solidFill>
                  <a:srgbClr val="C00000"/>
                </a:solidFill>
              </a:rPr>
              <a:t>applicationContext.xml</a:t>
            </a:r>
            <a:r>
              <a:rPr lang="zh-CN" altLang="en-US" dirty="0"/>
              <a:t>，在配置文件中指定需要扫描的包，使注解生效。同时，需要启动基于注解的</a:t>
            </a:r>
            <a:r>
              <a:rPr lang="en-US" altLang="zh-CN" dirty="0">
                <a:solidFill>
                  <a:srgbClr val="C00000"/>
                </a:solidFill>
              </a:rPr>
              <a:t>AspectJ</a:t>
            </a:r>
            <a:r>
              <a:rPr lang="zh-CN" altLang="en-US" dirty="0"/>
              <a:t>支持。</a:t>
            </a:r>
          </a:p>
        </p:txBody>
      </p:sp>
      <p:sp>
        <p:nvSpPr>
          <p:cNvPr id="4" name="灯片编号占位符 3">
            <a:extLst>
              <a:ext uri="{FF2B5EF4-FFF2-40B4-BE49-F238E27FC236}">
                <a16:creationId xmlns:a16="http://schemas.microsoft.com/office/drawing/2014/main" id="{439C6415-D77C-42CD-9EB6-B62CCFF0C3C1}"/>
              </a:ext>
            </a:extLst>
          </p:cNvPr>
          <p:cNvSpPr>
            <a:spLocks noGrp="1"/>
          </p:cNvSpPr>
          <p:nvPr>
            <p:ph type="sldNum" sz="quarter" idx="12"/>
          </p:nvPr>
        </p:nvSpPr>
        <p:spPr/>
        <p:txBody>
          <a:bodyPr/>
          <a:lstStyle/>
          <a:p>
            <a:fld id="{8D4D1E41-7A09-AB4A-A4E1-09765ADA2698}" type="slidenum">
              <a:rPr kumimoji="1" lang="zh-CN" altLang="en-US" smtClean="0"/>
              <a:pPr/>
              <a:t>58</a:t>
            </a:fld>
            <a:endParaRPr kumimoji="1" lang="zh-CN" altLang="en-US" dirty="0"/>
          </a:p>
        </p:txBody>
      </p:sp>
    </p:spTree>
    <p:extLst>
      <p:ext uri="{BB962C8B-B14F-4D97-AF65-F5344CB8AC3E}">
        <p14:creationId xmlns:p14="http://schemas.microsoft.com/office/powerpoint/2010/main" val="394710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ACADC7-2230-864C-A77A-DA0BF8437D52}"/>
              </a:ext>
            </a:extLst>
          </p:cNvPr>
          <p:cNvSpPr>
            <a:spLocks noGrp="1" noChangeArrowheads="1"/>
          </p:cNvSpPr>
          <p:nvPr>
            <p:ph type="title"/>
          </p:nvPr>
        </p:nvSpPr>
        <p:spPr>
          <a:xfrm>
            <a:off x="1307508" y="352769"/>
            <a:ext cx="8220812" cy="879086"/>
          </a:xfrm>
        </p:spPr>
        <p:txBody>
          <a:bodyPr/>
          <a:lstStyle/>
          <a:p>
            <a:pPr eaLnBrk="1" hangingPunct="1"/>
            <a:r>
              <a:rPr lang="en-US" altLang="zh-CN" dirty="0"/>
              <a:t>1.1  Spring</a:t>
            </a:r>
            <a:r>
              <a:rPr lang="zh-CN" altLang="en-US" dirty="0"/>
              <a:t>概述</a:t>
            </a:r>
            <a:endParaRPr lang="zh-CN" altLang="en-US" sz="2800" dirty="0"/>
          </a:p>
        </p:txBody>
      </p:sp>
      <p:sp>
        <p:nvSpPr>
          <p:cNvPr id="9219" name="Rectangle 3">
            <a:extLst>
              <a:ext uri="{FF2B5EF4-FFF2-40B4-BE49-F238E27FC236}">
                <a16:creationId xmlns:a16="http://schemas.microsoft.com/office/drawing/2014/main" id="{CF4110DD-B710-B748-88DE-CD75D504A00C}"/>
              </a:ext>
            </a:extLst>
          </p:cNvPr>
          <p:cNvSpPr>
            <a:spLocks noGrp="1" noChangeArrowheads="1"/>
          </p:cNvSpPr>
          <p:nvPr>
            <p:ph idx="1"/>
          </p:nvPr>
        </p:nvSpPr>
        <p:spPr>
          <a:xfrm>
            <a:off x="838200" y="1498401"/>
            <a:ext cx="10515600" cy="5006830"/>
          </a:xfrm>
        </p:spPr>
        <p:txBody>
          <a:bodyPr>
            <a:normAutofit/>
          </a:bodyPr>
          <a:lstStyle/>
          <a:p>
            <a:r>
              <a:rPr lang="en-US" altLang="zh-CN" dirty="0"/>
              <a:t>1.1.1  Spring</a:t>
            </a:r>
            <a:r>
              <a:rPr lang="zh-CN" altLang="en-US" dirty="0"/>
              <a:t>的由来</a:t>
            </a:r>
            <a:endParaRPr lang="en-US" altLang="zh-CN" dirty="0"/>
          </a:p>
          <a:p>
            <a:r>
              <a:rPr lang="en-US" altLang="zh-CN" dirty="0">
                <a:solidFill>
                  <a:srgbClr val="C00000"/>
                </a:solidFill>
              </a:rPr>
              <a:t>1.1.2  Spring</a:t>
            </a:r>
            <a:r>
              <a:rPr lang="zh-CN" altLang="en-US" dirty="0">
                <a:solidFill>
                  <a:srgbClr val="C00000"/>
                </a:solidFill>
              </a:rPr>
              <a:t>的体系结构</a:t>
            </a:r>
          </a:p>
        </p:txBody>
      </p:sp>
      <p:sp>
        <p:nvSpPr>
          <p:cNvPr id="3" name="灯片编号占位符 2">
            <a:extLst>
              <a:ext uri="{FF2B5EF4-FFF2-40B4-BE49-F238E27FC236}">
                <a16:creationId xmlns:a16="http://schemas.microsoft.com/office/drawing/2014/main" id="{6C755278-7C6D-194D-B9C6-F3E13F17B6FB}"/>
              </a:ext>
            </a:extLst>
          </p:cNvPr>
          <p:cNvSpPr>
            <a:spLocks noGrp="1"/>
          </p:cNvSpPr>
          <p:nvPr>
            <p:ph type="sldNum" sz="quarter" idx="12"/>
          </p:nvPr>
        </p:nvSpPr>
        <p:spPr/>
        <p:txBody>
          <a:bodyPr/>
          <a:lstStyle/>
          <a:p>
            <a:fld id="{8D4D1E41-7A09-AB4A-A4E1-09765ADA2698}" type="slidenum">
              <a:rPr kumimoji="1" lang="zh-CN" altLang="en-US" smtClean="0"/>
              <a:pPr/>
              <a:t>5</a:t>
            </a:fld>
            <a:endParaRPr kumimoji="1" lang="zh-CN" altLang="en-US" dirty="0"/>
          </a:p>
        </p:txBody>
      </p:sp>
    </p:spTree>
    <p:extLst>
      <p:ext uri="{BB962C8B-B14F-4D97-AF65-F5344CB8AC3E}">
        <p14:creationId xmlns:p14="http://schemas.microsoft.com/office/powerpoint/2010/main" val="3043751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B28F9-32B6-4B9F-86E6-C5DD996AC57C}"/>
              </a:ext>
            </a:extLst>
          </p:cNvPr>
          <p:cNvSpPr>
            <a:spLocks noGrp="1"/>
          </p:cNvSpPr>
          <p:nvPr>
            <p:ph type="title"/>
          </p:nvPr>
        </p:nvSpPr>
        <p:spPr/>
        <p:txBody>
          <a:bodyPr/>
          <a:lstStyle/>
          <a:p>
            <a:r>
              <a:rPr lang="en-US" altLang="zh-CN" dirty="0"/>
              <a:t>5</a:t>
            </a:r>
            <a:r>
              <a:rPr lang="zh-CN" altLang="en-US" dirty="0"/>
              <a:t>．创建测试类</a:t>
            </a:r>
          </a:p>
        </p:txBody>
      </p:sp>
      <p:sp>
        <p:nvSpPr>
          <p:cNvPr id="3" name="内容占位符 2">
            <a:extLst>
              <a:ext uri="{FF2B5EF4-FFF2-40B4-BE49-F238E27FC236}">
                <a16:creationId xmlns:a16="http://schemas.microsoft.com/office/drawing/2014/main" id="{F8845283-685B-4066-9560-AEB17DC81A83}"/>
              </a:ext>
            </a:extLst>
          </p:cNvPr>
          <p:cNvSpPr>
            <a:spLocks noGrp="1"/>
          </p:cNvSpPr>
          <p:nvPr>
            <p:ph idx="1"/>
          </p:nvPr>
        </p:nvSpPr>
        <p:spPr/>
        <p:txBody>
          <a:bodyPr/>
          <a:lstStyle/>
          <a:p>
            <a:r>
              <a:rPr lang="zh-CN" altLang="en-US" dirty="0"/>
              <a:t>在</a:t>
            </a:r>
            <a:r>
              <a:rPr lang="en-US" altLang="zh-CN" dirty="0" err="1"/>
              <a:t>src</a:t>
            </a:r>
            <a:r>
              <a:rPr lang="zh-CN" altLang="en-US" dirty="0"/>
              <a:t>目录中，创建一个名为</a:t>
            </a:r>
            <a:r>
              <a:rPr lang="en-US" altLang="zh-CN" dirty="0" err="1"/>
              <a:t>aspectj.test</a:t>
            </a:r>
            <a:r>
              <a:rPr lang="zh-CN" altLang="en-US" dirty="0"/>
              <a:t>的包，并在该包中创建测试类</a:t>
            </a:r>
            <a:r>
              <a:rPr lang="en-US" altLang="zh-CN" dirty="0" err="1">
                <a:solidFill>
                  <a:srgbClr val="C00000"/>
                </a:solidFill>
              </a:rPr>
              <a:t>AspectjAOPTest</a:t>
            </a:r>
            <a:r>
              <a:rPr lang="zh-CN" altLang="en-US" dirty="0"/>
              <a:t>。</a:t>
            </a:r>
          </a:p>
        </p:txBody>
      </p:sp>
      <p:sp>
        <p:nvSpPr>
          <p:cNvPr id="4" name="灯片编号占位符 3">
            <a:extLst>
              <a:ext uri="{FF2B5EF4-FFF2-40B4-BE49-F238E27FC236}">
                <a16:creationId xmlns:a16="http://schemas.microsoft.com/office/drawing/2014/main" id="{2ACADE0C-C21C-4B2F-95BE-4E43DB8C8294}"/>
              </a:ext>
            </a:extLst>
          </p:cNvPr>
          <p:cNvSpPr>
            <a:spLocks noGrp="1"/>
          </p:cNvSpPr>
          <p:nvPr>
            <p:ph type="sldNum" sz="quarter" idx="12"/>
          </p:nvPr>
        </p:nvSpPr>
        <p:spPr/>
        <p:txBody>
          <a:bodyPr/>
          <a:lstStyle/>
          <a:p>
            <a:fld id="{8D4D1E41-7A09-AB4A-A4E1-09765ADA2698}" type="slidenum">
              <a:rPr kumimoji="1" lang="zh-CN" altLang="en-US" smtClean="0"/>
              <a:pPr/>
              <a:t>59</a:t>
            </a:fld>
            <a:endParaRPr kumimoji="1" lang="zh-CN" altLang="en-US" dirty="0"/>
          </a:p>
        </p:txBody>
      </p:sp>
      <p:sp>
        <p:nvSpPr>
          <p:cNvPr id="5" name="文本框 4">
            <a:extLst>
              <a:ext uri="{FF2B5EF4-FFF2-40B4-BE49-F238E27FC236}">
                <a16:creationId xmlns:a16="http://schemas.microsoft.com/office/drawing/2014/main" id="{7332A117-A3F8-4536-BC4D-34F4A8E95ABC}"/>
              </a:ext>
            </a:extLst>
          </p:cNvPr>
          <p:cNvSpPr txBox="1"/>
          <p:nvPr/>
        </p:nvSpPr>
        <p:spPr>
          <a:xfrm>
            <a:off x="838200" y="2524346"/>
            <a:ext cx="10740528" cy="3693319"/>
          </a:xfrm>
          <a:prstGeom prst="rect">
            <a:avLst/>
          </a:prstGeom>
          <a:noFill/>
          <a:ln>
            <a:solidFill>
              <a:srgbClr val="C00000"/>
            </a:solidFill>
          </a:ln>
        </p:spPr>
        <p:txBody>
          <a:bodyPr wrap="square" rtlCol="0">
            <a:spAutoFit/>
          </a:bodyPr>
          <a:lstStyle/>
          <a:p>
            <a:pPr marL="266700" algn="just"/>
            <a:r>
              <a:rPr lang="de-DE" altLang="zh-CN" sz="1800" kern="100" dirty="0">
                <a:effectLst/>
                <a:latin typeface="Times New Roman" panose="02020603050405020304" pitchFamily="18" charset="0"/>
                <a:ea typeface="宋体" panose="02010600030101010101" pitchFamily="2" charset="-122"/>
              </a:rPr>
              <a:t>public static void main(String[] args)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@SuppressWarnings("resource")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ApplicationContext appCon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new ClassPathXmlApplicationContext("aspectj/config/applicationContext.xml");</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从容器中，获取增强后的目标对象</a:t>
            </a:r>
          </a:p>
          <a:p>
            <a:pPr marL="266700" algn="just"/>
            <a:r>
              <a:rPr lang="de-DE" altLang="zh-CN" sz="1800" kern="100" dirty="0">
                <a:effectLst/>
                <a:latin typeface="Times New Roman" panose="02020603050405020304" pitchFamily="18" charset="0"/>
                <a:ea typeface="宋体" panose="02010600030101010101" pitchFamily="2" charset="-122"/>
              </a:rPr>
              <a:t>		TestDao testDaoAdvice = (TestDao)appCon.getBean("testDao");</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执行方法</a:t>
            </a:r>
          </a:p>
          <a:p>
            <a:pPr marL="266700" algn="just"/>
            <a:r>
              <a:rPr lang="de-DE" altLang="zh-CN" sz="1800" kern="100" dirty="0">
                <a:effectLst/>
                <a:latin typeface="Times New Roman" panose="02020603050405020304" pitchFamily="18" charset="0"/>
                <a:ea typeface="宋体" panose="02010600030101010101" pitchFamily="2" charset="-122"/>
              </a:rPr>
              <a:t>		testDaoAdvice.</a:t>
            </a:r>
            <a:r>
              <a:rPr lang="de-DE" altLang="zh-CN" sz="1800" kern="100" dirty="0">
                <a:solidFill>
                  <a:srgbClr val="C00000"/>
                </a:solidFill>
                <a:effectLst/>
                <a:latin typeface="Times New Roman" panose="02020603050405020304" pitchFamily="18" charset="0"/>
                <a:ea typeface="宋体" panose="02010600030101010101" pitchFamily="2" charset="-122"/>
              </a:rPr>
              <a:t>save</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System.out.println("==============");</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testDaoAdvice.</a:t>
            </a:r>
            <a:r>
              <a:rPr lang="de-DE" altLang="zh-CN" sz="1800" kern="100" dirty="0">
                <a:solidFill>
                  <a:srgbClr val="C00000"/>
                </a:solidFill>
                <a:effectLst/>
                <a:latin typeface="Times New Roman" panose="02020603050405020304" pitchFamily="18" charset="0"/>
                <a:ea typeface="宋体" panose="02010600030101010101" pitchFamily="2" charset="-122"/>
              </a:rPr>
              <a:t>modify</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System.out.println("==============");</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testDaoAdvice.</a:t>
            </a:r>
            <a:r>
              <a:rPr lang="de-DE" altLang="zh-CN" sz="1800" kern="100" dirty="0">
                <a:solidFill>
                  <a:srgbClr val="C00000"/>
                </a:solidFill>
                <a:effectLst/>
                <a:latin typeface="Times New Roman" panose="02020603050405020304" pitchFamily="18" charset="0"/>
                <a:ea typeface="宋体" panose="02010600030101010101" pitchFamily="2" charset="-122"/>
              </a:rPr>
              <a:t>delete</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83393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516F7-A823-4DF8-B418-78B92E2C7AAC}"/>
              </a:ext>
            </a:extLst>
          </p:cNvPr>
          <p:cNvSpPr>
            <a:spLocks noGrp="1"/>
          </p:cNvSpPr>
          <p:nvPr>
            <p:ph type="title"/>
          </p:nvPr>
        </p:nvSpPr>
        <p:spPr/>
        <p:txBody>
          <a:bodyPr/>
          <a:lstStyle/>
          <a:p>
            <a:r>
              <a:rPr lang="en-US" altLang="zh-CN" dirty="0"/>
              <a:t>6</a:t>
            </a:r>
            <a:r>
              <a:rPr lang="zh-CN" altLang="en-US" dirty="0"/>
              <a:t>．运行测试类</a:t>
            </a:r>
          </a:p>
        </p:txBody>
      </p:sp>
      <p:sp>
        <p:nvSpPr>
          <p:cNvPr id="4" name="灯片编号占位符 3">
            <a:extLst>
              <a:ext uri="{FF2B5EF4-FFF2-40B4-BE49-F238E27FC236}">
                <a16:creationId xmlns:a16="http://schemas.microsoft.com/office/drawing/2014/main" id="{D5B8FDCF-FA93-4BF3-85BE-5538D2C490F1}"/>
              </a:ext>
            </a:extLst>
          </p:cNvPr>
          <p:cNvSpPr>
            <a:spLocks noGrp="1"/>
          </p:cNvSpPr>
          <p:nvPr>
            <p:ph type="sldNum" sz="quarter" idx="12"/>
          </p:nvPr>
        </p:nvSpPr>
        <p:spPr/>
        <p:txBody>
          <a:bodyPr/>
          <a:lstStyle/>
          <a:p>
            <a:fld id="{8D4D1E41-7A09-AB4A-A4E1-09765ADA2698}" type="slidenum">
              <a:rPr kumimoji="1" lang="zh-CN" altLang="en-US" smtClean="0"/>
              <a:pPr/>
              <a:t>60</a:t>
            </a:fld>
            <a:endParaRPr kumimoji="1" lang="zh-CN" altLang="en-US" dirty="0"/>
          </a:p>
        </p:txBody>
      </p:sp>
      <p:pic>
        <p:nvPicPr>
          <p:cNvPr id="4098" name="Picture 2">
            <a:extLst>
              <a:ext uri="{FF2B5EF4-FFF2-40B4-BE49-F238E27FC236}">
                <a16:creationId xmlns:a16="http://schemas.microsoft.com/office/drawing/2014/main" id="{D9C967BF-4AEF-4AC8-8604-4A63B7FD0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996" y="1609724"/>
            <a:ext cx="8220811" cy="501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0225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61</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t>1.1  Spring</a:t>
            </a:r>
            <a:r>
              <a:rPr kumimoji="1" lang="zh-CN" altLang="en-US" dirty="0"/>
              <a:t>概述</a:t>
            </a:r>
            <a:endParaRPr kumimoji="1" lang="en-US" altLang="zh-CN" dirty="0"/>
          </a:p>
          <a:p>
            <a:pPr marL="0" indent="0">
              <a:lnSpc>
                <a:spcPct val="130000"/>
              </a:lnSpc>
              <a:buNone/>
            </a:pPr>
            <a:r>
              <a:rPr kumimoji="1" lang="en-US" altLang="zh-CN" dirty="0"/>
              <a:t>1.2  Spring</a:t>
            </a:r>
            <a:r>
              <a:rPr kumimoji="1" lang="zh-CN" altLang="en-US" dirty="0"/>
              <a:t>开发环境的构建</a:t>
            </a:r>
            <a:endParaRPr kumimoji="1" lang="en-US" altLang="zh-CN" dirty="0"/>
          </a:p>
          <a:p>
            <a:pPr marL="0" indent="0">
              <a:lnSpc>
                <a:spcPct val="130000"/>
              </a:lnSpc>
              <a:buNone/>
            </a:pPr>
            <a:r>
              <a:rPr kumimoji="1" lang="en-US" altLang="zh-CN" dirty="0"/>
              <a:t>1.3  Spring IoC</a:t>
            </a:r>
          </a:p>
          <a:p>
            <a:pPr marL="0" indent="0">
              <a:lnSpc>
                <a:spcPct val="130000"/>
              </a:lnSpc>
              <a:buNone/>
            </a:pPr>
            <a:r>
              <a:rPr kumimoji="1" lang="en-US" altLang="zh-CN" dirty="0"/>
              <a:t>1.4  Spring AOP</a:t>
            </a:r>
          </a:p>
          <a:p>
            <a:pPr marL="0" indent="0">
              <a:lnSpc>
                <a:spcPct val="130000"/>
              </a:lnSpc>
              <a:buNone/>
            </a:pPr>
            <a:r>
              <a:rPr kumimoji="1" lang="en-US" altLang="zh-CN" dirty="0">
                <a:solidFill>
                  <a:srgbClr val="C00000"/>
                </a:solidFill>
              </a:rPr>
              <a:t>1.5  Spring Bean</a:t>
            </a:r>
          </a:p>
          <a:p>
            <a:pPr marL="0" indent="0">
              <a:lnSpc>
                <a:spcPct val="130000"/>
              </a:lnSpc>
              <a:buNone/>
            </a:pPr>
            <a:r>
              <a:rPr kumimoji="1" lang="en-US" altLang="zh-CN" dirty="0"/>
              <a:t>1.6  Spring</a:t>
            </a:r>
            <a:r>
              <a:rPr kumimoji="1" lang="zh-CN" altLang="en-US" dirty="0"/>
              <a:t>的数据库编程</a:t>
            </a:r>
            <a:endParaRPr kumimoji="1" lang="en-US" altLang="zh-CN" dirty="0"/>
          </a:p>
        </p:txBody>
      </p:sp>
    </p:spTree>
    <p:extLst>
      <p:ext uri="{BB962C8B-B14F-4D97-AF65-F5344CB8AC3E}">
        <p14:creationId xmlns:p14="http://schemas.microsoft.com/office/powerpoint/2010/main" val="21793614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4FE04-D0E7-4AF7-9C11-1F8820E8365C}"/>
              </a:ext>
            </a:extLst>
          </p:cNvPr>
          <p:cNvSpPr>
            <a:spLocks noGrp="1"/>
          </p:cNvSpPr>
          <p:nvPr>
            <p:ph type="title"/>
          </p:nvPr>
        </p:nvSpPr>
        <p:spPr/>
        <p:txBody>
          <a:bodyPr/>
          <a:lstStyle/>
          <a:p>
            <a:r>
              <a:rPr lang="en-US" altLang="zh-CN" dirty="0"/>
              <a:t>1.5  Spring Bean</a:t>
            </a:r>
            <a:endParaRPr lang="zh-CN" altLang="en-US" dirty="0"/>
          </a:p>
        </p:txBody>
      </p:sp>
      <p:sp>
        <p:nvSpPr>
          <p:cNvPr id="3" name="内容占位符 2">
            <a:extLst>
              <a:ext uri="{FF2B5EF4-FFF2-40B4-BE49-F238E27FC236}">
                <a16:creationId xmlns:a16="http://schemas.microsoft.com/office/drawing/2014/main" id="{C27CB31E-5D81-46C8-8D08-D14214DAA09B}"/>
              </a:ext>
            </a:extLst>
          </p:cNvPr>
          <p:cNvSpPr>
            <a:spLocks noGrp="1"/>
          </p:cNvSpPr>
          <p:nvPr>
            <p:ph idx="1"/>
          </p:nvPr>
        </p:nvSpPr>
        <p:spPr/>
        <p:txBody>
          <a:bodyPr/>
          <a:lstStyle/>
          <a:p>
            <a:r>
              <a:rPr lang="en-US" altLang="zh-CN" dirty="0">
                <a:solidFill>
                  <a:srgbClr val="C00000"/>
                </a:solidFill>
              </a:rPr>
              <a:t>1.5.1  Bean</a:t>
            </a:r>
            <a:r>
              <a:rPr lang="zh-CN" altLang="en-US" dirty="0">
                <a:solidFill>
                  <a:srgbClr val="C00000"/>
                </a:solidFill>
              </a:rPr>
              <a:t>的实例化</a:t>
            </a:r>
            <a:endParaRPr lang="en-US" altLang="zh-CN" dirty="0">
              <a:solidFill>
                <a:srgbClr val="C00000"/>
              </a:solidFill>
            </a:endParaRPr>
          </a:p>
          <a:p>
            <a:r>
              <a:rPr lang="en-US" altLang="zh-CN" dirty="0"/>
              <a:t>1.5.2  Bean</a:t>
            </a:r>
            <a:r>
              <a:rPr lang="zh-CN" altLang="en-US" dirty="0"/>
              <a:t>的作用域</a:t>
            </a:r>
            <a:endParaRPr lang="en-US" altLang="zh-CN" dirty="0"/>
          </a:p>
          <a:p>
            <a:r>
              <a:rPr lang="en-US" altLang="zh-CN" dirty="0"/>
              <a:t>1.5.3  Bean</a:t>
            </a:r>
            <a:r>
              <a:rPr lang="zh-CN" altLang="en-US" dirty="0"/>
              <a:t>的初始化和销毁</a:t>
            </a:r>
          </a:p>
        </p:txBody>
      </p:sp>
      <p:sp>
        <p:nvSpPr>
          <p:cNvPr id="4" name="灯片编号占位符 3">
            <a:extLst>
              <a:ext uri="{FF2B5EF4-FFF2-40B4-BE49-F238E27FC236}">
                <a16:creationId xmlns:a16="http://schemas.microsoft.com/office/drawing/2014/main" id="{C2604ACE-5B6F-4B3D-B8A0-0A3DD64248A9}"/>
              </a:ext>
            </a:extLst>
          </p:cNvPr>
          <p:cNvSpPr>
            <a:spLocks noGrp="1"/>
          </p:cNvSpPr>
          <p:nvPr>
            <p:ph type="sldNum" sz="quarter" idx="12"/>
          </p:nvPr>
        </p:nvSpPr>
        <p:spPr/>
        <p:txBody>
          <a:bodyPr/>
          <a:lstStyle/>
          <a:p>
            <a:fld id="{8D4D1E41-7A09-AB4A-A4E1-09765ADA2698}" type="slidenum">
              <a:rPr kumimoji="1" lang="zh-CN" altLang="en-US" smtClean="0"/>
              <a:pPr/>
              <a:t>62</a:t>
            </a:fld>
            <a:endParaRPr kumimoji="1" lang="zh-CN" altLang="en-US" dirty="0"/>
          </a:p>
        </p:txBody>
      </p:sp>
    </p:spTree>
    <p:extLst>
      <p:ext uri="{BB962C8B-B14F-4D97-AF65-F5344CB8AC3E}">
        <p14:creationId xmlns:p14="http://schemas.microsoft.com/office/powerpoint/2010/main" val="17812279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F64A6-2B8D-4C15-AE28-69D91E772E84}"/>
              </a:ext>
            </a:extLst>
          </p:cNvPr>
          <p:cNvSpPr>
            <a:spLocks noGrp="1"/>
          </p:cNvSpPr>
          <p:nvPr>
            <p:ph type="title"/>
          </p:nvPr>
        </p:nvSpPr>
        <p:spPr/>
        <p:txBody>
          <a:bodyPr/>
          <a:lstStyle/>
          <a:p>
            <a:r>
              <a:rPr lang="en-US" altLang="zh-CN" dirty="0"/>
              <a:t>1.5.1  Bean</a:t>
            </a:r>
            <a:r>
              <a:rPr lang="zh-CN" altLang="en-US" dirty="0"/>
              <a:t>的实例化</a:t>
            </a:r>
          </a:p>
        </p:txBody>
      </p:sp>
      <p:sp>
        <p:nvSpPr>
          <p:cNvPr id="3" name="内容占位符 2">
            <a:extLst>
              <a:ext uri="{FF2B5EF4-FFF2-40B4-BE49-F238E27FC236}">
                <a16:creationId xmlns:a16="http://schemas.microsoft.com/office/drawing/2014/main" id="{B3EF3681-8EF4-4FF0-8729-F480099BB4B5}"/>
              </a:ext>
            </a:extLst>
          </p:cNvPr>
          <p:cNvSpPr>
            <a:spLocks noGrp="1"/>
          </p:cNvSpPr>
          <p:nvPr>
            <p:ph idx="1"/>
          </p:nvPr>
        </p:nvSpPr>
        <p:spPr/>
        <p:txBody>
          <a:bodyPr/>
          <a:lstStyle/>
          <a:p>
            <a:r>
              <a:rPr lang="zh-CN" altLang="en-US" dirty="0"/>
              <a:t>在面向对象编程中，想使用某个对象时，需要事先实例化该对象。同样，在</a:t>
            </a:r>
            <a:r>
              <a:rPr lang="en-US" altLang="zh-CN" dirty="0"/>
              <a:t>Spring</a:t>
            </a:r>
            <a:r>
              <a:rPr lang="zh-CN" altLang="en-US" dirty="0"/>
              <a:t>框架中，想使用</a:t>
            </a:r>
            <a:r>
              <a:rPr lang="en-US" altLang="zh-CN" dirty="0"/>
              <a:t>Spring</a:t>
            </a:r>
            <a:r>
              <a:rPr lang="zh-CN" altLang="en-US" dirty="0"/>
              <a:t>容器中的</a:t>
            </a:r>
            <a:r>
              <a:rPr lang="en-US" altLang="zh-CN" dirty="0"/>
              <a:t>Bean</a:t>
            </a:r>
            <a:r>
              <a:rPr lang="zh-CN" altLang="en-US" dirty="0"/>
              <a:t>，也需要实例化</a:t>
            </a:r>
            <a:r>
              <a:rPr lang="en-US" altLang="zh-CN" dirty="0"/>
              <a:t>Bean</a:t>
            </a:r>
            <a:r>
              <a:rPr lang="zh-CN" altLang="en-US" dirty="0"/>
              <a:t>。</a:t>
            </a:r>
            <a:r>
              <a:rPr lang="en-US" altLang="zh-CN" dirty="0"/>
              <a:t>Spring</a:t>
            </a:r>
            <a:r>
              <a:rPr lang="zh-CN" altLang="en-US" dirty="0"/>
              <a:t>框架实例化</a:t>
            </a:r>
            <a:r>
              <a:rPr lang="en-US" altLang="zh-CN" dirty="0"/>
              <a:t>Bean</a:t>
            </a:r>
            <a:r>
              <a:rPr lang="zh-CN" altLang="en-US" dirty="0"/>
              <a:t>有三种方式：</a:t>
            </a:r>
            <a:r>
              <a:rPr lang="zh-CN" altLang="en-US" dirty="0">
                <a:solidFill>
                  <a:srgbClr val="C00000"/>
                </a:solidFill>
              </a:rPr>
              <a:t>构造方法实例化</a:t>
            </a:r>
            <a:r>
              <a:rPr lang="zh-CN" altLang="en-US" dirty="0"/>
              <a:t>、</a:t>
            </a:r>
            <a:r>
              <a:rPr lang="zh-CN" altLang="en-US" dirty="0">
                <a:solidFill>
                  <a:srgbClr val="C00000"/>
                </a:solidFill>
              </a:rPr>
              <a:t>静态工厂实例化</a:t>
            </a:r>
            <a:r>
              <a:rPr lang="zh-CN" altLang="en-US" dirty="0"/>
              <a:t>和</a:t>
            </a:r>
            <a:r>
              <a:rPr lang="zh-CN" altLang="en-US" dirty="0">
                <a:solidFill>
                  <a:srgbClr val="C00000"/>
                </a:solidFill>
              </a:rPr>
              <a:t>实例工厂实例化</a:t>
            </a:r>
            <a:r>
              <a:rPr lang="zh-CN" altLang="en-US" dirty="0"/>
              <a:t>（其中，最常用的实例方法是</a:t>
            </a:r>
            <a:r>
              <a:rPr lang="zh-CN" altLang="en-US" dirty="0">
                <a:solidFill>
                  <a:srgbClr val="C00000"/>
                </a:solidFill>
              </a:rPr>
              <a:t>构造方法实例化</a:t>
            </a:r>
            <a:r>
              <a:rPr lang="zh-CN" altLang="en-US" dirty="0"/>
              <a:t>）。</a:t>
            </a:r>
            <a:endParaRPr lang="en-US" altLang="zh-CN" dirty="0"/>
          </a:p>
          <a:p>
            <a:r>
              <a:rPr lang="en-US" altLang="zh-CN" dirty="0"/>
              <a:t>【</a:t>
            </a:r>
            <a:r>
              <a:rPr lang="zh-CN" altLang="en-US" dirty="0">
                <a:solidFill>
                  <a:srgbClr val="C00000"/>
                </a:solidFill>
              </a:rPr>
              <a:t>例</a:t>
            </a:r>
            <a:r>
              <a:rPr lang="en-US" altLang="zh-CN" dirty="0">
                <a:solidFill>
                  <a:srgbClr val="C00000"/>
                </a:solidFill>
              </a:rPr>
              <a:t>1-4</a:t>
            </a:r>
            <a:r>
              <a:rPr lang="en-US" altLang="zh-CN" dirty="0"/>
              <a:t>】Bean</a:t>
            </a:r>
            <a:r>
              <a:rPr lang="zh-CN" altLang="en-US" dirty="0"/>
              <a:t>的实例化过程。该实例的具体要求是：分别使用构造方法、静态工厂和实例工厂实例化</a:t>
            </a:r>
            <a:r>
              <a:rPr lang="en-US" altLang="zh-CN" dirty="0"/>
              <a:t>Bean</a:t>
            </a:r>
            <a:r>
              <a:rPr lang="zh-CN" altLang="en-US" dirty="0"/>
              <a:t>。</a:t>
            </a:r>
            <a:endParaRPr lang="en-US" altLang="zh-CN" dirty="0"/>
          </a:p>
          <a:p>
            <a:endParaRPr lang="zh-CN" altLang="en-US" dirty="0"/>
          </a:p>
        </p:txBody>
      </p:sp>
      <p:sp>
        <p:nvSpPr>
          <p:cNvPr id="4" name="灯片编号占位符 3">
            <a:extLst>
              <a:ext uri="{FF2B5EF4-FFF2-40B4-BE49-F238E27FC236}">
                <a16:creationId xmlns:a16="http://schemas.microsoft.com/office/drawing/2014/main" id="{A488D76D-9AB1-46B0-B5E0-C8F44A801405}"/>
              </a:ext>
            </a:extLst>
          </p:cNvPr>
          <p:cNvSpPr>
            <a:spLocks noGrp="1"/>
          </p:cNvSpPr>
          <p:nvPr>
            <p:ph type="sldNum" sz="quarter" idx="12"/>
          </p:nvPr>
        </p:nvSpPr>
        <p:spPr/>
        <p:txBody>
          <a:bodyPr/>
          <a:lstStyle/>
          <a:p>
            <a:fld id="{8D4D1E41-7A09-AB4A-A4E1-09765ADA2698}" type="slidenum">
              <a:rPr kumimoji="1" lang="zh-CN" altLang="en-US" smtClean="0"/>
              <a:pPr/>
              <a:t>63</a:t>
            </a:fld>
            <a:endParaRPr kumimoji="1" lang="zh-CN" altLang="en-US" dirty="0"/>
          </a:p>
        </p:txBody>
      </p:sp>
    </p:spTree>
    <p:extLst>
      <p:ext uri="{BB962C8B-B14F-4D97-AF65-F5344CB8AC3E}">
        <p14:creationId xmlns:p14="http://schemas.microsoft.com/office/powerpoint/2010/main" val="38517142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95F24-415B-424C-9FDB-517580584125}"/>
              </a:ext>
            </a:extLst>
          </p:cNvPr>
          <p:cNvSpPr>
            <a:spLocks noGrp="1"/>
          </p:cNvSpPr>
          <p:nvPr>
            <p:ph type="title"/>
          </p:nvPr>
        </p:nvSpPr>
        <p:spPr/>
        <p:txBody>
          <a:bodyPr>
            <a:noAutofit/>
          </a:bodyPr>
          <a:lstStyle/>
          <a:p>
            <a:r>
              <a:rPr lang="en-US" altLang="zh-CN" sz="2800" dirty="0"/>
              <a:t>1</a:t>
            </a:r>
            <a:r>
              <a:rPr lang="zh-CN" altLang="en-US" sz="2800" dirty="0"/>
              <a:t>．使用</a:t>
            </a:r>
            <a:r>
              <a:rPr lang="en-US" altLang="zh-CN" sz="2800" dirty="0"/>
              <a:t>Eclipse</a:t>
            </a:r>
            <a:r>
              <a:rPr lang="zh-CN" altLang="en-US" sz="2800" dirty="0"/>
              <a:t>创建</a:t>
            </a:r>
            <a:r>
              <a:rPr lang="en-US" altLang="zh-CN" sz="2800" dirty="0"/>
              <a:t>Web</a:t>
            </a:r>
            <a:r>
              <a:rPr lang="zh-CN" altLang="en-US" sz="2800" dirty="0"/>
              <a:t>应用并导入相关</a:t>
            </a:r>
            <a:r>
              <a:rPr lang="en-US" altLang="zh-CN" sz="2800" dirty="0"/>
              <a:t>JAR</a:t>
            </a:r>
            <a:r>
              <a:rPr lang="zh-CN" altLang="en-US" sz="2800" dirty="0"/>
              <a:t>包</a:t>
            </a:r>
          </a:p>
        </p:txBody>
      </p:sp>
      <p:sp>
        <p:nvSpPr>
          <p:cNvPr id="3" name="内容占位符 2">
            <a:extLst>
              <a:ext uri="{FF2B5EF4-FFF2-40B4-BE49-F238E27FC236}">
                <a16:creationId xmlns:a16="http://schemas.microsoft.com/office/drawing/2014/main" id="{CD0EA3AD-8803-4B7F-8845-CDEEB32E8626}"/>
              </a:ext>
            </a:extLst>
          </p:cNvPr>
          <p:cNvSpPr>
            <a:spLocks noGrp="1"/>
          </p:cNvSpPr>
          <p:nvPr>
            <p:ph idx="1"/>
          </p:nvPr>
        </p:nvSpPr>
        <p:spPr/>
        <p:txBody>
          <a:bodyPr/>
          <a:lstStyle/>
          <a:p>
            <a:r>
              <a:rPr lang="zh-CN" altLang="en-US" dirty="0"/>
              <a:t>使用</a:t>
            </a:r>
            <a:r>
              <a:rPr lang="en-US" altLang="zh-CN" dirty="0"/>
              <a:t>Eclipse</a:t>
            </a:r>
            <a:r>
              <a:rPr lang="zh-CN" altLang="en-US" dirty="0"/>
              <a:t>创建一个名为</a:t>
            </a:r>
            <a:r>
              <a:rPr lang="en-US" altLang="zh-CN" dirty="0"/>
              <a:t>ch1_4</a:t>
            </a:r>
            <a:r>
              <a:rPr lang="zh-CN" altLang="en-US" dirty="0"/>
              <a:t>的</a:t>
            </a:r>
            <a:r>
              <a:rPr lang="en-US" altLang="zh-CN" dirty="0"/>
              <a:t>Dynamic Web Project</a:t>
            </a:r>
            <a:r>
              <a:rPr lang="zh-CN" altLang="en-US" dirty="0"/>
              <a:t>，并将</a:t>
            </a:r>
            <a:r>
              <a:rPr lang="en-US" altLang="zh-CN" dirty="0"/>
              <a:t>Spring</a:t>
            </a:r>
            <a:r>
              <a:rPr lang="zh-CN" altLang="en-US" dirty="0"/>
              <a:t>的</a:t>
            </a:r>
            <a:r>
              <a:rPr lang="en-US" altLang="zh-CN" dirty="0">
                <a:solidFill>
                  <a:srgbClr val="C00000"/>
                </a:solidFill>
              </a:rPr>
              <a:t>4</a:t>
            </a:r>
            <a:r>
              <a:rPr lang="zh-CN" altLang="en-US" dirty="0">
                <a:solidFill>
                  <a:srgbClr val="C00000"/>
                </a:solidFill>
              </a:rPr>
              <a:t>个基础包</a:t>
            </a:r>
            <a:r>
              <a:rPr lang="zh-CN" altLang="en-US" dirty="0"/>
              <a:t>和第三方依赖包</a:t>
            </a:r>
            <a:r>
              <a:rPr lang="en-US" altLang="zh-CN" dirty="0">
                <a:solidFill>
                  <a:srgbClr val="C00000"/>
                </a:solidFill>
              </a:rPr>
              <a:t>commons-logging-1.2.jar</a:t>
            </a:r>
            <a:r>
              <a:rPr lang="zh-CN" altLang="en-US" dirty="0"/>
              <a:t>复制到</a:t>
            </a:r>
            <a:r>
              <a:rPr lang="en-US" altLang="zh-CN" dirty="0"/>
              <a:t>ch1_4</a:t>
            </a:r>
            <a:r>
              <a:rPr lang="zh-CN" altLang="en-US" dirty="0"/>
              <a:t>的</a:t>
            </a:r>
            <a:r>
              <a:rPr lang="en-US" altLang="zh-CN" dirty="0"/>
              <a:t>WEB-INF/lib</a:t>
            </a:r>
            <a:r>
              <a:rPr lang="zh-CN" altLang="en-US" dirty="0"/>
              <a:t>目录中。</a:t>
            </a:r>
          </a:p>
        </p:txBody>
      </p:sp>
      <p:sp>
        <p:nvSpPr>
          <p:cNvPr id="4" name="灯片编号占位符 3">
            <a:extLst>
              <a:ext uri="{FF2B5EF4-FFF2-40B4-BE49-F238E27FC236}">
                <a16:creationId xmlns:a16="http://schemas.microsoft.com/office/drawing/2014/main" id="{A34B0A19-02DF-4D4E-A60C-6055716853A8}"/>
              </a:ext>
            </a:extLst>
          </p:cNvPr>
          <p:cNvSpPr>
            <a:spLocks noGrp="1"/>
          </p:cNvSpPr>
          <p:nvPr>
            <p:ph type="sldNum" sz="quarter" idx="12"/>
          </p:nvPr>
        </p:nvSpPr>
        <p:spPr/>
        <p:txBody>
          <a:bodyPr/>
          <a:lstStyle/>
          <a:p>
            <a:fld id="{8D4D1E41-7A09-AB4A-A4E1-09765ADA2698}" type="slidenum">
              <a:rPr kumimoji="1" lang="zh-CN" altLang="en-US" smtClean="0"/>
              <a:pPr/>
              <a:t>64</a:t>
            </a:fld>
            <a:endParaRPr kumimoji="1" lang="zh-CN" altLang="en-US" dirty="0"/>
          </a:p>
        </p:txBody>
      </p:sp>
    </p:spTree>
    <p:extLst>
      <p:ext uri="{BB962C8B-B14F-4D97-AF65-F5344CB8AC3E}">
        <p14:creationId xmlns:p14="http://schemas.microsoft.com/office/powerpoint/2010/main" val="2464855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6A7C6-2E31-40F7-945D-573185E2F86D}"/>
              </a:ext>
            </a:extLst>
          </p:cNvPr>
          <p:cNvSpPr>
            <a:spLocks noGrp="1"/>
          </p:cNvSpPr>
          <p:nvPr>
            <p:ph type="title"/>
          </p:nvPr>
        </p:nvSpPr>
        <p:spPr/>
        <p:txBody>
          <a:bodyPr/>
          <a:lstStyle/>
          <a:p>
            <a:r>
              <a:rPr lang="en-US" altLang="zh-CN" dirty="0"/>
              <a:t>2</a:t>
            </a:r>
            <a:r>
              <a:rPr lang="zh-CN" altLang="en-US" dirty="0"/>
              <a:t>．创建实例化</a:t>
            </a:r>
            <a:r>
              <a:rPr lang="en-US" altLang="zh-CN" dirty="0"/>
              <a:t>Bean</a:t>
            </a:r>
            <a:r>
              <a:rPr lang="zh-CN" altLang="en-US" dirty="0"/>
              <a:t>的类</a:t>
            </a:r>
          </a:p>
        </p:txBody>
      </p:sp>
      <p:sp>
        <p:nvSpPr>
          <p:cNvPr id="3" name="内容占位符 2">
            <a:extLst>
              <a:ext uri="{FF2B5EF4-FFF2-40B4-BE49-F238E27FC236}">
                <a16:creationId xmlns:a16="http://schemas.microsoft.com/office/drawing/2014/main" id="{907B7CDB-2DD9-422D-BD43-3A2A15705761}"/>
              </a:ext>
            </a:extLst>
          </p:cNvPr>
          <p:cNvSpPr>
            <a:spLocks noGrp="1"/>
          </p:cNvSpPr>
          <p:nvPr>
            <p:ph idx="1"/>
          </p:nvPr>
        </p:nvSpPr>
        <p:spPr/>
        <p:txBody>
          <a:bodyPr/>
          <a:lstStyle/>
          <a:p>
            <a:r>
              <a:rPr lang="zh-CN" altLang="en-US" dirty="0"/>
              <a:t>在</a:t>
            </a:r>
            <a:r>
              <a:rPr lang="en-US" altLang="zh-CN" dirty="0" err="1"/>
              <a:t>src</a:t>
            </a:r>
            <a:r>
              <a:rPr lang="zh-CN" altLang="en-US" dirty="0"/>
              <a:t>目录中，创建一个名为</a:t>
            </a:r>
            <a:r>
              <a:rPr lang="en-US" altLang="zh-CN" dirty="0"/>
              <a:t>instance</a:t>
            </a:r>
            <a:r>
              <a:rPr lang="zh-CN" altLang="en-US" dirty="0"/>
              <a:t>的包，并在该包中创建</a:t>
            </a:r>
            <a:r>
              <a:rPr lang="en-US" altLang="zh-CN" dirty="0" err="1"/>
              <a:t>BeanClass</a:t>
            </a:r>
            <a:r>
              <a:rPr lang="zh-CN" altLang="en-US" dirty="0"/>
              <a:t>、</a:t>
            </a:r>
            <a:r>
              <a:rPr lang="en-US" altLang="zh-CN" dirty="0" err="1"/>
              <a:t>BeanInstanceFactory</a:t>
            </a:r>
            <a:r>
              <a:rPr lang="zh-CN" altLang="en-US" dirty="0"/>
              <a:t>以及</a:t>
            </a:r>
            <a:r>
              <a:rPr lang="en-US" altLang="zh-CN" dirty="0" err="1"/>
              <a:t>BeanStaticFactory</a:t>
            </a:r>
            <a:r>
              <a:rPr lang="zh-CN" altLang="en-US" dirty="0"/>
              <a:t>等实例化</a:t>
            </a:r>
            <a:r>
              <a:rPr lang="en-US" altLang="zh-CN" dirty="0"/>
              <a:t>Bean</a:t>
            </a:r>
            <a:r>
              <a:rPr lang="zh-CN" altLang="en-US" dirty="0"/>
              <a:t>的类。</a:t>
            </a:r>
          </a:p>
        </p:txBody>
      </p:sp>
      <p:sp>
        <p:nvSpPr>
          <p:cNvPr id="4" name="灯片编号占位符 3">
            <a:extLst>
              <a:ext uri="{FF2B5EF4-FFF2-40B4-BE49-F238E27FC236}">
                <a16:creationId xmlns:a16="http://schemas.microsoft.com/office/drawing/2014/main" id="{2B750A5B-94FA-432B-BDA0-B2352995E4F8}"/>
              </a:ext>
            </a:extLst>
          </p:cNvPr>
          <p:cNvSpPr>
            <a:spLocks noGrp="1"/>
          </p:cNvSpPr>
          <p:nvPr>
            <p:ph type="sldNum" sz="quarter" idx="12"/>
          </p:nvPr>
        </p:nvSpPr>
        <p:spPr/>
        <p:txBody>
          <a:bodyPr/>
          <a:lstStyle/>
          <a:p>
            <a:fld id="{8D4D1E41-7A09-AB4A-A4E1-09765ADA2698}" type="slidenum">
              <a:rPr kumimoji="1" lang="zh-CN" altLang="en-US" smtClean="0"/>
              <a:pPr/>
              <a:t>65</a:t>
            </a:fld>
            <a:endParaRPr kumimoji="1" lang="zh-CN" altLang="en-US" dirty="0"/>
          </a:p>
        </p:txBody>
      </p:sp>
      <p:sp>
        <p:nvSpPr>
          <p:cNvPr id="5" name="文本框 4">
            <a:extLst>
              <a:ext uri="{FF2B5EF4-FFF2-40B4-BE49-F238E27FC236}">
                <a16:creationId xmlns:a16="http://schemas.microsoft.com/office/drawing/2014/main" id="{C5EDFE90-406B-431A-9E91-B24171201342}"/>
              </a:ext>
            </a:extLst>
          </p:cNvPr>
          <p:cNvSpPr txBox="1"/>
          <p:nvPr/>
        </p:nvSpPr>
        <p:spPr>
          <a:xfrm>
            <a:off x="681668" y="3004451"/>
            <a:ext cx="4825388" cy="2862322"/>
          </a:xfrm>
          <a:prstGeom prst="rect">
            <a:avLst/>
          </a:prstGeom>
          <a:noFill/>
          <a:ln>
            <a:solidFill>
              <a:srgbClr val="C00000"/>
            </a:solidFill>
          </a:ln>
        </p:spPr>
        <p:txBody>
          <a:bodyPr wrap="square" rtlCol="0">
            <a:spAutoFit/>
          </a:bodyPr>
          <a:lstStyle/>
          <a:p>
            <a:pPr marL="266700" algn="just"/>
            <a:r>
              <a:rPr lang="de-DE" altLang="zh-CN" sz="1800" kern="100" dirty="0">
                <a:effectLst/>
                <a:latin typeface="Times New Roman" panose="02020603050405020304" pitchFamily="18" charset="0"/>
                <a:ea typeface="宋体" panose="02010600030101010101" pitchFamily="2" charset="-122"/>
              </a:rPr>
              <a:t>package instance;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class </a:t>
            </a:r>
            <a:r>
              <a:rPr lang="de-DE" altLang="zh-CN" sz="1800" kern="100" dirty="0">
                <a:solidFill>
                  <a:srgbClr val="C00000"/>
                </a:solidFill>
                <a:effectLst/>
                <a:latin typeface="Times New Roman" panose="02020603050405020304" pitchFamily="18" charset="0"/>
                <a:ea typeface="宋体" panose="02010600030101010101" pitchFamily="2" charset="-122"/>
              </a:rPr>
              <a:t>BeanClass</a:t>
            </a:r>
            <a:r>
              <a:rPr lang="de-DE" altLang="zh-CN" sz="1800" kern="100" dirty="0">
                <a:effectLst/>
                <a:latin typeface="Times New Roman" panose="02020603050405020304" pitchFamily="18" charset="0"/>
                <a:ea typeface="宋体" panose="02010600030101010101" pitchFamily="2" charset="-122"/>
              </a:rPr>
              <a:t> {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String message;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BeanClass()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message = "</a:t>
            </a:r>
            <a:r>
              <a:rPr lang="zh-CN" altLang="zh-CN" sz="1800" kern="100" dirty="0">
                <a:effectLst/>
                <a:latin typeface="Times New Roman" panose="02020603050405020304" pitchFamily="18" charset="0"/>
                <a:ea typeface="宋体" panose="02010600030101010101" pitchFamily="2" charset="-122"/>
              </a:rPr>
              <a:t>构造方法实例化</a:t>
            </a:r>
            <a:r>
              <a:rPr lang="de-DE" altLang="zh-CN" sz="1800" kern="100" dirty="0">
                <a:effectLst/>
                <a:latin typeface="Times New Roman" panose="02020603050405020304" pitchFamily="18" charset="0"/>
                <a:ea typeface="宋体" panose="02010600030101010101" pitchFamily="2" charset="-122"/>
              </a:rPr>
              <a:t>Bean";</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BeanClass(String s)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message = s;</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FAE2DE29-DE7A-45ED-9BA6-8DB8E9D902E5}"/>
              </a:ext>
            </a:extLst>
          </p:cNvPr>
          <p:cNvSpPr txBox="1"/>
          <p:nvPr/>
        </p:nvSpPr>
        <p:spPr>
          <a:xfrm>
            <a:off x="5350524" y="2551837"/>
            <a:ext cx="6742323" cy="1754326"/>
          </a:xfrm>
          <a:prstGeom prst="rect">
            <a:avLst/>
          </a:prstGeom>
          <a:noFill/>
          <a:ln>
            <a:solidFill>
              <a:srgbClr val="C00000"/>
            </a:solidFill>
          </a:ln>
        </p:spPr>
        <p:txBody>
          <a:bodyPr wrap="square" rtlCol="0">
            <a:spAutoFit/>
          </a:bodyPr>
          <a:lstStyle/>
          <a:p>
            <a:pPr marL="266700" algn="just"/>
            <a:r>
              <a:rPr lang="de-DE" altLang="zh-CN" sz="1800" kern="100" dirty="0">
                <a:effectLst/>
                <a:latin typeface="Times New Roman" panose="02020603050405020304" pitchFamily="18" charset="0"/>
                <a:ea typeface="宋体" panose="02010600030101010101" pitchFamily="2" charset="-122"/>
              </a:rPr>
              <a:t>package instance;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class </a:t>
            </a:r>
            <a:r>
              <a:rPr lang="de-DE" altLang="zh-CN" sz="1800" kern="100" dirty="0">
                <a:solidFill>
                  <a:srgbClr val="C00000"/>
                </a:solidFill>
                <a:effectLst/>
                <a:latin typeface="Times New Roman" panose="02020603050405020304" pitchFamily="18" charset="0"/>
                <a:ea typeface="宋体" panose="02010600030101010101" pitchFamily="2" charset="-122"/>
              </a:rPr>
              <a:t>BeanInstanceFactory</a:t>
            </a:r>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BeanClass createBeanClassInstance()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return new BeanClass("</a:t>
            </a:r>
            <a:r>
              <a:rPr lang="zh-CN" altLang="zh-CN" sz="1800" kern="100" dirty="0">
                <a:effectLst/>
                <a:latin typeface="Times New Roman" panose="02020603050405020304" pitchFamily="18" charset="0"/>
                <a:ea typeface="宋体" panose="02010600030101010101" pitchFamily="2" charset="-122"/>
              </a:rPr>
              <a:t>调用实例工厂方法实例化</a:t>
            </a:r>
            <a:r>
              <a:rPr lang="de-DE" altLang="zh-CN" sz="1800" kern="100" dirty="0">
                <a:effectLst/>
                <a:latin typeface="Times New Roman" panose="02020603050405020304" pitchFamily="18" charset="0"/>
                <a:ea typeface="宋体" panose="02010600030101010101" pitchFamily="2" charset="-122"/>
              </a:rPr>
              <a:t>Bean");</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CB5A37D-5C87-417D-AB5C-7CCA2FF56EBE}"/>
              </a:ext>
            </a:extLst>
          </p:cNvPr>
          <p:cNvSpPr txBox="1"/>
          <p:nvPr/>
        </p:nvSpPr>
        <p:spPr>
          <a:xfrm>
            <a:off x="5199962" y="4457646"/>
            <a:ext cx="6742322" cy="2308324"/>
          </a:xfrm>
          <a:prstGeom prst="rect">
            <a:avLst/>
          </a:prstGeom>
          <a:noFill/>
          <a:ln>
            <a:solidFill>
              <a:srgbClr val="C00000"/>
            </a:solidFill>
          </a:ln>
        </p:spPr>
        <p:txBody>
          <a:bodyPr wrap="square" rtlCol="0">
            <a:spAutoFit/>
          </a:bodyPr>
          <a:lstStyle/>
          <a:p>
            <a:pPr marL="266700" algn="just"/>
            <a:r>
              <a:rPr lang="de-DE" altLang="zh-CN" sz="1800" kern="100" dirty="0">
                <a:effectLst/>
                <a:latin typeface="Times New Roman" panose="02020603050405020304" pitchFamily="18" charset="0"/>
                <a:ea typeface="宋体" panose="02010600030101010101" pitchFamily="2" charset="-122"/>
              </a:rPr>
              <a:t>package instance;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class </a:t>
            </a:r>
            <a:r>
              <a:rPr lang="de-DE" altLang="zh-CN" sz="1800" kern="100" dirty="0">
                <a:solidFill>
                  <a:srgbClr val="C00000"/>
                </a:solidFill>
                <a:effectLst/>
                <a:latin typeface="Times New Roman" panose="02020603050405020304" pitchFamily="18" charset="0"/>
                <a:ea typeface="宋体" panose="02010600030101010101" pitchFamily="2" charset="-122"/>
              </a:rPr>
              <a:t>BeanStaticFactory</a:t>
            </a:r>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static BeanClass beanInstance = new BeanClass("</a:t>
            </a:r>
            <a:r>
              <a:rPr lang="zh-CN" altLang="zh-CN" sz="1800" kern="100" dirty="0">
                <a:effectLst/>
                <a:latin typeface="Times New Roman" panose="02020603050405020304" pitchFamily="18" charset="0"/>
                <a:ea typeface="宋体" panose="02010600030101010101" pitchFamily="2" charset="-122"/>
              </a:rPr>
              <a:t>调用静态工厂方法实例化</a:t>
            </a:r>
            <a:r>
              <a:rPr lang="de-DE" altLang="zh-CN" sz="1800" kern="100" dirty="0">
                <a:effectLst/>
                <a:latin typeface="Times New Roman" panose="02020603050405020304" pitchFamily="18" charset="0"/>
                <a:ea typeface="宋体" panose="02010600030101010101" pitchFamily="2" charset="-122"/>
              </a:rPr>
              <a:t>Bean");</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static BeanClass createInstance()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return beanInstance;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175456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E1829-FB3B-4036-BFE0-9221F80043D1}"/>
              </a:ext>
            </a:extLst>
          </p:cNvPr>
          <p:cNvSpPr>
            <a:spLocks noGrp="1"/>
          </p:cNvSpPr>
          <p:nvPr>
            <p:ph type="title"/>
          </p:nvPr>
        </p:nvSpPr>
        <p:spPr/>
        <p:txBody>
          <a:bodyPr/>
          <a:lstStyle/>
          <a:p>
            <a:r>
              <a:rPr lang="en-US" altLang="zh-CN" dirty="0"/>
              <a:t>3</a:t>
            </a:r>
            <a:r>
              <a:rPr lang="zh-CN" altLang="en-US" dirty="0"/>
              <a:t>．创建配置文件</a:t>
            </a:r>
          </a:p>
        </p:txBody>
      </p:sp>
      <p:sp>
        <p:nvSpPr>
          <p:cNvPr id="3" name="内容占位符 2">
            <a:extLst>
              <a:ext uri="{FF2B5EF4-FFF2-40B4-BE49-F238E27FC236}">
                <a16:creationId xmlns:a16="http://schemas.microsoft.com/office/drawing/2014/main" id="{170CDA20-A5A0-41E3-9C36-EBAE1CD761FB}"/>
              </a:ext>
            </a:extLst>
          </p:cNvPr>
          <p:cNvSpPr>
            <a:spLocks noGrp="1"/>
          </p:cNvSpPr>
          <p:nvPr>
            <p:ph idx="1"/>
          </p:nvPr>
        </p:nvSpPr>
        <p:spPr/>
        <p:txBody>
          <a:bodyPr/>
          <a:lstStyle/>
          <a:p>
            <a:r>
              <a:rPr lang="zh-CN" altLang="en-US" dirty="0"/>
              <a:t>在</a:t>
            </a:r>
            <a:r>
              <a:rPr lang="en-US" altLang="zh-CN" dirty="0" err="1"/>
              <a:t>src</a:t>
            </a:r>
            <a:r>
              <a:rPr lang="zh-CN" altLang="en-US" dirty="0"/>
              <a:t>目录中，创建名为</a:t>
            </a:r>
            <a:r>
              <a:rPr lang="en-US" altLang="zh-CN" dirty="0"/>
              <a:t>config</a:t>
            </a:r>
            <a:r>
              <a:rPr lang="zh-CN" altLang="en-US" dirty="0"/>
              <a:t>的包，并在该包中创建名为</a:t>
            </a:r>
            <a:r>
              <a:rPr lang="en-US" altLang="zh-CN" dirty="0"/>
              <a:t>applicationContext.xml</a:t>
            </a:r>
            <a:r>
              <a:rPr lang="zh-CN" altLang="en-US" dirty="0"/>
              <a:t>的配置文件，在配置文件中分别使用</a:t>
            </a:r>
            <a:r>
              <a:rPr lang="en-US" altLang="zh-CN" dirty="0" err="1"/>
              <a:t>BeanClass</a:t>
            </a:r>
            <a:r>
              <a:rPr lang="zh-CN" altLang="en-US" dirty="0"/>
              <a:t>、</a:t>
            </a:r>
            <a:r>
              <a:rPr lang="en-US" altLang="zh-CN" dirty="0" err="1"/>
              <a:t>BeanInstanceFactory</a:t>
            </a:r>
            <a:r>
              <a:rPr lang="zh-CN" altLang="en-US" dirty="0"/>
              <a:t>以及</a:t>
            </a:r>
            <a:r>
              <a:rPr lang="en-US" altLang="zh-CN" dirty="0" err="1"/>
              <a:t>BeanStaticFactory</a:t>
            </a:r>
            <a:r>
              <a:rPr lang="zh-CN" altLang="en-US" dirty="0">
                <a:solidFill>
                  <a:srgbClr val="C00000"/>
                </a:solidFill>
              </a:rPr>
              <a:t>实例化</a:t>
            </a:r>
            <a:r>
              <a:rPr lang="en-US" altLang="zh-CN" dirty="0">
                <a:solidFill>
                  <a:srgbClr val="C00000"/>
                </a:solidFill>
              </a:rPr>
              <a:t>Bean</a:t>
            </a:r>
            <a:r>
              <a:rPr lang="zh-CN" altLang="en-US" dirty="0"/>
              <a:t>。</a:t>
            </a:r>
          </a:p>
        </p:txBody>
      </p:sp>
      <p:sp>
        <p:nvSpPr>
          <p:cNvPr id="4" name="灯片编号占位符 3">
            <a:extLst>
              <a:ext uri="{FF2B5EF4-FFF2-40B4-BE49-F238E27FC236}">
                <a16:creationId xmlns:a16="http://schemas.microsoft.com/office/drawing/2014/main" id="{4F767DC1-61DE-48C4-B77F-D286F1095EBE}"/>
              </a:ext>
            </a:extLst>
          </p:cNvPr>
          <p:cNvSpPr>
            <a:spLocks noGrp="1"/>
          </p:cNvSpPr>
          <p:nvPr>
            <p:ph type="sldNum" sz="quarter" idx="12"/>
          </p:nvPr>
        </p:nvSpPr>
        <p:spPr/>
        <p:txBody>
          <a:bodyPr/>
          <a:lstStyle/>
          <a:p>
            <a:fld id="{8D4D1E41-7A09-AB4A-A4E1-09765ADA2698}" type="slidenum">
              <a:rPr kumimoji="1" lang="zh-CN" altLang="en-US" smtClean="0"/>
              <a:pPr/>
              <a:t>66</a:t>
            </a:fld>
            <a:endParaRPr kumimoji="1" lang="zh-CN" altLang="en-US" dirty="0"/>
          </a:p>
        </p:txBody>
      </p:sp>
      <p:sp>
        <p:nvSpPr>
          <p:cNvPr id="5" name="文本框 4">
            <a:extLst>
              <a:ext uri="{FF2B5EF4-FFF2-40B4-BE49-F238E27FC236}">
                <a16:creationId xmlns:a16="http://schemas.microsoft.com/office/drawing/2014/main" id="{9687EEA9-E47A-4B0D-B09E-79F004FFCCE3}"/>
              </a:ext>
            </a:extLst>
          </p:cNvPr>
          <p:cNvSpPr txBox="1"/>
          <p:nvPr/>
        </p:nvSpPr>
        <p:spPr>
          <a:xfrm>
            <a:off x="572877" y="3429000"/>
            <a:ext cx="11224268" cy="2308324"/>
          </a:xfrm>
          <a:prstGeom prst="rect">
            <a:avLst/>
          </a:prstGeom>
          <a:noFill/>
          <a:ln>
            <a:solidFill>
              <a:srgbClr val="C00000"/>
            </a:solidFill>
          </a:ln>
        </p:spPr>
        <p:txBody>
          <a:bodyPr wrap="square" rtlCol="0">
            <a:spAutoFit/>
          </a:bodyPr>
          <a:lstStyle/>
          <a:p>
            <a:pPr marL="266700" algn="just"/>
            <a:r>
              <a:rPr lang="de-DE" altLang="zh-CN" sz="1800" kern="100" dirty="0">
                <a:effectLst/>
                <a:latin typeface="Times New Roman" panose="02020603050405020304" pitchFamily="18" charset="0"/>
                <a:ea typeface="宋体" panose="02010600030101010101" pitchFamily="2" charset="-122"/>
              </a:rPr>
              <a:t>&lt;!-- </a:t>
            </a:r>
            <a:r>
              <a:rPr lang="zh-CN" altLang="zh-CN" sz="1800" kern="100" dirty="0">
                <a:effectLst/>
                <a:latin typeface="Times New Roman" panose="02020603050405020304" pitchFamily="18" charset="0"/>
                <a:ea typeface="宋体" panose="02010600030101010101" pitchFamily="2" charset="-122"/>
              </a:rPr>
              <a:t>构造方法实例化</a:t>
            </a:r>
            <a:r>
              <a:rPr lang="de-DE" altLang="zh-CN" sz="1800" kern="100" dirty="0">
                <a:effectLst/>
                <a:latin typeface="Times New Roman" panose="02020603050405020304" pitchFamily="18" charset="0"/>
                <a:ea typeface="宋体" panose="02010600030101010101" pitchFamily="2" charset="-122"/>
              </a:rPr>
              <a:t>Bean --&gt;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solidFill>
                  <a:srgbClr val="C00000"/>
                </a:solidFill>
                <a:effectLst/>
                <a:latin typeface="Times New Roman" panose="02020603050405020304" pitchFamily="18" charset="0"/>
                <a:ea typeface="宋体" panose="02010600030101010101" pitchFamily="2" charset="-122"/>
              </a:rPr>
              <a:t>&lt;bean id="constructorInstance" class="instance.BeanClass"/&gt;</a:t>
            </a:r>
            <a:endParaRPr lang="zh-CN" altLang="zh-CN" sz="1800"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&lt;!-- </a:t>
            </a:r>
            <a:r>
              <a:rPr lang="zh-CN" altLang="zh-CN" sz="1800" kern="100" dirty="0">
                <a:effectLst/>
                <a:latin typeface="Times New Roman" panose="02020603050405020304" pitchFamily="18" charset="0"/>
                <a:ea typeface="宋体" panose="02010600030101010101" pitchFamily="2" charset="-122"/>
              </a:rPr>
              <a:t>静态工厂方法实例化</a:t>
            </a:r>
            <a:r>
              <a:rPr lang="de-DE" altLang="zh-CN" sz="1800" kern="100" dirty="0">
                <a:effectLst/>
                <a:latin typeface="Times New Roman" panose="02020603050405020304" pitchFamily="18" charset="0"/>
                <a:ea typeface="宋体" panose="02010600030101010101" pitchFamily="2" charset="-122"/>
              </a:rPr>
              <a:t>Bean</a:t>
            </a:r>
            <a:r>
              <a:rPr lang="zh-CN" altLang="zh-CN" sz="1800" kern="100" dirty="0">
                <a:effectLst/>
                <a:latin typeface="Times New Roman" panose="02020603050405020304" pitchFamily="18" charset="0"/>
                <a:ea typeface="宋体" panose="02010600030101010101" pitchFamily="2" charset="-122"/>
              </a:rPr>
              <a:t>，</a:t>
            </a:r>
            <a:r>
              <a:rPr lang="de-DE" altLang="zh-CN" sz="1800" kern="100" dirty="0">
                <a:effectLst/>
                <a:latin typeface="Times New Roman" panose="02020603050405020304" pitchFamily="18" charset="0"/>
                <a:ea typeface="宋体" panose="02010600030101010101" pitchFamily="2" charset="-122"/>
              </a:rPr>
              <a:t>createInstance</a:t>
            </a:r>
            <a:r>
              <a:rPr lang="zh-CN" altLang="zh-CN" sz="1800" kern="100" dirty="0">
                <a:effectLst/>
                <a:latin typeface="Times New Roman" panose="02020603050405020304" pitchFamily="18" charset="0"/>
                <a:ea typeface="宋体" panose="02010600030101010101" pitchFamily="2" charset="-122"/>
              </a:rPr>
              <a:t>为静态工厂类</a:t>
            </a:r>
            <a:r>
              <a:rPr lang="de-DE" altLang="zh-CN" sz="1800" kern="100" dirty="0">
                <a:effectLst/>
                <a:latin typeface="Times New Roman" panose="02020603050405020304" pitchFamily="18" charset="0"/>
                <a:ea typeface="宋体" panose="02010600030101010101" pitchFamily="2" charset="-122"/>
              </a:rPr>
              <a:t>BeanStaticFactory</a:t>
            </a:r>
            <a:r>
              <a:rPr lang="zh-CN" altLang="zh-CN" sz="1800" kern="100" dirty="0">
                <a:effectLst/>
                <a:latin typeface="Times New Roman" panose="02020603050405020304" pitchFamily="18" charset="0"/>
                <a:ea typeface="宋体" panose="02010600030101010101" pitchFamily="2" charset="-122"/>
              </a:rPr>
              <a:t>中的静态方法</a:t>
            </a:r>
            <a:r>
              <a:rPr lang="de-DE" altLang="zh-CN" sz="1800" kern="100" dirty="0">
                <a:effectLst/>
                <a:latin typeface="Times New Roman" panose="02020603050405020304" pitchFamily="18" charset="0"/>
                <a:ea typeface="宋体" panose="02010600030101010101" pitchFamily="2" charset="-122"/>
              </a:rPr>
              <a:t>--&gt;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solidFill>
                  <a:srgbClr val="C00000"/>
                </a:solidFill>
                <a:effectLst/>
                <a:latin typeface="Times New Roman" panose="02020603050405020304" pitchFamily="18" charset="0"/>
                <a:ea typeface="宋体" panose="02010600030101010101" pitchFamily="2" charset="-122"/>
              </a:rPr>
              <a:t>&lt;bean id="staticFactoryInstance" class="instance.BeanStaticFactory" factory-method="createInstance"/&gt;</a:t>
            </a:r>
            <a:endParaRPr lang="zh-CN" altLang="zh-CN" sz="1800"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&lt;!-- </a:t>
            </a:r>
            <a:r>
              <a:rPr lang="zh-CN" altLang="zh-CN" sz="1800" kern="100" dirty="0">
                <a:effectLst/>
                <a:latin typeface="Times New Roman" panose="02020603050405020304" pitchFamily="18" charset="0"/>
                <a:ea typeface="宋体" panose="02010600030101010101" pitchFamily="2" charset="-122"/>
              </a:rPr>
              <a:t>配置工厂</a:t>
            </a:r>
            <a:r>
              <a:rPr lang="de-DE" altLang="zh-CN" sz="1800" kern="100" dirty="0">
                <a:effectLst/>
                <a:latin typeface="Times New Roman" panose="02020603050405020304" pitchFamily="18" charset="0"/>
                <a:ea typeface="宋体" panose="02010600030101010101" pitchFamily="2" charset="-122"/>
              </a:rPr>
              <a:t> --&gt;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r>
              <a:rPr lang="de-DE" altLang="zh-CN" sz="1800" kern="100" dirty="0">
                <a:solidFill>
                  <a:srgbClr val="C00000"/>
                </a:solidFill>
                <a:effectLst/>
                <a:latin typeface="Times New Roman" panose="02020603050405020304" pitchFamily="18" charset="0"/>
                <a:ea typeface="宋体" panose="02010600030101010101" pitchFamily="2" charset="-122"/>
              </a:rPr>
              <a:t>&lt;bean id="myFactory" class="instance.BeanInstanceFactory"/&gt;</a:t>
            </a:r>
            <a:endParaRPr lang="zh-CN" altLang="zh-CN" sz="1800"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&lt;!-- </a:t>
            </a:r>
            <a:r>
              <a:rPr lang="zh-CN" altLang="zh-CN" sz="1800" kern="100" dirty="0">
                <a:effectLst/>
                <a:latin typeface="Times New Roman" panose="02020603050405020304" pitchFamily="18" charset="0"/>
                <a:ea typeface="宋体" panose="02010600030101010101" pitchFamily="2" charset="-122"/>
              </a:rPr>
              <a:t>使用</a:t>
            </a:r>
            <a:r>
              <a:rPr lang="de-DE" altLang="zh-CN" sz="1800" kern="100" dirty="0">
                <a:effectLst/>
                <a:latin typeface="Times New Roman" panose="02020603050405020304" pitchFamily="18" charset="0"/>
                <a:ea typeface="宋体" panose="02010600030101010101" pitchFamily="2" charset="-122"/>
              </a:rPr>
              <a:t>factory-bean</a:t>
            </a:r>
            <a:r>
              <a:rPr lang="zh-CN" altLang="zh-CN" sz="1800" kern="100" dirty="0">
                <a:effectLst/>
                <a:latin typeface="Times New Roman" panose="02020603050405020304" pitchFamily="18" charset="0"/>
                <a:ea typeface="宋体" panose="02010600030101010101" pitchFamily="2" charset="-122"/>
              </a:rPr>
              <a:t>属性指定配置工厂，使用</a:t>
            </a:r>
            <a:r>
              <a:rPr lang="de-DE" altLang="zh-CN" sz="1800" kern="100" dirty="0">
                <a:effectLst/>
                <a:latin typeface="Times New Roman" panose="02020603050405020304" pitchFamily="18" charset="0"/>
                <a:ea typeface="宋体" panose="02010600030101010101" pitchFamily="2" charset="-122"/>
              </a:rPr>
              <a:t>factory-method</a:t>
            </a:r>
            <a:r>
              <a:rPr lang="zh-CN" altLang="zh-CN" sz="1800" kern="100" dirty="0">
                <a:effectLst/>
                <a:latin typeface="Times New Roman" panose="02020603050405020304" pitchFamily="18" charset="0"/>
                <a:ea typeface="宋体" panose="02010600030101010101" pitchFamily="2" charset="-122"/>
              </a:rPr>
              <a:t>属性指定使用工厂中哪个方法实例化</a:t>
            </a:r>
            <a:r>
              <a:rPr lang="de-DE" altLang="zh-CN" sz="1800" kern="100" dirty="0">
                <a:effectLst/>
                <a:latin typeface="Times New Roman" panose="02020603050405020304" pitchFamily="18" charset="0"/>
                <a:ea typeface="宋体" panose="02010600030101010101" pitchFamily="2" charset="-122"/>
              </a:rPr>
              <a:t>Bean--&gt;</a:t>
            </a:r>
            <a:endParaRPr lang="en-US" altLang="zh-CN" kern="100" dirty="0">
              <a:latin typeface="Times New Roman" panose="02020603050405020304" pitchFamily="18" charset="0"/>
              <a:ea typeface="宋体" panose="02010600030101010101" pitchFamily="2" charset="-122"/>
            </a:endParaRPr>
          </a:p>
          <a:p>
            <a:pPr marL="266700" algn="just"/>
            <a:r>
              <a:rPr lang="de-DE" altLang="zh-CN" sz="1800" kern="100" dirty="0">
                <a:solidFill>
                  <a:srgbClr val="C00000"/>
                </a:solidFill>
                <a:effectLst/>
                <a:latin typeface="Times New Roman" panose="02020603050405020304" pitchFamily="18" charset="0"/>
                <a:ea typeface="宋体" panose="02010600030101010101" pitchFamily="2" charset="-122"/>
              </a:rPr>
              <a:t>&lt;bean id="instanceFactoryInstance" factory-bean="myFactory" factory-method="createBeanClassInstance"/&gt;</a:t>
            </a:r>
            <a:endParaRPr lang="zh-CN" altLang="zh-CN" sz="1800" kern="100" dirty="0">
              <a:solidFill>
                <a:srgbClr val="C0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415688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B2B0A-934C-409C-99D3-F37BB4E969F5}"/>
              </a:ext>
            </a:extLst>
          </p:cNvPr>
          <p:cNvSpPr>
            <a:spLocks noGrp="1"/>
          </p:cNvSpPr>
          <p:nvPr>
            <p:ph type="title"/>
          </p:nvPr>
        </p:nvSpPr>
        <p:spPr/>
        <p:txBody>
          <a:bodyPr/>
          <a:lstStyle/>
          <a:p>
            <a:r>
              <a:rPr lang="en-US" altLang="zh-CN" dirty="0"/>
              <a:t>4</a:t>
            </a:r>
            <a:r>
              <a:rPr lang="zh-CN" altLang="en-US" dirty="0"/>
              <a:t>．创建测试类</a:t>
            </a:r>
          </a:p>
        </p:txBody>
      </p:sp>
      <p:sp>
        <p:nvSpPr>
          <p:cNvPr id="3" name="内容占位符 2">
            <a:extLst>
              <a:ext uri="{FF2B5EF4-FFF2-40B4-BE49-F238E27FC236}">
                <a16:creationId xmlns:a16="http://schemas.microsoft.com/office/drawing/2014/main" id="{F683D268-E5D0-4582-8572-3A2857BC5549}"/>
              </a:ext>
            </a:extLst>
          </p:cNvPr>
          <p:cNvSpPr>
            <a:spLocks noGrp="1"/>
          </p:cNvSpPr>
          <p:nvPr>
            <p:ph idx="1"/>
          </p:nvPr>
        </p:nvSpPr>
        <p:spPr/>
        <p:txBody>
          <a:bodyPr/>
          <a:lstStyle/>
          <a:p>
            <a:r>
              <a:rPr lang="zh-CN" altLang="en-US" dirty="0"/>
              <a:t>在</a:t>
            </a:r>
            <a:r>
              <a:rPr lang="en-US" altLang="zh-CN" dirty="0" err="1"/>
              <a:t>src</a:t>
            </a:r>
            <a:r>
              <a:rPr lang="zh-CN" altLang="en-US" dirty="0"/>
              <a:t>目录中，创建</a:t>
            </a:r>
            <a:r>
              <a:rPr lang="en-US" altLang="zh-CN" dirty="0"/>
              <a:t>test</a:t>
            </a:r>
            <a:r>
              <a:rPr lang="zh-CN" altLang="en-US" dirty="0"/>
              <a:t>包，并在该包中创建测试类</a:t>
            </a:r>
            <a:r>
              <a:rPr lang="en-US" altLang="zh-CN" dirty="0" err="1"/>
              <a:t>TestInstance</a:t>
            </a:r>
            <a:r>
              <a:rPr lang="zh-CN" altLang="en-US" dirty="0"/>
              <a:t>。</a:t>
            </a:r>
          </a:p>
        </p:txBody>
      </p:sp>
      <p:sp>
        <p:nvSpPr>
          <p:cNvPr id="4" name="灯片编号占位符 3">
            <a:extLst>
              <a:ext uri="{FF2B5EF4-FFF2-40B4-BE49-F238E27FC236}">
                <a16:creationId xmlns:a16="http://schemas.microsoft.com/office/drawing/2014/main" id="{3785631E-2DC5-4AA5-BDEC-2E3F3C772EA3}"/>
              </a:ext>
            </a:extLst>
          </p:cNvPr>
          <p:cNvSpPr>
            <a:spLocks noGrp="1"/>
          </p:cNvSpPr>
          <p:nvPr>
            <p:ph type="sldNum" sz="quarter" idx="12"/>
          </p:nvPr>
        </p:nvSpPr>
        <p:spPr/>
        <p:txBody>
          <a:bodyPr/>
          <a:lstStyle/>
          <a:p>
            <a:fld id="{8D4D1E41-7A09-AB4A-A4E1-09765ADA2698}" type="slidenum">
              <a:rPr kumimoji="1" lang="zh-CN" altLang="en-US" smtClean="0"/>
              <a:pPr/>
              <a:t>67</a:t>
            </a:fld>
            <a:endParaRPr kumimoji="1" lang="zh-CN" altLang="en-US" dirty="0"/>
          </a:p>
        </p:txBody>
      </p:sp>
      <p:sp>
        <p:nvSpPr>
          <p:cNvPr id="6" name="文本框 5">
            <a:extLst>
              <a:ext uri="{FF2B5EF4-FFF2-40B4-BE49-F238E27FC236}">
                <a16:creationId xmlns:a16="http://schemas.microsoft.com/office/drawing/2014/main" id="{4D6E20C5-4678-452F-9A6C-F8D2CF9473D7}"/>
              </a:ext>
            </a:extLst>
          </p:cNvPr>
          <p:cNvSpPr txBox="1"/>
          <p:nvPr/>
        </p:nvSpPr>
        <p:spPr>
          <a:xfrm>
            <a:off x="672029" y="2116681"/>
            <a:ext cx="11038901" cy="4247317"/>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public class TestInstance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static void main(String[] args)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@SuppressWarnings("resource")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ApplicationContext appCon = </a:t>
            </a:r>
            <a:endParaRPr lang="zh-CN" altLang="zh-CN" sz="1800" kern="100" dirty="0">
              <a:effectLst/>
              <a:latin typeface="Times New Roman" panose="02020603050405020304" pitchFamily="18" charset="0"/>
              <a:ea typeface="宋体" panose="02010600030101010101" pitchFamily="2" charset="-122"/>
            </a:endParaRPr>
          </a:p>
          <a:p>
            <a:pPr marL="266700" indent="628650" algn="just"/>
            <a:r>
              <a:rPr lang="de-DE" altLang="zh-CN" sz="1800" kern="100" dirty="0">
                <a:effectLst/>
                <a:latin typeface="Times New Roman" panose="02020603050405020304" pitchFamily="18" charset="0"/>
                <a:ea typeface="宋体" panose="02010600030101010101" pitchFamily="2" charset="-122"/>
              </a:rPr>
              <a:t>			new ClassPathXmlApplicationContext("config/applicationContext.xml");</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r>
              <a:rPr lang="de-DE" altLang="zh-CN" sz="1800" kern="100" dirty="0">
                <a:solidFill>
                  <a:srgbClr val="C00000"/>
                </a:solidFill>
                <a:effectLst/>
                <a:latin typeface="Times New Roman" panose="02020603050405020304" pitchFamily="18" charset="0"/>
                <a:ea typeface="宋体" panose="02010600030101010101" pitchFamily="2" charset="-122"/>
              </a:rPr>
              <a:t>//</a:t>
            </a:r>
            <a:r>
              <a:rPr lang="zh-CN" altLang="zh-CN" sz="1800" kern="100" dirty="0">
                <a:solidFill>
                  <a:srgbClr val="C00000"/>
                </a:solidFill>
                <a:effectLst/>
                <a:latin typeface="Times New Roman" panose="02020603050405020304" pitchFamily="18" charset="0"/>
                <a:ea typeface="宋体" panose="02010600030101010101" pitchFamily="2" charset="-122"/>
              </a:rPr>
              <a:t>测试构造方法实例化</a:t>
            </a:r>
            <a:r>
              <a:rPr lang="de-DE" altLang="zh-CN" sz="1800" kern="100" dirty="0">
                <a:solidFill>
                  <a:srgbClr val="C00000"/>
                </a:solidFill>
                <a:effectLst/>
                <a:latin typeface="Times New Roman" panose="02020603050405020304" pitchFamily="18" charset="0"/>
                <a:ea typeface="宋体" panose="02010600030101010101" pitchFamily="2" charset="-122"/>
              </a:rPr>
              <a:t>Bean</a:t>
            </a:r>
            <a:endParaRPr lang="zh-CN" altLang="zh-CN" sz="1800"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BeanClass b1 = (BeanClass)appCon.getBean("constructorInstance");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System.out.println(b1+ b1.message);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r>
              <a:rPr lang="de-DE" altLang="zh-CN" sz="1800" kern="100" dirty="0">
                <a:solidFill>
                  <a:srgbClr val="C00000"/>
                </a:solidFill>
                <a:effectLst/>
                <a:latin typeface="Times New Roman" panose="02020603050405020304" pitchFamily="18" charset="0"/>
                <a:ea typeface="宋体" panose="02010600030101010101" pitchFamily="2" charset="-122"/>
              </a:rPr>
              <a:t>//</a:t>
            </a:r>
            <a:r>
              <a:rPr lang="zh-CN" altLang="zh-CN" sz="1800" kern="100" dirty="0">
                <a:solidFill>
                  <a:srgbClr val="C00000"/>
                </a:solidFill>
                <a:effectLst/>
                <a:latin typeface="Times New Roman" panose="02020603050405020304" pitchFamily="18" charset="0"/>
                <a:ea typeface="宋体" panose="02010600030101010101" pitchFamily="2" charset="-122"/>
              </a:rPr>
              <a:t>测试静态工厂方法实例化</a:t>
            </a:r>
            <a:r>
              <a:rPr lang="de-DE" altLang="zh-CN" sz="1800" kern="100" dirty="0">
                <a:solidFill>
                  <a:srgbClr val="C00000"/>
                </a:solidFill>
                <a:effectLst/>
                <a:latin typeface="Times New Roman" panose="02020603050405020304" pitchFamily="18" charset="0"/>
                <a:ea typeface="宋体" panose="02010600030101010101" pitchFamily="2" charset="-122"/>
              </a:rPr>
              <a:t>Bean</a:t>
            </a:r>
            <a:endParaRPr lang="zh-CN" altLang="zh-CN" sz="1800"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BeanClass b2 = (BeanClass)appCon.getBean("staticFactoryInstance");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System.out.println(b2  + b2.message);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r>
              <a:rPr lang="de-DE" altLang="zh-CN" sz="1800" kern="100" dirty="0">
                <a:solidFill>
                  <a:srgbClr val="C00000"/>
                </a:solidFill>
                <a:effectLst/>
                <a:latin typeface="Times New Roman" panose="02020603050405020304" pitchFamily="18" charset="0"/>
                <a:ea typeface="宋体" panose="02010600030101010101" pitchFamily="2" charset="-122"/>
              </a:rPr>
              <a:t>//</a:t>
            </a:r>
            <a:r>
              <a:rPr lang="zh-CN" altLang="zh-CN" sz="1800" kern="100" dirty="0">
                <a:solidFill>
                  <a:srgbClr val="C00000"/>
                </a:solidFill>
                <a:effectLst/>
                <a:latin typeface="Times New Roman" panose="02020603050405020304" pitchFamily="18" charset="0"/>
                <a:ea typeface="宋体" panose="02010600030101010101" pitchFamily="2" charset="-122"/>
              </a:rPr>
              <a:t>测试实例工厂方法实例化</a:t>
            </a:r>
            <a:r>
              <a:rPr lang="de-DE" altLang="zh-CN" sz="1800" kern="100" dirty="0">
                <a:solidFill>
                  <a:srgbClr val="C00000"/>
                </a:solidFill>
                <a:effectLst/>
                <a:latin typeface="Times New Roman" panose="02020603050405020304" pitchFamily="18" charset="0"/>
                <a:ea typeface="宋体" panose="02010600030101010101" pitchFamily="2" charset="-122"/>
              </a:rPr>
              <a:t>Bean</a:t>
            </a:r>
            <a:endParaRPr lang="zh-CN" altLang="zh-CN" sz="1800" kern="100" dirty="0">
              <a:solidFill>
                <a:srgbClr val="C00000"/>
              </a:solidFill>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BeanClass b3 = (BeanClass)appCon.getBean("instanceFactoryInstance");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System.out.println(b3  + b3.message);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78743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804D8-6114-452F-A1D6-0490CB44B613}"/>
              </a:ext>
            </a:extLst>
          </p:cNvPr>
          <p:cNvSpPr>
            <a:spLocks noGrp="1"/>
          </p:cNvSpPr>
          <p:nvPr>
            <p:ph type="title"/>
          </p:nvPr>
        </p:nvSpPr>
        <p:spPr/>
        <p:txBody>
          <a:bodyPr/>
          <a:lstStyle/>
          <a:p>
            <a:r>
              <a:rPr lang="en-US" altLang="zh-CN" dirty="0"/>
              <a:t>5</a:t>
            </a:r>
            <a:r>
              <a:rPr lang="zh-CN" altLang="en-US" dirty="0"/>
              <a:t>．运行测试类</a:t>
            </a:r>
          </a:p>
        </p:txBody>
      </p:sp>
      <p:sp>
        <p:nvSpPr>
          <p:cNvPr id="4" name="灯片编号占位符 3">
            <a:extLst>
              <a:ext uri="{FF2B5EF4-FFF2-40B4-BE49-F238E27FC236}">
                <a16:creationId xmlns:a16="http://schemas.microsoft.com/office/drawing/2014/main" id="{FED6331C-CEBA-428D-8D8D-81428E15D628}"/>
              </a:ext>
            </a:extLst>
          </p:cNvPr>
          <p:cNvSpPr>
            <a:spLocks noGrp="1"/>
          </p:cNvSpPr>
          <p:nvPr>
            <p:ph type="sldNum" sz="quarter" idx="12"/>
          </p:nvPr>
        </p:nvSpPr>
        <p:spPr/>
        <p:txBody>
          <a:bodyPr/>
          <a:lstStyle/>
          <a:p>
            <a:fld id="{8D4D1E41-7A09-AB4A-A4E1-09765ADA2698}" type="slidenum">
              <a:rPr kumimoji="1" lang="zh-CN" altLang="en-US" smtClean="0"/>
              <a:pPr/>
              <a:t>68</a:t>
            </a:fld>
            <a:endParaRPr kumimoji="1" lang="zh-CN" altLang="en-US" dirty="0"/>
          </a:p>
        </p:txBody>
      </p:sp>
      <p:pic>
        <p:nvPicPr>
          <p:cNvPr id="5122" name="Picture 2">
            <a:extLst>
              <a:ext uri="{FF2B5EF4-FFF2-40B4-BE49-F238E27FC236}">
                <a16:creationId xmlns:a16="http://schemas.microsoft.com/office/drawing/2014/main" id="{38F98288-6BC1-4BF1-AB85-0FF99AAE9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618" y="1865025"/>
            <a:ext cx="8427574" cy="202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243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F384F-F3FE-4A12-9975-0AED70D3D353}"/>
              </a:ext>
            </a:extLst>
          </p:cNvPr>
          <p:cNvSpPr>
            <a:spLocks noGrp="1"/>
          </p:cNvSpPr>
          <p:nvPr>
            <p:ph type="title"/>
          </p:nvPr>
        </p:nvSpPr>
        <p:spPr/>
        <p:txBody>
          <a:bodyPr/>
          <a:lstStyle/>
          <a:p>
            <a:r>
              <a:rPr lang="en-US" altLang="zh-CN" dirty="0"/>
              <a:t>1.1.2  Spring</a:t>
            </a:r>
            <a:r>
              <a:rPr lang="zh-CN" altLang="en-US" dirty="0"/>
              <a:t>的体系结构</a:t>
            </a:r>
          </a:p>
        </p:txBody>
      </p:sp>
      <p:sp>
        <p:nvSpPr>
          <p:cNvPr id="4" name="灯片编号占位符 3">
            <a:extLst>
              <a:ext uri="{FF2B5EF4-FFF2-40B4-BE49-F238E27FC236}">
                <a16:creationId xmlns:a16="http://schemas.microsoft.com/office/drawing/2014/main" id="{9416C87E-AE26-44CE-8955-89DB1E5B19EF}"/>
              </a:ext>
            </a:extLst>
          </p:cNvPr>
          <p:cNvSpPr>
            <a:spLocks noGrp="1"/>
          </p:cNvSpPr>
          <p:nvPr>
            <p:ph type="sldNum" sz="quarter" idx="12"/>
          </p:nvPr>
        </p:nvSpPr>
        <p:spPr/>
        <p:txBody>
          <a:bodyPr/>
          <a:lstStyle/>
          <a:p>
            <a:fld id="{8D4D1E41-7A09-AB4A-A4E1-09765ADA2698}" type="slidenum">
              <a:rPr kumimoji="1" lang="zh-CN" altLang="en-US" smtClean="0"/>
              <a:pPr/>
              <a:t>6</a:t>
            </a:fld>
            <a:endParaRPr kumimoji="1" lang="zh-CN" altLang="en-US" dirty="0"/>
          </a:p>
        </p:txBody>
      </p:sp>
      <p:sp>
        <p:nvSpPr>
          <p:cNvPr id="5" name="Rectangle 2">
            <a:extLst>
              <a:ext uri="{FF2B5EF4-FFF2-40B4-BE49-F238E27FC236}">
                <a16:creationId xmlns:a16="http://schemas.microsoft.com/office/drawing/2014/main" id="{5A6B5D80-8CCA-4A09-ABBD-061D9AAA9B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CD1AC5A8-597D-4A7F-A9EB-9BBB3128A2DD}"/>
              </a:ext>
            </a:extLst>
          </p:cNvPr>
          <p:cNvGraphicFramePr>
            <a:graphicFrameLocks noChangeAspect="1"/>
          </p:cNvGraphicFramePr>
          <p:nvPr>
            <p:extLst>
              <p:ext uri="{D42A27DB-BD31-4B8C-83A1-F6EECF244321}">
                <p14:modId xmlns:p14="http://schemas.microsoft.com/office/powerpoint/2010/main" val="3483856710"/>
              </p:ext>
            </p:extLst>
          </p:nvPr>
        </p:nvGraphicFramePr>
        <p:xfrm>
          <a:off x="2060154" y="1333916"/>
          <a:ext cx="6301647" cy="5248028"/>
        </p:xfrm>
        <a:graphic>
          <a:graphicData uri="http://schemas.openxmlformats.org/presentationml/2006/ole">
            <mc:AlternateContent xmlns:mc="http://schemas.openxmlformats.org/markup-compatibility/2006">
              <mc:Choice xmlns:v="urn:schemas-microsoft-com:vml" Requires="v">
                <p:oleObj name="Visio" r:id="rId2" imgW="3987849" imgH="3321006" progId="Visio.Drawing.15">
                  <p:embed/>
                </p:oleObj>
              </mc:Choice>
              <mc:Fallback>
                <p:oleObj name="Visio" r:id="rId2" imgW="3987849" imgH="3321006"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154" y="1333916"/>
                        <a:ext cx="6301647" cy="5248028"/>
                      </a:xfrm>
                      <a:prstGeom prst="rect">
                        <a:avLst/>
                      </a:prstGeom>
                      <a:noFill/>
                    </p:spPr>
                  </p:pic>
                </p:oleObj>
              </mc:Fallback>
            </mc:AlternateContent>
          </a:graphicData>
        </a:graphic>
      </p:graphicFrame>
    </p:spTree>
    <p:extLst>
      <p:ext uri="{BB962C8B-B14F-4D97-AF65-F5344CB8AC3E}">
        <p14:creationId xmlns:p14="http://schemas.microsoft.com/office/powerpoint/2010/main" val="41311427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4FE04-D0E7-4AF7-9C11-1F8820E8365C}"/>
              </a:ext>
            </a:extLst>
          </p:cNvPr>
          <p:cNvSpPr>
            <a:spLocks noGrp="1"/>
          </p:cNvSpPr>
          <p:nvPr>
            <p:ph type="title"/>
          </p:nvPr>
        </p:nvSpPr>
        <p:spPr/>
        <p:txBody>
          <a:bodyPr/>
          <a:lstStyle/>
          <a:p>
            <a:r>
              <a:rPr lang="en-US" altLang="zh-CN" dirty="0"/>
              <a:t>1.5  Spring Bean</a:t>
            </a:r>
            <a:endParaRPr lang="zh-CN" altLang="en-US" dirty="0"/>
          </a:p>
        </p:txBody>
      </p:sp>
      <p:sp>
        <p:nvSpPr>
          <p:cNvPr id="3" name="内容占位符 2">
            <a:extLst>
              <a:ext uri="{FF2B5EF4-FFF2-40B4-BE49-F238E27FC236}">
                <a16:creationId xmlns:a16="http://schemas.microsoft.com/office/drawing/2014/main" id="{C27CB31E-5D81-46C8-8D08-D14214DAA09B}"/>
              </a:ext>
            </a:extLst>
          </p:cNvPr>
          <p:cNvSpPr>
            <a:spLocks noGrp="1"/>
          </p:cNvSpPr>
          <p:nvPr>
            <p:ph idx="1"/>
          </p:nvPr>
        </p:nvSpPr>
        <p:spPr/>
        <p:txBody>
          <a:bodyPr/>
          <a:lstStyle/>
          <a:p>
            <a:r>
              <a:rPr lang="en-US" altLang="zh-CN" dirty="0"/>
              <a:t>1.5.1  Bean</a:t>
            </a:r>
            <a:r>
              <a:rPr lang="zh-CN" altLang="en-US" dirty="0"/>
              <a:t>的实例化</a:t>
            </a:r>
            <a:endParaRPr lang="en-US" altLang="zh-CN" dirty="0"/>
          </a:p>
          <a:p>
            <a:r>
              <a:rPr lang="en-US" altLang="zh-CN" dirty="0">
                <a:solidFill>
                  <a:srgbClr val="C00000"/>
                </a:solidFill>
              </a:rPr>
              <a:t>1.5.2  Bean</a:t>
            </a:r>
            <a:r>
              <a:rPr lang="zh-CN" altLang="en-US" dirty="0">
                <a:solidFill>
                  <a:srgbClr val="C00000"/>
                </a:solidFill>
              </a:rPr>
              <a:t>的作用域</a:t>
            </a:r>
            <a:endParaRPr lang="en-US" altLang="zh-CN" dirty="0">
              <a:solidFill>
                <a:srgbClr val="C00000"/>
              </a:solidFill>
            </a:endParaRPr>
          </a:p>
          <a:p>
            <a:r>
              <a:rPr lang="en-US" altLang="zh-CN" dirty="0"/>
              <a:t>1.5.3  Bean</a:t>
            </a:r>
            <a:r>
              <a:rPr lang="zh-CN" altLang="en-US" dirty="0"/>
              <a:t>的初始化和销毁</a:t>
            </a:r>
          </a:p>
        </p:txBody>
      </p:sp>
      <p:sp>
        <p:nvSpPr>
          <p:cNvPr id="4" name="灯片编号占位符 3">
            <a:extLst>
              <a:ext uri="{FF2B5EF4-FFF2-40B4-BE49-F238E27FC236}">
                <a16:creationId xmlns:a16="http://schemas.microsoft.com/office/drawing/2014/main" id="{C2604ACE-5B6F-4B3D-B8A0-0A3DD64248A9}"/>
              </a:ext>
            </a:extLst>
          </p:cNvPr>
          <p:cNvSpPr>
            <a:spLocks noGrp="1"/>
          </p:cNvSpPr>
          <p:nvPr>
            <p:ph type="sldNum" sz="quarter" idx="12"/>
          </p:nvPr>
        </p:nvSpPr>
        <p:spPr/>
        <p:txBody>
          <a:bodyPr/>
          <a:lstStyle/>
          <a:p>
            <a:fld id="{8D4D1E41-7A09-AB4A-A4E1-09765ADA2698}" type="slidenum">
              <a:rPr kumimoji="1" lang="zh-CN" altLang="en-US" smtClean="0"/>
              <a:pPr/>
              <a:t>69</a:t>
            </a:fld>
            <a:endParaRPr kumimoji="1" lang="zh-CN" altLang="en-US" dirty="0"/>
          </a:p>
        </p:txBody>
      </p:sp>
    </p:spTree>
    <p:extLst>
      <p:ext uri="{BB962C8B-B14F-4D97-AF65-F5344CB8AC3E}">
        <p14:creationId xmlns:p14="http://schemas.microsoft.com/office/powerpoint/2010/main" val="9027512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D2209-AD49-4276-8626-0E68D8ACD1A2}"/>
              </a:ext>
            </a:extLst>
          </p:cNvPr>
          <p:cNvSpPr>
            <a:spLocks noGrp="1"/>
          </p:cNvSpPr>
          <p:nvPr>
            <p:ph type="title"/>
          </p:nvPr>
        </p:nvSpPr>
        <p:spPr/>
        <p:txBody>
          <a:bodyPr/>
          <a:lstStyle/>
          <a:p>
            <a:r>
              <a:rPr lang="en-US" altLang="zh-CN" dirty="0"/>
              <a:t>1.5.2  Bean</a:t>
            </a:r>
            <a:r>
              <a:rPr lang="zh-CN" altLang="en-US" dirty="0"/>
              <a:t>的作用域</a:t>
            </a:r>
          </a:p>
        </p:txBody>
      </p:sp>
      <p:sp>
        <p:nvSpPr>
          <p:cNvPr id="4" name="灯片编号占位符 3">
            <a:extLst>
              <a:ext uri="{FF2B5EF4-FFF2-40B4-BE49-F238E27FC236}">
                <a16:creationId xmlns:a16="http://schemas.microsoft.com/office/drawing/2014/main" id="{C84D17B0-06E2-4948-A64E-271F8224AAA6}"/>
              </a:ext>
            </a:extLst>
          </p:cNvPr>
          <p:cNvSpPr>
            <a:spLocks noGrp="1"/>
          </p:cNvSpPr>
          <p:nvPr>
            <p:ph type="sldNum" sz="quarter" idx="12"/>
          </p:nvPr>
        </p:nvSpPr>
        <p:spPr/>
        <p:txBody>
          <a:bodyPr/>
          <a:lstStyle/>
          <a:p>
            <a:fld id="{8D4D1E41-7A09-AB4A-A4E1-09765ADA2698}" type="slidenum">
              <a:rPr kumimoji="1" lang="zh-CN" altLang="en-US" smtClean="0"/>
              <a:pPr/>
              <a:t>70</a:t>
            </a:fld>
            <a:endParaRPr kumimoji="1" lang="zh-CN" altLang="en-US" dirty="0"/>
          </a:p>
        </p:txBody>
      </p:sp>
      <p:graphicFrame>
        <p:nvGraphicFramePr>
          <p:cNvPr id="5" name="表格 4">
            <a:extLst>
              <a:ext uri="{FF2B5EF4-FFF2-40B4-BE49-F238E27FC236}">
                <a16:creationId xmlns:a16="http://schemas.microsoft.com/office/drawing/2014/main" id="{0F87DE34-1016-4ADF-A69D-53224E344AE7}"/>
              </a:ext>
            </a:extLst>
          </p:cNvPr>
          <p:cNvGraphicFramePr>
            <a:graphicFrameLocks noGrp="1"/>
          </p:cNvGraphicFramePr>
          <p:nvPr>
            <p:extLst>
              <p:ext uri="{D42A27DB-BD31-4B8C-83A1-F6EECF244321}">
                <p14:modId xmlns:p14="http://schemas.microsoft.com/office/powerpoint/2010/main" val="2415708729"/>
              </p:ext>
            </p:extLst>
          </p:nvPr>
        </p:nvGraphicFramePr>
        <p:xfrm>
          <a:off x="883272" y="1418272"/>
          <a:ext cx="10425456" cy="5120640"/>
        </p:xfrm>
        <a:graphic>
          <a:graphicData uri="http://schemas.openxmlformats.org/drawingml/2006/table">
            <a:tbl>
              <a:tblPr firstRow="1" firstCol="1" bandRow="1">
                <a:tableStyleId>{5C22544A-7EE6-4342-B048-85BDC9FD1C3A}</a:tableStyleId>
              </a:tblPr>
              <a:tblGrid>
                <a:gridCol w="1872736">
                  <a:extLst>
                    <a:ext uri="{9D8B030D-6E8A-4147-A177-3AD203B41FA5}">
                      <a16:colId xmlns:a16="http://schemas.microsoft.com/office/drawing/2014/main" val="3573096343"/>
                    </a:ext>
                  </a:extLst>
                </a:gridCol>
                <a:gridCol w="8552720">
                  <a:extLst>
                    <a:ext uri="{9D8B030D-6E8A-4147-A177-3AD203B41FA5}">
                      <a16:colId xmlns:a16="http://schemas.microsoft.com/office/drawing/2014/main" val="1222127685"/>
                    </a:ext>
                  </a:extLst>
                </a:gridCol>
              </a:tblGrid>
              <a:tr h="277387">
                <a:tc>
                  <a:txBody>
                    <a:bodyPr/>
                    <a:lstStyle/>
                    <a:p>
                      <a:pPr algn="ctr"/>
                      <a:r>
                        <a:rPr lang="zh-CN" sz="2400" b="0" kern="100">
                          <a:effectLst/>
                          <a:latin typeface="微软雅黑" panose="020B0503020204020204" pitchFamily="34" charset="-122"/>
                          <a:ea typeface="微软雅黑" panose="020B0503020204020204" pitchFamily="34" charset="-122"/>
                        </a:rPr>
                        <a:t>作用域名称</a:t>
                      </a:r>
                    </a:p>
                  </a:txBody>
                  <a:tcPr marL="68580" marR="68580" marT="0" marB="0"/>
                </a:tc>
                <a:tc>
                  <a:txBody>
                    <a:bodyPr/>
                    <a:lstStyle/>
                    <a:p>
                      <a:pPr algn="ctr"/>
                      <a:r>
                        <a:rPr lang="zh-CN" sz="2400" b="0" kern="100">
                          <a:effectLst/>
                          <a:latin typeface="微软雅黑" panose="020B0503020204020204" pitchFamily="34" charset="-122"/>
                          <a:ea typeface="微软雅黑" panose="020B0503020204020204" pitchFamily="34" charset="-122"/>
                        </a:rPr>
                        <a:t>描述</a:t>
                      </a:r>
                    </a:p>
                  </a:txBody>
                  <a:tcPr marL="68580" marR="68580" marT="0" marB="0"/>
                </a:tc>
                <a:extLst>
                  <a:ext uri="{0D108BD9-81ED-4DB2-BD59-A6C34878D82A}">
                    <a16:rowId xmlns:a16="http://schemas.microsoft.com/office/drawing/2014/main" val="3935950157"/>
                  </a:ext>
                </a:extLst>
              </a:tr>
              <a:tr h="277387">
                <a:tc>
                  <a:txBody>
                    <a:bodyPr/>
                    <a:lstStyle/>
                    <a:p>
                      <a:pPr algn="ctr"/>
                      <a:r>
                        <a:rPr lang="de-DE" sz="2400" b="0" kern="100">
                          <a:effectLst/>
                          <a:latin typeface="微软雅黑" panose="020B0503020204020204" pitchFamily="34" charset="-122"/>
                          <a:ea typeface="微软雅黑" panose="020B0503020204020204" pitchFamily="34" charset="-122"/>
                        </a:rPr>
                        <a:t>singleton</a:t>
                      </a:r>
                      <a:endParaRPr lang="zh-CN" sz="2400" b="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r>
                        <a:rPr lang="zh-CN" sz="2400" b="0" kern="100">
                          <a:effectLst/>
                          <a:latin typeface="微软雅黑" panose="020B0503020204020204" pitchFamily="34" charset="-122"/>
                          <a:ea typeface="微软雅黑" panose="020B0503020204020204" pitchFamily="34" charset="-122"/>
                        </a:rPr>
                        <a:t>默认的作用域，使用</a:t>
                      </a:r>
                      <a:r>
                        <a:rPr lang="de-DE" sz="2400" b="0" kern="100">
                          <a:effectLst/>
                          <a:latin typeface="微软雅黑" panose="020B0503020204020204" pitchFamily="34" charset="-122"/>
                          <a:ea typeface="微软雅黑" panose="020B0503020204020204" pitchFamily="34" charset="-122"/>
                        </a:rPr>
                        <a:t>singleton</a:t>
                      </a:r>
                      <a:r>
                        <a:rPr lang="zh-CN" sz="2400" b="0" kern="100">
                          <a:effectLst/>
                          <a:latin typeface="微软雅黑" panose="020B0503020204020204" pitchFamily="34" charset="-122"/>
                          <a:ea typeface="微软雅黑" panose="020B0503020204020204" pitchFamily="34" charset="-122"/>
                        </a:rPr>
                        <a:t>定义的</a:t>
                      </a:r>
                      <a:r>
                        <a:rPr lang="de-DE" sz="2400" b="0" kern="100">
                          <a:effectLst/>
                          <a:latin typeface="微软雅黑" panose="020B0503020204020204" pitchFamily="34" charset="-122"/>
                          <a:ea typeface="微软雅黑" panose="020B0503020204020204" pitchFamily="34" charset="-122"/>
                        </a:rPr>
                        <a:t>Bean</a:t>
                      </a:r>
                      <a:r>
                        <a:rPr lang="zh-CN" sz="2400" b="0" kern="100">
                          <a:effectLst/>
                          <a:latin typeface="微软雅黑" panose="020B0503020204020204" pitchFamily="34" charset="-122"/>
                          <a:ea typeface="微软雅黑" panose="020B0503020204020204" pitchFamily="34" charset="-122"/>
                        </a:rPr>
                        <a:t>在</a:t>
                      </a:r>
                      <a:r>
                        <a:rPr lang="de-DE" sz="2400" b="0" kern="100">
                          <a:effectLst/>
                          <a:latin typeface="微软雅黑" panose="020B0503020204020204" pitchFamily="34" charset="-122"/>
                          <a:ea typeface="微软雅黑" panose="020B0503020204020204" pitchFamily="34" charset="-122"/>
                        </a:rPr>
                        <a:t>Spring</a:t>
                      </a:r>
                      <a:r>
                        <a:rPr lang="zh-CN" sz="2400" b="0" kern="100">
                          <a:effectLst/>
                          <a:latin typeface="微软雅黑" panose="020B0503020204020204" pitchFamily="34" charset="-122"/>
                          <a:ea typeface="微软雅黑" panose="020B0503020204020204" pitchFamily="34" charset="-122"/>
                        </a:rPr>
                        <a:t>容器中只有一个</a:t>
                      </a:r>
                      <a:r>
                        <a:rPr lang="de-DE" sz="2400" b="0" kern="100">
                          <a:effectLst/>
                          <a:latin typeface="微软雅黑" panose="020B0503020204020204" pitchFamily="34" charset="-122"/>
                          <a:ea typeface="微软雅黑" panose="020B0503020204020204" pitchFamily="34" charset="-122"/>
                        </a:rPr>
                        <a:t>Bean</a:t>
                      </a:r>
                      <a:r>
                        <a:rPr lang="zh-CN" sz="2400" b="0" kern="100">
                          <a:effectLst/>
                          <a:latin typeface="微软雅黑" panose="020B0503020204020204" pitchFamily="34" charset="-122"/>
                          <a:ea typeface="微软雅黑" panose="020B0503020204020204" pitchFamily="34" charset="-122"/>
                        </a:rPr>
                        <a:t>实例。</a:t>
                      </a:r>
                    </a:p>
                  </a:txBody>
                  <a:tcPr marL="68580" marR="68580" marT="0" marB="0"/>
                </a:tc>
                <a:extLst>
                  <a:ext uri="{0D108BD9-81ED-4DB2-BD59-A6C34878D82A}">
                    <a16:rowId xmlns:a16="http://schemas.microsoft.com/office/drawing/2014/main" val="1957279624"/>
                  </a:ext>
                </a:extLst>
              </a:tr>
              <a:tr h="277387">
                <a:tc>
                  <a:txBody>
                    <a:bodyPr/>
                    <a:lstStyle/>
                    <a:p>
                      <a:pPr algn="ctr"/>
                      <a:r>
                        <a:rPr lang="de-DE" sz="2400" b="0" kern="100">
                          <a:effectLst/>
                          <a:latin typeface="微软雅黑" panose="020B0503020204020204" pitchFamily="34" charset="-122"/>
                          <a:ea typeface="微软雅黑" panose="020B0503020204020204" pitchFamily="34" charset="-122"/>
                        </a:rPr>
                        <a:t>prototype</a:t>
                      </a:r>
                      <a:endParaRPr lang="zh-CN" sz="2400" b="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r>
                        <a:rPr lang="de-DE" sz="2400" b="0" kern="100">
                          <a:effectLst/>
                          <a:latin typeface="微软雅黑" panose="020B0503020204020204" pitchFamily="34" charset="-122"/>
                          <a:ea typeface="微软雅黑" panose="020B0503020204020204" pitchFamily="34" charset="-122"/>
                        </a:rPr>
                        <a:t>Spring</a:t>
                      </a:r>
                      <a:r>
                        <a:rPr lang="zh-CN" sz="2400" b="0" kern="100">
                          <a:effectLst/>
                          <a:latin typeface="微软雅黑" panose="020B0503020204020204" pitchFamily="34" charset="-122"/>
                          <a:ea typeface="微软雅黑" panose="020B0503020204020204" pitchFamily="34" charset="-122"/>
                        </a:rPr>
                        <a:t>容器每次获取</a:t>
                      </a:r>
                      <a:r>
                        <a:rPr lang="de-DE" sz="2400" b="0" kern="100">
                          <a:effectLst/>
                          <a:latin typeface="微软雅黑" panose="020B0503020204020204" pitchFamily="34" charset="-122"/>
                          <a:ea typeface="微软雅黑" panose="020B0503020204020204" pitchFamily="34" charset="-122"/>
                        </a:rPr>
                        <a:t>prototype</a:t>
                      </a:r>
                      <a:r>
                        <a:rPr lang="zh-CN" sz="2400" b="0" kern="100">
                          <a:effectLst/>
                          <a:latin typeface="微软雅黑" panose="020B0503020204020204" pitchFamily="34" charset="-122"/>
                          <a:ea typeface="微软雅黑" panose="020B0503020204020204" pitchFamily="34" charset="-122"/>
                        </a:rPr>
                        <a:t>定义的</a:t>
                      </a:r>
                      <a:r>
                        <a:rPr lang="de-DE" sz="2400" b="0" kern="100">
                          <a:effectLst/>
                          <a:latin typeface="微软雅黑" panose="020B0503020204020204" pitchFamily="34" charset="-122"/>
                          <a:ea typeface="微软雅黑" panose="020B0503020204020204" pitchFamily="34" charset="-122"/>
                        </a:rPr>
                        <a:t>Bean</a:t>
                      </a:r>
                      <a:r>
                        <a:rPr lang="zh-CN" sz="2400" b="0" kern="100">
                          <a:effectLst/>
                          <a:latin typeface="微软雅黑" panose="020B0503020204020204" pitchFamily="34" charset="-122"/>
                          <a:ea typeface="微软雅黑" panose="020B0503020204020204" pitchFamily="34" charset="-122"/>
                        </a:rPr>
                        <a:t>，容器都将创建一个新的</a:t>
                      </a:r>
                      <a:r>
                        <a:rPr lang="de-DE" sz="2400" b="0" kern="100">
                          <a:effectLst/>
                          <a:latin typeface="微软雅黑" panose="020B0503020204020204" pitchFamily="34" charset="-122"/>
                          <a:ea typeface="微软雅黑" panose="020B0503020204020204" pitchFamily="34" charset="-122"/>
                        </a:rPr>
                        <a:t>Bean</a:t>
                      </a:r>
                      <a:r>
                        <a:rPr lang="zh-CN" sz="2400" b="0" kern="100">
                          <a:effectLst/>
                          <a:latin typeface="微软雅黑" panose="020B0503020204020204" pitchFamily="34" charset="-122"/>
                          <a:ea typeface="微软雅黑" panose="020B0503020204020204" pitchFamily="34" charset="-122"/>
                        </a:rPr>
                        <a:t>实例。</a:t>
                      </a:r>
                    </a:p>
                  </a:txBody>
                  <a:tcPr marL="68580" marR="68580" marT="0" marB="0"/>
                </a:tc>
                <a:extLst>
                  <a:ext uri="{0D108BD9-81ED-4DB2-BD59-A6C34878D82A}">
                    <a16:rowId xmlns:a16="http://schemas.microsoft.com/office/drawing/2014/main" val="3816319540"/>
                  </a:ext>
                </a:extLst>
              </a:tr>
              <a:tr h="554774">
                <a:tc>
                  <a:txBody>
                    <a:bodyPr/>
                    <a:lstStyle/>
                    <a:p>
                      <a:pPr algn="ctr"/>
                      <a:r>
                        <a:rPr lang="de-DE" sz="2400" b="0" kern="100">
                          <a:effectLst/>
                          <a:latin typeface="微软雅黑" panose="020B0503020204020204" pitchFamily="34" charset="-122"/>
                          <a:ea typeface="微软雅黑" panose="020B0503020204020204" pitchFamily="34" charset="-122"/>
                        </a:rPr>
                        <a:t>request</a:t>
                      </a:r>
                      <a:endParaRPr lang="zh-CN" sz="2400" b="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r>
                        <a:rPr lang="zh-CN" sz="2400" b="0" kern="100">
                          <a:effectLst/>
                          <a:latin typeface="微软雅黑" panose="020B0503020204020204" pitchFamily="34" charset="-122"/>
                          <a:ea typeface="微软雅黑" panose="020B0503020204020204" pitchFamily="34" charset="-122"/>
                        </a:rPr>
                        <a:t>在一次</a:t>
                      </a:r>
                      <a:r>
                        <a:rPr lang="de-DE" sz="2400" b="0" kern="100">
                          <a:effectLst/>
                          <a:latin typeface="微软雅黑" panose="020B0503020204020204" pitchFamily="34" charset="-122"/>
                          <a:ea typeface="微软雅黑" panose="020B0503020204020204" pitchFamily="34" charset="-122"/>
                        </a:rPr>
                        <a:t>HTTP</a:t>
                      </a:r>
                      <a:r>
                        <a:rPr lang="zh-CN" sz="2400" b="0" kern="100">
                          <a:effectLst/>
                          <a:latin typeface="微软雅黑" panose="020B0503020204020204" pitchFamily="34" charset="-122"/>
                          <a:ea typeface="微软雅黑" panose="020B0503020204020204" pitchFamily="34" charset="-122"/>
                        </a:rPr>
                        <a:t>请求中容器将返回一个</a:t>
                      </a:r>
                      <a:r>
                        <a:rPr lang="de-DE" sz="2400" b="0" kern="100">
                          <a:effectLst/>
                          <a:latin typeface="微软雅黑" panose="020B0503020204020204" pitchFamily="34" charset="-122"/>
                          <a:ea typeface="微软雅黑" panose="020B0503020204020204" pitchFamily="34" charset="-122"/>
                        </a:rPr>
                        <a:t>Bean</a:t>
                      </a:r>
                      <a:r>
                        <a:rPr lang="zh-CN" sz="2400" b="0" kern="100">
                          <a:effectLst/>
                          <a:latin typeface="微软雅黑" panose="020B0503020204020204" pitchFamily="34" charset="-122"/>
                          <a:ea typeface="微软雅黑" panose="020B0503020204020204" pitchFamily="34" charset="-122"/>
                        </a:rPr>
                        <a:t>实例，不同的</a:t>
                      </a:r>
                      <a:r>
                        <a:rPr lang="de-DE" sz="2400" b="0" kern="100">
                          <a:effectLst/>
                          <a:latin typeface="微软雅黑" panose="020B0503020204020204" pitchFamily="34" charset="-122"/>
                          <a:ea typeface="微软雅黑" panose="020B0503020204020204" pitchFamily="34" charset="-122"/>
                        </a:rPr>
                        <a:t>HTTP</a:t>
                      </a:r>
                      <a:r>
                        <a:rPr lang="zh-CN" sz="2400" b="0" kern="100">
                          <a:effectLst/>
                          <a:latin typeface="微软雅黑" panose="020B0503020204020204" pitchFamily="34" charset="-122"/>
                          <a:ea typeface="微软雅黑" panose="020B0503020204020204" pitchFamily="34" charset="-122"/>
                        </a:rPr>
                        <a:t>请求返回不同的</a:t>
                      </a:r>
                      <a:r>
                        <a:rPr lang="de-DE" sz="2400" b="0" kern="100">
                          <a:effectLst/>
                          <a:latin typeface="微软雅黑" panose="020B0503020204020204" pitchFamily="34" charset="-122"/>
                          <a:ea typeface="微软雅黑" panose="020B0503020204020204" pitchFamily="34" charset="-122"/>
                        </a:rPr>
                        <a:t>Bean</a:t>
                      </a:r>
                      <a:r>
                        <a:rPr lang="zh-CN" sz="2400" b="0" kern="100">
                          <a:effectLst/>
                          <a:latin typeface="微软雅黑" panose="020B0503020204020204" pitchFamily="34" charset="-122"/>
                          <a:ea typeface="微软雅黑" panose="020B0503020204020204" pitchFamily="34" charset="-122"/>
                        </a:rPr>
                        <a:t>实例。仅在</a:t>
                      </a:r>
                      <a:r>
                        <a:rPr lang="de-DE" sz="2400" b="0" kern="100">
                          <a:effectLst/>
                          <a:latin typeface="微软雅黑" panose="020B0503020204020204" pitchFamily="34" charset="-122"/>
                          <a:ea typeface="微软雅黑" panose="020B0503020204020204" pitchFamily="34" charset="-122"/>
                        </a:rPr>
                        <a:t>Web Spring</a:t>
                      </a:r>
                      <a:r>
                        <a:rPr lang="zh-CN" sz="2400" b="0" kern="100">
                          <a:effectLst/>
                          <a:latin typeface="微软雅黑" panose="020B0503020204020204" pitchFamily="34" charset="-122"/>
                          <a:ea typeface="微软雅黑" panose="020B0503020204020204" pitchFamily="34" charset="-122"/>
                        </a:rPr>
                        <a:t>应用程序上下文中使用。</a:t>
                      </a:r>
                    </a:p>
                  </a:txBody>
                  <a:tcPr marL="68580" marR="68580" marT="0" marB="0"/>
                </a:tc>
                <a:extLst>
                  <a:ext uri="{0D108BD9-81ED-4DB2-BD59-A6C34878D82A}">
                    <a16:rowId xmlns:a16="http://schemas.microsoft.com/office/drawing/2014/main" val="214306292"/>
                  </a:ext>
                </a:extLst>
              </a:tr>
              <a:tr h="554774">
                <a:tc>
                  <a:txBody>
                    <a:bodyPr/>
                    <a:lstStyle/>
                    <a:p>
                      <a:pPr algn="ctr"/>
                      <a:r>
                        <a:rPr lang="de-DE" sz="2400" b="0" kern="100">
                          <a:effectLst/>
                          <a:latin typeface="微软雅黑" panose="020B0503020204020204" pitchFamily="34" charset="-122"/>
                          <a:ea typeface="微软雅黑" panose="020B0503020204020204" pitchFamily="34" charset="-122"/>
                        </a:rPr>
                        <a:t>session</a:t>
                      </a:r>
                      <a:endParaRPr lang="zh-CN" sz="2400" b="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r>
                        <a:rPr lang="zh-CN" sz="2400" b="0" kern="100">
                          <a:effectLst/>
                          <a:latin typeface="微软雅黑" panose="020B0503020204020204" pitchFamily="34" charset="-122"/>
                          <a:ea typeface="微软雅黑" panose="020B0503020204020204" pitchFamily="34" charset="-122"/>
                        </a:rPr>
                        <a:t>在一个</a:t>
                      </a:r>
                      <a:r>
                        <a:rPr lang="de-DE" sz="2400" b="0" kern="100">
                          <a:effectLst/>
                          <a:latin typeface="微软雅黑" panose="020B0503020204020204" pitchFamily="34" charset="-122"/>
                          <a:ea typeface="微软雅黑" panose="020B0503020204020204" pitchFamily="34" charset="-122"/>
                        </a:rPr>
                        <a:t>HTTP Session</a:t>
                      </a:r>
                      <a:r>
                        <a:rPr lang="zh-CN" sz="2400" b="0" kern="100">
                          <a:effectLst/>
                          <a:latin typeface="微软雅黑" panose="020B0503020204020204" pitchFamily="34" charset="-122"/>
                          <a:ea typeface="微软雅黑" panose="020B0503020204020204" pitchFamily="34" charset="-122"/>
                        </a:rPr>
                        <a:t>中，容器将返回同一个</a:t>
                      </a:r>
                      <a:r>
                        <a:rPr lang="de-DE" sz="2400" b="0" kern="100">
                          <a:effectLst/>
                          <a:latin typeface="微软雅黑" panose="020B0503020204020204" pitchFamily="34" charset="-122"/>
                          <a:ea typeface="微软雅黑" panose="020B0503020204020204" pitchFamily="34" charset="-122"/>
                        </a:rPr>
                        <a:t>Bean</a:t>
                      </a:r>
                      <a:r>
                        <a:rPr lang="zh-CN" sz="2400" b="0" kern="100">
                          <a:effectLst/>
                          <a:latin typeface="微软雅黑" panose="020B0503020204020204" pitchFamily="34" charset="-122"/>
                          <a:ea typeface="微软雅黑" panose="020B0503020204020204" pitchFamily="34" charset="-122"/>
                        </a:rPr>
                        <a:t>实例。仅在</a:t>
                      </a:r>
                      <a:r>
                        <a:rPr lang="de-DE" sz="2400" b="0" kern="100">
                          <a:effectLst/>
                          <a:latin typeface="微软雅黑" panose="020B0503020204020204" pitchFamily="34" charset="-122"/>
                          <a:ea typeface="微软雅黑" panose="020B0503020204020204" pitchFamily="34" charset="-122"/>
                        </a:rPr>
                        <a:t>Web Spring</a:t>
                      </a:r>
                      <a:r>
                        <a:rPr lang="zh-CN" sz="2400" b="0" kern="100">
                          <a:effectLst/>
                          <a:latin typeface="微软雅黑" panose="020B0503020204020204" pitchFamily="34" charset="-122"/>
                          <a:ea typeface="微软雅黑" panose="020B0503020204020204" pitchFamily="34" charset="-122"/>
                        </a:rPr>
                        <a:t>应用程序上下文中使用。</a:t>
                      </a:r>
                    </a:p>
                  </a:txBody>
                  <a:tcPr marL="68580" marR="68580" marT="0" marB="0"/>
                </a:tc>
                <a:extLst>
                  <a:ext uri="{0D108BD9-81ED-4DB2-BD59-A6C34878D82A}">
                    <a16:rowId xmlns:a16="http://schemas.microsoft.com/office/drawing/2014/main" val="3387020920"/>
                  </a:ext>
                </a:extLst>
              </a:tr>
              <a:tr h="554774">
                <a:tc>
                  <a:txBody>
                    <a:bodyPr/>
                    <a:lstStyle/>
                    <a:p>
                      <a:pPr algn="ctr"/>
                      <a:r>
                        <a:rPr lang="de-DE" sz="2400" b="0" kern="100">
                          <a:effectLst/>
                          <a:latin typeface="微软雅黑" panose="020B0503020204020204" pitchFamily="34" charset="-122"/>
                          <a:ea typeface="微软雅黑" panose="020B0503020204020204" pitchFamily="34" charset="-122"/>
                        </a:rPr>
                        <a:t>application</a:t>
                      </a:r>
                      <a:endParaRPr lang="zh-CN" sz="2400" b="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r>
                        <a:rPr lang="zh-CN" sz="2400" b="0" kern="100">
                          <a:effectLst/>
                          <a:latin typeface="微软雅黑" panose="020B0503020204020204" pitchFamily="34" charset="-122"/>
                          <a:ea typeface="微软雅黑" panose="020B0503020204020204" pitchFamily="34" charset="-122"/>
                        </a:rPr>
                        <a:t>为每个</a:t>
                      </a:r>
                      <a:r>
                        <a:rPr lang="de-DE" sz="2400" b="0" kern="100">
                          <a:effectLst/>
                          <a:latin typeface="微软雅黑" panose="020B0503020204020204" pitchFamily="34" charset="-122"/>
                          <a:ea typeface="微软雅黑" panose="020B0503020204020204" pitchFamily="34" charset="-122"/>
                        </a:rPr>
                        <a:t>ServletContext</a:t>
                      </a:r>
                      <a:r>
                        <a:rPr lang="zh-CN" sz="2400" b="0" kern="100">
                          <a:effectLst/>
                          <a:latin typeface="微软雅黑" panose="020B0503020204020204" pitchFamily="34" charset="-122"/>
                          <a:ea typeface="微软雅黑" panose="020B0503020204020204" pitchFamily="34" charset="-122"/>
                        </a:rPr>
                        <a:t>对象创建一个实例，即同一个应用共享一个</a:t>
                      </a:r>
                      <a:r>
                        <a:rPr lang="de-DE" sz="2400" b="0" kern="100">
                          <a:effectLst/>
                          <a:latin typeface="微软雅黑" panose="020B0503020204020204" pitchFamily="34" charset="-122"/>
                          <a:ea typeface="微软雅黑" panose="020B0503020204020204" pitchFamily="34" charset="-122"/>
                        </a:rPr>
                        <a:t>Bean</a:t>
                      </a:r>
                      <a:r>
                        <a:rPr lang="zh-CN" sz="2400" b="0" kern="100">
                          <a:effectLst/>
                          <a:latin typeface="微软雅黑" panose="020B0503020204020204" pitchFamily="34" charset="-122"/>
                          <a:ea typeface="微软雅黑" panose="020B0503020204020204" pitchFamily="34" charset="-122"/>
                        </a:rPr>
                        <a:t>实例。仅在</a:t>
                      </a:r>
                      <a:r>
                        <a:rPr lang="de-DE" sz="2400" b="0" kern="100">
                          <a:effectLst/>
                          <a:latin typeface="微软雅黑" panose="020B0503020204020204" pitchFamily="34" charset="-122"/>
                          <a:ea typeface="微软雅黑" panose="020B0503020204020204" pitchFamily="34" charset="-122"/>
                        </a:rPr>
                        <a:t>Web Spring</a:t>
                      </a:r>
                      <a:r>
                        <a:rPr lang="zh-CN" sz="2400" b="0" kern="100">
                          <a:effectLst/>
                          <a:latin typeface="微软雅黑" panose="020B0503020204020204" pitchFamily="34" charset="-122"/>
                          <a:ea typeface="微软雅黑" panose="020B0503020204020204" pitchFamily="34" charset="-122"/>
                        </a:rPr>
                        <a:t>应用程序上下文中使用。</a:t>
                      </a:r>
                    </a:p>
                  </a:txBody>
                  <a:tcPr marL="68580" marR="68580" marT="0" marB="0"/>
                </a:tc>
                <a:extLst>
                  <a:ext uri="{0D108BD9-81ED-4DB2-BD59-A6C34878D82A}">
                    <a16:rowId xmlns:a16="http://schemas.microsoft.com/office/drawing/2014/main" val="2053375996"/>
                  </a:ext>
                </a:extLst>
              </a:tr>
              <a:tr h="277387">
                <a:tc>
                  <a:txBody>
                    <a:bodyPr/>
                    <a:lstStyle/>
                    <a:p>
                      <a:pPr algn="ctr"/>
                      <a:r>
                        <a:rPr lang="de-DE" sz="2400" b="0" kern="100">
                          <a:effectLst/>
                          <a:latin typeface="微软雅黑" panose="020B0503020204020204" pitchFamily="34" charset="-122"/>
                          <a:ea typeface="微软雅黑" panose="020B0503020204020204" pitchFamily="34" charset="-122"/>
                        </a:rPr>
                        <a:t>websocket</a:t>
                      </a:r>
                      <a:endParaRPr lang="zh-CN" sz="2400" b="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r>
                        <a:rPr lang="zh-CN" sz="2400" b="0" kern="100" dirty="0">
                          <a:effectLst/>
                          <a:latin typeface="微软雅黑" panose="020B0503020204020204" pitchFamily="34" charset="-122"/>
                          <a:ea typeface="微软雅黑" panose="020B0503020204020204" pitchFamily="34" charset="-122"/>
                        </a:rPr>
                        <a:t>为每个</a:t>
                      </a:r>
                      <a:r>
                        <a:rPr lang="de-DE" sz="2400" b="0" kern="100" dirty="0">
                          <a:effectLst/>
                          <a:latin typeface="微软雅黑" panose="020B0503020204020204" pitchFamily="34" charset="-122"/>
                          <a:ea typeface="微软雅黑" panose="020B0503020204020204" pitchFamily="34" charset="-122"/>
                        </a:rPr>
                        <a:t>WebSocket</a:t>
                      </a:r>
                      <a:r>
                        <a:rPr lang="zh-CN" sz="2400" b="0" kern="100" dirty="0">
                          <a:effectLst/>
                          <a:latin typeface="微软雅黑" panose="020B0503020204020204" pitchFamily="34" charset="-122"/>
                          <a:ea typeface="微软雅黑" panose="020B0503020204020204" pitchFamily="34" charset="-122"/>
                        </a:rPr>
                        <a:t>对象创建一个</a:t>
                      </a:r>
                      <a:r>
                        <a:rPr lang="de-DE" sz="2400" b="0" kern="100" dirty="0">
                          <a:effectLst/>
                          <a:latin typeface="微软雅黑" panose="020B0503020204020204" pitchFamily="34" charset="-122"/>
                          <a:ea typeface="微软雅黑" panose="020B0503020204020204" pitchFamily="34" charset="-122"/>
                        </a:rPr>
                        <a:t>Bean</a:t>
                      </a:r>
                      <a:r>
                        <a:rPr lang="zh-CN" sz="2400" b="0" kern="100" dirty="0">
                          <a:effectLst/>
                          <a:latin typeface="微软雅黑" panose="020B0503020204020204" pitchFamily="34" charset="-122"/>
                          <a:ea typeface="微软雅黑" panose="020B0503020204020204" pitchFamily="34" charset="-122"/>
                        </a:rPr>
                        <a:t>实例。仅在</a:t>
                      </a:r>
                      <a:r>
                        <a:rPr lang="de-DE" sz="2400" b="0" kern="100" dirty="0">
                          <a:effectLst/>
                          <a:latin typeface="微软雅黑" panose="020B0503020204020204" pitchFamily="34" charset="-122"/>
                          <a:ea typeface="微软雅黑" panose="020B0503020204020204" pitchFamily="34" charset="-122"/>
                        </a:rPr>
                        <a:t>Web Spring</a:t>
                      </a:r>
                      <a:r>
                        <a:rPr lang="zh-CN" sz="2400" b="0" kern="100" dirty="0">
                          <a:effectLst/>
                          <a:latin typeface="微软雅黑" panose="020B0503020204020204" pitchFamily="34" charset="-122"/>
                          <a:ea typeface="微软雅黑" panose="020B0503020204020204" pitchFamily="34" charset="-122"/>
                        </a:rPr>
                        <a:t>应用程序上下文中使用。</a:t>
                      </a:r>
                    </a:p>
                  </a:txBody>
                  <a:tcPr marL="68580" marR="68580" marT="0" marB="0"/>
                </a:tc>
                <a:extLst>
                  <a:ext uri="{0D108BD9-81ED-4DB2-BD59-A6C34878D82A}">
                    <a16:rowId xmlns:a16="http://schemas.microsoft.com/office/drawing/2014/main" val="723601637"/>
                  </a:ext>
                </a:extLst>
              </a:tr>
            </a:tbl>
          </a:graphicData>
        </a:graphic>
      </p:graphicFrame>
    </p:spTree>
    <p:extLst>
      <p:ext uri="{BB962C8B-B14F-4D97-AF65-F5344CB8AC3E}">
        <p14:creationId xmlns:p14="http://schemas.microsoft.com/office/powerpoint/2010/main" val="38011909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7E10F-2AD5-43DF-8BF3-3CD7F0AEE8DD}"/>
              </a:ext>
            </a:extLst>
          </p:cNvPr>
          <p:cNvSpPr>
            <a:spLocks noGrp="1"/>
          </p:cNvSpPr>
          <p:nvPr>
            <p:ph type="title"/>
          </p:nvPr>
        </p:nvSpPr>
        <p:spPr/>
        <p:txBody>
          <a:bodyPr/>
          <a:lstStyle/>
          <a:p>
            <a:r>
              <a:rPr lang="en-US" altLang="zh-CN" dirty="0"/>
              <a:t>【</a:t>
            </a:r>
            <a:r>
              <a:rPr lang="zh-CN" altLang="en-US" dirty="0"/>
              <a:t>例</a:t>
            </a:r>
            <a:r>
              <a:rPr lang="en-US" altLang="zh-CN" dirty="0"/>
              <a:t>1-5】Bean</a:t>
            </a:r>
            <a:r>
              <a:rPr lang="zh-CN" altLang="en-US" dirty="0"/>
              <a:t>的作用域</a:t>
            </a:r>
          </a:p>
        </p:txBody>
      </p:sp>
      <p:sp>
        <p:nvSpPr>
          <p:cNvPr id="3" name="内容占位符 2">
            <a:extLst>
              <a:ext uri="{FF2B5EF4-FFF2-40B4-BE49-F238E27FC236}">
                <a16:creationId xmlns:a16="http://schemas.microsoft.com/office/drawing/2014/main" id="{963217EB-A86C-4FD6-90E3-E4B5DE73213C}"/>
              </a:ext>
            </a:extLst>
          </p:cNvPr>
          <p:cNvSpPr>
            <a:spLocks noGrp="1"/>
          </p:cNvSpPr>
          <p:nvPr>
            <p:ph idx="1"/>
          </p:nvPr>
        </p:nvSpPr>
        <p:spPr/>
        <p:txBody>
          <a:bodyPr/>
          <a:lstStyle/>
          <a:p>
            <a:r>
              <a:rPr lang="zh-CN" altLang="en-US" dirty="0"/>
              <a:t>该实例的具体要求是：在应用</a:t>
            </a:r>
            <a:r>
              <a:rPr lang="en-US" altLang="zh-CN" dirty="0"/>
              <a:t>ch1_4</a:t>
            </a:r>
            <a:r>
              <a:rPr lang="zh-CN" altLang="en-US" dirty="0"/>
              <a:t>中，分别定义作用域为</a:t>
            </a:r>
            <a:r>
              <a:rPr lang="en-US" altLang="zh-CN" dirty="0">
                <a:solidFill>
                  <a:srgbClr val="C00000"/>
                </a:solidFill>
              </a:rPr>
              <a:t>singleton</a:t>
            </a:r>
            <a:r>
              <a:rPr lang="zh-CN" altLang="en-US" dirty="0"/>
              <a:t>和</a:t>
            </a:r>
            <a:r>
              <a:rPr lang="en-US" altLang="zh-CN" dirty="0">
                <a:solidFill>
                  <a:srgbClr val="C00000"/>
                </a:solidFill>
              </a:rPr>
              <a:t>prototype</a:t>
            </a:r>
            <a:r>
              <a:rPr lang="zh-CN" altLang="en-US" dirty="0"/>
              <a:t>的两个</a:t>
            </a:r>
            <a:r>
              <a:rPr lang="en-US" altLang="zh-CN" dirty="0"/>
              <a:t>Bean</a:t>
            </a:r>
            <a:r>
              <a:rPr lang="zh-CN" altLang="en-US" dirty="0"/>
              <a:t>。</a:t>
            </a:r>
          </a:p>
        </p:txBody>
      </p:sp>
      <p:sp>
        <p:nvSpPr>
          <p:cNvPr id="4" name="灯片编号占位符 3">
            <a:extLst>
              <a:ext uri="{FF2B5EF4-FFF2-40B4-BE49-F238E27FC236}">
                <a16:creationId xmlns:a16="http://schemas.microsoft.com/office/drawing/2014/main" id="{A6040FD7-E61B-4A9E-A670-13786B622A88}"/>
              </a:ext>
            </a:extLst>
          </p:cNvPr>
          <p:cNvSpPr>
            <a:spLocks noGrp="1"/>
          </p:cNvSpPr>
          <p:nvPr>
            <p:ph type="sldNum" sz="quarter" idx="12"/>
          </p:nvPr>
        </p:nvSpPr>
        <p:spPr/>
        <p:txBody>
          <a:bodyPr/>
          <a:lstStyle/>
          <a:p>
            <a:fld id="{8D4D1E41-7A09-AB4A-A4E1-09765ADA2698}" type="slidenum">
              <a:rPr kumimoji="1" lang="zh-CN" altLang="en-US" smtClean="0"/>
              <a:pPr/>
              <a:t>71</a:t>
            </a:fld>
            <a:endParaRPr kumimoji="1" lang="zh-CN" altLang="en-US" dirty="0"/>
          </a:p>
        </p:txBody>
      </p:sp>
    </p:spTree>
    <p:extLst>
      <p:ext uri="{BB962C8B-B14F-4D97-AF65-F5344CB8AC3E}">
        <p14:creationId xmlns:p14="http://schemas.microsoft.com/office/powerpoint/2010/main" val="39282872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C2833-3B51-439B-A087-3948E46335FA}"/>
              </a:ext>
            </a:extLst>
          </p:cNvPr>
          <p:cNvSpPr>
            <a:spLocks noGrp="1"/>
          </p:cNvSpPr>
          <p:nvPr>
            <p:ph type="title"/>
          </p:nvPr>
        </p:nvSpPr>
        <p:spPr/>
        <p:txBody>
          <a:bodyPr/>
          <a:lstStyle/>
          <a:p>
            <a:r>
              <a:rPr lang="en-US" altLang="zh-CN" dirty="0"/>
              <a:t>1</a:t>
            </a:r>
            <a:r>
              <a:rPr lang="zh-CN" altLang="en-US" dirty="0"/>
              <a:t>．添加配置文件内容</a:t>
            </a:r>
          </a:p>
        </p:txBody>
      </p:sp>
      <p:sp>
        <p:nvSpPr>
          <p:cNvPr id="3" name="内容占位符 2">
            <a:extLst>
              <a:ext uri="{FF2B5EF4-FFF2-40B4-BE49-F238E27FC236}">
                <a16:creationId xmlns:a16="http://schemas.microsoft.com/office/drawing/2014/main" id="{9963055C-EF9D-492E-B333-10AF4F48A529}"/>
              </a:ext>
            </a:extLst>
          </p:cNvPr>
          <p:cNvSpPr>
            <a:spLocks noGrp="1"/>
          </p:cNvSpPr>
          <p:nvPr>
            <p:ph idx="1"/>
          </p:nvPr>
        </p:nvSpPr>
        <p:spPr/>
        <p:txBody>
          <a:bodyPr/>
          <a:lstStyle/>
          <a:p>
            <a:r>
              <a:rPr lang="zh-CN" altLang="en-US" dirty="0"/>
              <a:t>在应用</a:t>
            </a:r>
            <a:r>
              <a:rPr lang="en-US" altLang="zh-CN" dirty="0"/>
              <a:t>ch1_4</a:t>
            </a:r>
            <a:r>
              <a:rPr lang="zh-CN" altLang="en-US" dirty="0"/>
              <a:t>的配置文件</a:t>
            </a:r>
            <a:r>
              <a:rPr lang="en-US" altLang="zh-CN" dirty="0"/>
              <a:t>applicationContext.xml</a:t>
            </a:r>
            <a:r>
              <a:rPr lang="zh-CN" altLang="en-US" dirty="0"/>
              <a:t>中，定义</a:t>
            </a:r>
            <a:r>
              <a:rPr lang="en-US" altLang="zh-CN" dirty="0"/>
              <a:t>2</a:t>
            </a:r>
            <a:r>
              <a:rPr lang="zh-CN" altLang="en-US" dirty="0"/>
              <a:t>个</a:t>
            </a:r>
            <a:r>
              <a:rPr lang="en-US" altLang="zh-CN" dirty="0"/>
              <a:t>Bean</a:t>
            </a:r>
            <a:r>
              <a:rPr lang="zh-CN" altLang="en-US" dirty="0"/>
              <a:t>，</a:t>
            </a:r>
            <a:r>
              <a:rPr lang="en-US" altLang="zh-CN" dirty="0"/>
              <a:t>1</a:t>
            </a:r>
            <a:r>
              <a:rPr lang="zh-CN" altLang="en-US" dirty="0"/>
              <a:t>个</a:t>
            </a:r>
            <a:r>
              <a:rPr lang="en-US" altLang="zh-CN" dirty="0"/>
              <a:t>Bean</a:t>
            </a:r>
            <a:r>
              <a:rPr lang="zh-CN" altLang="en-US" dirty="0"/>
              <a:t>的作用域为</a:t>
            </a:r>
            <a:r>
              <a:rPr lang="en-US" altLang="zh-CN" dirty="0">
                <a:solidFill>
                  <a:srgbClr val="C00000"/>
                </a:solidFill>
              </a:rPr>
              <a:t>singleton</a:t>
            </a:r>
            <a:r>
              <a:rPr lang="zh-CN" altLang="en-US" dirty="0"/>
              <a:t>，</a:t>
            </a:r>
            <a:r>
              <a:rPr lang="en-US" altLang="zh-CN" dirty="0"/>
              <a:t>1</a:t>
            </a:r>
            <a:r>
              <a:rPr lang="zh-CN" altLang="en-US" dirty="0"/>
              <a:t>个</a:t>
            </a:r>
            <a:r>
              <a:rPr lang="en-US" altLang="zh-CN" dirty="0"/>
              <a:t>Bean</a:t>
            </a:r>
            <a:r>
              <a:rPr lang="zh-CN" altLang="en-US" dirty="0"/>
              <a:t>的作用域为</a:t>
            </a:r>
            <a:r>
              <a:rPr lang="en-US" altLang="zh-CN" dirty="0">
                <a:solidFill>
                  <a:srgbClr val="C00000"/>
                </a:solidFill>
              </a:rPr>
              <a:t>prototype</a:t>
            </a:r>
            <a:r>
              <a:rPr lang="zh-CN" altLang="en-US" dirty="0"/>
              <a:t>。</a:t>
            </a:r>
          </a:p>
        </p:txBody>
      </p:sp>
      <p:sp>
        <p:nvSpPr>
          <p:cNvPr id="4" name="灯片编号占位符 3">
            <a:extLst>
              <a:ext uri="{FF2B5EF4-FFF2-40B4-BE49-F238E27FC236}">
                <a16:creationId xmlns:a16="http://schemas.microsoft.com/office/drawing/2014/main" id="{529D0B67-91CF-4E5F-BCFC-7647EA11FD66}"/>
              </a:ext>
            </a:extLst>
          </p:cNvPr>
          <p:cNvSpPr>
            <a:spLocks noGrp="1"/>
          </p:cNvSpPr>
          <p:nvPr>
            <p:ph type="sldNum" sz="quarter" idx="12"/>
          </p:nvPr>
        </p:nvSpPr>
        <p:spPr/>
        <p:txBody>
          <a:bodyPr/>
          <a:lstStyle/>
          <a:p>
            <a:fld id="{8D4D1E41-7A09-AB4A-A4E1-09765ADA2698}" type="slidenum">
              <a:rPr kumimoji="1" lang="zh-CN" altLang="en-US" smtClean="0"/>
              <a:pPr/>
              <a:t>72</a:t>
            </a:fld>
            <a:endParaRPr kumimoji="1" lang="zh-CN" altLang="en-US" dirty="0"/>
          </a:p>
        </p:txBody>
      </p:sp>
      <p:sp>
        <p:nvSpPr>
          <p:cNvPr id="5" name="文本框 4">
            <a:extLst>
              <a:ext uri="{FF2B5EF4-FFF2-40B4-BE49-F238E27FC236}">
                <a16:creationId xmlns:a16="http://schemas.microsoft.com/office/drawing/2014/main" id="{A8012DC2-89A1-42D4-994D-C6896BDBEEED}"/>
              </a:ext>
            </a:extLst>
          </p:cNvPr>
          <p:cNvSpPr txBox="1"/>
          <p:nvPr/>
        </p:nvSpPr>
        <p:spPr>
          <a:xfrm>
            <a:off x="947451" y="3018622"/>
            <a:ext cx="10278737" cy="830997"/>
          </a:xfrm>
          <a:prstGeom prst="rect">
            <a:avLst/>
          </a:prstGeom>
          <a:noFill/>
          <a:ln>
            <a:solidFill>
              <a:srgbClr val="C00000"/>
            </a:solidFill>
          </a:ln>
        </p:spPr>
        <p:txBody>
          <a:bodyPr wrap="square" rtlCol="0">
            <a:spAutoFit/>
          </a:bodyPr>
          <a:lstStyle/>
          <a:p>
            <a:pPr algn="just">
              <a:spcBef>
                <a:spcPts val="600"/>
              </a:spcBef>
            </a:pPr>
            <a:r>
              <a:rPr lang="de-DE" altLang="zh-CN" sz="2400" b="1" kern="100" dirty="0">
                <a:effectLst/>
                <a:latin typeface="Times New Roman" panose="02020603050405020304" pitchFamily="18" charset="0"/>
                <a:ea typeface="宋体" panose="02010600030101010101" pitchFamily="2" charset="-122"/>
              </a:rPr>
              <a:t> &lt;bean id="scope1" class="instance.BeanClass" scope="</a:t>
            </a:r>
            <a:r>
              <a:rPr lang="de-DE" altLang="zh-CN" sz="2400" b="1" kern="100" dirty="0">
                <a:solidFill>
                  <a:srgbClr val="C00000"/>
                </a:solidFill>
                <a:effectLst/>
                <a:latin typeface="Times New Roman" panose="02020603050405020304" pitchFamily="18" charset="0"/>
                <a:ea typeface="宋体" panose="02010600030101010101" pitchFamily="2" charset="-122"/>
              </a:rPr>
              <a:t>singleton</a:t>
            </a:r>
            <a:r>
              <a:rPr lang="de-DE" altLang="zh-CN" sz="2400" b="1" kern="100" dirty="0">
                <a:effectLst/>
                <a:latin typeface="Times New Roman" panose="02020603050405020304" pitchFamily="18" charset="0"/>
                <a:ea typeface="宋体" panose="02010600030101010101" pitchFamily="2" charset="-122"/>
              </a:rPr>
              <a:t>"/&gt;</a:t>
            </a:r>
            <a:endParaRPr lang="zh-CN" altLang="zh-CN" sz="2400" b="1" kern="100" dirty="0">
              <a:effectLst/>
              <a:latin typeface="Times New Roman" panose="02020603050405020304" pitchFamily="18" charset="0"/>
              <a:ea typeface="宋体" panose="02010600030101010101" pitchFamily="2" charset="-122"/>
            </a:endParaRPr>
          </a:p>
          <a:p>
            <a:pPr algn="just"/>
            <a:r>
              <a:rPr lang="de-DE" altLang="zh-CN" sz="2400" b="1" kern="100" dirty="0">
                <a:effectLst/>
                <a:latin typeface="Times New Roman" panose="02020603050405020304" pitchFamily="18" charset="0"/>
                <a:ea typeface="宋体" panose="02010600030101010101" pitchFamily="2" charset="-122"/>
              </a:rPr>
              <a:t> &lt;bean id="scope2" class="instance.BeanClass" scope="</a:t>
            </a:r>
            <a:r>
              <a:rPr lang="de-DE" altLang="zh-CN" sz="2400" b="1" kern="100" dirty="0">
                <a:solidFill>
                  <a:srgbClr val="C00000"/>
                </a:solidFill>
                <a:effectLst/>
                <a:latin typeface="Times New Roman" panose="02020603050405020304" pitchFamily="18" charset="0"/>
                <a:ea typeface="宋体" panose="02010600030101010101" pitchFamily="2" charset="-122"/>
              </a:rPr>
              <a:t>prototype</a:t>
            </a:r>
            <a:r>
              <a:rPr lang="de-DE" altLang="zh-CN" sz="2400" b="1" kern="100" dirty="0">
                <a:effectLst/>
                <a:latin typeface="Times New Roman" panose="02020603050405020304" pitchFamily="18" charset="0"/>
                <a:ea typeface="宋体" panose="02010600030101010101" pitchFamily="2" charset="-122"/>
              </a:rPr>
              <a:t>"/&gt;</a:t>
            </a:r>
            <a:endParaRPr lang="zh-CN" altLang="zh-CN" sz="2400" b="1"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133034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9903E-CCC9-4F65-97DD-268F32F65AD1}"/>
              </a:ext>
            </a:extLst>
          </p:cNvPr>
          <p:cNvSpPr>
            <a:spLocks noGrp="1"/>
          </p:cNvSpPr>
          <p:nvPr>
            <p:ph type="title"/>
          </p:nvPr>
        </p:nvSpPr>
        <p:spPr/>
        <p:txBody>
          <a:bodyPr/>
          <a:lstStyle/>
          <a:p>
            <a:r>
              <a:rPr lang="en-US" altLang="zh-CN" dirty="0"/>
              <a:t>2</a:t>
            </a:r>
            <a:r>
              <a:rPr lang="zh-CN" altLang="en-US" dirty="0"/>
              <a:t>．创建测试类</a:t>
            </a:r>
          </a:p>
        </p:txBody>
      </p:sp>
      <p:sp>
        <p:nvSpPr>
          <p:cNvPr id="3" name="内容占位符 2">
            <a:extLst>
              <a:ext uri="{FF2B5EF4-FFF2-40B4-BE49-F238E27FC236}">
                <a16:creationId xmlns:a16="http://schemas.microsoft.com/office/drawing/2014/main" id="{5B06B2EB-979D-43D3-852E-303DE5365636}"/>
              </a:ext>
            </a:extLst>
          </p:cNvPr>
          <p:cNvSpPr>
            <a:spLocks noGrp="1"/>
          </p:cNvSpPr>
          <p:nvPr>
            <p:ph idx="1"/>
          </p:nvPr>
        </p:nvSpPr>
        <p:spPr>
          <a:xfrm>
            <a:off x="838200" y="1289727"/>
            <a:ext cx="10515600" cy="4586694"/>
          </a:xfrm>
        </p:spPr>
        <p:txBody>
          <a:bodyPr/>
          <a:lstStyle/>
          <a:p>
            <a:r>
              <a:rPr lang="zh-CN" altLang="en-US" dirty="0"/>
              <a:t>在应用</a:t>
            </a:r>
            <a:r>
              <a:rPr lang="en-US" altLang="zh-CN" dirty="0"/>
              <a:t>ch1_4</a:t>
            </a:r>
            <a:r>
              <a:rPr lang="zh-CN" altLang="en-US" dirty="0"/>
              <a:t>的</a:t>
            </a:r>
            <a:r>
              <a:rPr lang="en-US" altLang="zh-CN" dirty="0"/>
              <a:t>test</a:t>
            </a:r>
            <a:r>
              <a:rPr lang="zh-CN" altLang="en-US" dirty="0"/>
              <a:t>包中，创建测试类</a:t>
            </a:r>
            <a:r>
              <a:rPr lang="en-US" altLang="zh-CN" dirty="0" err="1"/>
              <a:t>TestScope</a:t>
            </a:r>
            <a:r>
              <a:rPr lang="zh-CN" altLang="en-US" dirty="0"/>
              <a:t>，在该测试类中分别获得</a:t>
            </a:r>
            <a:r>
              <a:rPr lang="en-US" altLang="zh-CN" dirty="0"/>
              <a:t>id</a:t>
            </a:r>
            <a:r>
              <a:rPr lang="zh-CN" altLang="en-US" dirty="0"/>
              <a:t>为</a:t>
            </a:r>
            <a:r>
              <a:rPr lang="en-US" altLang="zh-CN" dirty="0"/>
              <a:t>scope1</a:t>
            </a:r>
            <a:r>
              <a:rPr lang="zh-CN" altLang="en-US" dirty="0"/>
              <a:t>和</a:t>
            </a:r>
            <a:r>
              <a:rPr lang="en-US" altLang="zh-CN" dirty="0"/>
              <a:t>scope2</a:t>
            </a:r>
            <a:r>
              <a:rPr lang="zh-CN" altLang="en-US" dirty="0"/>
              <a:t>的</a:t>
            </a:r>
            <a:r>
              <a:rPr lang="en-US" altLang="zh-CN" dirty="0"/>
              <a:t>Bean</a:t>
            </a:r>
            <a:r>
              <a:rPr lang="zh-CN" altLang="en-US" dirty="0"/>
              <a:t>实例。</a:t>
            </a:r>
          </a:p>
        </p:txBody>
      </p:sp>
      <p:sp>
        <p:nvSpPr>
          <p:cNvPr id="4" name="灯片编号占位符 3">
            <a:extLst>
              <a:ext uri="{FF2B5EF4-FFF2-40B4-BE49-F238E27FC236}">
                <a16:creationId xmlns:a16="http://schemas.microsoft.com/office/drawing/2014/main" id="{7ABF3F96-D7C0-4D41-9EBB-F3C68BEF7928}"/>
              </a:ext>
            </a:extLst>
          </p:cNvPr>
          <p:cNvSpPr>
            <a:spLocks noGrp="1"/>
          </p:cNvSpPr>
          <p:nvPr>
            <p:ph type="sldNum" sz="quarter" idx="12"/>
          </p:nvPr>
        </p:nvSpPr>
        <p:spPr/>
        <p:txBody>
          <a:bodyPr/>
          <a:lstStyle/>
          <a:p>
            <a:fld id="{8D4D1E41-7A09-AB4A-A4E1-09765ADA2698}" type="slidenum">
              <a:rPr kumimoji="1" lang="zh-CN" altLang="en-US" smtClean="0"/>
              <a:pPr/>
              <a:t>73</a:t>
            </a:fld>
            <a:endParaRPr kumimoji="1" lang="zh-CN" altLang="en-US" dirty="0"/>
          </a:p>
        </p:txBody>
      </p:sp>
      <p:sp>
        <p:nvSpPr>
          <p:cNvPr id="5" name="文本框 4">
            <a:extLst>
              <a:ext uri="{FF2B5EF4-FFF2-40B4-BE49-F238E27FC236}">
                <a16:creationId xmlns:a16="http://schemas.microsoft.com/office/drawing/2014/main" id="{2662F235-D027-40C7-8971-868BBD5CABEF}"/>
              </a:ext>
            </a:extLst>
          </p:cNvPr>
          <p:cNvSpPr txBox="1"/>
          <p:nvPr/>
        </p:nvSpPr>
        <p:spPr>
          <a:xfrm>
            <a:off x="958467" y="2197160"/>
            <a:ext cx="10289755" cy="4524315"/>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public class TestScope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static void main(String[] args)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@SuppressWarnings("resource")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ApplicationContext appCon = </a:t>
            </a:r>
            <a:endParaRPr lang="zh-CN" altLang="zh-CN" sz="1800" kern="100" dirty="0">
              <a:effectLst/>
              <a:latin typeface="Times New Roman" panose="02020603050405020304" pitchFamily="18" charset="0"/>
              <a:ea typeface="宋体" panose="02010600030101010101" pitchFamily="2" charset="-122"/>
            </a:endParaRPr>
          </a:p>
          <a:p>
            <a:pPr marL="266700" indent="571500" algn="just"/>
            <a:r>
              <a:rPr lang="de-DE" altLang="zh-CN" sz="1800" kern="100" dirty="0">
                <a:effectLst/>
                <a:latin typeface="Times New Roman" panose="02020603050405020304" pitchFamily="18" charset="0"/>
                <a:ea typeface="宋体" panose="02010600030101010101" pitchFamily="2" charset="-122"/>
              </a:rPr>
              <a:t>			new ClassPathXmlApplicationContext("config/applicationContext.xml");</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BeanClass b1 = (BeanClass)appCon.getBean("</a:t>
            </a:r>
            <a:r>
              <a:rPr lang="de-DE" altLang="zh-CN" sz="1800" kern="100" dirty="0">
                <a:solidFill>
                  <a:srgbClr val="C00000"/>
                </a:solidFill>
                <a:effectLst/>
                <a:latin typeface="Times New Roman" panose="02020603050405020304" pitchFamily="18" charset="0"/>
                <a:ea typeface="宋体" panose="02010600030101010101" pitchFamily="2" charset="-122"/>
              </a:rPr>
              <a:t>scope1</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System.out.println(b1);</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BeanClass b2 = (BeanClass)appCon.getBean("</a:t>
            </a:r>
            <a:r>
              <a:rPr lang="de-DE" altLang="zh-CN" sz="1800" kern="100" dirty="0">
                <a:solidFill>
                  <a:srgbClr val="C00000"/>
                </a:solidFill>
                <a:effectLst/>
                <a:latin typeface="Times New Roman" panose="02020603050405020304" pitchFamily="18" charset="0"/>
                <a:ea typeface="宋体" panose="02010600030101010101" pitchFamily="2" charset="-122"/>
              </a:rPr>
              <a:t>scope1</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System.out.println(b2);</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System.out.println("==========");</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BeanClass b3 = (BeanClass)appCon.getBean("</a:t>
            </a:r>
            <a:r>
              <a:rPr lang="de-DE" altLang="zh-CN" sz="1800" kern="100" dirty="0">
                <a:solidFill>
                  <a:srgbClr val="C00000"/>
                </a:solidFill>
                <a:effectLst/>
                <a:latin typeface="Times New Roman" panose="02020603050405020304" pitchFamily="18" charset="0"/>
                <a:ea typeface="宋体" panose="02010600030101010101" pitchFamily="2" charset="-122"/>
              </a:rPr>
              <a:t>scope2</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System.out.println(b3);</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BeanClass b4 = (BeanClass)appCon.getBean("</a:t>
            </a:r>
            <a:r>
              <a:rPr lang="de-DE" altLang="zh-CN" sz="1800" kern="100" dirty="0">
                <a:solidFill>
                  <a:srgbClr val="C00000"/>
                </a:solidFill>
                <a:effectLst/>
                <a:latin typeface="Times New Roman" panose="02020603050405020304" pitchFamily="18" charset="0"/>
                <a:ea typeface="宋体" panose="02010600030101010101" pitchFamily="2" charset="-122"/>
              </a:rPr>
              <a:t>scope2</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System.out.println(b4);</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715835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47239-2A93-4DFF-8935-A1DC39630EF0}"/>
              </a:ext>
            </a:extLst>
          </p:cNvPr>
          <p:cNvSpPr>
            <a:spLocks noGrp="1"/>
          </p:cNvSpPr>
          <p:nvPr>
            <p:ph type="title"/>
          </p:nvPr>
        </p:nvSpPr>
        <p:spPr/>
        <p:txBody>
          <a:bodyPr/>
          <a:lstStyle/>
          <a:p>
            <a:r>
              <a:rPr lang="en-US" altLang="zh-CN" dirty="0"/>
              <a:t>3</a:t>
            </a:r>
            <a:r>
              <a:rPr lang="zh-CN" altLang="en-US" dirty="0"/>
              <a:t>．运行测试类</a:t>
            </a:r>
          </a:p>
        </p:txBody>
      </p:sp>
      <p:sp>
        <p:nvSpPr>
          <p:cNvPr id="4" name="灯片编号占位符 3">
            <a:extLst>
              <a:ext uri="{FF2B5EF4-FFF2-40B4-BE49-F238E27FC236}">
                <a16:creationId xmlns:a16="http://schemas.microsoft.com/office/drawing/2014/main" id="{59184827-60BE-4A9F-B051-ADC4CE3DED89}"/>
              </a:ext>
            </a:extLst>
          </p:cNvPr>
          <p:cNvSpPr>
            <a:spLocks noGrp="1"/>
          </p:cNvSpPr>
          <p:nvPr>
            <p:ph type="sldNum" sz="quarter" idx="12"/>
          </p:nvPr>
        </p:nvSpPr>
        <p:spPr/>
        <p:txBody>
          <a:bodyPr/>
          <a:lstStyle/>
          <a:p>
            <a:fld id="{8D4D1E41-7A09-AB4A-A4E1-09765ADA2698}" type="slidenum">
              <a:rPr kumimoji="1" lang="zh-CN" altLang="en-US" smtClean="0"/>
              <a:pPr/>
              <a:t>74</a:t>
            </a:fld>
            <a:endParaRPr kumimoji="1" lang="zh-CN" altLang="en-US" dirty="0"/>
          </a:p>
        </p:txBody>
      </p:sp>
      <p:pic>
        <p:nvPicPr>
          <p:cNvPr id="8194" name="Picture 2">
            <a:extLst>
              <a:ext uri="{FF2B5EF4-FFF2-40B4-BE49-F238E27FC236}">
                <a16:creationId xmlns:a16="http://schemas.microsoft.com/office/drawing/2014/main" id="{EF4CB51C-ECE3-49EA-A0CE-1E5FB7DA2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19" y="1559727"/>
            <a:ext cx="4600287" cy="257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18A7D0D6-D705-4608-B239-30D0173CCD1C}"/>
              </a:ext>
            </a:extLst>
          </p:cNvPr>
          <p:cNvSpPr/>
          <p:nvPr/>
        </p:nvSpPr>
        <p:spPr>
          <a:xfrm>
            <a:off x="1059999" y="4253584"/>
            <a:ext cx="10737146" cy="1662474"/>
          </a:xfrm>
          <a:prstGeom prst="rect">
            <a:avLst/>
          </a:prstGeom>
          <a:ln>
            <a:solidFill>
              <a:srgbClr val="C00000"/>
            </a:solidFill>
          </a:ln>
        </p:spPr>
        <p:txBody>
          <a:bodyPr wrap="square">
            <a:noAutofit/>
          </a:bodyPr>
          <a:lstStyle/>
          <a:p>
            <a:pPr>
              <a:lnSpc>
                <a:spcPct val="150000"/>
              </a:lnSpc>
            </a:pP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两次获取</a:t>
            </a:r>
            <a:r>
              <a:rPr lang="de-DE" altLang="zh-CN" sz="2400" kern="100" dirty="0">
                <a:effectLst/>
                <a:latin typeface="微软雅黑" panose="020B0503020204020204" pitchFamily="34" charset="-122"/>
                <a:ea typeface="微软雅黑" panose="020B0503020204020204" pitchFamily="34" charset="-122"/>
              </a:rPr>
              <a:t>id</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为</a:t>
            </a:r>
            <a:r>
              <a:rPr lang="de-DE" altLang="zh-CN" sz="2400" kern="100" dirty="0">
                <a:effectLst/>
                <a:latin typeface="微软雅黑" panose="020B0503020204020204" pitchFamily="34" charset="-122"/>
                <a:ea typeface="微软雅黑" panose="020B0503020204020204" pitchFamily="34" charset="-122"/>
              </a:rPr>
              <a:t>scope1</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de-DE" altLang="zh-CN" sz="2400" kern="100" dirty="0">
                <a:effectLst/>
                <a:latin typeface="微软雅黑" panose="020B0503020204020204" pitchFamily="34" charset="-122"/>
                <a:ea typeface="微软雅黑" panose="020B0503020204020204" pitchFamily="34" charset="-122"/>
              </a:rPr>
              <a:t>Bean</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实例时，</a:t>
            </a:r>
            <a:r>
              <a:rPr lang="de-DE" altLang="zh-CN" sz="2400" kern="100" dirty="0">
                <a:effectLst/>
                <a:latin typeface="微软雅黑" panose="020B0503020204020204" pitchFamily="34" charset="-122"/>
                <a:ea typeface="微软雅黑" panose="020B0503020204020204" pitchFamily="34" charset="-122"/>
              </a:rPr>
              <a:t>IoC</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容器返回</a:t>
            </a:r>
            <a:r>
              <a:rPr lang="zh-CN" altLang="zh-CN" sz="2400"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两个相同的</a:t>
            </a:r>
            <a:r>
              <a:rPr lang="de-DE" altLang="zh-CN" sz="2400" kern="100" dirty="0">
                <a:solidFill>
                  <a:srgbClr val="C00000"/>
                </a:solidFill>
                <a:effectLst/>
                <a:latin typeface="微软雅黑" panose="020B0503020204020204" pitchFamily="34" charset="-122"/>
                <a:ea typeface="微软雅黑" panose="020B0503020204020204" pitchFamily="34" charset="-122"/>
              </a:rPr>
              <a:t>Bean</a:t>
            </a:r>
            <a:r>
              <a:rPr lang="zh-CN" altLang="zh-CN" sz="2400"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实例</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；而两次获取</a:t>
            </a:r>
            <a:r>
              <a:rPr lang="de-DE" altLang="zh-CN" sz="2400" kern="100" dirty="0">
                <a:effectLst/>
                <a:latin typeface="微软雅黑" panose="020B0503020204020204" pitchFamily="34" charset="-122"/>
                <a:ea typeface="微软雅黑" panose="020B0503020204020204" pitchFamily="34" charset="-122"/>
              </a:rPr>
              <a:t>id</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为</a:t>
            </a:r>
            <a:r>
              <a:rPr lang="de-DE" altLang="zh-CN" sz="2400" kern="100" dirty="0">
                <a:effectLst/>
                <a:latin typeface="微软雅黑" panose="020B0503020204020204" pitchFamily="34" charset="-122"/>
                <a:ea typeface="微软雅黑" panose="020B0503020204020204" pitchFamily="34" charset="-122"/>
              </a:rPr>
              <a:t>scope2</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de-DE" altLang="zh-CN" sz="2400" kern="100" dirty="0">
                <a:effectLst/>
                <a:latin typeface="微软雅黑" panose="020B0503020204020204" pitchFamily="34" charset="-122"/>
                <a:ea typeface="微软雅黑" panose="020B0503020204020204" pitchFamily="34" charset="-122"/>
              </a:rPr>
              <a:t>Bean</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实例时，</a:t>
            </a:r>
            <a:r>
              <a:rPr lang="de-DE" altLang="zh-CN" sz="2400" kern="100" dirty="0">
                <a:effectLst/>
                <a:latin typeface="微软雅黑" panose="020B0503020204020204" pitchFamily="34" charset="-122"/>
                <a:ea typeface="微软雅黑" panose="020B0503020204020204" pitchFamily="34" charset="-122"/>
              </a:rPr>
              <a:t>IoC</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容器返回</a:t>
            </a:r>
            <a:r>
              <a:rPr lang="zh-CN" altLang="zh-CN" sz="2400"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两个不同的</a:t>
            </a:r>
            <a:r>
              <a:rPr lang="de-DE" altLang="zh-CN" sz="2400" kern="100" dirty="0">
                <a:solidFill>
                  <a:srgbClr val="C00000"/>
                </a:solidFill>
                <a:effectLst/>
                <a:latin typeface="微软雅黑" panose="020B0503020204020204" pitchFamily="34" charset="-122"/>
                <a:ea typeface="微软雅黑" panose="020B0503020204020204" pitchFamily="34" charset="-122"/>
              </a:rPr>
              <a:t>Bean</a:t>
            </a:r>
            <a:r>
              <a:rPr lang="zh-CN" altLang="zh-CN" sz="2400"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实例</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zh-CN" altLang="en-US" sz="24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2400" b="1" dirty="0">
                <a:solidFill>
                  <a:prstClr val="black"/>
                </a:solidFill>
                <a:latin typeface="Microsoft YaHei" panose="020B0503020204020204" pitchFamily="34" charset="-122"/>
                <a:ea typeface="Microsoft YaHei" panose="020B0503020204020204" pitchFamily="34" charset="-122"/>
              </a:rPr>
              <a:t>请思考</a:t>
            </a:r>
            <a:r>
              <a:rPr lang="zh-CN" altLang="en-US" sz="2400" b="1" dirty="0">
                <a:solidFill>
                  <a:prstClr val="black"/>
                </a:solidFill>
                <a:latin typeface="微软雅黑" panose="020B0503020204020204" pitchFamily="34" charset="-122"/>
                <a:ea typeface="微软雅黑" panose="020B0503020204020204" pitchFamily="34" charset="-122"/>
              </a:rPr>
              <a:t>：为什么是这种现象？</a:t>
            </a:r>
            <a:endParaRPr lang="en-US" altLang="zh-CN" sz="2400" b="1"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901958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4FE04-D0E7-4AF7-9C11-1F8820E8365C}"/>
              </a:ext>
            </a:extLst>
          </p:cNvPr>
          <p:cNvSpPr>
            <a:spLocks noGrp="1"/>
          </p:cNvSpPr>
          <p:nvPr>
            <p:ph type="title"/>
          </p:nvPr>
        </p:nvSpPr>
        <p:spPr/>
        <p:txBody>
          <a:bodyPr/>
          <a:lstStyle/>
          <a:p>
            <a:r>
              <a:rPr lang="en-US" altLang="zh-CN" dirty="0"/>
              <a:t>1.5  Spring Bean</a:t>
            </a:r>
            <a:endParaRPr lang="zh-CN" altLang="en-US" dirty="0"/>
          </a:p>
        </p:txBody>
      </p:sp>
      <p:sp>
        <p:nvSpPr>
          <p:cNvPr id="3" name="内容占位符 2">
            <a:extLst>
              <a:ext uri="{FF2B5EF4-FFF2-40B4-BE49-F238E27FC236}">
                <a16:creationId xmlns:a16="http://schemas.microsoft.com/office/drawing/2014/main" id="{C27CB31E-5D81-46C8-8D08-D14214DAA09B}"/>
              </a:ext>
            </a:extLst>
          </p:cNvPr>
          <p:cNvSpPr>
            <a:spLocks noGrp="1"/>
          </p:cNvSpPr>
          <p:nvPr>
            <p:ph idx="1"/>
          </p:nvPr>
        </p:nvSpPr>
        <p:spPr/>
        <p:txBody>
          <a:bodyPr/>
          <a:lstStyle/>
          <a:p>
            <a:r>
              <a:rPr lang="en-US" altLang="zh-CN" dirty="0"/>
              <a:t>1.5.1  Bean</a:t>
            </a:r>
            <a:r>
              <a:rPr lang="zh-CN" altLang="en-US" dirty="0"/>
              <a:t>的实例化</a:t>
            </a:r>
            <a:endParaRPr lang="en-US" altLang="zh-CN" dirty="0"/>
          </a:p>
          <a:p>
            <a:r>
              <a:rPr lang="en-US" altLang="zh-CN" dirty="0"/>
              <a:t>1.5.2  Bean</a:t>
            </a:r>
            <a:r>
              <a:rPr lang="zh-CN" altLang="en-US" dirty="0"/>
              <a:t>的作用域</a:t>
            </a:r>
            <a:endParaRPr lang="en-US" altLang="zh-CN" dirty="0"/>
          </a:p>
          <a:p>
            <a:r>
              <a:rPr lang="en-US" altLang="zh-CN" dirty="0">
                <a:solidFill>
                  <a:srgbClr val="C00000"/>
                </a:solidFill>
              </a:rPr>
              <a:t>1.5.3  Bean</a:t>
            </a:r>
            <a:r>
              <a:rPr lang="zh-CN" altLang="en-US" dirty="0">
                <a:solidFill>
                  <a:srgbClr val="C00000"/>
                </a:solidFill>
              </a:rPr>
              <a:t>的初始化和销毁</a:t>
            </a:r>
          </a:p>
        </p:txBody>
      </p:sp>
      <p:sp>
        <p:nvSpPr>
          <p:cNvPr id="4" name="灯片编号占位符 3">
            <a:extLst>
              <a:ext uri="{FF2B5EF4-FFF2-40B4-BE49-F238E27FC236}">
                <a16:creationId xmlns:a16="http://schemas.microsoft.com/office/drawing/2014/main" id="{C2604ACE-5B6F-4B3D-B8A0-0A3DD64248A9}"/>
              </a:ext>
            </a:extLst>
          </p:cNvPr>
          <p:cNvSpPr>
            <a:spLocks noGrp="1"/>
          </p:cNvSpPr>
          <p:nvPr>
            <p:ph type="sldNum" sz="quarter" idx="12"/>
          </p:nvPr>
        </p:nvSpPr>
        <p:spPr/>
        <p:txBody>
          <a:bodyPr/>
          <a:lstStyle/>
          <a:p>
            <a:fld id="{8D4D1E41-7A09-AB4A-A4E1-09765ADA2698}" type="slidenum">
              <a:rPr kumimoji="1" lang="zh-CN" altLang="en-US" smtClean="0"/>
              <a:pPr/>
              <a:t>75</a:t>
            </a:fld>
            <a:endParaRPr kumimoji="1" lang="zh-CN" altLang="en-US" dirty="0"/>
          </a:p>
        </p:txBody>
      </p:sp>
    </p:spTree>
    <p:extLst>
      <p:ext uri="{BB962C8B-B14F-4D97-AF65-F5344CB8AC3E}">
        <p14:creationId xmlns:p14="http://schemas.microsoft.com/office/powerpoint/2010/main" val="19543625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1A096-784D-45A3-8D51-DFEF80583EE9}"/>
              </a:ext>
            </a:extLst>
          </p:cNvPr>
          <p:cNvSpPr>
            <a:spLocks noGrp="1"/>
          </p:cNvSpPr>
          <p:nvPr>
            <p:ph type="title"/>
          </p:nvPr>
        </p:nvSpPr>
        <p:spPr/>
        <p:txBody>
          <a:bodyPr/>
          <a:lstStyle/>
          <a:p>
            <a:r>
              <a:rPr lang="en-US" altLang="zh-CN" dirty="0"/>
              <a:t>1.5.3  Bean</a:t>
            </a:r>
            <a:r>
              <a:rPr lang="zh-CN" altLang="en-US" dirty="0"/>
              <a:t>的初始化和销毁</a:t>
            </a:r>
          </a:p>
        </p:txBody>
      </p:sp>
      <p:sp>
        <p:nvSpPr>
          <p:cNvPr id="3" name="内容占位符 2">
            <a:extLst>
              <a:ext uri="{FF2B5EF4-FFF2-40B4-BE49-F238E27FC236}">
                <a16:creationId xmlns:a16="http://schemas.microsoft.com/office/drawing/2014/main" id="{824149B7-921B-41B8-B01D-2E2419523007}"/>
              </a:ext>
            </a:extLst>
          </p:cNvPr>
          <p:cNvSpPr>
            <a:spLocks noGrp="1"/>
          </p:cNvSpPr>
          <p:nvPr>
            <p:ph idx="1"/>
          </p:nvPr>
        </p:nvSpPr>
        <p:spPr/>
        <p:txBody>
          <a:bodyPr/>
          <a:lstStyle/>
          <a:p>
            <a:r>
              <a:rPr lang="zh-CN" altLang="en-US" dirty="0"/>
              <a:t>在实际工程应用中，经常需要在</a:t>
            </a:r>
            <a:r>
              <a:rPr lang="en-US" altLang="zh-CN" dirty="0"/>
              <a:t>Bean</a:t>
            </a:r>
            <a:r>
              <a:rPr lang="zh-CN" altLang="en-US" dirty="0"/>
              <a:t>使用之前或之后做些必要的操作，</a:t>
            </a:r>
            <a:r>
              <a:rPr lang="en-US" altLang="zh-CN" dirty="0"/>
              <a:t>Spring</a:t>
            </a:r>
            <a:r>
              <a:rPr lang="zh-CN" altLang="en-US" dirty="0"/>
              <a:t>为</a:t>
            </a:r>
            <a:r>
              <a:rPr lang="en-US" altLang="zh-CN" dirty="0"/>
              <a:t>Bean</a:t>
            </a:r>
            <a:r>
              <a:rPr lang="zh-CN" altLang="en-US" dirty="0"/>
              <a:t>生命周期的操作提供了支持。在配置文件中定义</a:t>
            </a:r>
            <a:r>
              <a:rPr lang="en-US" altLang="zh-CN" dirty="0"/>
              <a:t>Bean</a:t>
            </a:r>
            <a:r>
              <a:rPr lang="zh-CN" altLang="en-US" dirty="0"/>
              <a:t>时，可以使用</a:t>
            </a:r>
            <a:r>
              <a:rPr lang="en-US" altLang="zh-CN" dirty="0" err="1"/>
              <a:t>init</a:t>
            </a:r>
            <a:r>
              <a:rPr lang="en-US" altLang="zh-CN" dirty="0"/>
              <a:t>-method</a:t>
            </a:r>
            <a:r>
              <a:rPr lang="zh-CN" altLang="en-US" dirty="0"/>
              <a:t>和</a:t>
            </a:r>
            <a:r>
              <a:rPr lang="en-US" altLang="zh-CN" dirty="0"/>
              <a:t>destroy-method</a:t>
            </a:r>
            <a:r>
              <a:rPr lang="zh-CN" altLang="en-US" dirty="0"/>
              <a:t>属性对</a:t>
            </a:r>
            <a:r>
              <a:rPr lang="en-US" altLang="zh-CN" dirty="0"/>
              <a:t>Bean</a:t>
            </a:r>
            <a:r>
              <a:rPr lang="zh-CN" altLang="en-US" dirty="0"/>
              <a:t>进行初始化和销毁。</a:t>
            </a:r>
            <a:endParaRPr lang="en-US" altLang="zh-CN" dirty="0"/>
          </a:p>
          <a:p>
            <a:r>
              <a:rPr lang="en-US" altLang="zh-CN" dirty="0"/>
              <a:t>【</a:t>
            </a:r>
            <a:r>
              <a:rPr lang="zh-CN" altLang="en-US" dirty="0">
                <a:solidFill>
                  <a:srgbClr val="C00000"/>
                </a:solidFill>
              </a:rPr>
              <a:t>例</a:t>
            </a:r>
            <a:r>
              <a:rPr lang="en-US" altLang="zh-CN" dirty="0">
                <a:solidFill>
                  <a:srgbClr val="C00000"/>
                </a:solidFill>
              </a:rPr>
              <a:t>1-6</a:t>
            </a:r>
            <a:r>
              <a:rPr lang="en-US" altLang="zh-CN" dirty="0"/>
              <a:t>】Bean</a:t>
            </a:r>
            <a:r>
              <a:rPr lang="zh-CN" altLang="en-US" dirty="0"/>
              <a:t>的初始化和销毁。该实例的具体要求是：在应用</a:t>
            </a:r>
            <a:r>
              <a:rPr lang="en-US" altLang="zh-CN" dirty="0"/>
              <a:t>ch1_4</a:t>
            </a:r>
            <a:r>
              <a:rPr lang="zh-CN" altLang="en-US" dirty="0"/>
              <a:t>中，首先，定义一个</a:t>
            </a:r>
            <a:r>
              <a:rPr lang="en-US" altLang="zh-CN" dirty="0" err="1"/>
              <a:t>MyService</a:t>
            </a:r>
            <a:r>
              <a:rPr lang="zh-CN" altLang="en-US" dirty="0"/>
              <a:t>类，在该类中定义初始化方法和销毁方法；然后，在配置文件中，使用</a:t>
            </a:r>
            <a:r>
              <a:rPr lang="en-US" altLang="zh-CN" dirty="0" err="1">
                <a:solidFill>
                  <a:srgbClr val="C00000"/>
                </a:solidFill>
              </a:rPr>
              <a:t>init</a:t>
            </a:r>
            <a:r>
              <a:rPr lang="en-US" altLang="zh-CN" dirty="0">
                <a:solidFill>
                  <a:srgbClr val="C00000"/>
                </a:solidFill>
              </a:rPr>
              <a:t>-method</a:t>
            </a:r>
            <a:r>
              <a:rPr lang="zh-CN" altLang="en-US" dirty="0"/>
              <a:t>和</a:t>
            </a:r>
            <a:r>
              <a:rPr lang="en-US" altLang="zh-CN" dirty="0">
                <a:solidFill>
                  <a:srgbClr val="C00000"/>
                </a:solidFill>
              </a:rPr>
              <a:t>destroy-method</a:t>
            </a:r>
            <a:r>
              <a:rPr lang="zh-CN" altLang="en-US" dirty="0"/>
              <a:t>属性对</a:t>
            </a:r>
            <a:r>
              <a:rPr lang="en-US" altLang="zh-CN" dirty="0" err="1"/>
              <a:t>MyService</a:t>
            </a:r>
            <a:r>
              <a:rPr lang="zh-CN" altLang="en-US" dirty="0"/>
              <a:t>的</a:t>
            </a:r>
            <a:r>
              <a:rPr lang="en-US" altLang="zh-CN" dirty="0"/>
              <a:t>Bean</a:t>
            </a:r>
            <a:r>
              <a:rPr lang="zh-CN" altLang="en-US" dirty="0"/>
              <a:t>对象进行</a:t>
            </a:r>
            <a:r>
              <a:rPr lang="zh-CN" altLang="en-US" dirty="0">
                <a:solidFill>
                  <a:srgbClr val="C00000"/>
                </a:solidFill>
              </a:rPr>
              <a:t>初始化</a:t>
            </a:r>
            <a:r>
              <a:rPr lang="zh-CN" altLang="en-US" dirty="0"/>
              <a:t>和</a:t>
            </a:r>
            <a:r>
              <a:rPr lang="zh-CN" altLang="en-US" dirty="0">
                <a:solidFill>
                  <a:srgbClr val="C00000"/>
                </a:solidFill>
              </a:rPr>
              <a:t>销毁</a:t>
            </a:r>
            <a:r>
              <a:rPr lang="zh-CN" altLang="en-US" dirty="0"/>
              <a:t>。</a:t>
            </a:r>
          </a:p>
        </p:txBody>
      </p:sp>
      <p:sp>
        <p:nvSpPr>
          <p:cNvPr id="4" name="灯片编号占位符 3">
            <a:extLst>
              <a:ext uri="{FF2B5EF4-FFF2-40B4-BE49-F238E27FC236}">
                <a16:creationId xmlns:a16="http://schemas.microsoft.com/office/drawing/2014/main" id="{7CFAF57C-F5C5-4B81-B485-79E06988BF66}"/>
              </a:ext>
            </a:extLst>
          </p:cNvPr>
          <p:cNvSpPr>
            <a:spLocks noGrp="1"/>
          </p:cNvSpPr>
          <p:nvPr>
            <p:ph type="sldNum" sz="quarter" idx="12"/>
          </p:nvPr>
        </p:nvSpPr>
        <p:spPr/>
        <p:txBody>
          <a:bodyPr/>
          <a:lstStyle/>
          <a:p>
            <a:fld id="{8D4D1E41-7A09-AB4A-A4E1-09765ADA2698}" type="slidenum">
              <a:rPr kumimoji="1" lang="zh-CN" altLang="en-US" smtClean="0"/>
              <a:pPr/>
              <a:t>76</a:t>
            </a:fld>
            <a:endParaRPr kumimoji="1" lang="zh-CN" altLang="en-US" dirty="0"/>
          </a:p>
        </p:txBody>
      </p:sp>
    </p:spTree>
    <p:extLst>
      <p:ext uri="{BB962C8B-B14F-4D97-AF65-F5344CB8AC3E}">
        <p14:creationId xmlns:p14="http://schemas.microsoft.com/office/powerpoint/2010/main" val="18994830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19785-24E8-4DC9-98E9-77E5F263C29A}"/>
              </a:ext>
            </a:extLst>
          </p:cNvPr>
          <p:cNvSpPr>
            <a:spLocks noGrp="1"/>
          </p:cNvSpPr>
          <p:nvPr>
            <p:ph type="title"/>
          </p:nvPr>
        </p:nvSpPr>
        <p:spPr/>
        <p:txBody>
          <a:bodyPr/>
          <a:lstStyle/>
          <a:p>
            <a:r>
              <a:rPr lang="en-US" altLang="zh-CN" dirty="0"/>
              <a:t>1</a:t>
            </a:r>
            <a:r>
              <a:rPr lang="zh-CN" altLang="en-US" dirty="0"/>
              <a:t>．创建</a:t>
            </a:r>
            <a:r>
              <a:rPr lang="en-US" altLang="zh-CN" dirty="0"/>
              <a:t>Bean</a:t>
            </a:r>
            <a:r>
              <a:rPr lang="zh-CN" altLang="en-US" dirty="0"/>
              <a:t>的类</a:t>
            </a:r>
          </a:p>
        </p:txBody>
      </p:sp>
      <p:sp>
        <p:nvSpPr>
          <p:cNvPr id="3" name="内容占位符 2">
            <a:extLst>
              <a:ext uri="{FF2B5EF4-FFF2-40B4-BE49-F238E27FC236}">
                <a16:creationId xmlns:a16="http://schemas.microsoft.com/office/drawing/2014/main" id="{94B8DBD8-D49F-4EA7-BDE8-C4C2D0FFC670}"/>
              </a:ext>
            </a:extLst>
          </p:cNvPr>
          <p:cNvSpPr>
            <a:spLocks noGrp="1"/>
          </p:cNvSpPr>
          <p:nvPr>
            <p:ph idx="1"/>
          </p:nvPr>
        </p:nvSpPr>
        <p:spPr/>
        <p:txBody>
          <a:bodyPr/>
          <a:lstStyle/>
          <a:p>
            <a:r>
              <a:rPr lang="zh-CN" altLang="en-US" dirty="0"/>
              <a:t>在应用</a:t>
            </a:r>
            <a:r>
              <a:rPr lang="en-US" altLang="zh-CN" dirty="0"/>
              <a:t>ch1_4</a:t>
            </a:r>
            <a:r>
              <a:rPr lang="zh-CN" altLang="en-US" dirty="0"/>
              <a:t>的</a:t>
            </a:r>
            <a:r>
              <a:rPr lang="en-US" altLang="zh-CN" dirty="0" err="1"/>
              <a:t>src</a:t>
            </a:r>
            <a:r>
              <a:rPr lang="zh-CN" altLang="en-US" dirty="0"/>
              <a:t>目录中，创建一个名为</a:t>
            </a:r>
            <a:r>
              <a:rPr lang="en-US" altLang="zh-CN" dirty="0"/>
              <a:t>service</a:t>
            </a:r>
            <a:r>
              <a:rPr lang="zh-CN" altLang="en-US" dirty="0"/>
              <a:t>的包，并在该包中创建</a:t>
            </a:r>
            <a:r>
              <a:rPr lang="en-US" altLang="zh-CN" dirty="0" err="1"/>
              <a:t>MyService</a:t>
            </a:r>
            <a:r>
              <a:rPr lang="zh-CN" altLang="en-US" dirty="0"/>
              <a:t>类。</a:t>
            </a:r>
          </a:p>
        </p:txBody>
      </p:sp>
      <p:sp>
        <p:nvSpPr>
          <p:cNvPr id="4" name="灯片编号占位符 3">
            <a:extLst>
              <a:ext uri="{FF2B5EF4-FFF2-40B4-BE49-F238E27FC236}">
                <a16:creationId xmlns:a16="http://schemas.microsoft.com/office/drawing/2014/main" id="{DD4405CC-9923-4436-BCCC-F4627055CDFE}"/>
              </a:ext>
            </a:extLst>
          </p:cNvPr>
          <p:cNvSpPr>
            <a:spLocks noGrp="1"/>
          </p:cNvSpPr>
          <p:nvPr>
            <p:ph type="sldNum" sz="quarter" idx="12"/>
          </p:nvPr>
        </p:nvSpPr>
        <p:spPr/>
        <p:txBody>
          <a:bodyPr/>
          <a:lstStyle/>
          <a:p>
            <a:fld id="{8D4D1E41-7A09-AB4A-A4E1-09765ADA2698}" type="slidenum">
              <a:rPr kumimoji="1" lang="zh-CN" altLang="en-US" smtClean="0"/>
              <a:pPr/>
              <a:t>77</a:t>
            </a:fld>
            <a:endParaRPr kumimoji="1" lang="zh-CN" altLang="en-US" dirty="0"/>
          </a:p>
        </p:txBody>
      </p:sp>
      <p:sp>
        <p:nvSpPr>
          <p:cNvPr id="5" name="文本框 4">
            <a:extLst>
              <a:ext uri="{FF2B5EF4-FFF2-40B4-BE49-F238E27FC236}">
                <a16:creationId xmlns:a16="http://schemas.microsoft.com/office/drawing/2014/main" id="{D59C6827-94FF-4B5A-88A5-093350B4692E}"/>
              </a:ext>
            </a:extLst>
          </p:cNvPr>
          <p:cNvSpPr txBox="1"/>
          <p:nvPr/>
        </p:nvSpPr>
        <p:spPr>
          <a:xfrm>
            <a:off x="838200" y="2604014"/>
            <a:ext cx="7126995" cy="3416320"/>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package service;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class MyService {</a:t>
            </a:r>
            <a:endParaRPr lang="zh-CN" altLang="zh-CN" sz="1800" kern="100" dirty="0">
              <a:effectLst/>
              <a:latin typeface="Times New Roman" panose="02020603050405020304" pitchFamily="18" charset="0"/>
              <a:ea typeface="宋体" panose="02010600030101010101" pitchFamily="2" charset="-122"/>
            </a:endParaRPr>
          </a:p>
          <a:p>
            <a:pPr marL="266700" indent="266700" algn="just"/>
            <a:r>
              <a:rPr lang="de-DE" altLang="zh-CN" sz="1800" kern="100" dirty="0">
                <a:effectLst/>
                <a:latin typeface="Times New Roman" panose="02020603050405020304" pitchFamily="18" charset="0"/>
                <a:ea typeface="宋体" panose="02010600030101010101" pitchFamily="2" charset="-122"/>
              </a:rPr>
              <a:t>public </a:t>
            </a:r>
            <a:r>
              <a:rPr lang="de-DE" altLang="zh-CN" sz="1800" kern="100" dirty="0">
                <a:solidFill>
                  <a:srgbClr val="C00000"/>
                </a:solidFill>
                <a:effectLst/>
                <a:latin typeface="Times New Roman" panose="02020603050405020304" pitchFamily="18" charset="0"/>
                <a:ea typeface="宋体" panose="02010600030101010101" pitchFamily="2" charset="-122"/>
              </a:rPr>
              <a:t>MyService</a:t>
            </a:r>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System.out.println("</a:t>
            </a:r>
            <a:r>
              <a:rPr lang="zh-CN" altLang="zh-CN" sz="1800" kern="100" dirty="0">
                <a:effectLst/>
                <a:latin typeface="Times New Roman" panose="02020603050405020304" pitchFamily="18" charset="0"/>
                <a:ea typeface="宋体" panose="02010600030101010101" pitchFamily="2" charset="-122"/>
              </a:rPr>
              <a:t>执行构造方法</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void </a:t>
            </a:r>
            <a:r>
              <a:rPr lang="de-DE" altLang="zh-CN" sz="1800" kern="100" dirty="0">
                <a:solidFill>
                  <a:srgbClr val="C00000"/>
                </a:solidFill>
                <a:effectLst/>
                <a:latin typeface="Times New Roman" panose="02020603050405020304" pitchFamily="18" charset="0"/>
                <a:ea typeface="宋体" panose="02010600030101010101" pitchFamily="2" charset="-122"/>
              </a:rPr>
              <a:t>initService</a:t>
            </a:r>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System.out.println("initMethod");</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public void </a:t>
            </a:r>
            <a:r>
              <a:rPr lang="de-DE" altLang="zh-CN" sz="1800" kern="100" dirty="0">
                <a:solidFill>
                  <a:srgbClr val="C00000"/>
                </a:solidFill>
                <a:effectLst/>
                <a:latin typeface="Times New Roman" panose="02020603050405020304" pitchFamily="18" charset="0"/>
                <a:ea typeface="宋体" panose="02010600030101010101" pitchFamily="2" charset="-122"/>
              </a:rPr>
              <a:t>destroyService</a:t>
            </a:r>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System.out.println("destroyMethod");</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267767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095D4-E1A7-45A0-8300-2ADE6FB3BF64}"/>
              </a:ext>
            </a:extLst>
          </p:cNvPr>
          <p:cNvSpPr>
            <a:spLocks noGrp="1"/>
          </p:cNvSpPr>
          <p:nvPr>
            <p:ph type="title"/>
          </p:nvPr>
        </p:nvSpPr>
        <p:spPr/>
        <p:txBody>
          <a:bodyPr/>
          <a:lstStyle/>
          <a:p>
            <a:r>
              <a:rPr lang="en-US" altLang="zh-CN" dirty="0"/>
              <a:t>2</a:t>
            </a:r>
            <a:r>
              <a:rPr lang="zh-CN" altLang="en-US" dirty="0"/>
              <a:t>．添加配置文件内容</a:t>
            </a:r>
          </a:p>
        </p:txBody>
      </p:sp>
      <p:sp>
        <p:nvSpPr>
          <p:cNvPr id="3" name="内容占位符 2">
            <a:extLst>
              <a:ext uri="{FF2B5EF4-FFF2-40B4-BE49-F238E27FC236}">
                <a16:creationId xmlns:a16="http://schemas.microsoft.com/office/drawing/2014/main" id="{294F2C9A-EA7A-44A6-BBA5-E2F1D7AE60A1}"/>
              </a:ext>
            </a:extLst>
          </p:cNvPr>
          <p:cNvSpPr>
            <a:spLocks noGrp="1"/>
          </p:cNvSpPr>
          <p:nvPr>
            <p:ph idx="1"/>
          </p:nvPr>
        </p:nvSpPr>
        <p:spPr/>
        <p:txBody>
          <a:bodyPr/>
          <a:lstStyle/>
          <a:p>
            <a:r>
              <a:rPr lang="zh-CN" altLang="en-US" dirty="0"/>
              <a:t>在应用</a:t>
            </a:r>
            <a:r>
              <a:rPr lang="en-US" altLang="zh-CN" dirty="0"/>
              <a:t>ch1_4</a:t>
            </a:r>
            <a:r>
              <a:rPr lang="zh-CN" altLang="en-US" dirty="0"/>
              <a:t>的配置文件</a:t>
            </a:r>
            <a:r>
              <a:rPr lang="en-US" altLang="zh-CN" dirty="0"/>
              <a:t>applicationContext.xml</a:t>
            </a:r>
            <a:r>
              <a:rPr lang="zh-CN" altLang="en-US" dirty="0"/>
              <a:t>中，配置</a:t>
            </a:r>
            <a:r>
              <a:rPr lang="en-US" altLang="zh-CN" dirty="0"/>
              <a:t>1</a:t>
            </a:r>
            <a:r>
              <a:rPr lang="zh-CN" altLang="en-US" dirty="0"/>
              <a:t>个</a:t>
            </a:r>
            <a:r>
              <a:rPr lang="en-US" altLang="zh-CN" dirty="0"/>
              <a:t>id</a:t>
            </a:r>
            <a:r>
              <a:rPr lang="zh-CN" altLang="en-US" dirty="0"/>
              <a:t>为</a:t>
            </a:r>
            <a:r>
              <a:rPr lang="en-US" altLang="zh-CN" dirty="0" err="1"/>
              <a:t>beanLife</a:t>
            </a:r>
            <a:r>
              <a:rPr lang="zh-CN" altLang="en-US" dirty="0"/>
              <a:t>的</a:t>
            </a:r>
            <a:r>
              <a:rPr lang="en-US" altLang="zh-CN" dirty="0"/>
              <a:t>Bean</a:t>
            </a:r>
            <a:r>
              <a:rPr lang="zh-CN" altLang="en-US" dirty="0"/>
              <a:t>，并使用</a:t>
            </a:r>
            <a:r>
              <a:rPr lang="en-US" altLang="zh-CN" dirty="0" err="1">
                <a:solidFill>
                  <a:srgbClr val="C00000"/>
                </a:solidFill>
              </a:rPr>
              <a:t>init</a:t>
            </a:r>
            <a:r>
              <a:rPr lang="en-US" altLang="zh-CN" dirty="0">
                <a:solidFill>
                  <a:srgbClr val="C00000"/>
                </a:solidFill>
              </a:rPr>
              <a:t>-method</a:t>
            </a:r>
            <a:r>
              <a:rPr lang="zh-CN" altLang="en-US" dirty="0"/>
              <a:t>属性指定初始化方法，使用</a:t>
            </a:r>
            <a:r>
              <a:rPr lang="en-US" altLang="zh-CN" dirty="0">
                <a:solidFill>
                  <a:srgbClr val="C00000"/>
                </a:solidFill>
              </a:rPr>
              <a:t>destroy-method</a:t>
            </a:r>
            <a:r>
              <a:rPr lang="zh-CN" altLang="en-US" dirty="0"/>
              <a:t>属性指定销毁方法。</a:t>
            </a:r>
          </a:p>
        </p:txBody>
      </p:sp>
      <p:sp>
        <p:nvSpPr>
          <p:cNvPr id="4" name="灯片编号占位符 3">
            <a:extLst>
              <a:ext uri="{FF2B5EF4-FFF2-40B4-BE49-F238E27FC236}">
                <a16:creationId xmlns:a16="http://schemas.microsoft.com/office/drawing/2014/main" id="{E24B0003-7F7B-4243-B481-8B258E05B613}"/>
              </a:ext>
            </a:extLst>
          </p:cNvPr>
          <p:cNvSpPr>
            <a:spLocks noGrp="1"/>
          </p:cNvSpPr>
          <p:nvPr>
            <p:ph type="sldNum" sz="quarter" idx="12"/>
          </p:nvPr>
        </p:nvSpPr>
        <p:spPr/>
        <p:txBody>
          <a:bodyPr/>
          <a:lstStyle/>
          <a:p>
            <a:fld id="{8D4D1E41-7A09-AB4A-A4E1-09765ADA2698}" type="slidenum">
              <a:rPr kumimoji="1" lang="zh-CN" altLang="en-US" smtClean="0"/>
              <a:pPr/>
              <a:t>78</a:t>
            </a:fld>
            <a:endParaRPr kumimoji="1" lang="zh-CN" altLang="en-US" dirty="0"/>
          </a:p>
        </p:txBody>
      </p:sp>
      <p:sp>
        <p:nvSpPr>
          <p:cNvPr id="5" name="文本框 4">
            <a:extLst>
              <a:ext uri="{FF2B5EF4-FFF2-40B4-BE49-F238E27FC236}">
                <a16:creationId xmlns:a16="http://schemas.microsoft.com/office/drawing/2014/main" id="{0B124C18-6264-4609-8B25-AE14CB5E354B}"/>
              </a:ext>
            </a:extLst>
          </p:cNvPr>
          <p:cNvSpPr txBox="1"/>
          <p:nvPr/>
        </p:nvSpPr>
        <p:spPr>
          <a:xfrm>
            <a:off x="838200" y="3260993"/>
            <a:ext cx="11012277" cy="646331"/>
          </a:xfrm>
          <a:prstGeom prst="rect">
            <a:avLst/>
          </a:prstGeom>
          <a:noFill/>
          <a:ln>
            <a:solidFill>
              <a:srgbClr val="C00000"/>
            </a:solidFill>
          </a:ln>
        </p:spPr>
        <p:txBody>
          <a:bodyPr wrap="square" rtlCol="0">
            <a:spAutoFit/>
          </a:bodyPr>
          <a:lstStyle/>
          <a:p>
            <a:pPr indent="266700" algn="just"/>
            <a:r>
              <a:rPr lang="de-DE" altLang="zh-CN" sz="1800" kern="100" dirty="0">
                <a:effectLst/>
                <a:latin typeface="Times New Roman" panose="02020603050405020304" pitchFamily="18" charset="0"/>
                <a:ea typeface="宋体" panose="02010600030101010101" pitchFamily="2" charset="-122"/>
              </a:rPr>
              <a:t>&lt;!-- </a:t>
            </a:r>
            <a:r>
              <a:rPr lang="zh-CN" altLang="zh-CN" sz="1800" kern="100" dirty="0">
                <a:effectLst/>
                <a:latin typeface="Times New Roman" panose="02020603050405020304" pitchFamily="18" charset="0"/>
                <a:ea typeface="宋体" panose="02010600030101010101" pitchFamily="2" charset="-122"/>
              </a:rPr>
              <a:t>配置</a:t>
            </a:r>
            <a:r>
              <a:rPr lang="de-DE" altLang="zh-CN" sz="1800" kern="100" dirty="0">
                <a:effectLst/>
                <a:latin typeface="Times New Roman" panose="02020603050405020304" pitchFamily="18" charset="0"/>
                <a:ea typeface="宋体" panose="02010600030101010101" pitchFamily="2" charset="-122"/>
              </a:rPr>
              <a:t>bean</a:t>
            </a:r>
            <a:r>
              <a:rPr lang="zh-CN" altLang="zh-CN" sz="1800" kern="100" dirty="0">
                <a:effectLst/>
                <a:latin typeface="Times New Roman" panose="02020603050405020304" pitchFamily="18" charset="0"/>
                <a:ea typeface="宋体" panose="02010600030101010101" pitchFamily="2" charset="-122"/>
              </a:rPr>
              <a:t>，使用</a:t>
            </a:r>
            <a:r>
              <a:rPr lang="de-DE" altLang="zh-CN" sz="1800" kern="100" dirty="0">
                <a:effectLst/>
                <a:latin typeface="Times New Roman" panose="02020603050405020304" pitchFamily="18" charset="0"/>
                <a:ea typeface="宋体" panose="02010600030101010101" pitchFamily="2" charset="-122"/>
              </a:rPr>
              <a:t>init-method</a:t>
            </a:r>
            <a:r>
              <a:rPr lang="zh-CN" altLang="zh-CN" sz="1800" kern="100" dirty="0">
                <a:effectLst/>
                <a:latin typeface="Times New Roman" panose="02020603050405020304" pitchFamily="18" charset="0"/>
                <a:ea typeface="宋体" panose="02010600030101010101" pitchFamily="2" charset="-122"/>
              </a:rPr>
              <a:t>属性指定初始化方法，使用</a:t>
            </a:r>
            <a:r>
              <a:rPr lang="de-DE" altLang="zh-CN" sz="1800" kern="100" dirty="0">
                <a:effectLst/>
                <a:latin typeface="Times New Roman" panose="02020603050405020304" pitchFamily="18" charset="0"/>
                <a:ea typeface="宋体" panose="02010600030101010101" pitchFamily="2" charset="-122"/>
              </a:rPr>
              <a:t> destroy-method</a:t>
            </a:r>
            <a:r>
              <a:rPr lang="zh-CN" altLang="zh-CN" sz="1800" kern="100" dirty="0">
                <a:effectLst/>
                <a:latin typeface="Times New Roman" panose="02020603050405020304" pitchFamily="18" charset="0"/>
                <a:ea typeface="宋体" panose="02010600030101010101" pitchFamily="2" charset="-122"/>
              </a:rPr>
              <a:t>属性指定销毁方法</a:t>
            </a:r>
            <a:r>
              <a:rPr lang="de-DE" altLang="zh-CN" sz="1800" kern="100" dirty="0">
                <a:effectLst/>
                <a:latin typeface="Times New Roman" panose="02020603050405020304" pitchFamily="18" charset="0"/>
                <a:ea typeface="宋体" panose="02010600030101010101" pitchFamily="2" charset="-122"/>
              </a:rPr>
              <a:t>--&gt;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&lt;bean id="beanLife" class="service.MyService" </a:t>
            </a:r>
            <a:r>
              <a:rPr lang="de-DE" altLang="zh-CN" sz="1800" kern="100" dirty="0">
                <a:solidFill>
                  <a:srgbClr val="C00000"/>
                </a:solidFill>
                <a:effectLst/>
                <a:latin typeface="Times New Roman" panose="02020603050405020304" pitchFamily="18" charset="0"/>
                <a:ea typeface="宋体" panose="02010600030101010101" pitchFamily="2" charset="-122"/>
              </a:rPr>
              <a:t>init-method</a:t>
            </a:r>
            <a:r>
              <a:rPr lang="de-DE" altLang="zh-CN" sz="1800" kern="100" dirty="0">
                <a:effectLst/>
                <a:latin typeface="Times New Roman" panose="02020603050405020304" pitchFamily="18" charset="0"/>
                <a:ea typeface="宋体" panose="02010600030101010101" pitchFamily="2" charset="-122"/>
              </a:rPr>
              <a:t>="initService" </a:t>
            </a:r>
            <a:r>
              <a:rPr lang="de-DE" altLang="zh-CN" sz="1800" kern="100" dirty="0">
                <a:solidFill>
                  <a:srgbClr val="C00000"/>
                </a:solidFill>
                <a:effectLst/>
                <a:latin typeface="Times New Roman" panose="02020603050405020304" pitchFamily="18" charset="0"/>
                <a:ea typeface="宋体" panose="02010600030101010101" pitchFamily="2" charset="-122"/>
              </a:rPr>
              <a:t>destroy-method</a:t>
            </a:r>
            <a:r>
              <a:rPr lang="de-DE" altLang="zh-CN" sz="1800" kern="100" dirty="0">
                <a:effectLst/>
                <a:latin typeface="Times New Roman" panose="02020603050405020304" pitchFamily="18" charset="0"/>
                <a:ea typeface="宋体" panose="02010600030101010101" pitchFamily="2" charset="-122"/>
              </a:rPr>
              <a:t>="destroyService"/&gt; </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1559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B8188-0A96-44BE-B1A1-4A3DE448A685}"/>
              </a:ext>
            </a:extLst>
          </p:cNvPr>
          <p:cNvSpPr>
            <a:spLocks noGrp="1"/>
          </p:cNvSpPr>
          <p:nvPr>
            <p:ph type="title"/>
          </p:nvPr>
        </p:nvSpPr>
        <p:spPr/>
        <p:txBody>
          <a:bodyPr/>
          <a:lstStyle/>
          <a:p>
            <a:r>
              <a:rPr lang="en-US" altLang="zh-CN" dirty="0"/>
              <a:t>1</a:t>
            </a:r>
            <a:r>
              <a:rPr lang="zh-CN" altLang="en-US" dirty="0"/>
              <a:t>．</a:t>
            </a:r>
            <a:r>
              <a:rPr lang="en-US" altLang="zh-CN" dirty="0"/>
              <a:t>Core Container</a:t>
            </a:r>
            <a:endParaRPr lang="zh-CN" altLang="en-US" dirty="0"/>
          </a:p>
        </p:txBody>
      </p:sp>
      <p:sp>
        <p:nvSpPr>
          <p:cNvPr id="3" name="内容占位符 2">
            <a:extLst>
              <a:ext uri="{FF2B5EF4-FFF2-40B4-BE49-F238E27FC236}">
                <a16:creationId xmlns:a16="http://schemas.microsoft.com/office/drawing/2014/main" id="{24231932-8631-4182-9D9D-610D6F0045B0}"/>
              </a:ext>
            </a:extLst>
          </p:cNvPr>
          <p:cNvSpPr>
            <a:spLocks noGrp="1"/>
          </p:cNvSpPr>
          <p:nvPr>
            <p:ph idx="1"/>
          </p:nvPr>
        </p:nvSpPr>
        <p:spPr/>
        <p:txBody>
          <a:bodyPr>
            <a:normAutofit lnSpcReduction="10000"/>
          </a:bodyPr>
          <a:lstStyle/>
          <a:p>
            <a:r>
              <a:rPr lang="en-US" altLang="zh-CN" dirty="0">
                <a:solidFill>
                  <a:srgbClr val="C00000"/>
                </a:solidFill>
              </a:rPr>
              <a:t>spring-beans</a:t>
            </a:r>
            <a:r>
              <a:rPr lang="zh-CN" altLang="en-US" dirty="0">
                <a:solidFill>
                  <a:srgbClr val="C00000"/>
                </a:solidFill>
              </a:rPr>
              <a:t>模块</a:t>
            </a:r>
            <a:r>
              <a:rPr lang="zh-CN" altLang="en-US" dirty="0"/>
              <a:t>：提供了</a:t>
            </a:r>
            <a:r>
              <a:rPr lang="en-US" altLang="zh-CN" dirty="0" err="1"/>
              <a:t>BeanFactory</a:t>
            </a:r>
            <a:r>
              <a:rPr lang="zh-CN" altLang="en-US" dirty="0"/>
              <a:t>，是工厂模式的一个经典实现，</a:t>
            </a:r>
            <a:r>
              <a:rPr lang="en-US" altLang="zh-CN" dirty="0"/>
              <a:t>Spring</a:t>
            </a:r>
            <a:r>
              <a:rPr lang="zh-CN" altLang="en-US" dirty="0"/>
              <a:t>将管理对象称为</a:t>
            </a:r>
            <a:r>
              <a:rPr lang="en-US" altLang="zh-CN" dirty="0"/>
              <a:t>Bean</a:t>
            </a:r>
            <a:r>
              <a:rPr lang="zh-CN" altLang="en-US" dirty="0"/>
              <a:t>。</a:t>
            </a:r>
          </a:p>
          <a:p>
            <a:r>
              <a:rPr lang="en-US" altLang="zh-CN" dirty="0">
                <a:solidFill>
                  <a:srgbClr val="C00000"/>
                </a:solidFill>
              </a:rPr>
              <a:t>spring-core</a:t>
            </a:r>
            <a:r>
              <a:rPr lang="zh-CN" altLang="en-US" dirty="0">
                <a:solidFill>
                  <a:srgbClr val="C00000"/>
                </a:solidFill>
              </a:rPr>
              <a:t>模块</a:t>
            </a:r>
            <a:r>
              <a:rPr lang="zh-CN" altLang="en-US" dirty="0"/>
              <a:t>：提供了框架的基本组成部分，包括控制反转（</a:t>
            </a:r>
            <a:r>
              <a:rPr lang="en-US" altLang="zh-CN" dirty="0"/>
              <a:t>Inversion of Control</a:t>
            </a:r>
            <a:r>
              <a:rPr lang="zh-CN" altLang="en-US" dirty="0"/>
              <a:t>，</a:t>
            </a:r>
            <a:r>
              <a:rPr lang="en-US" altLang="zh-CN" dirty="0"/>
              <a:t>IoC</a:t>
            </a:r>
            <a:r>
              <a:rPr lang="zh-CN" altLang="en-US" dirty="0"/>
              <a:t>）和依赖注入（</a:t>
            </a:r>
            <a:r>
              <a:rPr lang="en-US" altLang="zh-CN" dirty="0"/>
              <a:t>Dependency Injection</a:t>
            </a:r>
            <a:r>
              <a:rPr lang="zh-CN" altLang="en-US" dirty="0"/>
              <a:t>，</a:t>
            </a:r>
            <a:r>
              <a:rPr lang="en-US" altLang="zh-CN" dirty="0"/>
              <a:t>DI</a:t>
            </a:r>
            <a:r>
              <a:rPr lang="zh-CN" altLang="en-US" dirty="0"/>
              <a:t>）功能。</a:t>
            </a:r>
          </a:p>
          <a:p>
            <a:r>
              <a:rPr lang="en-US" altLang="zh-CN" dirty="0">
                <a:solidFill>
                  <a:srgbClr val="C00000"/>
                </a:solidFill>
              </a:rPr>
              <a:t>spring-context</a:t>
            </a:r>
            <a:r>
              <a:rPr lang="zh-CN" altLang="en-US" dirty="0">
                <a:solidFill>
                  <a:srgbClr val="C00000"/>
                </a:solidFill>
              </a:rPr>
              <a:t>模块</a:t>
            </a:r>
            <a:r>
              <a:rPr lang="zh-CN" altLang="en-US" dirty="0"/>
              <a:t>：建立在</a:t>
            </a:r>
            <a:r>
              <a:rPr lang="en-US" altLang="zh-CN" dirty="0"/>
              <a:t>spring-beans</a:t>
            </a:r>
            <a:r>
              <a:rPr lang="zh-CN" altLang="en-US" dirty="0"/>
              <a:t>和</a:t>
            </a:r>
            <a:r>
              <a:rPr lang="en-US" altLang="zh-CN" dirty="0"/>
              <a:t>spring-core</a:t>
            </a:r>
            <a:r>
              <a:rPr lang="zh-CN" altLang="en-US" dirty="0"/>
              <a:t>模块基础上，提供一个框架式的对象访问方式，是访问定义和配置的任何对象媒介。</a:t>
            </a:r>
          </a:p>
          <a:p>
            <a:r>
              <a:rPr lang="en-US" altLang="zh-CN" dirty="0">
                <a:solidFill>
                  <a:srgbClr val="C00000"/>
                </a:solidFill>
              </a:rPr>
              <a:t>spring-expression</a:t>
            </a:r>
            <a:r>
              <a:rPr lang="zh-CN" altLang="en-US" dirty="0">
                <a:solidFill>
                  <a:srgbClr val="C00000"/>
                </a:solidFill>
              </a:rPr>
              <a:t>模块</a:t>
            </a:r>
            <a:r>
              <a:rPr lang="zh-CN" altLang="en-US" dirty="0"/>
              <a:t>：提供了强大的表达式语言去支持运行时查询和操作对象图。</a:t>
            </a:r>
          </a:p>
        </p:txBody>
      </p:sp>
      <p:sp>
        <p:nvSpPr>
          <p:cNvPr id="4" name="灯片编号占位符 3">
            <a:extLst>
              <a:ext uri="{FF2B5EF4-FFF2-40B4-BE49-F238E27FC236}">
                <a16:creationId xmlns:a16="http://schemas.microsoft.com/office/drawing/2014/main" id="{D14710A1-4A3E-426D-8F9C-4A0B9970EAC8}"/>
              </a:ext>
            </a:extLst>
          </p:cNvPr>
          <p:cNvSpPr>
            <a:spLocks noGrp="1"/>
          </p:cNvSpPr>
          <p:nvPr>
            <p:ph type="sldNum" sz="quarter" idx="12"/>
          </p:nvPr>
        </p:nvSpPr>
        <p:spPr/>
        <p:txBody>
          <a:bodyPr/>
          <a:lstStyle/>
          <a:p>
            <a:fld id="{8D4D1E41-7A09-AB4A-A4E1-09765ADA2698}" type="slidenum">
              <a:rPr kumimoji="1" lang="zh-CN" altLang="en-US" smtClean="0"/>
              <a:pPr/>
              <a:t>7</a:t>
            </a:fld>
            <a:endParaRPr kumimoji="1" lang="zh-CN" altLang="en-US" dirty="0"/>
          </a:p>
        </p:txBody>
      </p:sp>
    </p:spTree>
    <p:extLst>
      <p:ext uri="{BB962C8B-B14F-4D97-AF65-F5344CB8AC3E}">
        <p14:creationId xmlns:p14="http://schemas.microsoft.com/office/powerpoint/2010/main" val="16516435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933AF-0CBA-42C6-9BDB-D509AD02E827}"/>
              </a:ext>
            </a:extLst>
          </p:cNvPr>
          <p:cNvSpPr>
            <a:spLocks noGrp="1"/>
          </p:cNvSpPr>
          <p:nvPr>
            <p:ph type="title"/>
          </p:nvPr>
        </p:nvSpPr>
        <p:spPr/>
        <p:txBody>
          <a:bodyPr/>
          <a:lstStyle/>
          <a:p>
            <a:r>
              <a:rPr lang="en-US" altLang="zh-CN" dirty="0"/>
              <a:t>3</a:t>
            </a:r>
            <a:r>
              <a:rPr lang="zh-CN" altLang="en-US" dirty="0"/>
              <a:t>．创建测试类</a:t>
            </a:r>
          </a:p>
        </p:txBody>
      </p:sp>
      <p:sp>
        <p:nvSpPr>
          <p:cNvPr id="3" name="内容占位符 2">
            <a:extLst>
              <a:ext uri="{FF2B5EF4-FFF2-40B4-BE49-F238E27FC236}">
                <a16:creationId xmlns:a16="http://schemas.microsoft.com/office/drawing/2014/main" id="{EE757079-513A-4C1F-B1A5-1D202C3572C1}"/>
              </a:ext>
            </a:extLst>
          </p:cNvPr>
          <p:cNvSpPr>
            <a:spLocks noGrp="1"/>
          </p:cNvSpPr>
          <p:nvPr>
            <p:ph idx="1"/>
          </p:nvPr>
        </p:nvSpPr>
        <p:spPr/>
        <p:txBody>
          <a:bodyPr/>
          <a:lstStyle/>
          <a:p>
            <a:r>
              <a:rPr lang="zh-CN" altLang="en-US" dirty="0"/>
              <a:t>在应用</a:t>
            </a:r>
            <a:r>
              <a:rPr lang="en-US" altLang="zh-CN" dirty="0"/>
              <a:t>ch1_4</a:t>
            </a:r>
            <a:r>
              <a:rPr lang="zh-CN" altLang="en-US" dirty="0"/>
              <a:t>的</a:t>
            </a:r>
            <a:r>
              <a:rPr lang="en-US" altLang="zh-CN" dirty="0"/>
              <a:t>test</a:t>
            </a:r>
            <a:r>
              <a:rPr lang="zh-CN" altLang="en-US" dirty="0"/>
              <a:t>包中，创建测试类</a:t>
            </a:r>
            <a:r>
              <a:rPr lang="en-US" altLang="zh-CN" dirty="0" err="1"/>
              <a:t>TestInitAndDestroy</a:t>
            </a:r>
            <a:r>
              <a:rPr lang="zh-CN" altLang="en-US" dirty="0"/>
              <a:t>。</a:t>
            </a:r>
          </a:p>
        </p:txBody>
      </p:sp>
      <p:sp>
        <p:nvSpPr>
          <p:cNvPr id="4" name="灯片编号占位符 3">
            <a:extLst>
              <a:ext uri="{FF2B5EF4-FFF2-40B4-BE49-F238E27FC236}">
                <a16:creationId xmlns:a16="http://schemas.microsoft.com/office/drawing/2014/main" id="{7CB332F6-1AEA-4A52-9B33-53850FF6259B}"/>
              </a:ext>
            </a:extLst>
          </p:cNvPr>
          <p:cNvSpPr>
            <a:spLocks noGrp="1"/>
          </p:cNvSpPr>
          <p:nvPr>
            <p:ph type="sldNum" sz="quarter" idx="12"/>
          </p:nvPr>
        </p:nvSpPr>
        <p:spPr/>
        <p:txBody>
          <a:bodyPr/>
          <a:lstStyle/>
          <a:p>
            <a:fld id="{8D4D1E41-7A09-AB4A-A4E1-09765ADA2698}" type="slidenum">
              <a:rPr kumimoji="1" lang="zh-CN" altLang="en-US" smtClean="0"/>
              <a:pPr/>
              <a:t>79</a:t>
            </a:fld>
            <a:endParaRPr kumimoji="1" lang="zh-CN" altLang="en-US" dirty="0"/>
          </a:p>
        </p:txBody>
      </p:sp>
      <p:sp>
        <p:nvSpPr>
          <p:cNvPr id="5" name="文本框 4">
            <a:extLst>
              <a:ext uri="{FF2B5EF4-FFF2-40B4-BE49-F238E27FC236}">
                <a16:creationId xmlns:a16="http://schemas.microsoft.com/office/drawing/2014/main" id="{E1E77EFC-5018-406C-A572-8A7CEEA78245}"/>
              </a:ext>
            </a:extLst>
          </p:cNvPr>
          <p:cNvSpPr txBox="1"/>
          <p:nvPr/>
        </p:nvSpPr>
        <p:spPr>
          <a:xfrm>
            <a:off x="838200" y="2225407"/>
            <a:ext cx="10167651" cy="3139321"/>
          </a:xfrm>
          <a:prstGeom prst="rect">
            <a:avLst/>
          </a:prstGeom>
          <a:noFill/>
          <a:ln>
            <a:solidFill>
              <a:srgbClr val="C00000"/>
            </a:solidFill>
          </a:ln>
        </p:spPr>
        <p:txBody>
          <a:bodyPr wrap="square" rtlCol="0">
            <a:spAutoFit/>
          </a:bodyPr>
          <a:lstStyle/>
          <a:p>
            <a:pPr indent="266700" algn="just">
              <a:spcBef>
                <a:spcPts val="600"/>
              </a:spcBef>
            </a:pPr>
            <a:r>
              <a:rPr lang="de-DE" altLang="zh-CN" sz="1800" kern="100" dirty="0">
                <a:effectLst/>
                <a:latin typeface="Times New Roman" panose="02020603050405020304" pitchFamily="18" charset="0"/>
                <a:ea typeface="宋体" panose="02010600030101010101" pitchFamily="2" charset="-122"/>
              </a:rPr>
              <a:t>public class TestInitAndDestroy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public static void main(String[] args)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为了方便演示销毁方法的执行，这里使用</a:t>
            </a:r>
            <a:r>
              <a:rPr lang="de-DE" altLang="zh-CN" sz="1800" kern="100" dirty="0">
                <a:effectLst/>
                <a:latin typeface="Times New Roman" panose="02020603050405020304" pitchFamily="18" charset="0"/>
                <a:ea typeface="宋体" panose="02010600030101010101" pitchFamily="2" charset="-122"/>
              </a:rPr>
              <a:t>ClassPathXmlApplicationContext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ClassPathXmlApplicationContext appCon = </a:t>
            </a:r>
            <a:endParaRPr lang="zh-CN" altLang="zh-CN" sz="1800" kern="100" dirty="0">
              <a:effectLst/>
              <a:latin typeface="Times New Roman" panose="02020603050405020304" pitchFamily="18" charset="0"/>
              <a:ea typeface="宋体" panose="02010600030101010101" pitchFamily="2" charset="-122"/>
            </a:endParaRPr>
          </a:p>
          <a:p>
            <a:pPr indent="914400" algn="just"/>
            <a:r>
              <a:rPr lang="de-DE" altLang="zh-CN" sz="1800" kern="100" dirty="0">
                <a:effectLst/>
                <a:latin typeface="Times New Roman" panose="02020603050405020304" pitchFamily="18" charset="0"/>
                <a:ea typeface="宋体" panose="02010600030101010101" pitchFamily="2" charset="-122"/>
              </a:rPr>
              <a:t>		new ClassPathXmlApplicationContext("config/applicationContext.xml");</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System.out.println("</a:t>
            </a:r>
            <a:r>
              <a:rPr lang="zh-CN" altLang="zh-CN" sz="1800" kern="100" dirty="0">
                <a:effectLst/>
                <a:latin typeface="Times New Roman" panose="02020603050405020304" pitchFamily="18" charset="0"/>
                <a:ea typeface="宋体" panose="02010600030101010101" pitchFamily="2" charset="-122"/>
              </a:rPr>
              <a:t>获得对象前</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MyService blife = (MyService)appCon.getBean("beanLife");</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System.out.println("</a:t>
            </a:r>
            <a:r>
              <a:rPr lang="zh-CN" altLang="zh-CN" sz="1800" kern="100" dirty="0">
                <a:effectLst/>
                <a:latin typeface="Times New Roman" panose="02020603050405020304" pitchFamily="18" charset="0"/>
                <a:ea typeface="宋体" panose="02010600030101010101" pitchFamily="2" charset="-122"/>
              </a:rPr>
              <a:t>获得对象后</a:t>
            </a:r>
            <a:r>
              <a:rPr lang="de-DE" altLang="zh-CN" sz="1800" kern="100" dirty="0">
                <a:effectLst/>
                <a:latin typeface="Times New Roman" panose="02020603050405020304" pitchFamily="18" charset="0"/>
                <a:ea typeface="宋体" panose="02010600030101010101" pitchFamily="2" charset="-122"/>
              </a:rPr>
              <a:t>" + blife);</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appCon.close();//</a:t>
            </a:r>
            <a:r>
              <a:rPr lang="zh-CN" altLang="zh-CN" sz="1800" kern="100" dirty="0">
                <a:effectLst/>
                <a:latin typeface="Times New Roman" panose="02020603050405020304" pitchFamily="18" charset="0"/>
                <a:ea typeface="宋体" panose="02010600030101010101" pitchFamily="2" charset="-122"/>
              </a:rPr>
              <a:t>关闭容器，销毁</a:t>
            </a:r>
            <a:r>
              <a:rPr lang="de-DE" altLang="zh-CN" sz="1800" kern="100" dirty="0">
                <a:effectLst/>
                <a:latin typeface="Times New Roman" panose="02020603050405020304" pitchFamily="18" charset="0"/>
                <a:ea typeface="宋体" panose="02010600030101010101" pitchFamily="2" charset="-122"/>
              </a:rPr>
              <a:t>Bean</a:t>
            </a:r>
            <a:r>
              <a:rPr lang="zh-CN" altLang="zh-CN" sz="1800" kern="100" dirty="0">
                <a:effectLst/>
                <a:latin typeface="Times New Roman" panose="02020603050405020304" pitchFamily="18" charset="0"/>
                <a:ea typeface="宋体" panose="02010600030101010101" pitchFamily="2" charset="-122"/>
              </a:rPr>
              <a:t>对象</a:t>
            </a: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961677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C191B-4811-4C93-98E3-D04197775AE8}"/>
              </a:ext>
            </a:extLst>
          </p:cNvPr>
          <p:cNvSpPr>
            <a:spLocks noGrp="1"/>
          </p:cNvSpPr>
          <p:nvPr>
            <p:ph type="title"/>
          </p:nvPr>
        </p:nvSpPr>
        <p:spPr/>
        <p:txBody>
          <a:bodyPr/>
          <a:lstStyle/>
          <a:p>
            <a:r>
              <a:rPr lang="en-US" altLang="zh-CN" dirty="0"/>
              <a:t>4</a:t>
            </a:r>
            <a:r>
              <a:rPr lang="zh-CN" altLang="en-US" dirty="0"/>
              <a:t>．运行测试类</a:t>
            </a:r>
          </a:p>
        </p:txBody>
      </p:sp>
      <p:sp>
        <p:nvSpPr>
          <p:cNvPr id="4" name="灯片编号占位符 3">
            <a:extLst>
              <a:ext uri="{FF2B5EF4-FFF2-40B4-BE49-F238E27FC236}">
                <a16:creationId xmlns:a16="http://schemas.microsoft.com/office/drawing/2014/main" id="{5020E633-F705-4572-9F89-4D9546DD198F}"/>
              </a:ext>
            </a:extLst>
          </p:cNvPr>
          <p:cNvSpPr>
            <a:spLocks noGrp="1"/>
          </p:cNvSpPr>
          <p:nvPr>
            <p:ph type="sldNum" sz="quarter" idx="12"/>
          </p:nvPr>
        </p:nvSpPr>
        <p:spPr/>
        <p:txBody>
          <a:bodyPr/>
          <a:lstStyle/>
          <a:p>
            <a:fld id="{8D4D1E41-7A09-AB4A-A4E1-09765ADA2698}" type="slidenum">
              <a:rPr kumimoji="1" lang="zh-CN" altLang="en-US" smtClean="0"/>
              <a:pPr/>
              <a:t>80</a:t>
            </a:fld>
            <a:endParaRPr kumimoji="1" lang="zh-CN" altLang="en-US" dirty="0"/>
          </a:p>
        </p:txBody>
      </p:sp>
      <p:pic>
        <p:nvPicPr>
          <p:cNvPr id="9218" name="Picture 2">
            <a:extLst>
              <a:ext uri="{FF2B5EF4-FFF2-40B4-BE49-F238E27FC236}">
                <a16:creationId xmlns:a16="http://schemas.microsoft.com/office/drawing/2014/main" id="{414A75A0-131E-4F03-A759-3676F1786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4" y="1665733"/>
            <a:ext cx="4843405" cy="1763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39391816-0A20-4961-BF0A-832D9FE7854D}"/>
              </a:ext>
            </a:extLst>
          </p:cNvPr>
          <p:cNvSpPr/>
          <p:nvPr/>
        </p:nvSpPr>
        <p:spPr>
          <a:xfrm>
            <a:off x="971864" y="3945112"/>
            <a:ext cx="10737146" cy="1662474"/>
          </a:xfrm>
          <a:prstGeom prst="rect">
            <a:avLst/>
          </a:prstGeom>
          <a:ln>
            <a:solidFill>
              <a:srgbClr val="C00000"/>
            </a:solidFill>
          </a:ln>
        </p:spPr>
        <p:txBody>
          <a:bodyPr wrap="square">
            <a:noAutofit/>
          </a:bodyPr>
          <a:lstStyle/>
          <a:p>
            <a:pPr>
              <a:lnSpc>
                <a:spcPct val="150000"/>
              </a:lnSpc>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从图可以看出，加载配置文件时，创建</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Bean</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对象，执行了</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Bean</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的构造方法和初始化方法</a:t>
            </a:r>
            <a:r>
              <a:rPr lang="en-US" altLang="zh-CN" sz="2400" kern="100" dirty="0" err="1">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initService</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；获得对象后，关闭容器时，执行了</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Bean</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的销毁方法</a:t>
            </a:r>
            <a:r>
              <a:rPr lang="en-US" altLang="zh-CN" sz="2400" kern="100" dirty="0" err="1">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destroyService</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672263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81</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t>1.1  Spring</a:t>
            </a:r>
            <a:r>
              <a:rPr kumimoji="1" lang="zh-CN" altLang="en-US" dirty="0"/>
              <a:t>概述</a:t>
            </a:r>
            <a:endParaRPr kumimoji="1" lang="en-US" altLang="zh-CN" dirty="0"/>
          </a:p>
          <a:p>
            <a:pPr marL="0" indent="0">
              <a:lnSpc>
                <a:spcPct val="130000"/>
              </a:lnSpc>
              <a:buNone/>
            </a:pPr>
            <a:r>
              <a:rPr kumimoji="1" lang="en-US" altLang="zh-CN" dirty="0"/>
              <a:t>1.2  Spring</a:t>
            </a:r>
            <a:r>
              <a:rPr kumimoji="1" lang="zh-CN" altLang="en-US" dirty="0"/>
              <a:t>开发环境的构建</a:t>
            </a:r>
            <a:endParaRPr kumimoji="1" lang="en-US" altLang="zh-CN" dirty="0"/>
          </a:p>
          <a:p>
            <a:pPr marL="0" indent="0">
              <a:lnSpc>
                <a:spcPct val="130000"/>
              </a:lnSpc>
              <a:buNone/>
            </a:pPr>
            <a:r>
              <a:rPr kumimoji="1" lang="en-US" altLang="zh-CN" dirty="0"/>
              <a:t>1.3  Spring IoC</a:t>
            </a:r>
          </a:p>
          <a:p>
            <a:pPr marL="0" indent="0">
              <a:lnSpc>
                <a:spcPct val="130000"/>
              </a:lnSpc>
              <a:buNone/>
            </a:pPr>
            <a:r>
              <a:rPr kumimoji="1" lang="en-US" altLang="zh-CN" dirty="0"/>
              <a:t>1.4  Spring AOP</a:t>
            </a:r>
          </a:p>
          <a:p>
            <a:pPr marL="0" indent="0">
              <a:lnSpc>
                <a:spcPct val="130000"/>
              </a:lnSpc>
              <a:buNone/>
            </a:pPr>
            <a:r>
              <a:rPr kumimoji="1" lang="en-US" altLang="zh-CN" dirty="0"/>
              <a:t>1.5  Spring Bean</a:t>
            </a:r>
          </a:p>
          <a:p>
            <a:pPr marL="0" indent="0">
              <a:lnSpc>
                <a:spcPct val="130000"/>
              </a:lnSpc>
              <a:buNone/>
            </a:pPr>
            <a:r>
              <a:rPr kumimoji="1" lang="en-US" altLang="zh-CN" dirty="0">
                <a:solidFill>
                  <a:srgbClr val="C00000"/>
                </a:solidFill>
              </a:rPr>
              <a:t>1.6  Spring</a:t>
            </a:r>
            <a:r>
              <a:rPr kumimoji="1" lang="zh-CN" altLang="en-US" dirty="0">
                <a:solidFill>
                  <a:srgbClr val="C00000"/>
                </a:solidFill>
              </a:rPr>
              <a:t>的数据库编程</a:t>
            </a:r>
            <a:endParaRPr kumimoji="1" lang="en-US" altLang="zh-CN" dirty="0">
              <a:solidFill>
                <a:srgbClr val="C00000"/>
              </a:solidFill>
            </a:endParaRPr>
          </a:p>
        </p:txBody>
      </p:sp>
    </p:spTree>
    <p:extLst>
      <p:ext uri="{BB962C8B-B14F-4D97-AF65-F5344CB8AC3E}">
        <p14:creationId xmlns:p14="http://schemas.microsoft.com/office/powerpoint/2010/main" val="32461736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2F84B-D0D6-4EA5-ADAA-B8B6B02B707A}"/>
              </a:ext>
            </a:extLst>
          </p:cNvPr>
          <p:cNvSpPr>
            <a:spLocks noGrp="1"/>
          </p:cNvSpPr>
          <p:nvPr>
            <p:ph type="title"/>
          </p:nvPr>
        </p:nvSpPr>
        <p:spPr/>
        <p:txBody>
          <a:bodyPr/>
          <a:lstStyle/>
          <a:p>
            <a:r>
              <a:rPr lang="en-US" altLang="zh-CN" dirty="0"/>
              <a:t>1.6  Spring</a:t>
            </a:r>
            <a:r>
              <a:rPr lang="zh-CN" altLang="en-US" dirty="0"/>
              <a:t>的数据库编程</a:t>
            </a:r>
          </a:p>
        </p:txBody>
      </p:sp>
      <p:sp>
        <p:nvSpPr>
          <p:cNvPr id="3" name="内容占位符 2">
            <a:extLst>
              <a:ext uri="{FF2B5EF4-FFF2-40B4-BE49-F238E27FC236}">
                <a16:creationId xmlns:a16="http://schemas.microsoft.com/office/drawing/2014/main" id="{18628F31-1167-4129-8AA4-A33B58F20B79}"/>
              </a:ext>
            </a:extLst>
          </p:cNvPr>
          <p:cNvSpPr>
            <a:spLocks noGrp="1"/>
          </p:cNvSpPr>
          <p:nvPr>
            <p:ph idx="1"/>
          </p:nvPr>
        </p:nvSpPr>
        <p:spPr/>
        <p:txBody>
          <a:bodyPr/>
          <a:lstStyle/>
          <a:p>
            <a:r>
              <a:rPr lang="en-US" altLang="zh-CN" dirty="0">
                <a:solidFill>
                  <a:srgbClr val="C00000"/>
                </a:solidFill>
              </a:rPr>
              <a:t>1.6.1  Spring JDBC</a:t>
            </a:r>
            <a:r>
              <a:rPr lang="zh-CN" altLang="en-US" dirty="0">
                <a:solidFill>
                  <a:srgbClr val="C00000"/>
                </a:solidFill>
              </a:rPr>
              <a:t>的</a:t>
            </a:r>
            <a:r>
              <a:rPr lang="en-US" altLang="zh-CN" dirty="0">
                <a:solidFill>
                  <a:srgbClr val="C00000"/>
                </a:solidFill>
              </a:rPr>
              <a:t>XML</a:t>
            </a:r>
            <a:r>
              <a:rPr lang="zh-CN" altLang="en-US" dirty="0">
                <a:solidFill>
                  <a:srgbClr val="C00000"/>
                </a:solidFill>
              </a:rPr>
              <a:t>配置</a:t>
            </a:r>
            <a:endParaRPr lang="en-US" altLang="zh-CN" dirty="0">
              <a:solidFill>
                <a:srgbClr val="C00000"/>
              </a:solidFill>
            </a:endParaRPr>
          </a:p>
          <a:p>
            <a:r>
              <a:rPr lang="en-US" altLang="zh-CN" dirty="0"/>
              <a:t>1.6.2  Spring </a:t>
            </a:r>
            <a:r>
              <a:rPr lang="en-US" altLang="zh-CN" dirty="0" err="1"/>
              <a:t>JdbcTemplate</a:t>
            </a:r>
            <a:r>
              <a:rPr lang="zh-CN" altLang="en-US" dirty="0"/>
              <a:t>的常用方法</a:t>
            </a:r>
            <a:endParaRPr lang="en-US" altLang="zh-CN" dirty="0"/>
          </a:p>
          <a:p>
            <a:r>
              <a:rPr lang="en-US" altLang="zh-CN" dirty="0"/>
              <a:t>1.6.3  </a:t>
            </a:r>
            <a:r>
              <a:rPr lang="zh-CN" altLang="en-US" dirty="0"/>
              <a:t>基于</a:t>
            </a:r>
            <a:r>
              <a:rPr lang="en-US" altLang="zh-CN" dirty="0"/>
              <a:t>@Transactional</a:t>
            </a:r>
            <a:r>
              <a:rPr lang="zh-CN" altLang="en-US" dirty="0"/>
              <a:t>注解的声明式事务管理</a:t>
            </a:r>
            <a:endParaRPr lang="en-US" altLang="zh-CN" dirty="0"/>
          </a:p>
          <a:p>
            <a:r>
              <a:rPr lang="en-US" altLang="zh-CN" dirty="0"/>
              <a:t>1.6.4  </a:t>
            </a:r>
            <a:r>
              <a:rPr lang="zh-CN" altLang="en-US" dirty="0"/>
              <a:t>如何在事务处理中捕获异常</a:t>
            </a:r>
          </a:p>
        </p:txBody>
      </p:sp>
      <p:sp>
        <p:nvSpPr>
          <p:cNvPr id="4" name="灯片编号占位符 3">
            <a:extLst>
              <a:ext uri="{FF2B5EF4-FFF2-40B4-BE49-F238E27FC236}">
                <a16:creationId xmlns:a16="http://schemas.microsoft.com/office/drawing/2014/main" id="{41BF41B2-5BD3-4902-A52C-DBB3ED5BA97D}"/>
              </a:ext>
            </a:extLst>
          </p:cNvPr>
          <p:cNvSpPr>
            <a:spLocks noGrp="1"/>
          </p:cNvSpPr>
          <p:nvPr>
            <p:ph type="sldNum" sz="quarter" idx="12"/>
          </p:nvPr>
        </p:nvSpPr>
        <p:spPr/>
        <p:txBody>
          <a:bodyPr/>
          <a:lstStyle/>
          <a:p>
            <a:fld id="{8D4D1E41-7A09-AB4A-A4E1-09765ADA2698}" type="slidenum">
              <a:rPr kumimoji="1" lang="zh-CN" altLang="en-US" smtClean="0"/>
              <a:pPr/>
              <a:t>82</a:t>
            </a:fld>
            <a:endParaRPr kumimoji="1" lang="zh-CN" altLang="en-US" dirty="0"/>
          </a:p>
        </p:txBody>
      </p:sp>
    </p:spTree>
    <p:extLst>
      <p:ext uri="{BB962C8B-B14F-4D97-AF65-F5344CB8AC3E}">
        <p14:creationId xmlns:p14="http://schemas.microsoft.com/office/powerpoint/2010/main" val="4050474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90D24-9AB7-4C71-B38A-4220B1CAEB5A}"/>
              </a:ext>
            </a:extLst>
          </p:cNvPr>
          <p:cNvSpPr>
            <a:spLocks noGrp="1"/>
          </p:cNvSpPr>
          <p:nvPr>
            <p:ph type="title"/>
          </p:nvPr>
        </p:nvSpPr>
        <p:spPr/>
        <p:txBody>
          <a:bodyPr/>
          <a:lstStyle/>
          <a:p>
            <a:r>
              <a:rPr lang="en-US" altLang="zh-CN" dirty="0"/>
              <a:t>1.6.1  Spring JDBC</a:t>
            </a:r>
            <a:r>
              <a:rPr lang="zh-CN" altLang="en-US" dirty="0"/>
              <a:t>的</a:t>
            </a:r>
            <a:r>
              <a:rPr lang="en-US" altLang="zh-CN" dirty="0"/>
              <a:t>XML</a:t>
            </a:r>
            <a:r>
              <a:rPr lang="zh-CN" altLang="en-US" dirty="0"/>
              <a:t>配置</a:t>
            </a:r>
          </a:p>
        </p:txBody>
      </p:sp>
      <p:sp>
        <p:nvSpPr>
          <p:cNvPr id="3" name="内容占位符 2">
            <a:extLst>
              <a:ext uri="{FF2B5EF4-FFF2-40B4-BE49-F238E27FC236}">
                <a16:creationId xmlns:a16="http://schemas.microsoft.com/office/drawing/2014/main" id="{17132F69-C20B-4B71-83D2-ED1D7C50BECD}"/>
              </a:ext>
            </a:extLst>
          </p:cNvPr>
          <p:cNvSpPr>
            <a:spLocks noGrp="1"/>
          </p:cNvSpPr>
          <p:nvPr>
            <p:ph idx="1"/>
          </p:nvPr>
        </p:nvSpPr>
        <p:spPr/>
        <p:txBody>
          <a:bodyPr/>
          <a:lstStyle/>
          <a:p>
            <a:r>
              <a:rPr lang="en-US" altLang="zh-CN" dirty="0"/>
              <a:t>Spring</a:t>
            </a:r>
            <a:r>
              <a:rPr lang="zh-CN" altLang="en-US" dirty="0"/>
              <a:t>数据库编程主要使用</a:t>
            </a:r>
            <a:r>
              <a:rPr lang="en-US" altLang="zh-CN" dirty="0"/>
              <a:t>Spring JDBC</a:t>
            </a:r>
            <a:r>
              <a:rPr lang="zh-CN" altLang="en-US" dirty="0"/>
              <a:t>模块的</a:t>
            </a:r>
            <a:r>
              <a:rPr lang="en-US" altLang="zh-CN" dirty="0">
                <a:solidFill>
                  <a:srgbClr val="C00000"/>
                </a:solidFill>
              </a:rPr>
              <a:t>core</a:t>
            </a:r>
            <a:r>
              <a:rPr lang="zh-CN" altLang="en-US" dirty="0"/>
              <a:t>和</a:t>
            </a:r>
            <a:r>
              <a:rPr lang="en-US" altLang="zh-CN" dirty="0" err="1">
                <a:solidFill>
                  <a:srgbClr val="C00000"/>
                </a:solidFill>
              </a:rPr>
              <a:t>dataSource</a:t>
            </a:r>
            <a:r>
              <a:rPr lang="zh-CN" altLang="en-US" dirty="0"/>
              <a:t>包。</a:t>
            </a:r>
            <a:r>
              <a:rPr lang="en-US" altLang="zh-CN" dirty="0">
                <a:solidFill>
                  <a:srgbClr val="C00000"/>
                </a:solidFill>
              </a:rPr>
              <a:t>core</a:t>
            </a:r>
            <a:r>
              <a:rPr lang="zh-CN" altLang="en-US" dirty="0"/>
              <a:t>包是</a:t>
            </a:r>
            <a:r>
              <a:rPr lang="en-US" altLang="zh-CN" dirty="0"/>
              <a:t>JDBC</a:t>
            </a:r>
            <a:r>
              <a:rPr lang="zh-CN" altLang="en-US" dirty="0"/>
              <a:t>的核心功能包，包括常用的</a:t>
            </a:r>
            <a:r>
              <a:rPr lang="en-US" altLang="zh-CN" dirty="0" err="1"/>
              <a:t>JdbcTemplate</a:t>
            </a:r>
            <a:r>
              <a:rPr lang="zh-CN" altLang="en-US" dirty="0"/>
              <a:t>类；</a:t>
            </a:r>
            <a:r>
              <a:rPr lang="en-US" altLang="zh-CN" dirty="0" err="1">
                <a:solidFill>
                  <a:srgbClr val="C00000"/>
                </a:solidFill>
              </a:rPr>
              <a:t>dataSource</a:t>
            </a:r>
            <a:r>
              <a:rPr lang="zh-CN" altLang="en-US" dirty="0"/>
              <a:t>包是访问数据源的工具类包。使用</a:t>
            </a:r>
            <a:r>
              <a:rPr lang="en-US" altLang="zh-CN" dirty="0"/>
              <a:t>Spring JDBC</a:t>
            </a:r>
            <a:r>
              <a:rPr lang="zh-CN" altLang="en-US" dirty="0"/>
              <a:t>操作数据库，需要对其进行配置。</a:t>
            </a:r>
          </a:p>
        </p:txBody>
      </p:sp>
      <p:sp>
        <p:nvSpPr>
          <p:cNvPr id="4" name="灯片编号占位符 3">
            <a:extLst>
              <a:ext uri="{FF2B5EF4-FFF2-40B4-BE49-F238E27FC236}">
                <a16:creationId xmlns:a16="http://schemas.microsoft.com/office/drawing/2014/main" id="{EF7F0309-B5BC-450F-803A-ABA9CA9261F0}"/>
              </a:ext>
            </a:extLst>
          </p:cNvPr>
          <p:cNvSpPr>
            <a:spLocks noGrp="1"/>
          </p:cNvSpPr>
          <p:nvPr>
            <p:ph type="sldNum" sz="quarter" idx="12"/>
          </p:nvPr>
        </p:nvSpPr>
        <p:spPr/>
        <p:txBody>
          <a:bodyPr/>
          <a:lstStyle/>
          <a:p>
            <a:fld id="{8D4D1E41-7A09-AB4A-A4E1-09765ADA2698}" type="slidenum">
              <a:rPr kumimoji="1" lang="zh-CN" altLang="en-US" smtClean="0"/>
              <a:pPr/>
              <a:t>83</a:t>
            </a:fld>
            <a:endParaRPr kumimoji="1" lang="zh-CN" altLang="en-US" dirty="0"/>
          </a:p>
        </p:txBody>
      </p:sp>
      <p:sp>
        <p:nvSpPr>
          <p:cNvPr id="5" name="文本框 4">
            <a:extLst>
              <a:ext uri="{FF2B5EF4-FFF2-40B4-BE49-F238E27FC236}">
                <a16:creationId xmlns:a16="http://schemas.microsoft.com/office/drawing/2014/main" id="{26EE0040-4BA8-4E3D-B72D-5EBDD1A4E4F2}"/>
              </a:ext>
            </a:extLst>
          </p:cNvPr>
          <p:cNvSpPr txBox="1"/>
          <p:nvPr/>
        </p:nvSpPr>
        <p:spPr>
          <a:xfrm>
            <a:off x="517793" y="3397488"/>
            <a:ext cx="9639759" cy="3323987"/>
          </a:xfrm>
          <a:prstGeom prst="rect">
            <a:avLst/>
          </a:prstGeom>
          <a:noFill/>
          <a:ln>
            <a:solidFill>
              <a:srgbClr val="C00000"/>
            </a:solidFill>
          </a:ln>
        </p:spPr>
        <p:txBody>
          <a:bodyPr wrap="square" rtlCol="0">
            <a:spAutoFit/>
          </a:bodyPr>
          <a:lstStyle/>
          <a:p>
            <a:pPr marL="266700" indent="114300" algn="just">
              <a:spcBef>
                <a:spcPts val="600"/>
              </a:spcBef>
              <a:spcAft>
                <a:spcPts val="0"/>
              </a:spcAft>
            </a:pPr>
            <a:r>
              <a:rPr lang="en-US" altLang="zh-CN" sz="1400" kern="100" dirty="0">
                <a:effectLst/>
                <a:latin typeface="Times New Roman" panose="02020603050405020304" pitchFamily="18" charset="0"/>
                <a:ea typeface="宋体" panose="02010600030101010101" pitchFamily="2" charset="-122"/>
              </a:rPr>
              <a:t>&lt;!-- </a:t>
            </a:r>
            <a:r>
              <a:rPr lang="zh-CN" altLang="zh-CN" sz="1400" kern="100" dirty="0">
                <a:effectLst/>
                <a:latin typeface="Times New Roman" panose="02020603050405020304" pitchFamily="18" charset="0"/>
                <a:ea typeface="宋体" panose="02010600030101010101" pitchFamily="2" charset="-122"/>
              </a:rPr>
              <a:t>配置数据源</a:t>
            </a:r>
            <a:r>
              <a:rPr lang="en-US" altLang="zh-CN" sz="1400" kern="100" dirty="0">
                <a:effectLst/>
                <a:latin typeface="Times New Roman" panose="02020603050405020304" pitchFamily="18" charset="0"/>
                <a:ea typeface="宋体" panose="02010600030101010101" pitchFamily="2" charset="-122"/>
              </a:rPr>
              <a:t> --&gt;</a:t>
            </a:r>
            <a:endParaRPr lang="zh-CN" altLang="zh-CN" sz="1400" kern="100" dirty="0">
              <a:effectLst/>
              <a:latin typeface="Times New Roman" panose="02020603050405020304" pitchFamily="18" charset="0"/>
              <a:ea typeface="宋体" panose="02010600030101010101" pitchFamily="2" charset="-122"/>
            </a:endParaRPr>
          </a:p>
          <a:p>
            <a:pPr marL="266700" indent="114300" algn="just"/>
            <a:r>
              <a:rPr lang="en-US" altLang="zh-CN" sz="1400" kern="100" dirty="0">
                <a:effectLst/>
                <a:latin typeface="Times New Roman" panose="02020603050405020304" pitchFamily="18" charset="0"/>
                <a:ea typeface="宋体" panose="02010600030101010101" pitchFamily="2" charset="-122"/>
              </a:rPr>
              <a:t>&lt;bean id="</a:t>
            </a:r>
            <a:r>
              <a:rPr lang="en-US" altLang="zh-CN" sz="1400" kern="100" dirty="0" err="1">
                <a:solidFill>
                  <a:srgbClr val="C00000"/>
                </a:solidFill>
                <a:effectLst/>
                <a:latin typeface="Times New Roman" panose="02020603050405020304" pitchFamily="18" charset="0"/>
                <a:ea typeface="宋体" panose="02010600030101010101" pitchFamily="2" charset="-122"/>
              </a:rPr>
              <a:t>dataSource</a:t>
            </a:r>
            <a:r>
              <a:rPr lang="en-US" altLang="zh-CN" sz="1400" kern="100" dirty="0">
                <a:effectLst/>
                <a:latin typeface="Times New Roman" panose="02020603050405020304" pitchFamily="18" charset="0"/>
                <a:ea typeface="宋体" panose="02010600030101010101" pitchFamily="2" charset="-122"/>
              </a:rPr>
              <a:t>" class="</a:t>
            </a:r>
            <a:r>
              <a:rPr lang="en-US" altLang="zh-CN" sz="1400" kern="100" dirty="0" err="1">
                <a:effectLst/>
                <a:latin typeface="Times New Roman" panose="02020603050405020304" pitchFamily="18" charset="0"/>
                <a:ea typeface="宋体" panose="02010600030101010101" pitchFamily="2" charset="-122"/>
              </a:rPr>
              <a:t>org.springframework.jdbc.datasource.DriverManagerDataSource</a:t>
            </a:r>
            <a:r>
              <a:rPr lang="en-US" altLang="zh-CN" sz="1400" kern="100" dirty="0">
                <a:effectLst/>
                <a:latin typeface="Times New Roman" panose="02020603050405020304" pitchFamily="18" charset="0"/>
                <a:ea typeface="宋体" panose="02010600030101010101" pitchFamily="2" charset="-122"/>
              </a:rPr>
              <a:t>"&gt;</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&lt;!-- MySQL</a:t>
            </a:r>
            <a:r>
              <a:rPr lang="zh-CN" altLang="zh-CN" sz="1400" kern="100" dirty="0">
                <a:effectLst/>
                <a:latin typeface="Times New Roman" panose="02020603050405020304" pitchFamily="18" charset="0"/>
                <a:ea typeface="宋体" panose="02010600030101010101" pitchFamily="2" charset="-122"/>
              </a:rPr>
              <a:t>数据库驱动</a:t>
            </a:r>
            <a:r>
              <a:rPr lang="en-US" altLang="zh-CN" sz="1400" kern="100" dirty="0">
                <a:effectLst/>
                <a:latin typeface="Times New Roman" panose="02020603050405020304" pitchFamily="18" charset="0"/>
                <a:ea typeface="宋体" panose="02010600030101010101" pitchFamily="2" charset="-122"/>
              </a:rPr>
              <a:t> --&gt;</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&lt;property name="</a:t>
            </a:r>
            <a:r>
              <a:rPr lang="en-US" altLang="zh-CN" sz="1400" kern="100" dirty="0" err="1">
                <a:effectLst/>
                <a:latin typeface="Times New Roman" panose="02020603050405020304" pitchFamily="18" charset="0"/>
                <a:ea typeface="宋体" panose="02010600030101010101" pitchFamily="2" charset="-122"/>
              </a:rPr>
              <a:t>driverClassName</a:t>
            </a:r>
            <a:r>
              <a:rPr lang="en-US" altLang="zh-CN" sz="1400" kern="100" dirty="0">
                <a:effectLst/>
                <a:latin typeface="Times New Roman" panose="02020603050405020304" pitchFamily="18" charset="0"/>
                <a:ea typeface="宋体" panose="02010600030101010101" pitchFamily="2" charset="-122"/>
              </a:rPr>
              <a:t>" value="</a:t>
            </a:r>
            <a:r>
              <a:rPr lang="en-US" altLang="zh-CN" sz="1400" kern="100" dirty="0" err="1">
                <a:effectLst/>
                <a:latin typeface="Times New Roman" panose="02020603050405020304" pitchFamily="18" charset="0"/>
                <a:ea typeface="宋体" panose="02010600030101010101" pitchFamily="2" charset="-122"/>
              </a:rPr>
              <a:t>com.mysql.jdbc.Driver</a:t>
            </a:r>
            <a:r>
              <a:rPr lang="en-US" altLang="zh-CN" sz="1400" kern="100" dirty="0">
                <a:effectLst/>
                <a:latin typeface="Times New Roman" panose="02020603050405020304" pitchFamily="18" charset="0"/>
                <a:ea typeface="宋体" panose="02010600030101010101" pitchFamily="2" charset="-122"/>
              </a:rPr>
              <a:t>"/&gt;</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&lt;!-- </a:t>
            </a:r>
            <a:r>
              <a:rPr lang="zh-CN" altLang="zh-CN" sz="1400" kern="100" dirty="0">
                <a:effectLst/>
                <a:latin typeface="Times New Roman" panose="02020603050405020304" pitchFamily="18" charset="0"/>
                <a:ea typeface="宋体" panose="02010600030101010101" pitchFamily="2" charset="-122"/>
              </a:rPr>
              <a:t>连接数据库的</a:t>
            </a:r>
            <a:r>
              <a:rPr lang="en-US" altLang="zh-CN" sz="1400" kern="100" dirty="0">
                <a:effectLst/>
                <a:latin typeface="Times New Roman" panose="02020603050405020304" pitchFamily="18" charset="0"/>
                <a:ea typeface="宋体" panose="02010600030101010101" pitchFamily="2" charset="-122"/>
              </a:rPr>
              <a:t>URL --&gt;</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&lt;property name="</a:t>
            </a:r>
            <a:r>
              <a:rPr lang="en-US" altLang="zh-CN" sz="1400" kern="100" dirty="0" err="1">
                <a:effectLst/>
                <a:latin typeface="Times New Roman" panose="02020603050405020304" pitchFamily="18" charset="0"/>
                <a:ea typeface="宋体" panose="02010600030101010101" pitchFamily="2" charset="-122"/>
              </a:rPr>
              <a:t>url</a:t>
            </a:r>
            <a:r>
              <a:rPr lang="en-US" altLang="zh-CN" sz="1400" kern="100" dirty="0">
                <a:effectLst/>
                <a:latin typeface="Times New Roman" panose="02020603050405020304" pitchFamily="18" charset="0"/>
                <a:ea typeface="宋体" panose="02010600030101010101" pitchFamily="2" charset="-122"/>
              </a:rPr>
              <a:t>" value="</a:t>
            </a:r>
            <a:r>
              <a:rPr lang="en-US" altLang="zh-CN" sz="1400" kern="100" dirty="0" err="1">
                <a:effectLst/>
                <a:latin typeface="Times New Roman" panose="02020603050405020304" pitchFamily="18" charset="0"/>
                <a:ea typeface="宋体" panose="02010600030101010101" pitchFamily="2" charset="-122"/>
              </a:rPr>
              <a:t>jdbc:mysql</a:t>
            </a:r>
            <a:r>
              <a:rPr lang="en-US" altLang="zh-CN" sz="1400" kern="100" dirty="0">
                <a:effectLst/>
                <a:latin typeface="Times New Roman" panose="02020603050405020304" pitchFamily="18" charset="0"/>
                <a:ea typeface="宋体" panose="02010600030101010101" pitchFamily="2" charset="-122"/>
              </a:rPr>
              <a:t>://localhost:3306/</a:t>
            </a:r>
            <a:r>
              <a:rPr lang="en-US" altLang="zh-CN" sz="1400" kern="100" dirty="0" err="1">
                <a:effectLst/>
                <a:latin typeface="Times New Roman" panose="02020603050405020304" pitchFamily="18" charset="0"/>
                <a:ea typeface="宋体" panose="02010600030101010101" pitchFamily="2" charset="-122"/>
              </a:rPr>
              <a:t>springtest?characterEncoding</a:t>
            </a:r>
            <a:r>
              <a:rPr lang="en-US" altLang="zh-CN" sz="1400" kern="100" dirty="0">
                <a:effectLst/>
                <a:latin typeface="Times New Roman" panose="02020603050405020304" pitchFamily="18" charset="0"/>
                <a:ea typeface="宋体" panose="02010600030101010101" pitchFamily="2" charset="-122"/>
              </a:rPr>
              <a:t>=utf8"/&gt;</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&lt;!-- </a:t>
            </a:r>
            <a:r>
              <a:rPr lang="zh-CN" altLang="zh-CN" sz="1400" kern="100" dirty="0">
                <a:effectLst/>
                <a:latin typeface="Times New Roman" panose="02020603050405020304" pitchFamily="18" charset="0"/>
                <a:ea typeface="宋体" panose="02010600030101010101" pitchFamily="2" charset="-122"/>
              </a:rPr>
              <a:t>连接数据库的用户名</a:t>
            </a:r>
            <a:r>
              <a:rPr lang="en-US" altLang="zh-CN" sz="1400" kern="100" dirty="0">
                <a:effectLst/>
                <a:latin typeface="Times New Roman" panose="02020603050405020304" pitchFamily="18" charset="0"/>
                <a:ea typeface="宋体" panose="02010600030101010101" pitchFamily="2" charset="-122"/>
              </a:rPr>
              <a:t> --&gt;</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&lt;property name="username" value="root"/&gt;</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&lt;!-- </a:t>
            </a:r>
            <a:r>
              <a:rPr lang="zh-CN" altLang="zh-CN" sz="1400" kern="100" dirty="0">
                <a:effectLst/>
                <a:latin typeface="Times New Roman" panose="02020603050405020304" pitchFamily="18" charset="0"/>
                <a:ea typeface="宋体" panose="02010600030101010101" pitchFamily="2" charset="-122"/>
              </a:rPr>
              <a:t>连接数据库的密码</a:t>
            </a:r>
            <a:r>
              <a:rPr lang="en-US" altLang="zh-CN" sz="1400" kern="100" dirty="0">
                <a:effectLst/>
                <a:latin typeface="Times New Roman" panose="02020603050405020304" pitchFamily="18" charset="0"/>
                <a:ea typeface="宋体" panose="02010600030101010101" pitchFamily="2" charset="-122"/>
              </a:rPr>
              <a:t> --&gt;</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&lt;property name="password" value="root"/&gt;</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&lt;/bean&gt;</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&lt;!-- </a:t>
            </a:r>
            <a:r>
              <a:rPr lang="zh-CN" altLang="zh-CN" sz="1400" kern="100" dirty="0">
                <a:effectLst/>
                <a:latin typeface="Times New Roman" panose="02020603050405020304" pitchFamily="18" charset="0"/>
                <a:ea typeface="宋体" panose="02010600030101010101" pitchFamily="2" charset="-122"/>
              </a:rPr>
              <a:t>配置</a:t>
            </a:r>
            <a:r>
              <a:rPr lang="en-US" altLang="zh-CN" sz="1400" kern="100" dirty="0">
                <a:effectLst/>
                <a:latin typeface="Times New Roman" panose="02020603050405020304" pitchFamily="18" charset="0"/>
                <a:ea typeface="宋体" panose="02010600030101010101" pitchFamily="2" charset="-122"/>
              </a:rPr>
              <a:t>JDBC</a:t>
            </a:r>
            <a:r>
              <a:rPr lang="zh-CN" altLang="zh-CN" sz="1400" kern="100" dirty="0">
                <a:effectLst/>
                <a:latin typeface="Times New Roman" panose="02020603050405020304" pitchFamily="18" charset="0"/>
                <a:ea typeface="宋体" panose="02010600030101010101" pitchFamily="2" charset="-122"/>
              </a:rPr>
              <a:t>模板</a:t>
            </a:r>
            <a:r>
              <a:rPr lang="en-US" altLang="zh-CN" sz="1400" kern="100" dirty="0">
                <a:effectLst/>
                <a:latin typeface="Times New Roman" panose="02020603050405020304" pitchFamily="18" charset="0"/>
                <a:ea typeface="宋体" panose="02010600030101010101" pitchFamily="2" charset="-122"/>
              </a:rPr>
              <a:t> --&gt;</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&lt;bean id="</a:t>
            </a:r>
            <a:r>
              <a:rPr lang="en-US" altLang="zh-CN" sz="1400" kern="100" dirty="0" err="1">
                <a:solidFill>
                  <a:srgbClr val="C00000"/>
                </a:solidFill>
                <a:effectLst/>
                <a:latin typeface="Times New Roman" panose="02020603050405020304" pitchFamily="18" charset="0"/>
                <a:ea typeface="宋体" panose="02010600030101010101" pitchFamily="2" charset="-122"/>
              </a:rPr>
              <a:t>jdbcTemplate</a:t>
            </a:r>
            <a:r>
              <a:rPr lang="en-US" altLang="zh-CN" sz="1400" kern="100" dirty="0">
                <a:effectLst/>
                <a:latin typeface="Times New Roman" panose="02020603050405020304" pitchFamily="18" charset="0"/>
                <a:ea typeface="宋体" panose="02010600030101010101" pitchFamily="2" charset="-122"/>
              </a:rPr>
              <a:t>" class="</a:t>
            </a:r>
            <a:r>
              <a:rPr lang="en-US" altLang="zh-CN" sz="1400" kern="100" dirty="0" err="1">
                <a:effectLst/>
                <a:latin typeface="Times New Roman" panose="02020603050405020304" pitchFamily="18" charset="0"/>
                <a:ea typeface="宋体" panose="02010600030101010101" pitchFamily="2" charset="-122"/>
              </a:rPr>
              <a:t>org.springframework.jdbc.core.JdbcTemplate</a:t>
            </a:r>
            <a:r>
              <a:rPr lang="en-US" altLang="zh-CN" sz="1400" kern="100" dirty="0">
                <a:effectLst/>
                <a:latin typeface="Times New Roman" panose="02020603050405020304" pitchFamily="18" charset="0"/>
                <a:ea typeface="宋体" panose="02010600030101010101" pitchFamily="2" charset="-122"/>
              </a:rPr>
              <a:t>"&gt;</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&lt;property name="</a:t>
            </a:r>
            <a:r>
              <a:rPr lang="en-US" altLang="zh-CN" sz="1400" kern="100" dirty="0" err="1">
                <a:effectLst/>
                <a:latin typeface="Times New Roman" panose="02020603050405020304" pitchFamily="18" charset="0"/>
                <a:ea typeface="宋体" panose="02010600030101010101" pitchFamily="2" charset="-122"/>
              </a:rPr>
              <a:t>dataSource</a:t>
            </a:r>
            <a:r>
              <a:rPr lang="en-US" altLang="zh-CN" sz="1400" kern="100" dirty="0">
                <a:effectLst/>
                <a:latin typeface="Times New Roman" panose="02020603050405020304" pitchFamily="18" charset="0"/>
                <a:ea typeface="宋体" panose="02010600030101010101" pitchFamily="2" charset="-122"/>
              </a:rPr>
              <a:t>" ref="</a:t>
            </a:r>
            <a:r>
              <a:rPr lang="en-US" altLang="zh-CN" sz="1400" kern="100" dirty="0" err="1">
                <a:solidFill>
                  <a:srgbClr val="C00000"/>
                </a:solidFill>
                <a:effectLst/>
                <a:latin typeface="Times New Roman" panose="02020603050405020304" pitchFamily="18" charset="0"/>
                <a:ea typeface="宋体" panose="02010600030101010101" pitchFamily="2" charset="-122"/>
              </a:rPr>
              <a:t>dataSource</a:t>
            </a:r>
            <a:r>
              <a:rPr lang="en-US" altLang="zh-CN" sz="1400" kern="100" dirty="0">
                <a:effectLst/>
                <a:latin typeface="Times New Roman" panose="02020603050405020304" pitchFamily="18" charset="0"/>
                <a:ea typeface="宋体" panose="02010600030101010101" pitchFamily="2" charset="-122"/>
              </a:rPr>
              <a:t>"/&gt;</a:t>
            </a:r>
            <a:endParaRPr lang="zh-CN" altLang="zh-CN" sz="1400" kern="100" dirty="0">
              <a:effectLst/>
              <a:latin typeface="Times New Roman" panose="02020603050405020304" pitchFamily="18" charset="0"/>
              <a:ea typeface="宋体" panose="02010600030101010101" pitchFamily="2" charset="-122"/>
            </a:endParaRPr>
          </a:p>
          <a:p>
            <a:pPr marL="266700" algn="just">
              <a:spcAft>
                <a:spcPts val="600"/>
              </a:spcAft>
            </a:pPr>
            <a:r>
              <a:rPr lang="en-US" altLang="zh-CN" sz="1400" kern="100" dirty="0">
                <a:effectLst/>
                <a:latin typeface="Times New Roman" panose="02020603050405020304" pitchFamily="18" charset="0"/>
                <a:ea typeface="宋体" panose="02010600030101010101" pitchFamily="2" charset="-122"/>
              </a:rPr>
              <a:t>   &lt;/bean&gt;</a:t>
            </a:r>
            <a:endParaRPr lang="zh-CN" altLang="zh-CN" sz="14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8D0FEA46-323B-4240-909E-FDAA72244328}"/>
              </a:ext>
            </a:extLst>
          </p:cNvPr>
          <p:cNvSpPr txBox="1"/>
          <p:nvPr/>
        </p:nvSpPr>
        <p:spPr>
          <a:xfrm>
            <a:off x="7447402" y="4913523"/>
            <a:ext cx="4505899" cy="1600438"/>
          </a:xfrm>
          <a:prstGeom prst="rect">
            <a:avLst/>
          </a:prstGeom>
          <a:noFill/>
          <a:ln>
            <a:solidFill>
              <a:srgbClr val="C00000"/>
            </a:solidFill>
          </a:ln>
        </p:spPr>
        <p:txBody>
          <a:bodyPr wrap="square" rtlCol="0">
            <a:spAutoFit/>
          </a:bodyPr>
          <a:lstStyle/>
          <a:p>
            <a:pPr marL="266700" algn="just">
              <a:spcBef>
                <a:spcPts val="600"/>
              </a:spcBef>
              <a:spcAft>
                <a:spcPts val="0"/>
              </a:spcAft>
            </a:pPr>
            <a:r>
              <a:rPr lang="en-US" altLang="zh-CN" sz="1400" kern="100" dirty="0">
                <a:effectLst/>
                <a:latin typeface="Times New Roman" panose="02020603050405020304" pitchFamily="18" charset="0"/>
                <a:ea typeface="宋体" panose="02010600030101010101" pitchFamily="2" charset="-122"/>
              </a:rPr>
              <a:t>@Repository</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public class </a:t>
            </a:r>
            <a:r>
              <a:rPr lang="en-US" altLang="zh-CN" sz="1400" kern="100" dirty="0" err="1">
                <a:effectLst/>
                <a:latin typeface="Times New Roman" panose="02020603050405020304" pitchFamily="18" charset="0"/>
                <a:ea typeface="宋体" panose="02010600030101010101" pitchFamily="2" charset="-122"/>
              </a:rPr>
              <a:t>TestDaoImpl</a:t>
            </a:r>
            <a:r>
              <a:rPr lang="en-US" altLang="zh-CN" sz="1400" kern="100" dirty="0">
                <a:effectLst/>
                <a:latin typeface="Times New Roman" panose="02020603050405020304" pitchFamily="18" charset="0"/>
                <a:ea typeface="宋体" panose="02010600030101010101" pitchFamily="2" charset="-122"/>
              </a:rPr>
              <a:t> implements </a:t>
            </a:r>
            <a:r>
              <a:rPr lang="en-US" altLang="zh-CN" sz="1400" kern="100" dirty="0" err="1">
                <a:effectLst/>
                <a:latin typeface="Times New Roman" panose="02020603050405020304" pitchFamily="18" charset="0"/>
                <a:ea typeface="宋体" panose="02010600030101010101" pitchFamily="2" charset="-122"/>
              </a:rPr>
              <a:t>TestDao</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@Autowired</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使用配置文件中的</a:t>
            </a:r>
            <a:r>
              <a:rPr lang="en-US" altLang="zh-CN" sz="1400" kern="100" dirty="0">
                <a:effectLst/>
                <a:latin typeface="Times New Roman" panose="02020603050405020304" pitchFamily="18" charset="0"/>
                <a:ea typeface="宋体" panose="02010600030101010101" pitchFamily="2" charset="-122"/>
              </a:rPr>
              <a:t>JDBC</a:t>
            </a:r>
            <a:r>
              <a:rPr lang="zh-CN" altLang="zh-CN" sz="1400" kern="100" dirty="0">
                <a:effectLst/>
                <a:latin typeface="Times New Roman" panose="02020603050405020304" pitchFamily="18" charset="0"/>
                <a:ea typeface="宋体" panose="02010600030101010101" pitchFamily="2" charset="-122"/>
              </a:rPr>
              <a:t>模板</a:t>
            </a:r>
          </a:p>
          <a:p>
            <a:pPr marL="266700" algn="just"/>
            <a:r>
              <a:rPr lang="en-US" altLang="zh-CN" sz="1400" kern="100" dirty="0">
                <a:effectLst/>
                <a:latin typeface="Times New Roman" panose="02020603050405020304" pitchFamily="18" charset="0"/>
                <a:ea typeface="宋体" panose="02010600030101010101" pitchFamily="2" charset="-122"/>
              </a:rPr>
              <a:t>	</a:t>
            </a:r>
            <a:r>
              <a:rPr lang="en-US" altLang="zh-CN" sz="1400" kern="100" dirty="0">
                <a:solidFill>
                  <a:srgbClr val="C00000"/>
                </a:solidFill>
                <a:effectLst/>
                <a:latin typeface="Times New Roman" panose="02020603050405020304" pitchFamily="18" charset="0"/>
                <a:ea typeface="宋体" panose="02010600030101010101" pitchFamily="2" charset="-122"/>
              </a:rPr>
              <a:t>private</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solidFill>
                  <a:srgbClr val="C00000"/>
                </a:solidFill>
                <a:effectLst/>
                <a:latin typeface="Times New Roman" panose="02020603050405020304" pitchFamily="18" charset="0"/>
                <a:ea typeface="宋体" panose="02010600030101010101" pitchFamily="2" charset="-122"/>
              </a:rPr>
              <a:t>JdbcTemplate</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solidFill>
                  <a:srgbClr val="C00000"/>
                </a:solidFill>
                <a:effectLst/>
                <a:latin typeface="Times New Roman" panose="02020603050405020304" pitchFamily="18" charset="0"/>
                <a:ea typeface="宋体" panose="02010600030101010101" pitchFamily="2" charset="-122"/>
              </a:rPr>
              <a:t>jdbcTemplate</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marL="266700" algn="just"/>
            <a:r>
              <a:rPr lang="en-US"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266700" algn="just">
              <a:spcAft>
                <a:spcPts val="600"/>
              </a:spcAft>
            </a:pP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355546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2F84B-D0D6-4EA5-ADAA-B8B6B02B707A}"/>
              </a:ext>
            </a:extLst>
          </p:cNvPr>
          <p:cNvSpPr>
            <a:spLocks noGrp="1"/>
          </p:cNvSpPr>
          <p:nvPr>
            <p:ph type="title"/>
          </p:nvPr>
        </p:nvSpPr>
        <p:spPr/>
        <p:txBody>
          <a:bodyPr/>
          <a:lstStyle/>
          <a:p>
            <a:r>
              <a:rPr lang="en-US" altLang="zh-CN" dirty="0"/>
              <a:t>1.6  Spring</a:t>
            </a:r>
            <a:r>
              <a:rPr lang="zh-CN" altLang="en-US" dirty="0"/>
              <a:t>的数据库编程</a:t>
            </a:r>
          </a:p>
        </p:txBody>
      </p:sp>
      <p:sp>
        <p:nvSpPr>
          <p:cNvPr id="3" name="内容占位符 2">
            <a:extLst>
              <a:ext uri="{FF2B5EF4-FFF2-40B4-BE49-F238E27FC236}">
                <a16:creationId xmlns:a16="http://schemas.microsoft.com/office/drawing/2014/main" id="{18628F31-1167-4129-8AA4-A33B58F20B79}"/>
              </a:ext>
            </a:extLst>
          </p:cNvPr>
          <p:cNvSpPr>
            <a:spLocks noGrp="1"/>
          </p:cNvSpPr>
          <p:nvPr>
            <p:ph idx="1"/>
          </p:nvPr>
        </p:nvSpPr>
        <p:spPr/>
        <p:txBody>
          <a:bodyPr/>
          <a:lstStyle/>
          <a:p>
            <a:r>
              <a:rPr lang="en-US" altLang="zh-CN" dirty="0"/>
              <a:t>1.6.1  Spring JDBC</a:t>
            </a:r>
            <a:r>
              <a:rPr lang="zh-CN" altLang="en-US" dirty="0"/>
              <a:t>的</a:t>
            </a:r>
            <a:r>
              <a:rPr lang="en-US" altLang="zh-CN" dirty="0"/>
              <a:t>XML</a:t>
            </a:r>
            <a:r>
              <a:rPr lang="zh-CN" altLang="en-US" dirty="0"/>
              <a:t>配置</a:t>
            </a:r>
            <a:endParaRPr lang="en-US" altLang="zh-CN" dirty="0"/>
          </a:p>
          <a:p>
            <a:r>
              <a:rPr lang="en-US" altLang="zh-CN" dirty="0">
                <a:solidFill>
                  <a:srgbClr val="C00000"/>
                </a:solidFill>
              </a:rPr>
              <a:t>1.6.2  Spring </a:t>
            </a:r>
            <a:r>
              <a:rPr lang="en-US" altLang="zh-CN" dirty="0" err="1">
                <a:solidFill>
                  <a:srgbClr val="C00000"/>
                </a:solidFill>
              </a:rPr>
              <a:t>JdbcTemplate</a:t>
            </a:r>
            <a:r>
              <a:rPr lang="zh-CN" altLang="en-US" dirty="0">
                <a:solidFill>
                  <a:srgbClr val="C00000"/>
                </a:solidFill>
              </a:rPr>
              <a:t>的常用方法</a:t>
            </a:r>
            <a:endParaRPr lang="en-US" altLang="zh-CN" dirty="0">
              <a:solidFill>
                <a:srgbClr val="C00000"/>
              </a:solidFill>
            </a:endParaRPr>
          </a:p>
          <a:p>
            <a:r>
              <a:rPr lang="en-US" altLang="zh-CN" dirty="0"/>
              <a:t>1.6.3  </a:t>
            </a:r>
            <a:r>
              <a:rPr lang="zh-CN" altLang="en-US" dirty="0"/>
              <a:t>基于</a:t>
            </a:r>
            <a:r>
              <a:rPr lang="en-US" altLang="zh-CN" dirty="0"/>
              <a:t>@Transactional</a:t>
            </a:r>
            <a:r>
              <a:rPr lang="zh-CN" altLang="en-US" dirty="0"/>
              <a:t>注解的声明式事务管理</a:t>
            </a:r>
            <a:endParaRPr lang="en-US" altLang="zh-CN" dirty="0"/>
          </a:p>
          <a:p>
            <a:r>
              <a:rPr lang="en-US" altLang="zh-CN" dirty="0"/>
              <a:t>1.6.4  </a:t>
            </a:r>
            <a:r>
              <a:rPr lang="zh-CN" altLang="en-US" dirty="0"/>
              <a:t>如何在事务处理中捕获异常</a:t>
            </a:r>
          </a:p>
        </p:txBody>
      </p:sp>
      <p:sp>
        <p:nvSpPr>
          <p:cNvPr id="4" name="灯片编号占位符 3">
            <a:extLst>
              <a:ext uri="{FF2B5EF4-FFF2-40B4-BE49-F238E27FC236}">
                <a16:creationId xmlns:a16="http://schemas.microsoft.com/office/drawing/2014/main" id="{41BF41B2-5BD3-4902-A52C-DBB3ED5BA97D}"/>
              </a:ext>
            </a:extLst>
          </p:cNvPr>
          <p:cNvSpPr>
            <a:spLocks noGrp="1"/>
          </p:cNvSpPr>
          <p:nvPr>
            <p:ph type="sldNum" sz="quarter" idx="12"/>
          </p:nvPr>
        </p:nvSpPr>
        <p:spPr/>
        <p:txBody>
          <a:bodyPr/>
          <a:lstStyle/>
          <a:p>
            <a:fld id="{8D4D1E41-7A09-AB4A-A4E1-09765ADA2698}" type="slidenum">
              <a:rPr kumimoji="1" lang="zh-CN" altLang="en-US" smtClean="0"/>
              <a:pPr/>
              <a:t>84</a:t>
            </a:fld>
            <a:endParaRPr kumimoji="1" lang="zh-CN" altLang="en-US" dirty="0"/>
          </a:p>
        </p:txBody>
      </p:sp>
    </p:spTree>
    <p:extLst>
      <p:ext uri="{BB962C8B-B14F-4D97-AF65-F5344CB8AC3E}">
        <p14:creationId xmlns:p14="http://schemas.microsoft.com/office/powerpoint/2010/main" val="28927916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4B892-20AD-4516-A6F1-BA0866C4706C}"/>
              </a:ext>
            </a:extLst>
          </p:cNvPr>
          <p:cNvSpPr>
            <a:spLocks noGrp="1"/>
          </p:cNvSpPr>
          <p:nvPr>
            <p:ph type="title"/>
          </p:nvPr>
        </p:nvSpPr>
        <p:spPr/>
        <p:txBody>
          <a:bodyPr>
            <a:normAutofit/>
          </a:bodyPr>
          <a:lstStyle/>
          <a:p>
            <a:r>
              <a:rPr lang="en-US" altLang="zh-CN" sz="3200" dirty="0"/>
              <a:t>1.6.2  Spring </a:t>
            </a:r>
            <a:r>
              <a:rPr lang="en-US" altLang="zh-CN" sz="3200" dirty="0" err="1"/>
              <a:t>JdbcTemplate</a:t>
            </a:r>
            <a:r>
              <a:rPr lang="zh-CN" altLang="en-US" sz="3200" dirty="0"/>
              <a:t>的常用方法</a:t>
            </a:r>
          </a:p>
        </p:txBody>
      </p:sp>
      <p:sp>
        <p:nvSpPr>
          <p:cNvPr id="3" name="内容占位符 2">
            <a:extLst>
              <a:ext uri="{FF2B5EF4-FFF2-40B4-BE49-F238E27FC236}">
                <a16:creationId xmlns:a16="http://schemas.microsoft.com/office/drawing/2014/main" id="{55C23951-F59A-4BF7-8DD3-4DED4CFCC340}"/>
              </a:ext>
            </a:extLst>
          </p:cNvPr>
          <p:cNvSpPr>
            <a:spLocks noGrp="1"/>
          </p:cNvSpPr>
          <p:nvPr>
            <p:ph idx="1"/>
          </p:nvPr>
        </p:nvSpPr>
        <p:spPr/>
        <p:txBody>
          <a:bodyPr>
            <a:normAutofit lnSpcReduction="10000"/>
          </a:bodyPr>
          <a:lstStyle/>
          <a:p>
            <a:r>
              <a:rPr lang="zh-CN" altLang="en-US" dirty="0"/>
              <a:t>（</a:t>
            </a:r>
            <a:r>
              <a:rPr lang="en-US" altLang="zh-CN" dirty="0"/>
              <a:t>1</a:t>
            </a:r>
            <a:r>
              <a:rPr lang="zh-CN" altLang="en-US" dirty="0"/>
              <a:t>）</a:t>
            </a:r>
            <a:r>
              <a:rPr lang="en-US" altLang="zh-CN" dirty="0">
                <a:solidFill>
                  <a:srgbClr val="C00000"/>
                </a:solidFill>
              </a:rPr>
              <a:t>public int update(String </a:t>
            </a:r>
            <a:r>
              <a:rPr lang="en-US" altLang="zh-CN" dirty="0" err="1">
                <a:solidFill>
                  <a:srgbClr val="C00000"/>
                </a:solidFill>
              </a:rPr>
              <a:t>sql,Object</a:t>
            </a:r>
            <a:r>
              <a:rPr lang="en-US" altLang="zh-CN" dirty="0">
                <a:solidFill>
                  <a:srgbClr val="C00000"/>
                </a:solidFill>
              </a:rPr>
              <a:t> </a:t>
            </a:r>
            <a:r>
              <a:rPr lang="en-US" altLang="zh-CN" dirty="0" err="1">
                <a:solidFill>
                  <a:srgbClr val="C00000"/>
                </a:solidFill>
              </a:rPr>
              <a:t>args</a:t>
            </a:r>
            <a:r>
              <a:rPr lang="en-US" altLang="zh-CN" dirty="0">
                <a:solidFill>
                  <a:srgbClr val="C00000"/>
                </a:solidFill>
              </a:rPr>
              <a:t>[])</a:t>
            </a:r>
          </a:p>
          <a:p>
            <a:r>
              <a:rPr lang="zh-CN" altLang="en-US" dirty="0"/>
              <a:t>该方法可以对数据表进行增加、修改、删除等操作。使用</a:t>
            </a:r>
            <a:r>
              <a:rPr lang="en-US" altLang="zh-CN" dirty="0" err="1"/>
              <a:t>args</a:t>
            </a:r>
            <a:r>
              <a:rPr lang="en-US" altLang="zh-CN" dirty="0"/>
              <a:t>[]</a:t>
            </a:r>
            <a:r>
              <a:rPr lang="zh-CN" altLang="en-US" dirty="0"/>
              <a:t>设置</a:t>
            </a:r>
            <a:r>
              <a:rPr lang="en-US" altLang="zh-CN" dirty="0"/>
              <a:t>SQL</a:t>
            </a:r>
            <a:r>
              <a:rPr lang="zh-CN" altLang="en-US" dirty="0"/>
              <a:t>语句中的参数，并返回更新的行数。</a:t>
            </a:r>
            <a:endParaRPr lang="en-US" altLang="zh-CN" dirty="0"/>
          </a:p>
          <a:p>
            <a:endParaRPr lang="en-US" altLang="zh-CN" dirty="0"/>
          </a:p>
          <a:p>
            <a:endParaRPr lang="en-US" altLang="zh-CN" dirty="0"/>
          </a:p>
          <a:p>
            <a:r>
              <a:rPr lang="zh-CN" altLang="en-US" dirty="0">
                <a:solidFill>
                  <a:srgbClr val="C00000"/>
                </a:solidFill>
              </a:rPr>
              <a:t>（</a:t>
            </a:r>
            <a:r>
              <a:rPr lang="en-US" altLang="zh-CN" dirty="0">
                <a:solidFill>
                  <a:srgbClr val="C00000"/>
                </a:solidFill>
              </a:rPr>
              <a:t>2</a:t>
            </a:r>
            <a:r>
              <a:rPr lang="zh-CN" altLang="en-US" dirty="0">
                <a:solidFill>
                  <a:srgbClr val="C00000"/>
                </a:solidFill>
              </a:rPr>
              <a:t>）</a:t>
            </a:r>
            <a:r>
              <a:rPr lang="en-US" altLang="zh-CN" dirty="0">
                <a:solidFill>
                  <a:srgbClr val="C00000"/>
                </a:solidFill>
              </a:rPr>
              <a:t>public List&lt;T&gt; query (String </a:t>
            </a:r>
            <a:r>
              <a:rPr lang="en-US" altLang="zh-CN" dirty="0" err="1">
                <a:solidFill>
                  <a:srgbClr val="C00000"/>
                </a:solidFill>
              </a:rPr>
              <a:t>sql</a:t>
            </a:r>
            <a:r>
              <a:rPr lang="en-US" altLang="zh-CN" dirty="0">
                <a:solidFill>
                  <a:srgbClr val="C00000"/>
                </a:solidFill>
              </a:rPr>
              <a:t>, </a:t>
            </a:r>
            <a:r>
              <a:rPr lang="en-US" altLang="zh-CN" dirty="0" err="1">
                <a:solidFill>
                  <a:srgbClr val="C00000"/>
                </a:solidFill>
              </a:rPr>
              <a:t>RowMapper</a:t>
            </a:r>
            <a:r>
              <a:rPr lang="en-US" altLang="zh-CN" dirty="0">
                <a:solidFill>
                  <a:srgbClr val="C00000"/>
                </a:solidFill>
              </a:rPr>
              <a:t>&lt;T&gt; </a:t>
            </a:r>
            <a:r>
              <a:rPr lang="en-US" altLang="zh-CN" dirty="0" err="1">
                <a:solidFill>
                  <a:srgbClr val="C00000"/>
                </a:solidFill>
              </a:rPr>
              <a:t>rowMapper</a:t>
            </a:r>
            <a:r>
              <a:rPr lang="en-US" altLang="zh-CN" dirty="0">
                <a:solidFill>
                  <a:srgbClr val="C00000"/>
                </a:solidFill>
              </a:rPr>
              <a:t>, Object </a:t>
            </a:r>
            <a:r>
              <a:rPr lang="en-US" altLang="zh-CN" dirty="0" err="1">
                <a:solidFill>
                  <a:srgbClr val="C00000"/>
                </a:solidFill>
              </a:rPr>
              <a:t>args</a:t>
            </a:r>
            <a:r>
              <a:rPr lang="en-US" altLang="zh-CN" dirty="0">
                <a:solidFill>
                  <a:srgbClr val="C00000"/>
                </a:solidFill>
              </a:rPr>
              <a:t>[])</a:t>
            </a:r>
          </a:p>
          <a:p>
            <a:r>
              <a:rPr lang="zh-CN" altLang="en-US" dirty="0"/>
              <a:t>该方法可以对数据表进行查询操作。</a:t>
            </a:r>
            <a:r>
              <a:rPr lang="en-US" altLang="zh-CN" dirty="0" err="1"/>
              <a:t>rowMapper</a:t>
            </a:r>
            <a:r>
              <a:rPr lang="zh-CN" altLang="en-US" dirty="0"/>
              <a:t>将结果集映射到用户自定义的类中（前提是自定义类中的属性与数据表的字段对应）。</a:t>
            </a:r>
          </a:p>
          <a:p>
            <a:endParaRPr lang="zh-CN" altLang="en-US" dirty="0"/>
          </a:p>
          <a:p>
            <a:endParaRPr lang="zh-CN" altLang="en-US" dirty="0"/>
          </a:p>
        </p:txBody>
      </p:sp>
      <p:sp>
        <p:nvSpPr>
          <p:cNvPr id="4" name="灯片编号占位符 3">
            <a:extLst>
              <a:ext uri="{FF2B5EF4-FFF2-40B4-BE49-F238E27FC236}">
                <a16:creationId xmlns:a16="http://schemas.microsoft.com/office/drawing/2014/main" id="{61888609-910A-41D6-BA51-9744A818B6AA}"/>
              </a:ext>
            </a:extLst>
          </p:cNvPr>
          <p:cNvSpPr>
            <a:spLocks noGrp="1"/>
          </p:cNvSpPr>
          <p:nvPr>
            <p:ph type="sldNum" sz="quarter" idx="12"/>
          </p:nvPr>
        </p:nvSpPr>
        <p:spPr/>
        <p:txBody>
          <a:bodyPr/>
          <a:lstStyle/>
          <a:p>
            <a:fld id="{8D4D1E41-7A09-AB4A-A4E1-09765ADA2698}" type="slidenum">
              <a:rPr kumimoji="1" lang="zh-CN" altLang="en-US" smtClean="0"/>
              <a:pPr/>
              <a:t>85</a:t>
            </a:fld>
            <a:endParaRPr kumimoji="1" lang="zh-CN" altLang="en-US" dirty="0"/>
          </a:p>
        </p:txBody>
      </p:sp>
      <p:sp>
        <p:nvSpPr>
          <p:cNvPr id="5" name="文本框 4">
            <a:extLst>
              <a:ext uri="{FF2B5EF4-FFF2-40B4-BE49-F238E27FC236}">
                <a16:creationId xmlns:a16="http://schemas.microsoft.com/office/drawing/2014/main" id="{2E8AF0D4-3373-4131-9D69-3A754DB07F71}"/>
              </a:ext>
            </a:extLst>
          </p:cNvPr>
          <p:cNvSpPr txBox="1"/>
          <p:nvPr/>
        </p:nvSpPr>
        <p:spPr>
          <a:xfrm>
            <a:off x="926335" y="2763388"/>
            <a:ext cx="7038860" cy="923330"/>
          </a:xfrm>
          <a:prstGeom prst="rect">
            <a:avLst/>
          </a:prstGeom>
          <a:noFill/>
        </p:spPr>
        <p:txBody>
          <a:bodyPr wrap="square" rtlCol="0">
            <a:spAutoFit/>
          </a:bodyPr>
          <a:lstStyle/>
          <a:p>
            <a:pPr marL="266700" algn="just">
              <a:spcBef>
                <a:spcPts val="600"/>
              </a:spcBef>
              <a:spcAft>
                <a:spcPts val="0"/>
              </a:spcAft>
            </a:pPr>
            <a:r>
              <a:rPr lang="en-US" altLang="zh-CN" sz="1800" kern="100" dirty="0">
                <a:effectLst/>
                <a:latin typeface="Times New Roman" panose="02020603050405020304" pitchFamily="18" charset="0"/>
                <a:ea typeface="宋体" panose="02010600030101010101" pitchFamily="2" charset="-122"/>
              </a:rPr>
              <a:t>String </a:t>
            </a:r>
            <a:r>
              <a:rPr lang="en-US" altLang="zh-CN" sz="1800" kern="100" dirty="0" err="1">
                <a:effectLst/>
                <a:latin typeface="Times New Roman" panose="02020603050405020304" pitchFamily="18" charset="0"/>
                <a:ea typeface="宋体" panose="02010600030101010101" pitchFamily="2" charset="-122"/>
              </a:rPr>
              <a:t>insertSql</a:t>
            </a:r>
            <a:r>
              <a:rPr lang="en-US" altLang="zh-CN" sz="1800" kern="100" dirty="0">
                <a:effectLst/>
                <a:latin typeface="Times New Roman" panose="02020603050405020304" pitchFamily="18" charset="0"/>
                <a:ea typeface="宋体" panose="02010600030101010101" pitchFamily="2" charset="-122"/>
              </a:rPr>
              <a:t> = "insert into user values(null,?,?)";</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Object param1[] = {"chenheng1", "</a:t>
            </a:r>
            <a:r>
              <a:rPr lang="zh-CN" altLang="zh-CN" sz="1800" kern="100" dirty="0">
                <a:effectLst/>
                <a:latin typeface="Times New Roman" panose="02020603050405020304" pitchFamily="18" charset="0"/>
                <a:ea typeface="宋体" panose="02010600030101010101" pitchFamily="2" charset="-122"/>
              </a:rPr>
              <a:t>男</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spcAft>
                <a:spcPts val="600"/>
              </a:spcAft>
            </a:pPr>
            <a:r>
              <a:rPr lang="en-US" altLang="zh-CN" sz="1800" kern="100" dirty="0" err="1">
                <a:effectLst/>
                <a:latin typeface="Times New Roman" panose="02020603050405020304" pitchFamily="18" charset="0"/>
                <a:ea typeface="宋体" panose="02010600030101010101" pitchFamily="2" charset="-122"/>
              </a:rPr>
              <a:t>jdbcTemplate.update</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sql</a:t>
            </a:r>
            <a:r>
              <a:rPr lang="en-US" altLang="zh-CN" sz="1800" kern="100" dirty="0">
                <a:effectLst/>
                <a:latin typeface="Times New Roman" panose="02020603050405020304" pitchFamily="18" charset="0"/>
                <a:ea typeface="宋体" panose="02010600030101010101" pitchFamily="2" charset="-122"/>
              </a:rPr>
              <a:t>, param1);</a:t>
            </a:r>
            <a:endParaRPr lang="zh-CN" altLang="zh-CN" sz="18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32F41DB4-740B-45D0-9D8F-B567DE1A1778}"/>
              </a:ext>
            </a:extLst>
          </p:cNvPr>
          <p:cNvSpPr txBox="1"/>
          <p:nvPr/>
        </p:nvSpPr>
        <p:spPr>
          <a:xfrm>
            <a:off x="838200" y="5798145"/>
            <a:ext cx="10663410" cy="923330"/>
          </a:xfrm>
          <a:prstGeom prst="rect">
            <a:avLst/>
          </a:prstGeom>
          <a:noFill/>
        </p:spPr>
        <p:txBody>
          <a:bodyPr wrap="square" rtlCol="0">
            <a:spAutoFit/>
          </a:bodyPr>
          <a:lstStyle/>
          <a:p>
            <a:pPr indent="266700" algn="just">
              <a:spcBef>
                <a:spcPts val="600"/>
              </a:spcBef>
            </a:pPr>
            <a:r>
              <a:rPr lang="en-US" altLang="zh-CN" sz="1800" kern="100" dirty="0">
                <a:effectLst/>
                <a:latin typeface="Times New Roman" panose="02020603050405020304" pitchFamily="18" charset="0"/>
                <a:ea typeface="宋体" panose="02010600030101010101" pitchFamily="2" charset="-122"/>
              </a:rPr>
              <a:t>String </a:t>
            </a:r>
            <a:r>
              <a:rPr lang="en-US" altLang="zh-CN" sz="1800" kern="100" dirty="0" err="1">
                <a:effectLst/>
                <a:latin typeface="Times New Roman" panose="02020603050405020304" pitchFamily="18" charset="0"/>
                <a:ea typeface="宋体" panose="02010600030101010101" pitchFamily="2" charset="-122"/>
              </a:rPr>
              <a:t>selectSql</a:t>
            </a:r>
            <a:r>
              <a:rPr lang="en-US" altLang="zh-CN" sz="1800" kern="100" dirty="0">
                <a:effectLst/>
                <a:latin typeface="Times New Roman" panose="02020603050405020304" pitchFamily="18" charset="0"/>
                <a:ea typeface="宋体" panose="02010600030101010101" pitchFamily="2" charset="-122"/>
              </a:rPr>
              <a:t> ="select * from user";</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RowMapper</a:t>
            </a:r>
            <a:r>
              <a:rPr lang="en-US" altLang="zh-CN" sz="1800" kern="100" dirty="0">
                <a:effectLst/>
                <a:latin typeface="Times New Roman" panose="02020603050405020304" pitchFamily="18" charset="0"/>
                <a:ea typeface="宋体" panose="02010600030101010101" pitchFamily="2" charset="-122"/>
              </a:rPr>
              <a:t>&lt;</a:t>
            </a:r>
            <a:r>
              <a:rPr lang="en-US" altLang="zh-CN" sz="1800" kern="100" dirty="0" err="1">
                <a:effectLst/>
                <a:latin typeface="Times New Roman" panose="02020603050405020304" pitchFamily="18" charset="0"/>
                <a:ea typeface="宋体" panose="02010600030101010101" pitchFamily="2" charset="-122"/>
              </a:rPr>
              <a:t>MyUser</a:t>
            </a:r>
            <a:r>
              <a:rPr lang="en-US" altLang="zh-CN" sz="1800" kern="100" dirty="0">
                <a:effectLst/>
                <a:latin typeface="Times New Roman" panose="02020603050405020304" pitchFamily="18" charset="0"/>
                <a:ea typeface="宋体" panose="02010600030101010101" pitchFamily="2" charset="-122"/>
              </a:rPr>
              <a:t>&gt; </a:t>
            </a:r>
            <a:r>
              <a:rPr lang="en-US" altLang="zh-CN" sz="1800" kern="100" dirty="0" err="1">
                <a:effectLst/>
                <a:latin typeface="Times New Roman" panose="02020603050405020304" pitchFamily="18" charset="0"/>
                <a:ea typeface="宋体" panose="02010600030101010101" pitchFamily="2" charset="-122"/>
              </a:rPr>
              <a:t>rowMapper</a:t>
            </a:r>
            <a:r>
              <a:rPr lang="en-US" altLang="zh-CN" sz="1800" kern="100" dirty="0">
                <a:effectLst/>
                <a:latin typeface="Times New Roman" panose="02020603050405020304" pitchFamily="18" charset="0"/>
                <a:ea typeface="宋体" panose="02010600030101010101" pitchFamily="2" charset="-122"/>
              </a:rPr>
              <a:t> = new </a:t>
            </a:r>
            <a:r>
              <a:rPr lang="en-US" altLang="zh-CN" sz="1800" kern="100" dirty="0" err="1">
                <a:effectLst/>
                <a:latin typeface="Times New Roman" panose="02020603050405020304" pitchFamily="18" charset="0"/>
                <a:ea typeface="宋体" panose="02010600030101010101" pitchFamily="2" charset="-122"/>
              </a:rPr>
              <a:t>BeanPropertyRowMapper</a:t>
            </a:r>
            <a:r>
              <a:rPr lang="en-US" altLang="zh-CN" sz="1800" kern="100" dirty="0">
                <a:effectLst/>
                <a:latin typeface="Times New Roman" panose="02020603050405020304" pitchFamily="18" charset="0"/>
                <a:ea typeface="宋体" panose="02010600030101010101" pitchFamily="2" charset="-122"/>
              </a:rPr>
              <a:t>&lt;</a:t>
            </a:r>
            <a:r>
              <a:rPr lang="en-US" altLang="zh-CN" sz="1800" kern="100" dirty="0" err="1">
                <a:effectLst/>
                <a:latin typeface="Times New Roman" panose="02020603050405020304" pitchFamily="18" charset="0"/>
                <a:ea typeface="宋体" panose="02010600030101010101" pitchFamily="2" charset="-122"/>
              </a:rPr>
              <a:t>MyUser</a:t>
            </a:r>
            <a:r>
              <a:rPr lang="en-US" altLang="zh-CN" sz="1800" kern="100" dirty="0">
                <a:effectLst/>
                <a:latin typeface="Times New Roman" panose="02020603050405020304" pitchFamily="18" charset="0"/>
                <a:ea typeface="宋体" panose="02010600030101010101" pitchFamily="2" charset="-122"/>
              </a:rPr>
              <a:t>&gt;(</a:t>
            </a:r>
            <a:r>
              <a:rPr lang="en-US" altLang="zh-CN" sz="1800" kern="100" dirty="0" err="1">
                <a:effectLst/>
                <a:latin typeface="Times New Roman" panose="02020603050405020304" pitchFamily="18" charset="0"/>
                <a:ea typeface="宋体" panose="02010600030101010101" pitchFamily="2" charset="-122"/>
              </a:rPr>
              <a:t>MyUser.class</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algn="just">
              <a:spcAft>
                <a:spcPts val="600"/>
              </a:spcAft>
            </a:pPr>
            <a:r>
              <a:rPr lang="en-US" altLang="zh-CN" sz="1800" kern="100" dirty="0">
                <a:effectLst/>
                <a:latin typeface="Times New Roman" panose="02020603050405020304" pitchFamily="18" charset="0"/>
                <a:ea typeface="宋体" panose="02010600030101010101" pitchFamily="2" charset="-122"/>
              </a:rPr>
              <a:t>    List&lt;</a:t>
            </a:r>
            <a:r>
              <a:rPr lang="en-US" altLang="zh-CN" sz="1800" kern="100" dirty="0" err="1">
                <a:effectLst/>
                <a:latin typeface="Times New Roman" panose="02020603050405020304" pitchFamily="18" charset="0"/>
                <a:ea typeface="宋体" panose="02010600030101010101" pitchFamily="2" charset="-122"/>
              </a:rPr>
              <a:t>MyUser</a:t>
            </a:r>
            <a:r>
              <a:rPr lang="en-US" altLang="zh-CN" sz="1800" kern="100" dirty="0">
                <a:effectLst/>
                <a:latin typeface="Times New Roman" panose="02020603050405020304" pitchFamily="18" charset="0"/>
                <a:ea typeface="宋体" panose="02010600030101010101" pitchFamily="2" charset="-122"/>
              </a:rPr>
              <a:t>&gt; list = </a:t>
            </a:r>
            <a:r>
              <a:rPr lang="en-US" altLang="zh-CN" sz="1800" kern="100" dirty="0" err="1">
                <a:effectLst/>
                <a:latin typeface="Times New Roman" panose="02020603050405020304" pitchFamily="18" charset="0"/>
                <a:ea typeface="宋体" panose="02010600030101010101" pitchFamily="2" charset="-122"/>
              </a:rPr>
              <a:t>jdbcTemplate.query</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sql</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rowMapper</a:t>
            </a:r>
            <a:r>
              <a:rPr lang="en-US" altLang="zh-CN" sz="1800" kern="100" dirty="0">
                <a:effectLst/>
                <a:latin typeface="Times New Roman" panose="02020603050405020304" pitchFamily="18" charset="0"/>
                <a:ea typeface="宋体" panose="02010600030101010101" pitchFamily="2" charset="-122"/>
              </a:rPr>
              <a:t>, null);</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432382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5079B-6CDE-4625-B5DC-D8CA8E34E59A}"/>
              </a:ext>
            </a:extLst>
          </p:cNvPr>
          <p:cNvSpPr>
            <a:spLocks noGrp="1"/>
          </p:cNvSpPr>
          <p:nvPr>
            <p:ph type="title"/>
          </p:nvPr>
        </p:nvSpPr>
        <p:spPr/>
        <p:txBody>
          <a:bodyPr/>
          <a:lstStyle/>
          <a:p>
            <a:r>
              <a:rPr lang="en-US" altLang="zh-CN" dirty="0"/>
              <a:t>【</a:t>
            </a:r>
            <a:r>
              <a:rPr lang="zh-CN" altLang="en-US" dirty="0"/>
              <a:t>例</a:t>
            </a:r>
            <a:r>
              <a:rPr lang="en-US" altLang="zh-CN" dirty="0"/>
              <a:t>1-7】Spring JDBC</a:t>
            </a:r>
            <a:r>
              <a:rPr lang="zh-CN" altLang="en-US" dirty="0"/>
              <a:t>的使用过程。</a:t>
            </a:r>
          </a:p>
        </p:txBody>
      </p:sp>
      <p:sp>
        <p:nvSpPr>
          <p:cNvPr id="3" name="内容占位符 2">
            <a:extLst>
              <a:ext uri="{FF2B5EF4-FFF2-40B4-BE49-F238E27FC236}">
                <a16:creationId xmlns:a16="http://schemas.microsoft.com/office/drawing/2014/main" id="{C0DA5F45-DF51-40BE-BD61-11E03174484A}"/>
              </a:ext>
            </a:extLst>
          </p:cNvPr>
          <p:cNvSpPr>
            <a:spLocks noGrp="1"/>
          </p:cNvSpPr>
          <p:nvPr>
            <p:ph idx="1"/>
          </p:nvPr>
        </p:nvSpPr>
        <p:spPr/>
        <p:txBody>
          <a:bodyPr/>
          <a:lstStyle/>
          <a:p>
            <a:r>
              <a:rPr lang="zh-CN" altLang="en-US" dirty="0"/>
              <a:t>该实例的具体要求是：首先，在</a:t>
            </a:r>
            <a:r>
              <a:rPr lang="en-US" altLang="zh-CN" dirty="0"/>
              <a:t>MySQL</a:t>
            </a:r>
            <a:r>
              <a:rPr lang="zh-CN" altLang="en-US" dirty="0"/>
              <a:t>数据库中创建数据表</a:t>
            </a:r>
            <a:r>
              <a:rPr lang="en-US" altLang="zh-CN" dirty="0"/>
              <a:t>user</a:t>
            </a:r>
            <a:r>
              <a:rPr lang="zh-CN" altLang="en-US" dirty="0"/>
              <a:t>；然后，使用</a:t>
            </a:r>
            <a:r>
              <a:rPr lang="en-US" altLang="zh-CN" dirty="0"/>
              <a:t>Spring JDBC</a:t>
            </a:r>
            <a:r>
              <a:rPr lang="zh-CN" altLang="en-US" dirty="0"/>
              <a:t>对数据表</a:t>
            </a:r>
            <a:r>
              <a:rPr lang="en-US" altLang="zh-CN" dirty="0"/>
              <a:t>user</a:t>
            </a:r>
            <a:r>
              <a:rPr lang="zh-CN" altLang="en-US" dirty="0"/>
              <a:t>进行增删改查。</a:t>
            </a:r>
          </a:p>
        </p:txBody>
      </p:sp>
      <p:sp>
        <p:nvSpPr>
          <p:cNvPr id="4" name="灯片编号占位符 3">
            <a:extLst>
              <a:ext uri="{FF2B5EF4-FFF2-40B4-BE49-F238E27FC236}">
                <a16:creationId xmlns:a16="http://schemas.microsoft.com/office/drawing/2014/main" id="{5A1D0641-D7B7-4477-AB66-8A8EDE5F5E6C}"/>
              </a:ext>
            </a:extLst>
          </p:cNvPr>
          <p:cNvSpPr>
            <a:spLocks noGrp="1"/>
          </p:cNvSpPr>
          <p:nvPr>
            <p:ph type="sldNum" sz="quarter" idx="12"/>
          </p:nvPr>
        </p:nvSpPr>
        <p:spPr/>
        <p:txBody>
          <a:bodyPr/>
          <a:lstStyle/>
          <a:p>
            <a:fld id="{8D4D1E41-7A09-AB4A-A4E1-09765ADA2698}" type="slidenum">
              <a:rPr kumimoji="1" lang="zh-CN" altLang="en-US" smtClean="0"/>
              <a:pPr/>
              <a:t>86</a:t>
            </a:fld>
            <a:endParaRPr kumimoji="1" lang="zh-CN" altLang="en-US" dirty="0"/>
          </a:p>
        </p:txBody>
      </p:sp>
    </p:spTree>
    <p:extLst>
      <p:ext uri="{BB962C8B-B14F-4D97-AF65-F5344CB8AC3E}">
        <p14:creationId xmlns:p14="http://schemas.microsoft.com/office/powerpoint/2010/main" val="27282074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73690-2902-4A01-9582-CC97E5FA146C}"/>
              </a:ext>
            </a:extLst>
          </p:cNvPr>
          <p:cNvSpPr>
            <a:spLocks noGrp="1"/>
          </p:cNvSpPr>
          <p:nvPr>
            <p:ph type="title"/>
          </p:nvPr>
        </p:nvSpPr>
        <p:spPr/>
        <p:txBody>
          <a:bodyPr>
            <a:noAutofit/>
          </a:bodyPr>
          <a:lstStyle/>
          <a:p>
            <a:r>
              <a:rPr lang="en-US" altLang="zh-CN" sz="2800" dirty="0"/>
              <a:t>1</a:t>
            </a:r>
            <a:r>
              <a:rPr lang="zh-CN" altLang="en-US" sz="2800" dirty="0"/>
              <a:t>．使用</a:t>
            </a:r>
            <a:r>
              <a:rPr lang="en-US" altLang="zh-CN" sz="2800" dirty="0"/>
              <a:t>Eclipse</a:t>
            </a:r>
            <a:r>
              <a:rPr lang="zh-CN" altLang="en-US" sz="2800" dirty="0"/>
              <a:t>创建</a:t>
            </a:r>
            <a:r>
              <a:rPr lang="en-US" altLang="zh-CN" sz="2800" dirty="0"/>
              <a:t>Web</a:t>
            </a:r>
            <a:r>
              <a:rPr lang="zh-CN" altLang="en-US" sz="2800" dirty="0"/>
              <a:t>应用并导入相关</a:t>
            </a:r>
            <a:r>
              <a:rPr lang="en-US" altLang="zh-CN" sz="2800" dirty="0"/>
              <a:t>JAR</a:t>
            </a:r>
            <a:r>
              <a:rPr lang="zh-CN" altLang="en-US" sz="2800" dirty="0"/>
              <a:t>包</a:t>
            </a:r>
          </a:p>
        </p:txBody>
      </p:sp>
      <p:sp>
        <p:nvSpPr>
          <p:cNvPr id="3" name="内容占位符 2">
            <a:extLst>
              <a:ext uri="{FF2B5EF4-FFF2-40B4-BE49-F238E27FC236}">
                <a16:creationId xmlns:a16="http://schemas.microsoft.com/office/drawing/2014/main" id="{DDDDAB05-F89C-40D7-B7E1-AAB5A0DB45F7}"/>
              </a:ext>
            </a:extLst>
          </p:cNvPr>
          <p:cNvSpPr>
            <a:spLocks noGrp="1"/>
          </p:cNvSpPr>
          <p:nvPr>
            <p:ph idx="1"/>
          </p:nvPr>
        </p:nvSpPr>
        <p:spPr/>
        <p:txBody>
          <a:bodyPr/>
          <a:lstStyle/>
          <a:p>
            <a:r>
              <a:rPr lang="zh-CN" altLang="en-US" dirty="0"/>
              <a:t>使用</a:t>
            </a:r>
            <a:r>
              <a:rPr lang="en-US" altLang="zh-CN" dirty="0"/>
              <a:t>Eclipse</a:t>
            </a:r>
            <a:r>
              <a:rPr lang="zh-CN" altLang="en-US" dirty="0"/>
              <a:t>创建一个名为</a:t>
            </a:r>
            <a:r>
              <a:rPr lang="en-US" altLang="zh-CN" dirty="0"/>
              <a:t>ch1_5</a:t>
            </a:r>
            <a:r>
              <a:rPr lang="zh-CN" altLang="en-US" dirty="0"/>
              <a:t>的</a:t>
            </a:r>
            <a:r>
              <a:rPr lang="en-US" altLang="zh-CN" dirty="0"/>
              <a:t>Dynamic Web Project</a:t>
            </a:r>
            <a:r>
              <a:rPr lang="zh-CN" altLang="en-US" dirty="0"/>
              <a:t>，除了将</a:t>
            </a:r>
            <a:r>
              <a:rPr lang="en-US" altLang="zh-CN" dirty="0"/>
              <a:t>Spring</a:t>
            </a:r>
            <a:r>
              <a:rPr lang="zh-CN" altLang="en-US" dirty="0"/>
              <a:t>的</a:t>
            </a:r>
            <a:r>
              <a:rPr lang="en-US" altLang="zh-CN" dirty="0">
                <a:solidFill>
                  <a:srgbClr val="C00000"/>
                </a:solidFill>
              </a:rPr>
              <a:t>4</a:t>
            </a:r>
            <a:r>
              <a:rPr lang="zh-CN" altLang="en-US" dirty="0">
                <a:solidFill>
                  <a:srgbClr val="C00000"/>
                </a:solidFill>
              </a:rPr>
              <a:t>个基础包</a:t>
            </a:r>
            <a:r>
              <a:rPr lang="zh-CN" altLang="en-US" dirty="0"/>
              <a:t>和第三方依赖包</a:t>
            </a:r>
            <a:r>
              <a:rPr lang="en-US" altLang="zh-CN" dirty="0">
                <a:solidFill>
                  <a:srgbClr val="C00000"/>
                </a:solidFill>
              </a:rPr>
              <a:t>commons-logging-1.2.jar</a:t>
            </a:r>
            <a:r>
              <a:rPr lang="zh-CN" altLang="en-US" dirty="0"/>
              <a:t>复制到</a:t>
            </a:r>
            <a:r>
              <a:rPr lang="en-US" altLang="zh-CN" dirty="0"/>
              <a:t>ch1_5</a:t>
            </a:r>
            <a:r>
              <a:rPr lang="zh-CN" altLang="en-US" dirty="0"/>
              <a:t>的</a:t>
            </a:r>
            <a:r>
              <a:rPr lang="en-US" altLang="zh-CN" dirty="0"/>
              <a:t>WEB-INF/lib</a:t>
            </a:r>
            <a:r>
              <a:rPr lang="zh-CN" altLang="en-US" dirty="0"/>
              <a:t>目录中，还需要将</a:t>
            </a:r>
            <a:r>
              <a:rPr lang="en-US" altLang="zh-CN" dirty="0"/>
              <a:t>MySQL</a:t>
            </a:r>
            <a:r>
              <a:rPr lang="zh-CN" altLang="en-US" dirty="0"/>
              <a:t>数据库的连接驱动</a:t>
            </a:r>
            <a:r>
              <a:rPr lang="en-US" altLang="zh-CN" dirty="0"/>
              <a:t>JAR</a:t>
            </a:r>
            <a:r>
              <a:rPr lang="zh-CN" altLang="en-US" dirty="0"/>
              <a:t>包（</a:t>
            </a:r>
            <a:r>
              <a:rPr lang="en-US" altLang="zh-CN" dirty="0">
                <a:solidFill>
                  <a:srgbClr val="C00000"/>
                </a:solidFill>
              </a:rPr>
              <a:t>mysql-connector-java-5.1.45-bin.jar</a:t>
            </a:r>
            <a:r>
              <a:rPr lang="zh-CN" altLang="en-US" dirty="0"/>
              <a:t>）、</a:t>
            </a:r>
            <a:r>
              <a:rPr lang="en-US" altLang="zh-CN" dirty="0"/>
              <a:t>Spring JDBC</a:t>
            </a:r>
            <a:r>
              <a:rPr lang="zh-CN" altLang="en-US" dirty="0"/>
              <a:t>（</a:t>
            </a:r>
            <a:r>
              <a:rPr lang="en-US" altLang="zh-CN" dirty="0">
                <a:solidFill>
                  <a:srgbClr val="C00000"/>
                </a:solidFill>
              </a:rPr>
              <a:t>spring-jdbc-5.3.2.jar</a:t>
            </a:r>
            <a:r>
              <a:rPr lang="zh-CN" altLang="en-US" dirty="0"/>
              <a:t>）、</a:t>
            </a:r>
            <a:r>
              <a:rPr lang="en-US" altLang="zh-CN" dirty="0"/>
              <a:t>Spring</a:t>
            </a:r>
            <a:r>
              <a:rPr lang="zh-CN" altLang="en-US" dirty="0"/>
              <a:t>事务处理（</a:t>
            </a:r>
            <a:r>
              <a:rPr lang="en-US" altLang="zh-CN" dirty="0">
                <a:solidFill>
                  <a:srgbClr val="C00000"/>
                </a:solidFill>
              </a:rPr>
              <a:t>spring-tx-5.3.2.jar</a:t>
            </a:r>
            <a:r>
              <a:rPr lang="zh-CN" altLang="en-US" dirty="0"/>
              <a:t>）以及</a:t>
            </a:r>
            <a:r>
              <a:rPr lang="en-US" altLang="zh-CN" dirty="0"/>
              <a:t>Spring AOP</a:t>
            </a:r>
            <a:r>
              <a:rPr lang="zh-CN" altLang="en-US" dirty="0"/>
              <a:t>的</a:t>
            </a:r>
            <a:r>
              <a:rPr lang="en-US" altLang="zh-CN" dirty="0"/>
              <a:t>JAR</a:t>
            </a:r>
            <a:r>
              <a:rPr lang="zh-CN" altLang="en-US" dirty="0"/>
              <a:t>包（</a:t>
            </a:r>
            <a:r>
              <a:rPr lang="en-US" altLang="zh-CN" dirty="0">
                <a:solidFill>
                  <a:srgbClr val="C00000"/>
                </a:solidFill>
              </a:rPr>
              <a:t>spring-aop-5.3.2.jar</a:t>
            </a:r>
            <a:r>
              <a:rPr lang="zh-CN" altLang="en-US" dirty="0"/>
              <a:t>）复制到</a:t>
            </a:r>
            <a:r>
              <a:rPr lang="en-US" altLang="zh-CN" dirty="0"/>
              <a:t>WEB-INF/lib</a:t>
            </a:r>
            <a:r>
              <a:rPr lang="zh-CN" altLang="en-US" dirty="0"/>
              <a:t>目录中。</a:t>
            </a:r>
          </a:p>
        </p:txBody>
      </p:sp>
      <p:sp>
        <p:nvSpPr>
          <p:cNvPr id="4" name="灯片编号占位符 3">
            <a:extLst>
              <a:ext uri="{FF2B5EF4-FFF2-40B4-BE49-F238E27FC236}">
                <a16:creationId xmlns:a16="http://schemas.microsoft.com/office/drawing/2014/main" id="{0D3E2190-62D6-4AAE-942B-AEF52B6A0638}"/>
              </a:ext>
            </a:extLst>
          </p:cNvPr>
          <p:cNvSpPr>
            <a:spLocks noGrp="1"/>
          </p:cNvSpPr>
          <p:nvPr>
            <p:ph type="sldNum" sz="quarter" idx="12"/>
          </p:nvPr>
        </p:nvSpPr>
        <p:spPr/>
        <p:txBody>
          <a:bodyPr/>
          <a:lstStyle/>
          <a:p>
            <a:fld id="{8D4D1E41-7A09-AB4A-A4E1-09765ADA2698}" type="slidenum">
              <a:rPr kumimoji="1" lang="zh-CN" altLang="en-US" smtClean="0"/>
              <a:pPr/>
              <a:t>87</a:t>
            </a:fld>
            <a:endParaRPr kumimoji="1" lang="zh-CN" altLang="en-US" dirty="0"/>
          </a:p>
        </p:txBody>
      </p:sp>
    </p:spTree>
    <p:extLst>
      <p:ext uri="{BB962C8B-B14F-4D97-AF65-F5344CB8AC3E}">
        <p14:creationId xmlns:p14="http://schemas.microsoft.com/office/powerpoint/2010/main" val="25598256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6F97F-A65E-419D-ADBE-D02136AE7705}"/>
              </a:ext>
            </a:extLst>
          </p:cNvPr>
          <p:cNvSpPr>
            <a:spLocks noGrp="1"/>
          </p:cNvSpPr>
          <p:nvPr>
            <p:ph type="title"/>
          </p:nvPr>
        </p:nvSpPr>
        <p:spPr/>
        <p:txBody>
          <a:bodyPr/>
          <a:lstStyle/>
          <a:p>
            <a:r>
              <a:rPr lang="en-US" altLang="zh-CN" dirty="0"/>
              <a:t>2</a:t>
            </a:r>
            <a:r>
              <a:rPr lang="zh-CN" altLang="en-US" dirty="0"/>
              <a:t>．创建配置文件</a:t>
            </a:r>
          </a:p>
        </p:txBody>
      </p:sp>
      <p:sp>
        <p:nvSpPr>
          <p:cNvPr id="3" name="内容占位符 2">
            <a:extLst>
              <a:ext uri="{FF2B5EF4-FFF2-40B4-BE49-F238E27FC236}">
                <a16:creationId xmlns:a16="http://schemas.microsoft.com/office/drawing/2014/main" id="{E8D1AE17-205F-4B05-828E-819C10BBFF24}"/>
              </a:ext>
            </a:extLst>
          </p:cNvPr>
          <p:cNvSpPr>
            <a:spLocks noGrp="1"/>
          </p:cNvSpPr>
          <p:nvPr>
            <p:ph idx="1"/>
          </p:nvPr>
        </p:nvSpPr>
        <p:spPr/>
        <p:txBody>
          <a:bodyPr/>
          <a:lstStyle/>
          <a:p>
            <a:r>
              <a:rPr lang="zh-CN" altLang="en-US" dirty="0"/>
              <a:t>在</a:t>
            </a:r>
            <a:r>
              <a:rPr lang="en-US" altLang="zh-CN" dirty="0" err="1"/>
              <a:t>src</a:t>
            </a:r>
            <a:r>
              <a:rPr lang="zh-CN" altLang="en-US" dirty="0"/>
              <a:t>目录中，创建名为</a:t>
            </a:r>
            <a:r>
              <a:rPr lang="en-US" altLang="zh-CN" dirty="0"/>
              <a:t>config</a:t>
            </a:r>
            <a:r>
              <a:rPr lang="zh-CN" altLang="en-US" dirty="0"/>
              <a:t>的包，并在该包中创建名为</a:t>
            </a:r>
            <a:r>
              <a:rPr lang="en-US" altLang="zh-CN" dirty="0"/>
              <a:t>applicationContext.xml</a:t>
            </a:r>
            <a:r>
              <a:rPr lang="zh-CN" altLang="en-US" dirty="0"/>
              <a:t>的配置文件，在配置文件中</a:t>
            </a:r>
            <a:r>
              <a:rPr lang="zh-CN" altLang="en-US" dirty="0">
                <a:solidFill>
                  <a:srgbClr val="C00000"/>
                </a:solidFill>
              </a:rPr>
              <a:t>配置数据源</a:t>
            </a:r>
            <a:r>
              <a:rPr lang="zh-CN" altLang="en-US" dirty="0"/>
              <a:t>和</a:t>
            </a:r>
            <a:r>
              <a:rPr lang="en-US" altLang="zh-CN" dirty="0">
                <a:solidFill>
                  <a:srgbClr val="C00000"/>
                </a:solidFill>
              </a:rPr>
              <a:t>JDBC</a:t>
            </a:r>
            <a:r>
              <a:rPr lang="zh-CN" altLang="en-US" dirty="0">
                <a:solidFill>
                  <a:srgbClr val="C00000"/>
                </a:solidFill>
              </a:rPr>
              <a:t>模板</a:t>
            </a:r>
            <a:r>
              <a:rPr lang="zh-CN" altLang="en-US" dirty="0"/>
              <a:t>。</a:t>
            </a:r>
          </a:p>
        </p:txBody>
      </p:sp>
      <p:sp>
        <p:nvSpPr>
          <p:cNvPr id="4" name="灯片编号占位符 3">
            <a:extLst>
              <a:ext uri="{FF2B5EF4-FFF2-40B4-BE49-F238E27FC236}">
                <a16:creationId xmlns:a16="http://schemas.microsoft.com/office/drawing/2014/main" id="{D5A48E42-2224-47F7-8B1C-3893688A80D0}"/>
              </a:ext>
            </a:extLst>
          </p:cNvPr>
          <p:cNvSpPr>
            <a:spLocks noGrp="1"/>
          </p:cNvSpPr>
          <p:nvPr>
            <p:ph type="sldNum" sz="quarter" idx="12"/>
          </p:nvPr>
        </p:nvSpPr>
        <p:spPr/>
        <p:txBody>
          <a:bodyPr/>
          <a:lstStyle/>
          <a:p>
            <a:fld id="{8D4D1E41-7A09-AB4A-A4E1-09765ADA2698}" type="slidenum">
              <a:rPr kumimoji="1" lang="zh-CN" altLang="en-US" smtClean="0"/>
              <a:pPr/>
              <a:t>88</a:t>
            </a:fld>
            <a:endParaRPr kumimoji="1" lang="zh-CN" altLang="en-US" dirty="0"/>
          </a:p>
        </p:txBody>
      </p:sp>
    </p:spTree>
    <p:extLst>
      <p:ext uri="{BB962C8B-B14F-4D97-AF65-F5344CB8AC3E}">
        <p14:creationId xmlns:p14="http://schemas.microsoft.com/office/powerpoint/2010/main" val="192685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6B8FC-4726-4002-9221-98988A273AA2}"/>
              </a:ext>
            </a:extLst>
          </p:cNvPr>
          <p:cNvSpPr>
            <a:spLocks noGrp="1"/>
          </p:cNvSpPr>
          <p:nvPr>
            <p:ph type="title"/>
          </p:nvPr>
        </p:nvSpPr>
        <p:spPr/>
        <p:txBody>
          <a:bodyPr/>
          <a:lstStyle/>
          <a:p>
            <a:r>
              <a:rPr lang="en-US" altLang="zh-CN" dirty="0"/>
              <a:t>2</a:t>
            </a:r>
            <a:r>
              <a:rPr lang="zh-CN" altLang="en-US" dirty="0"/>
              <a:t>．</a:t>
            </a:r>
            <a:r>
              <a:rPr lang="en-US" altLang="zh-CN" dirty="0"/>
              <a:t>AOP</a:t>
            </a:r>
            <a:r>
              <a:rPr lang="zh-CN" altLang="en-US" dirty="0"/>
              <a:t>和</a:t>
            </a:r>
            <a:r>
              <a:rPr lang="en-US" altLang="zh-CN" dirty="0"/>
              <a:t>Instrumentation</a:t>
            </a:r>
            <a:endParaRPr lang="zh-CN" altLang="en-US" dirty="0"/>
          </a:p>
        </p:txBody>
      </p:sp>
      <p:sp>
        <p:nvSpPr>
          <p:cNvPr id="3" name="内容占位符 2">
            <a:extLst>
              <a:ext uri="{FF2B5EF4-FFF2-40B4-BE49-F238E27FC236}">
                <a16:creationId xmlns:a16="http://schemas.microsoft.com/office/drawing/2014/main" id="{888A2456-FFDB-44C8-996D-CF66DD7B283A}"/>
              </a:ext>
            </a:extLst>
          </p:cNvPr>
          <p:cNvSpPr>
            <a:spLocks noGrp="1"/>
          </p:cNvSpPr>
          <p:nvPr>
            <p:ph idx="1"/>
          </p:nvPr>
        </p:nvSpPr>
        <p:spPr/>
        <p:txBody>
          <a:bodyPr/>
          <a:lstStyle/>
          <a:p>
            <a:r>
              <a:rPr lang="en-US" altLang="zh-CN" dirty="0">
                <a:solidFill>
                  <a:srgbClr val="C00000"/>
                </a:solidFill>
              </a:rPr>
              <a:t>spring-</a:t>
            </a:r>
            <a:r>
              <a:rPr lang="en-US" altLang="zh-CN" dirty="0" err="1">
                <a:solidFill>
                  <a:srgbClr val="C00000"/>
                </a:solidFill>
              </a:rPr>
              <a:t>aop</a:t>
            </a:r>
            <a:r>
              <a:rPr lang="zh-CN" altLang="en-US" dirty="0">
                <a:solidFill>
                  <a:srgbClr val="C00000"/>
                </a:solidFill>
              </a:rPr>
              <a:t>模块</a:t>
            </a:r>
            <a:r>
              <a:rPr lang="zh-CN" altLang="en-US" dirty="0"/>
              <a:t>：提供了一个符合</a:t>
            </a:r>
            <a:r>
              <a:rPr lang="en-US" altLang="zh-CN" dirty="0"/>
              <a:t>AOP</a:t>
            </a:r>
            <a:r>
              <a:rPr lang="zh-CN" altLang="en-US" dirty="0"/>
              <a:t>要求的面向切面的编程实现，允许定义方法拦截器和切入点，将代码按照功能进行分离，以便干净地解耦。</a:t>
            </a:r>
          </a:p>
          <a:p>
            <a:r>
              <a:rPr lang="en-US" altLang="zh-CN" dirty="0">
                <a:solidFill>
                  <a:srgbClr val="C00000"/>
                </a:solidFill>
              </a:rPr>
              <a:t>spring-aspects</a:t>
            </a:r>
            <a:r>
              <a:rPr lang="zh-CN" altLang="en-US" dirty="0">
                <a:solidFill>
                  <a:srgbClr val="C00000"/>
                </a:solidFill>
              </a:rPr>
              <a:t>模块</a:t>
            </a:r>
            <a:r>
              <a:rPr lang="zh-CN" altLang="en-US" dirty="0"/>
              <a:t>：提供了与</a:t>
            </a:r>
            <a:r>
              <a:rPr lang="en-US" altLang="zh-CN" dirty="0"/>
              <a:t>AspectJ</a:t>
            </a:r>
            <a:r>
              <a:rPr lang="zh-CN" altLang="en-US" dirty="0"/>
              <a:t>的集成功能，</a:t>
            </a:r>
            <a:r>
              <a:rPr lang="en-US" altLang="zh-CN" dirty="0"/>
              <a:t>AspectJ</a:t>
            </a:r>
            <a:r>
              <a:rPr lang="zh-CN" altLang="en-US" dirty="0"/>
              <a:t>是一个功能强大且成熟的</a:t>
            </a:r>
            <a:r>
              <a:rPr lang="en-US" altLang="zh-CN" dirty="0"/>
              <a:t>AOP</a:t>
            </a:r>
            <a:r>
              <a:rPr lang="zh-CN" altLang="en-US" dirty="0"/>
              <a:t>框架。</a:t>
            </a:r>
          </a:p>
          <a:p>
            <a:r>
              <a:rPr lang="en-US" altLang="zh-CN" dirty="0"/>
              <a:t>spring-instrument</a:t>
            </a:r>
            <a:r>
              <a:rPr lang="zh-CN" altLang="en-US" dirty="0"/>
              <a:t>模块：提供了类植入（</a:t>
            </a:r>
            <a:r>
              <a:rPr lang="en-US" altLang="zh-CN" dirty="0"/>
              <a:t>Instrumentation</a:t>
            </a:r>
            <a:r>
              <a:rPr lang="zh-CN" altLang="en-US" dirty="0"/>
              <a:t>）支持和类加载器的实现，可以在特定的应用服务器中使用。</a:t>
            </a:r>
            <a:r>
              <a:rPr lang="en-US" altLang="zh-CN" dirty="0"/>
              <a:t>Instrumentation</a:t>
            </a:r>
            <a:r>
              <a:rPr lang="zh-CN" altLang="en-US" dirty="0"/>
              <a:t>提供了一种虚拟机级别支持的</a:t>
            </a:r>
            <a:r>
              <a:rPr lang="en-US" altLang="zh-CN" dirty="0"/>
              <a:t>AOP</a:t>
            </a:r>
            <a:r>
              <a:rPr lang="zh-CN" altLang="en-US" dirty="0"/>
              <a:t>实现方式，使得开发者无需对</a:t>
            </a:r>
            <a:r>
              <a:rPr lang="en-US" altLang="zh-CN" dirty="0"/>
              <a:t>JDK</a:t>
            </a:r>
            <a:r>
              <a:rPr lang="zh-CN" altLang="en-US" dirty="0"/>
              <a:t>做任何升级和改动，就可以实现某些</a:t>
            </a:r>
            <a:r>
              <a:rPr lang="en-US" altLang="zh-CN" dirty="0"/>
              <a:t>AOP</a:t>
            </a:r>
            <a:r>
              <a:rPr lang="zh-CN" altLang="en-US" dirty="0"/>
              <a:t>的功能。</a:t>
            </a:r>
          </a:p>
          <a:p>
            <a:pPr marL="0" indent="0">
              <a:buNone/>
            </a:pPr>
            <a:endParaRPr lang="zh-CN" altLang="en-US" dirty="0"/>
          </a:p>
        </p:txBody>
      </p:sp>
      <p:sp>
        <p:nvSpPr>
          <p:cNvPr id="4" name="灯片编号占位符 3">
            <a:extLst>
              <a:ext uri="{FF2B5EF4-FFF2-40B4-BE49-F238E27FC236}">
                <a16:creationId xmlns:a16="http://schemas.microsoft.com/office/drawing/2014/main" id="{3712E73B-0113-4F29-B6F9-EBF7E9FA46E1}"/>
              </a:ext>
            </a:extLst>
          </p:cNvPr>
          <p:cNvSpPr>
            <a:spLocks noGrp="1"/>
          </p:cNvSpPr>
          <p:nvPr>
            <p:ph type="sldNum" sz="quarter" idx="12"/>
          </p:nvPr>
        </p:nvSpPr>
        <p:spPr/>
        <p:txBody>
          <a:bodyPr/>
          <a:lstStyle/>
          <a:p>
            <a:fld id="{8D4D1E41-7A09-AB4A-A4E1-09765ADA2698}" type="slidenum">
              <a:rPr kumimoji="1" lang="zh-CN" altLang="en-US" smtClean="0"/>
              <a:pPr/>
              <a:t>8</a:t>
            </a:fld>
            <a:endParaRPr kumimoji="1" lang="zh-CN" altLang="en-US" dirty="0"/>
          </a:p>
        </p:txBody>
      </p:sp>
    </p:spTree>
    <p:extLst>
      <p:ext uri="{BB962C8B-B14F-4D97-AF65-F5344CB8AC3E}">
        <p14:creationId xmlns:p14="http://schemas.microsoft.com/office/powerpoint/2010/main" val="24233135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9C891-AC94-457D-BE28-B0327A413338}"/>
              </a:ext>
            </a:extLst>
          </p:cNvPr>
          <p:cNvSpPr>
            <a:spLocks noGrp="1"/>
          </p:cNvSpPr>
          <p:nvPr>
            <p:ph type="title"/>
          </p:nvPr>
        </p:nvSpPr>
        <p:spPr/>
        <p:txBody>
          <a:bodyPr/>
          <a:lstStyle/>
          <a:p>
            <a:r>
              <a:rPr lang="en-US" altLang="zh-CN" dirty="0"/>
              <a:t>3</a:t>
            </a:r>
            <a:r>
              <a:rPr lang="zh-CN" altLang="en-US" dirty="0"/>
              <a:t>．创建数据表与实体类</a:t>
            </a:r>
          </a:p>
        </p:txBody>
      </p:sp>
      <p:sp>
        <p:nvSpPr>
          <p:cNvPr id="4" name="灯片编号占位符 3">
            <a:extLst>
              <a:ext uri="{FF2B5EF4-FFF2-40B4-BE49-F238E27FC236}">
                <a16:creationId xmlns:a16="http://schemas.microsoft.com/office/drawing/2014/main" id="{EF53CAA7-2777-4E77-B5C9-3CEA18B51C2F}"/>
              </a:ext>
            </a:extLst>
          </p:cNvPr>
          <p:cNvSpPr>
            <a:spLocks noGrp="1"/>
          </p:cNvSpPr>
          <p:nvPr>
            <p:ph type="sldNum" sz="quarter" idx="12"/>
          </p:nvPr>
        </p:nvSpPr>
        <p:spPr/>
        <p:txBody>
          <a:bodyPr/>
          <a:lstStyle/>
          <a:p>
            <a:fld id="{8D4D1E41-7A09-AB4A-A4E1-09765ADA2698}" type="slidenum">
              <a:rPr kumimoji="1" lang="zh-CN" altLang="en-US" smtClean="0"/>
              <a:pPr/>
              <a:t>89</a:t>
            </a:fld>
            <a:endParaRPr kumimoji="1" lang="zh-CN" altLang="en-US" dirty="0"/>
          </a:p>
        </p:txBody>
      </p:sp>
      <p:pic>
        <p:nvPicPr>
          <p:cNvPr id="10242" name="Picture 2">
            <a:extLst>
              <a:ext uri="{FF2B5EF4-FFF2-40B4-BE49-F238E27FC236}">
                <a16:creationId xmlns:a16="http://schemas.microsoft.com/office/drawing/2014/main" id="{A158DE1F-D123-4BD0-A478-B48C1FB1B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413" y="1526677"/>
            <a:ext cx="6057837" cy="1323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88DAFA84-F7B2-425C-9491-EE458FD6381F}"/>
              </a:ext>
            </a:extLst>
          </p:cNvPr>
          <p:cNvSpPr txBox="1"/>
          <p:nvPr/>
        </p:nvSpPr>
        <p:spPr>
          <a:xfrm>
            <a:off x="1003974" y="3161841"/>
            <a:ext cx="9208662" cy="2862322"/>
          </a:xfrm>
          <a:prstGeom prst="rect">
            <a:avLst/>
          </a:prstGeom>
          <a:noFill/>
        </p:spPr>
        <p:txBody>
          <a:bodyPr wrap="square" rtlCol="0">
            <a:spAutoFit/>
          </a:bodyPr>
          <a:lstStyle/>
          <a:p>
            <a:pPr marL="266700" algn="just">
              <a:spcBef>
                <a:spcPts val="600"/>
              </a:spcBef>
              <a:spcAft>
                <a:spcPts val="0"/>
              </a:spcAft>
            </a:pPr>
            <a:r>
              <a:rPr lang="en-US" altLang="zh-CN" sz="1800" kern="100" dirty="0">
                <a:effectLst/>
                <a:latin typeface="Times New Roman" panose="02020603050405020304" pitchFamily="18" charset="0"/>
                <a:ea typeface="宋体" panose="02010600030101010101" pitchFamily="2" charset="-122"/>
              </a:rPr>
              <a:t>package entity;</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public class </a:t>
            </a:r>
            <a:r>
              <a:rPr lang="en-US" altLang="zh-CN" sz="1800" kern="100" dirty="0" err="1">
                <a:effectLst/>
                <a:latin typeface="Times New Roman" panose="02020603050405020304" pitchFamily="18" charset="0"/>
                <a:ea typeface="宋体" panose="02010600030101010101" pitchFamily="2" charset="-122"/>
              </a:rPr>
              <a:t>MyUser</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private Integer </a:t>
            </a:r>
            <a:r>
              <a:rPr lang="en-US" altLang="zh-CN" sz="1800" kern="100" dirty="0" err="1">
                <a:effectLst/>
                <a:latin typeface="Times New Roman" panose="02020603050405020304" pitchFamily="18" charset="0"/>
                <a:ea typeface="宋体" panose="02010600030101010101" pitchFamily="2" charset="-122"/>
              </a:rPr>
              <a:t>uid</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private String </a:t>
            </a:r>
            <a:r>
              <a:rPr lang="en-US" altLang="zh-CN" sz="1800" kern="100" dirty="0" err="1">
                <a:effectLst/>
                <a:latin typeface="Times New Roman" panose="02020603050405020304" pitchFamily="18" charset="0"/>
                <a:ea typeface="宋体" panose="02010600030101010101" pitchFamily="2" charset="-122"/>
              </a:rPr>
              <a:t>uname</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private String </a:t>
            </a:r>
            <a:r>
              <a:rPr lang="en-US" altLang="zh-CN" sz="1800" kern="100" dirty="0" err="1">
                <a:effectLst/>
                <a:latin typeface="Times New Roman" panose="02020603050405020304" pitchFamily="18" charset="0"/>
                <a:ea typeface="宋体" panose="02010600030101010101" pitchFamily="2" charset="-122"/>
              </a:rPr>
              <a:t>usex</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省略</a:t>
            </a:r>
            <a:r>
              <a:rPr lang="en-US" altLang="zh-CN" sz="1800" kern="100" dirty="0">
                <a:effectLst/>
                <a:latin typeface="Times New Roman" panose="02020603050405020304" pitchFamily="18" charset="0"/>
                <a:ea typeface="宋体" panose="02010600030101010101" pitchFamily="2" charset="-122"/>
              </a:rPr>
              <a:t>set</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get</a:t>
            </a:r>
            <a:r>
              <a:rPr lang="zh-CN" altLang="zh-CN" sz="1800" kern="100" dirty="0">
                <a:effectLst/>
                <a:latin typeface="Times New Roman" panose="02020603050405020304" pitchFamily="18" charset="0"/>
                <a:ea typeface="宋体" panose="02010600030101010101" pitchFamily="2" charset="-122"/>
              </a:rPr>
              <a:t>方法</a:t>
            </a:r>
          </a:p>
          <a:p>
            <a:pPr marL="266700" algn="just"/>
            <a:r>
              <a:rPr lang="en-US" altLang="zh-CN" sz="1800" kern="100" dirty="0">
                <a:effectLst/>
                <a:latin typeface="Times New Roman" panose="02020603050405020304" pitchFamily="18" charset="0"/>
                <a:ea typeface="宋体" panose="02010600030101010101" pitchFamily="2" charset="-122"/>
              </a:rPr>
              <a:t>	public String </a:t>
            </a:r>
            <a:r>
              <a:rPr lang="en-US" altLang="zh-CN" sz="1800" kern="100" dirty="0" err="1">
                <a:effectLst/>
                <a:latin typeface="Times New Roman" panose="02020603050405020304" pitchFamily="18" charset="0"/>
                <a:ea typeface="宋体" panose="02010600030101010101" pitchFamily="2" charset="-122"/>
              </a:rPr>
              <a:t>toString</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return "</a:t>
            </a:r>
            <a:r>
              <a:rPr lang="en-US" altLang="zh-CN" sz="1800" kern="100" dirty="0" err="1">
                <a:effectLst/>
                <a:latin typeface="Times New Roman" panose="02020603050405020304" pitchFamily="18" charset="0"/>
                <a:ea typeface="宋体" panose="02010600030101010101" pitchFamily="2" charset="-122"/>
              </a:rPr>
              <a:t>myUser</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uid</a:t>
            </a:r>
            <a:r>
              <a:rPr lang="en-US" altLang="zh-CN" sz="1800" kern="100" dirty="0">
                <a:effectLst/>
                <a:latin typeface="Times New Roman" panose="02020603050405020304" pitchFamily="18" charset="0"/>
                <a:ea typeface="宋体" panose="02010600030101010101" pitchFamily="2" charset="-122"/>
              </a:rPr>
              <a:t>=" + </a:t>
            </a:r>
            <a:r>
              <a:rPr lang="en-US" altLang="zh-CN" sz="1800" kern="100" dirty="0" err="1">
                <a:effectLst/>
                <a:latin typeface="Times New Roman" panose="02020603050405020304" pitchFamily="18" charset="0"/>
                <a:ea typeface="宋体" panose="02010600030101010101" pitchFamily="2" charset="-122"/>
              </a:rPr>
              <a:t>uid</a:t>
            </a:r>
            <a:r>
              <a:rPr lang="en-US" altLang="zh-CN" sz="1800" kern="100" dirty="0">
                <a:effectLst/>
                <a:latin typeface="Times New Roman" panose="02020603050405020304" pitchFamily="18" charset="0"/>
                <a:ea typeface="宋体" panose="02010600030101010101" pitchFamily="2" charset="-122"/>
              </a:rPr>
              <a:t> +", </a:t>
            </a:r>
            <a:r>
              <a:rPr lang="en-US" altLang="zh-CN" sz="1800" kern="100" dirty="0" err="1">
                <a:effectLst/>
                <a:latin typeface="Times New Roman" panose="02020603050405020304" pitchFamily="18" charset="0"/>
                <a:ea typeface="宋体" panose="02010600030101010101" pitchFamily="2" charset="-122"/>
              </a:rPr>
              <a:t>uname</a:t>
            </a:r>
            <a:r>
              <a:rPr lang="en-US" altLang="zh-CN" sz="1800" kern="100" dirty="0">
                <a:effectLst/>
                <a:latin typeface="Times New Roman" panose="02020603050405020304" pitchFamily="18" charset="0"/>
                <a:ea typeface="宋体" panose="02010600030101010101" pitchFamily="2" charset="-122"/>
              </a:rPr>
              <a:t>=" + </a:t>
            </a:r>
            <a:r>
              <a:rPr lang="en-US" altLang="zh-CN" sz="1800" kern="100" dirty="0" err="1">
                <a:effectLst/>
                <a:latin typeface="Times New Roman" panose="02020603050405020304" pitchFamily="18" charset="0"/>
                <a:ea typeface="宋体" panose="02010600030101010101" pitchFamily="2" charset="-122"/>
              </a:rPr>
              <a:t>uname</a:t>
            </a:r>
            <a:r>
              <a:rPr lang="en-US" altLang="zh-CN" sz="1800" kern="100" dirty="0">
                <a:effectLst/>
                <a:latin typeface="Times New Roman" panose="02020603050405020304" pitchFamily="18" charset="0"/>
                <a:ea typeface="宋体" panose="02010600030101010101" pitchFamily="2" charset="-122"/>
              </a:rPr>
              <a:t> + ", </a:t>
            </a:r>
            <a:r>
              <a:rPr lang="en-US" altLang="zh-CN" sz="1800" kern="100" dirty="0" err="1">
                <a:effectLst/>
                <a:latin typeface="Times New Roman" panose="02020603050405020304" pitchFamily="18" charset="0"/>
                <a:ea typeface="宋体" panose="02010600030101010101" pitchFamily="2" charset="-122"/>
              </a:rPr>
              <a:t>usex</a:t>
            </a:r>
            <a:r>
              <a:rPr lang="en-US" altLang="zh-CN" sz="1800" kern="100" dirty="0">
                <a:effectLst/>
                <a:latin typeface="Times New Roman" panose="02020603050405020304" pitchFamily="18" charset="0"/>
                <a:ea typeface="宋体" panose="02010600030101010101" pitchFamily="2" charset="-122"/>
              </a:rPr>
              <a:t>=" + </a:t>
            </a:r>
            <a:r>
              <a:rPr lang="en-US" altLang="zh-CN" sz="1800" kern="100" dirty="0" err="1">
                <a:effectLst/>
                <a:latin typeface="Times New Roman" panose="02020603050405020304" pitchFamily="18" charset="0"/>
                <a:ea typeface="宋体" panose="02010600030101010101" pitchFamily="2" charset="-122"/>
              </a:rPr>
              <a:t>usex</a:t>
            </a:r>
            <a:r>
              <a:rPr lang="en-US" altLang="zh-CN" sz="1800" kern="100" dirty="0">
                <a:effectLst/>
                <a:latin typeface="Times New Roman" panose="02020603050405020304" pitchFamily="18" charset="0"/>
                <a:ea typeface="宋体" panose="02010600030101010101" pitchFamily="2" charset="-122"/>
              </a:rPr>
              <a:t> + "]";</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r>
              <a:rPr lang="en-US" altLang="zh-CN" sz="1800" kern="100" dirty="0">
                <a:effectLst/>
                <a:latin typeface="Times New Roman" panose="02020603050405020304" pitchFamily="18" charset="0"/>
                <a:ea typeface="宋体" panose="02010600030101010101" pitchFamily="2" charset="-122"/>
              </a:rPr>
              <a:t>}</a:t>
            </a:r>
            <a:endParaRPr lang="zh-CN" altLang="en-US" dirty="0"/>
          </a:p>
        </p:txBody>
      </p:sp>
    </p:spTree>
    <p:extLst>
      <p:ext uri="{BB962C8B-B14F-4D97-AF65-F5344CB8AC3E}">
        <p14:creationId xmlns:p14="http://schemas.microsoft.com/office/powerpoint/2010/main" val="36432442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597C7-0587-4D01-B1AB-CF69415ADC73}"/>
              </a:ext>
            </a:extLst>
          </p:cNvPr>
          <p:cNvSpPr>
            <a:spLocks noGrp="1"/>
          </p:cNvSpPr>
          <p:nvPr>
            <p:ph type="title"/>
          </p:nvPr>
        </p:nvSpPr>
        <p:spPr/>
        <p:txBody>
          <a:bodyPr/>
          <a:lstStyle/>
          <a:p>
            <a:r>
              <a:rPr lang="en-US" altLang="zh-CN" dirty="0"/>
              <a:t>4</a:t>
            </a:r>
            <a:r>
              <a:rPr lang="zh-CN" altLang="en-US" dirty="0"/>
              <a:t>．创建数据访问层</a:t>
            </a:r>
          </a:p>
        </p:txBody>
      </p:sp>
      <p:sp>
        <p:nvSpPr>
          <p:cNvPr id="3" name="内容占位符 2">
            <a:extLst>
              <a:ext uri="{FF2B5EF4-FFF2-40B4-BE49-F238E27FC236}">
                <a16:creationId xmlns:a16="http://schemas.microsoft.com/office/drawing/2014/main" id="{06D05416-F974-4EEB-BE52-8C729125962B}"/>
              </a:ext>
            </a:extLst>
          </p:cNvPr>
          <p:cNvSpPr>
            <a:spLocks noGrp="1"/>
          </p:cNvSpPr>
          <p:nvPr>
            <p:ph idx="1"/>
          </p:nvPr>
        </p:nvSpPr>
        <p:spPr/>
        <p:txBody>
          <a:bodyPr/>
          <a:lstStyle/>
          <a:p>
            <a:r>
              <a:rPr lang="zh-CN" altLang="en-US" dirty="0"/>
              <a:t>在应用</a:t>
            </a:r>
            <a:r>
              <a:rPr lang="en-US" altLang="zh-CN" dirty="0"/>
              <a:t>ch1_5</a:t>
            </a:r>
            <a:r>
              <a:rPr lang="zh-CN" altLang="en-US" dirty="0"/>
              <a:t>的</a:t>
            </a:r>
            <a:r>
              <a:rPr lang="en-US" altLang="zh-CN" dirty="0" err="1"/>
              <a:t>src</a:t>
            </a:r>
            <a:r>
              <a:rPr lang="zh-CN" altLang="en-US" dirty="0"/>
              <a:t>目录中，创建一个名为</a:t>
            </a:r>
            <a:r>
              <a:rPr lang="en-US" altLang="zh-CN" dirty="0" err="1"/>
              <a:t>dao</a:t>
            </a:r>
            <a:r>
              <a:rPr lang="zh-CN" altLang="en-US" dirty="0"/>
              <a:t>的包，在该包中创建数据访问接口</a:t>
            </a:r>
            <a:r>
              <a:rPr lang="en-US" altLang="zh-CN" dirty="0" err="1"/>
              <a:t>TestDao</a:t>
            </a:r>
            <a:r>
              <a:rPr lang="zh-CN" altLang="en-US" dirty="0"/>
              <a:t>和接口实现类</a:t>
            </a:r>
            <a:r>
              <a:rPr lang="en-US" altLang="zh-CN" dirty="0" err="1"/>
              <a:t>TestDaoImpl</a:t>
            </a:r>
            <a:r>
              <a:rPr lang="zh-CN" altLang="en-US" dirty="0"/>
              <a:t>。在实现类</a:t>
            </a:r>
            <a:r>
              <a:rPr lang="en-US" altLang="zh-CN" dirty="0" err="1"/>
              <a:t>TestDaoImpl</a:t>
            </a:r>
            <a:r>
              <a:rPr lang="zh-CN" altLang="en-US" dirty="0"/>
              <a:t>中使用</a:t>
            </a:r>
            <a:r>
              <a:rPr lang="en-US" altLang="zh-CN" dirty="0">
                <a:solidFill>
                  <a:srgbClr val="C00000"/>
                </a:solidFill>
              </a:rPr>
              <a:t>@Repository</a:t>
            </a:r>
            <a:r>
              <a:rPr lang="zh-CN" altLang="en-US" dirty="0"/>
              <a:t>注解标注此类为数据访问层，并使用</a:t>
            </a:r>
            <a:r>
              <a:rPr lang="en-US" altLang="zh-CN" dirty="0">
                <a:solidFill>
                  <a:srgbClr val="C00000"/>
                </a:solidFill>
              </a:rPr>
              <a:t>@Autowired</a:t>
            </a:r>
            <a:r>
              <a:rPr lang="zh-CN" altLang="en-US" dirty="0"/>
              <a:t>注解依赖注入</a:t>
            </a:r>
            <a:r>
              <a:rPr lang="en-US" altLang="zh-CN" dirty="0" err="1">
                <a:solidFill>
                  <a:srgbClr val="C00000"/>
                </a:solidFill>
              </a:rPr>
              <a:t>JdbcTemplate</a:t>
            </a:r>
            <a:r>
              <a:rPr lang="zh-CN" altLang="en-US" dirty="0"/>
              <a:t>。</a:t>
            </a:r>
          </a:p>
        </p:txBody>
      </p:sp>
      <p:sp>
        <p:nvSpPr>
          <p:cNvPr id="4" name="灯片编号占位符 3">
            <a:extLst>
              <a:ext uri="{FF2B5EF4-FFF2-40B4-BE49-F238E27FC236}">
                <a16:creationId xmlns:a16="http://schemas.microsoft.com/office/drawing/2014/main" id="{743846A1-F268-444C-B1FF-809AD1F746B7}"/>
              </a:ext>
            </a:extLst>
          </p:cNvPr>
          <p:cNvSpPr>
            <a:spLocks noGrp="1"/>
          </p:cNvSpPr>
          <p:nvPr>
            <p:ph type="sldNum" sz="quarter" idx="12"/>
          </p:nvPr>
        </p:nvSpPr>
        <p:spPr/>
        <p:txBody>
          <a:bodyPr/>
          <a:lstStyle/>
          <a:p>
            <a:fld id="{8D4D1E41-7A09-AB4A-A4E1-09765ADA2698}" type="slidenum">
              <a:rPr kumimoji="1" lang="zh-CN" altLang="en-US" smtClean="0"/>
              <a:pPr/>
              <a:t>90</a:t>
            </a:fld>
            <a:endParaRPr kumimoji="1" lang="zh-CN" altLang="en-US" dirty="0"/>
          </a:p>
        </p:txBody>
      </p:sp>
    </p:spTree>
    <p:extLst>
      <p:ext uri="{BB962C8B-B14F-4D97-AF65-F5344CB8AC3E}">
        <p14:creationId xmlns:p14="http://schemas.microsoft.com/office/powerpoint/2010/main" val="12600135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A0288-6F01-407C-9E63-FA142B2E8E60}"/>
              </a:ext>
            </a:extLst>
          </p:cNvPr>
          <p:cNvSpPr>
            <a:spLocks noGrp="1"/>
          </p:cNvSpPr>
          <p:nvPr>
            <p:ph type="title"/>
          </p:nvPr>
        </p:nvSpPr>
        <p:spPr/>
        <p:txBody>
          <a:bodyPr/>
          <a:lstStyle/>
          <a:p>
            <a:r>
              <a:rPr lang="en-US" altLang="zh-CN" dirty="0"/>
              <a:t>5</a:t>
            </a:r>
            <a:r>
              <a:rPr lang="zh-CN" altLang="en-US" dirty="0"/>
              <a:t>．创建业务逻辑层</a:t>
            </a:r>
          </a:p>
        </p:txBody>
      </p:sp>
      <p:sp>
        <p:nvSpPr>
          <p:cNvPr id="3" name="内容占位符 2">
            <a:extLst>
              <a:ext uri="{FF2B5EF4-FFF2-40B4-BE49-F238E27FC236}">
                <a16:creationId xmlns:a16="http://schemas.microsoft.com/office/drawing/2014/main" id="{951B0D47-6B0D-4E78-9396-B9F50CB9C0DF}"/>
              </a:ext>
            </a:extLst>
          </p:cNvPr>
          <p:cNvSpPr>
            <a:spLocks noGrp="1"/>
          </p:cNvSpPr>
          <p:nvPr>
            <p:ph idx="1"/>
          </p:nvPr>
        </p:nvSpPr>
        <p:spPr/>
        <p:txBody>
          <a:bodyPr/>
          <a:lstStyle/>
          <a:p>
            <a:r>
              <a:rPr lang="zh-CN" altLang="en-US" dirty="0"/>
              <a:t>在应用</a:t>
            </a:r>
            <a:r>
              <a:rPr lang="en-US" altLang="zh-CN" dirty="0"/>
              <a:t>ch1_5</a:t>
            </a:r>
            <a:r>
              <a:rPr lang="zh-CN" altLang="en-US" dirty="0"/>
              <a:t>的</a:t>
            </a:r>
            <a:r>
              <a:rPr lang="en-US" altLang="zh-CN" dirty="0" err="1"/>
              <a:t>src</a:t>
            </a:r>
            <a:r>
              <a:rPr lang="zh-CN" altLang="en-US" dirty="0"/>
              <a:t>目录中，创建一个名为</a:t>
            </a:r>
            <a:r>
              <a:rPr lang="en-US" altLang="zh-CN" dirty="0"/>
              <a:t>service</a:t>
            </a:r>
            <a:r>
              <a:rPr lang="zh-CN" altLang="en-US" dirty="0"/>
              <a:t>的包，在该包中创建数据访问接口</a:t>
            </a:r>
            <a:r>
              <a:rPr lang="en-US" altLang="zh-CN" dirty="0" err="1"/>
              <a:t>TestService</a:t>
            </a:r>
            <a:r>
              <a:rPr lang="zh-CN" altLang="en-US" dirty="0"/>
              <a:t>和接口实现类</a:t>
            </a:r>
            <a:r>
              <a:rPr lang="en-US" altLang="zh-CN" dirty="0" err="1"/>
              <a:t>TestServiceImpl</a:t>
            </a:r>
            <a:r>
              <a:rPr lang="zh-CN" altLang="en-US" dirty="0"/>
              <a:t>。在实现类</a:t>
            </a:r>
            <a:r>
              <a:rPr lang="en-US" altLang="zh-CN" dirty="0" err="1"/>
              <a:t>TestServiceImpl</a:t>
            </a:r>
            <a:r>
              <a:rPr lang="zh-CN" altLang="en-US" dirty="0"/>
              <a:t>中使用</a:t>
            </a:r>
            <a:r>
              <a:rPr lang="en-US" altLang="zh-CN" dirty="0">
                <a:solidFill>
                  <a:srgbClr val="C00000"/>
                </a:solidFill>
              </a:rPr>
              <a:t>@Service</a:t>
            </a:r>
            <a:r>
              <a:rPr lang="zh-CN" altLang="en-US" dirty="0"/>
              <a:t>注解标注此类为业务逻辑层，并使用</a:t>
            </a:r>
            <a:r>
              <a:rPr lang="en-US" altLang="zh-CN" dirty="0">
                <a:solidFill>
                  <a:srgbClr val="C00000"/>
                </a:solidFill>
              </a:rPr>
              <a:t>@Autowired</a:t>
            </a:r>
            <a:r>
              <a:rPr lang="zh-CN" altLang="en-US" dirty="0"/>
              <a:t>注解依赖注入</a:t>
            </a:r>
            <a:r>
              <a:rPr lang="en-US" altLang="zh-CN" dirty="0" err="1">
                <a:solidFill>
                  <a:srgbClr val="C00000"/>
                </a:solidFill>
              </a:rPr>
              <a:t>TestDao</a:t>
            </a:r>
            <a:r>
              <a:rPr lang="zh-CN" altLang="en-US" dirty="0"/>
              <a:t>。</a:t>
            </a:r>
          </a:p>
        </p:txBody>
      </p:sp>
      <p:sp>
        <p:nvSpPr>
          <p:cNvPr id="4" name="灯片编号占位符 3">
            <a:extLst>
              <a:ext uri="{FF2B5EF4-FFF2-40B4-BE49-F238E27FC236}">
                <a16:creationId xmlns:a16="http://schemas.microsoft.com/office/drawing/2014/main" id="{18944013-7C7F-4871-A7D6-9FF2592FFCBD}"/>
              </a:ext>
            </a:extLst>
          </p:cNvPr>
          <p:cNvSpPr>
            <a:spLocks noGrp="1"/>
          </p:cNvSpPr>
          <p:nvPr>
            <p:ph type="sldNum" sz="quarter" idx="12"/>
          </p:nvPr>
        </p:nvSpPr>
        <p:spPr/>
        <p:txBody>
          <a:bodyPr/>
          <a:lstStyle/>
          <a:p>
            <a:fld id="{8D4D1E41-7A09-AB4A-A4E1-09765ADA2698}" type="slidenum">
              <a:rPr kumimoji="1" lang="zh-CN" altLang="en-US" smtClean="0"/>
              <a:pPr/>
              <a:t>91</a:t>
            </a:fld>
            <a:endParaRPr kumimoji="1" lang="zh-CN" altLang="en-US" dirty="0"/>
          </a:p>
        </p:txBody>
      </p:sp>
    </p:spTree>
    <p:extLst>
      <p:ext uri="{BB962C8B-B14F-4D97-AF65-F5344CB8AC3E}">
        <p14:creationId xmlns:p14="http://schemas.microsoft.com/office/powerpoint/2010/main" val="2941836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34FB2-8392-4D73-8A04-7196CDBED00A}"/>
              </a:ext>
            </a:extLst>
          </p:cNvPr>
          <p:cNvSpPr>
            <a:spLocks noGrp="1"/>
          </p:cNvSpPr>
          <p:nvPr>
            <p:ph type="title"/>
          </p:nvPr>
        </p:nvSpPr>
        <p:spPr/>
        <p:txBody>
          <a:bodyPr/>
          <a:lstStyle/>
          <a:p>
            <a:r>
              <a:rPr lang="en-US" altLang="zh-CN" dirty="0"/>
              <a:t>6</a:t>
            </a:r>
            <a:r>
              <a:rPr lang="zh-CN" altLang="en-US" dirty="0"/>
              <a:t>．创建测试类</a:t>
            </a:r>
          </a:p>
        </p:txBody>
      </p:sp>
      <p:sp>
        <p:nvSpPr>
          <p:cNvPr id="3" name="内容占位符 2">
            <a:extLst>
              <a:ext uri="{FF2B5EF4-FFF2-40B4-BE49-F238E27FC236}">
                <a16:creationId xmlns:a16="http://schemas.microsoft.com/office/drawing/2014/main" id="{273F6038-F53B-4CB1-BB48-45E1DF599000}"/>
              </a:ext>
            </a:extLst>
          </p:cNvPr>
          <p:cNvSpPr>
            <a:spLocks noGrp="1"/>
          </p:cNvSpPr>
          <p:nvPr>
            <p:ph idx="1"/>
          </p:nvPr>
        </p:nvSpPr>
        <p:spPr/>
        <p:txBody>
          <a:bodyPr/>
          <a:lstStyle/>
          <a:p>
            <a:r>
              <a:rPr lang="zh-CN" altLang="en-US" dirty="0"/>
              <a:t>在应用</a:t>
            </a:r>
            <a:r>
              <a:rPr lang="en-US" altLang="zh-CN" dirty="0"/>
              <a:t>ch1_5</a:t>
            </a:r>
            <a:r>
              <a:rPr lang="zh-CN" altLang="en-US" dirty="0"/>
              <a:t>的</a:t>
            </a:r>
            <a:r>
              <a:rPr lang="en-US" altLang="zh-CN" dirty="0" err="1"/>
              <a:t>src</a:t>
            </a:r>
            <a:r>
              <a:rPr lang="zh-CN" altLang="en-US" dirty="0"/>
              <a:t>目录中，创建一个名为</a:t>
            </a:r>
            <a:r>
              <a:rPr lang="en-US" altLang="zh-CN" dirty="0"/>
              <a:t>test</a:t>
            </a:r>
            <a:r>
              <a:rPr lang="zh-CN" altLang="en-US" dirty="0"/>
              <a:t>的包，并在该包中，创建测试类</a:t>
            </a:r>
            <a:r>
              <a:rPr lang="en-US" altLang="zh-CN" dirty="0" err="1">
                <a:solidFill>
                  <a:srgbClr val="C00000"/>
                </a:solidFill>
              </a:rPr>
              <a:t>TestJDBC</a:t>
            </a:r>
            <a:r>
              <a:rPr lang="zh-CN" altLang="en-US" dirty="0"/>
              <a:t>。</a:t>
            </a:r>
          </a:p>
        </p:txBody>
      </p:sp>
      <p:sp>
        <p:nvSpPr>
          <p:cNvPr id="4" name="灯片编号占位符 3">
            <a:extLst>
              <a:ext uri="{FF2B5EF4-FFF2-40B4-BE49-F238E27FC236}">
                <a16:creationId xmlns:a16="http://schemas.microsoft.com/office/drawing/2014/main" id="{052CE18F-168A-4E78-8609-63E3E2EE69FC}"/>
              </a:ext>
            </a:extLst>
          </p:cNvPr>
          <p:cNvSpPr>
            <a:spLocks noGrp="1"/>
          </p:cNvSpPr>
          <p:nvPr>
            <p:ph type="sldNum" sz="quarter" idx="12"/>
          </p:nvPr>
        </p:nvSpPr>
        <p:spPr/>
        <p:txBody>
          <a:bodyPr/>
          <a:lstStyle/>
          <a:p>
            <a:fld id="{8D4D1E41-7A09-AB4A-A4E1-09765ADA2698}" type="slidenum">
              <a:rPr kumimoji="1" lang="zh-CN" altLang="en-US" smtClean="0"/>
              <a:pPr/>
              <a:t>92</a:t>
            </a:fld>
            <a:endParaRPr kumimoji="1" lang="zh-CN" altLang="en-US" dirty="0"/>
          </a:p>
        </p:txBody>
      </p:sp>
      <p:sp>
        <p:nvSpPr>
          <p:cNvPr id="5" name="文本框 4">
            <a:extLst>
              <a:ext uri="{FF2B5EF4-FFF2-40B4-BE49-F238E27FC236}">
                <a16:creationId xmlns:a16="http://schemas.microsoft.com/office/drawing/2014/main" id="{5446C3DD-F96E-4661-9363-76A311122A53}"/>
              </a:ext>
            </a:extLst>
          </p:cNvPr>
          <p:cNvSpPr txBox="1"/>
          <p:nvPr/>
        </p:nvSpPr>
        <p:spPr>
          <a:xfrm>
            <a:off x="923581" y="2511443"/>
            <a:ext cx="8451773" cy="2585323"/>
          </a:xfrm>
          <a:prstGeom prst="rect">
            <a:avLst/>
          </a:prstGeom>
          <a:noFill/>
          <a:ln>
            <a:solidFill>
              <a:srgbClr val="C00000"/>
            </a:solidFill>
          </a:ln>
        </p:spPr>
        <p:txBody>
          <a:bodyPr wrap="square" rtlCol="0">
            <a:spAutoFit/>
          </a:bodyPr>
          <a:lstStyle/>
          <a:p>
            <a:pPr indent="266700" algn="just">
              <a:spcBef>
                <a:spcPts val="600"/>
              </a:spcBef>
            </a:pPr>
            <a:r>
              <a:rPr lang="de-DE" altLang="zh-CN" sz="1800" kern="100" dirty="0">
                <a:effectLst/>
                <a:latin typeface="Times New Roman" panose="02020603050405020304" pitchFamily="18" charset="0"/>
                <a:ea typeface="宋体" panose="02010600030101010101" pitchFamily="2" charset="-122"/>
              </a:rPr>
              <a:t>public class TestJDBC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public static void main(String[] args)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@SuppressWarnings("resource")</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ApplicationContext appCon =</a:t>
            </a:r>
            <a:endParaRPr lang="zh-CN" altLang="zh-CN" sz="1800" kern="100" dirty="0">
              <a:effectLst/>
              <a:latin typeface="Times New Roman" panose="02020603050405020304" pitchFamily="18" charset="0"/>
              <a:ea typeface="宋体" panose="02010600030101010101" pitchFamily="2" charset="-122"/>
            </a:endParaRPr>
          </a:p>
          <a:p>
            <a:pPr indent="914400" algn="just"/>
            <a:r>
              <a:rPr lang="de-DE" altLang="zh-CN" sz="1800" kern="100" dirty="0">
                <a:effectLst/>
                <a:latin typeface="Times New Roman" panose="02020603050405020304" pitchFamily="18" charset="0"/>
                <a:ea typeface="宋体" panose="02010600030101010101" pitchFamily="2" charset="-122"/>
              </a:rPr>
              <a:t> new ClassPathXmlApplicationContext("config/applicationContext.xml");</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TestService ts = (TestService)appCon.getBean("testServiceImpl");</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ts.testJDBC();</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552736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FCEBB-471C-4063-A77A-DEFF711F4084}"/>
              </a:ext>
            </a:extLst>
          </p:cNvPr>
          <p:cNvSpPr>
            <a:spLocks noGrp="1"/>
          </p:cNvSpPr>
          <p:nvPr>
            <p:ph type="title"/>
          </p:nvPr>
        </p:nvSpPr>
        <p:spPr/>
        <p:txBody>
          <a:bodyPr/>
          <a:lstStyle/>
          <a:p>
            <a:r>
              <a:rPr lang="en-US" altLang="zh-CN" dirty="0"/>
              <a:t>7</a:t>
            </a:r>
            <a:r>
              <a:rPr lang="zh-CN" altLang="en-US" dirty="0"/>
              <a:t>．运行测试类</a:t>
            </a:r>
          </a:p>
        </p:txBody>
      </p:sp>
      <p:sp>
        <p:nvSpPr>
          <p:cNvPr id="4" name="灯片编号占位符 3">
            <a:extLst>
              <a:ext uri="{FF2B5EF4-FFF2-40B4-BE49-F238E27FC236}">
                <a16:creationId xmlns:a16="http://schemas.microsoft.com/office/drawing/2014/main" id="{81E96145-392C-43E1-B280-4C8EF292726C}"/>
              </a:ext>
            </a:extLst>
          </p:cNvPr>
          <p:cNvSpPr>
            <a:spLocks noGrp="1"/>
          </p:cNvSpPr>
          <p:nvPr>
            <p:ph type="sldNum" sz="quarter" idx="12"/>
          </p:nvPr>
        </p:nvSpPr>
        <p:spPr/>
        <p:txBody>
          <a:bodyPr/>
          <a:lstStyle/>
          <a:p>
            <a:fld id="{8D4D1E41-7A09-AB4A-A4E1-09765ADA2698}" type="slidenum">
              <a:rPr kumimoji="1" lang="zh-CN" altLang="en-US" smtClean="0"/>
              <a:pPr/>
              <a:t>93</a:t>
            </a:fld>
            <a:endParaRPr kumimoji="1" lang="zh-CN" altLang="en-US" dirty="0"/>
          </a:p>
        </p:txBody>
      </p:sp>
      <p:pic>
        <p:nvPicPr>
          <p:cNvPr id="11266" name="Picture 2">
            <a:extLst>
              <a:ext uri="{FF2B5EF4-FFF2-40B4-BE49-F238E27FC236}">
                <a16:creationId xmlns:a16="http://schemas.microsoft.com/office/drawing/2014/main" id="{FD564D67-ADD0-4D4A-9E75-47E44A8BD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508" y="1679325"/>
            <a:ext cx="6109471" cy="198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83090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2F84B-D0D6-4EA5-ADAA-B8B6B02B707A}"/>
              </a:ext>
            </a:extLst>
          </p:cNvPr>
          <p:cNvSpPr>
            <a:spLocks noGrp="1"/>
          </p:cNvSpPr>
          <p:nvPr>
            <p:ph type="title"/>
          </p:nvPr>
        </p:nvSpPr>
        <p:spPr/>
        <p:txBody>
          <a:bodyPr/>
          <a:lstStyle/>
          <a:p>
            <a:r>
              <a:rPr lang="en-US" altLang="zh-CN" dirty="0"/>
              <a:t>1.6  Spring</a:t>
            </a:r>
            <a:r>
              <a:rPr lang="zh-CN" altLang="en-US" dirty="0"/>
              <a:t>的数据库编程</a:t>
            </a:r>
          </a:p>
        </p:txBody>
      </p:sp>
      <p:sp>
        <p:nvSpPr>
          <p:cNvPr id="3" name="内容占位符 2">
            <a:extLst>
              <a:ext uri="{FF2B5EF4-FFF2-40B4-BE49-F238E27FC236}">
                <a16:creationId xmlns:a16="http://schemas.microsoft.com/office/drawing/2014/main" id="{18628F31-1167-4129-8AA4-A33B58F20B79}"/>
              </a:ext>
            </a:extLst>
          </p:cNvPr>
          <p:cNvSpPr>
            <a:spLocks noGrp="1"/>
          </p:cNvSpPr>
          <p:nvPr>
            <p:ph idx="1"/>
          </p:nvPr>
        </p:nvSpPr>
        <p:spPr/>
        <p:txBody>
          <a:bodyPr/>
          <a:lstStyle/>
          <a:p>
            <a:r>
              <a:rPr lang="en-US" altLang="zh-CN" dirty="0"/>
              <a:t>1.6.1  Spring JDBC</a:t>
            </a:r>
            <a:r>
              <a:rPr lang="zh-CN" altLang="en-US" dirty="0"/>
              <a:t>的</a:t>
            </a:r>
            <a:r>
              <a:rPr lang="en-US" altLang="zh-CN" dirty="0"/>
              <a:t>XML</a:t>
            </a:r>
            <a:r>
              <a:rPr lang="zh-CN" altLang="en-US" dirty="0"/>
              <a:t>配置</a:t>
            </a:r>
            <a:endParaRPr lang="en-US" altLang="zh-CN" dirty="0"/>
          </a:p>
          <a:p>
            <a:r>
              <a:rPr lang="en-US" altLang="zh-CN" dirty="0"/>
              <a:t>1.6.2  Spring </a:t>
            </a:r>
            <a:r>
              <a:rPr lang="en-US" altLang="zh-CN" dirty="0" err="1"/>
              <a:t>JdbcTemplate</a:t>
            </a:r>
            <a:r>
              <a:rPr lang="zh-CN" altLang="en-US" dirty="0"/>
              <a:t>的常用方法</a:t>
            </a:r>
            <a:endParaRPr lang="en-US" altLang="zh-CN" dirty="0"/>
          </a:p>
          <a:p>
            <a:r>
              <a:rPr lang="en-US" altLang="zh-CN" dirty="0">
                <a:solidFill>
                  <a:srgbClr val="C00000"/>
                </a:solidFill>
              </a:rPr>
              <a:t>1.6.3  </a:t>
            </a:r>
            <a:r>
              <a:rPr lang="zh-CN" altLang="en-US" dirty="0">
                <a:solidFill>
                  <a:srgbClr val="C00000"/>
                </a:solidFill>
              </a:rPr>
              <a:t>基于</a:t>
            </a:r>
            <a:r>
              <a:rPr lang="en-US" altLang="zh-CN" dirty="0">
                <a:solidFill>
                  <a:srgbClr val="C00000"/>
                </a:solidFill>
              </a:rPr>
              <a:t>@Transactional</a:t>
            </a:r>
            <a:r>
              <a:rPr lang="zh-CN" altLang="en-US" dirty="0">
                <a:solidFill>
                  <a:srgbClr val="C00000"/>
                </a:solidFill>
              </a:rPr>
              <a:t>注解的声明式事务管理</a:t>
            </a:r>
            <a:endParaRPr lang="en-US" altLang="zh-CN" dirty="0">
              <a:solidFill>
                <a:srgbClr val="C00000"/>
              </a:solidFill>
            </a:endParaRPr>
          </a:p>
          <a:p>
            <a:r>
              <a:rPr lang="en-US" altLang="zh-CN" dirty="0"/>
              <a:t>1.6.4  </a:t>
            </a:r>
            <a:r>
              <a:rPr lang="zh-CN" altLang="en-US" dirty="0"/>
              <a:t>如何在事务处理中捕获异常</a:t>
            </a:r>
          </a:p>
        </p:txBody>
      </p:sp>
      <p:sp>
        <p:nvSpPr>
          <p:cNvPr id="4" name="灯片编号占位符 3">
            <a:extLst>
              <a:ext uri="{FF2B5EF4-FFF2-40B4-BE49-F238E27FC236}">
                <a16:creationId xmlns:a16="http://schemas.microsoft.com/office/drawing/2014/main" id="{41BF41B2-5BD3-4902-A52C-DBB3ED5BA97D}"/>
              </a:ext>
            </a:extLst>
          </p:cNvPr>
          <p:cNvSpPr>
            <a:spLocks noGrp="1"/>
          </p:cNvSpPr>
          <p:nvPr>
            <p:ph type="sldNum" sz="quarter" idx="12"/>
          </p:nvPr>
        </p:nvSpPr>
        <p:spPr/>
        <p:txBody>
          <a:bodyPr/>
          <a:lstStyle/>
          <a:p>
            <a:fld id="{8D4D1E41-7A09-AB4A-A4E1-09765ADA2698}" type="slidenum">
              <a:rPr kumimoji="1" lang="zh-CN" altLang="en-US" smtClean="0"/>
              <a:pPr/>
              <a:t>94</a:t>
            </a:fld>
            <a:endParaRPr kumimoji="1" lang="zh-CN" altLang="en-US" dirty="0"/>
          </a:p>
        </p:txBody>
      </p:sp>
    </p:spTree>
    <p:extLst>
      <p:ext uri="{BB962C8B-B14F-4D97-AF65-F5344CB8AC3E}">
        <p14:creationId xmlns:p14="http://schemas.microsoft.com/office/powerpoint/2010/main" val="34694261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19D58-065A-4070-A3DF-9BAB7FAD9D48}"/>
              </a:ext>
            </a:extLst>
          </p:cNvPr>
          <p:cNvSpPr>
            <a:spLocks noGrp="1"/>
          </p:cNvSpPr>
          <p:nvPr>
            <p:ph type="title"/>
          </p:nvPr>
        </p:nvSpPr>
        <p:spPr/>
        <p:txBody>
          <a:bodyPr>
            <a:normAutofit/>
          </a:bodyPr>
          <a:lstStyle/>
          <a:p>
            <a:r>
              <a:rPr lang="en-US" altLang="zh-CN" sz="2800" dirty="0"/>
              <a:t>1.6.3  </a:t>
            </a:r>
            <a:r>
              <a:rPr lang="zh-CN" altLang="en-US" sz="2800" dirty="0"/>
              <a:t>基于</a:t>
            </a:r>
            <a:r>
              <a:rPr lang="en-US" altLang="zh-CN" sz="2800" dirty="0"/>
              <a:t>@Transactional</a:t>
            </a:r>
            <a:r>
              <a:rPr lang="zh-CN" altLang="en-US" sz="2800" dirty="0"/>
              <a:t>注解的声明式事务管理</a:t>
            </a:r>
          </a:p>
        </p:txBody>
      </p:sp>
      <p:sp>
        <p:nvSpPr>
          <p:cNvPr id="3" name="内容占位符 2">
            <a:extLst>
              <a:ext uri="{FF2B5EF4-FFF2-40B4-BE49-F238E27FC236}">
                <a16:creationId xmlns:a16="http://schemas.microsoft.com/office/drawing/2014/main" id="{7BEC48FE-01F4-4C3F-996C-65B162A0BE02}"/>
              </a:ext>
            </a:extLst>
          </p:cNvPr>
          <p:cNvSpPr>
            <a:spLocks noGrp="1"/>
          </p:cNvSpPr>
          <p:nvPr>
            <p:ph idx="1"/>
          </p:nvPr>
        </p:nvSpPr>
        <p:spPr/>
        <p:txBody>
          <a:bodyPr/>
          <a:lstStyle/>
          <a:p>
            <a:r>
              <a:rPr lang="en-US" altLang="zh-CN" dirty="0">
                <a:solidFill>
                  <a:srgbClr val="C00000"/>
                </a:solidFill>
              </a:rPr>
              <a:t>@Transactional</a:t>
            </a:r>
            <a:r>
              <a:rPr lang="zh-CN" altLang="en-US" dirty="0"/>
              <a:t>注解可以作用于接口、接口方法、类以及类方法上。当作用于类上时，该类的所有</a:t>
            </a:r>
            <a:r>
              <a:rPr lang="en-US" altLang="zh-CN" dirty="0"/>
              <a:t>public</a:t>
            </a:r>
            <a:r>
              <a:rPr lang="zh-CN" altLang="en-US" dirty="0"/>
              <a:t>方法将都具有该类型的事务属性，同时，也可以在方法级别使用该注解来覆盖类级别的定义。虽然</a:t>
            </a:r>
            <a:r>
              <a:rPr lang="en-US" altLang="zh-CN" dirty="0">
                <a:solidFill>
                  <a:srgbClr val="C00000"/>
                </a:solidFill>
              </a:rPr>
              <a:t>@Transactional</a:t>
            </a:r>
            <a:r>
              <a:rPr lang="zh-CN" altLang="en-US" dirty="0"/>
              <a:t>注解可以作用于接口、接口方法、类以及类方法上，但是</a:t>
            </a:r>
            <a:r>
              <a:rPr lang="en-US" altLang="zh-CN" dirty="0"/>
              <a:t>Spring</a:t>
            </a:r>
            <a:r>
              <a:rPr lang="zh-CN" altLang="en-US" dirty="0"/>
              <a:t>小组建议不要在接口或者接口方法上使用该注解，因为这只有在使用基于接口的代理时它才会生效。</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1-8】</a:t>
            </a:r>
            <a:r>
              <a:rPr lang="zh-CN" altLang="en-US" dirty="0"/>
              <a:t>基于</a:t>
            </a:r>
            <a:r>
              <a:rPr lang="en-US" altLang="zh-CN" dirty="0">
                <a:solidFill>
                  <a:srgbClr val="C00000"/>
                </a:solidFill>
              </a:rPr>
              <a:t>@Transactional</a:t>
            </a:r>
            <a:r>
              <a:rPr lang="zh-CN" altLang="en-US" dirty="0"/>
              <a:t>注解的声明式事务管理，</a:t>
            </a:r>
            <a:r>
              <a:rPr lang="en-US" altLang="zh-CN" dirty="0"/>
              <a:t>【</a:t>
            </a:r>
            <a:r>
              <a:rPr lang="zh-CN" altLang="en-US" dirty="0"/>
              <a:t>例</a:t>
            </a:r>
            <a:r>
              <a:rPr lang="en-US" altLang="zh-CN" dirty="0"/>
              <a:t>1-8】</a:t>
            </a:r>
            <a:r>
              <a:rPr lang="zh-CN" altLang="en-US" dirty="0"/>
              <a:t>是通过修改</a:t>
            </a:r>
            <a:r>
              <a:rPr lang="en-US" altLang="zh-CN" dirty="0"/>
              <a:t>【</a:t>
            </a:r>
            <a:r>
              <a:rPr lang="zh-CN" altLang="en-US" dirty="0"/>
              <a:t>例</a:t>
            </a:r>
            <a:r>
              <a:rPr lang="en-US" altLang="zh-CN" dirty="0"/>
              <a:t>1-7】</a:t>
            </a:r>
            <a:r>
              <a:rPr lang="zh-CN" altLang="en-US" dirty="0"/>
              <a:t>中的代码实现的。</a:t>
            </a:r>
          </a:p>
        </p:txBody>
      </p:sp>
      <p:sp>
        <p:nvSpPr>
          <p:cNvPr id="4" name="灯片编号占位符 3">
            <a:extLst>
              <a:ext uri="{FF2B5EF4-FFF2-40B4-BE49-F238E27FC236}">
                <a16:creationId xmlns:a16="http://schemas.microsoft.com/office/drawing/2014/main" id="{0785840A-E20F-4ABF-9FC3-D4C0D3259F7F}"/>
              </a:ext>
            </a:extLst>
          </p:cNvPr>
          <p:cNvSpPr>
            <a:spLocks noGrp="1"/>
          </p:cNvSpPr>
          <p:nvPr>
            <p:ph type="sldNum" sz="quarter" idx="12"/>
          </p:nvPr>
        </p:nvSpPr>
        <p:spPr/>
        <p:txBody>
          <a:bodyPr/>
          <a:lstStyle/>
          <a:p>
            <a:fld id="{8D4D1E41-7A09-AB4A-A4E1-09765ADA2698}" type="slidenum">
              <a:rPr kumimoji="1" lang="zh-CN" altLang="en-US" smtClean="0"/>
              <a:pPr/>
              <a:t>95</a:t>
            </a:fld>
            <a:endParaRPr kumimoji="1" lang="zh-CN" altLang="en-US" dirty="0"/>
          </a:p>
        </p:txBody>
      </p:sp>
    </p:spTree>
    <p:extLst>
      <p:ext uri="{BB962C8B-B14F-4D97-AF65-F5344CB8AC3E}">
        <p14:creationId xmlns:p14="http://schemas.microsoft.com/office/powerpoint/2010/main" val="18875293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16469-F368-44F4-A5BC-F8CF7EECF168}"/>
              </a:ext>
            </a:extLst>
          </p:cNvPr>
          <p:cNvSpPr>
            <a:spLocks noGrp="1"/>
          </p:cNvSpPr>
          <p:nvPr>
            <p:ph type="title"/>
          </p:nvPr>
        </p:nvSpPr>
        <p:spPr/>
        <p:txBody>
          <a:bodyPr/>
          <a:lstStyle/>
          <a:p>
            <a:r>
              <a:rPr lang="en-US" altLang="zh-CN" dirty="0"/>
              <a:t>1</a:t>
            </a:r>
            <a:r>
              <a:rPr lang="zh-CN" altLang="en-US" dirty="0"/>
              <a:t>．添加配置文件内容</a:t>
            </a:r>
          </a:p>
        </p:txBody>
      </p:sp>
      <p:sp>
        <p:nvSpPr>
          <p:cNvPr id="3" name="内容占位符 2">
            <a:extLst>
              <a:ext uri="{FF2B5EF4-FFF2-40B4-BE49-F238E27FC236}">
                <a16:creationId xmlns:a16="http://schemas.microsoft.com/office/drawing/2014/main" id="{D2FEF60E-14D5-469C-A177-A745190C6E62}"/>
              </a:ext>
            </a:extLst>
          </p:cNvPr>
          <p:cNvSpPr>
            <a:spLocks noGrp="1"/>
          </p:cNvSpPr>
          <p:nvPr>
            <p:ph idx="1"/>
          </p:nvPr>
        </p:nvSpPr>
        <p:spPr/>
        <p:txBody>
          <a:bodyPr/>
          <a:lstStyle/>
          <a:p>
            <a:r>
              <a:rPr lang="zh-CN" altLang="en-US" dirty="0"/>
              <a:t>在配置文件中，使用</a:t>
            </a:r>
            <a:r>
              <a:rPr lang="en-US" altLang="zh-CN" dirty="0">
                <a:solidFill>
                  <a:srgbClr val="C00000"/>
                </a:solidFill>
              </a:rPr>
              <a:t>&lt;</a:t>
            </a:r>
            <a:r>
              <a:rPr lang="en-US" altLang="zh-CN" dirty="0" err="1">
                <a:solidFill>
                  <a:srgbClr val="C00000"/>
                </a:solidFill>
              </a:rPr>
              <a:t>tx:annotation-driven</a:t>
            </a:r>
            <a:r>
              <a:rPr lang="en-US" altLang="zh-CN" dirty="0">
                <a:solidFill>
                  <a:srgbClr val="C00000"/>
                </a:solidFill>
              </a:rPr>
              <a:t>&gt;</a:t>
            </a:r>
            <a:r>
              <a:rPr lang="zh-CN" altLang="en-US" dirty="0"/>
              <a:t>元素为事务管理器注册注解驱动器，同时为数据源添加事务管理器。</a:t>
            </a:r>
          </a:p>
        </p:txBody>
      </p:sp>
      <p:sp>
        <p:nvSpPr>
          <p:cNvPr id="4" name="灯片编号占位符 3">
            <a:extLst>
              <a:ext uri="{FF2B5EF4-FFF2-40B4-BE49-F238E27FC236}">
                <a16:creationId xmlns:a16="http://schemas.microsoft.com/office/drawing/2014/main" id="{6BBF9999-0E29-4B6D-8618-21C937BD47BC}"/>
              </a:ext>
            </a:extLst>
          </p:cNvPr>
          <p:cNvSpPr>
            <a:spLocks noGrp="1"/>
          </p:cNvSpPr>
          <p:nvPr>
            <p:ph type="sldNum" sz="quarter" idx="12"/>
          </p:nvPr>
        </p:nvSpPr>
        <p:spPr/>
        <p:txBody>
          <a:bodyPr/>
          <a:lstStyle/>
          <a:p>
            <a:fld id="{8D4D1E41-7A09-AB4A-A4E1-09765ADA2698}" type="slidenum">
              <a:rPr kumimoji="1" lang="zh-CN" altLang="en-US" smtClean="0"/>
              <a:pPr/>
              <a:t>96</a:t>
            </a:fld>
            <a:endParaRPr kumimoji="1" lang="zh-CN" altLang="en-US" dirty="0"/>
          </a:p>
        </p:txBody>
      </p:sp>
      <p:sp>
        <p:nvSpPr>
          <p:cNvPr id="5" name="文本框 4">
            <a:extLst>
              <a:ext uri="{FF2B5EF4-FFF2-40B4-BE49-F238E27FC236}">
                <a16:creationId xmlns:a16="http://schemas.microsoft.com/office/drawing/2014/main" id="{275D14D6-E168-4625-8127-6A4502AC0103}"/>
              </a:ext>
            </a:extLst>
          </p:cNvPr>
          <p:cNvSpPr txBox="1"/>
          <p:nvPr/>
        </p:nvSpPr>
        <p:spPr>
          <a:xfrm>
            <a:off x="838200" y="2655065"/>
            <a:ext cx="8878677" cy="2031325"/>
          </a:xfrm>
          <a:prstGeom prst="rect">
            <a:avLst/>
          </a:prstGeom>
          <a:noFill/>
          <a:ln>
            <a:solidFill>
              <a:srgbClr val="C00000"/>
            </a:solidFill>
          </a:ln>
        </p:spPr>
        <p:txBody>
          <a:bodyPr wrap="square" rtlCol="0">
            <a:spAutoFit/>
          </a:bodyPr>
          <a:lstStyle/>
          <a:p>
            <a:pPr marL="266700" algn="just"/>
            <a:r>
              <a:rPr lang="en-US" altLang="zh-CN" sz="1800" kern="100" dirty="0">
                <a:effectLst/>
                <a:latin typeface="Times New Roman" panose="02020603050405020304" pitchFamily="18" charset="0"/>
                <a:ea typeface="宋体" panose="02010600030101010101" pitchFamily="2" charset="-122"/>
              </a:rPr>
              <a:t> &lt;!-- </a:t>
            </a:r>
            <a:r>
              <a:rPr lang="zh-CN" altLang="zh-CN" sz="1800" kern="100" dirty="0">
                <a:effectLst/>
                <a:latin typeface="Times New Roman" panose="02020603050405020304" pitchFamily="18" charset="0"/>
                <a:ea typeface="宋体" panose="02010600030101010101" pitchFamily="2" charset="-122"/>
              </a:rPr>
              <a:t>为数据源添加事务管理器</a:t>
            </a:r>
            <a:r>
              <a:rPr lang="en-US" altLang="zh-CN" sz="1800" kern="100" dirty="0">
                <a:effectLst/>
                <a:latin typeface="Times New Roman" panose="02020603050405020304" pitchFamily="18" charset="0"/>
                <a:ea typeface="宋体" panose="02010600030101010101" pitchFamily="2" charset="-122"/>
              </a:rPr>
              <a:t> --&gt;</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&lt;bean id="</a:t>
            </a:r>
            <a:r>
              <a:rPr lang="en-US" altLang="zh-CN" sz="1800" kern="100" dirty="0" err="1">
                <a:effectLst/>
                <a:latin typeface="Times New Roman" panose="02020603050405020304" pitchFamily="18" charset="0"/>
                <a:ea typeface="宋体" panose="02010600030101010101" pitchFamily="2" charset="-122"/>
              </a:rPr>
              <a:t>txManager</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class="</a:t>
            </a:r>
            <a:r>
              <a:rPr lang="en-US" altLang="zh-CN" sz="1800" kern="100" dirty="0">
                <a:solidFill>
                  <a:srgbClr val="C00000"/>
                </a:solidFill>
                <a:effectLst/>
                <a:latin typeface="Times New Roman" panose="02020603050405020304" pitchFamily="18" charset="0"/>
                <a:ea typeface="宋体" panose="02010600030101010101" pitchFamily="2" charset="-122"/>
              </a:rPr>
              <a:t>org.springframework.jdbc.datasource.DataSourceTransactionManager</a:t>
            </a:r>
            <a:r>
              <a:rPr lang="en-US" altLang="zh-CN" sz="1800" kern="100" dirty="0">
                <a:effectLst/>
                <a:latin typeface="Times New Roman" panose="02020603050405020304" pitchFamily="18" charset="0"/>
                <a:ea typeface="宋体" panose="02010600030101010101" pitchFamily="2" charset="-122"/>
              </a:rPr>
              <a:t>"&gt;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	&lt;property name="</a:t>
            </a:r>
            <a:r>
              <a:rPr lang="en-US" altLang="zh-CN" sz="1800" kern="100" dirty="0" err="1">
                <a:effectLst/>
                <a:latin typeface="Times New Roman" panose="02020603050405020304" pitchFamily="18" charset="0"/>
                <a:ea typeface="宋体" panose="02010600030101010101" pitchFamily="2" charset="-122"/>
              </a:rPr>
              <a:t>dataSource</a:t>
            </a:r>
            <a:r>
              <a:rPr lang="en-US" altLang="zh-CN" sz="1800" kern="100" dirty="0">
                <a:effectLst/>
                <a:latin typeface="Times New Roman" panose="02020603050405020304" pitchFamily="18" charset="0"/>
                <a:ea typeface="宋体" panose="02010600030101010101" pitchFamily="2" charset="-122"/>
              </a:rPr>
              <a:t>" ref="</a:t>
            </a:r>
            <a:r>
              <a:rPr lang="en-US" altLang="zh-CN" sz="1800" kern="100" dirty="0" err="1">
                <a:effectLst/>
                <a:latin typeface="Times New Roman" panose="02020603050405020304" pitchFamily="18" charset="0"/>
                <a:ea typeface="宋体" panose="02010600030101010101" pitchFamily="2" charset="-122"/>
              </a:rPr>
              <a:t>dataSource</a:t>
            </a:r>
            <a:r>
              <a:rPr lang="en-US" altLang="zh-CN" sz="1800" kern="100" dirty="0">
                <a:effectLst/>
                <a:latin typeface="Times New Roman" panose="02020603050405020304" pitchFamily="18" charset="0"/>
                <a:ea typeface="宋体" panose="02010600030101010101" pitchFamily="2" charset="-122"/>
              </a:rPr>
              <a:t>" /&gt;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&lt;/bean&gt;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effectLst/>
                <a:latin typeface="Times New Roman" panose="02020603050405020304" pitchFamily="18" charset="0"/>
                <a:ea typeface="宋体" panose="02010600030101010101" pitchFamily="2" charset="-122"/>
              </a:rPr>
              <a:t>&lt;!-- </a:t>
            </a:r>
            <a:r>
              <a:rPr lang="zh-CN" altLang="zh-CN" sz="1800" kern="100" dirty="0">
                <a:effectLst/>
                <a:latin typeface="Times New Roman" panose="02020603050405020304" pitchFamily="18" charset="0"/>
                <a:ea typeface="宋体" panose="02010600030101010101" pitchFamily="2" charset="-122"/>
              </a:rPr>
              <a:t>为事务管理器注册注解驱动</a:t>
            </a:r>
            <a:r>
              <a:rPr lang="en-US" altLang="zh-CN" sz="1800" kern="100" dirty="0">
                <a:effectLst/>
                <a:latin typeface="Times New Roman" panose="02020603050405020304" pitchFamily="18" charset="0"/>
                <a:ea typeface="宋体" panose="02010600030101010101" pitchFamily="2" charset="-122"/>
              </a:rPr>
              <a:t> --&gt;</a:t>
            </a:r>
            <a:endParaRPr lang="zh-CN" altLang="zh-CN" sz="1800" kern="100" dirty="0">
              <a:effectLst/>
              <a:latin typeface="Times New Roman" panose="02020603050405020304" pitchFamily="18" charset="0"/>
              <a:ea typeface="宋体" panose="02010600030101010101" pitchFamily="2" charset="-122"/>
            </a:endParaRPr>
          </a:p>
          <a:p>
            <a:pPr marL="266700" algn="just"/>
            <a:r>
              <a:rPr lang="en-US" altLang="zh-CN" sz="1800" kern="100" dirty="0">
                <a:solidFill>
                  <a:srgbClr val="C00000"/>
                </a:solidFill>
                <a:effectLst/>
                <a:latin typeface="Times New Roman" panose="02020603050405020304" pitchFamily="18" charset="0"/>
                <a:ea typeface="宋体" panose="02010600030101010101" pitchFamily="2" charset="-122"/>
              </a:rPr>
              <a:t>&lt;</a:t>
            </a:r>
            <a:r>
              <a:rPr lang="en-US" altLang="zh-CN" sz="1800" kern="100" dirty="0" err="1">
                <a:solidFill>
                  <a:srgbClr val="C00000"/>
                </a:solidFill>
                <a:effectLst/>
                <a:latin typeface="Times New Roman" panose="02020603050405020304" pitchFamily="18" charset="0"/>
                <a:ea typeface="宋体" panose="02010600030101010101" pitchFamily="2" charset="-122"/>
              </a:rPr>
              <a:t>tx:annotation-driven</a:t>
            </a:r>
            <a:r>
              <a:rPr lang="en-US" altLang="zh-CN" sz="1800" kern="100" dirty="0">
                <a:solidFill>
                  <a:srgbClr val="C00000"/>
                </a:solidFill>
                <a:effectLst/>
                <a:latin typeface="Times New Roman" panose="02020603050405020304" pitchFamily="18" charset="0"/>
                <a:ea typeface="宋体" panose="02010600030101010101" pitchFamily="2" charset="-122"/>
              </a:rPr>
              <a:t> transaction-manager="</a:t>
            </a:r>
            <a:r>
              <a:rPr lang="en-US" altLang="zh-CN" sz="1800" kern="100" dirty="0" err="1">
                <a:solidFill>
                  <a:srgbClr val="C00000"/>
                </a:solidFill>
                <a:effectLst/>
                <a:latin typeface="Times New Roman" panose="02020603050405020304" pitchFamily="18" charset="0"/>
                <a:ea typeface="宋体" panose="02010600030101010101" pitchFamily="2" charset="-122"/>
              </a:rPr>
              <a:t>txManager</a:t>
            </a:r>
            <a:r>
              <a:rPr lang="en-US" altLang="zh-CN" sz="1800" kern="100" dirty="0">
                <a:solidFill>
                  <a:srgbClr val="C00000"/>
                </a:solidFill>
                <a:effectLst/>
                <a:latin typeface="Times New Roman" panose="02020603050405020304" pitchFamily="18" charset="0"/>
                <a:ea typeface="宋体" panose="02010600030101010101" pitchFamily="2" charset="-122"/>
              </a:rPr>
              <a:t>" /&gt;</a:t>
            </a:r>
            <a:endParaRPr lang="zh-CN" altLang="zh-CN" sz="1800" kern="100" dirty="0">
              <a:solidFill>
                <a:srgbClr val="C0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227864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FD4FF-22DF-4570-B1A1-346C2EAF80DA}"/>
              </a:ext>
            </a:extLst>
          </p:cNvPr>
          <p:cNvSpPr>
            <a:spLocks noGrp="1"/>
          </p:cNvSpPr>
          <p:nvPr>
            <p:ph type="title"/>
          </p:nvPr>
        </p:nvSpPr>
        <p:spPr/>
        <p:txBody>
          <a:bodyPr/>
          <a:lstStyle/>
          <a:p>
            <a:r>
              <a:rPr lang="en-US" altLang="zh-CN" dirty="0"/>
              <a:t>2</a:t>
            </a:r>
            <a:r>
              <a:rPr lang="zh-CN" altLang="en-US" dirty="0"/>
              <a:t>．修改业务逻辑层</a:t>
            </a:r>
          </a:p>
        </p:txBody>
      </p:sp>
      <p:sp>
        <p:nvSpPr>
          <p:cNvPr id="3" name="内容占位符 2">
            <a:extLst>
              <a:ext uri="{FF2B5EF4-FFF2-40B4-BE49-F238E27FC236}">
                <a16:creationId xmlns:a16="http://schemas.microsoft.com/office/drawing/2014/main" id="{1FCD1C55-6381-4E73-B8F3-0415D357DFFD}"/>
              </a:ext>
            </a:extLst>
          </p:cNvPr>
          <p:cNvSpPr>
            <a:spLocks noGrp="1"/>
          </p:cNvSpPr>
          <p:nvPr>
            <p:ph idx="1"/>
          </p:nvPr>
        </p:nvSpPr>
        <p:spPr/>
        <p:txBody>
          <a:bodyPr/>
          <a:lstStyle/>
          <a:p>
            <a:r>
              <a:rPr lang="zh-CN" altLang="en-US" dirty="0"/>
              <a:t>在实际开发中，通常通过</a:t>
            </a:r>
            <a:r>
              <a:rPr lang="en-US" altLang="zh-CN" dirty="0"/>
              <a:t>Service</a:t>
            </a:r>
            <a:r>
              <a:rPr lang="zh-CN" altLang="en-US" dirty="0"/>
              <a:t>层进行事务管理，因此需要为</a:t>
            </a:r>
            <a:r>
              <a:rPr lang="en-US" altLang="zh-CN" dirty="0"/>
              <a:t>Service</a:t>
            </a:r>
            <a:r>
              <a:rPr lang="zh-CN" altLang="en-US" dirty="0"/>
              <a:t>层添加</a:t>
            </a:r>
            <a:r>
              <a:rPr lang="en-US" altLang="zh-CN" dirty="0">
                <a:solidFill>
                  <a:srgbClr val="C00000"/>
                </a:solidFill>
              </a:rPr>
              <a:t>@Transactional</a:t>
            </a:r>
            <a:r>
              <a:rPr lang="zh-CN" altLang="en-US" dirty="0"/>
              <a:t>注解。</a:t>
            </a:r>
          </a:p>
        </p:txBody>
      </p:sp>
      <p:sp>
        <p:nvSpPr>
          <p:cNvPr id="4" name="灯片编号占位符 3">
            <a:extLst>
              <a:ext uri="{FF2B5EF4-FFF2-40B4-BE49-F238E27FC236}">
                <a16:creationId xmlns:a16="http://schemas.microsoft.com/office/drawing/2014/main" id="{766BFE3F-50F7-4FC2-9B6B-EAC7AF337F47}"/>
              </a:ext>
            </a:extLst>
          </p:cNvPr>
          <p:cNvSpPr>
            <a:spLocks noGrp="1"/>
          </p:cNvSpPr>
          <p:nvPr>
            <p:ph type="sldNum" sz="quarter" idx="12"/>
          </p:nvPr>
        </p:nvSpPr>
        <p:spPr/>
        <p:txBody>
          <a:bodyPr/>
          <a:lstStyle/>
          <a:p>
            <a:fld id="{8D4D1E41-7A09-AB4A-A4E1-09765ADA2698}" type="slidenum">
              <a:rPr kumimoji="1" lang="zh-CN" altLang="en-US" smtClean="0"/>
              <a:pPr/>
              <a:t>97</a:t>
            </a:fld>
            <a:endParaRPr kumimoji="1" lang="zh-CN" altLang="en-US" dirty="0"/>
          </a:p>
        </p:txBody>
      </p:sp>
    </p:spTree>
    <p:extLst>
      <p:ext uri="{BB962C8B-B14F-4D97-AF65-F5344CB8AC3E}">
        <p14:creationId xmlns:p14="http://schemas.microsoft.com/office/powerpoint/2010/main" val="13032511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407BC-D840-44F5-B788-C4A36A629E42}"/>
              </a:ext>
            </a:extLst>
          </p:cNvPr>
          <p:cNvSpPr>
            <a:spLocks noGrp="1"/>
          </p:cNvSpPr>
          <p:nvPr>
            <p:ph type="title"/>
          </p:nvPr>
        </p:nvSpPr>
        <p:spPr/>
        <p:txBody>
          <a:bodyPr/>
          <a:lstStyle/>
          <a:p>
            <a:r>
              <a:rPr lang="en-US" altLang="zh-CN" dirty="0"/>
              <a:t>3</a:t>
            </a:r>
            <a:r>
              <a:rPr lang="zh-CN" altLang="en-US" dirty="0"/>
              <a:t>．测试事务处理</a:t>
            </a:r>
          </a:p>
        </p:txBody>
      </p:sp>
      <p:sp>
        <p:nvSpPr>
          <p:cNvPr id="3" name="内容占位符 2">
            <a:extLst>
              <a:ext uri="{FF2B5EF4-FFF2-40B4-BE49-F238E27FC236}">
                <a16:creationId xmlns:a16="http://schemas.microsoft.com/office/drawing/2014/main" id="{15FC4BC0-2D36-4FBA-8EDD-BD1C1DD203F4}"/>
              </a:ext>
            </a:extLst>
          </p:cNvPr>
          <p:cNvSpPr>
            <a:spLocks noGrp="1"/>
          </p:cNvSpPr>
          <p:nvPr>
            <p:ph idx="1"/>
          </p:nvPr>
        </p:nvSpPr>
        <p:spPr/>
        <p:txBody>
          <a:bodyPr/>
          <a:lstStyle/>
          <a:p>
            <a:r>
              <a:rPr lang="zh-CN" altLang="en-US" dirty="0"/>
              <a:t>首先清空数据表</a:t>
            </a:r>
            <a:r>
              <a:rPr lang="en-US" altLang="zh-CN" dirty="0"/>
              <a:t>user</a:t>
            </a:r>
            <a:r>
              <a:rPr lang="zh-CN" altLang="en-US" dirty="0"/>
              <a:t>中的数据，然后运行测试类</a:t>
            </a:r>
            <a:r>
              <a:rPr lang="en-US" altLang="zh-CN" dirty="0" err="1"/>
              <a:t>TestJDBC</a:t>
            </a:r>
            <a:r>
              <a:rPr lang="zh-CN" altLang="en-US" dirty="0"/>
              <a:t>，发现数据表</a:t>
            </a:r>
            <a:r>
              <a:rPr lang="en-US" altLang="zh-CN" dirty="0"/>
              <a:t>user</a:t>
            </a:r>
            <a:r>
              <a:rPr lang="zh-CN" altLang="en-US" dirty="0"/>
              <a:t>中并没有数据，这是因为最后执行添加数据时主键重复，</a:t>
            </a:r>
            <a:r>
              <a:rPr lang="zh-CN" altLang="en-US" dirty="0">
                <a:solidFill>
                  <a:srgbClr val="C00000"/>
                </a:solidFill>
              </a:rPr>
              <a:t>事务回滚</a:t>
            </a:r>
            <a:r>
              <a:rPr lang="zh-CN" altLang="en-US" dirty="0"/>
              <a:t>，即回到程序运行的初始状态。</a:t>
            </a:r>
          </a:p>
        </p:txBody>
      </p:sp>
      <p:sp>
        <p:nvSpPr>
          <p:cNvPr id="4" name="灯片编号占位符 3">
            <a:extLst>
              <a:ext uri="{FF2B5EF4-FFF2-40B4-BE49-F238E27FC236}">
                <a16:creationId xmlns:a16="http://schemas.microsoft.com/office/drawing/2014/main" id="{15A2656D-0C50-486B-8619-3C6B7266F9C7}"/>
              </a:ext>
            </a:extLst>
          </p:cNvPr>
          <p:cNvSpPr>
            <a:spLocks noGrp="1"/>
          </p:cNvSpPr>
          <p:nvPr>
            <p:ph type="sldNum" sz="quarter" idx="12"/>
          </p:nvPr>
        </p:nvSpPr>
        <p:spPr/>
        <p:txBody>
          <a:bodyPr/>
          <a:lstStyle/>
          <a:p>
            <a:fld id="{8D4D1E41-7A09-AB4A-A4E1-09765ADA2698}" type="slidenum">
              <a:rPr kumimoji="1" lang="zh-CN" altLang="en-US" smtClean="0"/>
              <a:pPr/>
              <a:t>98</a:t>
            </a:fld>
            <a:endParaRPr kumimoji="1" lang="zh-CN" altLang="en-US" dirty="0"/>
          </a:p>
        </p:txBody>
      </p:sp>
      <p:sp>
        <p:nvSpPr>
          <p:cNvPr id="5" name="矩形 4">
            <a:extLst>
              <a:ext uri="{FF2B5EF4-FFF2-40B4-BE49-F238E27FC236}">
                <a16:creationId xmlns:a16="http://schemas.microsoft.com/office/drawing/2014/main" id="{D08531C6-954A-4F99-B680-62C6E46A9648}"/>
              </a:ext>
            </a:extLst>
          </p:cNvPr>
          <p:cNvSpPr/>
          <p:nvPr/>
        </p:nvSpPr>
        <p:spPr>
          <a:xfrm>
            <a:off x="2644049" y="3220747"/>
            <a:ext cx="5475382" cy="1166715"/>
          </a:xfrm>
          <a:prstGeom prst="rect">
            <a:avLst/>
          </a:prstGeom>
          <a:ln>
            <a:solidFill>
              <a:srgbClr val="C00000"/>
            </a:solidFill>
          </a:ln>
        </p:spPr>
        <p:txBody>
          <a:bodyPr wrap="square">
            <a:noAutofit/>
          </a:bodyPr>
          <a:lstStyle/>
          <a:p>
            <a:pPr algn="ctr">
              <a:lnSpc>
                <a:spcPct val="150000"/>
              </a:lnSpc>
            </a:pPr>
            <a:r>
              <a:rPr lang="zh-CN" altLang="en-US" sz="24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a:t>
            </a:r>
            <a:r>
              <a:rPr lang="zh-CN" altLang="en-US" sz="2400" b="1" dirty="0">
                <a:solidFill>
                  <a:prstClr val="black"/>
                </a:solidFill>
                <a:latin typeface="Microsoft YaHei" panose="020B0503020204020204" pitchFamily="34" charset="-122"/>
                <a:ea typeface="Microsoft YaHei" panose="020B0503020204020204" pitchFamily="34" charset="-122"/>
              </a:rPr>
              <a:t>请思考</a:t>
            </a:r>
            <a:endParaRPr lang="en-US" altLang="zh-CN" sz="2400" b="1" dirty="0">
              <a:solidFill>
                <a:prstClr val="black"/>
              </a:solidFill>
              <a:latin typeface="Microsoft YaHei" panose="020B0503020204020204" pitchFamily="34" charset="-122"/>
              <a:ea typeface="Microsoft YaHei" panose="020B0503020204020204" pitchFamily="34" charset="-122"/>
            </a:endParaRPr>
          </a:p>
          <a:p>
            <a:pPr algn="ctr">
              <a:lnSpc>
                <a:spcPct val="150000"/>
              </a:lnSpc>
            </a:pPr>
            <a:r>
              <a:rPr lang="zh-CN" altLang="en-US" sz="2400" dirty="0">
                <a:latin typeface="微软雅黑" panose="020B0503020204020204" pitchFamily="34" charset="-122"/>
                <a:ea typeface="微软雅黑" panose="020B0503020204020204" pitchFamily="34" charset="-122"/>
              </a:rPr>
              <a:t>一个完整的事务是一个什么样的过程？</a:t>
            </a:r>
            <a:endParaRPr lang="en-US" altLang="zh-CN" sz="24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60069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9347</TotalTime>
  <Words>8026</Words>
  <Application>Microsoft Office PowerPoint</Application>
  <PresentationFormat>宽屏</PresentationFormat>
  <Paragraphs>682</Paragraphs>
  <Slides>104</Slides>
  <Notes>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104</vt:i4>
      </vt:variant>
    </vt:vector>
  </HeadingPairs>
  <TitlesOfParts>
    <vt:vector size="113" baseType="lpstr">
      <vt:lpstr>等线</vt:lpstr>
      <vt:lpstr>Microsoft YaHei</vt:lpstr>
      <vt:lpstr>Microsoft YaHei</vt:lpstr>
      <vt:lpstr>Arial</vt:lpstr>
      <vt:lpstr>Tahoma</vt:lpstr>
      <vt:lpstr>Times New Roman</vt:lpstr>
      <vt:lpstr>Wingdings</vt:lpstr>
      <vt:lpstr>Office 主题​​</vt:lpstr>
      <vt:lpstr>Visio</vt:lpstr>
      <vt:lpstr>第一章 Spring</vt:lpstr>
      <vt:lpstr>本章目标</vt:lpstr>
      <vt:lpstr>本章内容</vt:lpstr>
      <vt:lpstr>1.1  Spring概述</vt:lpstr>
      <vt:lpstr>1.1.1  Spring的由来</vt:lpstr>
      <vt:lpstr>1.1  Spring概述</vt:lpstr>
      <vt:lpstr>1.1.2  Spring的体系结构</vt:lpstr>
      <vt:lpstr>1．Core Container</vt:lpstr>
      <vt:lpstr>2．AOP和Instrumentation</vt:lpstr>
      <vt:lpstr>3．Messaging</vt:lpstr>
      <vt:lpstr>4．Data Access/Integration</vt:lpstr>
      <vt:lpstr>5．Web</vt:lpstr>
      <vt:lpstr>6．Test</vt:lpstr>
      <vt:lpstr>本章内容</vt:lpstr>
      <vt:lpstr>1.2  Spring开发环境的构建</vt:lpstr>
      <vt:lpstr>1.2.1  使用Eclipse开发Java Web应用</vt:lpstr>
      <vt:lpstr>Web服务器</vt:lpstr>
      <vt:lpstr>安装Eclipse</vt:lpstr>
      <vt:lpstr>集成Tomcat</vt:lpstr>
      <vt:lpstr>1.2  Spring开发环境的构建</vt:lpstr>
      <vt:lpstr>Spring的JAR包</vt:lpstr>
      <vt:lpstr>commons.logging的JAR包</vt:lpstr>
      <vt:lpstr>1.2  Spring开发环境的构建</vt:lpstr>
      <vt:lpstr>1.2.3  第一个Spring入门程序</vt:lpstr>
      <vt:lpstr>1．使用Eclipse创建Web应用并导入相关JAR包</vt:lpstr>
      <vt:lpstr>2．创建接口TestDao</vt:lpstr>
      <vt:lpstr>3．创建接口TestDao的实现类TestDaoImpl</vt:lpstr>
      <vt:lpstr>4．创建配置文件applicationContext.xml</vt:lpstr>
      <vt:lpstr>5．创建测试类</vt:lpstr>
      <vt:lpstr>本章内容</vt:lpstr>
      <vt:lpstr>1.3  Spring IoC</vt:lpstr>
      <vt:lpstr>1.3.1  Spring IoC的基本概念</vt:lpstr>
      <vt:lpstr>1.3  Spring IoC</vt:lpstr>
      <vt:lpstr>1.3.2  Spring的常用注解</vt:lpstr>
      <vt:lpstr>声明Bean的注解</vt:lpstr>
      <vt:lpstr>注入Bean的注解</vt:lpstr>
      <vt:lpstr>1.3  Spring IoC</vt:lpstr>
      <vt:lpstr>1.3.3  基于注解的依赖注入</vt:lpstr>
      <vt:lpstr>使用Eclipse创建Web应用并导入JAR包</vt:lpstr>
      <vt:lpstr>创建DAO层</vt:lpstr>
      <vt:lpstr>创建Service层</vt:lpstr>
      <vt:lpstr>创建Controller层</vt:lpstr>
      <vt:lpstr>创建配置文件</vt:lpstr>
      <vt:lpstr>创建测试类</vt:lpstr>
      <vt:lpstr>本章内容</vt:lpstr>
      <vt:lpstr>1.4  Spring AOP</vt:lpstr>
      <vt:lpstr>AOP的概念</vt:lpstr>
      <vt:lpstr>PowerPoint 演示文稿</vt:lpstr>
      <vt:lpstr>AOP的术语</vt:lpstr>
      <vt:lpstr>切面、连接点和切入点的关系</vt:lpstr>
      <vt:lpstr>AOP的术语</vt:lpstr>
      <vt:lpstr>1.4  Spring AOP</vt:lpstr>
      <vt:lpstr>1.4.2  基于注解开发AspectJ</vt:lpstr>
      <vt:lpstr>AspectJ注解</vt:lpstr>
      <vt:lpstr>实例讲解基于注解开发AspectJ的过程</vt:lpstr>
      <vt:lpstr>1．使用Eclipse创建Web应用并导入JAR包</vt:lpstr>
      <vt:lpstr>2．创建接口及实现类</vt:lpstr>
      <vt:lpstr>3．创建切面类</vt:lpstr>
      <vt:lpstr>4．创建配置文件</vt:lpstr>
      <vt:lpstr>5．创建测试类</vt:lpstr>
      <vt:lpstr>6．运行测试类</vt:lpstr>
      <vt:lpstr>本章内容</vt:lpstr>
      <vt:lpstr>1.5  Spring Bean</vt:lpstr>
      <vt:lpstr>1.5.1  Bean的实例化</vt:lpstr>
      <vt:lpstr>1．使用Eclipse创建Web应用并导入相关JAR包</vt:lpstr>
      <vt:lpstr>2．创建实例化Bean的类</vt:lpstr>
      <vt:lpstr>3．创建配置文件</vt:lpstr>
      <vt:lpstr>4．创建测试类</vt:lpstr>
      <vt:lpstr>5．运行测试类</vt:lpstr>
      <vt:lpstr>1.5  Spring Bean</vt:lpstr>
      <vt:lpstr>1.5.2  Bean的作用域</vt:lpstr>
      <vt:lpstr>【例1-5】Bean的作用域</vt:lpstr>
      <vt:lpstr>1．添加配置文件内容</vt:lpstr>
      <vt:lpstr>2．创建测试类</vt:lpstr>
      <vt:lpstr>3．运行测试类</vt:lpstr>
      <vt:lpstr>1.5  Spring Bean</vt:lpstr>
      <vt:lpstr>1.5.3  Bean的初始化和销毁</vt:lpstr>
      <vt:lpstr>1．创建Bean的类</vt:lpstr>
      <vt:lpstr>2．添加配置文件内容</vt:lpstr>
      <vt:lpstr>3．创建测试类</vt:lpstr>
      <vt:lpstr>4．运行测试类</vt:lpstr>
      <vt:lpstr>本章内容</vt:lpstr>
      <vt:lpstr>1.6  Spring的数据库编程</vt:lpstr>
      <vt:lpstr>1.6.1  Spring JDBC的XML配置</vt:lpstr>
      <vt:lpstr>1.6  Spring的数据库编程</vt:lpstr>
      <vt:lpstr>1.6.2  Spring JdbcTemplate的常用方法</vt:lpstr>
      <vt:lpstr>【例1-7】Spring JDBC的使用过程。</vt:lpstr>
      <vt:lpstr>1．使用Eclipse创建Web应用并导入相关JAR包</vt:lpstr>
      <vt:lpstr>2．创建配置文件</vt:lpstr>
      <vt:lpstr>3．创建数据表与实体类</vt:lpstr>
      <vt:lpstr>4．创建数据访问层</vt:lpstr>
      <vt:lpstr>5．创建业务逻辑层</vt:lpstr>
      <vt:lpstr>6．创建测试类</vt:lpstr>
      <vt:lpstr>7．运行测试类</vt:lpstr>
      <vt:lpstr>1.6  Spring的数据库编程</vt:lpstr>
      <vt:lpstr>1.6.3  基于@Transactional注解的声明式事务管理</vt:lpstr>
      <vt:lpstr>1．添加配置文件内容</vt:lpstr>
      <vt:lpstr>2．修改业务逻辑层</vt:lpstr>
      <vt:lpstr>3．测试事务处理</vt:lpstr>
      <vt:lpstr>1.6  Spring的数据库编程</vt:lpstr>
      <vt:lpstr>1.6.4  如何在事务处理中捕获异常</vt:lpstr>
      <vt:lpstr>如何在事务处理中捕获异常</vt:lpstr>
      <vt:lpstr>本章总结</vt:lpstr>
      <vt:lpstr>致谢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Yong Cui</dc:creator>
  <cp:lastModifiedBy>chenhengdl@126.com</cp:lastModifiedBy>
  <cp:revision>1371</cp:revision>
  <dcterms:created xsi:type="dcterms:W3CDTF">2021-01-06T05:35:51Z</dcterms:created>
  <dcterms:modified xsi:type="dcterms:W3CDTF">2021-10-04T08:55:58Z</dcterms:modified>
</cp:coreProperties>
</file>