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1257" r:id="rId2"/>
    <p:sldId id="991" r:id="rId3"/>
    <p:sldId id="1258" r:id="rId4"/>
    <p:sldId id="1254" r:id="rId5"/>
    <p:sldId id="1362" r:id="rId6"/>
    <p:sldId id="1364" r:id="rId7"/>
    <p:sldId id="1363" r:id="rId8"/>
    <p:sldId id="1365" r:id="rId9"/>
    <p:sldId id="1366" r:id="rId10"/>
    <p:sldId id="1361" r:id="rId11"/>
    <p:sldId id="1368" r:id="rId12"/>
    <p:sldId id="1370" r:id="rId13"/>
    <p:sldId id="1369" r:id="rId14"/>
    <p:sldId id="1371" r:id="rId15"/>
    <p:sldId id="1373" r:id="rId16"/>
    <p:sldId id="1372" r:id="rId17"/>
    <p:sldId id="1374" r:id="rId18"/>
    <p:sldId id="1375" r:id="rId19"/>
    <p:sldId id="1376" r:id="rId20"/>
    <p:sldId id="1377" r:id="rId21"/>
    <p:sldId id="1378" r:id="rId22"/>
    <p:sldId id="1379" r:id="rId23"/>
    <p:sldId id="1380" r:id="rId24"/>
    <p:sldId id="1382" r:id="rId25"/>
    <p:sldId id="1381" r:id="rId26"/>
    <p:sldId id="1384" r:id="rId27"/>
    <p:sldId id="1383" r:id="rId28"/>
    <p:sldId id="1386" r:id="rId29"/>
    <p:sldId id="1385" r:id="rId30"/>
    <p:sldId id="1387" r:id="rId31"/>
    <p:sldId id="1388" r:id="rId32"/>
    <p:sldId id="1367" r:id="rId33"/>
    <p:sldId id="1390" r:id="rId34"/>
    <p:sldId id="1391" r:id="rId35"/>
    <p:sldId id="1392" r:id="rId36"/>
    <p:sldId id="1393" r:id="rId37"/>
    <p:sldId id="1394" r:id="rId38"/>
    <p:sldId id="1395" r:id="rId39"/>
    <p:sldId id="1389" r:id="rId40"/>
    <p:sldId id="1397" r:id="rId41"/>
    <p:sldId id="1398" r:id="rId42"/>
    <p:sldId id="1399" r:id="rId43"/>
    <p:sldId id="1400" r:id="rId44"/>
    <p:sldId id="1401" r:id="rId45"/>
    <p:sldId id="1402" r:id="rId46"/>
    <p:sldId id="1396" r:id="rId47"/>
    <p:sldId id="1403" r:id="rId48"/>
    <p:sldId id="1406" r:id="rId49"/>
    <p:sldId id="1405" r:id="rId50"/>
    <p:sldId id="994" r:id="rId51"/>
    <p:sldId id="1360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254"/>
            <p14:sldId id="1362"/>
            <p14:sldId id="1364"/>
            <p14:sldId id="1363"/>
            <p14:sldId id="1365"/>
            <p14:sldId id="1366"/>
            <p14:sldId id="1361"/>
            <p14:sldId id="1368"/>
            <p14:sldId id="1370"/>
            <p14:sldId id="1369"/>
            <p14:sldId id="1371"/>
            <p14:sldId id="1373"/>
            <p14:sldId id="1372"/>
            <p14:sldId id="1374"/>
            <p14:sldId id="1375"/>
            <p14:sldId id="1376"/>
            <p14:sldId id="1377"/>
            <p14:sldId id="1378"/>
            <p14:sldId id="1379"/>
            <p14:sldId id="1380"/>
            <p14:sldId id="1382"/>
            <p14:sldId id="1381"/>
            <p14:sldId id="1384"/>
            <p14:sldId id="1383"/>
            <p14:sldId id="1386"/>
            <p14:sldId id="1385"/>
            <p14:sldId id="1387"/>
            <p14:sldId id="1388"/>
            <p14:sldId id="1367"/>
            <p14:sldId id="1390"/>
            <p14:sldId id="1391"/>
            <p14:sldId id="1392"/>
            <p14:sldId id="1393"/>
            <p14:sldId id="1394"/>
            <p14:sldId id="1395"/>
            <p14:sldId id="1389"/>
            <p14:sldId id="1397"/>
            <p14:sldId id="1398"/>
            <p14:sldId id="1399"/>
            <p14:sldId id="1400"/>
            <p14:sldId id="1401"/>
            <p14:sldId id="1402"/>
            <p14:sldId id="1396"/>
            <p14:sldId id="1403"/>
            <p14:sldId id="1406"/>
            <p14:sldId id="1405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346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042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897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006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685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第十章 </a:t>
            </a:r>
            <a:r>
              <a:rPr kumimoji="1" lang="en-US" altLang="zh-CN" dirty="0"/>
              <a:t>Spring Boot</a:t>
            </a:r>
            <a:r>
              <a:rPr kumimoji="1" lang="zh-CN" altLang="en-US" dirty="0"/>
              <a:t>的安全控制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572D5-9029-404F-961C-7FB7FABF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10.1.3 Spring Security</a:t>
            </a:r>
            <a:r>
              <a:rPr lang="zh-CN" altLang="en-US" dirty="0"/>
              <a:t>的用户认证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6A0E6-1517-4B38-A558-BC102433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．内存中的用户认证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AuthenticationManagerBuilder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inMemoryAuthentication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方法可以添加在内存中的用户，并给用户指定角色权限。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5686E-5192-4DD1-A285-D0CB251A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67112A-460C-4E96-BA55-9E19F311AA14}"/>
              </a:ext>
            </a:extLst>
          </p:cNvPr>
          <p:cNvSpPr txBox="1"/>
          <p:nvPr/>
        </p:nvSpPr>
        <p:spPr>
          <a:xfrm>
            <a:off x="838200" y="3429000"/>
            <a:ext cx="1111777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protected void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configure(AuthenticationManagerBuilder auth)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throws 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auth.inMemoryAuthentication().withUser("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chenheng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").password("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123456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").roles("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ADMIN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DBA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		auth.inMemoryAuthentication().withUser("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zhangsan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").password("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123456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").roles("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C5F8AC-AE02-4D10-BF51-B3BAC342A84C}"/>
              </a:ext>
            </a:extLst>
          </p:cNvPr>
          <p:cNvSpPr txBox="1"/>
          <p:nvPr/>
        </p:nvSpPr>
        <p:spPr>
          <a:xfrm>
            <a:off x="838200" y="5122843"/>
            <a:ext cx="1111777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一个是用户名为“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chenheng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”，密码为“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123456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”，用户权限为“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ROLE_ADMIN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”和“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ROLE_DBA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”；一个是用户名为“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zhangsan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”，密码为“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123456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”，用户权限为“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ROLE_USER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”。“</a:t>
            </a: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ROLE_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Security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保存用户权限的时候，默认加上。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AC08B9-8466-43C0-917E-72827EDE92C6}"/>
              </a:ext>
            </a:extLst>
          </p:cNvPr>
          <p:cNvCxnSpPr/>
          <p:nvPr/>
        </p:nvCxnSpPr>
        <p:spPr>
          <a:xfrm flipH="1">
            <a:off x="3172858" y="4131325"/>
            <a:ext cx="2923142" cy="10686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6500C1-FB4C-4235-86F0-C0D87905C599}"/>
              </a:ext>
            </a:extLst>
          </p:cNvPr>
          <p:cNvCxnSpPr/>
          <p:nvPr/>
        </p:nvCxnSpPr>
        <p:spPr>
          <a:xfrm flipV="1">
            <a:off x="2864386" y="4549966"/>
            <a:ext cx="3503363" cy="10586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F6DB-48CF-49B3-A243-95E7E23E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．通用的用户认证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BAB73-ABEE-46E6-8E6E-E173BBDF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在实际应用中，可以查询数据库获取用户和权限，这时我们需要自定义实现</a:t>
            </a:r>
            <a:r>
              <a:rPr lang="en-US" altLang="zh-CN" dirty="0"/>
              <a:t>org.springframework.security.core.userdetails.</a:t>
            </a:r>
            <a:r>
              <a:rPr lang="en-US" altLang="zh-CN" dirty="0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接口的类，并重写</a:t>
            </a:r>
            <a:r>
              <a:rPr lang="en-US" altLang="zh-CN" dirty="0">
                <a:solidFill>
                  <a:srgbClr val="C00000"/>
                </a:solidFill>
              </a:rPr>
              <a:t>public 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loadUserByUsername</a:t>
            </a:r>
            <a:r>
              <a:rPr lang="en-US" altLang="zh-CN" dirty="0">
                <a:solidFill>
                  <a:srgbClr val="C00000"/>
                </a:solidFill>
              </a:rPr>
              <a:t>(String username)</a:t>
            </a:r>
            <a:r>
              <a:rPr lang="zh-CN" altLang="en-US" dirty="0"/>
              <a:t>方法查询对应的用户和权限。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E13BF-8EEB-4C9E-9427-6161C42F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08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10.1 Spring Security</a:t>
            </a:r>
            <a:r>
              <a:rPr lang="zh-CN" altLang="en-US" dirty="0"/>
              <a:t>快速入门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10.1.1 </a:t>
            </a:r>
            <a:r>
              <a:rPr lang="zh-CN" altLang="en-US" dirty="0"/>
              <a:t>什么是</a:t>
            </a:r>
            <a:r>
              <a:rPr lang="en-US" altLang="zh-CN" dirty="0"/>
              <a:t>Spring Security</a:t>
            </a:r>
          </a:p>
          <a:p>
            <a:r>
              <a:rPr lang="en-US" altLang="zh-CN" dirty="0"/>
              <a:t>10.1.2 Spring Security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10.1.3 Spring Security</a:t>
            </a:r>
            <a:r>
              <a:rPr lang="zh-CN" altLang="en-US" dirty="0"/>
              <a:t>的用户认证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10.1.4 Spring Security</a:t>
            </a:r>
            <a:r>
              <a:rPr lang="zh-CN" altLang="en-US" dirty="0">
                <a:solidFill>
                  <a:srgbClr val="C00000"/>
                </a:solidFill>
              </a:rPr>
              <a:t>的请求授权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10.1.5 Spring Security</a:t>
            </a:r>
            <a:r>
              <a:rPr lang="zh-CN" altLang="en-US" dirty="0"/>
              <a:t>的核心类</a:t>
            </a:r>
            <a:endParaRPr lang="en-US" altLang="zh-CN" dirty="0"/>
          </a:p>
          <a:p>
            <a:r>
              <a:rPr lang="en-US" altLang="zh-CN" dirty="0"/>
              <a:t>10.1.6 Spring Security</a:t>
            </a:r>
            <a:r>
              <a:rPr lang="zh-CN" altLang="en-US" dirty="0"/>
              <a:t>的验证机制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8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232D4-CC94-425C-8CAF-9DC5BAB1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10.1.4 Spring Security</a:t>
            </a:r>
            <a:r>
              <a:rPr lang="zh-CN" altLang="en-US" dirty="0"/>
              <a:t>的请求授权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FA55-54EF-47F4-8CAE-97A9BE5EA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Security</a:t>
            </a:r>
            <a:r>
              <a:rPr lang="zh-CN" altLang="en-US" dirty="0"/>
              <a:t>的适配器类中，通过重写</a:t>
            </a:r>
            <a:r>
              <a:rPr lang="en-US" altLang="zh-CN" dirty="0">
                <a:solidFill>
                  <a:srgbClr val="C00000"/>
                </a:solidFill>
              </a:rPr>
              <a:t>configure(</a:t>
            </a:r>
            <a:r>
              <a:rPr lang="en-US" altLang="zh-CN" dirty="0" err="1">
                <a:solidFill>
                  <a:srgbClr val="C00000"/>
                </a:solidFill>
              </a:rPr>
              <a:t>HttpSecurity</a:t>
            </a:r>
            <a:r>
              <a:rPr lang="en-US" altLang="zh-CN" dirty="0">
                <a:solidFill>
                  <a:srgbClr val="C00000"/>
                </a:solidFill>
              </a:rPr>
              <a:t> http)</a:t>
            </a:r>
            <a:r>
              <a:rPr lang="zh-CN" altLang="en-US" dirty="0"/>
              <a:t>方法完成用户授权。在</a:t>
            </a:r>
            <a:r>
              <a:rPr lang="en-US" altLang="zh-CN" dirty="0">
                <a:solidFill>
                  <a:srgbClr val="C00000"/>
                </a:solidFill>
              </a:rPr>
              <a:t>configure(</a:t>
            </a:r>
            <a:r>
              <a:rPr lang="en-US" altLang="zh-CN" dirty="0" err="1">
                <a:solidFill>
                  <a:srgbClr val="C00000"/>
                </a:solidFill>
              </a:rPr>
              <a:t>HttpSecurity</a:t>
            </a:r>
            <a:r>
              <a:rPr lang="en-US" altLang="zh-CN" dirty="0">
                <a:solidFill>
                  <a:srgbClr val="C00000"/>
                </a:solidFill>
              </a:rPr>
              <a:t> http)</a:t>
            </a:r>
            <a:r>
              <a:rPr lang="zh-CN" altLang="en-US" dirty="0"/>
              <a:t>方法中，使用</a:t>
            </a:r>
            <a:r>
              <a:rPr lang="en-US" altLang="zh-CN" dirty="0" err="1">
                <a:solidFill>
                  <a:srgbClr val="C00000"/>
                </a:solidFill>
              </a:rPr>
              <a:t>HttpSecurity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authorizeRequests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方法的子节点给指定用户授权访问</a:t>
            </a:r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zh-CN" altLang="en-US" dirty="0"/>
              <a:t>模式。我们可以通过</a:t>
            </a:r>
            <a:r>
              <a:rPr lang="en-US" altLang="zh-CN" dirty="0" err="1">
                <a:solidFill>
                  <a:srgbClr val="C00000"/>
                </a:solidFill>
              </a:rPr>
              <a:t>antMatchers</a:t>
            </a:r>
            <a:r>
              <a:rPr lang="zh-CN" altLang="en-US" dirty="0"/>
              <a:t>方法使用</a:t>
            </a:r>
            <a:r>
              <a:rPr lang="en-US" altLang="zh-CN" dirty="0">
                <a:solidFill>
                  <a:srgbClr val="C00000"/>
                </a:solidFill>
              </a:rPr>
              <a:t>Ant</a:t>
            </a:r>
            <a:r>
              <a:rPr lang="zh-CN" altLang="en-US" dirty="0"/>
              <a:t>风格匹配</a:t>
            </a:r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zh-CN" altLang="en-US" dirty="0"/>
              <a:t>路径。匹配请求路径后，可以针对当前用户对请求进行安全处理。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AE7B13-00DD-4777-A2BF-6D2F1AA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30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815FAD-CC41-4147-955E-CF7ECB9A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B350482-AC74-4BC5-97B4-9518CFF6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39477"/>
              </p:ext>
            </p:extLst>
          </p:nvPr>
        </p:nvGraphicFramePr>
        <p:xfrm>
          <a:off x="672028" y="1327533"/>
          <a:ext cx="10366873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9119">
                  <a:extLst>
                    <a:ext uri="{9D8B030D-6E8A-4147-A177-3AD203B41FA5}">
                      <a16:colId xmlns:a16="http://schemas.microsoft.com/office/drawing/2014/main" val="1391183586"/>
                    </a:ext>
                  </a:extLst>
                </a:gridCol>
                <a:gridCol w="5717754">
                  <a:extLst>
                    <a:ext uri="{9D8B030D-6E8A-4147-A177-3AD203B41FA5}">
                      <a16:colId xmlns:a16="http://schemas.microsoft.com/office/drawing/2014/main" val="233387084"/>
                    </a:ext>
                  </a:extLst>
                </a:gridCol>
              </a:tblGrid>
              <a:tr h="271015"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 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 途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947022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anyRequest()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匹配所有请求路径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483057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access(String attribute)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EL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表达式结果为</a:t>
                      </a:r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407951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anonymous()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匿名可以访问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814544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authenticated()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用户登录后可访问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267696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denyAll()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用户不能访问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463143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fullyAuthenticated()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用户完全认证可以访问（非</a:t>
                      </a:r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remember-me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下自动登录）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96383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hasAnyAuthority(String...)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参数表示权限，用户权限与其中任一权限相同就可以访问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758584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hasAnyRole(String...)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参数表示角色，用户角色与其中任一角色相同就可以访问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112801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hasAuthority(String authority)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参数表示权限，用户权限与参数相同才可以访问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182952"/>
                  </a:ext>
                </a:extLst>
              </a:tr>
              <a:tr h="542029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hasIpAddress(String ipaddressExpression)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参数表示</a:t>
                      </a:r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地址，用户</a:t>
                      </a:r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和参数匹配才可以访问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21069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hasRole(String role)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参数表示角色，用户角色与参数相同才可以访问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219755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permitAll()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任何用户都可以访问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77793"/>
                  </a:ext>
                </a:extLst>
              </a:tr>
              <a:tr h="271015">
                <a:tc>
                  <a:txBody>
                    <a:bodyPr/>
                    <a:lstStyle/>
                    <a:p>
                      <a:pPr algn="just"/>
                      <a:r>
                        <a:rPr lang="de-DE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rememberMe()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允许通过</a:t>
                      </a:r>
                      <a:r>
                        <a:rPr lang="de-DE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remember-me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登录的用户访问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15571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7834677B-0837-4166-9AC3-3C6C8DC7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>
            <a:normAutofit/>
          </a:bodyPr>
          <a:lstStyle/>
          <a:p>
            <a:r>
              <a:rPr lang="en-US" altLang="zh-CN" dirty="0"/>
              <a:t>Spring Security</a:t>
            </a:r>
            <a:r>
              <a:rPr lang="zh-CN" altLang="en-US" dirty="0"/>
              <a:t>的安全处理方法</a:t>
            </a:r>
          </a:p>
        </p:txBody>
      </p:sp>
    </p:spTree>
    <p:extLst>
      <p:ext uri="{BB962C8B-B14F-4D97-AF65-F5344CB8AC3E}">
        <p14:creationId xmlns:p14="http://schemas.microsoft.com/office/powerpoint/2010/main" val="426312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10.1 Spring Security</a:t>
            </a:r>
            <a:r>
              <a:rPr lang="zh-CN" altLang="en-US" dirty="0"/>
              <a:t>快速入门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10.1.1 </a:t>
            </a:r>
            <a:r>
              <a:rPr lang="zh-CN" altLang="en-US" dirty="0"/>
              <a:t>什么是</a:t>
            </a:r>
            <a:r>
              <a:rPr lang="en-US" altLang="zh-CN" dirty="0"/>
              <a:t>Spring Security</a:t>
            </a:r>
          </a:p>
          <a:p>
            <a:r>
              <a:rPr lang="en-US" altLang="zh-CN" dirty="0"/>
              <a:t>10.1.2 Spring Security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10.1.3 Spring Security</a:t>
            </a:r>
            <a:r>
              <a:rPr lang="zh-CN" altLang="en-US" dirty="0"/>
              <a:t>的用户认证</a:t>
            </a:r>
            <a:endParaRPr lang="en-US" altLang="zh-CN" dirty="0"/>
          </a:p>
          <a:p>
            <a:r>
              <a:rPr lang="en-US" altLang="zh-CN" dirty="0"/>
              <a:t>10.1.4 Spring Security</a:t>
            </a:r>
            <a:r>
              <a:rPr lang="zh-CN" altLang="en-US" dirty="0"/>
              <a:t>的请求授权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10.1.5 Spring Security</a:t>
            </a:r>
            <a:r>
              <a:rPr lang="zh-CN" altLang="en-US" dirty="0">
                <a:solidFill>
                  <a:srgbClr val="C00000"/>
                </a:solidFill>
              </a:rPr>
              <a:t>的核心类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10.1.6 Spring Security</a:t>
            </a:r>
            <a:r>
              <a:rPr lang="zh-CN" altLang="en-US" dirty="0"/>
              <a:t>的验证机制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3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C1468-CBBA-4F4C-8B35-3FD0C3CD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10.1.5 Spring Security</a:t>
            </a:r>
            <a:r>
              <a:rPr lang="zh-CN" altLang="en-US" dirty="0"/>
              <a:t>的核心类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18699-3AFE-4FD0-BC52-0D038BA0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Security</a:t>
            </a:r>
            <a:r>
              <a:rPr lang="zh-CN" altLang="en-US" dirty="0"/>
              <a:t>的核心类包括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DaoAuthenticationProvider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GrantedAuthority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PasswordEncoder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SecurityContextHolder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48949-EB19-49B3-BB40-DB221602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76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A85C-DF00-4A6E-BDEE-6DFE031A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Authentication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17D76-088A-458E-9552-E59D84F2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用来封装</a:t>
            </a:r>
            <a:r>
              <a:rPr lang="zh-CN" altLang="en-US" dirty="0">
                <a:solidFill>
                  <a:srgbClr val="C00000"/>
                </a:solidFill>
              </a:rPr>
              <a:t>用户认证信息</a:t>
            </a:r>
            <a:r>
              <a:rPr lang="zh-CN" altLang="en-US" dirty="0"/>
              <a:t>的接口，在用户登录认证之前，</a:t>
            </a:r>
            <a:r>
              <a:rPr lang="en-US" altLang="zh-CN" dirty="0"/>
              <a:t>Spring Security</a:t>
            </a:r>
            <a:r>
              <a:rPr lang="zh-CN" altLang="en-US" dirty="0"/>
              <a:t>将相关信息封装为一个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具体实现类的对象，在登录认证成功后将生成一个信息更全面、包含用户权限等信息的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对象，然后将该对象保存在</a:t>
            </a:r>
            <a:r>
              <a:rPr lang="en-US" altLang="zh-CN" dirty="0" err="1">
                <a:solidFill>
                  <a:srgbClr val="C00000"/>
                </a:solidFill>
              </a:rPr>
              <a:t>SecurityContextHolder</a:t>
            </a:r>
            <a:r>
              <a:rPr lang="zh-CN" altLang="en-US" dirty="0"/>
              <a:t>所持有的</a:t>
            </a:r>
            <a:r>
              <a:rPr lang="en-US" altLang="zh-CN" dirty="0" err="1">
                <a:solidFill>
                  <a:srgbClr val="C00000"/>
                </a:solidFill>
              </a:rPr>
              <a:t>SecurityContext</a:t>
            </a:r>
            <a:r>
              <a:rPr lang="zh-CN" altLang="en-US" dirty="0"/>
              <a:t>中，方便后续程序进行调用，如当前用户名、访问权限等。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9E8FC-C3D8-496B-88A2-BA005050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309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E9AE4-1E4D-48D0-94F3-64647263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 err="1"/>
              <a:t>SecurityContextHolder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1441B-3644-4B80-A813-D25893A2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SecurityContextHolder</a:t>
            </a:r>
            <a:r>
              <a:rPr lang="zh-CN" altLang="en-US" dirty="0"/>
              <a:t>顾名思义是用来持有</a:t>
            </a:r>
            <a:r>
              <a:rPr lang="en-US" altLang="zh-CN" dirty="0" err="1">
                <a:solidFill>
                  <a:srgbClr val="C00000"/>
                </a:solidFill>
              </a:rPr>
              <a:t>SecurityContext</a:t>
            </a:r>
            <a:r>
              <a:rPr lang="zh-CN" altLang="en-US" dirty="0"/>
              <a:t>的类。</a:t>
            </a:r>
            <a:r>
              <a:rPr lang="en-US" altLang="zh-CN" dirty="0" err="1">
                <a:solidFill>
                  <a:srgbClr val="C00000"/>
                </a:solidFill>
              </a:rPr>
              <a:t>SecurityContext</a:t>
            </a:r>
            <a:r>
              <a:rPr lang="zh-CN" altLang="en-US" dirty="0"/>
              <a:t>中包含</a:t>
            </a:r>
            <a:r>
              <a:rPr lang="zh-CN" altLang="en-US" dirty="0">
                <a:solidFill>
                  <a:srgbClr val="C00000"/>
                </a:solidFill>
              </a:rPr>
              <a:t>当前认证用户的详细信息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Spring Security</a:t>
            </a:r>
            <a:r>
              <a:rPr lang="zh-CN" altLang="en-US" dirty="0"/>
              <a:t>使用一个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对象描述</a:t>
            </a:r>
            <a:r>
              <a:rPr lang="zh-CN" altLang="en-US" dirty="0">
                <a:solidFill>
                  <a:srgbClr val="C00000"/>
                </a:solidFill>
              </a:rPr>
              <a:t>当前用户的相关信息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C0BAB-2CDE-4E9A-A00C-12BC6663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05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384C1-076D-4A2D-88D3-90EE345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 err="1"/>
              <a:t>UserDetails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C412A-51D4-48CF-9759-2C3F78CF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是</a:t>
            </a:r>
            <a:r>
              <a:rPr lang="en-US" altLang="zh-CN" dirty="0"/>
              <a:t>Spring Security</a:t>
            </a:r>
            <a:r>
              <a:rPr lang="zh-CN" altLang="en-US" dirty="0"/>
              <a:t>的一个核心接口。该接口定义了一些可以获取用户名、密码、权限等与认证相关的信息的方法。通常需要在应用中获取当前用户的其他信息，如</a:t>
            </a:r>
            <a:r>
              <a:rPr lang="en-US" altLang="zh-CN" dirty="0"/>
              <a:t>Email</a:t>
            </a:r>
            <a:r>
              <a:rPr lang="zh-CN" altLang="en-US" dirty="0"/>
              <a:t>、电话等。这时只包含认证相关的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对象可能就不能满足我们的需要了。我们可以实现自己的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，在该实现类中定义一些获取用户其他信息的方法，这样我们就可以直接从当前</a:t>
            </a:r>
            <a:r>
              <a:rPr lang="en-US" altLang="zh-CN" dirty="0" err="1">
                <a:solidFill>
                  <a:srgbClr val="C00000"/>
                </a:solidFill>
              </a:rPr>
              <a:t>SecurityContext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principal</a:t>
            </a:r>
            <a:r>
              <a:rPr lang="zh-CN" altLang="en-US" dirty="0"/>
              <a:t>中获取用户的其他信息。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Authentication.getPrincipal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的返回类型是</a:t>
            </a:r>
            <a:r>
              <a:rPr lang="en-US" altLang="zh-CN" dirty="0"/>
              <a:t>Object</a:t>
            </a:r>
            <a:r>
              <a:rPr lang="zh-CN" altLang="en-US" dirty="0"/>
              <a:t>，但通常返回的其实是一个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的实例，通过强制类型转换可以将</a:t>
            </a:r>
            <a:r>
              <a:rPr lang="en-US" altLang="zh-CN" dirty="0"/>
              <a:t>Object</a:t>
            </a:r>
            <a:r>
              <a:rPr lang="zh-CN" altLang="en-US" dirty="0"/>
              <a:t>转换为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类型。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B06812-FAEF-4023-BF5F-9BB33F93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6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理解</a:t>
            </a:r>
            <a:r>
              <a:rPr kumimoji="1" lang="en-US" altLang="zh-CN" dirty="0">
                <a:solidFill>
                  <a:srgbClr val="C00000"/>
                </a:solidFill>
              </a:rPr>
              <a:t>Spring Security</a:t>
            </a:r>
            <a:r>
              <a:rPr kumimoji="1" lang="zh-CN" altLang="en-US" dirty="0">
                <a:solidFill>
                  <a:srgbClr val="C00000"/>
                </a:solidFill>
              </a:rPr>
              <a:t>安全控制机制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掌握如何使用</a:t>
            </a:r>
            <a:r>
              <a:rPr kumimoji="1" lang="en-US" altLang="zh-CN" dirty="0">
                <a:solidFill>
                  <a:srgbClr val="C00000"/>
                </a:solidFill>
              </a:rPr>
              <a:t>Spring Security</a:t>
            </a:r>
            <a:r>
              <a:rPr kumimoji="1" lang="zh-CN" altLang="en-US" dirty="0">
                <a:solidFill>
                  <a:srgbClr val="C00000"/>
                </a:solidFill>
              </a:rPr>
              <a:t>安全控制机制解决企业应用程序的安全问题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7715A-40E7-458C-A9EF-7E924D3A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 err="1"/>
              <a:t>UserDetailsService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092A-1299-49F0-9513-9859D80F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是通过</a:t>
            </a:r>
            <a:r>
              <a:rPr lang="en-US" altLang="zh-CN" dirty="0" err="1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loadUserByUsername</a:t>
            </a:r>
            <a:r>
              <a:rPr lang="en-US" altLang="zh-CN" dirty="0">
                <a:solidFill>
                  <a:srgbClr val="C00000"/>
                </a:solidFill>
              </a:rPr>
              <a:t>(String username)</a:t>
            </a:r>
            <a:r>
              <a:rPr lang="zh-CN" altLang="en-US" dirty="0"/>
              <a:t>方法加载的。</a:t>
            </a:r>
            <a:r>
              <a:rPr lang="en-US" altLang="zh-CN" dirty="0" err="1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也是一个接口，也需要实现自己的</a:t>
            </a:r>
            <a:r>
              <a:rPr lang="en-US" altLang="zh-CN" dirty="0" err="1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来加载自定义的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登录认证时，</a:t>
            </a:r>
            <a:r>
              <a:rPr lang="en-US" altLang="zh-CN" dirty="0">
                <a:solidFill>
                  <a:srgbClr val="C00000"/>
                </a:solidFill>
              </a:rPr>
              <a:t>Spring Security</a:t>
            </a:r>
            <a:r>
              <a:rPr lang="zh-CN" altLang="en-US" dirty="0"/>
              <a:t>将通过</a:t>
            </a:r>
            <a:r>
              <a:rPr lang="en-US" altLang="zh-CN" dirty="0" err="1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loadUserByUsername</a:t>
            </a:r>
            <a:r>
              <a:rPr lang="en-US" altLang="zh-CN" dirty="0">
                <a:solidFill>
                  <a:srgbClr val="C00000"/>
                </a:solidFill>
              </a:rPr>
              <a:t>(String username)</a:t>
            </a:r>
            <a:r>
              <a:rPr lang="zh-CN" altLang="en-US" dirty="0"/>
              <a:t>方法获取对应的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进行认证，认证通过后将该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赋给认证通过的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principal</a:t>
            </a:r>
            <a:r>
              <a:rPr lang="zh-CN" altLang="en-US" dirty="0"/>
              <a:t>，然后再将该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保存在</a:t>
            </a:r>
            <a:r>
              <a:rPr lang="en-US" altLang="zh-CN" dirty="0" err="1">
                <a:solidFill>
                  <a:srgbClr val="C00000"/>
                </a:solidFill>
              </a:rPr>
              <a:t>SecurityContext</a:t>
            </a:r>
            <a:r>
              <a:rPr lang="zh-CN" altLang="en-US" dirty="0"/>
              <a:t>中。在应用中，如果需要使用用户信息，可以通过</a:t>
            </a:r>
            <a:r>
              <a:rPr lang="en-US" altLang="zh-CN" dirty="0" err="1">
                <a:solidFill>
                  <a:srgbClr val="C00000"/>
                </a:solidFill>
              </a:rPr>
              <a:t>SecurityContextHolder</a:t>
            </a:r>
            <a:r>
              <a:rPr lang="zh-CN" altLang="en-US" dirty="0"/>
              <a:t>获取存放在</a:t>
            </a:r>
            <a:r>
              <a:rPr lang="en-US" altLang="zh-CN" dirty="0" err="1">
                <a:solidFill>
                  <a:srgbClr val="C00000"/>
                </a:solidFill>
              </a:rPr>
              <a:t>SecurityContext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principal</a:t>
            </a:r>
            <a:r>
              <a:rPr lang="zh-CN" altLang="en-US" dirty="0"/>
              <a:t>，即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实例。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8CB12-4579-465B-A74B-57EF08D4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55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3BFD6-5777-4D36-8854-12CCDBFB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dirty="0" err="1"/>
              <a:t>GrantedAuthority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24159-73B1-47CE-BB99-9DE830F8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getAuthorities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方法可以返回当前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对象拥有的权限（一个</a:t>
            </a:r>
            <a:r>
              <a:rPr lang="en-US" altLang="zh-CN" dirty="0" err="1">
                <a:solidFill>
                  <a:srgbClr val="C00000"/>
                </a:solidFill>
              </a:rPr>
              <a:t>GrantedAuthority</a:t>
            </a:r>
            <a:r>
              <a:rPr lang="zh-CN" altLang="en-US" dirty="0"/>
              <a:t>类型的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  <a:r>
              <a:rPr lang="zh-CN" altLang="en-US" dirty="0"/>
              <a:t>），即</a:t>
            </a:r>
            <a:r>
              <a:rPr lang="zh-CN" altLang="en-US" dirty="0">
                <a:solidFill>
                  <a:srgbClr val="C00000"/>
                </a:solidFill>
              </a:rPr>
              <a:t>当前用户拥有的权限</a:t>
            </a:r>
            <a:r>
              <a:rPr lang="zh-CN" altLang="en-US" dirty="0"/>
              <a:t>。</a:t>
            </a:r>
            <a:r>
              <a:rPr lang="en-US" altLang="zh-CN" dirty="0" err="1">
                <a:solidFill>
                  <a:srgbClr val="C00000"/>
                </a:solidFill>
              </a:rPr>
              <a:t>GrantedAuthority</a:t>
            </a:r>
            <a:r>
              <a:rPr lang="zh-CN" altLang="en-US" dirty="0"/>
              <a:t>是一个接口，通常是通过</a:t>
            </a:r>
            <a:r>
              <a:rPr lang="en-US" altLang="zh-CN" dirty="0" err="1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进行加载，然后赋给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07295-23E5-477C-AEA4-EBBBBACB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47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DCF06-5E22-4493-8CEC-931A889D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</a:t>
            </a:r>
            <a:r>
              <a:rPr lang="en-US" altLang="zh-CN" dirty="0" err="1"/>
              <a:t>DaoAuthenticationProvider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DAC06-9306-47EB-B920-804E760C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Security</a:t>
            </a:r>
            <a:r>
              <a:rPr lang="zh-CN" altLang="en-US" dirty="0"/>
              <a:t>安全框架中，默认使用</a:t>
            </a:r>
            <a:r>
              <a:rPr lang="en-US" altLang="zh-CN" dirty="0" err="1">
                <a:solidFill>
                  <a:srgbClr val="C00000"/>
                </a:solidFill>
              </a:rPr>
              <a:t>DaoAuthenticationProvider</a:t>
            </a:r>
            <a:r>
              <a:rPr lang="zh-CN" altLang="en-US" dirty="0"/>
              <a:t>实现</a:t>
            </a:r>
            <a:r>
              <a:rPr lang="en-US" altLang="zh-CN" dirty="0" err="1">
                <a:solidFill>
                  <a:srgbClr val="C00000"/>
                </a:solidFill>
              </a:rPr>
              <a:t>AuthenticationProvider</a:t>
            </a:r>
            <a:r>
              <a:rPr lang="zh-CN" altLang="en-US" dirty="0"/>
              <a:t>接口进行</a:t>
            </a:r>
            <a:r>
              <a:rPr lang="zh-CN" altLang="en-US" dirty="0">
                <a:solidFill>
                  <a:srgbClr val="C00000"/>
                </a:solidFill>
              </a:rPr>
              <a:t>用户认证</a:t>
            </a:r>
            <a:r>
              <a:rPr lang="zh-CN" altLang="en-US" dirty="0"/>
              <a:t>的处理。</a:t>
            </a:r>
            <a:r>
              <a:rPr lang="en-US" altLang="zh-CN" dirty="0" err="1">
                <a:solidFill>
                  <a:srgbClr val="C00000"/>
                </a:solidFill>
              </a:rPr>
              <a:t>DaoAuthenticationProvider</a:t>
            </a:r>
            <a:r>
              <a:rPr lang="zh-CN" altLang="en-US" dirty="0"/>
              <a:t>进行认证时，需要一个</a:t>
            </a:r>
            <a:r>
              <a:rPr lang="en-US" altLang="zh-CN" dirty="0" err="1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来获取用户信息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。当然我们可以实现自己的</a:t>
            </a:r>
            <a:r>
              <a:rPr lang="en-US" altLang="zh-CN" dirty="0" err="1">
                <a:solidFill>
                  <a:srgbClr val="C00000"/>
                </a:solidFill>
              </a:rPr>
              <a:t>AuthenticationProvider</a:t>
            </a:r>
            <a:r>
              <a:rPr lang="zh-CN" altLang="en-US" dirty="0"/>
              <a:t>，进而改变认证方式。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1769A6-A0D5-4A97-A5F9-894C3C58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14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0F375-8C19-45AA-A8B0-E7193460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</a:t>
            </a:r>
            <a:r>
              <a:rPr lang="en-US" altLang="zh-CN" dirty="0" err="1"/>
              <a:t>PasswordEncoder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F0CF9-01A5-405C-8E4D-EDB57FFA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Security</a:t>
            </a:r>
            <a:r>
              <a:rPr lang="zh-CN" altLang="en-US" dirty="0"/>
              <a:t>安全框架中，是通过</a:t>
            </a:r>
            <a:r>
              <a:rPr lang="en-US" altLang="zh-CN" dirty="0" err="1">
                <a:solidFill>
                  <a:srgbClr val="C00000"/>
                </a:solidFill>
              </a:rPr>
              <a:t>PasswordEncoder</a:t>
            </a:r>
            <a:r>
              <a:rPr lang="zh-CN" altLang="en-US" dirty="0"/>
              <a:t>接口完成对密码的加密。</a:t>
            </a:r>
            <a:r>
              <a:rPr lang="en-US" altLang="zh-CN" dirty="0"/>
              <a:t>Spring Security</a:t>
            </a:r>
            <a:r>
              <a:rPr lang="zh-CN" altLang="en-US" dirty="0"/>
              <a:t>对</a:t>
            </a:r>
            <a:r>
              <a:rPr lang="en-US" altLang="zh-CN" dirty="0" err="1">
                <a:solidFill>
                  <a:srgbClr val="C00000"/>
                </a:solidFill>
              </a:rPr>
              <a:t>PasswordEncoder</a:t>
            </a:r>
            <a:r>
              <a:rPr lang="zh-CN" altLang="en-US" dirty="0"/>
              <a:t>有多种实现，包括</a:t>
            </a:r>
            <a:r>
              <a:rPr lang="en-US" altLang="zh-CN" dirty="0">
                <a:solidFill>
                  <a:srgbClr val="C00000"/>
                </a:solidFill>
              </a:rPr>
              <a:t>MD5</a:t>
            </a:r>
            <a:r>
              <a:rPr lang="zh-CN" altLang="en-US" dirty="0">
                <a:solidFill>
                  <a:srgbClr val="C00000"/>
                </a:solidFill>
              </a:rPr>
              <a:t>加密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SHA-256</a:t>
            </a:r>
            <a:r>
              <a:rPr lang="zh-CN" altLang="en-US" dirty="0">
                <a:solidFill>
                  <a:srgbClr val="C00000"/>
                </a:solidFill>
              </a:rPr>
              <a:t>加密</a:t>
            </a:r>
            <a:r>
              <a:rPr lang="zh-CN" altLang="en-US" dirty="0"/>
              <a:t>等，开发者只需直接使用即可。在</a:t>
            </a:r>
            <a:r>
              <a:rPr lang="en-US" altLang="zh-CN" dirty="0"/>
              <a:t>Spring Boot</a:t>
            </a:r>
            <a:r>
              <a:rPr lang="zh-CN" altLang="en-US" dirty="0"/>
              <a:t>应用中，使用</a:t>
            </a:r>
            <a:r>
              <a:rPr lang="en-US" altLang="zh-CN" dirty="0" err="1">
                <a:solidFill>
                  <a:srgbClr val="C00000"/>
                </a:solidFill>
              </a:rPr>
              <a:t>BCryptPasswordEncoder</a:t>
            </a:r>
            <a:r>
              <a:rPr lang="zh-CN" altLang="en-US" dirty="0"/>
              <a:t>加密是较好的选择。</a:t>
            </a:r>
            <a:r>
              <a:rPr lang="en-US" altLang="zh-CN" dirty="0" err="1">
                <a:solidFill>
                  <a:srgbClr val="C00000"/>
                </a:solidFill>
              </a:rPr>
              <a:t>BCryptPasswordEncoder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C00000"/>
                </a:solidFill>
              </a:rPr>
              <a:t>BCrypt</a:t>
            </a:r>
            <a:r>
              <a:rPr lang="zh-CN" altLang="en-US" dirty="0"/>
              <a:t>的强散列哈希加密实现，并可以由客户端指定</a:t>
            </a:r>
            <a:r>
              <a:rPr lang="zh-CN" altLang="en-US" dirty="0">
                <a:solidFill>
                  <a:srgbClr val="C00000"/>
                </a:solidFill>
              </a:rPr>
              <a:t>加密强度</a:t>
            </a:r>
            <a:r>
              <a:rPr lang="zh-CN" altLang="en-US" dirty="0"/>
              <a:t>，强度越高安全性越高。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E6A30-7025-41EE-AD6A-9BE292FF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2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10.1 Spring Security</a:t>
            </a:r>
            <a:r>
              <a:rPr lang="zh-CN" altLang="en-US" dirty="0"/>
              <a:t>快速入门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10.1.1 </a:t>
            </a:r>
            <a:r>
              <a:rPr lang="zh-CN" altLang="en-US" dirty="0"/>
              <a:t>什么是</a:t>
            </a:r>
            <a:r>
              <a:rPr lang="en-US" altLang="zh-CN" dirty="0"/>
              <a:t>Spring Security</a:t>
            </a:r>
          </a:p>
          <a:p>
            <a:r>
              <a:rPr lang="en-US" altLang="zh-CN" dirty="0"/>
              <a:t>10.1.2 Spring Security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10.1.3 Spring Security</a:t>
            </a:r>
            <a:r>
              <a:rPr lang="zh-CN" altLang="en-US" dirty="0"/>
              <a:t>的用户认证</a:t>
            </a:r>
            <a:endParaRPr lang="en-US" altLang="zh-CN" dirty="0"/>
          </a:p>
          <a:p>
            <a:r>
              <a:rPr lang="en-US" altLang="zh-CN" dirty="0"/>
              <a:t>10.1.4 Spring Security</a:t>
            </a:r>
            <a:r>
              <a:rPr lang="zh-CN" altLang="en-US" dirty="0"/>
              <a:t>的请求授权</a:t>
            </a:r>
            <a:endParaRPr lang="en-US" altLang="zh-CN" dirty="0"/>
          </a:p>
          <a:p>
            <a:r>
              <a:rPr lang="en-US" altLang="zh-CN" dirty="0"/>
              <a:t>10.1.5 Spring Security</a:t>
            </a:r>
            <a:r>
              <a:rPr lang="zh-CN" altLang="en-US" dirty="0"/>
              <a:t>的核心类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10.1.6 Spring Security</a:t>
            </a:r>
            <a:r>
              <a:rPr lang="zh-CN" altLang="en-US" dirty="0">
                <a:solidFill>
                  <a:srgbClr val="C00000"/>
                </a:solidFill>
              </a:rPr>
              <a:t>的验证机制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16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BD5BD-8FF7-4840-9489-5E3D74FF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10.1.6 Spring Security</a:t>
            </a:r>
            <a:r>
              <a:rPr lang="zh-CN" altLang="en-US" dirty="0"/>
              <a:t>的验证机制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0741-C8F2-4BBD-8B13-F061C8A6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Spring Security</a:t>
            </a:r>
            <a:r>
              <a:rPr lang="zh-CN" altLang="en-US" dirty="0"/>
              <a:t>的验证机制是由许多</a:t>
            </a:r>
            <a:r>
              <a:rPr lang="en-US" altLang="zh-CN" dirty="0"/>
              <a:t>Filter</a:t>
            </a:r>
            <a:r>
              <a:rPr lang="zh-CN" altLang="en-US" dirty="0"/>
              <a:t>实现的，</a:t>
            </a:r>
            <a:r>
              <a:rPr lang="en-US" altLang="zh-CN" dirty="0"/>
              <a:t>Filter</a:t>
            </a:r>
            <a:r>
              <a:rPr lang="zh-CN" altLang="en-US" dirty="0"/>
              <a:t>将在</a:t>
            </a:r>
            <a:r>
              <a:rPr lang="en-US" altLang="zh-CN" dirty="0"/>
              <a:t>Spring MVC</a:t>
            </a:r>
            <a:r>
              <a:rPr lang="zh-CN" altLang="en-US" dirty="0"/>
              <a:t>前</a:t>
            </a:r>
            <a:r>
              <a:rPr lang="zh-CN" altLang="en-US" dirty="0">
                <a:solidFill>
                  <a:srgbClr val="C00000"/>
                </a:solidFill>
              </a:rPr>
              <a:t>拦截请求</a:t>
            </a:r>
            <a:r>
              <a:rPr lang="zh-CN" altLang="en-US" dirty="0"/>
              <a:t>，主要包括</a:t>
            </a:r>
            <a:r>
              <a:rPr lang="zh-CN" altLang="en-US" dirty="0">
                <a:solidFill>
                  <a:srgbClr val="C00000"/>
                </a:solidFill>
              </a:rPr>
              <a:t>注销</a:t>
            </a:r>
            <a:r>
              <a:rPr lang="en-US" altLang="zh-CN" dirty="0">
                <a:solidFill>
                  <a:srgbClr val="C00000"/>
                </a:solidFill>
              </a:rPr>
              <a:t>Filter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C00000"/>
                </a:solidFill>
              </a:rPr>
              <a:t>LogoutFilter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rgbClr val="C00000"/>
                </a:solidFill>
              </a:rPr>
              <a:t>用户名密码验证</a:t>
            </a:r>
            <a:r>
              <a:rPr lang="en-US" altLang="zh-CN" dirty="0">
                <a:solidFill>
                  <a:srgbClr val="C00000"/>
                </a:solidFill>
              </a:rPr>
              <a:t>Filter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C00000"/>
                </a:solidFill>
              </a:rPr>
              <a:t>UsernamePasswordAuthenticationFilter</a:t>
            </a:r>
            <a:r>
              <a:rPr lang="zh-CN" altLang="en-US" dirty="0"/>
              <a:t>）等内容。</a:t>
            </a:r>
            <a:r>
              <a:rPr lang="en-US" altLang="zh-CN" dirty="0"/>
              <a:t>Filter</a:t>
            </a:r>
            <a:r>
              <a:rPr lang="zh-CN" altLang="en-US" dirty="0"/>
              <a:t>再交由其他组件完成细分的功能，最常用的</a:t>
            </a:r>
            <a:r>
              <a:rPr lang="en-US" altLang="zh-CN" dirty="0" err="1">
                <a:solidFill>
                  <a:srgbClr val="C00000"/>
                </a:solidFill>
              </a:rPr>
              <a:t>UsernamePasswordAuthenticationFilter</a:t>
            </a:r>
            <a:r>
              <a:rPr lang="zh-CN" altLang="en-US" dirty="0"/>
              <a:t>会持有一个</a:t>
            </a:r>
            <a:r>
              <a:rPr lang="en-US" altLang="zh-CN" dirty="0" err="1">
                <a:solidFill>
                  <a:srgbClr val="C00000"/>
                </a:solidFill>
              </a:rPr>
              <a:t>AuthenticationManager</a:t>
            </a:r>
            <a:r>
              <a:rPr lang="zh-CN" altLang="en-US" dirty="0"/>
              <a:t>引用，</a:t>
            </a:r>
            <a:r>
              <a:rPr lang="en-US" altLang="zh-CN" dirty="0" err="1">
                <a:solidFill>
                  <a:srgbClr val="C00000"/>
                </a:solidFill>
              </a:rPr>
              <a:t>AuthenticationManager</a:t>
            </a:r>
            <a:r>
              <a:rPr lang="zh-CN" altLang="en-US" dirty="0"/>
              <a:t>是一个验证管理器，专门负责验证。</a:t>
            </a:r>
            <a:r>
              <a:rPr lang="en-US" altLang="zh-CN" dirty="0" err="1">
                <a:solidFill>
                  <a:srgbClr val="C00000"/>
                </a:solidFill>
              </a:rPr>
              <a:t>AuthenticationManager</a:t>
            </a:r>
            <a:r>
              <a:rPr lang="zh-CN" altLang="en-US" dirty="0"/>
              <a:t>持有一个</a:t>
            </a:r>
            <a:r>
              <a:rPr lang="en-US" altLang="zh-CN" dirty="0" err="1">
                <a:solidFill>
                  <a:srgbClr val="C00000"/>
                </a:solidFill>
              </a:rPr>
              <a:t>AuthenticationProvider</a:t>
            </a:r>
            <a:r>
              <a:rPr lang="zh-CN" altLang="en-US" dirty="0"/>
              <a:t>集合，</a:t>
            </a:r>
            <a:r>
              <a:rPr lang="en-US" altLang="zh-CN" dirty="0" err="1">
                <a:solidFill>
                  <a:srgbClr val="C00000"/>
                </a:solidFill>
              </a:rPr>
              <a:t>AuthenticationProvider</a:t>
            </a:r>
            <a:r>
              <a:rPr lang="zh-CN" altLang="en-US" dirty="0"/>
              <a:t>是做验证工作的组件，验证成功或失败之后调用对应的</a:t>
            </a:r>
            <a:r>
              <a:rPr lang="en-US" altLang="zh-CN" dirty="0" err="1">
                <a:solidFill>
                  <a:srgbClr val="C00000"/>
                </a:solidFill>
              </a:rPr>
              <a:t>Hanlder</a:t>
            </a:r>
            <a:r>
              <a:rPr lang="zh-CN" altLang="en-US" dirty="0"/>
              <a:t>（处理）。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88287-1F95-400A-9F70-AB6422E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4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10.1 Spring Security</a:t>
            </a:r>
            <a:r>
              <a:rPr kumimoji="1" lang="zh-CN" altLang="en-US" dirty="0"/>
              <a:t>快速入门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10.2 Spring Boot</a:t>
            </a:r>
            <a:r>
              <a:rPr kumimoji="1" lang="zh-CN" altLang="en-US" dirty="0">
                <a:solidFill>
                  <a:srgbClr val="C00000"/>
                </a:solidFill>
              </a:rPr>
              <a:t>的支持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10.3 </a:t>
            </a:r>
            <a:r>
              <a:rPr kumimoji="1" lang="zh-CN" altLang="en-US" dirty="0"/>
              <a:t>实际开发中的</a:t>
            </a:r>
            <a:r>
              <a:rPr kumimoji="1" lang="en-US" altLang="zh-CN" dirty="0"/>
              <a:t>Spring Security</a:t>
            </a:r>
            <a:r>
              <a:rPr kumimoji="1" lang="zh-CN" altLang="en-US" dirty="0"/>
              <a:t>操作实例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520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9462B-D8C9-4FA9-AA80-8BCCB3C2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Spring Boot</a:t>
            </a:r>
            <a:r>
              <a:rPr lang="zh-CN" altLang="en-US" dirty="0"/>
              <a:t>的支持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69EF6-4802-40D7-8D94-A40EC3FC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Boot</a:t>
            </a:r>
            <a:r>
              <a:rPr lang="zh-CN" altLang="en-US" dirty="0"/>
              <a:t>应用中，我们只需引入</a:t>
            </a:r>
            <a:r>
              <a:rPr lang="en-US" altLang="zh-CN" dirty="0">
                <a:solidFill>
                  <a:srgbClr val="C00000"/>
                </a:solidFill>
              </a:rPr>
              <a:t>spring-boot-starter-security</a:t>
            </a:r>
            <a:r>
              <a:rPr lang="zh-CN" altLang="en-US" dirty="0"/>
              <a:t>依赖即可使用</a:t>
            </a:r>
            <a:r>
              <a:rPr lang="en-US" altLang="zh-CN" dirty="0"/>
              <a:t>Spring Security</a:t>
            </a:r>
            <a:r>
              <a:rPr lang="zh-CN" altLang="en-US" dirty="0"/>
              <a:t>安全框架，这是因为</a:t>
            </a:r>
            <a:r>
              <a:rPr lang="en-US" altLang="zh-CN" dirty="0"/>
              <a:t>Spring Boot</a:t>
            </a:r>
            <a:r>
              <a:rPr lang="zh-CN" altLang="en-US" dirty="0"/>
              <a:t>对</a:t>
            </a:r>
            <a:r>
              <a:rPr lang="en-US" altLang="zh-CN" dirty="0"/>
              <a:t>Spring Security</a:t>
            </a:r>
            <a:r>
              <a:rPr lang="zh-CN" altLang="en-US" dirty="0"/>
              <a:t>提供了</a:t>
            </a:r>
            <a:r>
              <a:rPr lang="zh-CN" altLang="en-US" dirty="0">
                <a:solidFill>
                  <a:srgbClr val="C00000"/>
                </a:solidFill>
              </a:rPr>
              <a:t>自动配置功能</a:t>
            </a:r>
            <a:r>
              <a:rPr lang="zh-CN" altLang="en-US" dirty="0"/>
              <a:t>。从</a:t>
            </a:r>
            <a:r>
              <a:rPr lang="en-US" altLang="zh-CN" dirty="0"/>
              <a:t>org.springframework.boot.autoconfigure.security.</a:t>
            </a:r>
            <a:r>
              <a:rPr lang="en-US" altLang="zh-CN" dirty="0">
                <a:solidFill>
                  <a:srgbClr val="C00000"/>
                </a:solidFill>
              </a:rPr>
              <a:t>SecurityProperties</a:t>
            </a:r>
            <a:r>
              <a:rPr lang="zh-CN" altLang="en-US" dirty="0"/>
              <a:t>类中，我们可以看到使用以“</a:t>
            </a:r>
            <a:r>
              <a:rPr lang="en-US" altLang="zh-CN" dirty="0" err="1">
                <a:solidFill>
                  <a:srgbClr val="C00000"/>
                </a:solidFill>
              </a:rPr>
              <a:t>spring.security</a:t>
            </a:r>
            <a:r>
              <a:rPr lang="en-US" altLang="zh-CN" dirty="0"/>
              <a:t>”</a:t>
            </a:r>
            <a:r>
              <a:rPr lang="zh-CN" altLang="en-US" dirty="0"/>
              <a:t>为前缀的属性配置了</a:t>
            </a:r>
            <a:r>
              <a:rPr lang="en-US" altLang="zh-CN" dirty="0"/>
              <a:t>Spring Security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相关默认配置</a:t>
            </a:r>
            <a:r>
              <a:rPr lang="zh-CN" altLang="en-US" dirty="0"/>
              <a:t>。因此，我们在实际应用开发中只需自定义一个类继承</a:t>
            </a:r>
            <a:r>
              <a:rPr lang="en-US" altLang="zh-CN" dirty="0" err="1">
                <a:solidFill>
                  <a:srgbClr val="C00000"/>
                </a:solidFill>
              </a:rPr>
              <a:t>WebSecurityConfigurerAdapter</a:t>
            </a:r>
            <a:r>
              <a:rPr lang="zh-CN" altLang="en-US" dirty="0"/>
              <a:t>，无须使用</a:t>
            </a:r>
            <a:r>
              <a:rPr lang="en-US" altLang="zh-CN" dirty="0">
                <a:solidFill>
                  <a:srgbClr val="C00000"/>
                </a:solidFill>
              </a:rPr>
              <a:t>@EnableWebSecurity</a:t>
            </a:r>
            <a:r>
              <a:rPr lang="zh-CN" altLang="en-US" dirty="0">
                <a:solidFill>
                  <a:srgbClr val="C00000"/>
                </a:solidFill>
              </a:rPr>
              <a:t>注解</a:t>
            </a:r>
            <a:r>
              <a:rPr lang="zh-CN" altLang="en-US" dirty="0"/>
              <a:t>，即可自己扩展</a:t>
            </a:r>
            <a:r>
              <a:rPr lang="en-US" altLang="zh-CN" dirty="0"/>
              <a:t>Spring Security</a:t>
            </a:r>
            <a:r>
              <a:rPr lang="zh-CN" altLang="en-US" dirty="0"/>
              <a:t>的相关配置。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12AD44-9E7B-4805-96E1-791CE699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84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10.1 Spring Security</a:t>
            </a:r>
            <a:r>
              <a:rPr kumimoji="1" lang="zh-CN" altLang="en-US" dirty="0"/>
              <a:t>快速入门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10.2 Spring Boot</a:t>
            </a:r>
            <a:r>
              <a:rPr kumimoji="1" lang="zh-CN" altLang="en-US" dirty="0"/>
              <a:t>的支持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10.3 </a:t>
            </a:r>
            <a:r>
              <a:rPr kumimoji="1" lang="zh-CN" altLang="en-US" dirty="0">
                <a:solidFill>
                  <a:srgbClr val="C00000"/>
                </a:solidFill>
              </a:rPr>
              <a:t>实际开发中的</a:t>
            </a:r>
            <a:r>
              <a:rPr kumimoji="1" lang="en-US" altLang="zh-CN" dirty="0">
                <a:solidFill>
                  <a:srgbClr val="C00000"/>
                </a:solidFill>
              </a:rPr>
              <a:t>Spring Security</a:t>
            </a:r>
            <a:r>
              <a:rPr kumimoji="1" lang="zh-CN" altLang="en-US" dirty="0">
                <a:solidFill>
                  <a:srgbClr val="C00000"/>
                </a:solidFill>
              </a:rPr>
              <a:t>操作实例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0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BF09A-C67C-45C8-9835-000510D1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10.3 </a:t>
            </a:r>
            <a:r>
              <a:rPr lang="zh-CN" altLang="en-US" sz="3200" dirty="0"/>
              <a:t>实际开发中的</a:t>
            </a:r>
            <a:r>
              <a:rPr lang="en-US" altLang="zh-CN" sz="3200" dirty="0"/>
              <a:t>Spring Security</a:t>
            </a:r>
            <a:r>
              <a:rPr lang="zh-CN" altLang="en-US" sz="3200" dirty="0"/>
              <a:t>操作实例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83E3A-4A0B-499D-9BFA-A68BE7AF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10-1】</a:t>
            </a:r>
            <a:r>
              <a:rPr lang="zh-CN" altLang="en-US" dirty="0"/>
              <a:t>在</a:t>
            </a:r>
            <a:r>
              <a:rPr lang="en-US" altLang="zh-CN" dirty="0"/>
              <a:t>Spring Boot</a:t>
            </a:r>
            <a:r>
              <a:rPr lang="zh-CN" altLang="en-US" dirty="0"/>
              <a:t>应用中，使用基于</a:t>
            </a:r>
            <a:r>
              <a:rPr lang="en-US" altLang="zh-CN" dirty="0">
                <a:solidFill>
                  <a:srgbClr val="C00000"/>
                </a:solidFill>
              </a:rPr>
              <a:t>Spring Data JPA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Spring Security</a:t>
            </a:r>
            <a:r>
              <a:rPr lang="zh-CN" altLang="en-US" dirty="0">
                <a:solidFill>
                  <a:srgbClr val="C00000"/>
                </a:solidFill>
              </a:rPr>
              <a:t>安全框架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AF935-BCAC-4681-8625-2D8082F1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BCF86A-7400-4688-A055-4020E05AF3CE}"/>
              </a:ext>
            </a:extLst>
          </p:cNvPr>
          <p:cNvSpPr txBox="1"/>
          <p:nvPr/>
        </p:nvSpPr>
        <p:spPr>
          <a:xfrm>
            <a:off x="980501" y="2599981"/>
            <a:ext cx="839485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．创建</a:t>
            </a:r>
            <a:r>
              <a:rPr lang="en-US" altLang="zh-CN" dirty="0">
                <a:solidFill>
                  <a:srgbClr val="C00000"/>
                </a:solidFill>
              </a:rPr>
              <a:t>Spring Boot Web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r>
              <a:rPr lang="en-US" altLang="zh-CN" dirty="0">
                <a:solidFill>
                  <a:srgbClr val="C00000"/>
                </a:solidFill>
              </a:rPr>
              <a:t>ch10_1</a:t>
            </a:r>
          </a:p>
          <a:p>
            <a:r>
              <a:rPr lang="zh-CN" altLang="en-US" dirty="0"/>
              <a:t>创建基于</a:t>
            </a:r>
            <a:r>
              <a:rPr lang="en-US" altLang="zh-CN" dirty="0"/>
              <a:t>Spring Data JPA</a:t>
            </a:r>
            <a:r>
              <a:rPr lang="zh-CN" altLang="en-US" dirty="0"/>
              <a:t>、</a:t>
            </a:r>
            <a:r>
              <a:rPr lang="en-US" altLang="zh-CN" dirty="0" err="1"/>
              <a:t>Thymeleaf</a:t>
            </a:r>
            <a:r>
              <a:rPr lang="zh-CN" altLang="en-US" dirty="0"/>
              <a:t>及</a:t>
            </a:r>
            <a:r>
              <a:rPr lang="en-US" altLang="zh-CN" dirty="0"/>
              <a:t>Spring Security</a:t>
            </a:r>
            <a:r>
              <a:rPr lang="zh-CN" altLang="en-US" dirty="0"/>
              <a:t>依赖的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ch10_1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．修改</a:t>
            </a:r>
            <a:r>
              <a:rPr lang="en-US" altLang="zh-CN" dirty="0">
                <a:solidFill>
                  <a:srgbClr val="C00000"/>
                </a:solidFill>
              </a:rPr>
              <a:t>pom.xml</a:t>
            </a:r>
            <a:r>
              <a:rPr lang="zh-CN" altLang="en-US" dirty="0">
                <a:solidFill>
                  <a:srgbClr val="C00000"/>
                </a:solidFill>
              </a:rPr>
              <a:t>文件，添加</a:t>
            </a:r>
            <a:r>
              <a:rPr lang="en-US" altLang="zh-CN" dirty="0">
                <a:solidFill>
                  <a:srgbClr val="C00000"/>
                </a:solidFill>
              </a:rPr>
              <a:t>MySQL</a:t>
            </a:r>
            <a:r>
              <a:rPr lang="zh-CN" altLang="en-US" dirty="0">
                <a:solidFill>
                  <a:srgbClr val="C00000"/>
                </a:solidFill>
              </a:rPr>
              <a:t>依赖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7298D-0AB8-4463-B5DF-23170B055737}"/>
              </a:ext>
            </a:extLst>
          </p:cNvPr>
          <p:cNvSpPr txBox="1"/>
          <p:nvPr/>
        </p:nvSpPr>
        <p:spPr>
          <a:xfrm>
            <a:off x="980501" y="3745735"/>
            <a:ext cx="8394853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&lt;groupId&gt;mysql&lt;/groupId&gt;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&lt;artifactId&gt;mysql-connector-java&lt;/artifactId&gt;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&lt;version&gt;5.1.45&lt;/version&gt;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6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10.1 Spring Security</a:t>
            </a:r>
            <a:r>
              <a:rPr kumimoji="1" lang="zh-CN" altLang="en-US" dirty="0">
                <a:solidFill>
                  <a:srgbClr val="C00000"/>
                </a:solidFill>
              </a:rPr>
              <a:t>快速入门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10.2 Spring Boot</a:t>
            </a:r>
            <a:r>
              <a:rPr kumimoji="1" lang="zh-CN" altLang="en-US" dirty="0"/>
              <a:t>的支持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10.3 </a:t>
            </a:r>
            <a:r>
              <a:rPr kumimoji="1" lang="zh-CN" altLang="en-US" dirty="0"/>
              <a:t>实际开发中的</a:t>
            </a:r>
            <a:r>
              <a:rPr kumimoji="1" lang="en-US" altLang="zh-CN" dirty="0"/>
              <a:t>Spring Security</a:t>
            </a:r>
            <a:r>
              <a:rPr kumimoji="1" lang="zh-CN" altLang="en-US" dirty="0"/>
              <a:t>操作实例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9C1D-AACC-4677-8568-8E277917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．设置</a:t>
            </a:r>
            <a:r>
              <a:rPr lang="en-US" altLang="zh-CN" sz="2400" dirty="0"/>
              <a:t>Web</a:t>
            </a:r>
            <a:r>
              <a:rPr lang="zh-CN" altLang="en-US" sz="2400" dirty="0"/>
              <a:t>应用</a:t>
            </a:r>
            <a:r>
              <a:rPr lang="en-US" altLang="zh-CN" sz="2400" dirty="0"/>
              <a:t>ch10_1</a:t>
            </a:r>
            <a:r>
              <a:rPr lang="zh-CN" altLang="en-US" sz="2400" dirty="0"/>
              <a:t>的上下文路径及数据源配置信息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5C8B9-2B3E-4850-BA03-1F9CD189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8E4E2-8A46-4C5C-A540-407A4ADB6A3A}"/>
              </a:ext>
            </a:extLst>
          </p:cNvPr>
          <p:cNvSpPr txBox="1"/>
          <p:nvPr/>
        </p:nvSpPr>
        <p:spPr>
          <a:xfrm>
            <a:off x="1178805" y="1388125"/>
            <a:ext cx="9210101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server.servlet.context-path=/ch10_1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数据库地址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spring.datasource.url=jdbc:mysql://localhost:3306/springbootjpa?characterEncoding=utf8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数据库用户名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spring.datasource.username=root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数据库密码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spring.datasource.password=root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数据库驱动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spring.datasource.driver-class-name=com.mysql.jdbc.Driver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指定数据库类型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spring.jpa.database=MYSQL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指定是否在日志中显示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spring.jpa.show-sql=true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spring.jpa.hibernate.ddl-auto=update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让控制器输出的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字符串格式更美观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spring.jackson.serialization.indent-output=true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spring.thymeleaf.cache=false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logging.level.org.springframework.security=trace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847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C67E-0C5E-4D21-A0AD-CEE1C2F5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．整理脚本样式静态文件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F44E9-01C2-4C60-B1EE-1A90811E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ch10_1</a:t>
            </a:r>
            <a:r>
              <a:rPr lang="zh-CN" altLang="en-US" dirty="0"/>
              <a:t>应用引入的</a:t>
            </a:r>
            <a:r>
              <a:rPr lang="en-US" altLang="zh-CN" dirty="0" err="1">
                <a:solidFill>
                  <a:srgbClr val="C00000"/>
                </a:solidFill>
              </a:rPr>
              <a:t>BootStrap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jQuery</a:t>
            </a:r>
            <a:r>
              <a:rPr lang="zh-CN" altLang="en-US" dirty="0"/>
              <a:t>等静态文件放置在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/main/resources/static</a:t>
            </a:r>
            <a:r>
              <a:rPr lang="zh-CN" altLang="en-US" dirty="0"/>
              <a:t>目录下。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B6524-BD08-4810-83C1-8E86759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612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92CB2-44C9-4DDF-95E0-6285D7AA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．创建用户和权限持久化实体类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424E8-58A2-4107-ADC2-9EFF290E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com.ch.ch10_1.entity</a:t>
            </a:r>
            <a:r>
              <a:rPr lang="zh-CN" altLang="en-US" dirty="0"/>
              <a:t>的包，并在该包中创建持久化实体类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Authority</a:t>
            </a:r>
            <a:r>
              <a:rPr lang="zh-CN" altLang="en-US" dirty="0"/>
              <a:t>。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/>
              <a:t>类用来保存用户数据，用户名唯一。</a:t>
            </a:r>
            <a:r>
              <a:rPr lang="en-US" altLang="zh-CN" dirty="0">
                <a:solidFill>
                  <a:srgbClr val="C00000"/>
                </a:solidFill>
              </a:rPr>
              <a:t>Authority</a:t>
            </a:r>
            <a:r>
              <a:rPr lang="zh-CN" altLang="en-US" dirty="0"/>
              <a:t>用来保存权限信息。用户和权限是多对多的关系。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67FBF-CBDC-4F19-A648-7134E913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9ED42-225A-49CB-B6BE-2177CBCA0FD8}"/>
              </a:ext>
            </a:extLst>
          </p:cNvPr>
          <p:cNvSpPr txBox="1"/>
          <p:nvPr/>
        </p:nvSpPr>
        <p:spPr>
          <a:xfrm>
            <a:off x="1307508" y="3429000"/>
            <a:ext cx="968732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！！！</a:t>
            </a:r>
            <a:r>
              <a:rPr lang="zh-CN" altLang="en-US" sz="18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在实际开发中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还可以实现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org.springframework.security.core.userdetails.UserDetails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接口，实现该接口后即可成为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Security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所使用的用户，本例为了区分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Data JPA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pojo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Security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的用户对象，并没有实现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UserDetails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接口，而是在实现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UserDetailsService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接口的类中进行绑定。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196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9BCEB-2DF2-43CD-8253-8E9AF6DC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MyUser</a:t>
            </a:r>
            <a:r>
              <a:rPr lang="zh-CN" altLang="en-US" dirty="0"/>
              <a:t>的核心代码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34754-AA60-466C-AAA5-91BB0810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B4B339-465C-48D1-9820-5895B081DEDE}"/>
              </a:ext>
            </a:extLst>
          </p:cNvPr>
          <p:cNvSpPr txBox="1"/>
          <p:nvPr/>
        </p:nvSpPr>
        <p:spPr>
          <a:xfrm>
            <a:off x="906973" y="1371949"/>
            <a:ext cx="9529590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@Entity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@Table(name = "user")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@JsonIgnoreProperties(value = { "hibernateLazyInitializer"})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MyUser implements Serializable{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static final long serialVersionUID = 1L;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@Id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@GeneratedValue(strategy = GenerationType.IDENTITY)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int id;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String username;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String password; 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这里不能是懒加载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lazy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，否则在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MyUserSecurityService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loadUserByUsername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方法中获得不到权限</a:t>
            </a: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@ManyToMany(cascade = {CascadeType.REFRESH}, fetch = FetchType.EAGER)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@JoinTable(name = "user_authority",joinColumns = @JoinColumn(name = "user_id"),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inverseJoinColumns = @JoinColumn(name = "authority_id"))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List&lt;Authority&gt; authorityList;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//repassword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不映射到数据表</a:t>
            </a:r>
          </a:p>
          <a:p>
            <a:pPr marL="26670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@Transient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String repassword;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34950" algn="just"/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>
              <a:spcAft>
                <a:spcPts val="600"/>
              </a:spcAft>
            </a:pP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013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8612-BCBB-4D53-BBCC-46D1E0AC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Authority</a:t>
            </a:r>
            <a:r>
              <a:rPr lang="zh-CN" altLang="en-US" dirty="0"/>
              <a:t>的代码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25324-9853-4CC9-B7B5-43E0000B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C5FB34-968F-467F-9038-2677B5666954}"/>
              </a:ext>
            </a:extLst>
          </p:cNvPr>
          <p:cNvSpPr txBox="1"/>
          <p:nvPr/>
        </p:nvSpPr>
        <p:spPr>
          <a:xfrm>
            <a:off x="1200840" y="1432193"/>
            <a:ext cx="7469436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@Entity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@Table(name = "authority")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@JsonIgnoreProperties(value = { "hibernateLazyInitializer"})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Authority implements Serializable{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static final long serialVersionUID = 1L;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@Id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@GeneratedValue(strategy = GenerationType.IDENTITY)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int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@Column(nullable = false)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private String 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@ManyToMany(mappedBy = "authorityList")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@JsonIgnore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List&lt;MyUser&gt; userList;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64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FAE8C-88A7-4699-B8B8-5F5DD0F7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．创建数据访问层接口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863AB-2A91-4F59-AEB9-992B325B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com.ch.ch10_1.repository</a:t>
            </a:r>
            <a:r>
              <a:rPr lang="zh-CN" altLang="en-US" dirty="0"/>
              <a:t>的包，并在该包中创建名为</a:t>
            </a:r>
            <a:r>
              <a:rPr lang="en-US" altLang="zh-CN" dirty="0" err="1">
                <a:solidFill>
                  <a:srgbClr val="C00000"/>
                </a:solidFill>
              </a:rPr>
              <a:t>MyUserRepository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AuthorityRepository</a:t>
            </a:r>
            <a:r>
              <a:rPr lang="zh-CN" altLang="en-US" dirty="0"/>
              <a:t>的接口，此两个接口继承了</a:t>
            </a:r>
            <a:r>
              <a:rPr lang="en-US" altLang="zh-CN" dirty="0" err="1">
                <a:solidFill>
                  <a:srgbClr val="C00000"/>
                </a:solidFill>
              </a:rPr>
              <a:t>JpaRepository</a:t>
            </a:r>
            <a:r>
              <a:rPr lang="zh-CN" altLang="en-US" dirty="0"/>
              <a:t>接口。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56D07-2298-42DE-9D37-24D37446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16E7A-97A1-452E-A048-CD80EAAF709C}"/>
              </a:ext>
            </a:extLst>
          </p:cNvPr>
          <p:cNvSpPr txBox="1"/>
          <p:nvPr/>
        </p:nvSpPr>
        <p:spPr>
          <a:xfrm>
            <a:off x="1112704" y="2908453"/>
            <a:ext cx="918806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interface MyUserRepository extends JpaRepository&lt;MyUser, Integer&gt;{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根据用户名查询用户，方法名命名符合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Data JPA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规范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MyUser findByUsername(String username);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BDF8E4-3DA4-4CE4-8EB2-0ABB9E772EFC}"/>
              </a:ext>
            </a:extLst>
          </p:cNvPr>
          <p:cNvSpPr txBox="1"/>
          <p:nvPr/>
        </p:nvSpPr>
        <p:spPr>
          <a:xfrm>
            <a:off x="1112704" y="4351663"/>
            <a:ext cx="918806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interface AuthorityRepository extends JpaRepository&lt;Authority, Integer&gt;{}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579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0F4B9-47E4-4E12-AB34-EE0BB20B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．创建业务层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2A458-9911-4D7A-BB7C-FA45AF8C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com.ch.ch10_1.service</a:t>
            </a:r>
            <a:r>
              <a:rPr lang="zh-CN" altLang="en-US" dirty="0"/>
              <a:t>的包，并在该包中创建</a:t>
            </a:r>
            <a:r>
              <a:rPr lang="en-US" altLang="zh-CN" dirty="0" err="1">
                <a:solidFill>
                  <a:srgbClr val="C00000"/>
                </a:solidFill>
              </a:rPr>
              <a:t>UserService</a:t>
            </a:r>
            <a:r>
              <a:rPr lang="zh-CN" altLang="en-US" dirty="0"/>
              <a:t>接口和</a:t>
            </a:r>
            <a:r>
              <a:rPr lang="en-US" altLang="zh-CN" dirty="0" err="1">
                <a:solidFill>
                  <a:srgbClr val="C00000"/>
                </a:solidFill>
              </a:rPr>
              <a:t>UserServiceImpl</a:t>
            </a:r>
            <a:r>
              <a:rPr lang="zh-CN" altLang="en-US" dirty="0"/>
              <a:t>实现类。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7EBDE-4ED6-46AD-931D-8221C391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88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A6D2-7063-469F-B317-B27440EC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．创建控制器类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76E28-41AA-4DB4-B851-CB09D26C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com.ch.ch10_1.controller</a:t>
            </a:r>
            <a:r>
              <a:rPr lang="zh-CN" altLang="en-US" dirty="0"/>
              <a:t>的包，并在该包中创建控制器类</a:t>
            </a:r>
            <a:r>
              <a:rPr lang="en-US" altLang="zh-CN" dirty="0" err="1">
                <a:solidFill>
                  <a:srgbClr val="C00000"/>
                </a:solidFill>
              </a:rPr>
              <a:t>TestSecurityController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5D34A-CC39-41D5-BD00-95DFEF25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40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CC858-C760-45FD-8FA3-6ECD6A6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．创建应用的安全控制相关实现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CEAE6-00BC-4A82-A615-C8DDC5AF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/>
              <a:t>com.ch.ch10_1.security</a:t>
            </a:r>
            <a:r>
              <a:rPr lang="zh-CN" altLang="en-US" dirty="0"/>
              <a:t>的包，并在该包中创建</a:t>
            </a:r>
            <a:r>
              <a:rPr lang="en-US" altLang="zh-CN" dirty="0" err="1">
                <a:solidFill>
                  <a:srgbClr val="C00000"/>
                </a:solidFill>
              </a:rPr>
              <a:t>MyUserSecurityService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MyAuthenticationSuccessHandler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MySecurityConfigurerAdapter</a:t>
            </a:r>
            <a:r>
              <a:rPr lang="zh-CN" altLang="en-US" dirty="0"/>
              <a:t>类。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MyUserSecurityService</a:t>
            </a:r>
            <a:r>
              <a:rPr lang="zh-CN" altLang="en-US" dirty="0"/>
              <a:t>实现了</a:t>
            </a:r>
            <a:r>
              <a:rPr lang="en-US" altLang="zh-CN" dirty="0" err="1">
                <a:solidFill>
                  <a:srgbClr val="C00000"/>
                </a:solidFill>
              </a:rPr>
              <a:t>UserDetailsService</a:t>
            </a:r>
            <a:r>
              <a:rPr lang="zh-CN" altLang="en-US" dirty="0"/>
              <a:t>接口，并通过重写</a:t>
            </a:r>
            <a:r>
              <a:rPr lang="en-US" altLang="zh-CN" dirty="0" err="1">
                <a:solidFill>
                  <a:srgbClr val="C00000"/>
                </a:solidFill>
              </a:rPr>
              <a:t>loadUserByUsername</a:t>
            </a:r>
            <a:r>
              <a:rPr lang="en-US" altLang="zh-CN" dirty="0">
                <a:solidFill>
                  <a:srgbClr val="C00000"/>
                </a:solidFill>
              </a:rPr>
              <a:t>(String username)</a:t>
            </a:r>
            <a:r>
              <a:rPr lang="zh-CN" altLang="en-US" dirty="0"/>
              <a:t>方法查询对应的用户，并将用户名、密码、权限等与认证相关的信息封装在</a:t>
            </a:r>
            <a:r>
              <a:rPr lang="en-US" altLang="zh-CN" dirty="0" err="1">
                <a:solidFill>
                  <a:srgbClr val="C00000"/>
                </a:solidFill>
              </a:rPr>
              <a:t>UserDetails</a:t>
            </a:r>
            <a:r>
              <a:rPr lang="zh-CN" altLang="en-US" dirty="0"/>
              <a:t>对象中。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F8D6C-85E2-4F9C-AF5D-64DD6DDA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728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61AF1-D4EB-47D5-BDF4-4111B999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MyAuthenticationSuccessHandler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2DCBE-69F5-4329-8375-ED4D6BB0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MyAuthenticationSuccessHandler</a:t>
            </a:r>
            <a:r>
              <a:rPr lang="zh-CN" altLang="en-US" dirty="0"/>
              <a:t>继承了</a:t>
            </a:r>
            <a:r>
              <a:rPr lang="en-US" altLang="zh-CN" dirty="0" err="1">
                <a:solidFill>
                  <a:srgbClr val="C00000"/>
                </a:solidFill>
              </a:rPr>
              <a:t>SimpleUrlAuthenticationSuccessHandler</a:t>
            </a:r>
            <a:r>
              <a:rPr lang="zh-CN" altLang="en-US" dirty="0"/>
              <a:t>类，并重写了</a:t>
            </a:r>
            <a:r>
              <a:rPr lang="en-US" altLang="zh-CN" dirty="0">
                <a:solidFill>
                  <a:srgbClr val="C00000"/>
                </a:solidFill>
              </a:rPr>
              <a:t>handle(</a:t>
            </a:r>
            <a:r>
              <a:rPr lang="en-US" altLang="zh-CN" dirty="0" err="1">
                <a:solidFill>
                  <a:srgbClr val="C00000"/>
                </a:solidFill>
              </a:rPr>
              <a:t>HttpServletRequest</a:t>
            </a:r>
            <a:r>
              <a:rPr lang="en-US" altLang="zh-CN" dirty="0">
                <a:solidFill>
                  <a:srgbClr val="C00000"/>
                </a:solidFill>
              </a:rPr>
              <a:t> request, </a:t>
            </a:r>
            <a:r>
              <a:rPr lang="en-US" altLang="zh-CN" dirty="0" err="1">
                <a:solidFill>
                  <a:srgbClr val="C00000"/>
                </a:solidFill>
              </a:rPr>
              <a:t>HttpServletResponse</a:t>
            </a:r>
            <a:r>
              <a:rPr lang="en-US" altLang="zh-CN" dirty="0">
                <a:solidFill>
                  <a:srgbClr val="C00000"/>
                </a:solidFill>
              </a:rPr>
              <a:t> response, Authentication authentication)</a:t>
            </a:r>
            <a:r>
              <a:rPr lang="zh-CN" altLang="en-US" dirty="0"/>
              <a:t>方法，根据当前认证用户的角色指定对应的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719E0-3D0F-4E22-9C3E-F66AC87D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28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10.1 Spring Security</a:t>
            </a:r>
            <a:r>
              <a:rPr lang="zh-CN" altLang="en-US" dirty="0"/>
              <a:t>快速入门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10.1.1 </a:t>
            </a:r>
            <a:r>
              <a:rPr lang="zh-CN" altLang="en-US" dirty="0">
                <a:solidFill>
                  <a:srgbClr val="C00000"/>
                </a:solidFill>
              </a:rPr>
              <a:t>什么是</a:t>
            </a:r>
            <a:r>
              <a:rPr lang="en-US" altLang="zh-CN" dirty="0">
                <a:solidFill>
                  <a:srgbClr val="C00000"/>
                </a:solidFill>
              </a:rPr>
              <a:t>Spring Security</a:t>
            </a:r>
          </a:p>
          <a:p>
            <a:r>
              <a:rPr lang="en-US" altLang="zh-CN" dirty="0"/>
              <a:t>10.1.2 Spring Security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10.1.3 Spring Security</a:t>
            </a:r>
            <a:r>
              <a:rPr lang="zh-CN" altLang="en-US" dirty="0"/>
              <a:t>的用户认证</a:t>
            </a:r>
            <a:endParaRPr lang="en-US" altLang="zh-CN" dirty="0"/>
          </a:p>
          <a:p>
            <a:r>
              <a:rPr lang="en-US" altLang="zh-CN" dirty="0"/>
              <a:t>10.1.4 Spring Security</a:t>
            </a:r>
            <a:r>
              <a:rPr lang="zh-CN" altLang="en-US" dirty="0"/>
              <a:t>的请求授权</a:t>
            </a:r>
            <a:endParaRPr lang="en-US" altLang="zh-CN" dirty="0"/>
          </a:p>
          <a:p>
            <a:r>
              <a:rPr lang="en-US" altLang="zh-CN" dirty="0"/>
              <a:t>10.1.5 Spring Security</a:t>
            </a:r>
            <a:r>
              <a:rPr lang="zh-CN" altLang="en-US" dirty="0"/>
              <a:t>的核心类</a:t>
            </a:r>
            <a:endParaRPr lang="en-US" altLang="zh-CN" dirty="0"/>
          </a:p>
          <a:p>
            <a:r>
              <a:rPr lang="en-US" altLang="zh-CN" dirty="0"/>
              <a:t>10.1.6 Spring Security</a:t>
            </a:r>
            <a:r>
              <a:rPr lang="zh-CN" altLang="en-US" dirty="0"/>
              <a:t>的验证机制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2193A-AB0A-46E6-8E9E-260A6EAF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MySecurityConfigurerAdapter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3886C-96DB-485C-A810-48869E8BC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MySecurityConfigurerAdapter</a:t>
            </a:r>
            <a:r>
              <a:rPr lang="zh-CN" altLang="en-US" dirty="0"/>
              <a:t>类继承了</a:t>
            </a:r>
            <a:r>
              <a:rPr lang="en-US" altLang="zh-CN" dirty="0" err="1">
                <a:solidFill>
                  <a:srgbClr val="C00000"/>
                </a:solidFill>
              </a:rPr>
              <a:t>WebSecurityConfigurerAdapter</a:t>
            </a:r>
            <a:r>
              <a:rPr lang="zh-CN" altLang="en-US" dirty="0"/>
              <a:t>类，并通过重写</a:t>
            </a:r>
            <a:r>
              <a:rPr lang="en-US" altLang="zh-CN" dirty="0">
                <a:solidFill>
                  <a:srgbClr val="C00000"/>
                </a:solidFill>
              </a:rPr>
              <a:t>configure(</a:t>
            </a:r>
            <a:r>
              <a:rPr lang="en-US" altLang="zh-CN" dirty="0" err="1">
                <a:solidFill>
                  <a:srgbClr val="C00000"/>
                </a:solidFill>
              </a:rPr>
              <a:t>AuthenticationManagerBuilder</a:t>
            </a:r>
            <a:r>
              <a:rPr lang="en-US" altLang="zh-CN" dirty="0">
                <a:solidFill>
                  <a:srgbClr val="C00000"/>
                </a:solidFill>
              </a:rPr>
              <a:t> auth)</a:t>
            </a:r>
            <a:r>
              <a:rPr lang="zh-CN" altLang="en-US" dirty="0"/>
              <a:t>方法实现用户认证，重写</a:t>
            </a:r>
            <a:r>
              <a:rPr lang="en-US" altLang="zh-CN" dirty="0">
                <a:solidFill>
                  <a:srgbClr val="C00000"/>
                </a:solidFill>
              </a:rPr>
              <a:t>configure(</a:t>
            </a:r>
            <a:r>
              <a:rPr lang="en-US" altLang="zh-CN" dirty="0" err="1">
                <a:solidFill>
                  <a:srgbClr val="C00000"/>
                </a:solidFill>
              </a:rPr>
              <a:t>HttpSecurity</a:t>
            </a:r>
            <a:r>
              <a:rPr lang="en-US" altLang="zh-CN" dirty="0">
                <a:solidFill>
                  <a:srgbClr val="C00000"/>
                </a:solidFill>
              </a:rPr>
              <a:t> http)</a:t>
            </a:r>
            <a:r>
              <a:rPr lang="zh-CN" altLang="en-US" dirty="0"/>
              <a:t>方法实现用户授权操作。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3BE70-FFCA-4015-9840-57DD47EB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259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05211-EF3A-4509-B009-EA53585C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．创建用于测试的视图页面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7849C-2C22-46D9-B5CE-BFBB04C5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</a:t>
            </a:r>
            <a:r>
              <a:rPr lang="zh-CN" altLang="en-US" dirty="0"/>
              <a:t>目录下创建应用首页（</a:t>
            </a:r>
            <a:r>
              <a:rPr lang="en-US" altLang="zh-CN" dirty="0">
                <a:solidFill>
                  <a:srgbClr val="C00000"/>
                </a:solidFill>
              </a:rPr>
              <a:t>index.html</a:t>
            </a:r>
            <a:r>
              <a:rPr lang="zh-CN" altLang="en-US" dirty="0"/>
              <a:t>）、注册（</a:t>
            </a:r>
            <a:r>
              <a:rPr lang="en-US" altLang="zh-CN" dirty="0">
                <a:solidFill>
                  <a:srgbClr val="C00000"/>
                </a:solidFill>
              </a:rPr>
              <a:t>register.html</a:t>
            </a:r>
            <a:r>
              <a:rPr lang="zh-CN" altLang="en-US" dirty="0"/>
              <a:t>）、登录（</a:t>
            </a:r>
            <a:r>
              <a:rPr lang="en-US" altLang="zh-CN" dirty="0">
                <a:solidFill>
                  <a:srgbClr val="C00000"/>
                </a:solidFill>
              </a:rPr>
              <a:t>login.html</a:t>
            </a:r>
            <a:r>
              <a:rPr lang="zh-CN" altLang="en-US" dirty="0"/>
              <a:t>）以及拒绝访问页面（</a:t>
            </a:r>
            <a:r>
              <a:rPr lang="en-US" altLang="zh-CN" dirty="0">
                <a:solidFill>
                  <a:srgbClr val="C00000"/>
                </a:solidFill>
              </a:rPr>
              <a:t>deniedAccess.html</a:t>
            </a:r>
            <a:r>
              <a:rPr lang="zh-CN" altLang="en-US" dirty="0"/>
              <a:t>）；在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/main/resources/templates/admin</a:t>
            </a:r>
            <a:r>
              <a:rPr lang="zh-CN" altLang="en-US" dirty="0"/>
              <a:t>目录下创建管理员用户认证成功后访问的页面（</a:t>
            </a:r>
            <a:r>
              <a:rPr lang="en-US" altLang="zh-CN" dirty="0">
                <a:solidFill>
                  <a:srgbClr val="C00000"/>
                </a:solidFill>
              </a:rPr>
              <a:t>main.html</a:t>
            </a:r>
            <a:r>
              <a:rPr lang="zh-CN" altLang="en-US" dirty="0"/>
              <a:t>）；在</a:t>
            </a:r>
            <a:r>
              <a:rPr lang="en-US" altLang="zh-CN" dirty="0" err="1"/>
              <a:t>src</a:t>
            </a:r>
            <a:r>
              <a:rPr lang="en-US" altLang="zh-CN" dirty="0"/>
              <a:t>/main/resources/templates/user</a:t>
            </a:r>
            <a:r>
              <a:rPr lang="zh-CN" altLang="en-US" dirty="0"/>
              <a:t>目录下创建普通用户认证成功后访问的页面（</a:t>
            </a:r>
            <a:r>
              <a:rPr lang="en-US" altLang="zh-CN" dirty="0">
                <a:solidFill>
                  <a:srgbClr val="C00000"/>
                </a:solidFill>
              </a:rPr>
              <a:t>loginSuccess.html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6786F-EE27-40D5-83E8-2D571E91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16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FC0B-F577-4BD4-827F-13F4F657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7F2D5-3256-4E36-9857-84FC6C2E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测试前建议删除数据库</a:t>
            </a:r>
            <a:r>
              <a:rPr lang="en-US" altLang="zh-CN" dirty="0" err="1"/>
              <a:t>springbootjpa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authority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user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user_authority</a:t>
            </a:r>
            <a:r>
              <a:rPr lang="zh-CN" altLang="en-US" dirty="0"/>
              <a:t>数据表。</a:t>
            </a:r>
          </a:p>
          <a:p>
            <a:r>
              <a:rPr lang="zh-CN" altLang="en-US" dirty="0"/>
              <a:t>运行</a:t>
            </a:r>
            <a:r>
              <a:rPr lang="en-US" altLang="zh-CN" dirty="0"/>
              <a:t>Ch101Application</a:t>
            </a:r>
            <a:r>
              <a:rPr lang="zh-CN" altLang="en-US" dirty="0"/>
              <a:t>的主类启动项目。</a:t>
            </a:r>
            <a:r>
              <a:rPr lang="en-US" altLang="zh-CN" dirty="0"/>
              <a:t>Spring Boot</a:t>
            </a:r>
            <a:r>
              <a:rPr lang="zh-CN" altLang="en-US" dirty="0"/>
              <a:t>应用启动后，观察控制台，发现</a:t>
            </a:r>
            <a:r>
              <a:rPr lang="en-US" altLang="zh-CN" dirty="0" err="1">
                <a:solidFill>
                  <a:srgbClr val="C00000"/>
                </a:solidFill>
              </a:rPr>
              <a:t>MySecurityConfigurerAdapter</a:t>
            </a:r>
            <a:r>
              <a:rPr lang="zh-CN" altLang="en-US" dirty="0"/>
              <a:t>的两个</a:t>
            </a:r>
            <a:r>
              <a:rPr lang="en-US" altLang="zh-CN" dirty="0">
                <a:solidFill>
                  <a:srgbClr val="C00000"/>
                </a:solidFill>
              </a:rPr>
              <a:t>configure</a:t>
            </a:r>
            <a:r>
              <a:rPr lang="zh-CN" altLang="en-US" dirty="0"/>
              <a:t>方法都已经被执行，说明自定义的用户认证和用户授权工作已经生效。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E213E7-E759-41B0-BD0C-96D42FC6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E3DE33-898F-438F-AC5B-982DAD12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77" y="4453990"/>
            <a:ext cx="5526245" cy="108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956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0F8FE-AFA5-44D7-AEA4-86725FCC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在浏览器地址栏中输入“</a:t>
            </a:r>
            <a:r>
              <a:rPr lang="en-US" altLang="zh-CN" dirty="0"/>
              <a:t>http://localhost:8080/ch10_1”</a:t>
            </a:r>
            <a:r>
              <a:rPr lang="zh-CN" altLang="en-US" dirty="0"/>
              <a:t>和“</a:t>
            </a:r>
            <a:r>
              <a:rPr lang="en-US" altLang="zh-CN" dirty="0"/>
              <a:t>/</a:t>
            </a:r>
            <a:r>
              <a:rPr lang="en-US" altLang="zh-CN" dirty="0" err="1"/>
              <a:t>toLogin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/>
              <a:t>/</a:t>
            </a:r>
            <a:r>
              <a:rPr lang="en-US" altLang="zh-CN" dirty="0" err="1"/>
              <a:t>toRegister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/>
              <a:t>/”</a:t>
            </a:r>
            <a:r>
              <a:rPr lang="zh-CN" altLang="en-US" dirty="0"/>
              <a:t>、“</a:t>
            </a:r>
            <a:r>
              <a:rPr lang="en-US" altLang="zh-CN" dirty="0"/>
              <a:t>/login”</a:t>
            </a:r>
            <a:r>
              <a:rPr lang="zh-CN" altLang="en-US" dirty="0"/>
              <a:t>、“</a:t>
            </a:r>
            <a:r>
              <a:rPr lang="en-US" altLang="zh-CN" dirty="0"/>
              <a:t>/register”</a:t>
            </a:r>
            <a:r>
              <a:rPr lang="zh-CN" altLang="en-US" dirty="0"/>
              <a:t>等其中任何一个请求都将正常访问，其他请求都将被重定向到“</a:t>
            </a:r>
            <a:r>
              <a:rPr lang="en-US" altLang="zh-CN" dirty="0">
                <a:solidFill>
                  <a:srgbClr val="C00000"/>
                </a:solidFill>
              </a:rPr>
              <a:t>http://localhost:8080/ch10_1/login</a:t>
            </a:r>
            <a:r>
              <a:rPr lang="en-US" altLang="zh-CN" dirty="0"/>
              <a:t>”</a:t>
            </a:r>
            <a:r>
              <a:rPr lang="zh-CN" altLang="en-US" dirty="0"/>
              <a:t>登录页面，因为没有登录，用户没有访问权限。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E74AA-DB90-46FC-910E-5F4BF25A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9245980-C354-4658-B131-1DB70F15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．测试应用</a:t>
            </a:r>
          </a:p>
        </p:txBody>
      </p:sp>
    </p:spTree>
    <p:extLst>
      <p:ext uri="{BB962C8B-B14F-4D97-AF65-F5344CB8AC3E}">
        <p14:creationId xmlns:p14="http://schemas.microsoft.com/office/powerpoint/2010/main" val="1178700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FD6D4-62F4-47B3-8A80-C8BB649A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可以通过“</a:t>
            </a:r>
            <a:r>
              <a:rPr lang="en-US" altLang="zh-CN" dirty="0">
                <a:solidFill>
                  <a:srgbClr val="C00000"/>
                </a:solidFill>
              </a:rPr>
              <a:t>http://localhost:8080/ch10_1</a:t>
            </a:r>
            <a:r>
              <a:rPr lang="en-US" altLang="zh-CN" dirty="0"/>
              <a:t>/”</a:t>
            </a:r>
            <a:r>
              <a:rPr lang="zh-CN" altLang="en-US" dirty="0"/>
              <a:t>访问首页面，如图</a:t>
            </a:r>
            <a:r>
              <a:rPr lang="en-US" altLang="zh-CN" dirty="0"/>
              <a:t>10.2</a:t>
            </a:r>
            <a:r>
              <a:rPr lang="zh-CN" altLang="en-US" dirty="0"/>
              <a:t>所示；然后，单击“去注册”超链接打开注册页面。成功注册用户后，打开登录页面进行用户登录。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1DD7B-845D-4E63-883B-CE750DAD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9AC6ACE-8BA9-40AF-A7B2-E7A194A3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．测试应用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C15D7F-AFA6-474A-A38B-DAB9F778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19" y="2988710"/>
            <a:ext cx="4488604" cy="224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59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CFE11-79D3-4500-8E1E-964CE232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如果在注册页面中输入的用户名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en-US" altLang="zh-CN" dirty="0">
                <a:solidFill>
                  <a:srgbClr val="C00000"/>
                </a:solidFill>
              </a:rPr>
              <a:t>admin</a:t>
            </a:r>
            <a:r>
              <a:rPr lang="zh-CN" altLang="en-US" dirty="0"/>
              <a:t>，那么就是注册了一个普通用户，其权限为“</a:t>
            </a:r>
            <a:r>
              <a:rPr lang="en-US" altLang="zh-CN" dirty="0">
                <a:solidFill>
                  <a:srgbClr val="C00000"/>
                </a:solidFill>
              </a:rPr>
              <a:t>ROLE_USER</a:t>
            </a:r>
            <a:r>
              <a:rPr lang="en-US" altLang="zh-CN" dirty="0"/>
              <a:t>”</a:t>
            </a:r>
            <a:r>
              <a:rPr lang="zh-CN" altLang="en-US" dirty="0"/>
              <a:t>；如果在注册页面中输入的用户名</a:t>
            </a:r>
            <a:r>
              <a:rPr lang="zh-CN" altLang="en-US" dirty="0">
                <a:solidFill>
                  <a:srgbClr val="C00000"/>
                </a:solidFill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admin</a:t>
            </a:r>
            <a:r>
              <a:rPr lang="zh-CN" altLang="en-US" dirty="0"/>
              <a:t>，那么就是注册了一个管理员用户，其权限为“</a:t>
            </a:r>
            <a:r>
              <a:rPr lang="en-US" altLang="zh-CN" dirty="0">
                <a:solidFill>
                  <a:srgbClr val="C00000"/>
                </a:solidFill>
              </a:rPr>
              <a:t>ROLE_ADMIN</a:t>
            </a:r>
            <a:r>
              <a:rPr lang="en-US" altLang="zh-CN" dirty="0"/>
              <a:t>”</a:t>
            </a:r>
            <a:r>
              <a:rPr lang="zh-CN" altLang="en-US" dirty="0"/>
              <a:t>和“</a:t>
            </a:r>
            <a:r>
              <a:rPr lang="en-US" altLang="zh-CN" dirty="0">
                <a:solidFill>
                  <a:srgbClr val="C00000"/>
                </a:solidFill>
              </a:rPr>
              <a:t>ROLE_DBA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在登录页面中任意输入用户名和密码，单击“登录”按钮。提示用户名或密码错误，如图</a:t>
            </a:r>
            <a:r>
              <a:rPr lang="en-US" altLang="zh-CN" dirty="0"/>
              <a:t>10.3</a:t>
            </a:r>
            <a:r>
              <a:rPr lang="zh-CN" altLang="en-US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36B63-46C4-4EFA-A548-B3C4B0F5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B3CE6F5-85DD-4459-8296-DCF31D5B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．测试应用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2BD2DE-10FB-4E1D-860F-5029F468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987" y="4264024"/>
            <a:ext cx="5472208" cy="255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523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563DB-C52E-4A9E-9AB0-72FFFE91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在登录页面中输入管理员用户名和密码，</a:t>
            </a:r>
            <a:r>
              <a:rPr lang="zh-CN" altLang="en-US" dirty="0">
                <a:solidFill>
                  <a:srgbClr val="C00000"/>
                </a:solidFill>
              </a:rPr>
              <a:t>成功登录后</a:t>
            </a:r>
            <a:r>
              <a:rPr lang="zh-CN" altLang="en-US" dirty="0"/>
              <a:t>打开管理员主页面，如图</a:t>
            </a:r>
            <a:r>
              <a:rPr lang="en-US" altLang="zh-CN" dirty="0"/>
              <a:t>10.4</a:t>
            </a:r>
            <a:r>
              <a:rPr lang="zh-CN" altLang="en-US" dirty="0"/>
              <a:t>所示。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590CD-0F07-4878-95FB-1E697E7A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1A71E6-AA14-4CCA-A082-B182F892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．测试应用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E10E76-D6A7-43B3-81DF-6FC43B21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4" y="2893151"/>
            <a:ext cx="6138117" cy="268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16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72FB7-3AFC-4C49-89E8-58B30715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单击图</a:t>
            </a:r>
            <a:r>
              <a:rPr lang="en-US" altLang="zh-CN" dirty="0"/>
              <a:t>10.4</a:t>
            </a:r>
            <a:r>
              <a:rPr lang="zh-CN" altLang="en-US" dirty="0"/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去访问用户登录成功页面</a:t>
            </a:r>
            <a:r>
              <a:rPr lang="zh-CN" altLang="en-US" dirty="0"/>
              <a:t>”显示拒绝访问页面，如图</a:t>
            </a:r>
            <a:r>
              <a:rPr lang="en-US" altLang="zh-CN" dirty="0"/>
              <a:t>10.5</a:t>
            </a:r>
            <a:r>
              <a:rPr lang="zh-CN" altLang="en-US" dirty="0"/>
              <a:t>所示。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4B3FC-E2FB-42A0-B273-AD9616F0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35A38A8-B3E5-4AC0-A59A-5720AF7B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．测试应用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688882-7981-48BA-BB43-671374C7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210" y="2988746"/>
            <a:ext cx="7440551" cy="203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855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72FB7-3AFC-4C49-89E8-58B30715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在登录页面中输入</a:t>
            </a:r>
            <a:r>
              <a:rPr lang="zh-CN" altLang="en-US" dirty="0">
                <a:solidFill>
                  <a:srgbClr val="C00000"/>
                </a:solidFill>
              </a:rPr>
              <a:t>普通用户名</a:t>
            </a:r>
            <a:r>
              <a:rPr lang="zh-CN" altLang="en-US" dirty="0"/>
              <a:t>和密码，</a:t>
            </a:r>
            <a:r>
              <a:rPr lang="zh-CN" altLang="en-US" dirty="0">
                <a:solidFill>
                  <a:srgbClr val="C00000"/>
                </a:solidFill>
              </a:rPr>
              <a:t>成功登录后</a:t>
            </a:r>
            <a:r>
              <a:rPr lang="zh-CN" altLang="en-US" dirty="0"/>
              <a:t>打开用户成功登录页面，如图</a:t>
            </a:r>
            <a:r>
              <a:rPr lang="en-US" altLang="zh-CN" dirty="0"/>
              <a:t>10.6</a:t>
            </a:r>
            <a:r>
              <a:rPr lang="zh-CN" altLang="en-US" dirty="0"/>
              <a:t>所示。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4B3FC-E2FB-42A0-B273-AD9616F0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35A38A8-B3E5-4AC0-A59A-5720AF7B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．测试应用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6FD12B-775B-4C01-A29B-1E9342AB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26" y="2824617"/>
            <a:ext cx="5128224" cy="244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810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72FB7-3AFC-4C49-89E8-58B30715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单击图</a:t>
            </a:r>
            <a:r>
              <a:rPr lang="en-US" altLang="zh-CN" dirty="0"/>
              <a:t>10.6</a:t>
            </a:r>
            <a:r>
              <a:rPr lang="zh-CN" altLang="en-US" dirty="0"/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去访问管理员页面</a:t>
            </a:r>
            <a:r>
              <a:rPr lang="zh-CN" altLang="en-US" dirty="0"/>
              <a:t>”显示拒绝访问页面，如图</a:t>
            </a:r>
            <a:r>
              <a:rPr lang="en-US" altLang="zh-CN" dirty="0"/>
              <a:t>10.7</a:t>
            </a:r>
            <a:r>
              <a:rPr lang="zh-CN" altLang="en-US" dirty="0"/>
              <a:t>所示。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4B3FC-E2FB-42A0-B273-AD9616F0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35A38A8-B3E5-4AC0-A59A-5720AF7B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．测试应用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A0FDF1E-969C-4EAF-BB9E-305B1AED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33" y="2984955"/>
            <a:ext cx="6155254" cy="191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5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F58E-557F-4661-9641-F370189C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10.1.1 </a:t>
            </a:r>
            <a:r>
              <a:rPr lang="zh-CN" altLang="en-US" dirty="0"/>
              <a:t>什么是</a:t>
            </a:r>
            <a:r>
              <a:rPr lang="en-US" altLang="zh-CN" dirty="0"/>
              <a:t>Spring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C745B-5CFA-427B-962F-78B19307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Spring Security</a:t>
            </a:r>
            <a:r>
              <a:rPr lang="zh-CN" altLang="en-US" dirty="0"/>
              <a:t>是一个专门针对</a:t>
            </a:r>
            <a:r>
              <a:rPr lang="en-US" altLang="zh-CN" dirty="0" err="1"/>
              <a:t>Sping</a:t>
            </a:r>
            <a:r>
              <a:rPr lang="zh-CN" altLang="en-US" dirty="0"/>
              <a:t>应用系统的安全框架，充分利用了</a:t>
            </a:r>
            <a:r>
              <a:rPr lang="en-US" altLang="zh-CN" dirty="0"/>
              <a:t>Spring</a:t>
            </a:r>
            <a:r>
              <a:rPr lang="zh-CN" altLang="en-US" dirty="0"/>
              <a:t>框架的</a:t>
            </a:r>
            <a:r>
              <a:rPr lang="zh-CN" altLang="en-US" dirty="0">
                <a:solidFill>
                  <a:srgbClr val="C00000"/>
                </a:solidFill>
              </a:rPr>
              <a:t>依赖注入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AOP</a:t>
            </a:r>
            <a:r>
              <a:rPr lang="zh-CN" altLang="en-US" dirty="0">
                <a:solidFill>
                  <a:srgbClr val="C00000"/>
                </a:solidFill>
              </a:rPr>
              <a:t>功能</a:t>
            </a:r>
            <a:r>
              <a:rPr lang="zh-CN" altLang="en-US" dirty="0"/>
              <a:t>，为</a:t>
            </a:r>
            <a:r>
              <a:rPr lang="en-US" altLang="zh-CN" dirty="0"/>
              <a:t>Spring</a:t>
            </a:r>
            <a:r>
              <a:rPr lang="zh-CN" altLang="en-US" dirty="0"/>
              <a:t>应用系统提供安全访问控制解决方案。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Spring Security</a:t>
            </a:r>
            <a:r>
              <a:rPr lang="zh-CN" altLang="en-US" dirty="0"/>
              <a:t>安全框架中，有两个重要概念，即</a:t>
            </a:r>
            <a:r>
              <a:rPr lang="zh-CN" altLang="en-US" dirty="0">
                <a:solidFill>
                  <a:srgbClr val="C00000"/>
                </a:solidFill>
              </a:rPr>
              <a:t>授权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C00000"/>
                </a:solidFill>
              </a:rPr>
              <a:t>Authorization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C00000"/>
                </a:solidFill>
              </a:rPr>
              <a:t>认证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C00000"/>
                </a:solidFill>
              </a:rPr>
              <a:t>Authentication</a:t>
            </a:r>
            <a:r>
              <a:rPr lang="zh-CN" altLang="en-US" dirty="0"/>
              <a:t>）。</a:t>
            </a:r>
            <a:r>
              <a:rPr lang="zh-CN" altLang="en-US" dirty="0">
                <a:solidFill>
                  <a:srgbClr val="C00000"/>
                </a:solidFill>
              </a:rPr>
              <a:t>授权</a:t>
            </a:r>
            <a:r>
              <a:rPr lang="zh-CN" altLang="en-US" dirty="0"/>
              <a:t>即确定用户在当前应用系统下所拥有的功能权限；</a:t>
            </a:r>
            <a:r>
              <a:rPr lang="zh-CN" altLang="en-US" dirty="0">
                <a:solidFill>
                  <a:srgbClr val="C00000"/>
                </a:solidFill>
              </a:rPr>
              <a:t>认证</a:t>
            </a:r>
            <a:r>
              <a:rPr lang="zh-CN" altLang="en-US" dirty="0"/>
              <a:t>即确认用户访问当前系统的身份。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46437-2630-4B5A-B79F-E990D803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281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本章首先介绍了</a:t>
            </a:r>
            <a:r>
              <a:rPr kumimoji="1" lang="en-US" altLang="zh-CN" dirty="0"/>
              <a:t>Spring Security</a:t>
            </a:r>
            <a:r>
              <a:rPr kumimoji="1" lang="zh-CN" altLang="en-US" dirty="0"/>
              <a:t>快速入门，然后详细介绍了实际开发中的</a:t>
            </a:r>
            <a:r>
              <a:rPr kumimoji="1" lang="en-US" altLang="zh-CN" dirty="0"/>
              <a:t>Spring Security</a:t>
            </a:r>
            <a:r>
              <a:rPr kumimoji="1" lang="zh-CN" altLang="en-US" dirty="0"/>
              <a:t>操作实例。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Security</a:t>
            </a:r>
            <a:r>
              <a:rPr kumimoji="1" lang="zh-CN" altLang="en-US" dirty="0"/>
              <a:t>安全机制的基本原理。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C00000"/>
                </a:solidFill>
              </a:rPr>
              <a:t>掌握如何在实际应用开发中，使用</a:t>
            </a:r>
            <a:r>
              <a:rPr kumimoji="1" lang="en-US" altLang="zh-CN" dirty="0">
                <a:solidFill>
                  <a:srgbClr val="C00000"/>
                </a:solidFill>
              </a:rPr>
              <a:t>Spring Security</a:t>
            </a:r>
            <a:r>
              <a:rPr kumimoji="1" lang="zh-CN" altLang="en-US" dirty="0">
                <a:solidFill>
                  <a:srgbClr val="C00000"/>
                </a:solidFill>
              </a:rPr>
              <a:t>安全机制提供系统安全解决方案。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10.1 Spring Security</a:t>
            </a:r>
            <a:r>
              <a:rPr lang="zh-CN" altLang="en-US" dirty="0"/>
              <a:t>快速入门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10.1.1 </a:t>
            </a:r>
            <a:r>
              <a:rPr lang="zh-CN" altLang="en-US" dirty="0"/>
              <a:t>什么是</a:t>
            </a:r>
            <a:r>
              <a:rPr lang="en-US" altLang="zh-CN" dirty="0"/>
              <a:t>Spring Security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10.1.2 Spring Security</a:t>
            </a:r>
            <a:r>
              <a:rPr lang="zh-CN" altLang="en-US" dirty="0">
                <a:solidFill>
                  <a:srgbClr val="C00000"/>
                </a:solidFill>
              </a:rPr>
              <a:t>的适配器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10.1.3 Spring Security</a:t>
            </a:r>
            <a:r>
              <a:rPr lang="zh-CN" altLang="en-US" dirty="0"/>
              <a:t>的用户认证</a:t>
            </a:r>
            <a:endParaRPr lang="en-US" altLang="zh-CN" dirty="0"/>
          </a:p>
          <a:p>
            <a:r>
              <a:rPr lang="en-US" altLang="zh-CN" dirty="0"/>
              <a:t>10.1.4 Spring Security</a:t>
            </a:r>
            <a:r>
              <a:rPr lang="zh-CN" altLang="en-US" dirty="0"/>
              <a:t>的请求授权</a:t>
            </a:r>
            <a:endParaRPr lang="en-US" altLang="zh-CN" dirty="0"/>
          </a:p>
          <a:p>
            <a:r>
              <a:rPr lang="en-US" altLang="zh-CN" dirty="0"/>
              <a:t>10.1.5 Spring Security</a:t>
            </a:r>
            <a:r>
              <a:rPr lang="zh-CN" altLang="en-US" dirty="0"/>
              <a:t>的核心类</a:t>
            </a:r>
            <a:endParaRPr lang="en-US" altLang="zh-CN" dirty="0"/>
          </a:p>
          <a:p>
            <a:r>
              <a:rPr lang="en-US" altLang="zh-CN" dirty="0"/>
              <a:t>10.1.6 Spring Security</a:t>
            </a:r>
            <a:r>
              <a:rPr lang="zh-CN" altLang="en-US" dirty="0"/>
              <a:t>的验证机制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14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BDF8D-C43D-4AE4-9FA5-2654F94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10.1.2 Spring Security</a:t>
            </a:r>
            <a:r>
              <a:rPr lang="zh-CN" altLang="en-US" dirty="0"/>
              <a:t>的适配器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CB35A-84F5-49E2-A461-3E5AF9DD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Security</a:t>
            </a:r>
            <a:r>
              <a:rPr lang="zh-CN" altLang="en-US" dirty="0"/>
              <a:t>为</a:t>
            </a:r>
            <a:r>
              <a:rPr lang="en-US" altLang="zh-CN" dirty="0"/>
              <a:t>Web</a:t>
            </a:r>
            <a:r>
              <a:rPr lang="zh-CN" altLang="en-US" dirty="0"/>
              <a:t>应用提供了一个适配器类</a:t>
            </a:r>
            <a:r>
              <a:rPr lang="en-US" altLang="zh-CN" dirty="0" err="1">
                <a:solidFill>
                  <a:srgbClr val="C00000"/>
                </a:solidFill>
              </a:rPr>
              <a:t>WebSecurityConfigurerAdapter</a:t>
            </a:r>
            <a:r>
              <a:rPr lang="zh-CN" altLang="en-US" dirty="0"/>
              <a:t>，该类实现了</a:t>
            </a:r>
            <a:r>
              <a:rPr lang="en-US" altLang="zh-CN" dirty="0" err="1">
                <a:solidFill>
                  <a:srgbClr val="C00000"/>
                </a:solidFill>
              </a:rPr>
              <a:t>WebSecurityConfigurer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WebSecurity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接口，并提供了两个</a:t>
            </a:r>
            <a:r>
              <a:rPr lang="en-US" altLang="zh-CN" dirty="0">
                <a:solidFill>
                  <a:srgbClr val="C00000"/>
                </a:solidFill>
              </a:rPr>
              <a:t>configure</a:t>
            </a:r>
            <a:r>
              <a:rPr lang="zh-CN" altLang="en-US" dirty="0"/>
              <a:t>方法用于</a:t>
            </a:r>
            <a:r>
              <a:rPr lang="zh-CN" altLang="en-US" dirty="0">
                <a:solidFill>
                  <a:srgbClr val="C00000"/>
                </a:solidFill>
              </a:rPr>
              <a:t>认证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授权</a:t>
            </a:r>
            <a:r>
              <a:rPr lang="zh-CN" altLang="en-US" dirty="0"/>
              <a:t>操作。</a:t>
            </a:r>
          </a:p>
          <a:p>
            <a:r>
              <a:rPr lang="zh-CN" altLang="en-US" dirty="0"/>
              <a:t>开发者创建自己的</a:t>
            </a:r>
            <a:r>
              <a:rPr lang="en-US" altLang="zh-CN" dirty="0"/>
              <a:t>Spring Security</a:t>
            </a:r>
            <a:r>
              <a:rPr lang="zh-CN" altLang="en-US" dirty="0"/>
              <a:t>适配器类是非常简单的，只需要定义一个继承</a:t>
            </a:r>
            <a:r>
              <a:rPr lang="en-US" altLang="zh-CN" dirty="0" err="1">
                <a:solidFill>
                  <a:srgbClr val="C00000"/>
                </a:solidFill>
              </a:rPr>
              <a:t>WebSecurityConfigurerAdapter</a:t>
            </a:r>
            <a:r>
              <a:rPr lang="zh-CN" altLang="en-US" dirty="0"/>
              <a:t>的类，并在该类中使用</a:t>
            </a:r>
            <a:r>
              <a:rPr lang="en-US" altLang="zh-CN" dirty="0">
                <a:solidFill>
                  <a:srgbClr val="C00000"/>
                </a:solidFill>
              </a:rPr>
              <a:t>@Configuration</a:t>
            </a:r>
            <a:r>
              <a:rPr lang="zh-CN" altLang="en-US" dirty="0"/>
              <a:t>注解，就可以通过重写两个</a:t>
            </a:r>
            <a:r>
              <a:rPr lang="en-US" altLang="zh-CN" dirty="0">
                <a:solidFill>
                  <a:srgbClr val="C00000"/>
                </a:solidFill>
              </a:rPr>
              <a:t>configure</a:t>
            </a:r>
            <a:r>
              <a:rPr lang="zh-CN" altLang="en-US" dirty="0"/>
              <a:t>方法来配置所需要的安全配置。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FF8B3-50B1-4E55-8B2A-466F7C48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03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3B4E7-C568-4666-B3CF-6C803482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227E9B-CED1-44A6-B8F3-FC7C8BE0FAAE}"/>
              </a:ext>
            </a:extLst>
          </p:cNvPr>
          <p:cNvSpPr txBox="1"/>
          <p:nvPr/>
        </p:nvSpPr>
        <p:spPr>
          <a:xfrm>
            <a:off x="1211855" y="1421176"/>
            <a:ext cx="9496540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@Configuration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MySecurityConfigurerAdapter extends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WebSecurityConfigurerAdapter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/**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用户认证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protected void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configure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AuthenticationManagerBuilder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auth) throws 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/**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请求授权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protected void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configure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HttpSecurity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http) throws 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83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10.1 Spring Security</a:t>
            </a:r>
            <a:r>
              <a:rPr lang="zh-CN" altLang="en-US" dirty="0"/>
              <a:t>快速入门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10.1.1 </a:t>
            </a:r>
            <a:r>
              <a:rPr lang="zh-CN" altLang="en-US" dirty="0"/>
              <a:t>什么是</a:t>
            </a:r>
            <a:r>
              <a:rPr lang="en-US" altLang="zh-CN" dirty="0"/>
              <a:t>Spring Security</a:t>
            </a:r>
          </a:p>
          <a:p>
            <a:r>
              <a:rPr lang="en-US" altLang="zh-CN" dirty="0"/>
              <a:t>10.1.2 Spring Security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10.1.3 Spring Security</a:t>
            </a:r>
            <a:r>
              <a:rPr lang="zh-CN" altLang="en-US" dirty="0">
                <a:solidFill>
                  <a:srgbClr val="C00000"/>
                </a:solidFill>
              </a:rPr>
              <a:t>的用户认证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10.1.4 Spring Security</a:t>
            </a:r>
            <a:r>
              <a:rPr lang="zh-CN" altLang="en-US" dirty="0"/>
              <a:t>的请求授权</a:t>
            </a:r>
            <a:endParaRPr lang="en-US" altLang="zh-CN" dirty="0"/>
          </a:p>
          <a:p>
            <a:r>
              <a:rPr lang="en-US" altLang="zh-CN" dirty="0"/>
              <a:t>10.1.5 Spring Security</a:t>
            </a:r>
            <a:r>
              <a:rPr lang="zh-CN" altLang="en-US" dirty="0"/>
              <a:t>的核心类</a:t>
            </a:r>
            <a:endParaRPr lang="en-US" altLang="zh-CN" dirty="0"/>
          </a:p>
          <a:p>
            <a:r>
              <a:rPr lang="en-US" altLang="zh-CN" dirty="0"/>
              <a:t>10.1.6 Spring Security</a:t>
            </a:r>
            <a:r>
              <a:rPr lang="zh-CN" altLang="en-US" dirty="0"/>
              <a:t>的验证机制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70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9433</TotalTime>
  <Words>3367</Words>
  <Application>Microsoft Office PowerPoint</Application>
  <PresentationFormat>宽屏</PresentationFormat>
  <Paragraphs>317</Paragraphs>
  <Slides>51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等线</vt:lpstr>
      <vt:lpstr>微软雅黑</vt:lpstr>
      <vt:lpstr>微软雅黑</vt:lpstr>
      <vt:lpstr>Arial</vt:lpstr>
      <vt:lpstr>Tahoma</vt:lpstr>
      <vt:lpstr>Times New Roman</vt:lpstr>
      <vt:lpstr>Wingdings</vt:lpstr>
      <vt:lpstr>Office 主题​​</vt:lpstr>
      <vt:lpstr>第十章 Spring Boot的安全控制</vt:lpstr>
      <vt:lpstr>本章目标</vt:lpstr>
      <vt:lpstr>本章内容</vt:lpstr>
      <vt:lpstr>10.1 Spring Security快速入门</vt:lpstr>
      <vt:lpstr>10.1.1 什么是Spring Security</vt:lpstr>
      <vt:lpstr>10.1 Spring Security快速入门</vt:lpstr>
      <vt:lpstr>10.1.2 Spring Security的适配器</vt:lpstr>
      <vt:lpstr>PowerPoint 演示文稿</vt:lpstr>
      <vt:lpstr>10.1 Spring Security快速入门</vt:lpstr>
      <vt:lpstr>10.1.3 Spring Security的用户认证</vt:lpstr>
      <vt:lpstr>2．通用的用户认证</vt:lpstr>
      <vt:lpstr>10.1 Spring Security快速入门</vt:lpstr>
      <vt:lpstr>10.1.4 Spring Security的请求授权</vt:lpstr>
      <vt:lpstr>Spring Security的安全处理方法</vt:lpstr>
      <vt:lpstr>10.1 Spring Security快速入门</vt:lpstr>
      <vt:lpstr>10.1.5 Spring Security的核心类</vt:lpstr>
      <vt:lpstr>1．Authentication</vt:lpstr>
      <vt:lpstr>2．SecurityContextHolder</vt:lpstr>
      <vt:lpstr>3．UserDetails</vt:lpstr>
      <vt:lpstr>4．UserDetailsService</vt:lpstr>
      <vt:lpstr>5．GrantedAuthority</vt:lpstr>
      <vt:lpstr>6．DaoAuthenticationProvider</vt:lpstr>
      <vt:lpstr>7．PasswordEncoder</vt:lpstr>
      <vt:lpstr>10.1 Spring Security快速入门</vt:lpstr>
      <vt:lpstr>10.1.6 Spring Security的验证机制</vt:lpstr>
      <vt:lpstr>本章内容</vt:lpstr>
      <vt:lpstr>10.2 Spring Boot的支持</vt:lpstr>
      <vt:lpstr>本章内容</vt:lpstr>
      <vt:lpstr>10.3 实际开发中的Spring Security操作实例</vt:lpstr>
      <vt:lpstr>3．设置Web应用ch10_1的上下文路径及数据源配置信息</vt:lpstr>
      <vt:lpstr>4．整理脚本样式静态文件</vt:lpstr>
      <vt:lpstr>5．创建用户和权限持久化实体类</vt:lpstr>
      <vt:lpstr>MyUser的核心代码</vt:lpstr>
      <vt:lpstr>Authority的代码</vt:lpstr>
      <vt:lpstr>6．创建数据访问层接口</vt:lpstr>
      <vt:lpstr>7．创建业务层</vt:lpstr>
      <vt:lpstr>8．创建控制器类</vt:lpstr>
      <vt:lpstr>9．创建应用的安全控制相关实现</vt:lpstr>
      <vt:lpstr>MyAuthenticationSuccessHandler</vt:lpstr>
      <vt:lpstr>MySecurityConfigurerAdapter</vt:lpstr>
      <vt:lpstr>10．创建用于测试的视图页面</vt:lpstr>
      <vt:lpstr>11．测试应用</vt:lpstr>
      <vt:lpstr>11．测试应用</vt:lpstr>
      <vt:lpstr>11．测试应用</vt:lpstr>
      <vt:lpstr>11．测试应用</vt:lpstr>
      <vt:lpstr>11．测试应用</vt:lpstr>
      <vt:lpstr>11．测试应用</vt:lpstr>
      <vt:lpstr>11．测试应用</vt:lpstr>
      <vt:lpstr>11．测试应用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1396</cp:revision>
  <dcterms:created xsi:type="dcterms:W3CDTF">2021-01-06T05:35:51Z</dcterms:created>
  <dcterms:modified xsi:type="dcterms:W3CDTF">2021-10-07T02:02:48Z</dcterms:modified>
</cp:coreProperties>
</file>