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1257" r:id="rId2"/>
    <p:sldId id="991" r:id="rId3"/>
    <p:sldId id="1258" r:id="rId4"/>
    <p:sldId id="1254" r:id="rId5"/>
    <p:sldId id="1361" r:id="rId6"/>
    <p:sldId id="1364" r:id="rId7"/>
    <p:sldId id="1366" r:id="rId8"/>
    <p:sldId id="1365" r:id="rId9"/>
    <p:sldId id="1367" r:id="rId10"/>
    <p:sldId id="1368" r:id="rId11"/>
    <p:sldId id="1369" r:id="rId12"/>
    <p:sldId id="1371" r:id="rId13"/>
    <p:sldId id="1372" r:id="rId14"/>
    <p:sldId id="1373" r:id="rId15"/>
    <p:sldId id="1374" r:id="rId16"/>
    <p:sldId id="1375" r:id="rId17"/>
    <p:sldId id="1370" r:id="rId18"/>
    <p:sldId id="1376" r:id="rId19"/>
    <p:sldId id="1377" r:id="rId20"/>
    <p:sldId id="1362" r:id="rId21"/>
    <p:sldId id="1378" r:id="rId22"/>
    <p:sldId id="1379" r:id="rId23"/>
    <p:sldId id="1380" r:id="rId24"/>
    <p:sldId id="1382" r:id="rId25"/>
    <p:sldId id="1381" r:id="rId26"/>
    <p:sldId id="1383" r:id="rId27"/>
    <p:sldId id="1384" r:id="rId28"/>
    <p:sldId id="1386" r:id="rId29"/>
    <p:sldId id="1385" r:id="rId30"/>
    <p:sldId id="1387" r:id="rId31"/>
    <p:sldId id="1388" r:id="rId32"/>
    <p:sldId id="1389" r:id="rId33"/>
    <p:sldId id="1390" r:id="rId34"/>
    <p:sldId id="1391" r:id="rId35"/>
    <p:sldId id="1392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  <p:sldId id="1403" r:id="rId47"/>
    <p:sldId id="1404" r:id="rId48"/>
    <p:sldId id="1363" r:id="rId49"/>
    <p:sldId id="994" r:id="rId50"/>
    <p:sldId id="136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1"/>
            <p14:sldId id="1364"/>
            <p14:sldId id="1366"/>
            <p14:sldId id="1365"/>
            <p14:sldId id="1367"/>
            <p14:sldId id="1368"/>
            <p14:sldId id="1369"/>
            <p14:sldId id="1371"/>
            <p14:sldId id="1372"/>
            <p14:sldId id="1373"/>
            <p14:sldId id="1374"/>
            <p14:sldId id="1375"/>
            <p14:sldId id="1370"/>
            <p14:sldId id="1376"/>
            <p14:sldId id="1377"/>
            <p14:sldId id="1362"/>
            <p14:sldId id="1378"/>
            <p14:sldId id="1379"/>
            <p14:sldId id="1380"/>
            <p14:sldId id="1382"/>
            <p14:sldId id="1381"/>
            <p14:sldId id="1383"/>
            <p14:sldId id="1384"/>
            <p14:sldId id="1386"/>
            <p14:sldId id="1385"/>
            <p14:sldId id="1387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363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第十一章 异步消息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B86D9-AD41-44BF-879D-ED0D1091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C7EC90-8E41-4A11-B08C-C99E2C8B2406}"/>
              </a:ext>
            </a:extLst>
          </p:cNvPr>
          <p:cNvSpPr txBox="1"/>
          <p:nvPr/>
        </p:nvSpPr>
        <p:spPr>
          <a:xfrm>
            <a:off x="1090670" y="1454227"/>
            <a:ext cx="10366872" cy="46711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生产者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创建并发送消息的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客户。</a:t>
            </a:r>
          </a:p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消费者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接收消息的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客户。</a:t>
            </a:r>
          </a:p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包括可以在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客户之间传递的数据对象。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定义了五种不同的消息正文格式，以及调用的消息类型，允许你发送并接收一些不同形式的数据，提供现有消息格式的一些级别的兼容性。常见的消息格式有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原始值的数据流消息）、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（映射消息）、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TextMessage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（文本消息）、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（一个序列化的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对象消息）、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（字节消息）。</a:t>
            </a:r>
          </a:p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一个容纳那些被发送的等待阅读的消息区域。与队列名字所暗示的意思不同，消息的接受顺序并不一定要与消息的发送顺序相同。一旦一个消息被阅读，该消息将被从队列中移走。</a:t>
            </a:r>
          </a:p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主题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一种支持发送消息给多个订阅者的机制。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572E-C5DC-4E8D-B701-236DAD8E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JMS</a:t>
            </a:r>
            <a:r>
              <a:rPr lang="zh-CN" altLang="en-US" dirty="0"/>
              <a:t>的应用接口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8FBCD-36B0-475D-885D-EA62573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B22DEF-8436-479A-B75B-8F88958B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783138E-5F53-44E9-8BA8-461A03056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1996"/>
              </p:ext>
            </p:extLst>
          </p:nvPr>
        </p:nvGraphicFramePr>
        <p:xfrm>
          <a:off x="1949985" y="1393824"/>
          <a:ext cx="6279615" cy="530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25727" imgH="3568525" progId="Visio.Drawing.15">
                  <p:embed/>
                </p:oleObj>
              </mc:Choice>
              <mc:Fallback>
                <p:oleObj name="Visio" r:id="rId2" imgW="4025727" imgH="35685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985" y="1393824"/>
                        <a:ext cx="6279615" cy="5302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67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E32B-CF93-445C-81E3-BADC39F8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ConnectionFactory</a:t>
            </a:r>
            <a:r>
              <a:rPr lang="zh-CN" altLang="en-US" dirty="0"/>
              <a:t>接口（连接工厂）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B6BD7-9A71-4D00-BB03-46DF1612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用户用来创建到</a:t>
            </a:r>
            <a:r>
              <a:rPr lang="en-US" altLang="zh-CN" dirty="0">
                <a:solidFill>
                  <a:srgbClr val="C00000"/>
                </a:solidFill>
              </a:rPr>
              <a:t>JMS</a:t>
            </a:r>
            <a:r>
              <a:rPr lang="zh-CN" altLang="en-US" dirty="0"/>
              <a:t>消息代理实现的连接的</a:t>
            </a:r>
            <a:r>
              <a:rPr lang="zh-CN" altLang="en-US" dirty="0">
                <a:solidFill>
                  <a:srgbClr val="C00000"/>
                </a:solidFill>
              </a:rPr>
              <a:t>被管对象</a:t>
            </a:r>
            <a:r>
              <a:rPr lang="zh-CN" altLang="en-US" dirty="0"/>
              <a:t>。</a:t>
            </a:r>
            <a:r>
              <a:rPr lang="en-US" altLang="zh-CN" dirty="0"/>
              <a:t>JMS</a:t>
            </a:r>
            <a:r>
              <a:rPr lang="zh-CN" altLang="en-US" dirty="0"/>
              <a:t>客户通过可移植的接口访问连接，这样当下层的实现改变时，代码不需要进行修改。管理员在</a:t>
            </a:r>
            <a:r>
              <a:rPr lang="en-US" altLang="zh-CN" dirty="0">
                <a:solidFill>
                  <a:srgbClr val="C00000"/>
                </a:solidFill>
              </a:rPr>
              <a:t>JNDI</a:t>
            </a:r>
            <a:r>
              <a:rPr lang="zh-CN" altLang="en-US" dirty="0"/>
              <a:t>名字空间中配置连接工厂，这样，</a:t>
            </a:r>
            <a:r>
              <a:rPr lang="en-US" altLang="zh-CN" dirty="0">
                <a:solidFill>
                  <a:srgbClr val="C00000"/>
                </a:solidFill>
              </a:rPr>
              <a:t>JMS</a:t>
            </a:r>
            <a:r>
              <a:rPr lang="zh-CN" altLang="en-US" dirty="0"/>
              <a:t>客户才能够查找到它们。根据目的地的不同，用户将使用队列连接工厂，或者主题连接工厂。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705C6-25E5-47D9-AC7D-8E1B209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2AE0-1A86-4677-8ADD-1D48E26D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 </a:t>
            </a:r>
            <a:r>
              <a:rPr lang="zh-CN" altLang="en-US" dirty="0"/>
              <a:t>接口（连接）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BDD63-E0D1-49E0-B311-6CCAE912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连接代表了</a:t>
            </a:r>
            <a:r>
              <a:rPr lang="zh-CN" altLang="en-US" dirty="0">
                <a:solidFill>
                  <a:srgbClr val="C00000"/>
                </a:solidFill>
              </a:rPr>
              <a:t>应用程序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消息服务器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rgbClr val="C00000"/>
                </a:solidFill>
              </a:rPr>
              <a:t>通信链路</a:t>
            </a:r>
            <a:r>
              <a:rPr lang="zh-CN" altLang="en-US" dirty="0"/>
              <a:t>。在获得了连接工厂后，就可以创建一个与</a:t>
            </a:r>
            <a:r>
              <a:rPr lang="en-US" altLang="zh-CN" dirty="0">
                <a:solidFill>
                  <a:srgbClr val="C00000"/>
                </a:solidFill>
              </a:rPr>
              <a:t>JMS</a:t>
            </a:r>
            <a:r>
              <a:rPr lang="zh-CN" altLang="en-US" dirty="0">
                <a:solidFill>
                  <a:srgbClr val="C00000"/>
                </a:solidFill>
              </a:rPr>
              <a:t>消息代理实现</a:t>
            </a:r>
            <a:r>
              <a:rPr lang="zh-CN" altLang="en-US" dirty="0"/>
              <a:t>（提供者）的连接。根据不同的连接类型，连接允许用户创建会话，以发送和接收队列和主题到目的地。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B36E7-2702-4F88-B668-202B60A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8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69E2E-6648-411C-972D-1C0B6A59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Destination</a:t>
            </a:r>
            <a:r>
              <a:rPr lang="zh-CN" altLang="fr-FR" dirty="0"/>
              <a:t>接口（目的地）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5DDC6-354F-4503-B5DF-70BA736D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目的地</a:t>
            </a:r>
            <a:r>
              <a:rPr lang="zh-CN" altLang="en-US" dirty="0"/>
              <a:t>是一个包装了</a:t>
            </a:r>
            <a:r>
              <a:rPr lang="zh-CN" altLang="en-US" dirty="0">
                <a:solidFill>
                  <a:srgbClr val="C00000"/>
                </a:solidFill>
              </a:rPr>
              <a:t>消息目的地标识符的被管对象</a:t>
            </a:r>
            <a:r>
              <a:rPr lang="zh-CN" altLang="en-US" dirty="0"/>
              <a:t>，消息目的地是指消息发布和接收的地点，或者是队列，或者是主题。</a:t>
            </a:r>
            <a:r>
              <a:rPr lang="en-US" altLang="zh-CN" dirty="0">
                <a:solidFill>
                  <a:srgbClr val="C00000"/>
                </a:solidFill>
              </a:rPr>
              <a:t>JMS</a:t>
            </a:r>
            <a:r>
              <a:rPr lang="zh-CN" altLang="en-US" dirty="0"/>
              <a:t>管理员创建这些对象，然后用户通过</a:t>
            </a:r>
            <a:r>
              <a:rPr lang="en-US" altLang="zh-CN" dirty="0">
                <a:solidFill>
                  <a:srgbClr val="C00000"/>
                </a:solidFill>
              </a:rPr>
              <a:t>JNDI</a:t>
            </a:r>
            <a:r>
              <a:rPr lang="zh-CN" altLang="en-US" dirty="0"/>
              <a:t>发现它们。和连接工厂一样，管理员可以创建两种类型的目的地，点对点模型的队列，以及发布者</a:t>
            </a:r>
            <a:r>
              <a:rPr lang="en-US" altLang="zh-CN" dirty="0"/>
              <a:t>/</a:t>
            </a:r>
            <a:r>
              <a:rPr lang="zh-CN" altLang="en-US" dirty="0"/>
              <a:t>订阅者模型的主题。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18253-1E0F-4FD6-94AC-21AE3FCF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6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7BC8E-2838-4574-98B2-A030CFEB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接口（会话）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67B6B-B9A2-4FF6-8FC3-A617063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表示一个单线程的</a:t>
            </a:r>
            <a:r>
              <a:rPr lang="zh-CN" altLang="en-US" dirty="0">
                <a:solidFill>
                  <a:srgbClr val="C00000"/>
                </a:solidFill>
              </a:rPr>
              <a:t>上下文</a:t>
            </a:r>
            <a:r>
              <a:rPr lang="zh-CN" altLang="en-US" dirty="0"/>
              <a:t>，用于</a:t>
            </a:r>
            <a:r>
              <a:rPr lang="zh-CN" altLang="en-US" dirty="0">
                <a:solidFill>
                  <a:srgbClr val="C00000"/>
                </a:solidFill>
              </a:rPr>
              <a:t>发送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接收</a:t>
            </a:r>
            <a:r>
              <a:rPr lang="zh-CN" altLang="en-US" dirty="0"/>
              <a:t>消息。由于会话是单线程的，所以消息是连续的，就是说消息是按照发送的顺序一个一个接收的。会话的好处是它支持事务。如果用户选择了事务支持，会话上下文将保存一组消息，直到事务被提交才发送这些消息。在提交事务之前，用户可以使用回滚操作取消这些消息。一个会话允许用户创建消息，生产者来发送消息，消费者来接收消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7A8CC-5E0C-4746-A9AF-1E6B0CE3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07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7CB9-1911-4199-AB0C-A367A74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MessageConsumer</a:t>
            </a:r>
            <a:r>
              <a:rPr lang="zh-CN" altLang="en-US" dirty="0"/>
              <a:t>接口（消息消费者）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40421-BD4A-413C-A052-FB06C624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由会话创建的对象，用于</a:t>
            </a:r>
            <a:r>
              <a:rPr lang="zh-CN" altLang="en-US" dirty="0">
                <a:solidFill>
                  <a:srgbClr val="C00000"/>
                </a:solidFill>
              </a:rPr>
              <a:t>接收发送到目的地的消息</a:t>
            </a:r>
            <a:r>
              <a:rPr lang="zh-CN" altLang="en-US" dirty="0"/>
              <a:t>。消费者可以同步地（</a:t>
            </a:r>
            <a:r>
              <a:rPr lang="zh-CN" altLang="en-US" dirty="0">
                <a:solidFill>
                  <a:srgbClr val="C00000"/>
                </a:solidFill>
              </a:rPr>
              <a:t>阻塞模式</a:t>
            </a:r>
            <a:r>
              <a:rPr lang="zh-CN" altLang="en-US" dirty="0"/>
              <a:t>），或（</a:t>
            </a:r>
            <a:r>
              <a:rPr lang="zh-CN" altLang="en-US" dirty="0">
                <a:solidFill>
                  <a:srgbClr val="C00000"/>
                </a:solidFill>
              </a:rPr>
              <a:t>非阻塞</a:t>
            </a:r>
            <a:r>
              <a:rPr lang="zh-CN" altLang="en-US" dirty="0"/>
              <a:t>）接收队列和主题类型的消息。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4BCDA-7758-4F49-9FE0-62B4A4C9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33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A5BC-E071-45DF-8D1C-D4176BA6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MessageProducer</a:t>
            </a:r>
            <a:r>
              <a:rPr lang="zh-CN" altLang="en-US" dirty="0"/>
              <a:t>接口（消息生产者）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FB5AE-D0F0-4E4D-AAE4-BDC0AE43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由会话创建的对象，用于</a:t>
            </a:r>
            <a:r>
              <a:rPr lang="zh-CN" altLang="en-US" dirty="0">
                <a:solidFill>
                  <a:srgbClr val="C00000"/>
                </a:solidFill>
              </a:rPr>
              <a:t>发送消息到目的地</a:t>
            </a:r>
            <a:r>
              <a:rPr lang="zh-CN" altLang="en-US" dirty="0"/>
              <a:t>。用户可以创建某个目的地的发送者，也可以创建一个通用的发送者，在发送消息时指定目的地。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8C8C9-8EA8-4ECE-9450-7FFD3961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DF10A-5715-42DC-9609-9A9F501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接口（消息）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48AA-DBD1-4D3A-9D86-AA9E1744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是在</a:t>
            </a:r>
            <a:r>
              <a:rPr lang="zh-CN" altLang="en-US" dirty="0">
                <a:solidFill>
                  <a:srgbClr val="C00000"/>
                </a:solidFill>
              </a:rPr>
              <a:t>消费者和生产者之间传送的对象</a:t>
            </a:r>
            <a:r>
              <a:rPr lang="zh-CN" altLang="en-US" dirty="0"/>
              <a:t>，也就是说从一个应用程序传送到另一个应用程序。一个消息有三个主要部分：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消息头（必须）</a:t>
            </a:r>
            <a:r>
              <a:rPr lang="zh-CN" altLang="en-US" dirty="0"/>
              <a:t>：包含用于识别和为消息寻找路由的操作设置。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一组消息属性（可选）</a:t>
            </a:r>
            <a:r>
              <a:rPr lang="zh-CN" altLang="en-US" dirty="0"/>
              <a:t>：包含额外的属性，支持其他消息代理实现和用户的兼容。可以创建定制的字段和过滤器（消息选择器）。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一个消息体（可选）</a:t>
            </a:r>
            <a:r>
              <a:rPr lang="zh-CN" altLang="en-US" dirty="0"/>
              <a:t>：允许用户创建五种类型的消息（文本消息、映射消息、字节消息、流消息和对象消息）。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C9A6C-A6C9-4F2B-9CC3-FC07162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65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5FF0-B8CB-4605-98DA-E2528EF2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企业级消息代理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60DC1-25AE-46BD-8706-D9F06C7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11.2.1 JMS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11.2.2 AMQP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293FB-53DE-4070-8D75-1BBBD9D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1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理解异步消息通信原理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掌握异步消息通信技术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9732-8097-4714-869F-2A828913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AMQP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37A41-A014-479D-9DB2-24F74AF1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AMQP</a:t>
            </a:r>
            <a:r>
              <a:rPr lang="zh-CN" altLang="en-US" dirty="0"/>
              <a:t>（</a:t>
            </a:r>
            <a:r>
              <a:rPr lang="en-US" altLang="zh-CN" dirty="0"/>
              <a:t>Advanced Message Queuing Protocol</a:t>
            </a:r>
            <a:r>
              <a:rPr lang="zh-CN" altLang="en-US" dirty="0"/>
              <a:t>）即</a:t>
            </a:r>
            <a:r>
              <a:rPr lang="zh-CN" altLang="en-US" dirty="0">
                <a:solidFill>
                  <a:srgbClr val="C00000"/>
                </a:solidFill>
              </a:rPr>
              <a:t>高级消息队列协议</a:t>
            </a:r>
            <a:r>
              <a:rPr lang="zh-CN" altLang="en-US" dirty="0"/>
              <a:t>，是一个提供统一消息服务的应用层标准高级消息队列协议，是应用层协议的一个开放标准，为面向消息的中间件设计。基于此协议的客户端与消息中间件可传递消息，并不受客户端</a:t>
            </a:r>
            <a:r>
              <a:rPr lang="en-US" altLang="zh-CN" dirty="0"/>
              <a:t>/</a:t>
            </a:r>
            <a:r>
              <a:rPr lang="zh-CN" altLang="en-US" dirty="0"/>
              <a:t>中间件的不同产品、不同开发语言等条件的限制。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6ADEA-B4D9-4B83-B4D1-7DFE657B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475E-BCE2-4248-A97C-B5AAC4C7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AMQP</a:t>
            </a:r>
            <a:r>
              <a:rPr lang="zh-CN" altLang="en-US" dirty="0"/>
              <a:t>的技术术语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D025D-AFD5-4CD5-AF2D-4CEB0012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46B212-3C32-4C67-B7E7-BD0BAE18010B}"/>
              </a:ext>
            </a:extLst>
          </p:cNvPr>
          <p:cNvSpPr txBox="1"/>
          <p:nvPr/>
        </p:nvSpPr>
        <p:spPr>
          <a:xfrm>
            <a:off x="1057619" y="1432193"/>
            <a:ext cx="9342304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 Model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：一个由关键实体和语义表示的逻辑框架，遵从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规范的服务器必须提供这些实体和语义。为了实现本规范中定义的语义，客户端可以发送命令来控制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Connection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：一个网络连接，比如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套接字连接。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会话（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：端点之间的命名对话。在一个会话上下文中，保证“恰好传递一次”。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信道（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：多路复用连接中的一条独立的双向数据流通道。为会话提供物理传输介质。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连接或者会话的发起者。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是非对称的，客户端生产和消费消息，服务器存储和路由这些消息。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：接受客户端连接，实现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消息队列和路由功能的进程。也称为“消息代理”。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端点（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对话的任意一方。一个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连接包括两个端点（一个是客户端，一个是服务器）。</a:t>
            </a:r>
          </a:p>
        </p:txBody>
      </p:sp>
    </p:spTree>
    <p:extLst>
      <p:ext uri="{BB962C8B-B14F-4D97-AF65-F5344CB8AC3E}">
        <p14:creationId xmlns:p14="http://schemas.microsoft.com/office/powerpoint/2010/main" val="32398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C28DF-9F0C-499E-A378-7AE9FFB2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AMQP</a:t>
            </a:r>
            <a:r>
              <a:rPr lang="zh-CN" altLang="en-US" dirty="0"/>
              <a:t>的技术术语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F7D22-9FA1-4D6A-A339-5C69EED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0542AD-6B33-4813-B6D6-EC82CE48563E}"/>
              </a:ext>
            </a:extLst>
          </p:cNvPr>
          <p:cNvSpPr txBox="1"/>
          <p:nvPr/>
        </p:nvSpPr>
        <p:spPr>
          <a:xfrm>
            <a:off x="1035586" y="1487277"/>
            <a:ext cx="9827045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搭档（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Partner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：当描述两个端点之间的交互过程时，使用术语“搭档”来表示“另一个”端点的简记法。比如我们定义端点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，当它们进行通信时，端点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的搭档，端点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是端点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的搭档。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片段集（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Assembly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：段的有序集合，形成一个逻辑工作单元。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段（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Segment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：帧的有序集合，形成片段集中一个完整子单元。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帧（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传输的一个原子单元。一个帧是一个段中的任意分片。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：单向指令，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规范假设这些指令的传输是不可靠的。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Command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：需要确认的指令，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规范规定这些指令的传输是可靠的。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异常（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Exception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：在执行一个或者多个命令时可能发生的错误状态。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：一批用来描述某种特定功能的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AMQP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命令或者控制。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消息头（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Header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：描述消息数据属性的一种特殊段。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消息体（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Body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：包含应用程序数据的一种特殊段。消息体段对于服务器来说完全透明——服务器不能查看或者修改消息体。</a:t>
            </a:r>
          </a:p>
          <a:p>
            <a:pPr indent="266700" algn="l"/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消息内容（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：包含在消息体段中的的消息数据。</a:t>
            </a: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交换器（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Exchange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：服务器中的实体，用来接收生产者发送的消息并将这些消息路由给服务器中的队列。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1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490C9-912C-46CC-A2F0-A1D84423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AMQP</a:t>
            </a:r>
            <a:r>
              <a:rPr lang="zh-CN" altLang="en-US" dirty="0"/>
              <a:t>的技术术语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05408-D79C-4D0C-BB4D-E8322501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43AEC7-AE26-436A-A788-8A9A66AA1BF8}"/>
              </a:ext>
            </a:extLst>
          </p:cNvPr>
          <p:cNvSpPr txBox="1"/>
          <p:nvPr/>
        </p:nvSpPr>
        <p:spPr>
          <a:xfrm>
            <a:off x="1057619" y="1509311"/>
            <a:ext cx="9738911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交换器类型（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Exchange Type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：基于不同路由语义的交换器类。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消息队列（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 Queue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：一个命名实体，用来保存消息直到发送给消费者。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绑定器（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Binding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：消息队列和交换器之间的关联。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绑定器关键字（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Binding Key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：绑定的名称。一些交换器类型可能使用这个名称作为定义绑定器路由行为的模式。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路由关键字（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Routing Key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：一个消息头，交换器可以用这个消息头决定如何路由某条消息。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持久存储（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Durable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：一种服务器资源，当服务器重启时，保存的消息数据不会丢失。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临时存储（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Transient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：一种服务器资源，当服务器重启时，保存的消息数据会丢失。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持久化（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Persistent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：服务器将消息保存在可靠磁盘存储中，当服务器重启时，消息不会丢失。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非持久化（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Non-Persistent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：服务器将消息保存在内存中，当服务器重启时，消息可能丢失。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消费者（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Consumer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：一个从消息队列中请求消息的客户端应用程序。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生产者（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Producer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：一个向交换器发布消息的客户端应用程序。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虚拟主机（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Virtual Host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：一批交换器、消息队列和相关对象。虚拟主机是共享相同的身份认证和加密环境的独立服务器域。客户端应用程序在登录到服务器之后，可以选择一个虚拟主机。</a:t>
            </a:r>
          </a:p>
        </p:txBody>
      </p:sp>
    </p:spTree>
    <p:extLst>
      <p:ext uri="{BB962C8B-B14F-4D97-AF65-F5344CB8AC3E}">
        <p14:creationId xmlns:p14="http://schemas.microsoft.com/office/powerpoint/2010/main" val="226624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11.1 </a:t>
            </a:r>
            <a:r>
              <a:rPr kumimoji="1" lang="zh-CN" altLang="en-US" dirty="0"/>
              <a:t>消息模型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11.2 </a:t>
            </a:r>
            <a:r>
              <a:rPr kumimoji="1" lang="zh-CN" altLang="en-US" dirty="0"/>
              <a:t>企业级消息代理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11.3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的支持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11.4 </a:t>
            </a:r>
            <a:r>
              <a:rPr kumimoji="1" lang="zh-CN" altLang="en-US" dirty="0"/>
              <a:t>异步消息通信实例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66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15970-8303-4BD3-B118-2EC04D81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Spring Boot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DD099-0BD3-450A-8C36-357386E4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11.3.1 JMS</a:t>
            </a:r>
            <a:r>
              <a:rPr lang="zh-CN" altLang="en-US" dirty="0">
                <a:solidFill>
                  <a:srgbClr val="C00000"/>
                </a:solidFill>
              </a:rPr>
              <a:t>的自动配置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11.3.2 AMQP</a:t>
            </a:r>
            <a:r>
              <a:rPr lang="zh-CN" altLang="en-US" dirty="0"/>
              <a:t>的自动配置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ADA9A-4642-4C1F-A974-E94AF4FF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FA035-6F3F-4389-A2A6-583DCFCE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JMS</a:t>
            </a:r>
            <a:r>
              <a:rPr lang="zh-CN" altLang="en-US" dirty="0"/>
              <a:t>的自动配置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37546-B0E0-4746-8716-328C98EB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对</a:t>
            </a:r>
            <a:r>
              <a:rPr lang="en-US" altLang="zh-CN" dirty="0"/>
              <a:t>JMS</a:t>
            </a:r>
            <a:r>
              <a:rPr lang="zh-CN" altLang="en-US" dirty="0"/>
              <a:t>的自动配置位于</a:t>
            </a:r>
            <a:r>
              <a:rPr lang="en-US" altLang="zh-CN" dirty="0" err="1"/>
              <a:t>org.springframework.boot.autoconfigure.jms</a:t>
            </a:r>
            <a:r>
              <a:rPr lang="zh-CN" altLang="en-US" dirty="0"/>
              <a:t>包下，支持</a:t>
            </a:r>
            <a:r>
              <a:rPr lang="en-US" altLang="zh-CN" dirty="0"/>
              <a:t>JMS</a:t>
            </a:r>
            <a:r>
              <a:rPr lang="zh-CN" altLang="en-US" dirty="0"/>
              <a:t>的实现有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Artemis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以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为例，</a:t>
            </a:r>
            <a:r>
              <a:rPr lang="en-US" altLang="zh-CN" dirty="0"/>
              <a:t>Spring Boot</a:t>
            </a:r>
            <a:r>
              <a:rPr lang="zh-CN" altLang="en-US" dirty="0"/>
              <a:t>为我们定义了</a:t>
            </a:r>
            <a:r>
              <a:rPr lang="en-US" altLang="zh-CN" dirty="0" err="1">
                <a:solidFill>
                  <a:srgbClr val="C00000"/>
                </a:solidFill>
              </a:rPr>
              <a:t>ActiveMQConnectionFactory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作为连接，并通过以“</a:t>
            </a:r>
            <a:r>
              <a:rPr lang="en-US" altLang="zh-CN" dirty="0" err="1">
                <a:solidFill>
                  <a:srgbClr val="C00000"/>
                </a:solidFill>
              </a:rPr>
              <a:t>spring.activemq</a:t>
            </a:r>
            <a:r>
              <a:rPr lang="en-US" altLang="zh-CN" dirty="0"/>
              <a:t>”</a:t>
            </a:r>
            <a:r>
              <a:rPr lang="zh-CN" altLang="en-US" dirty="0"/>
              <a:t>为前缀的属性配置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的连接属性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1F710-29BD-4386-92FA-F8EB704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DF002-DD88-4CBF-89D7-B3DDDC4C5F44}"/>
              </a:ext>
            </a:extLst>
          </p:cNvPr>
          <p:cNvSpPr txBox="1"/>
          <p:nvPr/>
        </p:nvSpPr>
        <p:spPr>
          <a:xfrm>
            <a:off x="1307508" y="4351663"/>
            <a:ext cx="954410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spring.activemq.broker-url= tcp://localhost:61616  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消息代理路径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spring.activemq.user=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spring.activemq.password=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spring.activemq.in-memory=true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8985B0-C001-4378-8E92-99958809877E}"/>
              </a:ext>
            </a:extLst>
          </p:cNvPr>
          <p:cNvSpPr txBox="1"/>
          <p:nvPr/>
        </p:nvSpPr>
        <p:spPr>
          <a:xfrm>
            <a:off x="1307508" y="5739788"/>
            <a:ext cx="954410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另外，</a:t>
            </a:r>
            <a:r>
              <a:rPr lang="en-US" altLang="zh-CN" dirty="0"/>
              <a:t>Spring Boot</a:t>
            </a:r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JmsAutoConfiguration</a:t>
            </a:r>
            <a:r>
              <a:rPr lang="zh-CN" altLang="en-US" dirty="0"/>
              <a:t>自动配置类中为我们配置了</a:t>
            </a:r>
            <a:r>
              <a:rPr lang="en-US" altLang="zh-CN" dirty="0" err="1">
                <a:solidFill>
                  <a:srgbClr val="C00000"/>
                </a:solidFill>
              </a:rPr>
              <a:t>JmsTemplate</a:t>
            </a:r>
            <a:r>
              <a:rPr lang="zh-CN" altLang="en-US" dirty="0"/>
              <a:t>；并且在</a:t>
            </a:r>
            <a:r>
              <a:rPr lang="en-US" altLang="zh-CN" dirty="0" err="1">
                <a:solidFill>
                  <a:srgbClr val="C00000"/>
                </a:solidFill>
              </a:rPr>
              <a:t>JmsAnnotationDrivenConfiguration</a:t>
            </a:r>
            <a:r>
              <a:rPr lang="zh-CN" altLang="en-US" dirty="0"/>
              <a:t>配置类中，为我们开启了注解式消息监听的支持，即自动开启</a:t>
            </a:r>
            <a:r>
              <a:rPr lang="en-US" altLang="zh-CN" dirty="0">
                <a:solidFill>
                  <a:srgbClr val="C00000"/>
                </a:solidFill>
              </a:rPr>
              <a:t>@EnableJms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187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0B3D-E836-4CB6-9646-A1E4EB1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AMQP</a:t>
            </a:r>
            <a:r>
              <a:rPr lang="zh-CN" altLang="en-US" dirty="0"/>
              <a:t>的自动配置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6D3A8-6683-4A51-81B2-FEFD5B17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对</a:t>
            </a:r>
            <a:r>
              <a:rPr lang="en-US" altLang="zh-CN" dirty="0"/>
              <a:t>AMQP</a:t>
            </a:r>
            <a:r>
              <a:rPr lang="zh-CN" altLang="en-US" dirty="0"/>
              <a:t>的自动配置位于</a:t>
            </a:r>
            <a:r>
              <a:rPr lang="en-US" altLang="zh-CN" dirty="0" err="1"/>
              <a:t>org.springframework.boot.autoconfigure.amqp</a:t>
            </a:r>
            <a:r>
              <a:rPr lang="zh-CN" altLang="en-US" dirty="0"/>
              <a:t>包下，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AMQP</a:t>
            </a:r>
            <a:r>
              <a:rPr lang="zh-CN" altLang="en-US" dirty="0"/>
              <a:t>的主要实现。</a:t>
            </a:r>
          </a:p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RabbitAutoConfiguration</a:t>
            </a:r>
            <a:r>
              <a:rPr lang="zh-CN" altLang="en-US" dirty="0"/>
              <a:t>自动配置类中，为我们配置了连接的</a:t>
            </a:r>
            <a:r>
              <a:rPr lang="en-US" altLang="zh-CN" dirty="0" err="1">
                <a:solidFill>
                  <a:srgbClr val="C00000"/>
                </a:solidFill>
              </a:rPr>
              <a:t>RabbitConnectionFactoryBean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RabbitTemplate</a:t>
            </a:r>
            <a:r>
              <a:rPr lang="zh-CN" altLang="en-US" dirty="0"/>
              <a:t>，并且在</a:t>
            </a:r>
            <a:r>
              <a:rPr lang="en-US" altLang="zh-CN" dirty="0" err="1">
                <a:solidFill>
                  <a:srgbClr val="C00000"/>
                </a:solidFill>
              </a:rPr>
              <a:t>RabbitAnnotationDrivenConfiguration</a:t>
            </a:r>
            <a:r>
              <a:rPr lang="zh-CN" altLang="en-US" dirty="0"/>
              <a:t>配置类中开启了</a:t>
            </a:r>
            <a:r>
              <a:rPr lang="en-US" altLang="zh-CN" dirty="0">
                <a:solidFill>
                  <a:srgbClr val="C00000"/>
                </a:solidFill>
              </a:rPr>
              <a:t>@EnableRabbit</a:t>
            </a:r>
            <a:r>
              <a:rPr lang="zh-CN" altLang="en-US" dirty="0"/>
              <a:t>。从</a:t>
            </a:r>
            <a:r>
              <a:rPr lang="en-US" altLang="zh-CN" dirty="0" err="1">
                <a:solidFill>
                  <a:srgbClr val="C00000"/>
                </a:solidFill>
              </a:rPr>
              <a:t>RabbitProperties</a:t>
            </a:r>
            <a:r>
              <a:rPr lang="zh-CN" altLang="en-US" dirty="0"/>
              <a:t>类中，可以看出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的配置可通过以“</a:t>
            </a:r>
            <a:r>
              <a:rPr lang="en-US" altLang="zh-CN" dirty="0" err="1">
                <a:solidFill>
                  <a:srgbClr val="C00000"/>
                </a:solidFill>
              </a:rPr>
              <a:t>spring.rabbitmq</a:t>
            </a:r>
            <a:r>
              <a:rPr lang="en-US" altLang="zh-CN" dirty="0"/>
              <a:t>”</a:t>
            </a:r>
            <a:r>
              <a:rPr lang="zh-CN" altLang="en-US" dirty="0"/>
              <a:t>为前缀的属性进行配置。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1A45C-CD56-45BF-AEB3-F8C9C153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6E79C8-0BDE-4C5F-BEB5-43C80FA4C7BA}"/>
              </a:ext>
            </a:extLst>
          </p:cNvPr>
          <p:cNvSpPr txBox="1"/>
          <p:nvPr/>
        </p:nvSpPr>
        <p:spPr>
          <a:xfrm>
            <a:off x="1307508" y="5574535"/>
            <a:ext cx="807886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spring.rabbitmq.host=localhost #RabbitMQ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服务器地址，默认为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localhost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spring.rabbitmq.port=5672 #RabbitMQ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端口，默认为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5672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spring.rabbitmq.username=guest 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默认用户名</a:t>
            </a:r>
          </a:p>
          <a:p>
            <a:pPr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spring.rabbitmq.password =guest 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默认密码</a:t>
            </a:r>
          </a:p>
        </p:txBody>
      </p:sp>
    </p:spTree>
    <p:extLst>
      <p:ext uri="{BB962C8B-B14F-4D97-AF65-F5344CB8AC3E}">
        <p14:creationId xmlns:p14="http://schemas.microsoft.com/office/powerpoint/2010/main" val="360670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11.1 </a:t>
            </a:r>
            <a:r>
              <a:rPr kumimoji="1" lang="zh-CN" altLang="en-US" dirty="0"/>
              <a:t>消息模型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11.2 </a:t>
            </a:r>
            <a:r>
              <a:rPr kumimoji="1" lang="zh-CN" altLang="en-US" dirty="0"/>
              <a:t>企业级消息代理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11.3 Spring Boot</a:t>
            </a:r>
            <a:r>
              <a:rPr kumimoji="1" lang="zh-CN" altLang="en-US" dirty="0"/>
              <a:t>的支持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11.4 </a:t>
            </a:r>
            <a:r>
              <a:rPr kumimoji="1" lang="zh-CN" altLang="en-US" dirty="0">
                <a:solidFill>
                  <a:srgbClr val="C00000"/>
                </a:solidFill>
              </a:rPr>
              <a:t>异步消息通信实例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4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6AFB-66D1-4741-BE2E-66EF7DC6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异步消息通信实例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4C0A0-591A-401D-9986-97B6148B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11.4.1 JMS</a:t>
            </a:r>
            <a:r>
              <a:rPr lang="zh-CN" altLang="en-US" dirty="0">
                <a:solidFill>
                  <a:srgbClr val="C00000"/>
                </a:solidFill>
              </a:rPr>
              <a:t>实例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11.4.2 AMQP</a:t>
            </a:r>
            <a:r>
              <a:rPr lang="zh-CN" altLang="en-US" dirty="0"/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6AD8C-2CEC-41FE-A9A7-7E677C2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11.1 </a:t>
            </a:r>
            <a:r>
              <a:rPr kumimoji="1" lang="zh-CN" altLang="en-US" dirty="0">
                <a:solidFill>
                  <a:srgbClr val="C00000"/>
                </a:solidFill>
              </a:rPr>
              <a:t>消息模型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11.2 </a:t>
            </a:r>
            <a:r>
              <a:rPr kumimoji="1" lang="zh-CN" altLang="en-US" dirty="0"/>
              <a:t>企业级消息代理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11.3 Spring Boot</a:t>
            </a:r>
            <a:r>
              <a:rPr kumimoji="1" lang="zh-CN" altLang="en-US" dirty="0"/>
              <a:t>的支持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11.4 </a:t>
            </a:r>
            <a:r>
              <a:rPr kumimoji="1" lang="zh-CN" altLang="en-US" dirty="0"/>
              <a:t>异步消息通信实例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0A12-8261-484F-8491-D03D431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11.4.1 JMS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1C244-0DAF-44C1-BCC8-F2EB6637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JMS</a:t>
            </a:r>
            <a:r>
              <a:rPr lang="zh-CN" altLang="en-US" dirty="0"/>
              <a:t>的一种实现</a:t>
            </a:r>
            <a:r>
              <a:rPr lang="en-US" altLang="zh-CN" dirty="0"/>
              <a:t>ActiveMQ</a:t>
            </a:r>
            <a:r>
              <a:rPr lang="zh-CN" altLang="en-US" dirty="0"/>
              <a:t>讲解</a:t>
            </a:r>
            <a:r>
              <a:rPr lang="en-US" altLang="zh-CN" dirty="0"/>
              <a:t>JMS</a:t>
            </a:r>
            <a:r>
              <a:rPr lang="zh-CN" altLang="en-US" dirty="0"/>
              <a:t>实例。因此，需要事先安装</a:t>
            </a:r>
            <a:r>
              <a:rPr lang="en-US" altLang="zh-CN" dirty="0"/>
              <a:t>ActiveMQ</a:t>
            </a:r>
            <a:r>
              <a:rPr lang="zh-CN" altLang="en-US" dirty="0"/>
              <a:t>（注意需要安装</a:t>
            </a:r>
            <a:r>
              <a:rPr lang="en-US" altLang="zh-CN" dirty="0" err="1"/>
              <a:t>jdk</a:t>
            </a:r>
            <a:r>
              <a:rPr lang="zh-CN" altLang="en-US" dirty="0"/>
              <a:t>）。读者可访问</a:t>
            </a:r>
            <a:r>
              <a:rPr lang="en-US" altLang="zh-CN" dirty="0"/>
              <a:t>http://activemq.apache.org/</a:t>
            </a:r>
            <a:r>
              <a:rPr lang="zh-CN" altLang="en-US" dirty="0"/>
              <a:t>下载符合自己的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。编写本书时，作者下载了</a:t>
            </a:r>
            <a:r>
              <a:rPr lang="en-US" altLang="zh-CN" dirty="0"/>
              <a:t>Windows</a:t>
            </a:r>
            <a:r>
              <a:rPr lang="zh-CN" altLang="en-US" dirty="0"/>
              <a:t>版本的</a:t>
            </a:r>
            <a:r>
              <a:rPr lang="en-US" altLang="zh-CN" dirty="0">
                <a:solidFill>
                  <a:srgbClr val="C00000"/>
                </a:solidFill>
              </a:rPr>
              <a:t>apache-activemq-5.16.0-bin.zip</a:t>
            </a:r>
            <a:r>
              <a:rPr lang="zh-CN" altLang="en-US" dirty="0"/>
              <a:t>。该版本的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，解压缩即可完成安装。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45028-7C05-4832-94AC-0AEB21F7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D8690-D573-4AB5-876D-B4431B3BD269}"/>
              </a:ext>
            </a:extLst>
          </p:cNvPr>
          <p:cNvSpPr txBox="1"/>
          <p:nvPr/>
        </p:nvSpPr>
        <p:spPr>
          <a:xfrm>
            <a:off x="802765" y="3813166"/>
            <a:ext cx="1087364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解压缩后，双击“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apache-activemq-5.16.0\bin\win64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”下的“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wrapper.exe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”或“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activemq.bat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”启动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554CB7-3C26-4113-A7F2-7EEEE689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88" y="4304224"/>
            <a:ext cx="52641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64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822F-51F0-44B5-AB6D-96168AF6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ActiveMQ</a:t>
            </a:r>
            <a:r>
              <a:rPr lang="zh-CN" altLang="en-US" dirty="0"/>
              <a:t>的管理界面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2353-A624-4359-97C5-1D4B0366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通过“</a:t>
            </a:r>
            <a:r>
              <a:rPr lang="en-US" altLang="zh-CN" dirty="0">
                <a:solidFill>
                  <a:srgbClr val="C00000"/>
                </a:solidFill>
              </a:rPr>
              <a:t>http://localhost:8161</a:t>
            </a:r>
            <a:r>
              <a:rPr lang="en-US" altLang="zh-CN" dirty="0"/>
              <a:t>”</a:t>
            </a:r>
            <a:r>
              <a:rPr lang="zh-CN" altLang="en-US" dirty="0"/>
              <a:t>运行</a:t>
            </a:r>
            <a:r>
              <a:rPr lang="en-US" altLang="zh-CN" dirty="0">
                <a:solidFill>
                  <a:srgbClr val="C00000"/>
                </a:solidFill>
              </a:rPr>
              <a:t>ActiveMQ</a:t>
            </a:r>
            <a:r>
              <a:rPr lang="zh-CN" altLang="en-US" dirty="0"/>
              <a:t>的管理界面，管理员账号和密码默认为</a:t>
            </a:r>
            <a:r>
              <a:rPr lang="en-US" altLang="zh-CN" dirty="0">
                <a:solidFill>
                  <a:srgbClr val="C00000"/>
                </a:solidFill>
              </a:rPr>
              <a:t>admin/admin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66783-1644-4C43-B5EA-DBEC7DF1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EEB0A7-F066-460F-86E8-8F3BB6E8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86" y="2602639"/>
            <a:ext cx="5681528" cy="259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D53C8F-D3E7-403E-BAB8-44DF2797BAEF}"/>
              </a:ext>
            </a:extLst>
          </p:cNvPr>
          <p:cNvSpPr txBox="1"/>
          <p:nvPr/>
        </p:nvSpPr>
        <p:spPr>
          <a:xfrm>
            <a:off x="1307508" y="5464409"/>
            <a:ext cx="83829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11-1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进行两个应用系统间的点对点式通信。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340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0734-E00F-4D35-961A-FC35DF76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11-1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C5696-F130-454A-9BF9-CCF2502A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492157-9BB1-4740-93C8-CEA0533D188D}"/>
              </a:ext>
            </a:extLst>
          </p:cNvPr>
          <p:cNvSpPr txBox="1"/>
          <p:nvPr/>
        </p:nvSpPr>
        <p:spPr>
          <a:xfrm>
            <a:off x="1002535" y="1332694"/>
            <a:ext cx="9981282" cy="2693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．创建基于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ActiveMQ5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的依赖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ch11_1Sender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（消息发送者）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创建基于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ActiveMQ5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，该应用作为消息发送者。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．配置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的消息代理地址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中，配置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的消息代理地址，具体如下：</a:t>
            </a: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spring.activemq.broker-url= tcp://localhost:61616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．定义消息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com.ch.ch11_1Sender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包下，创建消息定义类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，该类需要实现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MessageCreator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接口，并重写接口方法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进行消息定义。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8EE138-B0C7-4D4C-BB9E-7C1529976F10}"/>
              </a:ext>
            </a:extLst>
          </p:cNvPr>
          <p:cNvSpPr txBox="1"/>
          <p:nvPr/>
        </p:nvSpPr>
        <p:spPr>
          <a:xfrm>
            <a:off x="1002535" y="4097117"/>
            <a:ext cx="9981282" cy="2800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MyMessage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implements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MessageCreator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Message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createMessage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(Session session) throws JMSException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MapMessage mapm = session.createMapMessage();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ArrayList&lt;String&gt; arrayList = new ArrayList&lt;String&gt;();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arrayList.add("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arrayList.add("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mapm.setObject("mesg1", arrayList);//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只能存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的基本对象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mapm.setString("mesg2", "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测试消息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mapm;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4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F5C6D-B8AA-4EA8-878D-2D7786D6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11-1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BF9F1-C1DC-4021-B177-E8C3837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96DD8B-694D-4F54-9905-5EBD02A1B6E6}"/>
              </a:ext>
            </a:extLst>
          </p:cNvPr>
          <p:cNvSpPr txBox="1"/>
          <p:nvPr/>
        </p:nvSpPr>
        <p:spPr>
          <a:xfrm>
            <a:off x="1307508" y="1421176"/>
            <a:ext cx="9576984" cy="1554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．发送消息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Ch111SenderApplication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CommandLineRunner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接口，并重写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方法，用于程序启动后执行的代码。在该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方法中，使用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JmsTemplate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方法向目的地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mydestination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的消息，也相当于在消息代理上定义了一个目的地叫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mydestination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65A56-CB76-4E10-9CAD-962BBF860086}"/>
              </a:ext>
            </a:extLst>
          </p:cNvPr>
          <p:cNvSpPr txBox="1"/>
          <p:nvPr/>
        </p:nvSpPr>
        <p:spPr>
          <a:xfrm>
            <a:off x="1307508" y="3084723"/>
            <a:ext cx="9576984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Ch111SenderApplication implements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CommandLineRunner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JmsTemplate jmsTemplate;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SpringApplication.run(Ch111SenderApplication.class, args);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(String... args) 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//new MyMessage()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回调接口方法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产生消息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jmsTemplate.send("mydestination", new MyMessage());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79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18EE-9879-4432-ABE3-7F89F05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11-1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0FF5B-C423-43A7-BD70-0AF0E154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8D486D-3117-4DF0-BF65-2D347E5BA6E8}"/>
              </a:ext>
            </a:extLst>
          </p:cNvPr>
          <p:cNvSpPr txBox="1"/>
          <p:nvPr/>
        </p:nvSpPr>
        <p:spPr>
          <a:xfrm>
            <a:off x="1307508" y="1366092"/>
            <a:ext cx="9400887" cy="2262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．创建消息接收者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按照步骤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ch11_1Receive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，该应用作为消息接收者。并按照步骤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ch11_1Receive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的消息代理地址。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．定义消息监听器接收消息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ch11_1Receive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com.ch.ch11_1Receive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包中，创建消息监听器类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ReceiverMsg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。在该类中使用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@JmsListener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注解不停地监听目的地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mydestination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是否有消息发送过来，如果有就获取消息。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1B1A8-7359-4FAE-B470-12D7E300F8A5}"/>
              </a:ext>
            </a:extLst>
          </p:cNvPr>
          <p:cNvSpPr txBox="1"/>
          <p:nvPr/>
        </p:nvSpPr>
        <p:spPr>
          <a:xfrm>
            <a:off x="1307508" y="3750130"/>
            <a:ext cx="9400887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@Component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ReceiverMsg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@JmsListener(destination="mydestination")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receiverMessage(MapMessage mapm) throws JMSException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@SuppressWarnings("unchecked")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ArrayList&lt;String&gt; arrayList = (ArrayList&lt;String&gt;)mapm.getObject("mesg1");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System.out.println(arrayList);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System.out.println(mapm.getString("mesg2"));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48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AB66-E3F7-4A88-AB8F-2D13DE49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．运行测试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BE431-AEA4-4BA3-9150-D2B78D7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8D2861-4B1A-4519-B188-4BD6F0AB5387}"/>
              </a:ext>
            </a:extLst>
          </p:cNvPr>
          <p:cNvSpPr txBox="1"/>
          <p:nvPr/>
        </p:nvSpPr>
        <p:spPr>
          <a:xfrm>
            <a:off x="1222872" y="1421176"/>
            <a:ext cx="956264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先启动消息接收者</a:t>
            </a:r>
            <a:r>
              <a:rPr lang="en-US" altLang="zh-CN" dirty="0"/>
              <a:t>ch11_1Receive</a:t>
            </a:r>
            <a:r>
              <a:rPr lang="zh-CN" altLang="en-US" dirty="0"/>
              <a:t>应用，启动</a:t>
            </a:r>
            <a:r>
              <a:rPr lang="en-US" altLang="zh-CN" dirty="0"/>
              <a:t>ch11_1Receive</a:t>
            </a:r>
            <a:r>
              <a:rPr lang="zh-CN" altLang="en-US" dirty="0"/>
              <a:t>应用后，单击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的管理界面</a:t>
            </a:r>
            <a:r>
              <a:rPr lang="zh-CN" altLang="en-US" dirty="0"/>
              <a:t>中的</a:t>
            </a:r>
            <a:r>
              <a:rPr lang="en-US" altLang="zh-CN" dirty="0"/>
              <a:t>Queues</a:t>
            </a:r>
            <a:r>
              <a:rPr lang="zh-CN" altLang="en-US" dirty="0"/>
              <a:t>，可看到如左下图所示的界面。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B8AF3F-A0FB-468C-B524-1B39B4D4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3" y="2244471"/>
            <a:ext cx="5890147" cy="196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5D772FB3-AB40-44D2-AFD8-7C7AE864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3" y="4500966"/>
            <a:ext cx="16891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386502D-B6EB-49EF-9F73-E2CD89F5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50" y="2244472"/>
            <a:ext cx="5942087" cy="196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537966-5CA8-47F1-86A8-60BB564A90D0}"/>
              </a:ext>
            </a:extLst>
          </p:cNvPr>
          <p:cNvSpPr txBox="1"/>
          <p:nvPr/>
        </p:nvSpPr>
        <p:spPr>
          <a:xfrm>
            <a:off x="2324559" y="4500966"/>
            <a:ext cx="974657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图可以看出目的地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mydestination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有一个消费者，正在等待接收消息。此时，我们启动消息发送者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应用后，可在接收者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ch11_1Receive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应用的控制台上看到有消息打印，如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534EA1-4135-4B29-AA04-78A4F425A92E}"/>
              </a:ext>
            </a:extLst>
          </p:cNvPr>
          <p:cNvCxnSpPr/>
          <p:nvPr/>
        </p:nvCxnSpPr>
        <p:spPr>
          <a:xfrm>
            <a:off x="1307508" y="4065224"/>
            <a:ext cx="4024656" cy="59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CF5907-17A6-4C09-AB7B-65D9044CC3FA}"/>
              </a:ext>
            </a:extLst>
          </p:cNvPr>
          <p:cNvCxnSpPr>
            <a:stCxn id="4099" idx="2"/>
          </p:cNvCxnSpPr>
          <p:nvPr/>
        </p:nvCxnSpPr>
        <p:spPr>
          <a:xfrm flipV="1">
            <a:off x="1050403" y="5023692"/>
            <a:ext cx="8930879" cy="32817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B6CF09A-9342-41B2-A63E-CAF9E2081D97}"/>
              </a:ext>
            </a:extLst>
          </p:cNvPr>
          <p:cNvSpPr txBox="1"/>
          <p:nvPr/>
        </p:nvSpPr>
        <p:spPr>
          <a:xfrm>
            <a:off x="418642" y="5750804"/>
            <a:ext cx="1165249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再去刷新图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左上图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可看到如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图所示的界面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图可以看出目的地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mydestination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有一个消息入列（表示发送成功），有一个消息出列（表示接收成功）。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03473D-D9C8-4B01-89AF-D44C467C87EF}"/>
              </a:ext>
            </a:extLst>
          </p:cNvPr>
          <p:cNvCxnSpPr/>
          <p:nvPr/>
        </p:nvCxnSpPr>
        <p:spPr>
          <a:xfrm flipV="1">
            <a:off x="8251634" y="4208443"/>
            <a:ext cx="231354" cy="16661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12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6AFB-66D1-4741-BE2E-66EF7DC6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异步消息通信实例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4C0A0-591A-401D-9986-97B6148B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11.4.1 JMS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11.4.2 AMQP</a:t>
            </a:r>
            <a:r>
              <a:rPr lang="zh-CN" altLang="en-US" dirty="0">
                <a:solidFill>
                  <a:srgbClr val="C00000"/>
                </a:solidFill>
              </a:rPr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6AD8C-2CEC-41FE-A9A7-7E677C2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151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F9B60-1806-49F7-B562-8A6E049E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AMQP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F7ADB-32F4-4336-BDE2-262342E9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AMQP</a:t>
            </a:r>
            <a:r>
              <a:rPr lang="zh-CN" altLang="en-US" dirty="0"/>
              <a:t>的主要实现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讲解</a:t>
            </a:r>
            <a:r>
              <a:rPr lang="en-US" altLang="zh-CN" dirty="0">
                <a:solidFill>
                  <a:srgbClr val="C00000"/>
                </a:solidFill>
              </a:rPr>
              <a:t>AMQP</a:t>
            </a:r>
            <a:r>
              <a:rPr lang="zh-CN" altLang="en-US" dirty="0"/>
              <a:t>实例，因此需要事先安装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。又因为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是基于</a:t>
            </a:r>
            <a:r>
              <a:rPr lang="en-US" altLang="zh-CN" dirty="0">
                <a:solidFill>
                  <a:srgbClr val="C00000"/>
                </a:solidFill>
              </a:rPr>
              <a:t>erlang</a:t>
            </a:r>
            <a:r>
              <a:rPr lang="zh-CN" altLang="en-US" dirty="0"/>
              <a:t>语言开发的，所以安装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之前，先下载安装</a:t>
            </a:r>
            <a:r>
              <a:rPr lang="en-US" altLang="zh-CN" dirty="0">
                <a:solidFill>
                  <a:srgbClr val="C00000"/>
                </a:solidFill>
              </a:rPr>
              <a:t>erlang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erlang</a:t>
            </a:r>
            <a:r>
              <a:rPr lang="zh-CN" altLang="en-US" dirty="0"/>
              <a:t>语言的下载地址为</a:t>
            </a:r>
            <a:r>
              <a:rPr lang="en-US" altLang="zh-CN" dirty="0"/>
              <a:t>https://www.erlang.org/downloads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的下载地址为</a:t>
            </a:r>
            <a:r>
              <a:rPr lang="en-US" altLang="zh-CN" dirty="0"/>
              <a:t>https://www.rabbitmq.com/download.html</a:t>
            </a:r>
            <a:r>
              <a:rPr lang="zh-CN" altLang="en-US" dirty="0"/>
              <a:t>。本书采用的</a:t>
            </a:r>
            <a:r>
              <a:rPr lang="en-US" altLang="zh-CN" dirty="0"/>
              <a:t>erlang</a:t>
            </a:r>
            <a:r>
              <a:rPr lang="zh-CN" altLang="en-US" dirty="0"/>
              <a:t>语言是“</a:t>
            </a:r>
            <a:r>
              <a:rPr lang="en-US" altLang="zh-CN" dirty="0">
                <a:solidFill>
                  <a:srgbClr val="C00000"/>
                </a:solidFill>
              </a:rPr>
              <a:t>otp_win64_23.1.exe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RabbitMQ</a:t>
            </a:r>
            <a:r>
              <a:rPr lang="zh-CN" altLang="en-US" dirty="0"/>
              <a:t>是“</a:t>
            </a:r>
            <a:r>
              <a:rPr lang="en-US" altLang="zh-CN" dirty="0">
                <a:solidFill>
                  <a:srgbClr val="C00000"/>
                </a:solidFill>
              </a:rPr>
              <a:t>rabbitmq-server-3.8.9.exe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12B32-EEDB-4790-AED0-98A545F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70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3037-ABA3-457A-BF05-3F21BD5B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erlang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55489-959E-404A-8479-82E47457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erlang</a:t>
            </a:r>
            <a:r>
              <a:rPr lang="zh-CN" altLang="en-US" dirty="0"/>
              <a:t>语言安装包“</a:t>
            </a:r>
            <a:r>
              <a:rPr lang="en-US" altLang="zh-CN" dirty="0">
                <a:solidFill>
                  <a:srgbClr val="C00000"/>
                </a:solidFill>
              </a:rPr>
              <a:t>otp_win64_23.1.exe</a:t>
            </a:r>
            <a:r>
              <a:rPr lang="en-US" altLang="zh-CN" dirty="0"/>
              <a:t>”</a:t>
            </a:r>
            <a:r>
              <a:rPr lang="zh-CN" altLang="en-US" dirty="0"/>
              <a:t>，一直</a:t>
            </a:r>
            <a:r>
              <a:rPr lang="en-US" altLang="zh-CN" dirty="0"/>
              <a:t>next</a:t>
            </a:r>
            <a:r>
              <a:rPr lang="zh-CN" altLang="en-US" dirty="0"/>
              <a:t>即可完成安装</a:t>
            </a:r>
            <a:r>
              <a:rPr lang="en-US" altLang="zh-CN" dirty="0">
                <a:solidFill>
                  <a:srgbClr val="C00000"/>
                </a:solidFill>
              </a:rPr>
              <a:t>erlang</a:t>
            </a:r>
            <a:r>
              <a:rPr lang="zh-CN" altLang="en-US" dirty="0"/>
              <a:t>。安装</a:t>
            </a:r>
            <a:r>
              <a:rPr lang="en-US" altLang="zh-CN" dirty="0">
                <a:solidFill>
                  <a:srgbClr val="C00000"/>
                </a:solidFill>
              </a:rPr>
              <a:t>erlang</a:t>
            </a:r>
            <a:r>
              <a:rPr lang="zh-CN" altLang="en-US" dirty="0"/>
              <a:t>后需要配置环境变量</a:t>
            </a:r>
            <a:r>
              <a:rPr lang="en-US" altLang="zh-CN" dirty="0"/>
              <a:t>ERLANG_HOME</a:t>
            </a:r>
            <a:r>
              <a:rPr lang="zh-CN" altLang="en-US" dirty="0"/>
              <a:t>以及</a:t>
            </a:r>
            <a:r>
              <a:rPr lang="en-US" altLang="zh-CN" dirty="0"/>
              <a:t>path</a:t>
            </a:r>
            <a:r>
              <a:rPr lang="zh-CN" altLang="en-US" dirty="0"/>
              <a:t>中新增</a:t>
            </a:r>
            <a:r>
              <a:rPr lang="en-US" altLang="zh-CN" dirty="0">
                <a:solidFill>
                  <a:srgbClr val="C00000"/>
                </a:solidFill>
              </a:rPr>
              <a:t>%ERLANG_HOME%\bin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94600-FC3B-432A-9EA6-5C30BD2E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DA1932-1D6F-44A3-85ED-0950E241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08" y="3018139"/>
            <a:ext cx="52895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B9DE2BB5-C4BA-4D6C-A358-7922591F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3117850"/>
            <a:ext cx="40830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52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42D2-B6F1-481E-ACDA-D60FB639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C3AE-9797-4079-B772-AA7E960F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RabbitMQ</a:t>
            </a:r>
            <a:r>
              <a:rPr lang="zh-CN" altLang="en-US" dirty="0"/>
              <a:t>安装包“</a:t>
            </a:r>
            <a:r>
              <a:rPr lang="en-US" altLang="zh-CN" dirty="0">
                <a:solidFill>
                  <a:srgbClr val="C00000"/>
                </a:solidFill>
              </a:rPr>
              <a:t>rabbitmq-server-3.8.9.exe</a:t>
            </a:r>
            <a:r>
              <a:rPr lang="en-US" altLang="zh-CN" dirty="0"/>
              <a:t>”</a:t>
            </a:r>
            <a:r>
              <a:rPr lang="zh-CN" altLang="en-US" dirty="0"/>
              <a:t>，一直</a:t>
            </a:r>
            <a:r>
              <a:rPr lang="en-US" altLang="zh-CN" dirty="0"/>
              <a:t>next</a:t>
            </a:r>
            <a:r>
              <a:rPr lang="zh-CN" altLang="en-US" dirty="0"/>
              <a:t>即可完成安装</a:t>
            </a:r>
            <a:r>
              <a:rPr lang="en-US" altLang="zh-CN" dirty="0"/>
              <a:t>RabbitMQ</a:t>
            </a:r>
            <a:r>
              <a:rPr lang="zh-CN" altLang="en-US" dirty="0"/>
              <a:t>。安装</a:t>
            </a:r>
            <a:r>
              <a:rPr lang="en-US" altLang="zh-CN" dirty="0"/>
              <a:t>RabbitMQ</a:t>
            </a:r>
            <a:r>
              <a:rPr lang="zh-CN" altLang="en-US" dirty="0"/>
              <a:t>后需要配置环境变量</a:t>
            </a:r>
            <a:r>
              <a:rPr lang="en-US" altLang="zh-CN" dirty="0">
                <a:solidFill>
                  <a:srgbClr val="C00000"/>
                </a:solidFill>
              </a:rPr>
              <a:t>RABBITMQ_SERVER=C:\Program Files\RabbitMQ Server\rabbitmq_server-3.8.9</a:t>
            </a:r>
            <a:r>
              <a:rPr lang="zh-CN" altLang="en-US" dirty="0"/>
              <a:t>以及</a:t>
            </a:r>
            <a:r>
              <a:rPr lang="en-US" altLang="zh-CN" dirty="0"/>
              <a:t>path</a:t>
            </a:r>
            <a:r>
              <a:rPr lang="zh-CN" altLang="en-US" dirty="0"/>
              <a:t>中新增</a:t>
            </a:r>
            <a:r>
              <a:rPr lang="en-US" altLang="zh-CN" dirty="0">
                <a:solidFill>
                  <a:srgbClr val="C00000"/>
                </a:solidFill>
              </a:rPr>
              <a:t>%RABBITMQ_SERVER%\</a:t>
            </a:r>
            <a:r>
              <a:rPr lang="en-US" altLang="zh-CN" dirty="0" err="1">
                <a:solidFill>
                  <a:srgbClr val="C00000"/>
                </a:solidFill>
              </a:rPr>
              <a:t>sbin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32B5E-A118-476B-8FB1-3929E916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11.1 </a:t>
            </a:r>
            <a:r>
              <a:rPr lang="zh-CN" altLang="en-US" dirty="0"/>
              <a:t>消息模型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11.1.1 </a:t>
            </a:r>
            <a:r>
              <a:rPr lang="zh-CN" altLang="en-US" dirty="0">
                <a:solidFill>
                  <a:srgbClr val="C00000"/>
                </a:solidFill>
              </a:rPr>
              <a:t>点对点式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11.1.2 </a:t>
            </a: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5EBA-83DB-4131-9E04-3B83BAC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RabbitMQ</a:t>
            </a:r>
            <a:r>
              <a:rPr lang="zh-CN" altLang="en-US" dirty="0"/>
              <a:t>的管理组件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A9260-7BD1-4CF1-8D43-332BDEEF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cmd</a:t>
            </a:r>
            <a:r>
              <a:rPr lang="zh-CN" altLang="en-US" dirty="0"/>
              <a:t>命令行窗口，进入到</a:t>
            </a:r>
            <a:r>
              <a:rPr lang="en-US" altLang="zh-CN" dirty="0"/>
              <a:t>RabbitMQ</a:t>
            </a:r>
            <a:r>
              <a:rPr lang="zh-CN" altLang="en-US" dirty="0"/>
              <a:t>的</a:t>
            </a:r>
            <a:r>
              <a:rPr lang="en-US" altLang="zh-CN" dirty="0" err="1"/>
              <a:t>sbin</a:t>
            </a:r>
            <a:r>
              <a:rPr lang="zh-CN" altLang="en-US" dirty="0"/>
              <a:t>目录下，运行</a:t>
            </a:r>
            <a:r>
              <a:rPr lang="en-US" altLang="zh-CN" dirty="0">
                <a:solidFill>
                  <a:srgbClr val="C00000"/>
                </a:solidFill>
              </a:rPr>
              <a:t>rabbitmq-plugins.bat enable </a:t>
            </a:r>
            <a:r>
              <a:rPr lang="en-US" altLang="zh-CN" dirty="0" err="1">
                <a:solidFill>
                  <a:srgbClr val="C00000"/>
                </a:solidFill>
              </a:rPr>
              <a:t>rabbitmq_management</a:t>
            </a:r>
            <a:r>
              <a:rPr lang="zh-CN" altLang="en-US" dirty="0"/>
              <a:t>命令，打开</a:t>
            </a:r>
            <a:r>
              <a:rPr lang="en-US" altLang="zh-CN" dirty="0"/>
              <a:t>RabbitMQ</a:t>
            </a:r>
            <a:r>
              <a:rPr lang="zh-CN" altLang="en-US" dirty="0"/>
              <a:t>的管理组件。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1EDF7-27B4-4E7D-B48C-BE22BFE0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3B46F3-1ABE-4B10-88D6-862726A6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82" y="3254739"/>
            <a:ext cx="32639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00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1DAF-5433-4D68-9935-5D3E43BD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RabbitMQ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43218-B91A-4382-ACC0-EE138F7D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以管理员方式打开</a:t>
            </a:r>
            <a:r>
              <a:rPr lang="en-US" altLang="zh-CN" dirty="0" err="1"/>
              <a:t>cmd</a:t>
            </a:r>
            <a:r>
              <a:rPr lang="zh-CN" altLang="en-US" dirty="0"/>
              <a:t>命令，运行</a:t>
            </a:r>
            <a:r>
              <a:rPr lang="en-US" altLang="zh-CN" dirty="0">
                <a:solidFill>
                  <a:srgbClr val="C00000"/>
                </a:solidFill>
              </a:rPr>
              <a:t>net start RabbitMQ</a:t>
            </a:r>
            <a:r>
              <a:rPr lang="zh-CN" altLang="en-US" dirty="0"/>
              <a:t>命令，提示</a:t>
            </a:r>
            <a:r>
              <a:rPr lang="en-US" altLang="zh-CN" dirty="0"/>
              <a:t>RabbitMQ</a:t>
            </a:r>
            <a:r>
              <a:rPr lang="zh-CN" altLang="en-US" dirty="0"/>
              <a:t>服务已经启动。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5A4A4-8B61-49B3-92CE-75C7BF39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0AC9DD-9BA7-48DB-AD29-67DB6519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755899"/>
            <a:ext cx="4589338" cy="180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51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971A-0E8A-4EAD-BB36-3CF60EA8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r>
              <a:rPr lang="zh-CN" altLang="en-US" dirty="0"/>
              <a:t>的管理界面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466DB-8C2D-4944-B679-02D8250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在浏览器地址栏中，输入“</a:t>
            </a:r>
            <a:r>
              <a:rPr lang="en-US" altLang="zh-CN" dirty="0">
                <a:solidFill>
                  <a:srgbClr val="C00000"/>
                </a:solidFill>
              </a:rPr>
              <a:t>http://localhost:15672</a:t>
            </a:r>
            <a:r>
              <a:rPr lang="en-US" altLang="zh-CN" dirty="0"/>
              <a:t>”</a:t>
            </a:r>
            <a:r>
              <a:rPr lang="zh-CN" altLang="en-US" dirty="0"/>
              <a:t>，账号和密码默认为</a:t>
            </a:r>
            <a:r>
              <a:rPr lang="en-US" altLang="zh-CN" dirty="0">
                <a:solidFill>
                  <a:srgbClr val="C00000"/>
                </a:solidFill>
              </a:rPr>
              <a:t>guest/guest</a:t>
            </a:r>
            <a:r>
              <a:rPr lang="zh-CN" altLang="en-US" dirty="0"/>
              <a:t>，进入</a:t>
            </a:r>
            <a:r>
              <a:rPr lang="en-US" altLang="zh-CN" dirty="0"/>
              <a:t>RabbitMQ</a:t>
            </a:r>
            <a:r>
              <a:rPr lang="zh-CN" altLang="en-US" dirty="0"/>
              <a:t>的管理界面。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4F532-490A-44B8-A495-BC99C85C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B78723-047D-4A9F-BA73-0E78A4F0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44" y="2857161"/>
            <a:ext cx="6481809" cy="232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366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6B780-17D3-4E9C-AF10-CB66DADC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11-2】</a:t>
            </a:r>
            <a:r>
              <a:rPr lang="zh-CN" altLang="en-US" sz="2400" dirty="0"/>
              <a:t>使用</a:t>
            </a:r>
            <a:r>
              <a:rPr lang="en-US" altLang="zh-CN" sz="2400" dirty="0"/>
              <a:t>RabbitMQ</a:t>
            </a:r>
            <a:r>
              <a:rPr lang="zh-CN" altLang="en-US" sz="2400" dirty="0"/>
              <a:t>实现发布</a:t>
            </a:r>
            <a:r>
              <a:rPr lang="en-US" altLang="zh-CN" sz="2400" dirty="0"/>
              <a:t>/</a:t>
            </a:r>
            <a:r>
              <a:rPr lang="zh-CN" altLang="en-US" sz="2400" dirty="0"/>
              <a:t>订阅式异步消息通信。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EFFB5-E40F-4119-A38B-125C1583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11-1】</a:t>
            </a:r>
            <a:r>
              <a:rPr lang="zh-CN" altLang="en-US" dirty="0"/>
              <a:t>中，不管是消息发送者（生产者）还是消息接收者（消费者）都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知道一个指定的目的地（队列）才能发送、获取消息。如果</a:t>
            </a:r>
            <a:r>
              <a:rPr lang="zh-CN" altLang="en-US" dirty="0">
                <a:solidFill>
                  <a:srgbClr val="C00000"/>
                </a:solidFill>
              </a:rPr>
              <a:t>同一个消息</a:t>
            </a:r>
            <a:r>
              <a:rPr lang="zh-CN" altLang="en-US" dirty="0"/>
              <a:t>，要求</a:t>
            </a:r>
            <a:r>
              <a:rPr lang="zh-CN" altLang="en-US" dirty="0">
                <a:solidFill>
                  <a:srgbClr val="C00000"/>
                </a:solidFill>
              </a:rPr>
              <a:t>每个消费者都处理的话</a:t>
            </a:r>
            <a:r>
              <a:rPr lang="zh-CN" altLang="en-US" dirty="0"/>
              <a:t>，就需要</a:t>
            </a:r>
            <a:r>
              <a:rPr lang="zh-CN" altLang="en-US" dirty="0">
                <a:solidFill>
                  <a:srgbClr val="C00000"/>
                </a:solidFill>
              </a:rPr>
              <a:t>发布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订阅式</a:t>
            </a:r>
            <a:r>
              <a:rPr lang="zh-CN" altLang="en-US" dirty="0"/>
              <a:t>的消息分发模式。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11-2】</a:t>
            </a:r>
            <a:r>
              <a:rPr lang="zh-CN" altLang="en-US" dirty="0"/>
              <a:t>中，创建</a:t>
            </a:r>
            <a:r>
              <a:rPr lang="zh-CN" altLang="en-US" dirty="0">
                <a:solidFill>
                  <a:srgbClr val="C00000"/>
                </a:solidFill>
              </a:rPr>
              <a:t>一个发布者应用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两个订阅者应用</a:t>
            </a:r>
            <a:r>
              <a:rPr lang="zh-CN" altLang="en-US" dirty="0"/>
              <a:t>。该实例中的三个应用都是使用</a:t>
            </a:r>
            <a:r>
              <a:rPr lang="en-US" altLang="zh-CN" dirty="0"/>
              <a:t>Spring Boot</a:t>
            </a:r>
            <a:r>
              <a:rPr lang="zh-CN" altLang="en-US" dirty="0"/>
              <a:t>默认为我们配置的</a:t>
            </a:r>
            <a:r>
              <a:rPr lang="en-US" altLang="zh-CN" dirty="0"/>
              <a:t>RabbitMQ</a:t>
            </a:r>
            <a:r>
              <a:rPr lang="zh-CN" altLang="en-US" dirty="0"/>
              <a:t>，主机为</a:t>
            </a:r>
            <a:r>
              <a:rPr lang="en-US" altLang="zh-CN" dirty="0">
                <a:solidFill>
                  <a:srgbClr val="C00000"/>
                </a:solidFill>
              </a:rPr>
              <a:t>localhost</a:t>
            </a:r>
            <a:r>
              <a:rPr lang="zh-CN" altLang="en-US" dirty="0"/>
              <a:t>、端口号为</a:t>
            </a:r>
            <a:r>
              <a:rPr lang="en-US" altLang="zh-CN" dirty="0">
                <a:solidFill>
                  <a:srgbClr val="C00000"/>
                </a:solidFill>
              </a:rPr>
              <a:t>5672</a:t>
            </a:r>
            <a:r>
              <a:rPr lang="zh-CN" altLang="en-US" dirty="0"/>
              <a:t>，所以无须在配置文件中配置</a:t>
            </a:r>
            <a:r>
              <a:rPr lang="en-US" altLang="zh-CN" dirty="0"/>
              <a:t>RabbitMQ</a:t>
            </a:r>
            <a:r>
              <a:rPr lang="zh-CN" altLang="en-US" dirty="0"/>
              <a:t>的连接信息。另外，三个应用需要使用</a:t>
            </a:r>
            <a:r>
              <a:rPr lang="en-US" altLang="zh-CN" dirty="0">
                <a:solidFill>
                  <a:srgbClr val="C00000"/>
                </a:solidFill>
              </a:rPr>
              <a:t>Weather</a:t>
            </a:r>
            <a:r>
              <a:rPr lang="zh-CN" altLang="en-US" dirty="0"/>
              <a:t>实体类封装消息，并且使用</a:t>
            </a:r>
            <a:r>
              <a:rPr lang="en-US" altLang="zh-CN" dirty="0">
                <a:solidFill>
                  <a:srgbClr val="C00000"/>
                </a:solidFill>
              </a:rPr>
              <a:t>JSON</a:t>
            </a:r>
            <a:r>
              <a:rPr lang="zh-CN" altLang="en-US" dirty="0"/>
              <a:t>数据格式发布和订阅消息。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0DC4C-2DDC-47FE-A168-25DB313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666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42BF-4907-4EBC-BE4B-32E5E6C7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．创建发布者应用</a:t>
            </a:r>
            <a:r>
              <a:rPr lang="en-US" altLang="zh-CN" dirty="0"/>
              <a:t>ch11_2Sender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17100-1483-4895-9921-63D75CE3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D71905-CAA5-4CDD-B17C-22F4BEEA2F69}"/>
              </a:ext>
            </a:extLst>
          </p:cNvPr>
          <p:cNvSpPr txBox="1"/>
          <p:nvPr/>
        </p:nvSpPr>
        <p:spPr>
          <a:xfrm>
            <a:off x="991517" y="1509311"/>
            <a:ext cx="1047704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）创建基于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RabbitMQ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ch11_2Sender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应用中创建名为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com.ch.ch11_2Sender.entity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的包，并在该包中创建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实体类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7FAE0C-AFE5-4D16-9ECE-81C2103461CE}"/>
              </a:ext>
            </a:extLst>
          </p:cNvPr>
          <p:cNvSpPr txBox="1"/>
          <p:nvPr/>
        </p:nvSpPr>
        <p:spPr>
          <a:xfrm>
            <a:off x="991517" y="2368627"/>
            <a:ext cx="10477041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com.ch.ch11_2Sender.entity;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java.io.Serializable;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implements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Serializable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final long serialVersionUID = -8221467966772683998L;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city;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weatherDetail;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toString()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"Weather [id=" + id + ", city=" + city + ", weatherDetail=" + weatherDetail +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42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1B1A7-0D11-49E8-B207-B0A9ED2D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DA0C68-4FC2-4202-A6F9-DC38C0C43B81}"/>
              </a:ext>
            </a:extLst>
          </p:cNvPr>
          <p:cNvSpPr txBox="1"/>
          <p:nvPr/>
        </p:nvSpPr>
        <p:spPr>
          <a:xfrm>
            <a:off x="1024569" y="1498294"/>
            <a:ext cx="9705860" cy="335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）在应用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ch11_2Sender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的主类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Ch112SenderApplication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中，实现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CommandLineRunner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接口，并重写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方法，用于程序启动后执行的代码。在该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方法中，使用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RabbitTemplate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convertAndSend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方法将特定的路由“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weather.message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”和</a:t>
            </a:r>
            <a:r>
              <a:rPr lang="zh-CN" altLang="zh-CN" sz="24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de-DE" altLang="zh-CN" sz="2400" kern="100" dirty="0">
                <a:effectLst/>
                <a:ea typeface="Times New Roman" panose="02020603050405020304" pitchFamily="18" charset="0"/>
              </a:rPr>
              <a:t>Weather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消息对象发送到指定的交换机“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weather-exchange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”。在发布消息前，需要使用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ObjectMapper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对象转换成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byte[]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5229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61E-7361-44F3-8D00-C78223B8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．创建订阅者应用</a:t>
            </a:r>
            <a:r>
              <a:rPr lang="en-US" altLang="zh-CN" dirty="0"/>
              <a:t>ch11_2Receiver-1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E5B67-2277-4095-8CDC-4FDB58CB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C21B2B-25B9-4919-9EEA-A8F82FF96326}"/>
              </a:ext>
            </a:extLst>
          </p:cNvPr>
          <p:cNvSpPr txBox="1"/>
          <p:nvPr/>
        </p:nvSpPr>
        <p:spPr>
          <a:xfrm>
            <a:off x="837282" y="1454227"/>
            <a:ext cx="10278737" cy="2245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）创建基于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RabbitMQ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ch11_2Receiver-1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ch11_2Sender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实体类复制到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com.ch.ch11_2Receiver1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包中。</a:t>
            </a:r>
          </a:p>
          <a:p>
            <a:pPr>
              <a:lnSpc>
                <a:spcPct val="150000"/>
              </a:lnSpc>
            </a:pP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com.ch.ch11_2Receiver1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包中创建订阅者类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Receiver1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，在该类中使用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@RabbitListener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@RabbitHandler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注解监听发布者并接收消息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9733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2651-62E7-4DD8-91FD-F6A74380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．创建订阅者应用</a:t>
            </a:r>
            <a:r>
              <a:rPr lang="en-US" altLang="zh-CN" dirty="0"/>
              <a:t>ch11_2Receiver-2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E2BE9-2272-4081-9D92-25009606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与创建订阅者应用</a:t>
            </a:r>
            <a:r>
              <a:rPr lang="en-US" altLang="zh-CN" dirty="0"/>
              <a:t>ch11_2Receiver-1</a:t>
            </a:r>
            <a:r>
              <a:rPr lang="zh-CN" altLang="en-US" dirty="0"/>
              <a:t>的步骤一样，这里不再赘述。但需要注意的是</a:t>
            </a:r>
            <a:r>
              <a:rPr lang="zh-CN" altLang="en-US" dirty="0">
                <a:solidFill>
                  <a:srgbClr val="C00000"/>
                </a:solidFill>
              </a:rPr>
              <a:t>两个订阅者的队列名不同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4F6D5-A536-4329-A7FC-CBCE451A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10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647B-2684-43DD-9E6A-8EA533CC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．测试运行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4F1F7-9B13-47C9-9A4F-369EAF1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2DE4A8-6C99-4AB4-886A-33D686B04D7B}"/>
              </a:ext>
            </a:extLst>
          </p:cNvPr>
          <p:cNvSpPr txBox="1"/>
          <p:nvPr/>
        </p:nvSpPr>
        <p:spPr>
          <a:xfrm>
            <a:off x="1307508" y="1432193"/>
            <a:ext cx="959919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首先，运行发布者应用</a:t>
            </a:r>
            <a:r>
              <a:rPr lang="en-US" altLang="zh-CN" dirty="0"/>
              <a:t>ch11_2Sender</a:t>
            </a:r>
            <a:r>
              <a:rPr lang="zh-CN" altLang="en-US" dirty="0"/>
              <a:t>的主类</a:t>
            </a:r>
            <a:r>
              <a:rPr lang="en-US" altLang="zh-CN" dirty="0"/>
              <a:t>Ch112SenderApplication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其次，运行订阅者应用</a:t>
            </a:r>
            <a:r>
              <a:rPr lang="en-US" altLang="zh-CN" dirty="0"/>
              <a:t>ch11_2Receiver-1</a:t>
            </a:r>
            <a:r>
              <a:rPr lang="zh-CN" altLang="en-US" dirty="0"/>
              <a:t>的主类</a:t>
            </a:r>
            <a:r>
              <a:rPr lang="en-US" altLang="zh-CN" dirty="0"/>
              <a:t>Ch112Receiver1Application</a:t>
            </a:r>
            <a:r>
              <a:rPr lang="zh-CN" altLang="en-US" dirty="0"/>
              <a:t>，此时接收到的消息，如下图所示。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198AB8-8438-42E9-B56C-6960FA3C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2" y="2622672"/>
            <a:ext cx="5913525" cy="203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25C513D-07EB-4A00-8120-AB140C4C78A2}"/>
              </a:ext>
            </a:extLst>
          </p:cNvPr>
          <p:cNvCxnSpPr>
            <a:cxnSpLocks/>
          </p:cNvCxnSpPr>
          <p:nvPr/>
        </p:nvCxnSpPr>
        <p:spPr>
          <a:xfrm>
            <a:off x="2357610" y="2192982"/>
            <a:ext cx="1597445" cy="23094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4346C18-48CB-4604-A881-E305CA4B832B}"/>
              </a:ext>
            </a:extLst>
          </p:cNvPr>
          <p:cNvSpPr txBox="1"/>
          <p:nvPr/>
        </p:nvSpPr>
        <p:spPr>
          <a:xfrm>
            <a:off x="1230390" y="5061726"/>
            <a:ext cx="967630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最后，运行订阅者应用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ch11_2Receiver-2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Ch112Receiver2Application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，此时接收到的消息，如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7AE323B1-7B81-4199-A795-51B3863B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3" y="2614409"/>
            <a:ext cx="5528724" cy="214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CEEF22-0CD1-4A6F-9ABC-879AEC7C56B8}"/>
              </a:ext>
            </a:extLst>
          </p:cNvPr>
          <p:cNvCxnSpPr/>
          <p:nvPr/>
        </p:nvCxnSpPr>
        <p:spPr>
          <a:xfrm flipV="1">
            <a:off x="9441455" y="4759287"/>
            <a:ext cx="407625" cy="62560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DD86969-E05A-42D4-BD80-F34D4D6B114E}"/>
              </a:ext>
            </a:extLst>
          </p:cNvPr>
          <p:cNvSpPr txBox="1"/>
          <p:nvPr/>
        </p:nvSpPr>
        <p:spPr>
          <a:xfrm>
            <a:off x="1230390" y="5960125"/>
            <a:ext cx="967630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11-2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可以看出，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一个发布者发布的消息，可以被多个订阅者订阅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，这就是所谓的发布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订阅式异步消息通信。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34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本章讲解了多个应用系统间的异步消息。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JMS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AMQP</a:t>
            </a:r>
            <a:r>
              <a:rPr kumimoji="1" lang="zh-CN" altLang="en-US" dirty="0"/>
              <a:t>的支持。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掌握如何在实际应用开发中，使用</a:t>
            </a:r>
            <a:r>
              <a:rPr kumimoji="1" lang="en-US" altLang="zh-CN" dirty="0">
                <a:solidFill>
                  <a:srgbClr val="C00000"/>
                </a:solidFill>
              </a:rPr>
              <a:t>JMS</a:t>
            </a:r>
            <a:r>
              <a:rPr kumimoji="1" lang="zh-CN" altLang="en-US" dirty="0">
                <a:solidFill>
                  <a:srgbClr val="C00000"/>
                </a:solidFill>
              </a:rPr>
              <a:t>或</a:t>
            </a:r>
            <a:r>
              <a:rPr kumimoji="1" lang="en-US" altLang="zh-CN" dirty="0">
                <a:solidFill>
                  <a:srgbClr val="C00000"/>
                </a:solidFill>
              </a:rPr>
              <a:t>AMQP</a:t>
            </a:r>
            <a:r>
              <a:rPr kumimoji="1" lang="zh-CN" altLang="en-US" dirty="0">
                <a:solidFill>
                  <a:srgbClr val="C00000"/>
                </a:solidFill>
              </a:rPr>
              <a:t>提供异步通信解决方案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3E1ED-1D8A-4213-8A3E-6CEF70A6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11.1.1 </a:t>
            </a:r>
            <a:r>
              <a:rPr lang="zh-CN" altLang="en-US" dirty="0"/>
              <a:t>点对点式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64C2B-0F95-44A0-9FC8-7324DDDF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在点对点式的消息通信中，</a:t>
            </a:r>
            <a:r>
              <a:rPr lang="zh-CN" altLang="en-US" dirty="0">
                <a:solidFill>
                  <a:srgbClr val="C00000"/>
                </a:solidFill>
              </a:rPr>
              <a:t>消息代理</a:t>
            </a:r>
            <a:r>
              <a:rPr lang="zh-CN" altLang="en-US" dirty="0"/>
              <a:t>获得发送者发送的消息后，</a:t>
            </a:r>
            <a:r>
              <a:rPr lang="zh-CN" altLang="en-US" dirty="0">
                <a:solidFill>
                  <a:srgbClr val="C00000"/>
                </a:solidFill>
              </a:rPr>
              <a:t>将消息存入一个队列</a:t>
            </a:r>
            <a:r>
              <a:rPr lang="zh-CN" altLang="en-US" dirty="0"/>
              <a:t>里，当有消息接收者接收消息时，</a:t>
            </a:r>
            <a:r>
              <a:rPr lang="zh-CN" altLang="en-US" dirty="0">
                <a:solidFill>
                  <a:srgbClr val="C00000"/>
                </a:solidFill>
              </a:rPr>
              <a:t>将从队列里取出消息传递给接收者</a:t>
            </a:r>
            <a:r>
              <a:rPr lang="zh-CN" altLang="en-US" dirty="0"/>
              <a:t>，这时队列中清除该消息。</a:t>
            </a:r>
          </a:p>
          <a:p>
            <a:r>
              <a:rPr lang="zh-CN" altLang="en-US" dirty="0"/>
              <a:t>在点对点式的消息通信中，确保的是</a:t>
            </a:r>
            <a:r>
              <a:rPr lang="zh-CN" altLang="en-US" dirty="0">
                <a:solidFill>
                  <a:srgbClr val="C00000"/>
                </a:solidFill>
              </a:rPr>
              <a:t>每一条消息只有唯一的发送者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接收者</a:t>
            </a:r>
            <a:r>
              <a:rPr lang="zh-CN" altLang="en-US" dirty="0"/>
              <a:t>，但并不能说明</a:t>
            </a:r>
            <a:r>
              <a:rPr lang="zh-CN" altLang="en-US" dirty="0">
                <a:solidFill>
                  <a:srgbClr val="C00000"/>
                </a:solidFill>
              </a:rPr>
              <a:t>只有一个接收者可以从队列里接收消息</a:t>
            </a:r>
            <a:r>
              <a:rPr lang="zh-CN" altLang="en-US" dirty="0"/>
              <a:t>。这是因为队列里有多个消息，点对点式的消息通信</a:t>
            </a:r>
            <a:r>
              <a:rPr lang="zh-CN" altLang="en-US" dirty="0">
                <a:solidFill>
                  <a:srgbClr val="C00000"/>
                </a:solidFill>
              </a:rPr>
              <a:t>只保证每一条消息只有唯一的发送者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接收者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DE97D-DF92-4850-88CD-BF8C15B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38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4BEB2-E4E0-4E2C-886E-DED12A8B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11.1.2 </a:t>
            </a: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FAB8D-7772-41C9-92FA-65122AE7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多接收者</a:t>
            </a:r>
            <a:r>
              <a:rPr lang="zh-CN" altLang="en-US" dirty="0"/>
              <a:t>是消息通信中一种更加灵活的方式，而点对点式的消息通信</a:t>
            </a:r>
            <a:r>
              <a:rPr lang="zh-CN" altLang="en-US" dirty="0">
                <a:solidFill>
                  <a:srgbClr val="C00000"/>
                </a:solidFill>
              </a:rPr>
              <a:t>只保证每一条消息只有唯一的接收者</a:t>
            </a:r>
            <a:r>
              <a:rPr lang="zh-CN" altLang="en-US" dirty="0"/>
              <a:t>。这时我们可以</a:t>
            </a:r>
            <a:r>
              <a:rPr lang="zh-CN" altLang="en-US" dirty="0">
                <a:solidFill>
                  <a:srgbClr val="C00000"/>
                </a:solidFill>
              </a:rPr>
              <a:t>使用发布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订阅式的消息通信解决多接收者</a:t>
            </a:r>
            <a:r>
              <a:rPr lang="zh-CN" altLang="en-US" dirty="0"/>
              <a:t>的问题。和点对点式不同，发布</a:t>
            </a:r>
            <a:r>
              <a:rPr lang="en-US" altLang="zh-CN" dirty="0"/>
              <a:t>/</a:t>
            </a:r>
            <a:r>
              <a:rPr lang="zh-CN" altLang="en-US" dirty="0"/>
              <a:t>订阅式是消息发送者将消息发送到主题，而多个消息接收者监听这个主题。此时的</a:t>
            </a:r>
            <a:r>
              <a:rPr lang="zh-CN" altLang="en-US" dirty="0">
                <a:solidFill>
                  <a:srgbClr val="C00000"/>
                </a:solidFill>
              </a:rPr>
              <a:t>消息发送者叫做发布者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接收者叫做订阅者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1D810-B159-4BA5-9D87-EA171071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6A262-024E-4630-AEEE-FC36A3DB7BE0}"/>
              </a:ext>
            </a:extLst>
          </p:cNvPr>
          <p:cNvSpPr/>
          <p:nvPr/>
        </p:nvSpPr>
        <p:spPr>
          <a:xfrm>
            <a:off x="3194892" y="4112175"/>
            <a:ext cx="658349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点对点式与发布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订阅式消息通信的区别？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9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11.1 </a:t>
            </a:r>
            <a:r>
              <a:rPr kumimoji="1" lang="zh-CN" altLang="en-US" dirty="0"/>
              <a:t>消息模型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11.2 </a:t>
            </a:r>
            <a:r>
              <a:rPr kumimoji="1" lang="zh-CN" altLang="en-US" dirty="0">
                <a:solidFill>
                  <a:srgbClr val="C00000"/>
                </a:solidFill>
              </a:rPr>
              <a:t>企业级消息代理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11.3 Spring Boot</a:t>
            </a:r>
            <a:r>
              <a:rPr kumimoji="1" lang="zh-CN" altLang="en-US" dirty="0"/>
              <a:t>的支持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11.4 </a:t>
            </a:r>
            <a:r>
              <a:rPr kumimoji="1" lang="zh-CN" altLang="en-US" dirty="0"/>
              <a:t>异步消息通信实例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38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5FF0-B8CB-4605-98DA-E2528EF2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企业级消息代理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60DC1-25AE-46BD-8706-D9F06C7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11.2.1 JMS</a:t>
            </a:r>
          </a:p>
          <a:p>
            <a:r>
              <a:rPr lang="en-US" altLang="zh-CN" dirty="0"/>
              <a:t>11.2.2 AMQP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293FB-53DE-4070-8D75-1BBBD9D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4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0108-650A-4CE7-A241-E1253EF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11.2.1 JMS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791DE-EF1E-47BC-8095-8EA55CEB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JMS</a:t>
            </a:r>
            <a:r>
              <a:rPr lang="zh-CN" altLang="en-US" dirty="0"/>
              <a:t>（</a:t>
            </a:r>
            <a:r>
              <a:rPr lang="en-US" altLang="zh-CN" dirty="0"/>
              <a:t>Java Messaging Service</a:t>
            </a:r>
            <a:r>
              <a:rPr lang="zh-CN" altLang="en-US" dirty="0"/>
              <a:t>）即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消息服务</a:t>
            </a:r>
            <a:r>
              <a:rPr lang="zh-CN" altLang="en-US" dirty="0"/>
              <a:t>，是</a:t>
            </a:r>
            <a:r>
              <a:rPr lang="en-US" altLang="zh-CN" dirty="0"/>
              <a:t>Java</a:t>
            </a:r>
            <a:r>
              <a:rPr lang="zh-CN" altLang="en-US" dirty="0"/>
              <a:t>平台上有关面向消息中间件的技术规范，它便于消息系统中的</a:t>
            </a:r>
            <a:r>
              <a:rPr lang="en-US" altLang="zh-CN" dirty="0"/>
              <a:t>Java</a:t>
            </a:r>
            <a:r>
              <a:rPr lang="zh-CN" altLang="en-US" dirty="0"/>
              <a:t>应用程序进行消息交换，并且通过提供标准的产生、发送、接收消息的接口简化企业应用的开发。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F450E-2807-454B-8909-D43C8066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D03792-6489-445E-BD98-514F45D7133A}"/>
              </a:ext>
            </a:extLst>
          </p:cNvPr>
          <p:cNvSpPr txBox="1"/>
          <p:nvPr/>
        </p:nvSpPr>
        <p:spPr>
          <a:xfrm>
            <a:off x="1068636" y="3429000"/>
            <a:ext cx="10285164" cy="307776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由以下元素组成：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消息代理实现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连接面向消息中间件的，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消息代理接口的一个实现。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的消息代理实现可以是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平台的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实现，也可以是非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平台的面向消息中间件的适配器。开源的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ActiveMQ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JBoss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社区所研发的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HornetQ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OpenJMS Group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OpenJMS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等等实现。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生产或消费基于消息的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应用程序或对象。</a:t>
            </a:r>
          </a:p>
        </p:txBody>
      </p:sp>
    </p:spTree>
    <p:extLst>
      <p:ext uri="{BB962C8B-B14F-4D97-AF65-F5344CB8AC3E}">
        <p14:creationId xmlns:p14="http://schemas.microsoft.com/office/powerpoint/2010/main" val="103867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9506</TotalTime>
  <Words>4158</Words>
  <Application>Microsoft Office PowerPoint</Application>
  <PresentationFormat>宽屏</PresentationFormat>
  <Paragraphs>298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微软雅黑</vt:lpstr>
      <vt:lpstr>微软雅黑</vt:lpstr>
      <vt:lpstr>Arial</vt:lpstr>
      <vt:lpstr>Tahoma</vt:lpstr>
      <vt:lpstr>Times New Roman</vt:lpstr>
      <vt:lpstr>Wingdings</vt:lpstr>
      <vt:lpstr>Office 主题​​</vt:lpstr>
      <vt:lpstr>Microsoft Visio 绘图</vt:lpstr>
      <vt:lpstr>第十一章 异步消息</vt:lpstr>
      <vt:lpstr>本章目标</vt:lpstr>
      <vt:lpstr>本章内容</vt:lpstr>
      <vt:lpstr>11.1 消息模型</vt:lpstr>
      <vt:lpstr>11.1.1 点对点式</vt:lpstr>
      <vt:lpstr>11.1.2 发布/订阅式</vt:lpstr>
      <vt:lpstr>本章内容</vt:lpstr>
      <vt:lpstr>11.2 企业级消息代理</vt:lpstr>
      <vt:lpstr>11.2.1 JMS</vt:lpstr>
      <vt:lpstr>PowerPoint 演示文稿</vt:lpstr>
      <vt:lpstr>2．JMS的应用接口</vt:lpstr>
      <vt:lpstr>ConnectionFactory接口（连接工厂）</vt:lpstr>
      <vt:lpstr>Connection 接口（连接）</vt:lpstr>
      <vt:lpstr>Destination接口（目的地）</vt:lpstr>
      <vt:lpstr>Session接口（会话）</vt:lpstr>
      <vt:lpstr>MessageConsumer接口（消息消费者）</vt:lpstr>
      <vt:lpstr>MessageProducer接口（消息生产者）</vt:lpstr>
      <vt:lpstr>Message接口（消息）</vt:lpstr>
      <vt:lpstr>11.2 企业级消息代理</vt:lpstr>
      <vt:lpstr>11.2.2 AMQP</vt:lpstr>
      <vt:lpstr>AMQP的技术术语</vt:lpstr>
      <vt:lpstr>AMQP的技术术语</vt:lpstr>
      <vt:lpstr>AMQP的技术术语</vt:lpstr>
      <vt:lpstr>本章内容</vt:lpstr>
      <vt:lpstr>11.3 Spring Boot的支持</vt:lpstr>
      <vt:lpstr>11.3.1 JMS的自动配置</vt:lpstr>
      <vt:lpstr>11.3.2 AMQP的自动配置</vt:lpstr>
      <vt:lpstr>本章内容</vt:lpstr>
      <vt:lpstr>11.4 异步消息通信实例</vt:lpstr>
      <vt:lpstr>11.4.1 JMS实例</vt:lpstr>
      <vt:lpstr>ActiveMQ的管理界面</vt:lpstr>
      <vt:lpstr>例11-1</vt:lpstr>
      <vt:lpstr>例11-1</vt:lpstr>
      <vt:lpstr>例11-1</vt:lpstr>
      <vt:lpstr>7．运行测试</vt:lpstr>
      <vt:lpstr>11.4 异步消息通信实例</vt:lpstr>
      <vt:lpstr>11.4.2 AMQP实例</vt:lpstr>
      <vt:lpstr>安装erlang语言</vt:lpstr>
      <vt:lpstr>安装RabbitMQ</vt:lpstr>
      <vt:lpstr>打开RabbitMQ的管理组件</vt:lpstr>
      <vt:lpstr>启动RabbitMQ服务</vt:lpstr>
      <vt:lpstr>RabbitMQ的管理界面</vt:lpstr>
      <vt:lpstr>【例11-2】使用RabbitMQ实现发布/订阅式异步消息通信。</vt:lpstr>
      <vt:lpstr>1．创建发布者应用ch11_2Sender</vt:lpstr>
      <vt:lpstr>PowerPoint 演示文稿</vt:lpstr>
      <vt:lpstr>2．创建订阅者应用ch11_2Receiver-1</vt:lpstr>
      <vt:lpstr>3．创建订阅者应用ch11_2Receiver-2</vt:lpstr>
      <vt:lpstr>4．测试运行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1387</cp:revision>
  <dcterms:created xsi:type="dcterms:W3CDTF">2021-01-06T05:35:51Z</dcterms:created>
  <dcterms:modified xsi:type="dcterms:W3CDTF">2021-10-07T09:28:07Z</dcterms:modified>
</cp:coreProperties>
</file>