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1257" r:id="rId2"/>
    <p:sldId id="991" r:id="rId3"/>
    <p:sldId id="1258" r:id="rId4"/>
    <p:sldId id="1254" r:id="rId5"/>
    <p:sldId id="1362" r:id="rId6"/>
    <p:sldId id="1371" r:id="rId7"/>
    <p:sldId id="1363" r:id="rId8"/>
    <p:sldId id="1364" r:id="rId9"/>
    <p:sldId id="1365" r:id="rId10"/>
    <p:sldId id="1366" r:id="rId11"/>
    <p:sldId id="1361" r:id="rId12"/>
    <p:sldId id="1367" r:id="rId13"/>
    <p:sldId id="1373" r:id="rId14"/>
    <p:sldId id="1372" r:id="rId15"/>
    <p:sldId id="1368" r:id="rId16"/>
    <p:sldId id="1375" r:id="rId17"/>
    <p:sldId id="1374" r:id="rId18"/>
    <p:sldId id="1376" r:id="rId19"/>
    <p:sldId id="1369" r:id="rId20"/>
    <p:sldId id="1377" r:id="rId21"/>
    <p:sldId id="1378" r:id="rId22"/>
    <p:sldId id="1380" r:id="rId23"/>
    <p:sldId id="1381" r:id="rId24"/>
    <p:sldId id="1382" r:id="rId25"/>
    <p:sldId id="1383" r:id="rId26"/>
    <p:sldId id="1384" r:id="rId27"/>
    <p:sldId id="1385" r:id="rId28"/>
    <p:sldId id="1386" r:id="rId29"/>
    <p:sldId id="1387" r:id="rId30"/>
    <p:sldId id="1388" r:id="rId31"/>
    <p:sldId id="1389" r:id="rId32"/>
    <p:sldId id="1390" r:id="rId33"/>
    <p:sldId id="994" r:id="rId34"/>
    <p:sldId id="136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254"/>
            <p14:sldId id="1362"/>
            <p14:sldId id="1371"/>
            <p14:sldId id="1363"/>
            <p14:sldId id="1364"/>
            <p14:sldId id="1365"/>
            <p14:sldId id="1366"/>
            <p14:sldId id="1361"/>
            <p14:sldId id="1367"/>
            <p14:sldId id="1373"/>
            <p14:sldId id="1372"/>
            <p14:sldId id="1368"/>
            <p14:sldId id="1375"/>
            <p14:sldId id="1374"/>
            <p14:sldId id="1376"/>
            <p14:sldId id="1369"/>
            <p14:sldId id="1377"/>
            <p14:sldId id="1378"/>
            <p14:sldId id="1380"/>
            <p14:sldId id="1381"/>
            <p14:sldId id="1382"/>
            <p14:sldId id="1383"/>
            <p14:sldId id="1384"/>
            <p14:sldId id="1385"/>
            <p14:sldId id="1386"/>
            <p14:sldId id="1387"/>
            <p14:sldId id="1388"/>
            <p14:sldId id="1389"/>
            <p14:sldId id="1390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064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157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37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65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第十二章 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的热部署与单元测试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12.1 </a:t>
            </a:r>
            <a:r>
              <a:rPr kumimoji="1" lang="zh-CN" altLang="en-US" dirty="0"/>
              <a:t>开发的热部署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12.2 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的单元测试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7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8C79-B45E-461E-AE01-80F3C733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Spring Boot</a:t>
            </a:r>
            <a:r>
              <a:rPr lang="zh-CN" altLang="en-US" dirty="0"/>
              <a:t>的单元测试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367E9-0A05-4EB7-A545-4866AFB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12.2.1 Spring Boot</a:t>
            </a:r>
            <a:r>
              <a:rPr lang="zh-CN" altLang="en-US" dirty="0">
                <a:solidFill>
                  <a:srgbClr val="C00000"/>
                </a:solidFill>
              </a:rPr>
              <a:t>单元测试程序模板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12.2.2 </a:t>
            </a:r>
            <a:r>
              <a:rPr lang="zh-CN" altLang="en-US" dirty="0"/>
              <a:t>测试</a:t>
            </a:r>
            <a:r>
              <a:rPr lang="en-US" altLang="zh-CN" dirty="0"/>
              <a:t>Service</a:t>
            </a:r>
          </a:p>
          <a:p>
            <a:r>
              <a:rPr lang="en-US" altLang="zh-CN" dirty="0"/>
              <a:t>12.2.3 </a:t>
            </a:r>
            <a:r>
              <a:rPr lang="zh-CN" altLang="en-US" dirty="0"/>
              <a:t>测试</a:t>
            </a:r>
            <a:r>
              <a:rPr lang="en-US" altLang="zh-CN" dirty="0"/>
              <a:t>Controller</a:t>
            </a:r>
          </a:p>
          <a:p>
            <a:r>
              <a:rPr lang="en-US" altLang="zh-CN" dirty="0"/>
              <a:t>12.2.4 </a:t>
            </a:r>
            <a:r>
              <a:rPr lang="zh-CN" altLang="en-US" dirty="0"/>
              <a:t>模拟</a:t>
            </a:r>
            <a:r>
              <a:rPr lang="en-US" altLang="zh-CN" dirty="0"/>
              <a:t>Controller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12.2.5 </a:t>
            </a:r>
            <a:r>
              <a:rPr lang="zh-CN" altLang="en-US" dirty="0"/>
              <a:t>比较</a:t>
            </a:r>
            <a:r>
              <a:rPr lang="en-US" altLang="zh-CN" dirty="0"/>
              <a:t>Controller</a:t>
            </a:r>
            <a:r>
              <a:rPr lang="zh-CN" altLang="en-US" dirty="0"/>
              <a:t>请求返回的结果</a:t>
            </a:r>
            <a:endParaRPr lang="en-US" altLang="zh-CN" dirty="0"/>
          </a:p>
          <a:p>
            <a:r>
              <a:rPr lang="en-US" altLang="zh-CN" dirty="0"/>
              <a:t>12.2.6 </a:t>
            </a:r>
            <a:r>
              <a:rPr lang="zh-CN" altLang="en-US" dirty="0"/>
              <a:t>测试实例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B5981-25E6-4934-9D32-6FB7A4BE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36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049E0-8360-4E7E-AE50-1D325F70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12.2.1 Spring Boot</a:t>
            </a:r>
            <a:r>
              <a:rPr lang="zh-CN" altLang="en-US" dirty="0"/>
              <a:t>单元测试程序模板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AC50D-47F7-4C89-89B0-44451D99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24935F-19FC-416E-BD7D-1B6D8F299D4F}"/>
              </a:ext>
            </a:extLst>
          </p:cNvPr>
          <p:cNvSpPr txBox="1"/>
          <p:nvPr/>
        </p:nvSpPr>
        <p:spPr>
          <a:xfrm>
            <a:off x="1307508" y="1443210"/>
            <a:ext cx="8486487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@SpringBootTest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GoodsServiceTest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注入要测试的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GoodsService goodsService;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@Test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testGoodsService()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GoodsService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的方法进行测试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D9854E-EC23-4766-878D-8014C63556C3}"/>
              </a:ext>
            </a:extLst>
          </p:cNvPr>
          <p:cNvSpPr txBox="1"/>
          <p:nvPr/>
        </p:nvSpPr>
        <p:spPr>
          <a:xfrm>
            <a:off x="1307508" y="4572000"/>
            <a:ext cx="848648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@SpringBootTest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应用测试，它默认根据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包名逐级往上找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一直找到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主程序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（包含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@SpringBootApplication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注解的类），并在单元测试时启动该主程序来创建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上下文环境。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8760F6-237B-4961-9431-F0AB7FE45AAA}"/>
              </a:ext>
            </a:extLst>
          </p:cNvPr>
          <p:cNvCxnSpPr>
            <a:cxnSpLocks/>
          </p:cNvCxnSpPr>
          <p:nvPr/>
        </p:nvCxnSpPr>
        <p:spPr>
          <a:xfrm flipV="1">
            <a:off x="2181340" y="1729648"/>
            <a:ext cx="88135" cy="30076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51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8C79-B45E-461E-AE01-80F3C733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Spring Boot</a:t>
            </a:r>
            <a:r>
              <a:rPr lang="zh-CN" altLang="en-US" dirty="0"/>
              <a:t>的单元测试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367E9-0A05-4EB7-A545-4866AFB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12.2.1 Spring Boot</a:t>
            </a:r>
            <a:r>
              <a:rPr lang="zh-CN" altLang="en-US" dirty="0"/>
              <a:t>单元测试程序模板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12.2.2 </a:t>
            </a:r>
            <a:r>
              <a:rPr lang="zh-CN" altLang="en-US" dirty="0">
                <a:solidFill>
                  <a:srgbClr val="C00000"/>
                </a:solidFill>
              </a:rPr>
              <a:t>测试</a:t>
            </a:r>
            <a:r>
              <a:rPr lang="en-US" altLang="zh-CN" dirty="0">
                <a:solidFill>
                  <a:srgbClr val="C00000"/>
                </a:solidFill>
              </a:rPr>
              <a:t>Service</a:t>
            </a:r>
          </a:p>
          <a:p>
            <a:r>
              <a:rPr lang="en-US" altLang="zh-CN" dirty="0"/>
              <a:t>12.2.3 </a:t>
            </a:r>
            <a:r>
              <a:rPr lang="zh-CN" altLang="en-US" dirty="0"/>
              <a:t>测试</a:t>
            </a:r>
            <a:r>
              <a:rPr lang="en-US" altLang="zh-CN" dirty="0"/>
              <a:t>Controller</a:t>
            </a:r>
          </a:p>
          <a:p>
            <a:r>
              <a:rPr lang="en-US" altLang="zh-CN" dirty="0"/>
              <a:t>12.2.4 </a:t>
            </a:r>
            <a:r>
              <a:rPr lang="zh-CN" altLang="en-US" dirty="0"/>
              <a:t>模拟</a:t>
            </a:r>
            <a:r>
              <a:rPr lang="en-US" altLang="zh-CN" dirty="0"/>
              <a:t>Controller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12.2.5 </a:t>
            </a:r>
            <a:r>
              <a:rPr lang="zh-CN" altLang="en-US" dirty="0"/>
              <a:t>比较</a:t>
            </a:r>
            <a:r>
              <a:rPr lang="en-US" altLang="zh-CN" dirty="0"/>
              <a:t>Controller</a:t>
            </a:r>
            <a:r>
              <a:rPr lang="zh-CN" altLang="en-US" dirty="0"/>
              <a:t>请求返回的结果</a:t>
            </a:r>
            <a:endParaRPr lang="en-US" altLang="zh-CN" dirty="0"/>
          </a:p>
          <a:p>
            <a:r>
              <a:rPr lang="en-US" altLang="zh-CN" dirty="0"/>
              <a:t>12.2.6 </a:t>
            </a:r>
            <a:r>
              <a:rPr lang="zh-CN" altLang="en-US" dirty="0"/>
              <a:t>测试实例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B5981-25E6-4934-9D32-6FB7A4BE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36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67C9-D403-4C64-AA5F-79EE96CC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12.2.2 </a:t>
            </a:r>
            <a:r>
              <a:rPr lang="zh-CN" altLang="en-US"/>
              <a:t>测试</a:t>
            </a:r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0DE11-F74E-4D0B-A5D7-3E5D9A12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255A3B-A5E2-4738-8137-1B6EA02EF1C6}"/>
              </a:ext>
            </a:extLst>
          </p:cNvPr>
          <p:cNvSpPr txBox="1"/>
          <p:nvPr/>
        </p:nvSpPr>
        <p:spPr>
          <a:xfrm>
            <a:off x="1222872" y="1284845"/>
            <a:ext cx="94965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单元测试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代码与通过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代码相比，需要特别考虑该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是否依赖其他还未开发完毕的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第三方接口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）。如果依赖其他还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未开发完毕的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，我们需要使用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Mockito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模拟未完成的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假设，在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中依赖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CreditService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第三方接口）的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getCredit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获得用户积分。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E45362-859A-47E1-B44E-0CDF5EB1CA66}"/>
              </a:ext>
            </a:extLst>
          </p:cNvPr>
          <p:cNvSpPr txBox="1"/>
          <p:nvPr/>
        </p:nvSpPr>
        <p:spPr>
          <a:xfrm>
            <a:off x="1222872" y="2525807"/>
            <a:ext cx="9496540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@Service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UserServiceImpl implements UserService{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@Autowired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CreditService creditService;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@Autowired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UserRepository userRepository;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int getCredit(Integer uid){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 user = userRepository.getOne(uid);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if(user != null)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creditService.getCredit(uid);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-1;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266700" indent="266700"/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de-DE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6F3FC0-9C86-49DB-8BBA-B859869DA73F}"/>
              </a:ext>
            </a:extLst>
          </p:cNvPr>
          <p:cNvSpPr txBox="1"/>
          <p:nvPr/>
        </p:nvSpPr>
        <p:spPr>
          <a:xfrm>
            <a:off x="6345716" y="3525398"/>
            <a:ext cx="382285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如何测试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呢？问题是单元测试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不能实际调用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CreditService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（因为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CreditService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是第三方系统）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E2C6C5E-E8D0-428A-BB99-8D3322D79EEB}"/>
              </a:ext>
            </a:extLst>
          </p:cNvPr>
          <p:cNvCxnSpPr/>
          <p:nvPr/>
        </p:nvCxnSpPr>
        <p:spPr>
          <a:xfrm>
            <a:off x="2688116" y="2291508"/>
            <a:ext cx="1498294" cy="30737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0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8675-7CA8-4647-BB1B-CC87E725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Mockito</a:t>
            </a:r>
            <a:r>
              <a:rPr lang="zh-CN" altLang="en-US" dirty="0"/>
              <a:t>模拟未完成的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7B93A-8B4C-4AAB-B6D2-08B3F480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2FE65D-32FF-42FE-8222-95B711620A23}"/>
              </a:ext>
            </a:extLst>
          </p:cNvPr>
          <p:cNvSpPr txBox="1"/>
          <p:nvPr/>
        </p:nvSpPr>
        <p:spPr>
          <a:xfrm>
            <a:off x="1057619" y="1337783"/>
            <a:ext cx="10036367" cy="550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org.mockito.BDDMockito;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org.springframework.boot.test.mock.mockito.MockBean;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@SpringBootTest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@Transactional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UserServiceTest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注入要测试的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UserService userService;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@MockBean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CreditService creditService;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@Test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testUserService()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int uid = 1;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int expectedCredit = 50;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/*given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BDDMockito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的一个静态方法，用来模拟一个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方法调用返回，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anyInt()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表示可以传入任何参数，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willReturn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方法说明这个调用将返回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BDDMockito.given(creditService.getCredit(anyInt())).willReturn(expectedCredit);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int credit = userService.getCredit(uid);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/*assert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定义测试的条件，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expectedCredit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credit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相等时，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assertEquals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方法保持沉默，不等时抛出异常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assertEquals(expectedCredit, credit);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5AD11-CA8B-474B-884D-18F2C19144B6}"/>
              </a:ext>
            </a:extLst>
          </p:cNvPr>
          <p:cNvSpPr txBox="1"/>
          <p:nvPr/>
        </p:nvSpPr>
        <p:spPr>
          <a:xfrm>
            <a:off x="6318173" y="2344949"/>
            <a:ext cx="429107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在单元测试类中需要使用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Mockito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的注解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@MockBean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自动注入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，用来提供模拟实现，在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上下文中，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CreditService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实现已经被模拟实现代替了。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3E0BAF7-5024-4270-BC7C-47EB50D96655}"/>
              </a:ext>
            </a:extLst>
          </p:cNvPr>
          <p:cNvCxnSpPr/>
          <p:nvPr/>
        </p:nvCxnSpPr>
        <p:spPr>
          <a:xfrm flipV="1">
            <a:off x="3591499" y="2919470"/>
            <a:ext cx="2726674" cy="6610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4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8C79-B45E-461E-AE01-80F3C733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Spring Boot</a:t>
            </a:r>
            <a:r>
              <a:rPr lang="zh-CN" altLang="en-US" dirty="0"/>
              <a:t>的单元测试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367E9-0A05-4EB7-A545-4866AFB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12.2.1 Spring Boot</a:t>
            </a:r>
            <a:r>
              <a:rPr lang="zh-CN" altLang="en-US" dirty="0"/>
              <a:t>单元测试程序模板</a:t>
            </a:r>
            <a:endParaRPr lang="en-US" altLang="zh-CN" dirty="0"/>
          </a:p>
          <a:p>
            <a:r>
              <a:rPr lang="en-US" altLang="zh-CN" dirty="0"/>
              <a:t>12.2.2 </a:t>
            </a:r>
            <a:r>
              <a:rPr lang="zh-CN" altLang="en-US" dirty="0"/>
              <a:t>测试</a:t>
            </a:r>
            <a:r>
              <a:rPr lang="en-US" altLang="zh-CN" dirty="0"/>
              <a:t>Service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12.2.3 </a:t>
            </a:r>
            <a:r>
              <a:rPr lang="zh-CN" altLang="en-US" dirty="0">
                <a:solidFill>
                  <a:srgbClr val="C00000"/>
                </a:solidFill>
              </a:rPr>
              <a:t>测试</a:t>
            </a:r>
            <a:r>
              <a:rPr lang="en-US" altLang="zh-CN" dirty="0">
                <a:solidFill>
                  <a:srgbClr val="C00000"/>
                </a:solidFill>
              </a:rPr>
              <a:t>Controller</a:t>
            </a:r>
          </a:p>
          <a:p>
            <a:r>
              <a:rPr lang="en-US" altLang="zh-CN" dirty="0"/>
              <a:t>12.2.4 </a:t>
            </a:r>
            <a:r>
              <a:rPr lang="zh-CN" altLang="en-US" dirty="0"/>
              <a:t>模拟</a:t>
            </a:r>
            <a:r>
              <a:rPr lang="en-US" altLang="zh-CN" dirty="0"/>
              <a:t>Controller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12.2.5 </a:t>
            </a:r>
            <a:r>
              <a:rPr lang="zh-CN" altLang="en-US" dirty="0"/>
              <a:t>比较</a:t>
            </a:r>
            <a:r>
              <a:rPr lang="en-US" altLang="zh-CN" dirty="0"/>
              <a:t>Controller</a:t>
            </a:r>
            <a:r>
              <a:rPr lang="zh-CN" altLang="en-US" dirty="0"/>
              <a:t>请求返回的结果</a:t>
            </a:r>
            <a:endParaRPr lang="en-US" altLang="zh-CN" dirty="0"/>
          </a:p>
          <a:p>
            <a:r>
              <a:rPr lang="en-US" altLang="zh-CN" dirty="0"/>
              <a:t>12.2.6 </a:t>
            </a:r>
            <a:r>
              <a:rPr lang="zh-CN" altLang="en-US" dirty="0"/>
              <a:t>测试实例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B5981-25E6-4934-9D32-6FB7A4BE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09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E3812-83C7-43C4-B807-14B49AC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</a:t>
            </a:r>
            <a:r>
              <a:rPr lang="zh-CN" altLang="en-US" dirty="0"/>
              <a:t>测试</a:t>
            </a:r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3DC64-5141-4853-A486-8EBC8A87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Boot</a:t>
            </a:r>
            <a:r>
              <a:rPr lang="zh-CN" altLang="en-US" dirty="0"/>
              <a:t>应用中，可以单独测试</a:t>
            </a:r>
            <a:r>
              <a:rPr lang="en-US" altLang="zh-CN" dirty="0"/>
              <a:t>Controller</a:t>
            </a:r>
            <a:r>
              <a:rPr lang="zh-CN" altLang="en-US" dirty="0"/>
              <a:t>代码，用来验证与</a:t>
            </a:r>
            <a:r>
              <a:rPr lang="en-US" altLang="zh-CN" dirty="0"/>
              <a:t>Controller</a:t>
            </a:r>
            <a:r>
              <a:rPr lang="zh-CN" altLang="en-US" dirty="0"/>
              <a:t>相关的</a:t>
            </a:r>
            <a:r>
              <a:rPr lang="en-US" altLang="zh-CN" dirty="0"/>
              <a:t>URL</a:t>
            </a:r>
            <a:r>
              <a:rPr lang="zh-CN" altLang="en-US" dirty="0"/>
              <a:t>路径映射、文件上传、参数绑定、参数校验等特性。可以通过</a:t>
            </a:r>
            <a:r>
              <a:rPr lang="en-US" altLang="zh-CN" b="1" dirty="0">
                <a:solidFill>
                  <a:srgbClr val="C00000"/>
                </a:solidFill>
              </a:rPr>
              <a:t>@WebMvcTest</a:t>
            </a:r>
            <a:r>
              <a:rPr lang="zh-CN" altLang="en-US" dirty="0"/>
              <a:t>注解来完成</a:t>
            </a:r>
            <a:r>
              <a:rPr lang="en-US" altLang="zh-CN" dirty="0"/>
              <a:t>Controller</a:t>
            </a:r>
            <a:r>
              <a:rPr lang="zh-CN" altLang="en-US" dirty="0"/>
              <a:t>单元测试，当然也可以通过</a:t>
            </a:r>
            <a:r>
              <a:rPr lang="en-US" altLang="zh-CN" b="1" dirty="0">
                <a:solidFill>
                  <a:srgbClr val="C00000"/>
                </a:solidFill>
              </a:rPr>
              <a:t>@SpringBootTest</a:t>
            </a:r>
            <a:r>
              <a:rPr lang="zh-CN" altLang="en-US" dirty="0"/>
              <a:t>测试</a:t>
            </a:r>
            <a:r>
              <a:rPr lang="en-US" altLang="zh-CN" dirty="0"/>
              <a:t>Controller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634A9-91E3-45AA-8783-97EA02AF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88A0E1-0124-443E-9697-333663BB621F}"/>
              </a:ext>
            </a:extLst>
          </p:cNvPr>
          <p:cNvSpPr txBox="1"/>
          <p:nvPr/>
        </p:nvSpPr>
        <p:spPr>
          <a:xfrm>
            <a:off x="980501" y="3789802"/>
            <a:ext cx="10373299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！！！</a:t>
            </a:r>
            <a:r>
              <a:rPr lang="zh-CN" altLang="en-US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请注意：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在使用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@WebMvcTest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注解测试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时，带有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以及别的注解组件类不会自动被扫描注册为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容器管理的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@SpringBootTest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注解告诉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去寻找一个主配置类（一个带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@SpringBootApplication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的类），并使用它来启动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应用程序上下文，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注入所有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。另外，还需要注意的是，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MockMvc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用来在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容器内对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进行单元测试，并未真正发起了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请求调用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@WebMvcTest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用于从服务器端对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层进行统一测试；如果需要从客户端与应用程序交互时，应该使用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@SpringBootTest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做集成测试。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5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8C79-B45E-461E-AE01-80F3C733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Spring Boot</a:t>
            </a:r>
            <a:r>
              <a:rPr lang="zh-CN" altLang="en-US" dirty="0"/>
              <a:t>的单元测试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367E9-0A05-4EB7-A545-4866AFB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12.2.1 Spring Boot</a:t>
            </a:r>
            <a:r>
              <a:rPr lang="zh-CN" altLang="en-US" dirty="0"/>
              <a:t>单元测试程序模板</a:t>
            </a:r>
            <a:endParaRPr lang="en-US" altLang="zh-CN" dirty="0"/>
          </a:p>
          <a:p>
            <a:r>
              <a:rPr lang="en-US" altLang="zh-CN" dirty="0"/>
              <a:t>12.2.2 </a:t>
            </a:r>
            <a:r>
              <a:rPr lang="zh-CN" altLang="en-US" dirty="0"/>
              <a:t>测试</a:t>
            </a:r>
            <a:r>
              <a:rPr lang="en-US" altLang="zh-CN" dirty="0"/>
              <a:t>Service</a:t>
            </a:r>
          </a:p>
          <a:p>
            <a:r>
              <a:rPr lang="en-US" altLang="zh-CN" dirty="0"/>
              <a:t>12.2.3 </a:t>
            </a:r>
            <a:r>
              <a:rPr lang="zh-CN" altLang="en-US" dirty="0"/>
              <a:t>测试</a:t>
            </a:r>
            <a:r>
              <a:rPr lang="en-US" altLang="zh-CN" dirty="0"/>
              <a:t>Controller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12.2.4 </a:t>
            </a:r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en-US" altLang="zh-CN" dirty="0">
                <a:solidFill>
                  <a:srgbClr val="C00000"/>
                </a:solidFill>
              </a:rPr>
              <a:t>Controller</a:t>
            </a:r>
            <a:r>
              <a:rPr lang="zh-CN" altLang="en-US" dirty="0">
                <a:solidFill>
                  <a:srgbClr val="C00000"/>
                </a:solidFill>
              </a:rPr>
              <a:t>请求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12.2.5 </a:t>
            </a:r>
            <a:r>
              <a:rPr lang="zh-CN" altLang="en-US" dirty="0"/>
              <a:t>比较</a:t>
            </a:r>
            <a:r>
              <a:rPr lang="en-US" altLang="zh-CN" dirty="0"/>
              <a:t>Controller</a:t>
            </a:r>
            <a:r>
              <a:rPr lang="zh-CN" altLang="en-US" dirty="0"/>
              <a:t>请求返回的结果</a:t>
            </a:r>
            <a:endParaRPr lang="en-US" altLang="zh-CN" dirty="0"/>
          </a:p>
          <a:p>
            <a:r>
              <a:rPr lang="en-US" altLang="zh-CN" dirty="0"/>
              <a:t>12.2.6 </a:t>
            </a:r>
            <a:r>
              <a:rPr lang="zh-CN" altLang="en-US" dirty="0"/>
              <a:t>测试实例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B5981-25E6-4934-9D32-6FB7A4BE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72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7DF5B-E0BE-4775-8C74-8F1B02C2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12.2.4 </a:t>
            </a:r>
            <a:r>
              <a:rPr lang="zh-CN" altLang="en-US" dirty="0"/>
              <a:t>模拟</a:t>
            </a:r>
            <a:r>
              <a:rPr lang="en-US" altLang="zh-CN" dirty="0"/>
              <a:t>Controller</a:t>
            </a:r>
            <a:r>
              <a:rPr lang="zh-CN" altLang="en-US" dirty="0"/>
              <a:t>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99356-FD6C-4EC4-81F2-00A6A04D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94" y="1256676"/>
            <a:ext cx="10515600" cy="4586694"/>
          </a:xfrm>
        </p:spPr>
        <p:txBody>
          <a:bodyPr/>
          <a:lstStyle/>
          <a:p>
            <a:r>
              <a:rPr lang="en-US" altLang="zh-CN" dirty="0" err="1"/>
              <a:t>MockMvc</a:t>
            </a:r>
            <a:r>
              <a:rPr lang="zh-CN" altLang="en-US" dirty="0"/>
              <a:t>的核心方法是：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</a:rPr>
              <a:t>ResultActions</a:t>
            </a:r>
            <a:r>
              <a:rPr lang="en-US" altLang="zh-CN" sz="2400" dirty="0">
                <a:solidFill>
                  <a:srgbClr val="C00000"/>
                </a:solidFill>
              </a:rPr>
              <a:t> perform(</a:t>
            </a:r>
            <a:r>
              <a:rPr lang="en-US" altLang="zh-CN" sz="2400" dirty="0" err="1">
                <a:solidFill>
                  <a:srgbClr val="C00000"/>
                </a:solidFill>
              </a:rPr>
              <a:t>RequestBuilder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requestBuilder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 err="1"/>
              <a:t>RequestBuilder</a:t>
            </a:r>
            <a:r>
              <a:rPr lang="zh-CN" altLang="en-US" dirty="0"/>
              <a:t>类可以通过调用</a:t>
            </a:r>
            <a:r>
              <a:rPr lang="en-US" altLang="zh-CN" dirty="0" err="1">
                <a:solidFill>
                  <a:srgbClr val="C00000"/>
                </a:solidFill>
              </a:rPr>
              <a:t>MockMvcRequestBuilders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get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post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multipart</a:t>
            </a:r>
            <a:r>
              <a:rPr lang="zh-CN" altLang="en-US" dirty="0"/>
              <a:t>等方法来模拟</a:t>
            </a:r>
            <a:r>
              <a:rPr lang="en-US" altLang="zh-CN" dirty="0"/>
              <a:t>Controller</a:t>
            </a:r>
            <a:r>
              <a:rPr lang="zh-CN" altLang="en-US" dirty="0"/>
              <a:t>请求。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F35597-4526-44A4-80F0-BB877A39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AA52DF-C4AC-42CF-9221-0C8040F89499}"/>
              </a:ext>
            </a:extLst>
          </p:cNvPr>
          <p:cNvSpPr txBox="1"/>
          <p:nvPr/>
        </p:nvSpPr>
        <p:spPr>
          <a:xfrm>
            <a:off x="838200" y="3309362"/>
            <a:ext cx="10311788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模拟一个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请求：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mvc.peform(get("/getCredit/{id}", uid));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模拟一个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请求：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mvc.peform(post("/getCredit/{id}", uid));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模拟文件上传：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mvc.peform(multipart("/upload").file("file",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文件内容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".getBytes("UTF-8")));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模拟请求参数：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mvc.peform(get("/getCredit/{id}/{uname}", uid, uname).param("errorMessage",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用户名或密码错误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mvc.peform(get("/getCredit/{id}/{uname}", uid, uname).param("job",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收银员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"IT" 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51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理解单元测试的原理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掌握开发的热部署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@WebMvcTest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@SpringBootTest</a:t>
            </a:r>
            <a:r>
              <a:rPr kumimoji="1" lang="zh-CN" altLang="en-US" dirty="0">
                <a:solidFill>
                  <a:srgbClr val="C00000"/>
                </a:solidFill>
              </a:rPr>
              <a:t>的用法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8C79-B45E-461E-AE01-80F3C733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Spring Boot</a:t>
            </a:r>
            <a:r>
              <a:rPr lang="zh-CN" altLang="en-US" dirty="0"/>
              <a:t>的单元测试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367E9-0A05-4EB7-A545-4866AFB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12.2.1 Spring Boot</a:t>
            </a:r>
            <a:r>
              <a:rPr lang="zh-CN" altLang="en-US" dirty="0"/>
              <a:t>单元测试程序模板</a:t>
            </a:r>
            <a:endParaRPr lang="en-US" altLang="zh-CN" dirty="0"/>
          </a:p>
          <a:p>
            <a:r>
              <a:rPr lang="en-US" altLang="zh-CN" dirty="0"/>
              <a:t>12.2.2 </a:t>
            </a:r>
            <a:r>
              <a:rPr lang="zh-CN" altLang="en-US" dirty="0"/>
              <a:t>测试</a:t>
            </a:r>
            <a:r>
              <a:rPr lang="en-US" altLang="zh-CN" dirty="0"/>
              <a:t>Service</a:t>
            </a:r>
          </a:p>
          <a:p>
            <a:r>
              <a:rPr lang="en-US" altLang="zh-CN" dirty="0"/>
              <a:t>12.2.3 </a:t>
            </a:r>
            <a:r>
              <a:rPr lang="zh-CN" altLang="en-US" dirty="0"/>
              <a:t>测试</a:t>
            </a:r>
            <a:r>
              <a:rPr lang="en-US" altLang="zh-CN" dirty="0"/>
              <a:t>Controller</a:t>
            </a:r>
          </a:p>
          <a:p>
            <a:r>
              <a:rPr lang="en-US" altLang="zh-CN" dirty="0"/>
              <a:t>12.2.4 </a:t>
            </a:r>
            <a:r>
              <a:rPr lang="zh-CN" altLang="en-US" dirty="0"/>
              <a:t>模拟</a:t>
            </a:r>
            <a:r>
              <a:rPr lang="en-US" altLang="zh-CN" dirty="0"/>
              <a:t>Controller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12.2.5 </a:t>
            </a:r>
            <a:r>
              <a:rPr lang="zh-CN" altLang="en-US" dirty="0">
                <a:solidFill>
                  <a:srgbClr val="C00000"/>
                </a:solidFill>
              </a:rPr>
              <a:t>比较</a:t>
            </a:r>
            <a:r>
              <a:rPr lang="en-US" altLang="zh-CN" dirty="0">
                <a:solidFill>
                  <a:srgbClr val="C00000"/>
                </a:solidFill>
              </a:rPr>
              <a:t>Controller</a:t>
            </a:r>
            <a:r>
              <a:rPr lang="zh-CN" altLang="en-US" dirty="0">
                <a:solidFill>
                  <a:srgbClr val="C00000"/>
                </a:solidFill>
              </a:rPr>
              <a:t>请求返回的结果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12.2.6 </a:t>
            </a:r>
            <a:r>
              <a:rPr lang="zh-CN" altLang="en-US" dirty="0"/>
              <a:t>测试实例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B5981-25E6-4934-9D32-6FB7A4BE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9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A287A-F815-4E08-AAE4-C30A2DE3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12.2.5 </a:t>
            </a:r>
            <a:r>
              <a:rPr lang="zh-CN" altLang="en-US" dirty="0"/>
              <a:t>比较</a:t>
            </a:r>
            <a:r>
              <a:rPr lang="en-US" altLang="zh-CN" dirty="0"/>
              <a:t>Controller</a:t>
            </a:r>
            <a:r>
              <a:rPr lang="zh-CN" altLang="en-US" dirty="0"/>
              <a:t>请求返回的结果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A81FB-56EA-4998-997D-B982689B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MockMvc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perform</a:t>
            </a:r>
            <a:r>
              <a:rPr lang="zh-CN" altLang="en-US" dirty="0"/>
              <a:t>方法返回</a:t>
            </a:r>
            <a:r>
              <a:rPr lang="en-US" altLang="zh-CN" dirty="0" err="1">
                <a:solidFill>
                  <a:srgbClr val="C00000"/>
                </a:solidFill>
              </a:rPr>
              <a:t>ResultActions</a:t>
            </a:r>
            <a:r>
              <a:rPr lang="zh-CN" altLang="en-US" dirty="0"/>
              <a:t>实例，这个实例代表了请求</a:t>
            </a:r>
            <a:r>
              <a:rPr lang="en-US" altLang="zh-CN" dirty="0"/>
              <a:t>Controller</a:t>
            </a:r>
            <a:r>
              <a:rPr lang="zh-CN" altLang="en-US" dirty="0"/>
              <a:t>返回的结果。它提供了一系列</a:t>
            </a:r>
            <a:r>
              <a:rPr lang="en-US" altLang="zh-CN" dirty="0" err="1">
                <a:solidFill>
                  <a:srgbClr val="C00000"/>
                </a:solidFill>
              </a:rPr>
              <a:t>andExpect</a:t>
            </a:r>
            <a:r>
              <a:rPr lang="zh-CN" altLang="en-US" dirty="0"/>
              <a:t>方法来对请求</a:t>
            </a:r>
            <a:r>
              <a:rPr lang="en-US" altLang="zh-CN" dirty="0"/>
              <a:t>Controller</a:t>
            </a:r>
            <a:r>
              <a:rPr lang="zh-CN" altLang="en-US" dirty="0"/>
              <a:t>返回的结果进行比较。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96DD4-5D1A-4789-BDAD-61B27FF7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F7EA6E-834E-41CC-98C1-FA2DDFED30E4}"/>
              </a:ext>
            </a:extLst>
          </p:cNvPr>
          <p:cNvSpPr txBox="1"/>
          <p:nvPr/>
        </p:nvSpPr>
        <p:spPr>
          <a:xfrm>
            <a:off x="1013552" y="3128790"/>
            <a:ext cx="976094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mvc.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peform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(get("/getOneUser/10"))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andExpect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(status().isOk())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期望请求成功，即状态码为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期望返回内容是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application/json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andExpect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(content().contentType(MediaType.APPLICATION_JSON))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JsonPath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比较返回的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</a:t>
            </a: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andExpect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(jsonPath("$.name").value("chenheng"));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检查返回内容</a:t>
            </a:r>
          </a:p>
        </p:txBody>
      </p:sp>
    </p:spTree>
    <p:extLst>
      <p:ext uri="{BB962C8B-B14F-4D97-AF65-F5344CB8AC3E}">
        <p14:creationId xmlns:p14="http://schemas.microsoft.com/office/powerpoint/2010/main" val="152425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19BFF-EAB0-48DC-8182-D500F350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常见结果比较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68947A-056C-4C2F-A0AC-3CFD300F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CF9A6-297D-4C6C-9FD1-D4C802E340E4}"/>
              </a:ext>
            </a:extLst>
          </p:cNvPr>
          <p:cNvSpPr txBox="1"/>
          <p:nvPr/>
        </p:nvSpPr>
        <p:spPr>
          <a:xfrm>
            <a:off x="1101687" y="1377108"/>
            <a:ext cx="9871113" cy="50629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．比较返回的视图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mvc.peform(get("/getOneUser/10"))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.andExpect(view().name("/userDetail"));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．比较模型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mvc.peform(post("/addOneUser"))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.andExpect(status().isOk())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.andExpect(model().size(1))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.andExpect(model().attributeExists("oneUser"))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.andExpect(model().attribute("oneUser", "chenheng"))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．比较转发或重定向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mvc.peform(post("/addOneUser"))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.andExpect(forwardedUrl("/user/selectAll"));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redirectedUrl("/user/selectAll")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．比较返回的内容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andExpect(content().string("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测试很好玩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"));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比较返回的字符串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andExpect(content().xml(xmlContent));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返回内容是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，并且与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xmlContent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（变量）一样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andExpect(content().json(jsonContent));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返回内容是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，并且与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jsonContent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（变量）一样</a:t>
            </a:r>
          </a:p>
        </p:txBody>
      </p:sp>
    </p:spTree>
    <p:extLst>
      <p:ext uri="{BB962C8B-B14F-4D97-AF65-F5344CB8AC3E}">
        <p14:creationId xmlns:p14="http://schemas.microsoft.com/office/powerpoint/2010/main" val="297985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8C79-B45E-461E-AE01-80F3C733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Spring Boot</a:t>
            </a:r>
            <a:r>
              <a:rPr lang="zh-CN" altLang="en-US" dirty="0"/>
              <a:t>的单元测试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367E9-0A05-4EB7-A545-4866AFB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12.2.1 Spring Boot</a:t>
            </a:r>
            <a:r>
              <a:rPr lang="zh-CN" altLang="en-US" dirty="0"/>
              <a:t>单元测试程序模板</a:t>
            </a:r>
            <a:endParaRPr lang="en-US" altLang="zh-CN" dirty="0"/>
          </a:p>
          <a:p>
            <a:r>
              <a:rPr lang="en-US" altLang="zh-CN" dirty="0"/>
              <a:t>12.2.2 </a:t>
            </a:r>
            <a:r>
              <a:rPr lang="zh-CN" altLang="en-US" dirty="0"/>
              <a:t>测试</a:t>
            </a:r>
            <a:r>
              <a:rPr lang="en-US" altLang="zh-CN" dirty="0"/>
              <a:t>Service</a:t>
            </a:r>
          </a:p>
          <a:p>
            <a:r>
              <a:rPr lang="en-US" altLang="zh-CN" dirty="0"/>
              <a:t>12.2.3 </a:t>
            </a:r>
            <a:r>
              <a:rPr lang="zh-CN" altLang="en-US" dirty="0"/>
              <a:t>测试</a:t>
            </a:r>
            <a:r>
              <a:rPr lang="en-US" altLang="zh-CN" dirty="0"/>
              <a:t>Controller</a:t>
            </a:r>
          </a:p>
          <a:p>
            <a:r>
              <a:rPr lang="en-US" altLang="zh-CN" dirty="0"/>
              <a:t>12.2.4 </a:t>
            </a:r>
            <a:r>
              <a:rPr lang="zh-CN" altLang="en-US" dirty="0"/>
              <a:t>模拟</a:t>
            </a:r>
            <a:r>
              <a:rPr lang="en-US" altLang="zh-CN" dirty="0"/>
              <a:t>Controller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12.2.5 </a:t>
            </a:r>
            <a:r>
              <a:rPr lang="zh-CN" altLang="en-US" dirty="0"/>
              <a:t>比较</a:t>
            </a:r>
            <a:r>
              <a:rPr lang="en-US" altLang="zh-CN" dirty="0"/>
              <a:t>Controller</a:t>
            </a:r>
            <a:r>
              <a:rPr lang="zh-CN" altLang="en-US" dirty="0"/>
              <a:t>请求返回的结果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12.2.6 </a:t>
            </a:r>
            <a:r>
              <a:rPr lang="zh-CN" altLang="en-US" dirty="0">
                <a:solidFill>
                  <a:srgbClr val="C00000"/>
                </a:solidFill>
              </a:rPr>
              <a:t>测试实例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B5981-25E6-4934-9D32-6FB7A4BE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36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574C7-AED6-458A-BC21-4E4A1D55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12.2.6 </a:t>
            </a:r>
            <a:r>
              <a:rPr lang="zh-CN" altLang="en-US" dirty="0"/>
              <a:t>测试实例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036ED-5EB4-4B26-BE2F-AC436B09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分别使用</a:t>
            </a:r>
            <a:r>
              <a:rPr lang="en-US" altLang="zh-CN" dirty="0">
                <a:solidFill>
                  <a:srgbClr val="C00000"/>
                </a:solidFill>
              </a:rPr>
              <a:t>@WebMvcTest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@SpringBootTest</a:t>
            </a:r>
            <a:r>
              <a:rPr lang="zh-CN" altLang="en-US" dirty="0"/>
              <a:t>两种方式测试某一个控制器方法是否满足测试用例。</a:t>
            </a:r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12-2</a:t>
            </a:r>
            <a:r>
              <a:rPr lang="en-US" altLang="zh-CN" dirty="0"/>
              <a:t>】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@WebMvcTest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@SpringBootTest</a:t>
            </a:r>
            <a:r>
              <a:rPr lang="zh-CN" altLang="en-US" dirty="0"/>
              <a:t>两种方式测试某一个控制器方法。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244CA-A5C2-48D6-8C4F-597F3306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370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EFDF2-527E-4EFF-AEDE-D552433E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12-2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4C58E-136F-45DB-9483-5A17FB75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C1505E-B806-4BDB-A502-5032F1F9CABA}"/>
              </a:ext>
            </a:extLst>
          </p:cNvPr>
          <p:cNvSpPr txBox="1"/>
          <p:nvPr/>
        </p:nvSpPr>
        <p:spPr>
          <a:xfrm>
            <a:off x="1002535" y="1520328"/>
            <a:ext cx="8416887" cy="372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．创建基于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Data JPA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依赖的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ch12_2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创建基于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Data JPA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依赖的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ch12_2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．修改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pom.xml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文件，引入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修改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pom.xml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文件，引入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依赖，具体代码如下：</a:t>
            </a:r>
          </a:p>
          <a:p>
            <a:pPr algn="just">
              <a:spcBef>
                <a:spcPts val="600"/>
              </a:spcBef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&lt;groupId&gt;mysql&lt;/groupId&gt;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&lt;artifactId&gt;mysql-connector-java&lt;/artifactId&gt;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&lt;version&gt;5.1.45&lt;/version&gt;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79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34851-725E-473C-B591-97424F51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配置数据库连接等基本属性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06DF6-F4F8-4A2D-9660-C9093FDC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9764C-0CEB-4DEA-BE77-3D76D8113E98}"/>
              </a:ext>
            </a:extLst>
          </p:cNvPr>
          <p:cNvSpPr txBox="1"/>
          <p:nvPr/>
        </p:nvSpPr>
        <p:spPr>
          <a:xfrm>
            <a:off x="1307508" y="1366163"/>
            <a:ext cx="8850044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server.servlet.context-path=/ch12_2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数据库地址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spring.datasource.url=jdbc:mysql://localhost:3306/springbootjpa?characterEncoding=utf8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数据库用户名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spring.datasource.username=root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数据库密码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spring.datasource.password=root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数据库驱动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spring.datasource.driver-class-name=com.mysql.jdbc.Driver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####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#JPA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持久化配置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spring.jpa.database=MYSQL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指定是否在日志中显示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spring.jpa.show-sql=true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指定自动创建、更新数据库表等配置，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表示如果数据库中存在持久化类对应的表就不创建，不存在就创建对应的表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spring.jpa.hibernate.ddl-auto=update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让控制器输出的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字符串格式更美观</a:t>
            </a: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spring.jackson.serialization.indent-output=true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636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F897-91F8-41B2-9905-643477EA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．创建持久化实体类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0FB27-86CD-424C-B5D9-1EDBB0CE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BA7104-C442-46EA-B48E-285F190FA95F}"/>
              </a:ext>
            </a:extLst>
          </p:cNvPr>
          <p:cNvSpPr txBox="1"/>
          <p:nvPr/>
        </p:nvSpPr>
        <p:spPr>
          <a:xfrm>
            <a:off x="1307507" y="1432193"/>
            <a:ext cx="10061899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@Entity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@Table(name = "student_table")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/**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解决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 serializer found for class org.hibernate.proxy.pojo.bytebuddy.ByteBuddyInterceptor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异常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@JsonIgnoreProperties(value = {"hibernateLazyInitializer"})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Student implements Serializable{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static final long serialVersionUID = 1L;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@Id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@GeneratedValue(strategy = GenerationType.IDENTITY)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 id;//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主键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sno;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sname;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ssex;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Student()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super();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672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BAD29-70F1-4226-833A-995A76A4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．创建数据访问层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DC4BA-D17F-4937-B162-6BA73EA1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com.ch.ch12_2.repository</a:t>
            </a:r>
            <a:r>
              <a:rPr lang="zh-CN" altLang="en-US" dirty="0"/>
              <a:t>的包，并在该包中创建数据访问接口</a:t>
            </a:r>
            <a:r>
              <a:rPr lang="en-US" altLang="zh-CN" dirty="0" err="1">
                <a:solidFill>
                  <a:srgbClr val="C00000"/>
                </a:solidFill>
              </a:rPr>
              <a:t>StudentRepository</a:t>
            </a:r>
            <a:r>
              <a:rPr lang="zh-CN" altLang="en-US" dirty="0"/>
              <a:t>，具体代码如下：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public interface </a:t>
            </a:r>
            <a:r>
              <a:rPr lang="en-US" altLang="zh-CN" dirty="0" err="1">
                <a:solidFill>
                  <a:srgbClr val="C00000"/>
                </a:solidFill>
              </a:rPr>
              <a:t>StudentRepository</a:t>
            </a:r>
            <a:r>
              <a:rPr lang="en-US" altLang="zh-CN" dirty="0">
                <a:solidFill>
                  <a:srgbClr val="C00000"/>
                </a:solidFill>
              </a:rPr>
              <a:t> extends </a:t>
            </a:r>
            <a:r>
              <a:rPr lang="en-US" altLang="zh-CN" dirty="0" err="1">
                <a:solidFill>
                  <a:srgbClr val="C00000"/>
                </a:solidFill>
              </a:rPr>
              <a:t>JpaRepository</a:t>
            </a:r>
            <a:r>
              <a:rPr lang="en-US" altLang="zh-CN" dirty="0">
                <a:solidFill>
                  <a:srgbClr val="C00000"/>
                </a:solidFill>
              </a:rPr>
              <a:t>&lt;Student, Integer&gt;{}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B571C-4570-4B3D-BAEE-E1FFC1AD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6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287CF-E256-4787-9D92-45669316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．创建控制器层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345EF3-ACA5-4B3C-B84B-6ADDB0BF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18DD4-BC44-4F14-926F-047F0DD34547}"/>
              </a:ext>
            </a:extLst>
          </p:cNvPr>
          <p:cNvSpPr txBox="1"/>
          <p:nvPr/>
        </p:nvSpPr>
        <p:spPr>
          <a:xfrm>
            <a:off x="1123721" y="1366092"/>
            <a:ext cx="9188068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@RequestMapping("/student")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StudentController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StudentRepository studentRepository;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/**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保存学生信息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@PostMapping("/save")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save(@RequestBody Student student)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studentRepository.save(student);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"success";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@GetMapping("/getOne/{id}")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Student getOne(@PathVariable("id") int id){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studentRepository.getOne(id);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82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12.1 </a:t>
            </a:r>
            <a:r>
              <a:rPr kumimoji="1" lang="zh-CN" altLang="en-US" dirty="0">
                <a:solidFill>
                  <a:srgbClr val="C00000"/>
                </a:solidFill>
              </a:rPr>
              <a:t>开发的热部署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12.2 Spring Boot</a:t>
            </a:r>
            <a:r>
              <a:rPr kumimoji="1" lang="zh-CN" altLang="en-US" dirty="0"/>
              <a:t>的单元测试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B4A92-158B-4B49-931B-0E2ED70D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．创建测试用例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99660-0B2B-497F-AAC0-A4491297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分别使用</a:t>
            </a:r>
            <a:r>
              <a:rPr lang="en-US" altLang="zh-CN" dirty="0"/>
              <a:t>@WebMvcTest</a:t>
            </a:r>
            <a:r>
              <a:rPr lang="zh-CN" altLang="en-US" dirty="0"/>
              <a:t>和</a:t>
            </a:r>
            <a:r>
              <a:rPr lang="en-US" altLang="zh-CN" dirty="0"/>
              <a:t>@SpringBootTest</a:t>
            </a:r>
            <a:r>
              <a:rPr lang="zh-CN" altLang="en-US" dirty="0"/>
              <a:t>两种方式测试控制器类</a:t>
            </a:r>
            <a:r>
              <a:rPr lang="en-US" altLang="zh-CN" dirty="0" err="1"/>
              <a:t>StudentController</a:t>
            </a:r>
            <a:r>
              <a:rPr lang="zh-CN" altLang="en-US" dirty="0"/>
              <a:t>中的请求处理方法。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）创建基于</a:t>
            </a:r>
            <a:r>
              <a:rPr lang="en-US" altLang="zh-CN" dirty="0">
                <a:solidFill>
                  <a:srgbClr val="C00000"/>
                </a:solidFill>
              </a:rPr>
              <a:t>@WebMvcTest</a:t>
            </a:r>
            <a:r>
              <a:rPr lang="zh-CN" altLang="en-US" dirty="0">
                <a:solidFill>
                  <a:srgbClr val="C00000"/>
                </a:solidFill>
              </a:rPr>
              <a:t>的测试用例</a:t>
            </a:r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@WebMvcTest</a:t>
            </a:r>
            <a:r>
              <a:rPr lang="zh-CN" altLang="en-US" dirty="0"/>
              <a:t>注解测试</a:t>
            </a:r>
            <a:r>
              <a:rPr lang="en-US" altLang="zh-CN" dirty="0"/>
              <a:t>Controller</a:t>
            </a:r>
            <a:r>
              <a:rPr lang="zh-CN" altLang="en-US" dirty="0"/>
              <a:t>时，带有</a:t>
            </a:r>
            <a:r>
              <a:rPr lang="en-US" altLang="zh-CN" dirty="0">
                <a:solidFill>
                  <a:srgbClr val="C00000"/>
                </a:solidFill>
              </a:rPr>
              <a:t>@Service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C00000"/>
                </a:solidFill>
              </a:rPr>
              <a:t>别的注解组件类</a:t>
            </a:r>
            <a:r>
              <a:rPr lang="zh-CN" altLang="en-US" dirty="0"/>
              <a:t>不会自动被扫描注册为</a:t>
            </a:r>
            <a:r>
              <a:rPr lang="en-US" altLang="zh-CN" dirty="0"/>
              <a:t>Spring</a:t>
            </a:r>
            <a:r>
              <a:rPr lang="zh-CN" altLang="en-US" dirty="0"/>
              <a:t>容器管理的</a:t>
            </a:r>
            <a:r>
              <a:rPr lang="en-US" altLang="zh-CN" dirty="0"/>
              <a:t>Bean</a:t>
            </a:r>
            <a:r>
              <a:rPr lang="zh-CN" altLang="en-US" dirty="0"/>
              <a:t>。因此，</a:t>
            </a:r>
            <a:r>
              <a:rPr lang="en-US" altLang="zh-CN" dirty="0"/>
              <a:t>Controller</a:t>
            </a:r>
            <a:r>
              <a:rPr lang="zh-CN" altLang="en-US" dirty="0"/>
              <a:t>所依赖的对象</a:t>
            </a:r>
            <a:r>
              <a:rPr lang="zh-CN" altLang="en-US" dirty="0">
                <a:solidFill>
                  <a:srgbClr val="C00000"/>
                </a:solidFill>
              </a:rPr>
              <a:t>必须使用</a:t>
            </a:r>
            <a:r>
              <a:rPr lang="en-US" altLang="zh-CN" dirty="0">
                <a:solidFill>
                  <a:srgbClr val="C00000"/>
                </a:solidFill>
              </a:rPr>
              <a:t>@MockBean</a:t>
            </a:r>
            <a:r>
              <a:rPr lang="zh-CN" altLang="en-US" dirty="0">
                <a:solidFill>
                  <a:srgbClr val="C00000"/>
                </a:solidFill>
              </a:rPr>
              <a:t>来模拟实现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/test/java</a:t>
            </a:r>
            <a:r>
              <a:rPr lang="zh-CN" altLang="en-US" dirty="0"/>
              <a:t>目录下的</a:t>
            </a:r>
            <a:r>
              <a:rPr lang="en-US" altLang="zh-CN" dirty="0"/>
              <a:t>com.ch.ch12_2</a:t>
            </a:r>
            <a:r>
              <a:rPr lang="zh-CN" altLang="en-US" dirty="0"/>
              <a:t>包中，创建基于</a:t>
            </a:r>
            <a:r>
              <a:rPr lang="en-US" altLang="zh-CN" dirty="0">
                <a:solidFill>
                  <a:srgbClr val="C00000"/>
                </a:solidFill>
              </a:rPr>
              <a:t>@WebMvcTest</a:t>
            </a:r>
            <a:r>
              <a:rPr lang="zh-CN" altLang="en-US" dirty="0"/>
              <a:t>的测试用例类</a:t>
            </a:r>
            <a:r>
              <a:rPr lang="en-US" altLang="zh-CN" dirty="0" err="1"/>
              <a:t>WebMvcTestStudentController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D88F8F-E246-4900-8BDB-5709DB5B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96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E6324-BC8F-49D4-8008-3F0F6810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）创建基于</a:t>
            </a:r>
            <a:r>
              <a:rPr lang="en-US" altLang="zh-CN" sz="3200" dirty="0"/>
              <a:t>@SpringBootTest</a:t>
            </a:r>
            <a:r>
              <a:rPr lang="zh-CN" altLang="en-US" sz="3200" dirty="0"/>
              <a:t>的测试用例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3F8C9-D7AB-455C-B0FD-29B73A06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@SpringBootTest</a:t>
            </a:r>
            <a:r>
              <a:rPr lang="zh-CN" altLang="en-US" dirty="0"/>
              <a:t>注解告诉</a:t>
            </a:r>
            <a:r>
              <a:rPr lang="en-US" altLang="zh-CN" dirty="0"/>
              <a:t>Spring Boot</a:t>
            </a:r>
            <a:r>
              <a:rPr lang="zh-CN" altLang="en-US" dirty="0"/>
              <a:t>去寻找一个主配置类（一个带</a:t>
            </a:r>
            <a:r>
              <a:rPr lang="en-US" altLang="zh-CN" dirty="0"/>
              <a:t>@SpringBootApplication</a:t>
            </a:r>
            <a:r>
              <a:rPr lang="zh-CN" altLang="en-US" dirty="0"/>
              <a:t>的类），并使用它启动</a:t>
            </a:r>
            <a:r>
              <a:rPr lang="en-US" altLang="zh-CN" dirty="0"/>
              <a:t>Spring</a:t>
            </a:r>
            <a:r>
              <a:rPr lang="zh-CN" altLang="en-US" dirty="0"/>
              <a:t>应用程序的上下文，同时</a:t>
            </a:r>
            <a:r>
              <a:rPr lang="zh-CN" altLang="en-US" dirty="0">
                <a:solidFill>
                  <a:srgbClr val="C00000"/>
                </a:solidFill>
              </a:rPr>
              <a:t>注入所有</a:t>
            </a:r>
            <a:r>
              <a:rPr lang="en-US" altLang="zh-CN" dirty="0">
                <a:solidFill>
                  <a:srgbClr val="C00000"/>
                </a:solidFill>
              </a:rPr>
              <a:t>Bean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/test/java</a:t>
            </a:r>
            <a:r>
              <a:rPr lang="zh-CN" altLang="en-US" dirty="0"/>
              <a:t>目录下的</a:t>
            </a:r>
            <a:r>
              <a:rPr lang="en-US" altLang="zh-CN" dirty="0"/>
              <a:t>com.ch.ch12_2</a:t>
            </a:r>
            <a:r>
              <a:rPr lang="zh-CN" altLang="en-US" dirty="0"/>
              <a:t>包中，创建基于</a:t>
            </a:r>
            <a:r>
              <a:rPr lang="en-US" altLang="zh-CN" dirty="0">
                <a:solidFill>
                  <a:srgbClr val="C00000"/>
                </a:solidFill>
              </a:rPr>
              <a:t>@SpringBootTest</a:t>
            </a:r>
            <a:r>
              <a:rPr lang="zh-CN" altLang="en-US" dirty="0"/>
              <a:t>的测试用例类</a:t>
            </a:r>
            <a:r>
              <a:rPr lang="en-US" altLang="zh-CN" dirty="0" err="1">
                <a:solidFill>
                  <a:srgbClr val="C00000"/>
                </a:solidFill>
              </a:rPr>
              <a:t>SpringBootTestStudentController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65F95-4798-4085-9081-464D2693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612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518C-207D-4B2D-88C6-F3EE6E89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．运行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98FA0-3E05-4D70-B0A5-BCA13A96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11C99E-A276-469C-A824-BDF5E6008F02}"/>
              </a:ext>
            </a:extLst>
          </p:cNvPr>
          <p:cNvSpPr txBox="1"/>
          <p:nvPr/>
        </p:nvSpPr>
        <p:spPr>
          <a:xfrm>
            <a:off x="1167788" y="1465243"/>
            <a:ext cx="924315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WebMvcTestStudentController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测试类，单击鼠标右键，选择“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 As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”、“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Junit Test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”命令，执行结果如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图所示。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799B50-C671-4462-ADF0-8E89E835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44" y="2465652"/>
            <a:ext cx="375285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00CC12AD-C00A-44F7-9E0F-1FEC7DEA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1312"/>
            <a:ext cx="37465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C51E84F-C103-4011-9BD9-9A16EB4172E1}"/>
              </a:ext>
            </a:extLst>
          </p:cNvPr>
          <p:cNvCxnSpPr/>
          <p:nvPr/>
        </p:nvCxnSpPr>
        <p:spPr>
          <a:xfrm>
            <a:off x="2831335" y="2111574"/>
            <a:ext cx="231354" cy="6095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070A3FE-4BB1-4293-AE10-1AC348763631}"/>
              </a:ext>
            </a:extLst>
          </p:cNvPr>
          <p:cNvSpPr txBox="1"/>
          <p:nvPr/>
        </p:nvSpPr>
        <p:spPr>
          <a:xfrm>
            <a:off x="1307508" y="3833870"/>
            <a:ext cx="910343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SpringBootTestStudentController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测试类，单击鼠标右键，选择“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 As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”、“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Junit Test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”命令，执行结果如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图所示。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E744AC-8448-4B2D-9E5D-9E6608F2AAF7}"/>
              </a:ext>
            </a:extLst>
          </p:cNvPr>
          <p:cNvCxnSpPr>
            <a:stCxn id="8" idx="0"/>
          </p:cNvCxnSpPr>
          <p:nvPr/>
        </p:nvCxnSpPr>
        <p:spPr>
          <a:xfrm flipV="1">
            <a:off x="5859224" y="3249976"/>
            <a:ext cx="420390" cy="5838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E75A3FE-0769-420B-B057-5C715C183B92}"/>
              </a:ext>
            </a:extLst>
          </p:cNvPr>
          <p:cNvSpPr/>
          <p:nvPr/>
        </p:nvSpPr>
        <p:spPr>
          <a:xfrm>
            <a:off x="3201063" y="4819459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这两个测试用例的区别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59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本章主要介绍了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应用开发的热部署以及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的单元测试。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了解热部署的目的，</a:t>
            </a:r>
            <a:r>
              <a:rPr kumimoji="1" lang="zh-CN" altLang="en-US" dirty="0">
                <a:solidFill>
                  <a:srgbClr val="C00000"/>
                </a:solidFill>
              </a:rPr>
              <a:t>掌握基于</a:t>
            </a:r>
            <a:r>
              <a:rPr kumimoji="1" lang="en-US" altLang="zh-CN" dirty="0">
                <a:solidFill>
                  <a:srgbClr val="C00000"/>
                </a:solidFill>
              </a:rPr>
              <a:t>@WebMvcTest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@SpringBootTest</a:t>
            </a:r>
            <a:r>
              <a:rPr kumimoji="1" lang="zh-CN" altLang="en-US" dirty="0">
                <a:solidFill>
                  <a:srgbClr val="C00000"/>
                </a:solidFill>
              </a:rPr>
              <a:t>的测试用例类的编写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12.1 </a:t>
            </a:r>
            <a:r>
              <a:rPr lang="zh-CN" altLang="en-US" dirty="0"/>
              <a:t>开发的热部署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12.1.1 </a:t>
            </a:r>
            <a:r>
              <a:rPr lang="zh-CN" altLang="en-US" dirty="0">
                <a:solidFill>
                  <a:srgbClr val="C00000"/>
                </a:solidFill>
              </a:rPr>
              <a:t>模板引擎的热部署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12.1.2 </a:t>
            </a:r>
            <a:r>
              <a:rPr lang="zh-CN" altLang="en-US" dirty="0"/>
              <a:t>使用</a:t>
            </a:r>
            <a:r>
              <a:rPr lang="en-US" altLang="zh-CN" dirty="0"/>
              <a:t>spring-boot-</a:t>
            </a:r>
            <a:r>
              <a:rPr lang="en-US" altLang="zh-CN" dirty="0" err="1"/>
              <a:t>devtools</a:t>
            </a:r>
            <a:r>
              <a:rPr lang="zh-CN" altLang="en-US" dirty="0"/>
              <a:t>进行热部署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E5907-2ECE-48D2-9F6F-CC0480EE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12.1.1 </a:t>
            </a:r>
            <a:r>
              <a:rPr lang="zh-CN" altLang="en-US" dirty="0"/>
              <a:t>模板引擎的热部署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4CA21-9E48-4967-9257-9D94A7E2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20" y="1457786"/>
            <a:ext cx="10515600" cy="458669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Boot</a:t>
            </a:r>
            <a:r>
              <a:rPr lang="zh-CN" altLang="en-US" dirty="0"/>
              <a:t>应用中，使用</a:t>
            </a:r>
            <a:r>
              <a:rPr lang="zh-CN" altLang="en-US" dirty="0">
                <a:solidFill>
                  <a:srgbClr val="C00000"/>
                </a:solidFill>
              </a:rPr>
              <a:t>模板引擎的页面默认是开启缓存的</a:t>
            </a:r>
            <a:r>
              <a:rPr lang="zh-CN" altLang="en-US" dirty="0"/>
              <a:t>，如果修改了页面内容，则刷新页面是得不到修改后的页面的效果。因此，我们可以在配置文件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中关闭模板引擎的缓存。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ABEE1-CFD5-466B-BF16-9E81D648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44436-03DB-4DED-A4FF-B770EF16706A}"/>
              </a:ext>
            </a:extLst>
          </p:cNvPr>
          <p:cNvSpPr txBox="1"/>
          <p:nvPr/>
        </p:nvSpPr>
        <p:spPr>
          <a:xfrm>
            <a:off x="1428694" y="3440017"/>
            <a:ext cx="4788492" cy="2062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Thymeleaf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缓存的配置：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spring.thymeleaf.cache=false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FreeMarker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缓存的配置：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spring.freemarker.cache=false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Groovy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缓存的配置：</a:t>
            </a:r>
          </a:p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spring.groovy.template.cache=false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14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12.1 </a:t>
            </a:r>
            <a:r>
              <a:rPr lang="zh-CN" altLang="en-US" dirty="0"/>
              <a:t>开发的热部署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12.1.1 </a:t>
            </a:r>
            <a:r>
              <a:rPr lang="zh-CN" altLang="en-US" dirty="0"/>
              <a:t>模板引擎的热部署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12.1.2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spring-boot-</a:t>
            </a:r>
            <a:r>
              <a:rPr lang="en-US" altLang="zh-CN" dirty="0" err="1">
                <a:solidFill>
                  <a:srgbClr val="C00000"/>
                </a:solidFill>
              </a:rPr>
              <a:t>devtools</a:t>
            </a:r>
            <a:r>
              <a:rPr lang="zh-CN" altLang="en-US" dirty="0">
                <a:solidFill>
                  <a:srgbClr val="C00000"/>
                </a:solidFill>
              </a:rPr>
              <a:t>进行热部署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5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51D9D-3025-4652-AC10-FCCB3D76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12.1.2 </a:t>
            </a:r>
            <a:r>
              <a:rPr lang="zh-CN" altLang="en-US" sz="2800" dirty="0"/>
              <a:t>使用</a:t>
            </a:r>
            <a:r>
              <a:rPr lang="en-US" altLang="zh-CN" sz="2800" dirty="0"/>
              <a:t>spring-boot-</a:t>
            </a:r>
            <a:r>
              <a:rPr lang="en-US" altLang="zh-CN" sz="2800" dirty="0" err="1"/>
              <a:t>devtools</a:t>
            </a:r>
            <a:r>
              <a:rPr lang="zh-CN" altLang="en-US" sz="2800" dirty="0"/>
              <a:t>进行热部署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57DE-D4EE-44DC-8EE5-979B4127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Boot</a:t>
            </a:r>
            <a:r>
              <a:rPr lang="zh-CN" altLang="en-US" dirty="0"/>
              <a:t>应用的</a:t>
            </a:r>
            <a:r>
              <a:rPr lang="en-US" altLang="zh-CN" dirty="0"/>
              <a:t>pom.xml</a:t>
            </a:r>
            <a:r>
              <a:rPr lang="zh-CN" altLang="en-US" dirty="0"/>
              <a:t>文件中添加</a:t>
            </a:r>
            <a:r>
              <a:rPr lang="en-US" altLang="zh-CN" dirty="0">
                <a:solidFill>
                  <a:srgbClr val="C00000"/>
                </a:solidFill>
              </a:rPr>
              <a:t>spring-boot-</a:t>
            </a:r>
            <a:r>
              <a:rPr lang="en-US" altLang="zh-CN" dirty="0" err="1">
                <a:solidFill>
                  <a:srgbClr val="C00000"/>
                </a:solidFill>
              </a:rPr>
              <a:t>devtools</a:t>
            </a:r>
            <a:r>
              <a:rPr lang="zh-CN" altLang="en-US" dirty="0"/>
              <a:t>依赖即可实现</a:t>
            </a:r>
            <a:r>
              <a:rPr lang="zh-CN" altLang="en-US" dirty="0">
                <a:solidFill>
                  <a:srgbClr val="C00000"/>
                </a:solidFill>
              </a:rPr>
              <a:t>页面和代码的热部署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spring-boot-</a:t>
            </a:r>
            <a:r>
              <a:rPr lang="en-US" altLang="zh-CN" dirty="0" err="1">
                <a:solidFill>
                  <a:srgbClr val="C00000"/>
                </a:solidFill>
              </a:rPr>
              <a:t>devtools</a:t>
            </a:r>
            <a:r>
              <a:rPr lang="zh-CN" altLang="en-US" dirty="0"/>
              <a:t>是一个为开发者服务的模块，最重要的功能就是自动实现将修改的应用代码更新到最新的应用上。其工作原理是使用两个</a:t>
            </a:r>
            <a:r>
              <a:rPr lang="en-US" altLang="zh-CN" dirty="0" err="1">
                <a:solidFill>
                  <a:srgbClr val="C00000"/>
                </a:solidFill>
              </a:rPr>
              <a:t>ClassLoader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一个</a:t>
            </a:r>
            <a:r>
              <a:rPr lang="en-US" altLang="zh-CN" dirty="0" err="1">
                <a:solidFill>
                  <a:srgbClr val="C00000"/>
                </a:solidFill>
              </a:rPr>
              <a:t>ClassLoader</a:t>
            </a:r>
            <a:r>
              <a:rPr lang="zh-CN" altLang="en-US" dirty="0"/>
              <a:t>加载那些不会改变的类（如第三方</a:t>
            </a:r>
            <a:r>
              <a:rPr lang="en-US" altLang="zh-CN" dirty="0"/>
              <a:t>JAR</a:t>
            </a:r>
            <a:r>
              <a:rPr lang="zh-CN" altLang="en-US" dirty="0"/>
              <a:t>包）；</a:t>
            </a:r>
            <a:r>
              <a:rPr lang="zh-CN" altLang="en-US" dirty="0">
                <a:solidFill>
                  <a:srgbClr val="C00000"/>
                </a:solidFill>
              </a:rPr>
              <a:t>一个</a:t>
            </a:r>
            <a:r>
              <a:rPr lang="en-US" altLang="zh-CN" dirty="0" err="1">
                <a:solidFill>
                  <a:srgbClr val="C00000"/>
                </a:solidFill>
              </a:rPr>
              <a:t>ClassLoader</a:t>
            </a:r>
            <a:r>
              <a:rPr lang="zh-CN" altLang="en-US" dirty="0"/>
              <a:t>加载更新的类，称为</a:t>
            </a:r>
            <a:r>
              <a:rPr lang="en-US" altLang="zh-CN" dirty="0">
                <a:solidFill>
                  <a:srgbClr val="C00000"/>
                </a:solidFill>
              </a:rPr>
              <a:t>Restart </a:t>
            </a:r>
            <a:r>
              <a:rPr lang="en-US" altLang="zh-CN" dirty="0" err="1">
                <a:solidFill>
                  <a:srgbClr val="C00000"/>
                </a:solidFill>
              </a:rPr>
              <a:t>ClassLoader</a:t>
            </a:r>
            <a:r>
              <a:rPr lang="zh-CN" altLang="en-US" dirty="0"/>
              <a:t>。这样在有代码修改时，原来的</a:t>
            </a:r>
            <a:r>
              <a:rPr lang="en-US" altLang="zh-CN" dirty="0">
                <a:solidFill>
                  <a:srgbClr val="C00000"/>
                </a:solidFill>
              </a:rPr>
              <a:t>Restart </a:t>
            </a:r>
            <a:r>
              <a:rPr lang="en-US" altLang="zh-CN" dirty="0" err="1">
                <a:solidFill>
                  <a:srgbClr val="C00000"/>
                </a:solidFill>
              </a:rPr>
              <a:t>ClassLoader</a:t>
            </a:r>
            <a:r>
              <a:rPr lang="zh-CN" altLang="en-US" dirty="0"/>
              <a:t>被丢弃，重新创建一个</a:t>
            </a:r>
            <a:r>
              <a:rPr lang="en-US" altLang="zh-CN" dirty="0">
                <a:solidFill>
                  <a:srgbClr val="C00000"/>
                </a:solidFill>
              </a:rPr>
              <a:t>Restart </a:t>
            </a:r>
            <a:r>
              <a:rPr lang="en-US" altLang="zh-CN" dirty="0" err="1">
                <a:solidFill>
                  <a:srgbClr val="C00000"/>
                </a:solidFill>
              </a:rPr>
              <a:t>ClassLoader</a:t>
            </a:r>
            <a:r>
              <a:rPr lang="zh-CN" altLang="en-US" dirty="0"/>
              <a:t>加载更新的类，由于只加载部分修改的类，所以实现了较快的重启。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F88DA-7210-40F7-952E-15207313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5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EE3C-3404-44A1-A30D-0A04D027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12-1】</a:t>
            </a:r>
            <a:r>
              <a:rPr lang="zh-CN" altLang="en-US" sz="2800" dirty="0"/>
              <a:t>使用</a:t>
            </a:r>
            <a:r>
              <a:rPr lang="en-US" altLang="zh-CN" sz="2800" dirty="0"/>
              <a:t>spring-boot-</a:t>
            </a:r>
            <a:r>
              <a:rPr lang="en-US" altLang="zh-CN" sz="2800" dirty="0" err="1"/>
              <a:t>devtools</a:t>
            </a:r>
            <a:r>
              <a:rPr lang="zh-CN" altLang="en-US" sz="2800" dirty="0"/>
              <a:t>进行热部署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B0C8E-F5F6-458F-9B39-D16FAA77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4D6B57-F019-496D-815D-6E3013E1A73B}"/>
              </a:ext>
            </a:extLst>
          </p:cNvPr>
          <p:cNvSpPr txBox="1"/>
          <p:nvPr/>
        </p:nvSpPr>
        <p:spPr>
          <a:xfrm>
            <a:off x="1307508" y="1399142"/>
            <a:ext cx="8574622" cy="1431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．创建基于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spring-boot-devtools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依赖的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 Web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创建基于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spring-boot-devtools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 Web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ch12_1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．创建控制器类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com.ch.ch12_1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包中，创建控制器类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TestDevToolsController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F3B534-8AD7-4FAA-9FB7-0D78DABFDDDC}"/>
              </a:ext>
            </a:extLst>
          </p:cNvPr>
          <p:cNvSpPr txBox="1"/>
          <p:nvPr/>
        </p:nvSpPr>
        <p:spPr>
          <a:xfrm>
            <a:off x="1307508" y="2985571"/>
            <a:ext cx="8574622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TestDevToolsController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@RequestMapping("/testDevTools")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testDevTools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"test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DevTools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111";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97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4F5B3-7BB7-4B03-BDEA-1EE4B81D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．测试运行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8D43B-A47E-4B31-8C8F-EFB55BA2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2B42B9-5521-4BBE-BAAB-70F2AF5C29DD}"/>
              </a:ext>
            </a:extLst>
          </p:cNvPr>
          <p:cNvSpPr txBox="1"/>
          <p:nvPr/>
        </p:nvSpPr>
        <p:spPr>
          <a:xfrm>
            <a:off x="1307508" y="1399142"/>
            <a:ext cx="973139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首先，运行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Ch121Application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主类，启动应用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ch12_1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。然后，通过“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http://localhost:8080/testDevTools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”请求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TestDevToolsController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testDevTools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，运行结果如左下图所示。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11F16F-B617-4549-879F-47BFD914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79" y="2595887"/>
            <a:ext cx="31496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7858E7-25A8-4B4A-AAA7-3C8ECE149865}"/>
              </a:ext>
            </a:extLst>
          </p:cNvPr>
          <p:cNvSpPr txBox="1"/>
          <p:nvPr/>
        </p:nvSpPr>
        <p:spPr>
          <a:xfrm>
            <a:off x="1315528" y="3815097"/>
            <a:ext cx="9731393" cy="1077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现在，我们将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testDevTools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语句修改如下：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"test 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DevTools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222";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无需重启应用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ch12_1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，直接刷新“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http://localhost:8080/testDevTools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”，运行效果如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图所示。</a:t>
            </a:r>
            <a:endParaRPr lang="zh-CN" alt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7FA666B-7D74-4728-9CD4-42AA1B34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20" y="2556193"/>
            <a:ext cx="320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263314-A532-4946-99EA-C5D457096318}"/>
              </a:ext>
            </a:extLst>
          </p:cNvPr>
          <p:cNvSpPr txBox="1"/>
          <p:nvPr/>
        </p:nvSpPr>
        <p:spPr>
          <a:xfrm>
            <a:off x="1307508" y="5111827"/>
            <a:ext cx="973139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从【例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】看出，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spring-boot-devtools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实现了代码修改后的热部署，同样，也可实现新增类、修改配置文件等热部署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35535E-D46A-4C65-B730-B2C5AFD773BE}"/>
              </a:ext>
            </a:extLst>
          </p:cNvPr>
          <p:cNvCxnSpPr/>
          <p:nvPr/>
        </p:nvCxnSpPr>
        <p:spPr>
          <a:xfrm>
            <a:off x="2776251" y="2115239"/>
            <a:ext cx="242371" cy="11237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87457F-08B1-4AFA-A921-827442F63C68}"/>
              </a:ext>
            </a:extLst>
          </p:cNvPr>
          <p:cNvCxnSpPr/>
          <p:nvPr/>
        </p:nvCxnSpPr>
        <p:spPr>
          <a:xfrm flipH="1" flipV="1">
            <a:off x="7821976" y="3338111"/>
            <a:ext cx="2443845" cy="13934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5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9396</TotalTime>
  <Words>2670</Words>
  <Application>Microsoft Office PowerPoint</Application>
  <PresentationFormat>宽屏</PresentationFormat>
  <Paragraphs>314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Microsoft YaHei</vt:lpstr>
      <vt:lpstr>Microsoft YaHei</vt:lpstr>
      <vt:lpstr>Arial</vt:lpstr>
      <vt:lpstr>Tahoma</vt:lpstr>
      <vt:lpstr>Times New Roman</vt:lpstr>
      <vt:lpstr>Wingdings</vt:lpstr>
      <vt:lpstr>Office 主题​​</vt:lpstr>
      <vt:lpstr>第十二章 Spring Boot的热部署与单元测试</vt:lpstr>
      <vt:lpstr>本章目标</vt:lpstr>
      <vt:lpstr>本章内容</vt:lpstr>
      <vt:lpstr>12.1 开发的热部署</vt:lpstr>
      <vt:lpstr>12.1.1 模板引擎的热部署</vt:lpstr>
      <vt:lpstr>12.1 开发的热部署</vt:lpstr>
      <vt:lpstr>12.1.2 使用spring-boot-devtools进行热部署</vt:lpstr>
      <vt:lpstr>【例12-1】使用spring-boot-devtools进行热部署</vt:lpstr>
      <vt:lpstr>4．测试运行</vt:lpstr>
      <vt:lpstr>本章内容</vt:lpstr>
      <vt:lpstr>12.2 Spring Boot的单元测试</vt:lpstr>
      <vt:lpstr>12.2.1 Spring Boot单元测试程序模板</vt:lpstr>
      <vt:lpstr>12.2 Spring Boot的单元测试</vt:lpstr>
      <vt:lpstr>12.2.2 测试Service</vt:lpstr>
      <vt:lpstr>Mockito模拟未完成的Service</vt:lpstr>
      <vt:lpstr>12.2 Spring Boot的单元测试</vt:lpstr>
      <vt:lpstr>12.2.3 测试Controller</vt:lpstr>
      <vt:lpstr>12.2 Spring Boot的单元测试</vt:lpstr>
      <vt:lpstr>12.2.4 模拟Controller请求</vt:lpstr>
      <vt:lpstr>12.2 Spring Boot的单元测试</vt:lpstr>
      <vt:lpstr>12.2.5 比较Controller请求返回的结果</vt:lpstr>
      <vt:lpstr>常见结果比较</vt:lpstr>
      <vt:lpstr>12.2 Spring Boot的单元测试</vt:lpstr>
      <vt:lpstr>12.2.6 测试实例</vt:lpstr>
      <vt:lpstr>例12-2</vt:lpstr>
      <vt:lpstr>3. 配置数据库连接等基本属性</vt:lpstr>
      <vt:lpstr>4．创建持久化实体类</vt:lpstr>
      <vt:lpstr>5．创建数据访问层</vt:lpstr>
      <vt:lpstr>6．创建控制器层</vt:lpstr>
      <vt:lpstr>7．创建测试用例</vt:lpstr>
      <vt:lpstr>2）创建基于@SpringBootTest的测试用例</vt:lpstr>
      <vt:lpstr>8．运行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1398</cp:revision>
  <dcterms:created xsi:type="dcterms:W3CDTF">2021-01-06T05:35:51Z</dcterms:created>
  <dcterms:modified xsi:type="dcterms:W3CDTF">2021-10-07T12:35:01Z</dcterms:modified>
</cp:coreProperties>
</file>