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7"/>
  </p:notesMasterIdLst>
  <p:sldIdLst>
    <p:sldId id="1257" r:id="rId2"/>
    <p:sldId id="991" r:id="rId3"/>
    <p:sldId id="1258" r:id="rId4"/>
    <p:sldId id="1254" r:id="rId5"/>
    <p:sldId id="1361" r:id="rId6"/>
    <p:sldId id="1363" r:id="rId7"/>
    <p:sldId id="1364" r:id="rId8"/>
    <p:sldId id="1365" r:id="rId9"/>
    <p:sldId id="1367" r:id="rId10"/>
    <p:sldId id="1366" r:id="rId11"/>
    <p:sldId id="1368" r:id="rId12"/>
    <p:sldId id="1369" r:id="rId13"/>
    <p:sldId id="1370" r:id="rId14"/>
    <p:sldId id="1371" r:id="rId15"/>
    <p:sldId id="1372" r:id="rId16"/>
    <p:sldId id="1373" r:id="rId17"/>
    <p:sldId id="1375" r:id="rId18"/>
    <p:sldId id="1374" r:id="rId19"/>
    <p:sldId id="1376" r:id="rId20"/>
    <p:sldId id="1377" r:id="rId21"/>
    <p:sldId id="1378" r:id="rId22"/>
    <p:sldId id="1379" r:id="rId23"/>
    <p:sldId id="1380" r:id="rId24"/>
    <p:sldId id="1381" r:id="rId25"/>
    <p:sldId id="1382" r:id="rId26"/>
    <p:sldId id="1362" r:id="rId27"/>
    <p:sldId id="1384" r:id="rId28"/>
    <p:sldId id="1385" r:id="rId29"/>
    <p:sldId id="1386" r:id="rId30"/>
    <p:sldId id="1387" r:id="rId31"/>
    <p:sldId id="1388" r:id="rId32"/>
    <p:sldId id="1383" r:id="rId33"/>
    <p:sldId id="1390" r:id="rId34"/>
    <p:sldId id="994" r:id="rId35"/>
    <p:sldId id="136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A4DC5EF-F422-4A4A-AE2D-E811906D492D}">
          <p14:sldIdLst>
            <p14:sldId id="1257"/>
            <p14:sldId id="991"/>
            <p14:sldId id="1258"/>
            <p14:sldId id="1254"/>
            <p14:sldId id="1361"/>
            <p14:sldId id="1363"/>
            <p14:sldId id="1364"/>
            <p14:sldId id="1365"/>
            <p14:sldId id="1367"/>
            <p14:sldId id="1366"/>
            <p14:sldId id="1368"/>
            <p14:sldId id="1369"/>
            <p14:sldId id="1370"/>
            <p14:sldId id="1371"/>
            <p14:sldId id="1372"/>
            <p14:sldId id="1373"/>
            <p14:sldId id="1375"/>
            <p14:sldId id="1374"/>
            <p14:sldId id="1376"/>
            <p14:sldId id="1377"/>
            <p14:sldId id="1378"/>
            <p14:sldId id="1379"/>
            <p14:sldId id="1380"/>
            <p14:sldId id="1381"/>
            <p14:sldId id="1382"/>
            <p14:sldId id="1362"/>
            <p14:sldId id="1384"/>
            <p14:sldId id="1385"/>
            <p14:sldId id="1386"/>
            <p14:sldId id="1387"/>
            <p14:sldId id="1388"/>
            <p14:sldId id="1383"/>
            <p14:sldId id="1390"/>
            <p14:sldId id="994"/>
            <p14:sldId id="13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307E"/>
    <a:srgbClr val="B962FF"/>
    <a:srgbClr val="FDCB0B"/>
    <a:srgbClr val="FFD700"/>
    <a:srgbClr val="F9BC12"/>
    <a:srgbClr val="FFD801"/>
    <a:srgbClr val="EFB914"/>
    <a:srgbClr val="F5BD15"/>
    <a:srgbClr val="F8BF15"/>
    <a:srgbClr val="FEC6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52"/>
    <p:restoredTop sz="86846" autoAdjust="0"/>
  </p:normalViewPr>
  <p:slideViewPr>
    <p:cSldViewPr snapToGrid="0" snapToObjects="1">
      <p:cViewPr varScale="1">
        <p:scale>
          <a:sx n="58" d="100"/>
          <a:sy n="58" d="100"/>
        </p:scale>
        <p:origin x="880" y="48"/>
      </p:cViewPr>
      <p:guideLst>
        <p:guide orient="horz" pos="2160"/>
        <p:guide pos="3840"/>
      </p:guideLst>
    </p:cSldViewPr>
  </p:slideViewPr>
  <p:outlineViewPr>
    <p:cViewPr>
      <p:scale>
        <a:sx n="33" d="100"/>
        <a:sy n="33" d="100"/>
      </p:scale>
      <p:origin x="0" y="-2640"/>
    </p:cViewPr>
  </p:outlineViewPr>
  <p:notesTextViewPr>
    <p:cViewPr>
      <p:scale>
        <a:sx n="145" d="100"/>
        <a:sy n="145" d="100"/>
      </p:scale>
      <p:origin x="0" y="0"/>
    </p:cViewPr>
  </p:notesTextViewPr>
  <p:sorterViewPr>
    <p:cViewPr>
      <p:scale>
        <a:sx n="173" d="100"/>
        <a:sy n="17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E8472-67E5-DE40-B53F-0C0FEA434AA0}" type="datetimeFigureOut">
              <a:rPr kumimoji="1" lang="zh-CN" altLang="en-US" smtClean="0"/>
              <a:pPr/>
              <a:t>2021/10/7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B8802-914A-7C41-BC77-CC54DEE99EEF}" type="slidenum">
              <a:rPr kumimoji="1" lang="zh-CN" altLang="en-US" smtClean="0"/>
              <a:pPr/>
              <a:t>‹#›</a:t>
            </a:fld>
            <a:endParaRPr kumimoji="1" lang="zh-CN" altLang="en-US"/>
          </a:p>
        </p:txBody>
      </p:sp>
    </p:spTree>
    <p:extLst>
      <p:ext uri="{BB962C8B-B14F-4D97-AF65-F5344CB8AC3E}">
        <p14:creationId xmlns:p14="http://schemas.microsoft.com/office/powerpoint/2010/main" val="395602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0</a:t>
            </a:fld>
            <a:endParaRPr kumimoji="1" lang="zh-CN" altLang="en-US"/>
          </a:p>
        </p:txBody>
      </p:sp>
    </p:spTree>
    <p:extLst>
      <p:ext uri="{BB962C8B-B14F-4D97-AF65-F5344CB8AC3E}">
        <p14:creationId xmlns:p14="http://schemas.microsoft.com/office/powerpoint/2010/main" val="111190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pPr/>
              <a:t>1</a:t>
            </a:fld>
            <a:endParaRPr kumimoji="1" lang="zh-CN" altLang="en-US"/>
          </a:p>
        </p:txBody>
      </p:sp>
    </p:spTree>
    <p:extLst>
      <p:ext uri="{BB962C8B-B14F-4D97-AF65-F5344CB8AC3E}">
        <p14:creationId xmlns:p14="http://schemas.microsoft.com/office/powerpoint/2010/main" val="206907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519753A-0055-D144-A586-1058E5013A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23BD17A-A8A6-2A40-9724-F7DF77E9644E}" type="slidenum">
              <a:rPr lang="en-US" altLang="zh-CN">
                <a:latin typeface="Tahoma" panose="020B0604030504040204" pitchFamily="34" charset="0"/>
              </a:rPr>
              <a:pPr>
                <a:spcBef>
                  <a:spcPct val="0"/>
                </a:spcBef>
              </a:pPr>
              <a:t>3</a:t>
            </a:fld>
            <a:endParaRPr lang="en-US" altLang="zh-CN">
              <a:latin typeface="Tahoma" panose="020B0604030504040204" pitchFamily="34" charset="0"/>
            </a:endParaRPr>
          </a:p>
        </p:txBody>
      </p:sp>
      <p:sp>
        <p:nvSpPr>
          <p:cNvPr id="10243" name="Rectangle 2">
            <a:extLst>
              <a:ext uri="{FF2B5EF4-FFF2-40B4-BE49-F238E27FC236}">
                <a16:creationId xmlns:a16="http://schemas.microsoft.com/office/drawing/2014/main" id="{6499C26A-F009-564F-AA6C-BEF327CB0A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B705DED0-1179-5347-93C0-8CE81457D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extLst>
      <p:ext uri="{BB962C8B-B14F-4D97-AF65-F5344CB8AC3E}">
        <p14:creationId xmlns:p14="http://schemas.microsoft.com/office/powerpoint/2010/main" val="2340648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519753A-0055-D144-A586-1058E5013A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23BD17A-A8A6-2A40-9724-F7DF77E9644E}" type="slidenum">
              <a:rPr lang="en-US" altLang="zh-CN">
                <a:latin typeface="Tahoma" panose="020B0604030504040204" pitchFamily="34" charset="0"/>
              </a:rPr>
              <a:pPr>
                <a:spcBef>
                  <a:spcPct val="0"/>
                </a:spcBef>
              </a:pPr>
              <a:t>8</a:t>
            </a:fld>
            <a:endParaRPr lang="en-US" altLang="zh-CN">
              <a:latin typeface="Tahoma" panose="020B0604030504040204" pitchFamily="34" charset="0"/>
            </a:endParaRPr>
          </a:p>
        </p:txBody>
      </p:sp>
      <p:sp>
        <p:nvSpPr>
          <p:cNvPr id="10243" name="Rectangle 2">
            <a:extLst>
              <a:ext uri="{FF2B5EF4-FFF2-40B4-BE49-F238E27FC236}">
                <a16:creationId xmlns:a16="http://schemas.microsoft.com/office/drawing/2014/main" id="{6499C26A-F009-564F-AA6C-BEF327CB0A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B705DED0-1179-5347-93C0-8CE81457D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extLst>
      <p:ext uri="{BB962C8B-B14F-4D97-AF65-F5344CB8AC3E}">
        <p14:creationId xmlns:p14="http://schemas.microsoft.com/office/powerpoint/2010/main" val="2102912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519753A-0055-D144-A586-1058E5013A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23BD17A-A8A6-2A40-9724-F7DF77E9644E}" type="slidenum">
              <a:rPr lang="en-US" altLang="zh-CN">
                <a:latin typeface="Tahoma" panose="020B0604030504040204" pitchFamily="34" charset="0"/>
              </a:rPr>
              <a:pPr>
                <a:spcBef>
                  <a:spcPct val="0"/>
                </a:spcBef>
              </a:pPr>
              <a:t>16</a:t>
            </a:fld>
            <a:endParaRPr lang="en-US" altLang="zh-CN">
              <a:latin typeface="Tahoma" panose="020B0604030504040204" pitchFamily="34" charset="0"/>
            </a:endParaRPr>
          </a:p>
        </p:txBody>
      </p:sp>
      <p:sp>
        <p:nvSpPr>
          <p:cNvPr id="10243" name="Rectangle 2">
            <a:extLst>
              <a:ext uri="{FF2B5EF4-FFF2-40B4-BE49-F238E27FC236}">
                <a16:creationId xmlns:a16="http://schemas.microsoft.com/office/drawing/2014/main" id="{6499C26A-F009-564F-AA6C-BEF327CB0A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B705DED0-1179-5347-93C0-8CE81457D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extLst>
      <p:ext uri="{BB962C8B-B14F-4D97-AF65-F5344CB8AC3E}">
        <p14:creationId xmlns:p14="http://schemas.microsoft.com/office/powerpoint/2010/main" val="314769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2519753A-0055-D144-A586-1058E5013A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23BD17A-A8A6-2A40-9724-F7DF77E9644E}" type="slidenum">
              <a:rPr lang="en-US" altLang="zh-CN">
                <a:latin typeface="Tahoma" panose="020B0604030504040204" pitchFamily="34" charset="0"/>
              </a:rPr>
              <a:pPr>
                <a:spcBef>
                  <a:spcPct val="0"/>
                </a:spcBef>
              </a:pPr>
              <a:t>22</a:t>
            </a:fld>
            <a:endParaRPr lang="en-US" altLang="zh-CN">
              <a:latin typeface="Tahoma" panose="020B0604030504040204" pitchFamily="34" charset="0"/>
            </a:endParaRPr>
          </a:p>
        </p:txBody>
      </p:sp>
      <p:sp>
        <p:nvSpPr>
          <p:cNvPr id="10243" name="Rectangle 2">
            <a:extLst>
              <a:ext uri="{FF2B5EF4-FFF2-40B4-BE49-F238E27FC236}">
                <a16:creationId xmlns:a16="http://schemas.microsoft.com/office/drawing/2014/main" id="{6499C26A-F009-564F-AA6C-BEF327CB0A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B705DED0-1179-5347-93C0-8CE81457D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Tree>
    <p:extLst>
      <p:ext uri="{BB962C8B-B14F-4D97-AF65-F5344CB8AC3E}">
        <p14:creationId xmlns:p14="http://schemas.microsoft.com/office/powerpoint/2010/main" val="409460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C07FD42-40C8-0740-93F0-4905CF427A8F}"/>
              </a:ext>
            </a:extLst>
          </p:cNvPr>
          <p:cNvSpPr>
            <a:spLocks noGrp="1"/>
          </p:cNvSpPr>
          <p:nvPr>
            <p:ph type="dt" sz="half" idx="10"/>
          </p:nvPr>
        </p:nvSpPr>
        <p:spPr/>
        <p:txBody>
          <a:bodyPr/>
          <a:lstStyle/>
          <a:p>
            <a:fld id="{E6C9AC36-F551-8142-B918-8641B516A611}" type="datetime1">
              <a:rPr kumimoji="1" lang="zh-CN" altLang="en-US" smtClean="0"/>
              <a:pPr/>
              <a:t>2021/10/7</a:t>
            </a:fld>
            <a:endParaRPr kumimoji="1" lang="zh-CN" altLang="en-US"/>
          </a:p>
        </p:txBody>
      </p:sp>
      <p:sp>
        <p:nvSpPr>
          <p:cNvPr id="5" name="页脚占位符 4">
            <a:extLst>
              <a:ext uri="{FF2B5EF4-FFF2-40B4-BE49-F238E27FC236}">
                <a16:creationId xmlns:a16="http://schemas.microsoft.com/office/drawing/2014/main" id="{B598E813-0309-7546-9A4F-6893C100586A}"/>
              </a:ext>
            </a:extLst>
          </p:cNvPr>
          <p:cNvSpPr>
            <a:spLocks noGrp="1"/>
          </p:cNvSpPr>
          <p:nvPr>
            <p:ph type="ftr" sz="quarter" idx="11"/>
          </p:nvPr>
        </p:nvSpPr>
        <p:spPr/>
        <p:txBody>
          <a:bodyPr/>
          <a:lstStyle/>
          <a:p>
            <a:endParaRPr kumimoji="1" lang="zh-CN" altLang="en-US" dirty="0"/>
          </a:p>
        </p:txBody>
      </p:sp>
      <p:sp>
        <p:nvSpPr>
          <p:cNvPr id="7" name="矩形 6">
            <a:extLst>
              <a:ext uri="{FF2B5EF4-FFF2-40B4-BE49-F238E27FC236}">
                <a16:creationId xmlns:a16="http://schemas.microsoft.com/office/drawing/2014/main" id="{B6F9E280-F138-8142-8DB1-324EA9F38324}"/>
              </a:ext>
            </a:extLst>
          </p:cNvPr>
          <p:cNvSpPr/>
          <p:nvPr userDrawn="1"/>
        </p:nvSpPr>
        <p:spPr>
          <a:xfrm>
            <a:off x="-9939" y="-8627"/>
            <a:ext cx="9307502" cy="567811"/>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0" spc="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 EE</a:t>
            </a:r>
            <a:r>
              <a:rPr lang="zh-CN" altLang="en-US" sz="2800" b="0" spc="600" dirty="0">
                <a:solidFill>
                  <a:schemeClr val="bg1"/>
                </a:solidFill>
                <a:latin typeface="微软雅黑" panose="020B0503020204020204" pitchFamily="34" charset="-122"/>
                <a:ea typeface="微软雅黑" panose="020B0503020204020204" pitchFamily="34" charset="-122"/>
              </a:rPr>
              <a:t>框架整合开发</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9569824" y="90612"/>
            <a:ext cx="2297424" cy="369332"/>
          </a:xfrm>
          <a:prstGeom prst="rect">
            <a:avLst/>
          </a:prstGeom>
          <a:noFill/>
        </p:spPr>
        <p:txBody>
          <a:bodyPr wrap="none" rtlCol="0">
            <a:spAutoFit/>
          </a:bodyPr>
          <a:lstStyle/>
          <a:p>
            <a:pPr algn="r"/>
            <a:r>
              <a:rPr lang="zh-CN" altLang="en-US" sz="1800" b="0" spc="600" dirty="0">
                <a:solidFill>
                  <a:srgbClr val="5B307E"/>
                </a:solidFill>
                <a:latin typeface="微软雅黑" panose="020B0503020204020204" pitchFamily="34" charset="-122"/>
                <a:ea typeface="微软雅黑" panose="020B0503020204020204" pitchFamily="34" charset="-122"/>
              </a:rPr>
              <a:t>创新</a:t>
            </a:r>
            <a:r>
              <a:rPr lang="en-US" altLang="zh-CN" sz="1800" b="0" spc="600" dirty="0">
                <a:solidFill>
                  <a:srgbClr val="5B307E"/>
                </a:solidFill>
                <a:latin typeface="微软雅黑" panose="020B0503020204020204" pitchFamily="34" charset="-122"/>
                <a:ea typeface="微软雅黑" panose="020B0503020204020204" pitchFamily="34" charset="-122"/>
              </a:rPr>
              <a:t>·</a:t>
            </a:r>
            <a:r>
              <a:rPr lang="zh-CN" altLang="en-US" sz="1800" b="0" spc="600" dirty="0">
                <a:solidFill>
                  <a:srgbClr val="5B307E"/>
                </a:solidFill>
                <a:latin typeface="微软雅黑" panose="020B0503020204020204" pitchFamily="34" charset="-122"/>
                <a:ea typeface="微软雅黑" panose="020B0503020204020204" pitchFamily="34" charset="-122"/>
              </a:rPr>
              <a:t>协作</a:t>
            </a:r>
            <a:r>
              <a:rPr lang="en-US" altLang="zh-CN" sz="1800" b="0" spc="600" dirty="0">
                <a:solidFill>
                  <a:srgbClr val="5B307E"/>
                </a:solidFill>
                <a:latin typeface="微软雅黑" panose="020B0503020204020204" pitchFamily="34" charset="-122"/>
                <a:ea typeface="微软雅黑" panose="020B0503020204020204" pitchFamily="34" charset="-122"/>
              </a:rPr>
              <a:t>·</a:t>
            </a:r>
            <a:r>
              <a:rPr lang="zh-CN" altLang="en-US" sz="1800" spc="60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4771770" y="5979422"/>
            <a:ext cx="2136844" cy="742053"/>
            <a:chOff x="4858653" y="5979422"/>
            <a:chExt cx="2136844" cy="742053"/>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83563" y="5979422"/>
              <a:ext cx="1211934" cy="723275"/>
            </a:xfrm>
            <a:prstGeom prst="rect">
              <a:avLst/>
            </a:prstGeom>
            <a:noFill/>
          </p:spPr>
          <p:txBody>
            <a:bodyPr wrap="none" rtlCol="0">
              <a:spAutoFit/>
            </a:bodyPr>
            <a:lstStyle/>
            <a:p>
              <a:pPr algn="ctr">
                <a:spcBef>
                  <a:spcPts val="600"/>
                </a:spcBef>
              </a:pPr>
              <a:r>
                <a:rPr lang="en-US" altLang="zh-CN" sz="1800" spc="600" dirty="0">
                  <a:solidFill>
                    <a:srgbClr val="5B307E"/>
                  </a:solidFill>
                  <a:latin typeface="微软雅黑" panose="020B0503020204020204" pitchFamily="34" charset="-122"/>
                  <a:ea typeface="微软雅黑" panose="020B0503020204020204" pitchFamily="34" charset="-122"/>
                </a:rPr>
                <a:t>TIPCC</a:t>
              </a:r>
            </a:p>
            <a:p>
              <a:pPr algn="ctr">
                <a:spcBef>
                  <a:spcPts val="600"/>
                </a:spcBef>
              </a:pPr>
              <a:r>
                <a:rPr lang="zh-CN" altLang="en-US" sz="1800" spc="600" dirty="0">
                  <a:solidFill>
                    <a:srgbClr val="5B307E"/>
                  </a:solidFill>
                  <a:latin typeface="微软雅黑" panose="020B0503020204020204" pitchFamily="34" charset="-122"/>
                  <a:ea typeface="微软雅黑" panose="020B0503020204020204" pitchFamily="34" charset="-122"/>
                </a:rPr>
                <a:t>教案</a:t>
              </a:r>
            </a:p>
          </p:txBody>
        </p:sp>
      </p:grpSp>
    </p:spTree>
    <p:extLst>
      <p:ext uri="{BB962C8B-B14F-4D97-AF65-F5344CB8AC3E}">
        <p14:creationId xmlns:p14="http://schemas.microsoft.com/office/powerpoint/2010/main" val="84974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667831" y="541554"/>
            <a:ext cx="509313" cy="49894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4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838200" y="1510758"/>
            <a:ext cx="10515600" cy="4586694"/>
          </a:xfrm>
        </p:spPr>
        <p:txBody>
          <a:bodyPr/>
          <a:lstStyle>
            <a:lvl1pPr marL="360363" indent="-360363">
              <a:lnSpc>
                <a:spcPct val="100000"/>
              </a:lnSpc>
              <a:spcBef>
                <a:spcPts val="600"/>
              </a:spcBef>
              <a:buFont typeface="Wingdings" pitchFamily="2" charset="2"/>
              <a:buChar char="Ø"/>
              <a:tabLst/>
              <a:defRPr/>
            </a:lvl1pPr>
            <a:lvl2pPr>
              <a:lnSpc>
                <a:spcPct val="100000"/>
              </a:lnSpc>
              <a:spcBef>
                <a:spcPts val="600"/>
              </a:spcBef>
              <a:buFont typeface="Arial" panose="020B0604020202020204" pitchFamily="34" charset="0"/>
              <a:buChar char="•"/>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p:txBody>
          <a:bodyPr/>
          <a:lstStyle/>
          <a:p>
            <a:fld id="{D9F44458-A3AD-7248-AB3A-A80099144E2A}" type="datetime1">
              <a:rPr kumimoji="1" lang="zh-CN" altLang="en-US" smtClean="0"/>
              <a:pPr/>
              <a:t>2021/10/7</a:t>
            </a:fld>
            <a:endParaRPr kumimoji="1" lang="zh-CN" altLang="en-US"/>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p:txBody>
          <a:bodyPr/>
          <a:lstStyle/>
          <a:p>
            <a:fld id="{8D4D1E41-7A09-AB4A-A4E1-09765ADA2698}" type="slidenum">
              <a:rPr kumimoji="1" lang="zh-CN" altLang="en-US" smtClean="0"/>
              <a:pPr/>
              <a:t>‹#›</a:t>
            </a:fld>
            <a:endParaRPr kumimoji="1" lang="zh-CN" altLang="en-US" dirty="0"/>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1314788" y="1244212"/>
            <a:ext cx="7295812"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9705401" y="526774"/>
            <a:ext cx="0" cy="50367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71" name="组合 70">
            <a:extLst>
              <a:ext uri="{FF2B5EF4-FFF2-40B4-BE49-F238E27FC236}">
                <a16:creationId xmlns:a16="http://schemas.microsoft.com/office/drawing/2014/main" id="{C1D75728-DE08-814F-9EF0-7E9AFB999FE6}"/>
              </a:ext>
            </a:extLst>
          </p:cNvPr>
          <p:cNvGrpSpPr/>
          <p:nvPr userDrawn="1"/>
        </p:nvGrpSpPr>
        <p:grpSpPr>
          <a:xfrm>
            <a:off x="715452" y="634525"/>
            <a:ext cx="403039" cy="321898"/>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4" name="文本框 24">
            <a:extLst>
              <a:ext uri="{FF2B5EF4-FFF2-40B4-BE49-F238E27FC236}">
                <a16:creationId xmlns:a16="http://schemas.microsoft.com/office/drawing/2014/main" id="{C343F0B3-495F-9444-816E-38B2C9F55C5E}"/>
              </a:ext>
            </a:extLst>
          </p:cNvPr>
          <p:cNvSpPr txBox="1"/>
          <p:nvPr userDrawn="1"/>
        </p:nvSpPr>
        <p:spPr>
          <a:xfrm>
            <a:off x="10848564" y="1043277"/>
            <a:ext cx="1343436" cy="246221"/>
          </a:xfrm>
          <a:prstGeom prst="rect">
            <a:avLst/>
          </a:prstGeom>
          <a:noFill/>
        </p:spPr>
        <p:txBody>
          <a:bodyPr wrap="square" rtlCol="0">
            <a:spAutoFit/>
          </a:bodyPr>
          <a:lstStyle/>
          <a:p>
            <a:pPr algn="ctr">
              <a:spcBef>
                <a:spcPts val="600"/>
              </a:spcBef>
            </a:pPr>
            <a:r>
              <a:rPr lang="en-US" altLang="zh-CN" sz="1000" spc="600" dirty="0">
                <a:solidFill>
                  <a:srgbClr val="5B307E"/>
                </a:solidFill>
                <a:latin typeface="微软雅黑" panose="020B0503020204020204" pitchFamily="34" charset="-122"/>
                <a:ea typeface="微软雅黑" panose="020B0503020204020204" pitchFamily="34" charset="-122"/>
              </a:rPr>
              <a:t>TIPCC</a:t>
            </a:r>
            <a:r>
              <a:rPr lang="zh-CN" altLang="en-US" sz="1000" spc="600" dirty="0">
                <a:solidFill>
                  <a:srgbClr val="5B307E"/>
                </a:solidFill>
                <a:latin typeface="微软雅黑" panose="020B0503020204020204" pitchFamily="34" charset="-122"/>
                <a:ea typeface="微软雅黑" panose="020B0503020204020204" pitchFamily="34" charset="-122"/>
              </a:rPr>
              <a:t>教案</a:t>
            </a:r>
          </a:p>
        </p:txBody>
      </p:sp>
      <p:pic>
        <p:nvPicPr>
          <p:cNvPr id="30" name="图片 29">
            <a:extLst>
              <a:ext uri="{FF2B5EF4-FFF2-40B4-BE49-F238E27FC236}">
                <a16:creationId xmlns:a16="http://schemas.microsoft.com/office/drawing/2014/main" id="{A78303FA-5CAF-42E9-9612-03C75A454D2F}"/>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6044" y="12736"/>
            <a:ext cx="1145206" cy="1030541"/>
          </a:xfrm>
          <a:prstGeom prst="rect">
            <a:avLst/>
          </a:prstGeom>
          <a:noFill/>
          <a:ln>
            <a:noFill/>
          </a:ln>
        </p:spPr>
      </p:pic>
    </p:spTree>
    <p:extLst>
      <p:ext uri="{BB962C8B-B14F-4D97-AF65-F5344CB8AC3E}">
        <p14:creationId xmlns:p14="http://schemas.microsoft.com/office/powerpoint/2010/main" val="324025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normAutofit/>
          </a:bodyPr>
          <a:lstStyle>
            <a:lvl1pPr>
              <a:defRPr sz="4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838200" y="1825625"/>
            <a:ext cx="5181600" cy="435133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6172200" y="1825625"/>
            <a:ext cx="5181600" cy="435133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p:txBody>
          <a:bodyPr/>
          <a:lstStyle/>
          <a:p>
            <a:fld id="{4290EBB2-4D7C-084A-BE30-AC939B671EC1}" type="datetime1">
              <a:rPr kumimoji="1" lang="zh-CN" altLang="en-US" smtClean="0"/>
              <a:pPr/>
              <a:t>2021/10/7</a:t>
            </a:fld>
            <a:endParaRPr kumimoji="1" lang="zh-CN" altLang="en-US"/>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p:txBody>
          <a:bodyPr/>
          <a:lstStyle/>
          <a:p>
            <a:fld id="{8D4D1E41-7A09-AB4A-A4E1-09765ADA2698}" type="slidenum">
              <a:rPr kumimoji="1" lang="zh-CN" altLang="en-US" smtClean="0"/>
              <a:pPr/>
              <a:t>‹#›</a:t>
            </a:fld>
            <a:endParaRPr kumimoji="1" lang="zh-CN" altLang="en-US"/>
          </a:p>
        </p:txBody>
      </p:sp>
      <p:sp>
        <p:nvSpPr>
          <p:cNvPr id="8" name="矩形 7">
            <a:extLst>
              <a:ext uri="{FF2B5EF4-FFF2-40B4-BE49-F238E27FC236}">
                <a16:creationId xmlns:a16="http://schemas.microsoft.com/office/drawing/2014/main" id="{6EA401A9-3F89-014C-9A94-02FD1A5217FC}"/>
              </a:ext>
            </a:extLst>
          </p:cNvPr>
          <p:cNvSpPr/>
          <p:nvPr userDrawn="1"/>
        </p:nvSpPr>
        <p:spPr>
          <a:xfrm>
            <a:off x="667831" y="543035"/>
            <a:ext cx="509313" cy="49894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1314788" y="1244212"/>
            <a:ext cx="7295812"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9705401" y="526774"/>
            <a:ext cx="0" cy="50367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7BC00378-4A1A-AF4A-9DA5-0E40AABBEE09}"/>
              </a:ext>
            </a:extLst>
          </p:cNvPr>
          <p:cNvGrpSpPr/>
          <p:nvPr userDrawn="1"/>
        </p:nvGrpSpPr>
        <p:grpSpPr>
          <a:xfrm>
            <a:off x="715452" y="636006"/>
            <a:ext cx="403039" cy="321898"/>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52" name="组合 51">
            <a:extLst>
              <a:ext uri="{FF2B5EF4-FFF2-40B4-BE49-F238E27FC236}">
                <a16:creationId xmlns:a16="http://schemas.microsoft.com/office/drawing/2014/main" id="{9F0503EB-0084-CC4A-A491-E37EE9525D14}"/>
              </a:ext>
            </a:extLst>
          </p:cNvPr>
          <p:cNvGrpSpPr/>
          <p:nvPr userDrawn="1"/>
        </p:nvGrpSpPr>
        <p:grpSpPr>
          <a:xfrm>
            <a:off x="10327565" y="424110"/>
            <a:ext cx="1107996" cy="382841"/>
            <a:chOff x="10327565" y="424110"/>
            <a:chExt cx="1107996" cy="382841"/>
          </a:xfrm>
        </p:grpSpPr>
        <p:grpSp>
          <p:nvGrpSpPr>
            <p:cNvPr id="54" name="组合 53">
              <a:extLst>
                <a:ext uri="{FF2B5EF4-FFF2-40B4-BE49-F238E27FC236}">
                  <a16:creationId xmlns:a16="http://schemas.microsoft.com/office/drawing/2014/main" id="{400C4A7F-6676-534F-B5C8-2DE66581026F}"/>
                </a:ext>
              </a:extLst>
            </p:cNvPr>
            <p:cNvGrpSpPr/>
            <p:nvPr userDrawn="1"/>
          </p:nvGrpSpPr>
          <p:grpSpPr>
            <a:xfrm>
              <a:off x="10413894" y="437620"/>
              <a:ext cx="927707" cy="369331"/>
              <a:chOff x="1113126" y="809213"/>
              <a:chExt cx="2133357" cy="523762"/>
            </a:xfrm>
            <a:solidFill>
              <a:schemeClr val="bg1">
                <a:lumMod val="75000"/>
              </a:schemeClr>
            </a:solidFill>
          </p:grpSpPr>
          <p:sp>
            <p:nvSpPr>
              <p:cNvPr id="56" name="椭圆 55">
                <a:extLst>
                  <a:ext uri="{FF2B5EF4-FFF2-40B4-BE49-F238E27FC236}">
                    <a16:creationId xmlns:a16="http://schemas.microsoft.com/office/drawing/2014/main" id="{A0A41422-4096-DC41-BB33-0916940AC49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a:extLst>
                  <a:ext uri="{FF2B5EF4-FFF2-40B4-BE49-F238E27FC236}">
                    <a16:creationId xmlns:a16="http://schemas.microsoft.com/office/drawing/2014/main" id="{D5CEC13B-80D5-3947-B160-212A9A11A3AA}"/>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E321B4EF-8B5E-3B4F-BDCB-CBEE690C65EA}"/>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6CD2DC0C-4C61-DA48-9E4B-060D09B0B54B}"/>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5" name="矩形 54">
              <a:extLst>
                <a:ext uri="{FF2B5EF4-FFF2-40B4-BE49-F238E27FC236}">
                  <a16:creationId xmlns:a16="http://schemas.microsoft.com/office/drawing/2014/main" id="{F3037419-16FC-5B47-8EC6-875FDF21173A}"/>
                </a:ext>
              </a:extLst>
            </p:cNvPr>
            <p:cNvSpPr/>
            <p:nvPr userDrawn="1"/>
          </p:nvSpPr>
          <p:spPr>
            <a:xfrm>
              <a:off x="10327565" y="424110"/>
              <a:ext cx="1107996" cy="369332"/>
            </a:xfrm>
            <a:prstGeom prst="rect">
              <a:avLst/>
            </a:prstGeom>
            <a:noFill/>
          </p:spPr>
          <p:txBody>
            <a:bodyPr wrap="none" lIns="91440" tIns="45720" rIns="91440" bIns="45720">
              <a:spAutoFit/>
            </a:bodyPr>
            <a:lstStyle/>
            <a:p>
              <a:pPr algn="ctr"/>
              <a:r>
                <a:rPr lang="zh-CN" altLang="en-US" sz="1800" b="1" cap="none" spc="0" dirty="0">
                  <a:ln w="22225">
                    <a:noFill/>
                    <a:prstDash val="solid"/>
                  </a:ln>
                  <a:solidFill>
                    <a:schemeClr val="accent1">
                      <a:lumMod val="60000"/>
                      <a:lumOff val="40000"/>
                    </a:schemeClr>
                  </a:solidFill>
                  <a:effectLst/>
                </a:rPr>
                <a:t>我的学校</a:t>
              </a:r>
            </a:p>
          </p:txBody>
        </p:sp>
      </p:grpSp>
      <p:sp>
        <p:nvSpPr>
          <p:cNvPr id="53" name="文本框 24">
            <a:extLst>
              <a:ext uri="{FF2B5EF4-FFF2-40B4-BE49-F238E27FC236}">
                <a16:creationId xmlns:a16="http://schemas.microsoft.com/office/drawing/2014/main" id="{C343F0B3-495F-9444-816E-38B2C9F55C5E}"/>
              </a:ext>
            </a:extLst>
          </p:cNvPr>
          <p:cNvSpPr txBox="1"/>
          <p:nvPr userDrawn="1"/>
        </p:nvSpPr>
        <p:spPr>
          <a:xfrm>
            <a:off x="9916558" y="861402"/>
            <a:ext cx="1916825" cy="246221"/>
          </a:xfrm>
          <a:prstGeom prst="rect">
            <a:avLst/>
          </a:prstGeom>
          <a:noFill/>
        </p:spPr>
        <p:txBody>
          <a:bodyPr wrap="square" rtlCol="0">
            <a:spAutoFit/>
          </a:bodyPr>
          <a:lstStyle/>
          <a:p>
            <a:pPr algn="ctr">
              <a:spcBef>
                <a:spcPts val="600"/>
              </a:spcBef>
            </a:pPr>
            <a:r>
              <a:rPr lang="en-US" altLang="zh-CN" sz="1000" spc="600" dirty="0">
                <a:solidFill>
                  <a:srgbClr val="5B307E"/>
                </a:solidFill>
                <a:latin typeface="微软雅黑" panose="020B0503020204020204" pitchFamily="34" charset="-122"/>
                <a:ea typeface="微软雅黑" panose="020B0503020204020204" pitchFamily="34" charset="-122"/>
              </a:rPr>
              <a:t>TIPCC</a:t>
            </a:r>
            <a:r>
              <a:rPr lang="zh-CN" altLang="en-US" sz="1000" spc="600" dirty="0">
                <a:solidFill>
                  <a:srgbClr val="5B307E"/>
                </a:solidFill>
                <a:latin typeface="微软雅黑" panose="020B0503020204020204" pitchFamily="34" charset="-122"/>
                <a:ea typeface="微软雅黑" panose="020B0503020204020204" pitchFamily="34" charset="-122"/>
              </a:rPr>
              <a:t>教案</a:t>
            </a:r>
          </a:p>
        </p:txBody>
      </p:sp>
    </p:spTree>
    <p:extLst>
      <p:ext uri="{BB962C8B-B14F-4D97-AF65-F5344CB8AC3E}">
        <p14:creationId xmlns:p14="http://schemas.microsoft.com/office/powerpoint/2010/main" val="4872756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1307508" y="365126"/>
            <a:ext cx="8220812" cy="879086"/>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838200" y="1590270"/>
            <a:ext cx="10515600" cy="4586694"/>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1E21652-6A28-F54F-98C2-D24C55AD3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6B5948C6-0782-6042-A859-FD82FD45C478}" type="datetime1">
              <a:rPr kumimoji="1" lang="zh-CN" altLang="en-US" smtClean="0"/>
              <a:pPr/>
              <a:t>2021/10/7</a:t>
            </a:fld>
            <a:endParaRPr kumimoji="1" lang="zh-CN" altLang="en-US"/>
          </a:p>
        </p:txBody>
      </p:sp>
      <p:sp>
        <p:nvSpPr>
          <p:cNvPr id="5" name="页脚占位符 4">
            <a:extLst>
              <a:ext uri="{FF2B5EF4-FFF2-40B4-BE49-F238E27FC236}">
                <a16:creationId xmlns:a16="http://schemas.microsoft.com/office/drawing/2014/main" id="{DCB9D617-AB6E-774C-A385-AAFEFB927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panose="020B0503020204020204" pitchFamily="34" charset="-122"/>
                <a:ea typeface="Microsoft YaHei" panose="020B0503020204020204" pitchFamily="34" charset="-122"/>
              </a:defRPr>
            </a:lvl1pPr>
          </a:lstStyle>
          <a:p>
            <a:endParaRPr kumimoji="1" lang="zh-CN" altLang="en-US"/>
          </a:p>
        </p:txBody>
      </p:sp>
      <p:sp>
        <p:nvSpPr>
          <p:cNvPr id="6" name="灯片编号占位符 5">
            <a:extLst>
              <a:ext uri="{FF2B5EF4-FFF2-40B4-BE49-F238E27FC236}">
                <a16:creationId xmlns:a16="http://schemas.microsoft.com/office/drawing/2014/main" id="{7F17F525-3365-224F-AAA7-E3B9B30119F2}"/>
              </a:ext>
            </a:extLst>
          </p:cNvPr>
          <p:cNvSpPr>
            <a:spLocks noGrp="1"/>
          </p:cNvSpPr>
          <p:nvPr>
            <p:ph type="sldNum" sz="quarter" idx="4"/>
          </p:nvPr>
        </p:nvSpPr>
        <p:spPr>
          <a:xfrm>
            <a:off x="9053945"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8D4D1E41-7A09-AB4A-A4E1-09765ADA2698}" type="slidenum">
              <a:rPr kumimoji="1" lang="zh-CN" altLang="en-US" smtClean="0"/>
              <a:pPr/>
              <a:t>‹#›</a:t>
            </a:fld>
            <a:endParaRPr kumimoji="1" lang="zh-CN" altLang="en-US"/>
          </a:p>
        </p:txBody>
      </p:sp>
    </p:spTree>
    <p:extLst>
      <p:ext uri="{BB962C8B-B14F-4D97-AF65-F5344CB8AC3E}">
        <p14:creationId xmlns:p14="http://schemas.microsoft.com/office/powerpoint/2010/main" val="226653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F4557-9C48-9D4D-A8AC-E1BCC4493B84}"/>
              </a:ext>
            </a:extLst>
          </p:cNvPr>
          <p:cNvSpPr>
            <a:spLocks noGrp="1"/>
          </p:cNvSpPr>
          <p:nvPr>
            <p:ph type="ctrTitle"/>
          </p:nvPr>
        </p:nvSpPr>
        <p:spPr>
          <a:xfrm>
            <a:off x="1524000" y="891254"/>
            <a:ext cx="9144000" cy="2002674"/>
          </a:xfrm>
        </p:spPr>
        <p:txBody>
          <a:bodyPr/>
          <a:lstStyle/>
          <a:p>
            <a:r>
              <a:rPr kumimoji="1" lang="zh-CN" altLang="en-US" dirty="0"/>
              <a:t>第十三章 监控</a:t>
            </a:r>
            <a:r>
              <a:rPr kumimoji="1" lang="en-US" altLang="zh-CN" dirty="0"/>
              <a:t>Spring Boot</a:t>
            </a:r>
            <a:r>
              <a:rPr kumimoji="1" lang="zh-CN" altLang="en-US" dirty="0"/>
              <a:t>应用</a:t>
            </a:r>
          </a:p>
        </p:txBody>
      </p:sp>
      <p:sp>
        <p:nvSpPr>
          <p:cNvPr id="3" name="副标题 2">
            <a:extLst>
              <a:ext uri="{FF2B5EF4-FFF2-40B4-BE49-F238E27FC236}">
                <a16:creationId xmlns:a16="http://schemas.microsoft.com/office/drawing/2014/main" id="{1BAADDAC-3DB3-ED4C-BCFE-CFA6839907EE}"/>
              </a:ext>
            </a:extLst>
          </p:cNvPr>
          <p:cNvSpPr>
            <a:spLocks noGrp="1"/>
          </p:cNvSpPr>
          <p:nvPr>
            <p:ph type="subTitle" idx="1"/>
          </p:nvPr>
        </p:nvSpPr>
        <p:spPr>
          <a:xfrm>
            <a:off x="1524000" y="3727942"/>
            <a:ext cx="9144000" cy="1657977"/>
          </a:xfrm>
        </p:spPr>
        <p:txBody>
          <a:bodyPr>
            <a:normAutofit/>
          </a:bodyPr>
          <a:lstStyle/>
          <a:p>
            <a:pPr>
              <a:lnSpc>
                <a:spcPct val="150000"/>
              </a:lnSpc>
            </a:pPr>
            <a:r>
              <a:rPr kumimoji="1" lang="zh-CN" altLang="en-US" sz="3200" dirty="0"/>
              <a:t>授课教师：陈恒</a:t>
            </a:r>
            <a:endParaRPr kumimoji="1" lang="en-US" altLang="zh-CN" sz="3200" dirty="0"/>
          </a:p>
          <a:p>
            <a:pPr>
              <a:lnSpc>
                <a:spcPct val="150000"/>
              </a:lnSpc>
            </a:pPr>
            <a:r>
              <a:rPr kumimoji="1" lang="zh-CN" altLang="en-US" sz="3200" dirty="0"/>
              <a:t>大连外国语大学</a:t>
            </a:r>
            <a:endParaRPr kumimoji="1" lang="en-US" altLang="zh-CN" sz="3200" dirty="0"/>
          </a:p>
        </p:txBody>
      </p:sp>
    </p:spTree>
    <p:extLst>
      <p:ext uri="{BB962C8B-B14F-4D97-AF65-F5344CB8AC3E}">
        <p14:creationId xmlns:p14="http://schemas.microsoft.com/office/powerpoint/2010/main" val="246591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E6BD4-B426-41DF-9529-3D6572863987}"/>
              </a:ext>
            </a:extLst>
          </p:cNvPr>
          <p:cNvSpPr>
            <a:spLocks noGrp="1"/>
          </p:cNvSpPr>
          <p:nvPr>
            <p:ph type="title"/>
          </p:nvPr>
        </p:nvSpPr>
        <p:spPr/>
        <p:txBody>
          <a:bodyPr/>
          <a:lstStyle/>
          <a:p>
            <a:r>
              <a:rPr lang="en-US" altLang="zh-CN" dirty="0"/>
              <a:t>13.1.2 </a:t>
            </a:r>
            <a:r>
              <a:rPr lang="zh-CN" altLang="en-US" dirty="0"/>
              <a:t>应用配置端点的测试</a:t>
            </a:r>
          </a:p>
        </p:txBody>
      </p:sp>
      <p:sp>
        <p:nvSpPr>
          <p:cNvPr id="3" name="内容占位符 2">
            <a:extLst>
              <a:ext uri="{FF2B5EF4-FFF2-40B4-BE49-F238E27FC236}">
                <a16:creationId xmlns:a16="http://schemas.microsoft.com/office/drawing/2014/main" id="{540761BE-1937-4BFE-9D6C-262168DA7BA9}"/>
              </a:ext>
            </a:extLst>
          </p:cNvPr>
          <p:cNvSpPr>
            <a:spLocks noGrp="1"/>
          </p:cNvSpPr>
          <p:nvPr>
            <p:ph idx="1"/>
          </p:nvPr>
        </p:nvSpPr>
        <p:spPr/>
        <p:txBody>
          <a:bodyPr/>
          <a:lstStyle/>
          <a:p>
            <a:r>
              <a:rPr lang="zh-CN" altLang="en-US" dirty="0"/>
              <a:t>通过应用配置端点就可以帮助我们轻松的获取一系列关于</a:t>
            </a:r>
            <a:r>
              <a:rPr lang="en-US" altLang="zh-CN" dirty="0"/>
              <a:t>Spring</a:t>
            </a:r>
            <a:r>
              <a:rPr lang="zh-CN" altLang="en-US" dirty="0"/>
              <a:t>应用配置内容的详细报告，比如：</a:t>
            </a:r>
            <a:r>
              <a:rPr lang="zh-CN" altLang="en-US" dirty="0">
                <a:solidFill>
                  <a:srgbClr val="C00000"/>
                </a:solidFill>
              </a:rPr>
              <a:t>自动化配置的报告</a:t>
            </a:r>
            <a:r>
              <a:rPr lang="zh-CN" altLang="en-US" dirty="0"/>
              <a:t>、</a:t>
            </a:r>
            <a:r>
              <a:rPr lang="en-US" altLang="zh-CN" dirty="0">
                <a:solidFill>
                  <a:srgbClr val="C00000"/>
                </a:solidFill>
              </a:rPr>
              <a:t>Bean</a:t>
            </a:r>
            <a:r>
              <a:rPr lang="zh-CN" altLang="en-US" dirty="0">
                <a:solidFill>
                  <a:srgbClr val="C00000"/>
                </a:solidFill>
              </a:rPr>
              <a:t>创建的报告</a:t>
            </a:r>
            <a:r>
              <a:rPr lang="zh-CN" altLang="en-US" dirty="0"/>
              <a:t>、</a:t>
            </a:r>
            <a:r>
              <a:rPr lang="zh-CN" altLang="en-US" dirty="0">
                <a:solidFill>
                  <a:srgbClr val="C00000"/>
                </a:solidFill>
              </a:rPr>
              <a:t>环境属性的报告</a:t>
            </a:r>
            <a:r>
              <a:rPr lang="zh-CN" altLang="en-US" dirty="0"/>
              <a:t>等。</a:t>
            </a:r>
          </a:p>
        </p:txBody>
      </p:sp>
      <p:sp>
        <p:nvSpPr>
          <p:cNvPr id="4" name="灯片编号占位符 3">
            <a:extLst>
              <a:ext uri="{FF2B5EF4-FFF2-40B4-BE49-F238E27FC236}">
                <a16:creationId xmlns:a16="http://schemas.microsoft.com/office/drawing/2014/main" id="{F4CD8D4C-BD9C-4D27-8DE0-B864FA3EE6AD}"/>
              </a:ext>
            </a:extLst>
          </p:cNvPr>
          <p:cNvSpPr>
            <a:spLocks noGrp="1"/>
          </p:cNvSpPr>
          <p:nvPr>
            <p:ph type="sldNum" sz="quarter" idx="12"/>
          </p:nvPr>
        </p:nvSpPr>
        <p:spPr/>
        <p:txBody>
          <a:bodyPr/>
          <a:lstStyle/>
          <a:p>
            <a:fld id="{8D4D1E41-7A09-AB4A-A4E1-09765ADA2698}" type="slidenum">
              <a:rPr kumimoji="1" lang="zh-CN" altLang="en-US" smtClean="0"/>
              <a:pPr/>
              <a:t>9</a:t>
            </a:fld>
            <a:endParaRPr kumimoji="1" lang="zh-CN" altLang="en-US" dirty="0"/>
          </a:p>
        </p:txBody>
      </p:sp>
    </p:spTree>
    <p:extLst>
      <p:ext uri="{BB962C8B-B14F-4D97-AF65-F5344CB8AC3E}">
        <p14:creationId xmlns:p14="http://schemas.microsoft.com/office/powerpoint/2010/main" val="348879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F8E2C-D4E7-4A0A-A378-3AF425AB1CB4}"/>
              </a:ext>
            </a:extLst>
          </p:cNvPr>
          <p:cNvSpPr>
            <a:spLocks noGrp="1"/>
          </p:cNvSpPr>
          <p:nvPr>
            <p:ph type="title"/>
          </p:nvPr>
        </p:nvSpPr>
        <p:spPr/>
        <p:txBody>
          <a:bodyPr/>
          <a:lstStyle/>
          <a:p>
            <a:r>
              <a:rPr lang="en-US" altLang="zh-CN" dirty="0"/>
              <a:t>1</a:t>
            </a:r>
            <a:r>
              <a:rPr lang="zh-CN" altLang="en-US" dirty="0"/>
              <a:t>．</a:t>
            </a:r>
            <a:r>
              <a:rPr lang="en-US" altLang="zh-CN" dirty="0"/>
              <a:t>conditions</a:t>
            </a:r>
            <a:endParaRPr lang="zh-CN" altLang="en-US" dirty="0"/>
          </a:p>
        </p:txBody>
      </p:sp>
      <p:sp>
        <p:nvSpPr>
          <p:cNvPr id="3" name="内容占位符 2">
            <a:extLst>
              <a:ext uri="{FF2B5EF4-FFF2-40B4-BE49-F238E27FC236}">
                <a16:creationId xmlns:a16="http://schemas.microsoft.com/office/drawing/2014/main" id="{73518290-A9E5-454B-BBAB-5014A5EE7CF2}"/>
              </a:ext>
            </a:extLst>
          </p:cNvPr>
          <p:cNvSpPr>
            <a:spLocks noGrp="1"/>
          </p:cNvSpPr>
          <p:nvPr>
            <p:ph idx="1"/>
          </p:nvPr>
        </p:nvSpPr>
        <p:spPr/>
        <p:txBody>
          <a:bodyPr/>
          <a:lstStyle/>
          <a:p>
            <a:r>
              <a:rPr lang="zh-CN" altLang="en-US" dirty="0"/>
              <a:t>该端点在</a:t>
            </a:r>
            <a:r>
              <a:rPr lang="en-US" altLang="zh-CN" dirty="0"/>
              <a:t>1.x</a:t>
            </a:r>
            <a:r>
              <a:rPr lang="zh-CN" altLang="en-US" dirty="0"/>
              <a:t>版本中名为</a:t>
            </a:r>
            <a:r>
              <a:rPr lang="en-US" altLang="zh-CN" dirty="0" err="1"/>
              <a:t>autoconfig</a:t>
            </a:r>
            <a:r>
              <a:rPr lang="zh-CN" altLang="en-US" dirty="0"/>
              <a:t>，该端点用来获取应用的自动化配置报告，其中包括所有自动化配置的候选项。同时还列出了每个候选项自动化配置的各个先决条件是否满足。所以，该端点可以帮助我们方便的找到一些自动化配置为什么没有生效的具体原因。该报告内容将自动化配置内容分为三部分：</a:t>
            </a:r>
            <a:r>
              <a:rPr lang="en-US" altLang="zh-CN" dirty="0" err="1">
                <a:solidFill>
                  <a:srgbClr val="C00000"/>
                </a:solidFill>
              </a:rPr>
              <a:t>positiveMatches</a:t>
            </a:r>
            <a:r>
              <a:rPr lang="zh-CN" altLang="en-US" dirty="0"/>
              <a:t>中返回的是条件匹配成功的自动化配置；</a:t>
            </a:r>
            <a:r>
              <a:rPr lang="en-US" altLang="zh-CN" dirty="0" err="1">
                <a:solidFill>
                  <a:srgbClr val="C00000"/>
                </a:solidFill>
              </a:rPr>
              <a:t>negativeMatches</a:t>
            </a:r>
            <a:r>
              <a:rPr lang="zh-CN" altLang="en-US" dirty="0"/>
              <a:t>中返回的是条件匹配不成功的自动化配置；</a:t>
            </a:r>
            <a:r>
              <a:rPr lang="en-US" altLang="zh-CN" dirty="0" err="1">
                <a:solidFill>
                  <a:srgbClr val="C00000"/>
                </a:solidFill>
              </a:rPr>
              <a:t>unconditionalClasses</a:t>
            </a:r>
            <a:r>
              <a:rPr lang="zh-CN" altLang="en-US" dirty="0"/>
              <a:t>无条件配置类。启动并暴露该端点后，可通过“</a:t>
            </a:r>
            <a:r>
              <a:rPr lang="en-US" altLang="zh-CN" dirty="0">
                <a:solidFill>
                  <a:srgbClr val="C00000"/>
                </a:solidFill>
              </a:rPr>
              <a:t>http://localhost:8080/actuator/conditions</a:t>
            </a:r>
            <a:r>
              <a:rPr lang="en-US" altLang="zh-CN" dirty="0"/>
              <a:t>”</a:t>
            </a:r>
            <a:r>
              <a:rPr lang="zh-CN" altLang="en-US" dirty="0"/>
              <a:t>测试访问。</a:t>
            </a:r>
          </a:p>
        </p:txBody>
      </p:sp>
      <p:sp>
        <p:nvSpPr>
          <p:cNvPr id="4" name="灯片编号占位符 3">
            <a:extLst>
              <a:ext uri="{FF2B5EF4-FFF2-40B4-BE49-F238E27FC236}">
                <a16:creationId xmlns:a16="http://schemas.microsoft.com/office/drawing/2014/main" id="{7F67FE68-CFBC-4B1C-B56A-005379603BB8}"/>
              </a:ext>
            </a:extLst>
          </p:cNvPr>
          <p:cNvSpPr>
            <a:spLocks noGrp="1"/>
          </p:cNvSpPr>
          <p:nvPr>
            <p:ph type="sldNum" sz="quarter" idx="12"/>
          </p:nvPr>
        </p:nvSpPr>
        <p:spPr/>
        <p:txBody>
          <a:bodyPr/>
          <a:lstStyle/>
          <a:p>
            <a:fld id="{8D4D1E41-7A09-AB4A-A4E1-09765ADA2698}" type="slidenum">
              <a:rPr kumimoji="1" lang="zh-CN" altLang="en-US" smtClean="0"/>
              <a:pPr/>
              <a:t>10</a:t>
            </a:fld>
            <a:endParaRPr kumimoji="1" lang="zh-CN" altLang="en-US" dirty="0"/>
          </a:p>
        </p:txBody>
      </p:sp>
    </p:spTree>
    <p:extLst>
      <p:ext uri="{BB962C8B-B14F-4D97-AF65-F5344CB8AC3E}">
        <p14:creationId xmlns:p14="http://schemas.microsoft.com/office/powerpoint/2010/main" val="321591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10DFC-52F1-48CA-BB86-92D0D9866A0E}"/>
              </a:ext>
            </a:extLst>
          </p:cNvPr>
          <p:cNvSpPr>
            <a:spLocks noGrp="1"/>
          </p:cNvSpPr>
          <p:nvPr>
            <p:ph type="title"/>
          </p:nvPr>
        </p:nvSpPr>
        <p:spPr/>
        <p:txBody>
          <a:bodyPr/>
          <a:lstStyle/>
          <a:p>
            <a:r>
              <a:rPr lang="en-US" altLang="zh-CN" dirty="0"/>
              <a:t>2</a:t>
            </a:r>
            <a:r>
              <a:rPr lang="zh-CN" altLang="en-US" dirty="0"/>
              <a:t>．</a:t>
            </a:r>
            <a:r>
              <a:rPr lang="en-US" altLang="zh-CN" dirty="0"/>
              <a:t>beans</a:t>
            </a:r>
            <a:endParaRPr lang="zh-CN" altLang="en-US" dirty="0"/>
          </a:p>
        </p:txBody>
      </p:sp>
      <p:sp>
        <p:nvSpPr>
          <p:cNvPr id="3" name="内容占位符 2">
            <a:extLst>
              <a:ext uri="{FF2B5EF4-FFF2-40B4-BE49-F238E27FC236}">
                <a16:creationId xmlns:a16="http://schemas.microsoft.com/office/drawing/2014/main" id="{82440495-7AE2-4DEE-8F5C-1AA48078DA63}"/>
              </a:ext>
            </a:extLst>
          </p:cNvPr>
          <p:cNvSpPr>
            <a:spLocks noGrp="1"/>
          </p:cNvSpPr>
          <p:nvPr>
            <p:ph idx="1"/>
          </p:nvPr>
        </p:nvSpPr>
        <p:spPr/>
        <p:txBody>
          <a:bodyPr/>
          <a:lstStyle/>
          <a:p>
            <a:r>
              <a:rPr lang="zh-CN" altLang="en-US" dirty="0"/>
              <a:t>该端点用来获取应用上下文中创建的所有</a:t>
            </a:r>
            <a:r>
              <a:rPr lang="en-US" altLang="zh-CN" dirty="0"/>
              <a:t>Bean</a:t>
            </a:r>
            <a:r>
              <a:rPr lang="zh-CN" altLang="en-US" dirty="0"/>
              <a:t>，启动并暴露该端点后，可通过“</a:t>
            </a:r>
            <a:r>
              <a:rPr lang="en-US" altLang="zh-CN" dirty="0">
                <a:solidFill>
                  <a:srgbClr val="C00000"/>
                </a:solidFill>
              </a:rPr>
              <a:t>http://localhost:8080/actuator/beans</a:t>
            </a:r>
            <a:r>
              <a:rPr lang="en-US" altLang="zh-CN" dirty="0"/>
              <a:t>”</a:t>
            </a:r>
            <a:r>
              <a:rPr lang="zh-CN" altLang="en-US" dirty="0"/>
              <a:t>测试访问。</a:t>
            </a:r>
          </a:p>
          <a:p>
            <a:r>
              <a:rPr lang="zh-CN" altLang="en-US" dirty="0"/>
              <a:t>每个</a:t>
            </a:r>
            <a:r>
              <a:rPr lang="en-US" altLang="zh-CN" dirty="0"/>
              <a:t>Bean</a:t>
            </a:r>
            <a:r>
              <a:rPr lang="zh-CN" altLang="en-US" dirty="0"/>
              <a:t>中都包含以下几个信息：外层的</a:t>
            </a:r>
            <a:r>
              <a:rPr lang="en-US" altLang="zh-CN" dirty="0"/>
              <a:t>key</a:t>
            </a:r>
            <a:r>
              <a:rPr lang="zh-CN" altLang="en-US" dirty="0"/>
              <a:t>是</a:t>
            </a:r>
            <a:r>
              <a:rPr lang="en-US" altLang="zh-CN" dirty="0"/>
              <a:t>Bean</a:t>
            </a:r>
            <a:r>
              <a:rPr lang="zh-CN" altLang="en-US" dirty="0"/>
              <a:t>的名称；</a:t>
            </a:r>
          </a:p>
          <a:p>
            <a:pPr marL="0" indent="0">
              <a:buNone/>
            </a:pPr>
            <a:r>
              <a:rPr lang="en-US" altLang="zh-CN" dirty="0"/>
              <a:t>aliases</a:t>
            </a:r>
            <a:r>
              <a:rPr lang="zh-CN" altLang="en-US" dirty="0"/>
              <a:t>是</a:t>
            </a:r>
            <a:r>
              <a:rPr lang="en-US" altLang="zh-CN" dirty="0"/>
              <a:t>Bean</a:t>
            </a:r>
            <a:r>
              <a:rPr lang="zh-CN" altLang="en-US" dirty="0"/>
              <a:t>的别名；</a:t>
            </a:r>
            <a:r>
              <a:rPr lang="en-US" altLang="zh-CN" dirty="0"/>
              <a:t>scope</a:t>
            </a:r>
            <a:r>
              <a:rPr lang="zh-CN" altLang="en-US" dirty="0"/>
              <a:t>是</a:t>
            </a:r>
            <a:r>
              <a:rPr lang="en-US" altLang="zh-CN" dirty="0"/>
              <a:t>Bean</a:t>
            </a:r>
            <a:r>
              <a:rPr lang="zh-CN" altLang="en-US" dirty="0"/>
              <a:t>的作用域；</a:t>
            </a:r>
            <a:r>
              <a:rPr lang="en-US" altLang="zh-CN" dirty="0"/>
              <a:t>type</a:t>
            </a:r>
            <a:r>
              <a:rPr lang="zh-CN" altLang="en-US" dirty="0"/>
              <a:t>是</a:t>
            </a:r>
            <a:r>
              <a:rPr lang="en-US" altLang="zh-CN" dirty="0"/>
              <a:t>Bean</a:t>
            </a:r>
            <a:r>
              <a:rPr lang="zh-CN" altLang="en-US" dirty="0"/>
              <a:t>的</a:t>
            </a:r>
            <a:r>
              <a:rPr lang="en-US" altLang="zh-CN" dirty="0"/>
              <a:t>Java</a:t>
            </a:r>
            <a:r>
              <a:rPr lang="zh-CN" altLang="en-US" dirty="0"/>
              <a:t>类型；</a:t>
            </a:r>
            <a:r>
              <a:rPr lang="en-US" altLang="zh-CN" dirty="0"/>
              <a:t>resource</a:t>
            </a:r>
            <a:r>
              <a:rPr lang="zh-CN" altLang="en-US" dirty="0"/>
              <a:t>是</a:t>
            </a:r>
            <a:r>
              <a:rPr lang="en-US" altLang="zh-CN" dirty="0"/>
              <a:t>class</a:t>
            </a:r>
            <a:r>
              <a:rPr lang="zh-CN" altLang="en-US" dirty="0"/>
              <a:t>文件的具体路径；</a:t>
            </a:r>
            <a:r>
              <a:rPr lang="en-US" altLang="zh-CN" dirty="0"/>
              <a:t>dependencies</a:t>
            </a:r>
            <a:r>
              <a:rPr lang="zh-CN" altLang="en-US" dirty="0"/>
              <a:t>是依赖的</a:t>
            </a:r>
            <a:r>
              <a:rPr lang="en-US" altLang="zh-CN" dirty="0"/>
              <a:t>Bean</a:t>
            </a:r>
            <a:r>
              <a:rPr lang="zh-CN" altLang="en-US" dirty="0"/>
              <a:t>名称。</a:t>
            </a:r>
          </a:p>
          <a:p>
            <a:pPr marL="0" indent="0">
              <a:buNone/>
            </a:pPr>
            <a:endParaRPr lang="zh-CN" altLang="en-US" dirty="0"/>
          </a:p>
        </p:txBody>
      </p:sp>
      <p:sp>
        <p:nvSpPr>
          <p:cNvPr id="4" name="灯片编号占位符 3">
            <a:extLst>
              <a:ext uri="{FF2B5EF4-FFF2-40B4-BE49-F238E27FC236}">
                <a16:creationId xmlns:a16="http://schemas.microsoft.com/office/drawing/2014/main" id="{CC86977A-C568-4AAD-8A96-B13CDF401216}"/>
              </a:ext>
            </a:extLst>
          </p:cNvPr>
          <p:cNvSpPr>
            <a:spLocks noGrp="1"/>
          </p:cNvSpPr>
          <p:nvPr>
            <p:ph type="sldNum" sz="quarter" idx="12"/>
          </p:nvPr>
        </p:nvSpPr>
        <p:spPr/>
        <p:txBody>
          <a:bodyPr/>
          <a:lstStyle/>
          <a:p>
            <a:fld id="{8D4D1E41-7A09-AB4A-A4E1-09765ADA2698}" type="slidenum">
              <a:rPr kumimoji="1" lang="zh-CN" altLang="en-US" smtClean="0"/>
              <a:pPr/>
              <a:t>11</a:t>
            </a:fld>
            <a:endParaRPr kumimoji="1" lang="zh-CN" altLang="en-US" dirty="0"/>
          </a:p>
        </p:txBody>
      </p:sp>
    </p:spTree>
    <p:extLst>
      <p:ext uri="{BB962C8B-B14F-4D97-AF65-F5344CB8AC3E}">
        <p14:creationId xmlns:p14="http://schemas.microsoft.com/office/powerpoint/2010/main" val="202977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1E86A-2C00-4156-8CAB-83E61BA2C23C}"/>
              </a:ext>
            </a:extLst>
          </p:cNvPr>
          <p:cNvSpPr>
            <a:spLocks noGrp="1"/>
          </p:cNvSpPr>
          <p:nvPr>
            <p:ph type="title"/>
          </p:nvPr>
        </p:nvSpPr>
        <p:spPr/>
        <p:txBody>
          <a:bodyPr/>
          <a:lstStyle/>
          <a:p>
            <a:r>
              <a:rPr lang="en-US" altLang="zh-CN" dirty="0"/>
              <a:t>3</a:t>
            </a:r>
            <a:r>
              <a:rPr lang="zh-CN" altLang="en-US" dirty="0"/>
              <a:t>．</a:t>
            </a:r>
            <a:r>
              <a:rPr lang="en-US" altLang="zh-CN" dirty="0" err="1"/>
              <a:t>configprops</a:t>
            </a:r>
            <a:endParaRPr lang="zh-CN" altLang="en-US" dirty="0"/>
          </a:p>
        </p:txBody>
      </p:sp>
      <p:sp>
        <p:nvSpPr>
          <p:cNvPr id="3" name="内容占位符 2">
            <a:extLst>
              <a:ext uri="{FF2B5EF4-FFF2-40B4-BE49-F238E27FC236}">
                <a16:creationId xmlns:a16="http://schemas.microsoft.com/office/drawing/2014/main" id="{F3369329-A7AC-48DB-8A98-EE9A14AD4AD1}"/>
              </a:ext>
            </a:extLst>
          </p:cNvPr>
          <p:cNvSpPr>
            <a:spLocks noGrp="1"/>
          </p:cNvSpPr>
          <p:nvPr>
            <p:ph idx="1"/>
          </p:nvPr>
        </p:nvSpPr>
        <p:spPr/>
        <p:txBody>
          <a:bodyPr/>
          <a:lstStyle/>
          <a:p>
            <a:r>
              <a:rPr lang="zh-CN" altLang="en-US" dirty="0"/>
              <a:t>该端点用来获取应用中配置的属性信息报告，</a:t>
            </a:r>
            <a:r>
              <a:rPr lang="en-US" altLang="zh-CN" dirty="0"/>
              <a:t>prefix</a:t>
            </a:r>
            <a:r>
              <a:rPr lang="zh-CN" altLang="en-US" dirty="0"/>
              <a:t>属性代表了属性的配置前缀，</a:t>
            </a:r>
            <a:r>
              <a:rPr lang="en-US" altLang="zh-CN" dirty="0"/>
              <a:t>properties</a:t>
            </a:r>
            <a:r>
              <a:rPr lang="zh-CN" altLang="en-US" dirty="0"/>
              <a:t>代表了各个属性的名称和值，例如可以设置</a:t>
            </a:r>
            <a:r>
              <a:rPr lang="en-US" altLang="zh-CN" dirty="0" err="1"/>
              <a:t>spring.http.encoding.charset</a:t>
            </a:r>
            <a:r>
              <a:rPr lang="en-US" altLang="zh-CN" dirty="0"/>
              <a:t>="UTF-8"</a:t>
            </a:r>
            <a:r>
              <a:rPr lang="zh-CN" altLang="en-US" dirty="0"/>
              <a:t>。启动并暴露该端点后，可通过“</a:t>
            </a:r>
            <a:r>
              <a:rPr lang="en-US" altLang="zh-CN" dirty="0">
                <a:solidFill>
                  <a:srgbClr val="C00000"/>
                </a:solidFill>
              </a:rPr>
              <a:t>http://localhost:8080/actuator/</a:t>
            </a:r>
            <a:r>
              <a:rPr lang="en-US" altLang="zh-CN" dirty="0" err="1">
                <a:solidFill>
                  <a:srgbClr val="C00000"/>
                </a:solidFill>
              </a:rPr>
              <a:t>configprops</a:t>
            </a:r>
            <a:r>
              <a:rPr lang="en-US" altLang="zh-CN" dirty="0"/>
              <a:t>”</a:t>
            </a:r>
            <a:r>
              <a:rPr lang="zh-CN" altLang="en-US" dirty="0"/>
              <a:t>测试访问。</a:t>
            </a:r>
          </a:p>
        </p:txBody>
      </p:sp>
      <p:sp>
        <p:nvSpPr>
          <p:cNvPr id="4" name="灯片编号占位符 3">
            <a:extLst>
              <a:ext uri="{FF2B5EF4-FFF2-40B4-BE49-F238E27FC236}">
                <a16:creationId xmlns:a16="http://schemas.microsoft.com/office/drawing/2014/main" id="{368541BE-CC6E-41AB-8413-016703642701}"/>
              </a:ext>
            </a:extLst>
          </p:cNvPr>
          <p:cNvSpPr>
            <a:spLocks noGrp="1"/>
          </p:cNvSpPr>
          <p:nvPr>
            <p:ph type="sldNum" sz="quarter" idx="12"/>
          </p:nvPr>
        </p:nvSpPr>
        <p:spPr/>
        <p:txBody>
          <a:bodyPr/>
          <a:lstStyle/>
          <a:p>
            <a:fld id="{8D4D1E41-7A09-AB4A-A4E1-09765ADA2698}" type="slidenum">
              <a:rPr kumimoji="1" lang="zh-CN" altLang="en-US" smtClean="0"/>
              <a:pPr/>
              <a:t>12</a:t>
            </a:fld>
            <a:endParaRPr kumimoji="1" lang="zh-CN" altLang="en-US" dirty="0"/>
          </a:p>
        </p:txBody>
      </p:sp>
    </p:spTree>
    <p:extLst>
      <p:ext uri="{BB962C8B-B14F-4D97-AF65-F5344CB8AC3E}">
        <p14:creationId xmlns:p14="http://schemas.microsoft.com/office/powerpoint/2010/main" val="294335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E1EE2-1E18-4924-A820-F3407F95D34D}"/>
              </a:ext>
            </a:extLst>
          </p:cNvPr>
          <p:cNvSpPr>
            <a:spLocks noGrp="1"/>
          </p:cNvSpPr>
          <p:nvPr>
            <p:ph type="title"/>
          </p:nvPr>
        </p:nvSpPr>
        <p:spPr/>
        <p:txBody>
          <a:bodyPr/>
          <a:lstStyle/>
          <a:p>
            <a:r>
              <a:rPr lang="en-US" altLang="zh-CN" dirty="0"/>
              <a:t>4</a:t>
            </a:r>
            <a:r>
              <a:rPr lang="zh-CN" altLang="en-US" dirty="0"/>
              <a:t>．</a:t>
            </a:r>
            <a:r>
              <a:rPr lang="en-US" altLang="zh-CN" dirty="0"/>
              <a:t>env</a:t>
            </a:r>
            <a:endParaRPr lang="zh-CN" altLang="en-US" dirty="0"/>
          </a:p>
        </p:txBody>
      </p:sp>
      <p:sp>
        <p:nvSpPr>
          <p:cNvPr id="3" name="内容占位符 2">
            <a:extLst>
              <a:ext uri="{FF2B5EF4-FFF2-40B4-BE49-F238E27FC236}">
                <a16:creationId xmlns:a16="http://schemas.microsoft.com/office/drawing/2014/main" id="{059AFD18-EC82-4E92-92DB-E9C4267A5F32}"/>
              </a:ext>
            </a:extLst>
          </p:cNvPr>
          <p:cNvSpPr>
            <a:spLocks noGrp="1"/>
          </p:cNvSpPr>
          <p:nvPr>
            <p:ph idx="1"/>
          </p:nvPr>
        </p:nvSpPr>
        <p:spPr/>
        <p:txBody>
          <a:bodyPr/>
          <a:lstStyle/>
          <a:p>
            <a:r>
              <a:rPr lang="zh-CN" altLang="en-US" dirty="0"/>
              <a:t>该端点与</a:t>
            </a:r>
            <a:r>
              <a:rPr lang="en-US" altLang="zh-CN" dirty="0" err="1"/>
              <a:t>configprops</a:t>
            </a:r>
            <a:r>
              <a:rPr lang="zh-CN" altLang="en-US" dirty="0"/>
              <a:t>端点不同，它用来获取应用所有可用的环境属性报告。包括：环境变量、</a:t>
            </a:r>
            <a:r>
              <a:rPr lang="en-US" altLang="zh-CN" dirty="0"/>
              <a:t>JVM</a:t>
            </a:r>
            <a:r>
              <a:rPr lang="zh-CN" altLang="en-US" dirty="0"/>
              <a:t>属性、应用的配置、命令行中的参数等内容。启动并暴露该端点后，可通过“</a:t>
            </a:r>
            <a:r>
              <a:rPr lang="en-US" altLang="zh-CN" dirty="0">
                <a:solidFill>
                  <a:srgbClr val="C00000"/>
                </a:solidFill>
              </a:rPr>
              <a:t>http://localhost:8080/actuator/env</a:t>
            </a:r>
            <a:r>
              <a:rPr lang="en-US" altLang="zh-CN" dirty="0"/>
              <a:t>”</a:t>
            </a:r>
            <a:r>
              <a:rPr lang="zh-CN" altLang="en-US" dirty="0"/>
              <a:t>测试访问。</a:t>
            </a:r>
          </a:p>
        </p:txBody>
      </p:sp>
      <p:sp>
        <p:nvSpPr>
          <p:cNvPr id="4" name="灯片编号占位符 3">
            <a:extLst>
              <a:ext uri="{FF2B5EF4-FFF2-40B4-BE49-F238E27FC236}">
                <a16:creationId xmlns:a16="http://schemas.microsoft.com/office/drawing/2014/main" id="{AE1A42E6-BA4F-4363-99FB-3319B15199B0}"/>
              </a:ext>
            </a:extLst>
          </p:cNvPr>
          <p:cNvSpPr>
            <a:spLocks noGrp="1"/>
          </p:cNvSpPr>
          <p:nvPr>
            <p:ph type="sldNum" sz="quarter" idx="12"/>
          </p:nvPr>
        </p:nvSpPr>
        <p:spPr/>
        <p:txBody>
          <a:bodyPr/>
          <a:lstStyle/>
          <a:p>
            <a:fld id="{8D4D1E41-7A09-AB4A-A4E1-09765ADA2698}" type="slidenum">
              <a:rPr kumimoji="1" lang="zh-CN" altLang="en-US" smtClean="0"/>
              <a:pPr/>
              <a:t>13</a:t>
            </a:fld>
            <a:endParaRPr kumimoji="1" lang="zh-CN" altLang="en-US" dirty="0"/>
          </a:p>
        </p:txBody>
      </p:sp>
    </p:spTree>
    <p:extLst>
      <p:ext uri="{BB962C8B-B14F-4D97-AF65-F5344CB8AC3E}">
        <p14:creationId xmlns:p14="http://schemas.microsoft.com/office/powerpoint/2010/main" val="238192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913C2-C227-4B0C-B752-B56E3F7C9051}"/>
              </a:ext>
            </a:extLst>
          </p:cNvPr>
          <p:cNvSpPr>
            <a:spLocks noGrp="1"/>
          </p:cNvSpPr>
          <p:nvPr>
            <p:ph type="title"/>
          </p:nvPr>
        </p:nvSpPr>
        <p:spPr/>
        <p:txBody>
          <a:bodyPr/>
          <a:lstStyle/>
          <a:p>
            <a:r>
              <a:rPr lang="en-US" altLang="zh-CN" dirty="0"/>
              <a:t>5</a:t>
            </a:r>
            <a:r>
              <a:rPr lang="zh-CN" altLang="en-US" dirty="0"/>
              <a:t>．</a:t>
            </a:r>
            <a:r>
              <a:rPr lang="en-US" altLang="zh-CN" dirty="0"/>
              <a:t>mappings</a:t>
            </a:r>
            <a:endParaRPr lang="zh-CN" altLang="en-US" dirty="0"/>
          </a:p>
        </p:txBody>
      </p:sp>
      <p:sp>
        <p:nvSpPr>
          <p:cNvPr id="3" name="内容占位符 2">
            <a:extLst>
              <a:ext uri="{FF2B5EF4-FFF2-40B4-BE49-F238E27FC236}">
                <a16:creationId xmlns:a16="http://schemas.microsoft.com/office/drawing/2014/main" id="{8B780E5B-7079-497D-A497-BA33A27D909B}"/>
              </a:ext>
            </a:extLst>
          </p:cNvPr>
          <p:cNvSpPr>
            <a:spLocks noGrp="1"/>
          </p:cNvSpPr>
          <p:nvPr>
            <p:ph idx="1"/>
          </p:nvPr>
        </p:nvSpPr>
        <p:spPr/>
        <p:txBody>
          <a:bodyPr/>
          <a:lstStyle/>
          <a:p>
            <a:r>
              <a:rPr lang="zh-CN" altLang="en-US" dirty="0"/>
              <a:t>该端点用来返回所有</a:t>
            </a:r>
            <a:r>
              <a:rPr lang="en-US" altLang="zh-CN" dirty="0"/>
              <a:t>Spring MVC</a:t>
            </a:r>
            <a:r>
              <a:rPr lang="zh-CN" altLang="en-US" dirty="0"/>
              <a:t>的控制器映射关系报告。启动并暴露该端点后，可通过“</a:t>
            </a:r>
            <a:r>
              <a:rPr lang="en-US" altLang="zh-CN" dirty="0">
                <a:solidFill>
                  <a:srgbClr val="C00000"/>
                </a:solidFill>
              </a:rPr>
              <a:t>http://localhost:8080/actuator/mappings</a:t>
            </a:r>
            <a:r>
              <a:rPr lang="en-US" altLang="zh-CN" dirty="0"/>
              <a:t>”</a:t>
            </a:r>
            <a:r>
              <a:rPr lang="zh-CN" altLang="en-US" dirty="0"/>
              <a:t>测试访问。</a:t>
            </a:r>
          </a:p>
        </p:txBody>
      </p:sp>
      <p:sp>
        <p:nvSpPr>
          <p:cNvPr id="4" name="灯片编号占位符 3">
            <a:extLst>
              <a:ext uri="{FF2B5EF4-FFF2-40B4-BE49-F238E27FC236}">
                <a16:creationId xmlns:a16="http://schemas.microsoft.com/office/drawing/2014/main" id="{45C4F7F4-F417-48B2-B010-48ED4108AEC7}"/>
              </a:ext>
            </a:extLst>
          </p:cNvPr>
          <p:cNvSpPr>
            <a:spLocks noGrp="1"/>
          </p:cNvSpPr>
          <p:nvPr>
            <p:ph type="sldNum" sz="quarter" idx="12"/>
          </p:nvPr>
        </p:nvSpPr>
        <p:spPr/>
        <p:txBody>
          <a:bodyPr/>
          <a:lstStyle/>
          <a:p>
            <a:fld id="{8D4D1E41-7A09-AB4A-A4E1-09765ADA2698}" type="slidenum">
              <a:rPr kumimoji="1" lang="zh-CN" altLang="en-US" smtClean="0"/>
              <a:pPr/>
              <a:t>14</a:t>
            </a:fld>
            <a:endParaRPr kumimoji="1" lang="zh-CN" altLang="en-US" dirty="0"/>
          </a:p>
        </p:txBody>
      </p:sp>
    </p:spTree>
    <p:extLst>
      <p:ext uri="{BB962C8B-B14F-4D97-AF65-F5344CB8AC3E}">
        <p14:creationId xmlns:p14="http://schemas.microsoft.com/office/powerpoint/2010/main" val="3995391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265A2-4C19-44BC-9EB2-81DDD791A087}"/>
              </a:ext>
            </a:extLst>
          </p:cNvPr>
          <p:cNvSpPr>
            <a:spLocks noGrp="1"/>
          </p:cNvSpPr>
          <p:nvPr>
            <p:ph type="title"/>
          </p:nvPr>
        </p:nvSpPr>
        <p:spPr/>
        <p:txBody>
          <a:bodyPr/>
          <a:lstStyle/>
          <a:p>
            <a:r>
              <a:rPr lang="en-US" altLang="zh-CN" dirty="0"/>
              <a:t>6</a:t>
            </a:r>
            <a:r>
              <a:rPr lang="zh-CN" altLang="en-US" dirty="0"/>
              <a:t>．</a:t>
            </a:r>
            <a:r>
              <a:rPr lang="en-US" altLang="zh-CN" dirty="0"/>
              <a:t>info</a:t>
            </a:r>
            <a:endParaRPr lang="zh-CN" altLang="en-US" dirty="0"/>
          </a:p>
        </p:txBody>
      </p:sp>
      <p:sp>
        <p:nvSpPr>
          <p:cNvPr id="3" name="内容占位符 2">
            <a:extLst>
              <a:ext uri="{FF2B5EF4-FFF2-40B4-BE49-F238E27FC236}">
                <a16:creationId xmlns:a16="http://schemas.microsoft.com/office/drawing/2014/main" id="{C34A2BA7-C347-4978-846F-0EE2B58482B3}"/>
              </a:ext>
            </a:extLst>
          </p:cNvPr>
          <p:cNvSpPr>
            <a:spLocks noGrp="1"/>
          </p:cNvSpPr>
          <p:nvPr>
            <p:ph idx="1"/>
          </p:nvPr>
        </p:nvSpPr>
        <p:spPr/>
        <p:txBody>
          <a:bodyPr/>
          <a:lstStyle/>
          <a:p>
            <a:r>
              <a:rPr lang="zh-CN" altLang="en-US" dirty="0"/>
              <a:t>该端点用来返回一些应用自定义的信息。默认情况下，该端点只会返回一个空的</a:t>
            </a:r>
            <a:r>
              <a:rPr lang="en-US" altLang="zh-CN" dirty="0"/>
              <a:t>json</a:t>
            </a:r>
            <a:r>
              <a:rPr lang="zh-CN" altLang="en-US" dirty="0"/>
              <a:t>内容。我们可以在</a:t>
            </a:r>
            <a:r>
              <a:rPr lang="en-US" altLang="zh-CN" dirty="0" err="1"/>
              <a:t>application.properties</a:t>
            </a:r>
            <a:r>
              <a:rPr lang="zh-CN" altLang="en-US" dirty="0"/>
              <a:t>配置文件中通过</a:t>
            </a:r>
            <a:r>
              <a:rPr lang="en-US" altLang="zh-CN" dirty="0"/>
              <a:t>info</a:t>
            </a:r>
            <a:r>
              <a:rPr lang="zh-CN" altLang="en-US" dirty="0"/>
              <a:t>前缀来设置一些属性。比如：</a:t>
            </a:r>
          </a:p>
          <a:p>
            <a:r>
              <a:rPr lang="en-US" altLang="zh-CN" sz="2400" dirty="0">
                <a:solidFill>
                  <a:srgbClr val="C00000"/>
                </a:solidFill>
              </a:rPr>
              <a:t>info.app.name=spring-boot-hello</a:t>
            </a:r>
          </a:p>
          <a:p>
            <a:r>
              <a:rPr lang="en-US" altLang="zh-CN" sz="2400" dirty="0" err="1">
                <a:solidFill>
                  <a:srgbClr val="C00000"/>
                </a:solidFill>
              </a:rPr>
              <a:t>info.app.version</a:t>
            </a:r>
            <a:r>
              <a:rPr lang="en-US" altLang="zh-CN" sz="2400" dirty="0">
                <a:solidFill>
                  <a:srgbClr val="C00000"/>
                </a:solidFill>
              </a:rPr>
              <a:t>=v1.0.0</a:t>
            </a:r>
          </a:p>
          <a:p>
            <a:r>
              <a:rPr lang="zh-CN" altLang="en-US" dirty="0"/>
              <a:t>启动并暴露该端点后，可通过“</a:t>
            </a:r>
            <a:r>
              <a:rPr lang="en-US" altLang="zh-CN" dirty="0">
                <a:solidFill>
                  <a:srgbClr val="C00000"/>
                </a:solidFill>
              </a:rPr>
              <a:t>http://localhost:8080/actuator/info</a:t>
            </a:r>
            <a:r>
              <a:rPr lang="en-US" altLang="zh-CN" dirty="0"/>
              <a:t>”</a:t>
            </a:r>
            <a:r>
              <a:rPr lang="zh-CN" altLang="en-US" dirty="0"/>
              <a:t>测试访问。</a:t>
            </a:r>
          </a:p>
          <a:p>
            <a:endParaRPr lang="zh-CN" altLang="en-US" dirty="0"/>
          </a:p>
        </p:txBody>
      </p:sp>
      <p:sp>
        <p:nvSpPr>
          <p:cNvPr id="4" name="灯片编号占位符 3">
            <a:extLst>
              <a:ext uri="{FF2B5EF4-FFF2-40B4-BE49-F238E27FC236}">
                <a16:creationId xmlns:a16="http://schemas.microsoft.com/office/drawing/2014/main" id="{03558B0E-AD16-4D17-B7C7-3510B5F04205}"/>
              </a:ext>
            </a:extLst>
          </p:cNvPr>
          <p:cNvSpPr>
            <a:spLocks noGrp="1"/>
          </p:cNvSpPr>
          <p:nvPr>
            <p:ph type="sldNum" sz="quarter" idx="12"/>
          </p:nvPr>
        </p:nvSpPr>
        <p:spPr/>
        <p:txBody>
          <a:bodyPr/>
          <a:lstStyle/>
          <a:p>
            <a:fld id="{8D4D1E41-7A09-AB4A-A4E1-09765ADA2698}" type="slidenum">
              <a:rPr kumimoji="1" lang="zh-CN" altLang="en-US" smtClean="0"/>
              <a:pPr/>
              <a:t>15</a:t>
            </a:fld>
            <a:endParaRPr kumimoji="1" lang="zh-CN" altLang="en-US" dirty="0"/>
          </a:p>
        </p:txBody>
      </p:sp>
    </p:spTree>
    <p:extLst>
      <p:ext uri="{BB962C8B-B14F-4D97-AF65-F5344CB8AC3E}">
        <p14:creationId xmlns:p14="http://schemas.microsoft.com/office/powerpoint/2010/main" val="384514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ACADC7-2230-864C-A77A-DA0BF8437D52}"/>
              </a:ext>
            </a:extLst>
          </p:cNvPr>
          <p:cNvSpPr>
            <a:spLocks noGrp="1" noChangeArrowheads="1"/>
          </p:cNvSpPr>
          <p:nvPr>
            <p:ph type="title"/>
          </p:nvPr>
        </p:nvSpPr>
        <p:spPr>
          <a:xfrm>
            <a:off x="1307508" y="352769"/>
            <a:ext cx="8220812" cy="879086"/>
          </a:xfrm>
        </p:spPr>
        <p:txBody>
          <a:bodyPr/>
          <a:lstStyle/>
          <a:p>
            <a:pPr eaLnBrk="1" hangingPunct="1"/>
            <a:r>
              <a:rPr lang="en-US" altLang="zh-CN" dirty="0"/>
              <a:t>13.1 </a:t>
            </a:r>
            <a:r>
              <a:rPr lang="zh-CN" altLang="en-US" dirty="0"/>
              <a:t>端点的分类与测试</a:t>
            </a:r>
            <a:endParaRPr lang="zh-CN" altLang="en-US" sz="2800" dirty="0"/>
          </a:p>
        </p:txBody>
      </p:sp>
      <p:sp>
        <p:nvSpPr>
          <p:cNvPr id="9219" name="Rectangle 3">
            <a:extLst>
              <a:ext uri="{FF2B5EF4-FFF2-40B4-BE49-F238E27FC236}">
                <a16:creationId xmlns:a16="http://schemas.microsoft.com/office/drawing/2014/main" id="{CF4110DD-B710-B748-88DE-CD75D504A00C}"/>
              </a:ext>
            </a:extLst>
          </p:cNvPr>
          <p:cNvSpPr>
            <a:spLocks noGrp="1" noChangeArrowheads="1"/>
          </p:cNvSpPr>
          <p:nvPr>
            <p:ph idx="1"/>
          </p:nvPr>
        </p:nvSpPr>
        <p:spPr>
          <a:xfrm>
            <a:off x="838200" y="1498401"/>
            <a:ext cx="10515600" cy="5006830"/>
          </a:xfrm>
        </p:spPr>
        <p:txBody>
          <a:bodyPr>
            <a:normAutofit/>
          </a:bodyPr>
          <a:lstStyle/>
          <a:p>
            <a:r>
              <a:rPr lang="en-US" altLang="zh-CN" dirty="0"/>
              <a:t>13.1.1 </a:t>
            </a:r>
            <a:r>
              <a:rPr lang="zh-CN" altLang="en-US" dirty="0"/>
              <a:t>端点的开启与暴露</a:t>
            </a:r>
            <a:endParaRPr lang="en-US" altLang="zh-CN" dirty="0"/>
          </a:p>
          <a:p>
            <a:r>
              <a:rPr lang="en-US" altLang="zh-CN" dirty="0"/>
              <a:t>13.1.2 </a:t>
            </a:r>
            <a:r>
              <a:rPr lang="zh-CN" altLang="en-US" dirty="0"/>
              <a:t>应用配置端点的测试</a:t>
            </a:r>
            <a:endParaRPr lang="en-US" altLang="zh-CN" dirty="0"/>
          </a:p>
          <a:p>
            <a:r>
              <a:rPr lang="en-US" altLang="zh-CN" dirty="0">
                <a:solidFill>
                  <a:srgbClr val="C00000"/>
                </a:solidFill>
              </a:rPr>
              <a:t>13.1.3 </a:t>
            </a:r>
            <a:r>
              <a:rPr lang="zh-CN" altLang="en-US" dirty="0">
                <a:solidFill>
                  <a:srgbClr val="C00000"/>
                </a:solidFill>
              </a:rPr>
              <a:t>度量指标端点的测试</a:t>
            </a:r>
            <a:endParaRPr lang="en-US" altLang="zh-CN" dirty="0">
              <a:solidFill>
                <a:srgbClr val="C00000"/>
              </a:solidFill>
            </a:endParaRPr>
          </a:p>
          <a:p>
            <a:r>
              <a:rPr lang="en-US" altLang="zh-CN" dirty="0"/>
              <a:t>13.1.4 </a:t>
            </a:r>
            <a:r>
              <a:rPr lang="zh-CN" altLang="en-US" dirty="0"/>
              <a:t>操作控制端点的测试</a:t>
            </a:r>
          </a:p>
        </p:txBody>
      </p:sp>
      <p:sp>
        <p:nvSpPr>
          <p:cNvPr id="3" name="灯片编号占位符 2">
            <a:extLst>
              <a:ext uri="{FF2B5EF4-FFF2-40B4-BE49-F238E27FC236}">
                <a16:creationId xmlns:a16="http://schemas.microsoft.com/office/drawing/2014/main" id="{6C755278-7C6D-194D-B9C6-F3E13F17B6FB}"/>
              </a:ext>
            </a:extLst>
          </p:cNvPr>
          <p:cNvSpPr>
            <a:spLocks noGrp="1"/>
          </p:cNvSpPr>
          <p:nvPr>
            <p:ph type="sldNum" sz="quarter" idx="12"/>
          </p:nvPr>
        </p:nvSpPr>
        <p:spPr/>
        <p:txBody>
          <a:bodyPr/>
          <a:lstStyle/>
          <a:p>
            <a:fld id="{8D4D1E41-7A09-AB4A-A4E1-09765ADA2698}" type="slidenum">
              <a:rPr kumimoji="1" lang="zh-CN" altLang="en-US" smtClean="0"/>
              <a:pPr/>
              <a:t>16</a:t>
            </a:fld>
            <a:endParaRPr kumimoji="1" lang="zh-CN" altLang="en-US" dirty="0"/>
          </a:p>
        </p:txBody>
      </p:sp>
    </p:spTree>
    <p:extLst>
      <p:ext uri="{BB962C8B-B14F-4D97-AF65-F5344CB8AC3E}">
        <p14:creationId xmlns:p14="http://schemas.microsoft.com/office/powerpoint/2010/main" val="3426567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7B599-575F-43CE-9B30-BEA03D149A6E}"/>
              </a:ext>
            </a:extLst>
          </p:cNvPr>
          <p:cNvSpPr>
            <a:spLocks noGrp="1"/>
          </p:cNvSpPr>
          <p:nvPr>
            <p:ph type="title"/>
          </p:nvPr>
        </p:nvSpPr>
        <p:spPr/>
        <p:txBody>
          <a:bodyPr/>
          <a:lstStyle/>
          <a:p>
            <a:r>
              <a:rPr lang="en-US" altLang="zh-CN" dirty="0"/>
              <a:t>13.1.3 </a:t>
            </a:r>
            <a:r>
              <a:rPr lang="zh-CN" altLang="en-US" dirty="0"/>
              <a:t>度量指标端点的测试</a:t>
            </a:r>
          </a:p>
        </p:txBody>
      </p:sp>
      <p:sp>
        <p:nvSpPr>
          <p:cNvPr id="3" name="内容占位符 2">
            <a:extLst>
              <a:ext uri="{FF2B5EF4-FFF2-40B4-BE49-F238E27FC236}">
                <a16:creationId xmlns:a16="http://schemas.microsoft.com/office/drawing/2014/main" id="{0EC8B180-828F-4144-BA3C-DE8819FCF29B}"/>
              </a:ext>
            </a:extLst>
          </p:cNvPr>
          <p:cNvSpPr>
            <a:spLocks noGrp="1"/>
          </p:cNvSpPr>
          <p:nvPr>
            <p:ph idx="1"/>
          </p:nvPr>
        </p:nvSpPr>
        <p:spPr/>
        <p:txBody>
          <a:bodyPr/>
          <a:lstStyle/>
          <a:p>
            <a:r>
              <a:rPr lang="zh-CN" altLang="en-US" dirty="0"/>
              <a:t>通过度量指标端点可获取应用程序运行过程中用于监控的度量指标，比如：</a:t>
            </a:r>
            <a:r>
              <a:rPr lang="zh-CN" altLang="en-US" dirty="0">
                <a:solidFill>
                  <a:srgbClr val="C00000"/>
                </a:solidFill>
              </a:rPr>
              <a:t>内存信息</a:t>
            </a:r>
            <a:r>
              <a:rPr lang="zh-CN" altLang="en-US" dirty="0"/>
              <a:t>、</a:t>
            </a:r>
            <a:r>
              <a:rPr lang="zh-CN" altLang="en-US" dirty="0">
                <a:solidFill>
                  <a:srgbClr val="C00000"/>
                </a:solidFill>
              </a:rPr>
              <a:t>线程信息</a:t>
            </a:r>
            <a:r>
              <a:rPr lang="zh-CN" altLang="en-US" dirty="0"/>
              <a:t>、</a:t>
            </a:r>
            <a:r>
              <a:rPr lang="en-US" altLang="zh-CN" dirty="0">
                <a:solidFill>
                  <a:srgbClr val="C00000"/>
                </a:solidFill>
              </a:rPr>
              <a:t>HTTP</a:t>
            </a:r>
            <a:r>
              <a:rPr lang="zh-CN" altLang="en-US" dirty="0">
                <a:solidFill>
                  <a:srgbClr val="C00000"/>
                </a:solidFill>
              </a:rPr>
              <a:t>请求统计</a:t>
            </a:r>
            <a:r>
              <a:rPr lang="zh-CN" altLang="en-US" dirty="0"/>
              <a:t>等。</a:t>
            </a:r>
          </a:p>
        </p:txBody>
      </p:sp>
      <p:sp>
        <p:nvSpPr>
          <p:cNvPr id="4" name="灯片编号占位符 3">
            <a:extLst>
              <a:ext uri="{FF2B5EF4-FFF2-40B4-BE49-F238E27FC236}">
                <a16:creationId xmlns:a16="http://schemas.microsoft.com/office/drawing/2014/main" id="{3BF68066-CF95-495D-9DB1-1BFB4D01AB8B}"/>
              </a:ext>
            </a:extLst>
          </p:cNvPr>
          <p:cNvSpPr>
            <a:spLocks noGrp="1"/>
          </p:cNvSpPr>
          <p:nvPr>
            <p:ph type="sldNum" sz="quarter" idx="12"/>
          </p:nvPr>
        </p:nvSpPr>
        <p:spPr/>
        <p:txBody>
          <a:bodyPr/>
          <a:lstStyle/>
          <a:p>
            <a:fld id="{8D4D1E41-7A09-AB4A-A4E1-09765ADA2698}" type="slidenum">
              <a:rPr kumimoji="1" lang="zh-CN" altLang="en-US" smtClean="0"/>
              <a:pPr/>
              <a:t>17</a:t>
            </a:fld>
            <a:endParaRPr kumimoji="1" lang="zh-CN" altLang="en-US" dirty="0"/>
          </a:p>
        </p:txBody>
      </p:sp>
    </p:spTree>
    <p:extLst>
      <p:ext uri="{BB962C8B-B14F-4D97-AF65-F5344CB8AC3E}">
        <p14:creationId xmlns:p14="http://schemas.microsoft.com/office/powerpoint/2010/main" val="1284618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16FEB-ED97-4CE9-B8A7-65DFDE98A6B5}"/>
              </a:ext>
            </a:extLst>
          </p:cNvPr>
          <p:cNvSpPr>
            <a:spLocks noGrp="1"/>
          </p:cNvSpPr>
          <p:nvPr>
            <p:ph type="title"/>
          </p:nvPr>
        </p:nvSpPr>
        <p:spPr/>
        <p:txBody>
          <a:bodyPr/>
          <a:lstStyle/>
          <a:p>
            <a:r>
              <a:rPr lang="en-US" altLang="zh-CN" dirty="0"/>
              <a:t>1</a:t>
            </a:r>
            <a:r>
              <a:rPr lang="zh-CN" altLang="en-US" dirty="0"/>
              <a:t>．</a:t>
            </a:r>
            <a:r>
              <a:rPr lang="en-US" altLang="zh-CN" dirty="0"/>
              <a:t>metrics</a:t>
            </a:r>
            <a:endParaRPr lang="zh-CN" altLang="en-US" dirty="0"/>
          </a:p>
        </p:txBody>
      </p:sp>
      <p:sp>
        <p:nvSpPr>
          <p:cNvPr id="3" name="内容占位符 2">
            <a:extLst>
              <a:ext uri="{FF2B5EF4-FFF2-40B4-BE49-F238E27FC236}">
                <a16:creationId xmlns:a16="http://schemas.microsoft.com/office/drawing/2014/main" id="{8622B0C9-5255-4B74-A10A-7726068D7EA9}"/>
              </a:ext>
            </a:extLst>
          </p:cNvPr>
          <p:cNvSpPr>
            <a:spLocks noGrp="1"/>
          </p:cNvSpPr>
          <p:nvPr>
            <p:ph idx="1"/>
          </p:nvPr>
        </p:nvSpPr>
        <p:spPr/>
        <p:txBody>
          <a:bodyPr/>
          <a:lstStyle/>
          <a:p>
            <a:r>
              <a:rPr lang="zh-CN" altLang="en-US" dirty="0"/>
              <a:t>该端点用来返回当前应用的各类重要度量指标，比如：内存信息、线程信息、垃圾回收信息等。启动并暴露该端点后，可通过“</a:t>
            </a:r>
            <a:r>
              <a:rPr lang="en-US" altLang="zh-CN" dirty="0">
                <a:solidFill>
                  <a:srgbClr val="C00000"/>
                </a:solidFill>
              </a:rPr>
              <a:t>http://localhost:8080/actuator/metrics</a:t>
            </a:r>
            <a:r>
              <a:rPr lang="en-US" altLang="zh-CN" dirty="0"/>
              <a:t>”</a:t>
            </a:r>
            <a:r>
              <a:rPr lang="zh-CN" altLang="en-US" dirty="0"/>
              <a:t>测试访问。</a:t>
            </a:r>
          </a:p>
          <a:p>
            <a:r>
              <a:rPr lang="en-US" altLang="zh-CN" dirty="0"/>
              <a:t>metrics</a:t>
            </a:r>
            <a:r>
              <a:rPr lang="zh-CN" altLang="en-US" dirty="0"/>
              <a:t>端点可以提供应用运行状态的完整度量指标报告，这项功能非常的实用，但是对于监控系统中的各项监控功能，它们的监控内容、数据收集频率都有所不同，如果我们每次都通过全量获取报告的方式来收集，略显粗暴。所以，我们还可以通过</a:t>
            </a:r>
            <a:r>
              <a:rPr lang="en-US" altLang="zh-CN" dirty="0"/>
              <a:t>/</a:t>
            </a:r>
            <a:r>
              <a:rPr lang="en-US" altLang="zh-CN" dirty="0">
                <a:solidFill>
                  <a:srgbClr val="C00000"/>
                </a:solidFill>
              </a:rPr>
              <a:t>metrics/{name}</a:t>
            </a:r>
            <a:r>
              <a:rPr lang="zh-CN" altLang="en-US" dirty="0"/>
              <a:t>接口来更细粒度的获取度量信息，比如我们可以通过访问</a:t>
            </a:r>
            <a:r>
              <a:rPr lang="en-US" altLang="zh-CN" dirty="0"/>
              <a:t>/</a:t>
            </a:r>
            <a:r>
              <a:rPr lang="en-US" altLang="zh-CN" dirty="0">
                <a:solidFill>
                  <a:srgbClr val="C00000"/>
                </a:solidFill>
              </a:rPr>
              <a:t>metrics/</a:t>
            </a:r>
            <a:r>
              <a:rPr lang="en-US" altLang="zh-CN" dirty="0" err="1">
                <a:solidFill>
                  <a:srgbClr val="C00000"/>
                </a:solidFill>
              </a:rPr>
              <a:t>jvm.memory.used</a:t>
            </a:r>
            <a:r>
              <a:rPr lang="zh-CN" altLang="en-US" dirty="0"/>
              <a:t>来获取当前</a:t>
            </a:r>
            <a:r>
              <a:rPr lang="en-US" altLang="zh-CN" dirty="0"/>
              <a:t>JVM</a:t>
            </a:r>
            <a:r>
              <a:rPr lang="zh-CN" altLang="en-US" dirty="0"/>
              <a:t>使用的内存数量。</a:t>
            </a:r>
          </a:p>
          <a:p>
            <a:endParaRPr lang="zh-CN" altLang="en-US" dirty="0"/>
          </a:p>
        </p:txBody>
      </p:sp>
      <p:sp>
        <p:nvSpPr>
          <p:cNvPr id="4" name="灯片编号占位符 3">
            <a:extLst>
              <a:ext uri="{FF2B5EF4-FFF2-40B4-BE49-F238E27FC236}">
                <a16:creationId xmlns:a16="http://schemas.microsoft.com/office/drawing/2014/main" id="{A9E8D199-0776-433F-B87E-1449E8750973}"/>
              </a:ext>
            </a:extLst>
          </p:cNvPr>
          <p:cNvSpPr>
            <a:spLocks noGrp="1"/>
          </p:cNvSpPr>
          <p:nvPr>
            <p:ph type="sldNum" sz="quarter" idx="12"/>
          </p:nvPr>
        </p:nvSpPr>
        <p:spPr/>
        <p:txBody>
          <a:bodyPr/>
          <a:lstStyle/>
          <a:p>
            <a:fld id="{8D4D1E41-7A09-AB4A-A4E1-09765ADA2698}" type="slidenum">
              <a:rPr kumimoji="1" lang="zh-CN" altLang="en-US" smtClean="0"/>
              <a:pPr/>
              <a:t>18</a:t>
            </a:fld>
            <a:endParaRPr kumimoji="1" lang="zh-CN" altLang="en-US" dirty="0"/>
          </a:p>
        </p:txBody>
      </p:sp>
    </p:spTree>
    <p:extLst>
      <p:ext uri="{BB962C8B-B14F-4D97-AF65-F5344CB8AC3E}">
        <p14:creationId xmlns:p14="http://schemas.microsoft.com/office/powerpoint/2010/main" val="341768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CC7AC-475E-1E4C-8CD6-1AECBEC28035}"/>
              </a:ext>
            </a:extLst>
          </p:cNvPr>
          <p:cNvSpPr>
            <a:spLocks noGrp="1"/>
          </p:cNvSpPr>
          <p:nvPr>
            <p:ph type="title"/>
          </p:nvPr>
        </p:nvSpPr>
        <p:spPr/>
        <p:txBody>
          <a:bodyPr/>
          <a:lstStyle/>
          <a:p>
            <a:r>
              <a:rPr lang="zh-CN" altLang="en-US" dirty="0"/>
              <a:t>本章目标</a:t>
            </a:r>
            <a:endParaRPr kumimoji="1" lang="zh-CN" altLang="en-US" dirty="0"/>
          </a:p>
        </p:txBody>
      </p:sp>
      <p:sp>
        <p:nvSpPr>
          <p:cNvPr id="3" name="内容占位符 2">
            <a:extLst>
              <a:ext uri="{FF2B5EF4-FFF2-40B4-BE49-F238E27FC236}">
                <a16:creationId xmlns:a16="http://schemas.microsoft.com/office/drawing/2014/main" id="{ED1732F0-50F7-8947-81D6-CBBAE8232DE9}"/>
              </a:ext>
            </a:extLst>
          </p:cNvPr>
          <p:cNvSpPr>
            <a:spLocks noGrp="1"/>
          </p:cNvSpPr>
          <p:nvPr>
            <p:ph idx="1"/>
          </p:nvPr>
        </p:nvSpPr>
        <p:spPr/>
        <p:txBody>
          <a:bodyPr>
            <a:normAutofit/>
          </a:bodyPr>
          <a:lstStyle/>
          <a:p>
            <a:pPr marL="514350" indent="-514350">
              <a:lnSpc>
                <a:spcPct val="120000"/>
              </a:lnSpc>
              <a:buFont typeface="+mj-lt"/>
              <a:buAutoNum type="arabicPeriod"/>
            </a:pPr>
            <a:r>
              <a:rPr kumimoji="1" lang="zh-CN" altLang="en-US" dirty="0"/>
              <a:t>了解</a:t>
            </a:r>
            <a:r>
              <a:rPr kumimoji="1" lang="en-US" altLang="zh-CN" dirty="0"/>
              <a:t>Actuator</a:t>
            </a:r>
            <a:r>
              <a:rPr kumimoji="1" lang="zh-CN" altLang="en-US" dirty="0"/>
              <a:t>的管理功能</a:t>
            </a:r>
            <a:endParaRPr kumimoji="1" lang="en-US" altLang="zh-CN" dirty="0"/>
          </a:p>
          <a:p>
            <a:pPr marL="514350" indent="-514350">
              <a:lnSpc>
                <a:spcPct val="120000"/>
              </a:lnSpc>
              <a:buFont typeface="+mj-lt"/>
              <a:buAutoNum type="arabicPeriod"/>
            </a:pPr>
            <a:r>
              <a:rPr kumimoji="1" lang="zh-CN" altLang="en-US" dirty="0">
                <a:solidFill>
                  <a:srgbClr val="C00000"/>
                </a:solidFill>
              </a:rPr>
              <a:t>掌握如何通过</a:t>
            </a:r>
            <a:r>
              <a:rPr kumimoji="1" lang="en-US" altLang="zh-CN" dirty="0">
                <a:solidFill>
                  <a:srgbClr val="C00000"/>
                </a:solidFill>
              </a:rPr>
              <a:t>HTTP</a:t>
            </a:r>
            <a:r>
              <a:rPr kumimoji="1" lang="zh-CN" altLang="en-US" dirty="0">
                <a:solidFill>
                  <a:srgbClr val="C00000"/>
                </a:solidFill>
              </a:rPr>
              <a:t>进行</a:t>
            </a:r>
            <a:r>
              <a:rPr kumimoji="1" lang="en-US" altLang="zh-CN" dirty="0">
                <a:solidFill>
                  <a:srgbClr val="C00000"/>
                </a:solidFill>
              </a:rPr>
              <a:t>Spring Boot</a:t>
            </a:r>
            <a:r>
              <a:rPr kumimoji="1" lang="zh-CN" altLang="en-US" dirty="0">
                <a:solidFill>
                  <a:srgbClr val="C00000"/>
                </a:solidFill>
              </a:rPr>
              <a:t>的应用监控和管理功能</a:t>
            </a:r>
            <a:endParaRPr kumimoji="1" lang="en-US" altLang="zh-CN" dirty="0">
              <a:solidFill>
                <a:srgbClr val="C00000"/>
              </a:solidFill>
            </a:endParaRPr>
          </a:p>
          <a:p>
            <a:pPr marL="514350" indent="-514350">
              <a:lnSpc>
                <a:spcPct val="120000"/>
              </a:lnSpc>
              <a:buFont typeface="+mj-lt"/>
              <a:buAutoNum type="arabicPeriod"/>
            </a:pPr>
            <a:r>
              <a:rPr kumimoji="1" lang="zh-CN" altLang="en-US" dirty="0">
                <a:solidFill>
                  <a:srgbClr val="C00000"/>
                </a:solidFill>
              </a:rPr>
              <a:t>掌握如何自定义端点和</a:t>
            </a:r>
            <a:r>
              <a:rPr kumimoji="1" lang="en-US" altLang="zh-CN" dirty="0" err="1">
                <a:solidFill>
                  <a:srgbClr val="C00000"/>
                </a:solidFill>
              </a:rPr>
              <a:t>HealthIndicator</a:t>
            </a:r>
            <a:r>
              <a:rPr kumimoji="1" lang="zh-CN" altLang="en-US" dirty="0">
                <a:solidFill>
                  <a:srgbClr val="C00000"/>
                </a:solidFill>
              </a:rPr>
              <a:t>实现</a:t>
            </a:r>
            <a:endParaRPr kumimoji="1" lang="en-US" altLang="zh-CN" dirty="0">
              <a:solidFill>
                <a:srgbClr val="C00000"/>
              </a:solidFill>
            </a:endParaRPr>
          </a:p>
        </p:txBody>
      </p:sp>
      <p:sp>
        <p:nvSpPr>
          <p:cNvPr id="6" name="灯片编号占位符 5">
            <a:extLst>
              <a:ext uri="{FF2B5EF4-FFF2-40B4-BE49-F238E27FC236}">
                <a16:creationId xmlns:a16="http://schemas.microsoft.com/office/drawing/2014/main" id="{BF3E877C-BC12-7E4D-A194-CD69A5A31304}"/>
              </a:ext>
            </a:extLst>
          </p:cNvPr>
          <p:cNvSpPr>
            <a:spLocks noGrp="1"/>
          </p:cNvSpPr>
          <p:nvPr>
            <p:ph type="sldNum" sz="quarter" idx="12"/>
          </p:nvPr>
        </p:nvSpPr>
        <p:spPr/>
        <p:txBody>
          <a:bodyPr/>
          <a:lstStyle/>
          <a:p>
            <a:fld id="{8D4D1E41-7A09-AB4A-A4E1-09765ADA2698}" type="slidenum">
              <a:rPr kumimoji="1" lang="zh-CN" altLang="en-US" smtClean="0"/>
              <a:pPr/>
              <a:t>1</a:t>
            </a:fld>
            <a:endParaRPr kumimoji="1" lang="zh-CN" altLang="en-US" dirty="0"/>
          </a:p>
        </p:txBody>
      </p:sp>
    </p:spTree>
    <p:extLst>
      <p:ext uri="{BB962C8B-B14F-4D97-AF65-F5344CB8AC3E}">
        <p14:creationId xmlns:p14="http://schemas.microsoft.com/office/powerpoint/2010/main" val="3141699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FF801-E643-4553-BBFA-8848CA70C5EA}"/>
              </a:ext>
            </a:extLst>
          </p:cNvPr>
          <p:cNvSpPr>
            <a:spLocks noGrp="1"/>
          </p:cNvSpPr>
          <p:nvPr>
            <p:ph type="title"/>
          </p:nvPr>
        </p:nvSpPr>
        <p:spPr/>
        <p:txBody>
          <a:bodyPr/>
          <a:lstStyle/>
          <a:p>
            <a:r>
              <a:rPr lang="en-US" altLang="zh-CN" dirty="0"/>
              <a:t>2</a:t>
            </a:r>
            <a:r>
              <a:rPr lang="zh-CN" altLang="en-US" dirty="0"/>
              <a:t>．</a:t>
            </a:r>
            <a:r>
              <a:rPr lang="en-US" altLang="zh-CN" dirty="0"/>
              <a:t>health</a:t>
            </a:r>
            <a:endParaRPr lang="zh-CN" altLang="en-US" dirty="0"/>
          </a:p>
        </p:txBody>
      </p:sp>
      <p:sp>
        <p:nvSpPr>
          <p:cNvPr id="3" name="内容占位符 2">
            <a:extLst>
              <a:ext uri="{FF2B5EF4-FFF2-40B4-BE49-F238E27FC236}">
                <a16:creationId xmlns:a16="http://schemas.microsoft.com/office/drawing/2014/main" id="{DA6FE611-FDBB-4AB3-B69A-F8B541A3A9C6}"/>
              </a:ext>
            </a:extLst>
          </p:cNvPr>
          <p:cNvSpPr>
            <a:spLocks noGrp="1"/>
          </p:cNvSpPr>
          <p:nvPr>
            <p:ph idx="1"/>
          </p:nvPr>
        </p:nvSpPr>
        <p:spPr/>
        <p:txBody>
          <a:bodyPr>
            <a:normAutofit lnSpcReduction="10000"/>
          </a:bodyPr>
          <a:lstStyle/>
          <a:p>
            <a:r>
              <a:rPr lang="zh-CN" altLang="en-US" dirty="0"/>
              <a:t>该端点用来获取应用的各类健康指标信息。在</a:t>
            </a:r>
            <a:r>
              <a:rPr lang="en-US" altLang="zh-CN" dirty="0"/>
              <a:t>spring-boot-starter-actuator</a:t>
            </a:r>
            <a:r>
              <a:rPr lang="zh-CN" altLang="en-US" dirty="0"/>
              <a:t>模块中自带实现了一些</a:t>
            </a:r>
            <a:r>
              <a:rPr lang="zh-CN" altLang="en-US" dirty="0">
                <a:solidFill>
                  <a:srgbClr val="C00000"/>
                </a:solidFill>
              </a:rPr>
              <a:t>常用资源的健康指标检测器</a:t>
            </a:r>
            <a:r>
              <a:rPr lang="zh-CN" altLang="en-US" dirty="0"/>
              <a:t>。</a:t>
            </a:r>
            <a:endParaRPr lang="en-US" altLang="zh-CN" dirty="0"/>
          </a:p>
          <a:p>
            <a:r>
              <a:rPr lang="zh-CN" altLang="en-US" dirty="0"/>
              <a:t>启动并暴露该端点后，可通过“</a:t>
            </a:r>
            <a:r>
              <a:rPr lang="en-US" altLang="zh-CN" dirty="0">
                <a:solidFill>
                  <a:srgbClr val="C00000"/>
                </a:solidFill>
              </a:rPr>
              <a:t>http://localhost:8080/actuator/health</a:t>
            </a:r>
            <a:r>
              <a:rPr lang="en-US" altLang="zh-CN" dirty="0"/>
              <a:t>”</a:t>
            </a:r>
            <a:r>
              <a:rPr lang="zh-CN" altLang="en-US" dirty="0"/>
              <a:t>测试访问。</a:t>
            </a:r>
          </a:p>
          <a:p>
            <a:r>
              <a:rPr lang="zh-CN" altLang="en-US" dirty="0"/>
              <a:t>结果中的“</a:t>
            </a:r>
            <a:r>
              <a:rPr lang="en-US" altLang="zh-CN" dirty="0">
                <a:solidFill>
                  <a:srgbClr val="C00000"/>
                </a:solidFill>
              </a:rPr>
              <a:t>UP</a:t>
            </a:r>
            <a:r>
              <a:rPr lang="en-US" altLang="zh-CN" dirty="0"/>
              <a:t>”</a:t>
            </a:r>
            <a:r>
              <a:rPr lang="zh-CN" altLang="en-US" dirty="0"/>
              <a:t>表示健康，“</a:t>
            </a:r>
            <a:r>
              <a:rPr lang="en-US" altLang="zh-CN" dirty="0">
                <a:solidFill>
                  <a:srgbClr val="C00000"/>
                </a:solidFill>
              </a:rPr>
              <a:t>DOWN</a:t>
            </a:r>
            <a:r>
              <a:rPr lang="en-US" altLang="zh-CN" dirty="0"/>
              <a:t>”</a:t>
            </a:r>
            <a:r>
              <a:rPr lang="zh-CN" altLang="en-US" dirty="0"/>
              <a:t>表示异常。</a:t>
            </a:r>
          </a:p>
          <a:p>
            <a:r>
              <a:rPr lang="zh-CN" altLang="en-US" dirty="0"/>
              <a:t>可以在配置文件中，配置属性</a:t>
            </a:r>
            <a:r>
              <a:rPr lang="en-US" altLang="zh-CN" dirty="0" err="1">
                <a:solidFill>
                  <a:srgbClr val="C00000"/>
                </a:solidFill>
              </a:rPr>
              <a:t>management.endpoint.health.show</a:t>
            </a:r>
            <a:r>
              <a:rPr lang="en-US" altLang="zh-CN" dirty="0">
                <a:solidFill>
                  <a:srgbClr val="C00000"/>
                </a:solidFill>
              </a:rPr>
              <a:t>-details=always</a:t>
            </a:r>
            <a:r>
              <a:rPr lang="zh-CN" altLang="en-US" dirty="0"/>
              <a:t>，将详细健康信息显示给所有用户。再次启动应用后，刷新</a:t>
            </a:r>
            <a:r>
              <a:rPr lang="en-US" altLang="zh-CN" dirty="0">
                <a:solidFill>
                  <a:srgbClr val="C00000"/>
                </a:solidFill>
              </a:rPr>
              <a:t>http://localhost:8080/actuator/health</a:t>
            </a:r>
            <a:r>
              <a:rPr lang="zh-CN" altLang="en-US" dirty="0"/>
              <a:t>，显示健康指标详细信息。</a:t>
            </a:r>
          </a:p>
          <a:p>
            <a:endParaRPr lang="zh-CN" altLang="en-US" dirty="0"/>
          </a:p>
        </p:txBody>
      </p:sp>
      <p:sp>
        <p:nvSpPr>
          <p:cNvPr id="4" name="灯片编号占位符 3">
            <a:extLst>
              <a:ext uri="{FF2B5EF4-FFF2-40B4-BE49-F238E27FC236}">
                <a16:creationId xmlns:a16="http://schemas.microsoft.com/office/drawing/2014/main" id="{B53B6699-FC20-4224-A015-E94619754407}"/>
              </a:ext>
            </a:extLst>
          </p:cNvPr>
          <p:cNvSpPr>
            <a:spLocks noGrp="1"/>
          </p:cNvSpPr>
          <p:nvPr>
            <p:ph type="sldNum" sz="quarter" idx="12"/>
          </p:nvPr>
        </p:nvSpPr>
        <p:spPr/>
        <p:txBody>
          <a:bodyPr/>
          <a:lstStyle/>
          <a:p>
            <a:fld id="{8D4D1E41-7A09-AB4A-A4E1-09765ADA2698}" type="slidenum">
              <a:rPr kumimoji="1" lang="zh-CN" altLang="en-US" smtClean="0"/>
              <a:pPr/>
              <a:t>19</a:t>
            </a:fld>
            <a:endParaRPr kumimoji="1" lang="zh-CN" altLang="en-US" dirty="0"/>
          </a:p>
        </p:txBody>
      </p:sp>
    </p:spTree>
    <p:extLst>
      <p:ext uri="{BB962C8B-B14F-4D97-AF65-F5344CB8AC3E}">
        <p14:creationId xmlns:p14="http://schemas.microsoft.com/office/powerpoint/2010/main" val="169552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E4CAA-A392-463F-AFFC-F4392A468124}"/>
              </a:ext>
            </a:extLst>
          </p:cNvPr>
          <p:cNvSpPr>
            <a:spLocks noGrp="1"/>
          </p:cNvSpPr>
          <p:nvPr>
            <p:ph type="title"/>
          </p:nvPr>
        </p:nvSpPr>
        <p:spPr/>
        <p:txBody>
          <a:bodyPr/>
          <a:lstStyle/>
          <a:p>
            <a:r>
              <a:rPr lang="en-US" altLang="zh-CN" dirty="0"/>
              <a:t>3</a:t>
            </a:r>
            <a:r>
              <a:rPr lang="zh-CN" altLang="en-US" dirty="0"/>
              <a:t>．</a:t>
            </a:r>
            <a:r>
              <a:rPr lang="en-US" altLang="zh-CN" dirty="0" err="1"/>
              <a:t>threaddump</a:t>
            </a:r>
            <a:endParaRPr lang="zh-CN" altLang="en-US" dirty="0"/>
          </a:p>
        </p:txBody>
      </p:sp>
      <p:sp>
        <p:nvSpPr>
          <p:cNvPr id="3" name="内容占位符 2">
            <a:extLst>
              <a:ext uri="{FF2B5EF4-FFF2-40B4-BE49-F238E27FC236}">
                <a16:creationId xmlns:a16="http://schemas.microsoft.com/office/drawing/2014/main" id="{337AA1F8-A188-45E9-B272-41501D5F6743}"/>
              </a:ext>
            </a:extLst>
          </p:cNvPr>
          <p:cNvSpPr>
            <a:spLocks noGrp="1"/>
          </p:cNvSpPr>
          <p:nvPr>
            <p:ph idx="1"/>
          </p:nvPr>
        </p:nvSpPr>
        <p:spPr/>
        <p:txBody>
          <a:bodyPr/>
          <a:lstStyle/>
          <a:p>
            <a:r>
              <a:rPr lang="zh-CN" altLang="en-US" dirty="0"/>
              <a:t>该端点用来暴露程序运行中的线程信息。它使用</a:t>
            </a:r>
            <a:r>
              <a:rPr lang="en-US" altLang="zh-CN" dirty="0" err="1"/>
              <a:t>java.lang.management.ThreadMXBean</a:t>
            </a:r>
            <a:r>
              <a:rPr lang="zh-CN" altLang="en-US" dirty="0"/>
              <a:t>的</a:t>
            </a:r>
            <a:r>
              <a:rPr lang="en-US" altLang="zh-CN" dirty="0" err="1"/>
              <a:t>dumpAllThreads</a:t>
            </a:r>
            <a:r>
              <a:rPr lang="zh-CN" altLang="en-US" dirty="0"/>
              <a:t>方法来返回所有含有同步信息的活动线程详情。启动并暴露该端点后，可通过“</a:t>
            </a:r>
            <a:r>
              <a:rPr lang="en-US" altLang="zh-CN" dirty="0">
                <a:solidFill>
                  <a:srgbClr val="C00000"/>
                </a:solidFill>
              </a:rPr>
              <a:t>http://localhost:8080/actuator/</a:t>
            </a:r>
            <a:r>
              <a:rPr lang="en-US" altLang="zh-CN" dirty="0" err="1">
                <a:solidFill>
                  <a:srgbClr val="C00000"/>
                </a:solidFill>
              </a:rPr>
              <a:t>threaddump</a:t>
            </a:r>
            <a:r>
              <a:rPr lang="en-US" altLang="zh-CN" dirty="0"/>
              <a:t>”</a:t>
            </a:r>
            <a:r>
              <a:rPr lang="zh-CN" altLang="en-US" dirty="0"/>
              <a:t>测试访问。</a:t>
            </a:r>
          </a:p>
        </p:txBody>
      </p:sp>
      <p:sp>
        <p:nvSpPr>
          <p:cNvPr id="4" name="灯片编号占位符 3">
            <a:extLst>
              <a:ext uri="{FF2B5EF4-FFF2-40B4-BE49-F238E27FC236}">
                <a16:creationId xmlns:a16="http://schemas.microsoft.com/office/drawing/2014/main" id="{95DEB3FA-0DDE-465A-9F34-F44261F48B6C}"/>
              </a:ext>
            </a:extLst>
          </p:cNvPr>
          <p:cNvSpPr>
            <a:spLocks noGrp="1"/>
          </p:cNvSpPr>
          <p:nvPr>
            <p:ph type="sldNum" sz="quarter" idx="12"/>
          </p:nvPr>
        </p:nvSpPr>
        <p:spPr/>
        <p:txBody>
          <a:bodyPr/>
          <a:lstStyle/>
          <a:p>
            <a:fld id="{8D4D1E41-7A09-AB4A-A4E1-09765ADA2698}" type="slidenum">
              <a:rPr kumimoji="1" lang="zh-CN" altLang="en-US" smtClean="0"/>
              <a:pPr/>
              <a:t>20</a:t>
            </a:fld>
            <a:endParaRPr kumimoji="1" lang="zh-CN" altLang="en-US" dirty="0"/>
          </a:p>
        </p:txBody>
      </p:sp>
    </p:spTree>
    <p:extLst>
      <p:ext uri="{BB962C8B-B14F-4D97-AF65-F5344CB8AC3E}">
        <p14:creationId xmlns:p14="http://schemas.microsoft.com/office/powerpoint/2010/main" val="111535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A88C5-95B5-4813-BA00-4E5D08960275}"/>
              </a:ext>
            </a:extLst>
          </p:cNvPr>
          <p:cNvSpPr>
            <a:spLocks noGrp="1"/>
          </p:cNvSpPr>
          <p:nvPr>
            <p:ph type="title"/>
          </p:nvPr>
        </p:nvSpPr>
        <p:spPr/>
        <p:txBody>
          <a:bodyPr/>
          <a:lstStyle/>
          <a:p>
            <a:r>
              <a:rPr lang="en-US" altLang="zh-CN" dirty="0"/>
              <a:t>4</a:t>
            </a:r>
            <a:r>
              <a:rPr lang="zh-CN" altLang="en-US" dirty="0"/>
              <a:t>．</a:t>
            </a:r>
            <a:r>
              <a:rPr lang="en-US" altLang="zh-CN" dirty="0" err="1"/>
              <a:t>scheduledtasks</a:t>
            </a:r>
            <a:endParaRPr lang="zh-CN" altLang="en-US" dirty="0"/>
          </a:p>
        </p:txBody>
      </p:sp>
      <p:sp>
        <p:nvSpPr>
          <p:cNvPr id="3" name="内容占位符 2">
            <a:extLst>
              <a:ext uri="{FF2B5EF4-FFF2-40B4-BE49-F238E27FC236}">
                <a16:creationId xmlns:a16="http://schemas.microsoft.com/office/drawing/2014/main" id="{39E7D7BC-58C9-40AB-A294-ECAD74705FAB}"/>
              </a:ext>
            </a:extLst>
          </p:cNvPr>
          <p:cNvSpPr>
            <a:spLocks noGrp="1"/>
          </p:cNvSpPr>
          <p:nvPr>
            <p:ph idx="1"/>
          </p:nvPr>
        </p:nvSpPr>
        <p:spPr/>
        <p:txBody>
          <a:bodyPr/>
          <a:lstStyle/>
          <a:p>
            <a:r>
              <a:rPr lang="zh-CN" altLang="en-US" dirty="0"/>
              <a:t>该端点统计应用程序中调度的任务。启动并暴露该端点后，可通过“</a:t>
            </a:r>
            <a:r>
              <a:rPr lang="en-US" altLang="zh-CN" dirty="0">
                <a:solidFill>
                  <a:srgbClr val="C00000"/>
                </a:solidFill>
              </a:rPr>
              <a:t>http://localhost:8080/actuator/</a:t>
            </a:r>
            <a:r>
              <a:rPr lang="en-US" altLang="zh-CN" dirty="0" err="1">
                <a:solidFill>
                  <a:srgbClr val="C00000"/>
                </a:solidFill>
              </a:rPr>
              <a:t>scheduledtasks</a:t>
            </a:r>
            <a:r>
              <a:rPr lang="en-US" altLang="zh-CN" dirty="0"/>
              <a:t>”</a:t>
            </a:r>
            <a:r>
              <a:rPr lang="zh-CN" altLang="en-US" dirty="0"/>
              <a:t>测试访问。</a:t>
            </a:r>
          </a:p>
        </p:txBody>
      </p:sp>
      <p:sp>
        <p:nvSpPr>
          <p:cNvPr id="4" name="灯片编号占位符 3">
            <a:extLst>
              <a:ext uri="{FF2B5EF4-FFF2-40B4-BE49-F238E27FC236}">
                <a16:creationId xmlns:a16="http://schemas.microsoft.com/office/drawing/2014/main" id="{6D4D4516-8C63-401A-BC66-AD142BE13310}"/>
              </a:ext>
            </a:extLst>
          </p:cNvPr>
          <p:cNvSpPr>
            <a:spLocks noGrp="1"/>
          </p:cNvSpPr>
          <p:nvPr>
            <p:ph type="sldNum" sz="quarter" idx="12"/>
          </p:nvPr>
        </p:nvSpPr>
        <p:spPr/>
        <p:txBody>
          <a:bodyPr/>
          <a:lstStyle/>
          <a:p>
            <a:fld id="{8D4D1E41-7A09-AB4A-A4E1-09765ADA2698}" type="slidenum">
              <a:rPr kumimoji="1" lang="zh-CN" altLang="en-US" smtClean="0"/>
              <a:pPr/>
              <a:t>21</a:t>
            </a:fld>
            <a:endParaRPr kumimoji="1" lang="zh-CN" altLang="en-US" dirty="0"/>
          </a:p>
        </p:txBody>
      </p:sp>
    </p:spTree>
    <p:extLst>
      <p:ext uri="{BB962C8B-B14F-4D97-AF65-F5344CB8AC3E}">
        <p14:creationId xmlns:p14="http://schemas.microsoft.com/office/powerpoint/2010/main" val="136679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ACADC7-2230-864C-A77A-DA0BF8437D52}"/>
              </a:ext>
            </a:extLst>
          </p:cNvPr>
          <p:cNvSpPr>
            <a:spLocks noGrp="1" noChangeArrowheads="1"/>
          </p:cNvSpPr>
          <p:nvPr>
            <p:ph type="title"/>
          </p:nvPr>
        </p:nvSpPr>
        <p:spPr>
          <a:xfrm>
            <a:off x="1307508" y="352769"/>
            <a:ext cx="8220812" cy="879086"/>
          </a:xfrm>
        </p:spPr>
        <p:txBody>
          <a:bodyPr/>
          <a:lstStyle/>
          <a:p>
            <a:pPr eaLnBrk="1" hangingPunct="1"/>
            <a:r>
              <a:rPr lang="en-US" altLang="zh-CN" dirty="0"/>
              <a:t>13.1 </a:t>
            </a:r>
            <a:r>
              <a:rPr lang="zh-CN" altLang="en-US" dirty="0"/>
              <a:t>端点的分类与测试</a:t>
            </a:r>
            <a:endParaRPr lang="zh-CN" altLang="en-US" sz="2800" dirty="0"/>
          </a:p>
        </p:txBody>
      </p:sp>
      <p:sp>
        <p:nvSpPr>
          <p:cNvPr id="9219" name="Rectangle 3">
            <a:extLst>
              <a:ext uri="{FF2B5EF4-FFF2-40B4-BE49-F238E27FC236}">
                <a16:creationId xmlns:a16="http://schemas.microsoft.com/office/drawing/2014/main" id="{CF4110DD-B710-B748-88DE-CD75D504A00C}"/>
              </a:ext>
            </a:extLst>
          </p:cNvPr>
          <p:cNvSpPr>
            <a:spLocks noGrp="1" noChangeArrowheads="1"/>
          </p:cNvSpPr>
          <p:nvPr>
            <p:ph idx="1"/>
          </p:nvPr>
        </p:nvSpPr>
        <p:spPr>
          <a:xfrm>
            <a:off x="838200" y="1498401"/>
            <a:ext cx="10515600" cy="5006830"/>
          </a:xfrm>
        </p:spPr>
        <p:txBody>
          <a:bodyPr>
            <a:normAutofit/>
          </a:bodyPr>
          <a:lstStyle/>
          <a:p>
            <a:r>
              <a:rPr lang="en-US" altLang="zh-CN" dirty="0"/>
              <a:t>13.1.1 </a:t>
            </a:r>
            <a:r>
              <a:rPr lang="zh-CN" altLang="en-US" dirty="0"/>
              <a:t>端点的开启与暴露</a:t>
            </a:r>
            <a:endParaRPr lang="en-US" altLang="zh-CN" dirty="0"/>
          </a:p>
          <a:p>
            <a:r>
              <a:rPr lang="en-US" altLang="zh-CN" dirty="0"/>
              <a:t>13.1.2 </a:t>
            </a:r>
            <a:r>
              <a:rPr lang="zh-CN" altLang="en-US" dirty="0"/>
              <a:t>应用配置端点的测试</a:t>
            </a:r>
            <a:endParaRPr lang="en-US" altLang="zh-CN" dirty="0"/>
          </a:p>
          <a:p>
            <a:r>
              <a:rPr lang="en-US" altLang="zh-CN" dirty="0"/>
              <a:t>13.1.3 </a:t>
            </a:r>
            <a:r>
              <a:rPr lang="zh-CN" altLang="en-US" dirty="0"/>
              <a:t>度量指标端点的测试</a:t>
            </a:r>
            <a:endParaRPr lang="en-US" altLang="zh-CN" dirty="0"/>
          </a:p>
          <a:p>
            <a:r>
              <a:rPr lang="en-US" altLang="zh-CN" dirty="0">
                <a:solidFill>
                  <a:srgbClr val="C00000"/>
                </a:solidFill>
              </a:rPr>
              <a:t>13.1.4 </a:t>
            </a:r>
            <a:r>
              <a:rPr lang="zh-CN" altLang="en-US" dirty="0">
                <a:solidFill>
                  <a:srgbClr val="C00000"/>
                </a:solidFill>
              </a:rPr>
              <a:t>操作控制端点的测试</a:t>
            </a:r>
          </a:p>
        </p:txBody>
      </p:sp>
      <p:sp>
        <p:nvSpPr>
          <p:cNvPr id="3" name="灯片编号占位符 2">
            <a:extLst>
              <a:ext uri="{FF2B5EF4-FFF2-40B4-BE49-F238E27FC236}">
                <a16:creationId xmlns:a16="http://schemas.microsoft.com/office/drawing/2014/main" id="{6C755278-7C6D-194D-B9C6-F3E13F17B6FB}"/>
              </a:ext>
            </a:extLst>
          </p:cNvPr>
          <p:cNvSpPr>
            <a:spLocks noGrp="1"/>
          </p:cNvSpPr>
          <p:nvPr>
            <p:ph type="sldNum" sz="quarter" idx="12"/>
          </p:nvPr>
        </p:nvSpPr>
        <p:spPr/>
        <p:txBody>
          <a:bodyPr/>
          <a:lstStyle/>
          <a:p>
            <a:fld id="{8D4D1E41-7A09-AB4A-A4E1-09765ADA2698}" type="slidenum">
              <a:rPr kumimoji="1" lang="zh-CN" altLang="en-US" smtClean="0"/>
              <a:pPr/>
              <a:t>22</a:t>
            </a:fld>
            <a:endParaRPr kumimoji="1" lang="zh-CN" altLang="en-US" dirty="0"/>
          </a:p>
        </p:txBody>
      </p:sp>
    </p:spTree>
    <p:extLst>
      <p:ext uri="{BB962C8B-B14F-4D97-AF65-F5344CB8AC3E}">
        <p14:creationId xmlns:p14="http://schemas.microsoft.com/office/powerpoint/2010/main" val="1794126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7461D-A859-44F4-BEFE-E3B263BEBC57}"/>
              </a:ext>
            </a:extLst>
          </p:cNvPr>
          <p:cNvSpPr>
            <a:spLocks noGrp="1"/>
          </p:cNvSpPr>
          <p:nvPr>
            <p:ph type="title"/>
          </p:nvPr>
        </p:nvSpPr>
        <p:spPr/>
        <p:txBody>
          <a:bodyPr/>
          <a:lstStyle/>
          <a:p>
            <a:r>
              <a:rPr lang="en-US" altLang="zh-CN" dirty="0"/>
              <a:t>13.1.4 </a:t>
            </a:r>
            <a:r>
              <a:rPr lang="zh-CN" altLang="en-US" dirty="0"/>
              <a:t>操作控制端点的测试</a:t>
            </a:r>
          </a:p>
        </p:txBody>
      </p:sp>
      <p:sp>
        <p:nvSpPr>
          <p:cNvPr id="3" name="内容占位符 2">
            <a:extLst>
              <a:ext uri="{FF2B5EF4-FFF2-40B4-BE49-F238E27FC236}">
                <a16:creationId xmlns:a16="http://schemas.microsoft.com/office/drawing/2014/main" id="{98FCA7A9-98D7-4696-B737-089B84B7371B}"/>
              </a:ext>
            </a:extLst>
          </p:cNvPr>
          <p:cNvSpPr>
            <a:spLocks noGrp="1"/>
          </p:cNvSpPr>
          <p:nvPr>
            <p:ph idx="1"/>
          </p:nvPr>
        </p:nvSpPr>
        <p:spPr/>
        <p:txBody>
          <a:bodyPr/>
          <a:lstStyle/>
          <a:p>
            <a:r>
              <a:rPr lang="zh-CN" altLang="en-US" dirty="0"/>
              <a:t>操作控制类端点拥有更强大的控制能力，如果使用它们，需要通过属性来配置开启。在原生端点中，只提供了一个用来关闭应用的端点：</a:t>
            </a:r>
            <a:r>
              <a:rPr lang="en-US" altLang="zh-CN" dirty="0">
                <a:solidFill>
                  <a:srgbClr val="C00000"/>
                </a:solidFill>
              </a:rPr>
              <a:t>shutdown</a:t>
            </a:r>
            <a:r>
              <a:rPr lang="zh-CN" altLang="en-US" dirty="0"/>
              <a:t>。可以通过如下配置开启它：</a:t>
            </a:r>
            <a:r>
              <a:rPr lang="en-US" altLang="zh-CN" dirty="0" err="1">
                <a:solidFill>
                  <a:srgbClr val="C00000"/>
                </a:solidFill>
              </a:rPr>
              <a:t>management.endpoint.shutdown.enabled</a:t>
            </a:r>
            <a:r>
              <a:rPr lang="en-US" altLang="zh-CN" dirty="0">
                <a:solidFill>
                  <a:srgbClr val="C00000"/>
                </a:solidFill>
              </a:rPr>
              <a:t>=true</a:t>
            </a:r>
            <a:r>
              <a:rPr lang="zh-CN" altLang="en-US" dirty="0"/>
              <a:t>。</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F90301A5-1398-4982-A9A8-04FCD2B824A6}"/>
              </a:ext>
            </a:extLst>
          </p:cNvPr>
          <p:cNvSpPr>
            <a:spLocks noGrp="1"/>
          </p:cNvSpPr>
          <p:nvPr>
            <p:ph type="sldNum" sz="quarter" idx="12"/>
          </p:nvPr>
        </p:nvSpPr>
        <p:spPr/>
        <p:txBody>
          <a:bodyPr/>
          <a:lstStyle/>
          <a:p>
            <a:fld id="{8D4D1E41-7A09-AB4A-A4E1-09765ADA2698}" type="slidenum">
              <a:rPr kumimoji="1" lang="zh-CN" altLang="en-US" smtClean="0"/>
              <a:pPr/>
              <a:t>23</a:t>
            </a:fld>
            <a:endParaRPr kumimoji="1" lang="zh-CN" altLang="en-US" dirty="0"/>
          </a:p>
        </p:txBody>
      </p:sp>
      <p:sp>
        <p:nvSpPr>
          <p:cNvPr id="5" name="文本框 4">
            <a:extLst>
              <a:ext uri="{FF2B5EF4-FFF2-40B4-BE49-F238E27FC236}">
                <a16:creationId xmlns:a16="http://schemas.microsoft.com/office/drawing/2014/main" id="{68EEEF2C-EEAC-4CA3-8B5D-9DD98C16E882}"/>
              </a:ext>
            </a:extLst>
          </p:cNvPr>
          <p:cNvSpPr txBox="1"/>
          <p:nvPr/>
        </p:nvSpPr>
        <p:spPr>
          <a:xfrm>
            <a:off x="1167788" y="3429000"/>
            <a:ext cx="10629357" cy="923330"/>
          </a:xfrm>
          <a:prstGeom prst="rect">
            <a:avLst/>
          </a:prstGeom>
          <a:noFill/>
          <a:ln>
            <a:solidFill>
              <a:srgbClr val="C00000"/>
            </a:solidFill>
          </a:ln>
        </p:spPr>
        <p:txBody>
          <a:bodyPr wrap="square" rtlCol="0">
            <a:spAutoFit/>
          </a:bodyPr>
          <a:lstStyle/>
          <a:p>
            <a:r>
              <a:rPr lang="de-DE" altLang="zh-CN" sz="1800" kern="100" dirty="0">
                <a:effectLst/>
                <a:latin typeface="Times New Roman" panose="02020603050405020304" pitchFamily="18" charset="0"/>
                <a:ea typeface="宋体" panose="02010600030101010101" pitchFamily="2" charset="-122"/>
              </a:rPr>
              <a:t>shutdown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端点不支持</a:t>
            </a:r>
            <a:r>
              <a:rPr lang="de-DE" altLang="zh-CN" sz="1800" kern="100" dirty="0">
                <a:effectLst/>
                <a:latin typeface="Times New Roman" panose="02020603050405020304" pitchFamily="18" charset="0"/>
                <a:ea typeface="宋体" panose="02010600030101010101" pitchFamily="2" charset="-122"/>
              </a:rPr>
              <a:t>get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提交，不可以直接在浏览器上访问，所以我们这里可以使用</a:t>
            </a:r>
            <a:r>
              <a:rPr lang="de-DE" altLang="zh-CN" sz="1800" kern="100" dirty="0">
                <a:solidFill>
                  <a:srgbClr val="C00000"/>
                </a:solidFill>
                <a:effectLst/>
                <a:latin typeface="Times New Roman" panose="02020603050405020304" pitchFamily="18" charset="0"/>
                <a:ea typeface="宋体" panose="02010600030101010101" pitchFamily="2" charset="-122"/>
              </a:rPr>
              <a:t>Google Chrome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de-DE" altLang="zh-CN" sz="1800" kern="100" dirty="0">
                <a:solidFill>
                  <a:srgbClr val="C00000"/>
                </a:solidFill>
                <a:effectLst/>
                <a:latin typeface="Times New Roman" panose="02020603050405020304" pitchFamily="18" charset="0"/>
                <a:ea typeface="宋体" panose="02010600030101010101" pitchFamily="2" charset="-122"/>
              </a:rPr>
              <a:t>Postman REST Client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测试。用</a:t>
            </a:r>
            <a:r>
              <a:rPr lang="de-DE" altLang="zh-CN" sz="1800" kern="100" dirty="0">
                <a:solidFill>
                  <a:srgbClr val="C00000"/>
                </a:solidFill>
                <a:effectLst/>
                <a:latin typeface="Times New Roman" panose="02020603050405020304" pitchFamily="18" charset="0"/>
                <a:ea typeface="宋体" panose="02010600030101010101" pitchFamily="2" charset="-122"/>
              </a:rPr>
              <a:t>post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方式访问“</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http://localhost:8080/actuator/shutdown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”，测试效果如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图所示。</a:t>
            </a:r>
            <a:endParaRPr lang="zh-CN" altLang="en-US" dirty="0"/>
          </a:p>
        </p:txBody>
      </p:sp>
      <p:pic>
        <p:nvPicPr>
          <p:cNvPr id="2050" name="Picture 2">
            <a:extLst>
              <a:ext uri="{FF2B5EF4-FFF2-40B4-BE49-F238E27FC236}">
                <a16:creationId xmlns:a16="http://schemas.microsoft.com/office/drawing/2014/main" id="{C19AA4AB-A7F3-42E9-AD25-0D1FD9F9B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770" y="4565650"/>
            <a:ext cx="6912208"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a:extLst>
              <a:ext uri="{FF2B5EF4-FFF2-40B4-BE49-F238E27FC236}">
                <a16:creationId xmlns:a16="http://schemas.microsoft.com/office/drawing/2014/main" id="{56D19136-73DF-4C49-A777-767AC1490C8A}"/>
              </a:ext>
            </a:extLst>
          </p:cNvPr>
          <p:cNvCxnSpPr/>
          <p:nvPr/>
        </p:nvCxnSpPr>
        <p:spPr>
          <a:xfrm flipV="1">
            <a:off x="4891489" y="4032173"/>
            <a:ext cx="3051672" cy="89236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126F2D9-FF1C-4F52-B3E2-14073C510D87}"/>
              </a:ext>
            </a:extLst>
          </p:cNvPr>
          <p:cNvCxnSpPr/>
          <p:nvPr/>
        </p:nvCxnSpPr>
        <p:spPr>
          <a:xfrm flipH="1" flipV="1">
            <a:off x="4605051" y="4001210"/>
            <a:ext cx="2732183" cy="92333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149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24</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13.1 </a:t>
            </a:r>
            <a:r>
              <a:rPr kumimoji="1" lang="zh-CN" altLang="en-US" dirty="0"/>
              <a:t>端点的分类与测试</a:t>
            </a:r>
            <a:endParaRPr kumimoji="1" lang="en-US" altLang="zh-CN" dirty="0"/>
          </a:p>
          <a:p>
            <a:pPr marL="0" indent="0">
              <a:lnSpc>
                <a:spcPct val="130000"/>
              </a:lnSpc>
              <a:buNone/>
            </a:pPr>
            <a:r>
              <a:rPr kumimoji="1" lang="en-US" altLang="zh-CN" dirty="0">
                <a:solidFill>
                  <a:srgbClr val="C00000"/>
                </a:solidFill>
              </a:rPr>
              <a:t>13.2 </a:t>
            </a:r>
            <a:r>
              <a:rPr kumimoji="1" lang="zh-CN" altLang="en-US" dirty="0">
                <a:solidFill>
                  <a:srgbClr val="C00000"/>
                </a:solidFill>
              </a:rPr>
              <a:t>自定义端点</a:t>
            </a:r>
            <a:endParaRPr kumimoji="1" lang="en-US" altLang="zh-CN" dirty="0">
              <a:solidFill>
                <a:srgbClr val="C00000"/>
              </a:solidFill>
            </a:endParaRPr>
          </a:p>
          <a:p>
            <a:pPr marL="0" indent="0">
              <a:lnSpc>
                <a:spcPct val="130000"/>
              </a:lnSpc>
              <a:buNone/>
            </a:pPr>
            <a:r>
              <a:rPr kumimoji="1" lang="en-US" altLang="zh-CN" dirty="0"/>
              <a:t>13.3 </a:t>
            </a:r>
            <a:r>
              <a:rPr kumimoji="1" lang="zh-CN" altLang="en-US" dirty="0"/>
              <a:t>自定义</a:t>
            </a:r>
            <a:r>
              <a:rPr kumimoji="1" lang="en-US" altLang="zh-CN" dirty="0" err="1"/>
              <a:t>HealthIndicator</a:t>
            </a:r>
            <a:endParaRPr kumimoji="1" lang="en-US" altLang="zh-CN" dirty="0"/>
          </a:p>
        </p:txBody>
      </p:sp>
    </p:spTree>
    <p:extLst>
      <p:ext uri="{BB962C8B-B14F-4D97-AF65-F5344CB8AC3E}">
        <p14:creationId xmlns:p14="http://schemas.microsoft.com/office/powerpoint/2010/main" val="1902077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F9680-A8C0-4EF6-8225-C98CB718FA70}"/>
              </a:ext>
            </a:extLst>
          </p:cNvPr>
          <p:cNvSpPr>
            <a:spLocks noGrp="1"/>
          </p:cNvSpPr>
          <p:nvPr>
            <p:ph type="title"/>
          </p:nvPr>
        </p:nvSpPr>
        <p:spPr/>
        <p:txBody>
          <a:bodyPr/>
          <a:lstStyle/>
          <a:p>
            <a:r>
              <a:rPr lang="en-US" altLang="zh-CN" dirty="0"/>
              <a:t>13.2 </a:t>
            </a:r>
            <a:r>
              <a:rPr lang="zh-CN" altLang="en-US" dirty="0"/>
              <a:t>自定义端点</a:t>
            </a:r>
          </a:p>
        </p:txBody>
      </p:sp>
      <p:sp>
        <p:nvSpPr>
          <p:cNvPr id="3" name="内容占位符 2">
            <a:extLst>
              <a:ext uri="{FF2B5EF4-FFF2-40B4-BE49-F238E27FC236}">
                <a16:creationId xmlns:a16="http://schemas.microsoft.com/office/drawing/2014/main" id="{2A8F146F-E9B9-4E26-92FB-2A7F4E4D085D}"/>
              </a:ext>
            </a:extLst>
          </p:cNvPr>
          <p:cNvSpPr>
            <a:spLocks noGrp="1"/>
          </p:cNvSpPr>
          <p:nvPr>
            <p:ph idx="1"/>
          </p:nvPr>
        </p:nvSpPr>
        <p:spPr/>
        <p:txBody>
          <a:bodyPr/>
          <a:lstStyle/>
          <a:p>
            <a:r>
              <a:rPr lang="en-US" altLang="zh-CN" dirty="0"/>
              <a:t>Spring Boot</a:t>
            </a:r>
            <a:r>
              <a:rPr lang="zh-CN" altLang="en-US" dirty="0"/>
              <a:t>提供了注解</a:t>
            </a:r>
            <a:r>
              <a:rPr lang="en-US" altLang="zh-CN" dirty="0">
                <a:solidFill>
                  <a:srgbClr val="C00000"/>
                </a:solidFill>
              </a:rPr>
              <a:t>@Endpoint</a:t>
            </a:r>
            <a:r>
              <a:rPr lang="zh-CN" altLang="en-US" dirty="0"/>
              <a:t>供我们定义一个端点类，并在端点类的方法上使用</a:t>
            </a:r>
            <a:r>
              <a:rPr lang="en-US" altLang="zh-CN" dirty="0">
                <a:solidFill>
                  <a:srgbClr val="C00000"/>
                </a:solidFill>
              </a:rPr>
              <a:t>@ReadOperation</a:t>
            </a:r>
            <a:r>
              <a:rPr lang="zh-CN" altLang="en-US" dirty="0"/>
              <a:t>注解来显示监控信息（对应</a:t>
            </a:r>
            <a:r>
              <a:rPr lang="en-US" altLang="zh-CN" dirty="0">
                <a:solidFill>
                  <a:srgbClr val="C00000"/>
                </a:solidFill>
              </a:rPr>
              <a:t>Get</a:t>
            </a:r>
            <a:r>
              <a:rPr lang="zh-CN" altLang="en-US" dirty="0"/>
              <a:t>请求），使用</a:t>
            </a:r>
            <a:r>
              <a:rPr lang="en-US" altLang="zh-CN" dirty="0">
                <a:solidFill>
                  <a:srgbClr val="C00000"/>
                </a:solidFill>
              </a:rPr>
              <a:t>@WriteOperation</a:t>
            </a:r>
            <a:r>
              <a:rPr lang="zh-CN" altLang="en-US" dirty="0"/>
              <a:t>来动态更新监控信息（对应</a:t>
            </a:r>
            <a:r>
              <a:rPr lang="en-US" altLang="zh-CN" dirty="0">
                <a:solidFill>
                  <a:srgbClr val="C00000"/>
                </a:solidFill>
              </a:rPr>
              <a:t>Post</a:t>
            </a:r>
            <a:r>
              <a:rPr lang="zh-CN" altLang="en-US" dirty="0"/>
              <a:t>请求）。</a:t>
            </a:r>
            <a:endParaRPr lang="en-US" altLang="zh-CN" dirty="0"/>
          </a:p>
          <a:p>
            <a:r>
              <a:rPr lang="en-US" altLang="zh-CN" dirty="0"/>
              <a:t>【</a:t>
            </a:r>
            <a:r>
              <a:rPr lang="zh-CN" altLang="en-US" dirty="0">
                <a:solidFill>
                  <a:srgbClr val="C00000"/>
                </a:solidFill>
              </a:rPr>
              <a:t>例</a:t>
            </a:r>
            <a:r>
              <a:rPr lang="en-US" altLang="zh-CN" dirty="0">
                <a:solidFill>
                  <a:srgbClr val="C00000"/>
                </a:solidFill>
              </a:rPr>
              <a:t>13-2</a:t>
            </a:r>
            <a:r>
              <a:rPr lang="en-US" altLang="zh-CN" dirty="0"/>
              <a:t>】</a:t>
            </a:r>
            <a:r>
              <a:rPr lang="zh-CN" altLang="en-US" dirty="0"/>
              <a:t>自定义端点。</a:t>
            </a:r>
          </a:p>
        </p:txBody>
      </p:sp>
      <p:sp>
        <p:nvSpPr>
          <p:cNvPr id="4" name="灯片编号占位符 3">
            <a:extLst>
              <a:ext uri="{FF2B5EF4-FFF2-40B4-BE49-F238E27FC236}">
                <a16:creationId xmlns:a16="http://schemas.microsoft.com/office/drawing/2014/main" id="{71E028DF-0C3D-4A46-BB68-E8DCCBCC29FE}"/>
              </a:ext>
            </a:extLst>
          </p:cNvPr>
          <p:cNvSpPr>
            <a:spLocks noGrp="1"/>
          </p:cNvSpPr>
          <p:nvPr>
            <p:ph type="sldNum" sz="quarter" idx="12"/>
          </p:nvPr>
        </p:nvSpPr>
        <p:spPr/>
        <p:txBody>
          <a:bodyPr/>
          <a:lstStyle/>
          <a:p>
            <a:fld id="{8D4D1E41-7A09-AB4A-A4E1-09765ADA2698}" type="slidenum">
              <a:rPr kumimoji="1" lang="zh-CN" altLang="en-US" smtClean="0"/>
              <a:pPr/>
              <a:t>25</a:t>
            </a:fld>
            <a:endParaRPr kumimoji="1" lang="zh-CN" altLang="en-US" dirty="0"/>
          </a:p>
        </p:txBody>
      </p:sp>
    </p:spTree>
    <p:extLst>
      <p:ext uri="{BB962C8B-B14F-4D97-AF65-F5344CB8AC3E}">
        <p14:creationId xmlns:p14="http://schemas.microsoft.com/office/powerpoint/2010/main" val="582183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A4456-21DB-4326-A87D-B21D69F07711}"/>
              </a:ext>
            </a:extLst>
          </p:cNvPr>
          <p:cNvSpPr>
            <a:spLocks noGrp="1"/>
          </p:cNvSpPr>
          <p:nvPr>
            <p:ph type="title"/>
          </p:nvPr>
        </p:nvSpPr>
        <p:spPr/>
        <p:txBody>
          <a:bodyPr/>
          <a:lstStyle/>
          <a:p>
            <a:r>
              <a:rPr lang="en-US" altLang="zh-CN" dirty="0"/>
              <a:t>【</a:t>
            </a:r>
            <a:r>
              <a:rPr lang="zh-CN" altLang="en-US" dirty="0"/>
              <a:t>例</a:t>
            </a:r>
            <a:r>
              <a:rPr lang="en-US" altLang="zh-CN" dirty="0"/>
              <a:t>13-2】</a:t>
            </a:r>
            <a:endParaRPr lang="zh-CN" altLang="en-US" dirty="0"/>
          </a:p>
        </p:txBody>
      </p:sp>
      <p:sp>
        <p:nvSpPr>
          <p:cNvPr id="4" name="灯片编号占位符 3">
            <a:extLst>
              <a:ext uri="{FF2B5EF4-FFF2-40B4-BE49-F238E27FC236}">
                <a16:creationId xmlns:a16="http://schemas.microsoft.com/office/drawing/2014/main" id="{5FCAEA54-C674-4C06-92E9-1B429AB9095E}"/>
              </a:ext>
            </a:extLst>
          </p:cNvPr>
          <p:cNvSpPr>
            <a:spLocks noGrp="1"/>
          </p:cNvSpPr>
          <p:nvPr>
            <p:ph type="sldNum" sz="quarter" idx="12"/>
          </p:nvPr>
        </p:nvSpPr>
        <p:spPr/>
        <p:txBody>
          <a:bodyPr/>
          <a:lstStyle/>
          <a:p>
            <a:fld id="{8D4D1E41-7A09-AB4A-A4E1-09765ADA2698}" type="slidenum">
              <a:rPr kumimoji="1" lang="zh-CN" altLang="en-US" smtClean="0"/>
              <a:pPr/>
              <a:t>26</a:t>
            </a:fld>
            <a:endParaRPr kumimoji="1" lang="zh-CN" altLang="en-US" dirty="0"/>
          </a:p>
        </p:txBody>
      </p:sp>
      <p:sp>
        <p:nvSpPr>
          <p:cNvPr id="5" name="文本框 4">
            <a:extLst>
              <a:ext uri="{FF2B5EF4-FFF2-40B4-BE49-F238E27FC236}">
                <a16:creationId xmlns:a16="http://schemas.microsoft.com/office/drawing/2014/main" id="{2A3418AA-46AF-4C5B-B05D-1B842E342F44}"/>
              </a:ext>
            </a:extLst>
          </p:cNvPr>
          <p:cNvSpPr txBox="1"/>
          <p:nvPr/>
        </p:nvSpPr>
        <p:spPr>
          <a:xfrm>
            <a:off x="1307508" y="1421176"/>
            <a:ext cx="9235634" cy="5262979"/>
          </a:xfrm>
          <a:prstGeom prst="rect">
            <a:avLst/>
          </a:prstGeom>
          <a:noFill/>
          <a:ln>
            <a:solidFill>
              <a:srgbClr val="C00000"/>
            </a:solidFill>
          </a:ln>
        </p:spPr>
        <p:txBody>
          <a:bodyPr wrap="square" rtlCol="0">
            <a:spAutoFit/>
          </a:bodyPr>
          <a:lstStyle/>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1</a:t>
            </a:r>
            <a:r>
              <a:rPr lang="zh-CN" altLang="zh-CN" sz="1800" b="1" kern="100" dirty="0">
                <a:effectLst/>
                <a:latin typeface="Times New Roman" panose="02020603050405020304" pitchFamily="18" charset="0"/>
                <a:ea typeface="宋体" panose="02010600030101010101" pitchFamily="2" charset="-122"/>
              </a:rPr>
              <a:t>．创建基于</a:t>
            </a:r>
            <a:r>
              <a:rPr lang="de-DE" altLang="zh-CN" sz="1800" b="1" kern="100" dirty="0">
                <a:effectLst/>
                <a:latin typeface="Times New Roman" panose="02020603050405020304" pitchFamily="18" charset="0"/>
                <a:ea typeface="宋体" panose="02010600030101010101" pitchFamily="2" charset="-122"/>
              </a:rPr>
              <a:t>Spring Data JPA</a:t>
            </a:r>
            <a:r>
              <a:rPr lang="zh-CN" altLang="zh-CN" sz="1800" b="1" kern="100" dirty="0">
                <a:effectLst/>
                <a:latin typeface="Times New Roman" panose="02020603050405020304" pitchFamily="18" charset="0"/>
                <a:ea typeface="宋体" panose="02010600030101010101" pitchFamily="2" charset="-122"/>
              </a:rPr>
              <a:t>和</a:t>
            </a:r>
            <a:r>
              <a:rPr lang="de-DE" altLang="zh-CN" sz="1800" b="1" kern="100" dirty="0">
                <a:effectLst/>
                <a:latin typeface="Times New Roman" panose="02020603050405020304" pitchFamily="18" charset="0"/>
                <a:ea typeface="宋体" panose="02010600030101010101" pitchFamily="2" charset="-122"/>
              </a:rPr>
              <a:t>Spring Boot Actuator</a:t>
            </a:r>
            <a:r>
              <a:rPr lang="zh-CN" altLang="zh-CN" sz="1800" b="1" kern="100" dirty="0">
                <a:effectLst/>
                <a:latin typeface="Times New Roman" panose="02020603050405020304" pitchFamily="18" charset="0"/>
                <a:ea typeface="宋体" panose="02010600030101010101" pitchFamily="2" charset="-122"/>
              </a:rPr>
              <a:t>依赖的</a:t>
            </a:r>
            <a:r>
              <a:rPr lang="de-DE" altLang="zh-CN" sz="1800" b="1" kern="100" dirty="0">
                <a:effectLst/>
                <a:latin typeface="Times New Roman" panose="02020603050405020304" pitchFamily="18" charset="0"/>
                <a:ea typeface="宋体" panose="02010600030101010101" pitchFamily="2" charset="-122"/>
              </a:rPr>
              <a:t>Web</a:t>
            </a:r>
            <a:r>
              <a:rPr lang="zh-CN" altLang="zh-CN" sz="1800" b="1" kern="100" dirty="0">
                <a:effectLst/>
                <a:latin typeface="Times New Roman" panose="02020603050405020304" pitchFamily="18" charset="0"/>
                <a:ea typeface="宋体" panose="02010600030101010101" pitchFamily="2" charset="-122"/>
              </a:rPr>
              <a:t>应用</a:t>
            </a:r>
            <a:r>
              <a:rPr lang="de-DE" altLang="zh-CN" sz="1800" b="1" kern="100" dirty="0">
                <a:effectLst/>
                <a:latin typeface="Times New Roman" panose="02020603050405020304" pitchFamily="18" charset="0"/>
                <a:ea typeface="宋体" panose="02010600030101010101" pitchFamily="2" charset="-122"/>
              </a:rPr>
              <a:t>ch13_2</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创建基于</a:t>
            </a:r>
            <a:r>
              <a:rPr lang="de-DE" altLang="zh-CN" sz="1800" kern="100" dirty="0">
                <a:effectLst/>
                <a:latin typeface="Times New Roman" panose="02020603050405020304" pitchFamily="18" charset="0"/>
                <a:ea typeface="宋体" panose="02010600030101010101" pitchFamily="2" charset="-122"/>
              </a:rPr>
              <a:t>Spring Data JPA</a:t>
            </a:r>
            <a:r>
              <a:rPr lang="zh-CN" altLang="zh-CN" sz="1800" kern="100" dirty="0">
                <a:effectLst/>
                <a:latin typeface="Times New Roman" panose="02020603050405020304" pitchFamily="18" charset="0"/>
                <a:ea typeface="宋体" panose="02010600030101010101" pitchFamily="2" charset="-122"/>
              </a:rPr>
              <a:t>和</a:t>
            </a:r>
            <a:r>
              <a:rPr lang="de-DE" altLang="zh-CN" sz="1800" kern="100" dirty="0">
                <a:effectLst/>
                <a:latin typeface="Times New Roman" panose="02020603050405020304" pitchFamily="18" charset="0"/>
                <a:ea typeface="宋体" panose="02010600030101010101" pitchFamily="2" charset="-122"/>
              </a:rPr>
              <a:t>Spring Boot Actuator</a:t>
            </a:r>
            <a:r>
              <a:rPr lang="zh-CN" altLang="zh-CN" sz="1800" kern="100" dirty="0">
                <a:effectLst/>
                <a:latin typeface="Times New Roman" panose="02020603050405020304" pitchFamily="18" charset="0"/>
                <a:ea typeface="宋体" panose="02010600030101010101" pitchFamily="2" charset="-122"/>
              </a:rPr>
              <a:t>依赖的</a:t>
            </a:r>
            <a:r>
              <a:rPr lang="de-DE" altLang="zh-CN" sz="1800" kern="100" dirty="0">
                <a:effectLst/>
                <a:latin typeface="Times New Roman" panose="02020603050405020304" pitchFamily="18" charset="0"/>
                <a:ea typeface="宋体" panose="02010600030101010101" pitchFamily="2" charset="-122"/>
              </a:rPr>
              <a:t>Web</a:t>
            </a:r>
            <a:r>
              <a:rPr lang="zh-CN" altLang="zh-CN" sz="1800" kern="100" dirty="0">
                <a:effectLst/>
                <a:latin typeface="Times New Roman" panose="02020603050405020304" pitchFamily="18" charset="0"/>
                <a:ea typeface="宋体" panose="02010600030101010101" pitchFamily="2" charset="-122"/>
              </a:rPr>
              <a:t>应用</a:t>
            </a:r>
            <a:r>
              <a:rPr lang="de-DE" altLang="zh-CN" sz="1800" kern="100" dirty="0">
                <a:effectLst/>
                <a:latin typeface="Times New Roman" panose="02020603050405020304" pitchFamily="18" charset="0"/>
                <a:ea typeface="宋体" panose="02010600030101010101" pitchFamily="2" charset="-122"/>
              </a:rPr>
              <a:t>ch13_2</a:t>
            </a:r>
            <a:r>
              <a:rPr lang="zh-CN" altLang="zh-CN" sz="1800" kern="100" dirty="0">
                <a:effectLst/>
                <a:latin typeface="Times New Roman" panose="02020603050405020304" pitchFamily="18" charset="0"/>
                <a:ea typeface="宋体" panose="02010600030101010101" pitchFamily="2" charset="-122"/>
              </a:rPr>
              <a:t>。</a:t>
            </a:r>
          </a:p>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2</a:t>
            </a:r>
            <a:r>
              <a:rPr lang="zh-CN" altLang="zh-CN" sz="1800" b="1" kern="100" dirty="0">
                <a:effectLst/>
                <a:latin typeface="Times New Roman" panose="02020603050405020304" pitchFamily="18" charset="0"/>
                <a:ea typeface="宋体" panose="02010600030101010101" pitchFamily="2" charset="-122"/>
              </a:rPr>
              <a:t>．修改</a:t>
            </a:r>
            <a:r>
              <a:rPr lang="de-DE" altLang="zh-CN" sz="1800" b="1" kern="100" dirty="0">
                <a:effectLst/>
                <a:latin typeface="Times New Roman" panose="02020603050405020304" pitchFamily="18" charset="0"/>
                <a:ea typeface="宋体" panose="02010600030101010101" pitchFamily="2" charset="-122"/>
              </a:rPr>
              <a:t>pom.xml</a:t>
            </a:r>
            <a:r>
              <a:rPr lang="zh-CN" altLang="zh-CN" sz="1800" b="1" kern="100" dirty="0">
                <a:effectLst/>
                <a:latin typeface="Times New Roman" panose="02020603050405020304" pitchFamily="18" charset="0"/>
                <a:ea typeface="宋体" panose="02010600030101010101" pitchFamily="2" charset="-122"/>
              </a:rPr>
              <a:t>文件添加</a:t>
            </a:r>
            <a:r>
              <a:rPr lang="de-DE" altLang="zh-CN" sz="1800" b="1" kern="100" dirty="0">
                <a:effectLst/>
                <a:latin typeface="Times New Roman" panose="02020603050405020304" pitchFamily="18" charset="0"/>
                <a:ea typeface="宋体" panose="02010600030101010101" pitchFamily="2" charset="-122"/>
              </a:rPr>
              <a:t>MySQL</a:t>
            </a:r>
            <a:r>
              <a:rPr lang="zh-CN" altLang="zh-CN" sz="1800" b="1" kern="100" dirty="0">
                <a:effectLst/>
                <a:latin typeface="Times New Roman" panose="02020603050405020304" pitchFamily="18" charset="0"/>
                <a:ea typeface="宋体" panose="02010600030101010101" pitchFamily="2" charset="-122"/>
              </a:rPr>
              <a:t>连接器依赖</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修改</a:t>
            </a:r>
            <a:r>
              <a:rPr lang="de-DE" altLang="zh-CN" sz="1800" kern="100" dirty="0">
                <a:effectLst/>
                <a:latin typeface="Times New Roman" panose="02020603050405020304" pitchFamily="18" charset="0"/>
                <a:ea typeface="宋体" panose="02010600030101010101" pitchFamily="2" charset="-122"/>
              </a:rPr>
              <a:t>pom.xml</a:t>
            </a:r>
            <a:r>
              <a:rPr lang="zh-CN" altLang="zh-CN" sz="1800" kern="100" dirty="0">
                <a:effectLst/>
                <a:latin typeface="Times New Roman" panose="02020603050405020304" pitchFamily="18" charset="0"/>
                <a:ea typeface="宋体" panose="02010600030101010101" pitchFamily="2" charset="-122"/>
              </a:rPr>
              <a:t>文件添加</a:t>
            </a:r>
            <a:r>
              <a:rPr lang="de-DE" altLang="zh-CN" sz="1800" kern="100" dirty="0">
                <a:effectLst/>
                <a:latin typeface="Times New Roman" panose="02020603050405020304" pitchFamily="18" charset="0"/>
                <a:ea typeface="宋体" panose="02010600030101010101" pitchFamily="2" charset="-122"/>
              </a:rPr>
              <a:t>MySQL</a:t>
            </a:r>
            <a:r>
              <a:rPr lang="zh-CN" altLang="zh-CN" sz="1800" kern="100" dirty="0">
                <a:effectLst/>
                <a:latin typeface="Times New Roman" panose="02020603050405020304" pitchFamily="18" charset="0"/>
                <a:ea typeface="宋体" panose="02010600030101010101" pitchFamily="2" charset="-122"/>
              </a:rPr>
              <a:t>连接器依赖。</a:t>
            </a:r>
          </a:p>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3</a:t>
            </a:r>
            <a:r>
              <a:rPr lang="zh-CN" altLang="zh-CN" sz="1800" b="1" kern="100" dirty="0">
                <a:effectLst/>
                <a:latin typeface="Times New Roman" panose="02020603050405020304" pitchFamily="18" charset="0"/>
                <a:ea typeface="宋体" panose="02010600030101010101" pitchFamily="2" charset="-122"/>
              </a:rPr>
              <a:t>．配置数据源</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因为该实例是监控数据源信息，所以需要在配置文件</a:t>
            </a:r>
            <a:r>
              <a:rPr lang="de-DE" altLang="zh-CN" sz="1800" kern="100" dirty="0">
                <a:effectLst/>
                <a:latin typeface="Times New Roman" panose="02020603050405020304" pitchFamily="18" charset="0"/>
                <a:ea typeface="宋体" panose="02010600030101010101" pitchFamily="2" charset="-122"/>
              </a:rPr>
              <a:t>application.properties</a:t>
            </a:r>
            <a:r>
              <a:rPr lang="zh-CN" altLang="zh-CN" sz="1800" kern="100" dirty="0">
                <a:effectLst/>
                <a:latin typeface="Times New Roman" panose="02020603050405020304" pitchFamily="18" charset="0"/>
                <a:ea typeface="宋体" panose="02010600030101010101" pitchFamily="2" charset="-122"/>
              </a:rPr>
              <a:t>中配置数据源，具体内容如下：</a:t>
            </a:r>
          </a:p>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数据库地址</a:t>
            </a:r>
          </a:p>
          <a:p>
            <a:pPr marL="266700" algn="just"/>
            <a:r>
              <a:rPr lang="de-DE" altLang="zh-CN" sz="1800" kern="100" dirty="0">
                <a:effectLst/>
                <a:latin typeface="Times New Roman" panose="02020603050405020304" pitchFamily="18" charset="0"/>
                <a:ea typeface="宋体" panose="02010600030101010101" pitchFamily="2" charset="-122"/>
              </a:rPr>
              <a:t>spring.datasource.url=jdbc:mysql://localhost:3306/springbootjpa?characterEncoding=utf8</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数据库用户名</a:t>
            </a:r>
          </a:p>
          <a:p>
            <a:pPr marL="266700" algn="just"/>
            <a:r>
              <a:rPr lang="de-DE" altLang="zh-CN" sz="1800" kern="100" dirty="0">
                <a:effectLst/>
                <a:latin typeface="Times New Roman" panose="02020603050405020304" pitchFamily="18" charset="0"/>
                <a:ea typeface="宋体" panose="02010600030101010101" pitchFamily="2" charset="-122"/>
              </a:rPr>
              <a:t>spring.datasource.username=root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数据库密码</a:t>
            </a:r>
          </a:p>
          <a:p>
            <a:pPr marL="266700" algn="just"/>
            <a:r>
              <a:rPr lang="de-DE" altLang="zh-CN" sz="1800" kern="100" dirty="0">
                <a:effectLst/>
                <a:latin typeface="Times New Roman" panose="02020603050405020304" pitchFamily="18" charset="0"/>
                <a:ea typeface="宋体" panose="02010600030101010101" pitchFamily="2" charset="-122"/>
              </a:rPr>
              <a:t>spring.datasource.password=root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数据库驱动</a:t>
            </a:r>
          </a:p>
          <a:p>
            <a:pPr marL="266700" algn="just"/>
            <a:r>
              <a:rPr lang="de-DE" altLang="zh-CN" sz="1800" kern="100" dirty="0">
                <a:effectLst/>
                <a:latin typeface="Times New Roman" panose="02020603050405020304" pitchFamily="18" charset="0"/>
                <a:ea typeface="宋体" panose="02010600030101010101" pitchFamily="2" charset="-122"/>
              </a:rPr>
              <a:t>spring.datasource.driver-class-name=com.mysql.jdbc.Driver</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输出的</a:t>
            </a:r>
            <a:r>
              <a:rPr lang="de-DE" altLang="zh-CN" sz="1800" kern="100" dirty="0">
                <a:effectLst/>
                <a:latin typeface="Times New Roman" panose="02020603050405020304" pitchFamily="18" charset="0"/>
                <a:ea typeface="宋体" panose="02010600030101010101" pitchFamily="2" charset="-122"/>
              </a:rPr>
              <a:t>JSON</a:t>
            </a:r>
            <a:r>
              <a:rPr lang="zh-CN" altLang="zh-CN" sz="1800" kern="100" dirty="0">
                <a:effectLst/>
                <a:latin typeface="Times New Roman" panose="02020603050405020304" pitchFamily="18" charset="0"/>
                <a:ea typeface="宋体" panose="02010600030101010101" pitchFamily="2" charset="-122"/>
              </a:rPr>
              <a:t>字符串格式更美观</a:t>
            </a:r>
          </a:p>
          <a:p>
            <a:r>
              <a:rPr lang="de-DE" altLang="zh-CN" sz="1800" kern="100" dirty="0">
                <a:effectLst/>
                <a:latin typeface="Times New Roman" panose="02020603050405020304" pitchFamily="18" charset="0"/>
                <a:ea typeface="宋体" panose="02010600030101010101" pitchFamily="2" charset="-122"/>
              </a:rPr>
              <a:t>    spring.jackson.serialization.indent-output=true</a:t>
            </a:r>
            <a:endParaRPr lang="zh-CN" altLang="en-US" dirty="0"/>
          </a:p>
        </p:txBody>
      </p:sp>
    </p:spTree>
    <p:extLst>
      <p:ext uri="{BB962C8B-B14F-4D97-AF65-F5344CB8AC3E}">
        <p14:creationId xmlns:p14="http://schemas.microsoft.com/office/powerpoint/2010/main" val="1953259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F66F1-669B-43AF-A321-ACD8ECA8F6AF}"/>
              </a:ext>
            </a:extLst>
          </p:cNvPr>
          <p:cNvSpPr>
            <a:spLocks noGrp="1"/>
          </p:cNvSpPr>
          <p:nvPr>
            <p:ph type="title"/>
          </p:nvPr>
        </p:nvSpPr>
        <p:spPr/>
        <p:txBody>
          <a:bodyPr/>
          <a:lstStyle/>
          <a:p>
            <a:r>
              <a:rPr lang="en-US" altLang="zh-CN" dirty="0"/>
              <a:t>【</a:t>
            </a:r>
            <a:r>
              <a:rPr lang="zh-CN" altLang="en-US" dirty="0"/>
              <a:t>例</a:t>
            </a:r>
            <a:r>
              <a:rPr lang="en-US" altLang="zh-CN" dirty="0"/>
              <a:t>13-2】</a:t>
            </a:r>
            <a:endParaRPr lang="zh-CN" altLang="en-US" dirty="0"/>
          </a:p>
        </p:txBody>
      </p:sp>
      <p:sp>
        <p:nvSpPr>
          <p:cNvPr id="4" name="灯片编号占位符 3">
            <a:extLst>
              <a:ext uri="{FF2B5EF4-FFF2-40B4-BE49-F238E27FC236}">
                <a16:creationId xmlns:a16="http://schemas.microsoft.com/office/drawing/2014/main" id="{ECB398E4-6B31-430B-BE71-695C4DECA447}"/>
              </a:ext>
            </a:extLst>
          </p:cNvPr>
          <p:cNvSpPr>
            <a:spLocks noGrp="1"/>
          </p:cNvSpPr>
          <p:nvPr>
            <p:ph type="sldNum" sz="quarter" idx="12"/>
          </p:nvPr>
        </p:nvSpPr>
        <p:spPr/>
        <p:txBody>
          <a:bodyPr/>
          <a:lstStyle/>
          <a:p>
            <a:fld id="{8D4D1E41-7A09-AB4A-A4E1-09765ADA2698}" type="slidenum">
              <a:rPr kumimoji="1" lang="zh-CN" altLang="en-US" smtClean="0"/>
              <a:pPr/>
              <a:t>27</a:t>
            </a:fld>
            <a:endParaRPr kumimoji="1" lang="zh-CN" altLang="en-US" dirty="0"/>
          </a:p>
        </p:txBody>
      </p:sp>
      <p:sp>
        <p:nvSpPr>
          <p:cNvPr id="5" name="文本框 4">
            <a:extLst>
              <a:ext uri="{FF2B5EF4-FFF2-40B4-BE49-F238E27FC236}">
                <a16:creationId xmlns:a16="http://schemas.microsoft.com/office/drawing/2014/main" id="{CFD5627E-4946-4665-A24E-94C20E1D6F5B}"/>
              </a:ext>
            </a:extLst>
          </p:cNvPr>
          <p:cNvSpPr txBox="1"/>
          <p:nvPr/>
        </p:nvSpPr>
        <p:spPr>
          <a:xfrm>
            <a:off x="1307508" y="1509311"/>
            <a:ext cx="9147499" cy="1299990"/>
          </a:xfrm>
          <a:prstGeom prst="rect">
            <a:avLst/>
          </a:prstGeom>
          <a:noFill/>
          <a:ln>
            <a:solidFill>
              <a:srgbClr val="C00000"/>
            </a:solidFill>
          </a:ln>
        </p:spPr>
        <p:txBody>
          <a:bodyPr wrap="square" rtlCol="0">
            <a:spAutoFit/>
          </a:bodyPr>
          <a:lstStyle/>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4</a:t>
            </a:r>
            <a:r>
              <a:rPr lang="zh-CN" altLang="zh-CN" sz="1800" b="1" kern="100" dirty="0">
                <a:effectLst/>
                <a:latin typeface="Times New Roman" panose="02020603050405020304" pitchFamily="18" charset="0"/>
                <a:ea typeface="宋体" panose="02010600030101010101" pitchFamily="2" charset="-122"/>
              </a:rPr>
              <a:t>．自定义端点</a:t>
            </a:r>
            <a:endParaRPr lang="zh-CN"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创建名为</a:t>
            </a:r>
            <a:r>
              <a:rPr lang="de-DE" altLang="zh-CN" sz="1800" kern="100" dirty="0">
                <a:effectLst/>
                <a:latin typeface="Times New Roman" panose="02020603050405020304" pitchFamily="18" charset="0"/>
                <a:ea typeface="宋体" panose="02010600030101010101" pitchFamily="2" charset="-122"/>
              </a:rPr>
              <a:t>com.ch.ch13_2.endPoint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的包，并在该包中使用注解</a:t>
            </a:r>
            <a:r>
              <a:rPr lang="de-DE" altLang="zh-CN" sz="1800" kern="100" dirty="0">
                <a:solidFill>
                  <a:srgbClr val="C00000"/>
                </a:solidFill>
                <a:effectLst/>
                <a:latin typeface="Times New Roman" panose="02020603050405020304" pitchFamily="18" charset="0"/>
                <a:ea typeface="宋体" panose="02010600030101010101" pitchFamily="2" charset="-122"/>
              </a:rPr>
              <a:t>@Endpoint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自定义端点类</a:t>
            </a:r>
            <a:r>
              <a:rPr lang="de-DE" altLang="zh-CN" sz="1800" kern="100" dirty="0">
                <a:effectLst/>
                <a:latin typeface="Times New Roman" panose="02020603050405020304" pitchFamily="18" charset="0"/>
                <a:ea typeface="宋体" panose="02010600030101010101" pitchFamily="2" charset="-122"/>
              </a:rPr>
              <a:t>DataSourceEndpoint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。在该端点类中，使用</a:t>
            </a:r>
            <a:r>
              <a:rPr lang="de-DE" altLang="zh-CN" sz="1800" kern="100" dirty="0">
                <a:solidFill>
                  <a:srgbClr val="C00000"/>
                </a:solidFill>
                <a:effectLst/>
                <a:latin typeface="Times New Roman" panose="02020603050405020304" pitchFamily="18" charset="0"/>
                <a:ea typeface="宋体" panose="02010600030101010101" pitchFamily="2" charset="-122"/>
              </a:rPr>
              <a:t>@ReadOperation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注解来显示数据源信息，使用</a:t>
            </a:r>
            <a:r>
              <a:rPr lang="de-DE" altLang="zh-CN" sz="1800" kern="100" dirty="0">
                <a:solidFill>
                  <a:srgbClr val="C00000"/>
                </a:solidFill>
                <a:effectLst/>
                <a:latin typeface="Times New Roman" panose="02020603050405020304" pitchFamily="18" charset="0"/>
                <a:ea typeface="宋体" panose="02010600030101010101" pitchFamily="2" charset="-122"/>
              </a:rPr>
              <a:t>@WriteOperation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来动态更新数据源信息。</a:t>
            </a:r>
            <a:endParaRPr lang="zh-CN" altLang="en-US" dirty="0"/>
          </a:p>
        </p:txBody>
      </p:sp>
      <p:sp>
        <p:nvSpPr>
          <p:cNvPr id="6" name="文本框 5">
            <a:extLst>
              <a:ext uri="{FF2B5EF4-FFF2-40B4-BE49-F238E27FC236}">
                <a16:creationId xmlns:a16="http://schemas.microsoft.com/office/drawing/2014/main" id="{AEBA5074-287D-4FF3-B478-608AF57A6ABB}"/>
              </a:ext>
            </a:extLst>
          </p:cNvPr>
          <p:cNvSpPr txBox="1"/>
          <p:nvPr/>
        </p:nvSpPr>
        <p:spPr>
          <a:xfrm>
            <a:off x="1307508" y="3040655"/>
            <a:ext cx="9147499" cy="1200329"/>
          </a:xfrm>
          <a:prstGeom prst="rect">
            <a:avLst/>
          </a:prstGeom>
          <a:noFill/>
          <a:ln>
            <a:solidFill>
              <a:srgbClr val="C00000"/>
            </a:solidFill>
          </a:ln>
        </p:spPr>
        <p:txBody>
          <a:bodyPr wrap="square" rtlCol="0">
            <a:spAutoFit/>
          </a:bodyPr>
          <a:lstStyle/>
          <a:p>
            <a:r>
              <a:rPr lang="en-US" altLang="zh-CN" b="1" dirty="0"/>
              <a:t>5</a:t>
            </a:r>
            <a:r>
              <a:rPr lang="zh-CN" altLang="en-US" b="1" dirty="0"/>
              <a:t>．暴露端点</a:t>
            </a:r>
          </a:p>
          <a:p>
            <a:r>
              <a:rPr lang="zh-CN" altLang="en-US" dirty="0"/>
              <a:t>在配置文件</a:t>
            </a:r>
            <a:r>
              <a:rPr lang="en-US" altLang="zh-CN" dirty="0" err="1"/>
              <a:t>application.properties</a:t>
            </a:r>
            <a:r>
              <a:rPr lang="zh-CN" altLang="en-US" dirty="0"/>
              <a:t>中暴露端点，内容如下：</a:t>
            </a:r>
          </a:p>
          <a:p>
            <a:r>
              <a:rPr lang="en-US" altLang="zh-CN" dirty="0"/>
              <a:t>#</a:t>
            </a:r>
            <a:r>
              <a:rPr lang="zh-CN" altLang="en-US" dirty="0"/>
              <a:t>暴露所有端点，当然包括</a:t>
            </a:r>
            <a:r>
              <a:rPr lang="en-US" altLang="zh-CN" dirty="0"/>
              <a:t>data-source</a:t>
            </a:r>
            <a:r>
              <a:rPr lang="zh-CN" altLang="en-US" dirty="0"/>
              <a:t>，我们也可以只暴露</a:t>
            </a:r>
            <a:r>
              <a:rPr lang="en-US" altLang="zh-CN" dirty="0"/>
              <a:t>data-source</a:t>
            </a:r>
            <a:r>
              <a:rPr lang="zh-CN" altLang="en-US" dirty="0"/>
              <a:t>端点</a:t>
            </a:r>
          </a:p>
          <a:p>
            <a:r>
              <a:rPr lang="en-US" altLang="zh-CN" b="1" dirty="0" err="1">
                <a:solidFill>
                  <a:srgbClr val="C00000"/>
                </a:solidFill>
              </a:rPr>
              <a:t>management.endpoints.web.exposure.include</a:t>
            </a:r>
            <a:r>
              <a:rPr lang="en-US" altLang="zh-CN" b="1" dirty="0">
                <a:solidFill>
                  <a:srgbClr val="C00000"/>
                </a:solidFill>
              </a:rPr>
              <a:t>=*</a:t>
            </a:r>
          </a:p>
        </p:txBody>
      </p:sp>
    </p:spTree>
    <p:extLst>
      <p:ext uri="{BB962C8B-B14F-4D97-AF65-F5344CB8AC3E}">
        <p14:creationId xmlns:p14="http://schemas.microsoft.com/office/powerpoint/2010/main" val="2645416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53277-EB0D-4269-B1D1-2B5006E5D35A}"/>
              </a:ext>
            </a:extLst>
          </p:cNvPr>
          <p:cNvSpPr>
            <a:spLocks noGrp="1"/>
          </p:cNvSpPr>
          <p:nvPr>
            <p:ph type="title"/>
          </p:nvPr>
        </p:nvSpPr>
        <p:spPr/>
        <p:txBody>
          <a:bodyPr/>
          <a:lstStyle/>
          <a:p>
            <a:r>
              <a:rPr lang="en-US" altLang="zh-CN" dirty="0"/>
              <a:t>6</a:t>
            </a:r>
            <a:r>
              <a:rPr lang="zh-CN" altLang="en-US" dirty="0"/>
              <a:t>．测试端点</a:t>
            </a:r>
          </a:p>
        </p:txBody>
      </p:sp>
      <p:sp>
        <p:nvSpPr>
          <p:cNvPr id="4" name="灯片编号占位符 3">
            <a:extLst>
              <a:ext uri="{FF2B5EF4-FFF2-40B4-BE49-F238E27FC236}">
                <a16:creationId xmlns:a16="http://schemas.microsoft.com/office/drawing/2014/main" id="{B366695C-740E-4782-AF55-5F066DC7D335}"/>
              </a:ext>
            </a:extLst>
          </p:cNvPr>
          <p:cNvSpPr>
            <a:spLocks noGrp="1"/>
          </p:cNvSpPr>
          <p:nvPr>
            <p:ph type="sldNum" sz="quarter" idx="12"/>
          </p:nvPr>
        </p:nvSpPr>
        <p:spPr/>
        <p:txBody>
          <a:bodyPr/>
          <a:lstStyle/>
          <a:p>
            <a:fld id="{8D4D1E41-7A09-AB4A-A4E1-09765ADA2698}" type="slidenum">
              <a:rPr kumimoji="1" lang="zh-CN" altLang="en-US" smtClean="0"/>
              <a:pPr/>
              <a:t>28</a:t>
            </a:fld>
            <a:endParaRPr kumimoji="1" lang="zh-CN" altLang="en-US" dirty="0"/>
          </a:p>
        </p:txBody>
      </p:sp>
      <p:sp>
        <p:nvSpPr>
          <p:cNvPr id="5" name="文本框 4">
            <a:extLst>
              <a:ext uri="{FF2B5EF4-FFF2-40B4-BE49-F238E27FC236}">
                <a16:creationId xmlns:a16="http://schemas.microsoft.com/office/drawing/2014/main" id="{7C05B524-3193-483F-BBF0-B59C70A2989A}"/>
              </a:ext>
            </a:extLst>
          </p:cNvPr>
          <p:cNvSpPr txBox="1"/>
          <p:nvPr/>
        </p:nvSpPr>
        <p:spPr>
          <a:xfrm>
            <a:off x="1189822" y="1509311"/>
            <a:ext cx="9397388" cy="646331"/>
          </a:xfrm>
          <a:prstGeom prst="rect">
            <a:avLst/>
          </a:prstGeom>
          <a:noFill/>
          <a:ln>
            <a:solidFill>
              <a:srgbClr val="C00000"/>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首先，启动应用程序主类</a:t>
            </a:r>
            <a:r>
              <a:rPr lang="de-DE" altLang="zh-CN" sz="1800" kern="100" dirty="0">
                <a:effectLst/>
                <a:latin typeface="Times New Roman" panose="02020603050405020304" pitchFamily="18" charset="0"/>
                <a:ea typeface="宋体" panose="02010600030101010101" pitchFamily="2" charset="-122"/>
              </a:rPr>
              <a:t>Ch132Application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，然后通过“</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http://localhost:8080/actuator/data-source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”测试端点</a:t>
            </a:r>
            <a:r>
              <a:rPr lang="de-DE" altLang="zh-CN" sz="1800" kern="100" dirty="0">
                <a:effectLst/>
                <a:latin typeface="Times New Roman" panose="02020603050405020304" pitchFamily="18" charset="0"/>
                <a:ea typeface="宋体" panose="02010600030101010101" pitchFamily="2" charset="-122"/>
              </a:rPr>
              <a:t>data-source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，运行效果如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左下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图所示。</a:t>
            </a:r>
            <a:endParaRPr lang="zh-CN" altLang="en-US" dirty="0"/>
          </a:p>
        </p:txBody>
      </p:sp>
      <p:pic>
        <p:nvPicPr>
          <p:cNvPr id="3074" name="Picture 2">
            <a:extLst>
              <a:ext uri="{FF2B5EF4-FFF2-40B4-BE49-F238E27FC236}">
                <a16:creationId xmlns:a16="http://schemas.microsoft.com/office/drawing/2014/main" id="{91BC6407-579D-4CF5-9441-6CA8E7360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442" y="2453967"/>
            <a:ext cx="1572237" cy="132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0764350E-38CB-4C97-B780-F67D6CE4A4B3}"/>
              </a:ext>
            </a:extLst>
          </p:cNvPr>
          <p:cNvSpPr txBox="1"/>
          <p:nvPr/>
        </p:nvSpPr>
        <p:spPr>
          <a:xfrm>
            <a:off x="1307508" y="4032173"/>
            <a:ext cx="9279702" cy="923330"/>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de-DE" altLang="zh-CN" sz="1800" kern="100" dirty="0">
                <a:effectLst/>
                <a:latin typeface="Times New Roman" panose="02020603050405020304" pitchFamily="18" charset="0"/>
                <a:ea typeface="宋体" panose="02010600030101010101" pitchFamily="2" charset="-122"/>
              </a:rPr>
              <a:t>Google Chrome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de-DE" altLang="zh-CN" sz="1800" kern="100" dirty="0">
                <a:solidFill>
                  <a:srgbClr val="C00000"/>
                </a:solidFill>
                <a:effectLst/>
                <a:latin typeface="Times New Roman" panose="02020603050405020304" pitchFamily="18" charset="0"/>
                <a:ea typeface="宋体" panose="02010600030101010101" pitchFamily="2" charset="-122"/>
              </a:rPr>
              <a:t>Postman REST Client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发送</a:t>
            </a:r>
            <a:r>
              <a:rPr lang="de-DE" altLang="zh-CN" sz="1800" kern="100" dirty="0">
                <a:solidFill>
                  <a:srgbClr val="C00000"/>
                </a:solidFill>
                <a:effectLst/>
                <a:latin typeface="Times New Roman" panose="02020603050405020304" pitchFamily="18" charset="0"/>
                <a:ea typeface="宋体" panose="02010600030101010101" pitchFamily="2" charset="-122"/>
              </a:rPr>
              <a:t>POST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请求“</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http://localhost:8080/actuator/data-source?max=20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de-DE" altLang="zh-CN" sz="1800" kern="100" dirty="0">
                <a:solidFill>
                  <a:srgbClr val="C00000"/>
                </a:solidFill>
                <a:effectLst/>
                <a:latin typeface="Times New Roman" panose="02020603050405020304" pitchFamily="18" charset="0"/>
                <a:ea typeface="宋体" panose="02010600030101010101" pitchFamily="2" charset="-122"/>
              </a:rPr>
              <a:t>POST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请求执行后，“</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http://localhost:8080/actuator/data-source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”测试端点</a:t>
            </a:r>
            <a:r>
              <a:rPr lang="de-DE" altLang="zh-CN" sz="1800" kern="100" dirty="0">
                <a:effectLst/>
                <a:latin typeface="Times New Roman" panose="02020603050405020304" pitchFamily="18" charset="0"/>
                <a:ea typeface="宋体" panose="02010600030101010101" pitchFamily="2" charset="-122"/>
              </a:rPr>
              <a:t>data-source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，运行效果如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右上</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图所示。</a:t>
            </a:r>
            <a:endParaRPr lang="zh-CN" altLang="en-US" dirty="0"/>
          </a:p>
        </p:txBody>
      </p:sp>
      <p:pic>
        <p:nvPicPr>
          <p:cNvPr id="3075" name="Picture 3">
            <a:extLst>
              <a:ext uri="{FF2B5EF4-FFF2-40B4-BE49-F238E27FC236}">
                <a16:creationId xmlns:a16="http://schemas.microsoft.com/office/drawing/2014/main" id="{E94BA13B-C942-4906-A2C2-D048CC9FD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340" y="2299995"/>
            <a:ext cx="1467080" cy="14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7">
            <a:extLst>
              <a:ext uri="{FF2B5EF4-FFF2-40B4-BE49-F238E27FC236}">
                <a16:creationId xmlns:a16="http://schemas.microsoft.com/office/drawing/2014/main" id="{34B6AA63-B472-4D84-9DD7-978392CCC9E1}"/>
              </a:ext>
            </a:extLst>
          </p:cNvPr>
          <p:cNvCxnSpPr/>
          <p:nvPr/>
        </p:nvCxnSpPr>
        <p:spPr>
          <a:xfrm flipH="1">
            <a:off x="4362679" y="1972019"/>
            <a:ext cx="1456982" cy="85380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F5E1B76-81CC-4004-8FED-D2531E564D47}"/>
              </a:ext>
            </a:extLst>
          </p:cNvPr>
          <p:cNvCxnSpPr>
            <a:endCxn id="3075" idx="1"/>
          </p:cNvCxnSpPr>
          <p:nvPr/>
        </p:nvCxnSpPr>
        <p:spPr>
          <a:xfrm flipV="1">
            <a:off x="4639018" y="3033535"/>
            <a:ext cx="1733322" cy="178083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88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2</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solidFill>
                  <a:srgbClr val="C00000"/>
                </a:solidFill>
              </a:rPr>
              <a:t>13.1 </a:t>
            </a:r>
            <a:r>
              <a:rPr kumimoji="1" lang="zh-CN" altLang="en-US" dirty="0">
                <a:solidFill>
                  <a:srgbClr val="C00000"/>
                </a:solidFill>
              </a:rPr>
              <a:t>端点的分类与测试</a:t>
            </a:r>
            <a:endParaRPr kumimoji="1" lang="en-US" altLang="zh-CN" dirty="0">
              <a:solidFill>
                <a:srgbClr val="C00000"/>
              </a:solidFill>
            </a:endParaRPr>
          </a:p>
          <a:p>
            <a:pPr marL="0" indent="0">
              <a:lnSpc>
                <a:spcPct val="130000"/>
              </a:lnSpc>
              <a:buNone/>
            </a:pPr>
            <a:r>
              <a:rPr kumimoji="1" lang="en-US" altLang="zh-CN" dirty="0"/>
              <a:t>13.2 </a:t>
            </a:r>
            <a:r>
              <a:rPr kumimoji="1" lang="zh-CN" altLang="en-US" dirty="0"/>
              <a:t>自定义端点</a:t>
            </a:r>
            <a:endParaRPr kumimoji="1" lang="en-US" altLang="zh-CN" dirty="0"/>
          </a:p>
          <a:p>
            <a:pPr marL="0" indent="0">
              <a:lnSpc>
                <a:spcPct val="130000"/>
              </a:lnSpc>
              <a:buNone/>
            </a:pPr>
            <a:r>
              <a:rPr kumimoji="1" lang="en-US" altLang="zh-CN" dirty="0"/>
              <a:t>13.3 </a:t>
            </a:r>
            <a:r>
              <a:rPr kumimoji="1" lang="zh-CN" altLang="en-US" dirty="0"/>
              <a:t>自定义</a:t>
            </a:r>
            <a:r>
              <a:rPr kumimoji="1" lang="en-US" altLang="zh-CN" dirty="0" err="1"/>
              <a:t>HealthIndicator</a:t>
            </a:r>
            <a:endParaRPr kumimoji="1" lang="en-US" altLang="zh-CN" dirty="0"/>
          </a:p>
        </p:txBody>
      </p:sp>
    </p:spTree>
    <p:extLst>
      <p:ext uri="{BB962C8B-B14F-4D97-AF65-F5344CB8AC3E}">
        <p14:creationId xmlns:p14="http://schemas.microsoft.com/office/powerpoint/2010/main" val="1887151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B17D-835F-4682-9A7D-0297DEAB64A7}"/>
              </a:ext>
            </a:extLst>
          </p:cNvPr>
          <p:cNvSpPr>
            <a:spLocks noGrp="1"/>
          </p:cNvSpPr>
          <p:nvPr>
            <p:ph type="title"/>
          </p:nvPr>
        </p:nvSpPr>
        <p:spPr/>
        <p:txBody>
          <a:bodyPr/>
          <a:lstStyle/>
          <a:p>
            <a:r>
              <a:rPr lang="zh-CN" altLang="en-US" dirty="0"/>
              <a:t>本章内容</a:t>
            </a:r>
          </a:p>
        </p:txBody>
      </p:sp>
      <p:sp>
        <p:nvSpPr>
          <p:cNvPr id="4" name="灯片编号占位符 3">
            <a:extLst>
              <a:ext uri="{FF2B5EF4-FFF2-40B4-BE49-F238E27FC236}">
                <a16:creationId xmlns:a16="http://schemas.microsoft.com/office/drawing/2014/main" id="{6BC8E6EB-ED59-404D-811D-DAA714919209}"/>
              </a:ext>
            </a:extLst>
          </p:cNvPr>
          <p:cNvSpPr>
            <a:spLocks noGrp="1"/>
          </p:cNvSpPr>
          <p:nvPr>
            <p:ph type="sldNum" sz="quarter" idx="12"/>
          </p:nvPr>
        </p:nvSpPr>
        <p:spPr/>
        <p:txBody>
          <a:bodyPr/>
          <a:lstStyle/>
          <a:p>
            <a:fld id="{8D4D1E41-7A09-AB4A-A4E1-09765ADA2698}" type="slidenum">
              <a:rPr kumimoji="1" lang="zh-CN" altLang="en-US" smtClean="0"/>
              <a:pPr/>
              <a:t>29</a:t>
            </a:fld>
            <a:endParaRPr kumimoji="1" lang="zh-CN" altLang="en-US" dirty="0"/>
          </a:p>
        </p:txBody>
      </p:sp>
      <p:sp>
        <p:nvSpPr>
          <p:cNvPr id="5" name="内容占位符 4">
            <a:extLst>
              <a:ext uri="{FF2B5EF4-FFF2-40B4-BE49-F238E27FC236}">
                <a16:creationId xmlns:a16="http://schemas.microsoft.com/office/drawing/2014/main" id="{BFD7B4A7-4A4B-45B6-96BA-7E3AFE60B44F}"/>
              </a:ext>
            </a:extLst>
          </p:cNvPr>
          <p:cNvSpPr>
            <a:spLocks noGrp="1"/>
          </p:cNvSpPr>
          <p:nvPr>
            <p:ph idx="1"/>
          </p:nvPr>
        </p:nvSpPr>
        <p:spPr>
          <a:xfrm>
            <a:off x="838200" y="1511300"/>
            <a:ext cx="10515600" cy="4586288"/>
          </a:xfrm>
        </p:spPr>
        <p:txBody>
          <a:bodyPr>
            <a:normAutofit/>
          </a:bodyPr>
          <a:lstStyle/>
          <a:p>
            <a:pPr marL="0" indent="0">
              <a:lnSpc>
                <a:spcPct val="130000"/>
              </a:lnSpc>
              <a:buNone/>
            </a:pPr>
            <a:r>
              <a:rPr kumimoji="1" lang="en-US" altLang="zh-CN" dirty="0"/>
              <a:t>13.1 </a:t>
            </a:r>
            <a:r>
              <a:rPr kumimoji="1" lang="zh-CN" altLang="en-US" dirty="0"/>
              <a:t>端点的分类与测试</a:t>
            </a:r>
            <a:endParaRPr kumimoji="1" lang="en-US" altLang="zh-CN" dirty="0"/>
          </a:p>
          <a:p>
            <a:pPr marL="0" indent="0">
              <a:lnSpc>
                <a:spcPct val="130000"/>
              </a:lnSpc>
              <a:buNone/>
            </a:pPr>
            <a:r>
              <a:rPr kumimoji="1" lang="en-US" altLang="zh-CN" dirty="0"/>
              <a:t>13.2 </a:t>
            </a:r>
            <a:r>
              <a:rPr kumimoji="1" lang="zh-CN" altLang="en-US" dirty="0"/>
              <a:t>自定义端点</a:t>
            </a:r>
            <a:endParaRPr kumimoji="1" lang="en-US" altLang="zh-CN" dirty="0"/>
          </a:p>
          <a:p>
            <a:pPr marL="0" indent="0">
              <a:lnSpc>
                <a:spcPct val="130000"/>
              </a:lnSpc>
              <a:buNone/>
            </a:pPr>
            <a:r>
              <a:rPr kumimoji="1" lang="en-US" altLang="zh-CN" dirty="0">
                <a:solidFill>
                  <a:srgbClr val="C00000"/>
                </a:solidFill>
              </a:rPr>
              <a:t>13.3 </a:t>
            </a:r>
            <a:r>
              <a:rPr kumimoji="1" lang="zh-CN" altLang="en-US" dirty="0">
                <a:solidFill>
                  <a:srgbClr val="C00000"/>
                </a:solidFill>
              </a:rPr>
              <a:t>自定义</a:t>
            </a:r>
            <a:r>
              <a:rPr kumimoji="1" lang="en-US" altLang="zh-CN" dirty="0" err="1">
                <a:solidFill>
                  <a:srgbClr val="C00000"/>
                </a:solidFill>
              </a:rPr>
              <a:t>HealthIndicator</a:t>
            </a:r>
            <a:endParaRPr kumimoji="1" lang="en-US" altLang="zh-CN" dirty="0">
              <a:solidFill>
                <a:srgbClr val="C00000"/>
              </a:solidFill>
            </a:endParaRPr>
          </a:p>
        </p:txBody>
      </p:sp>
    </p:spTree>
    <p:extLst>
      <p:ext uri="{BB962C8B-B14F-4D97-AF65-F5344CB8AC3E}">
        <p14:creationId xmlns:p14="http://schemas.microsoft.com/office/powerpoint/2010/main" val="212811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6E262-52BC-4C93-B000-FE0B606DD8F6}"/>
              </a:ext>
            </a:extLst>
          </p:cNvPr>
          <p:cNvSpPr>
            <a:spLocks noGrp="1"/>
          </p:cNvSpPr>
          <p:nvPr>
            <p:ph type="title"/>
          </p:nvPr>
        </p:nvSpPr>
        <p:spPr/>
        <p:txBody>
          <a:bodyPr/>
          <a:lstStyle/>
          <a:p>
            <a:r>
              <a:rPr lang="en-US" altLang="zh-CN" dirty="0"/>
              <a:t>13.3 </a:t>
            </a:r>
            <a:r>
              <a:rPr lang="zh-CN" altLang="en-US" dirty="0"/>
              <a:t>自定义</a:t>
            </a:r>
            <a:r>
              <a:rPr lang="en-US" altLang="zh-CN" dirty="0" err="1"/>
              <a:t>HealthIndicator</a:t>
            </a:r>
            <a:endParaRPr lang="zh-CN" altLang="en-US" dirty="0"/>
          </a:p>
        </p:txBody>
      </p:sp>
      <p:sp>
        <p:nvSpPr>
          <p:cNvPr id="3" name="内容占位符 2">
            <a:extLst>
              <a:ext uri="{FF2B5EF4-FFF2-40B4-BE49-F238E27FC236}">
                <a16:creationId xmlns:a16="http://schemas.microsoft.com/office/drawing/2014/main" id="{E7DF83EE-BEAA-408D-B07D-A82BED05ABE8}"/>
              </a:ext>
            </a:extLst>
          </p:cNvPr>
          <p:cNvSpPr>
            <a:spLocks noGrp="1"/>
          </p:cNvSpPr>
          <p:nvPr>
            <p:ph idx="1"/>
          </p:nvPr>
        </p:nvSpPr>
        <p:spPr/>
        <p:txBody>
          <a:bodyPr/>
          <a:lstStyle/>
          <a:p>
            <a:r>
              <a:rPr lang="zh-CN" altLang="en-US" dirty="0"/>
              <a:t>当</a:t>
            </a:r>
            <a:r>
              <a:rPr lang="en-US" altLang="zh-CN" dirty="0"/>
              <a:t>Spring Boot</a:t>
            </a:r>
            <a:r>
              <a:rPr lang="zh-CN" altLang="en-US" dirty="0"/>
              <a:t>自带的</a:t>
            </a:r>
            <a:r>
              <a:rPr lang="en-US" altLang="zh-CN" dirty="0" err="1">
                <a:solidFill>
                  <a:srgbClr val="C00000"/>
                </a:solidFill>
              </a:rPr>
              <a:t>HealthIndicator</a:t>
            </a:r>
            <a:r>
              <a:rPr lang="zh-CN" altLang="en-US" dirty="0"/>
              <a:t>接口实现类不能满足我们的需求时，就需要自定义</a:t>
            </a:r>
            <a:r>
              <a:rPr lang="en-US" altLang="zh-CN" dirty="0" err="1">
                <a:solidFill>
                  <a:srgbClr val="C00000"/>
                </a:solidFill>
              </a:rPr>
              <a:t>HealthIndicator</a:t>
            </a:r>
            <a:r>
              <a:rPr lang="zh-CN" altLang="en-US" dirty="0"/>
              <a:t>接口实现类。自定义</a:t>
            </a:r>
            <a:r>
              <a:rPr lang="en-US" altLang="zh-CN" dirty="0" err="1">
                <a:solidFill>
                  <a:srgbClr val="C00000"/>
                </a:solidFill>
              </a:rPr>
              <a:t>HealthIndicator</a:t>
            </a:r>
            <a:r>
              <a:rPr lang="zh-CN" altLang="en-US" dirty="0"/>
              <a:t>接口实现类很简单，只需要实现</a:t>
            </a:r>
            <a:r>
              <a:rPr lang="en-US" altLang="zh-CN" dirty="0" err="1">
                <a:solidFill>
                  <a:srgbClr val="C00000"/>
                </a:solidFill>
              </a:rPr>
              <a:t>HealthIndicator</a:t>
            </a:r>
            <a:r>
              <a:rPr lang="zh-CN" altLang="en-US" dirty="0"/>
              <a:t>接口，并重写接口方法</a:t>
            </a:r>
            <a:r>
              <a:rPr lang="en-US" altLang="zh-CN" dirty="0">
                <a:solidFill>
                  <a:srgbClr val="C00000"/>
                </a:solidFill>
              </a:rPr>
              <a:t>health</a:t>
            </a:r>
            <a:r>
              <a:rPr lang="zh-CN" altLang="en-US" dirty="0"/>
              <a:t>，返回一个</a:t>
            </a:r>
            <a:r>
              <a:rPr lang="en-US" altLang="zh-CN" dirty="0">
                <a:solidFill>
                  <a:srgbClr val="C00000"/>
                </a:solidFill>
              </a:rPr>
              <a:t>Health</a:t>
            </a:r>
            <a:r>
              <a:rPr lang="zh-CN" altLang="en-US" dirty="0"/>
              <a:t>对象。</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13-3】</a:t>
            </a:r>
            <a:r>
              <a:rPr lang="zh-CN" altLang="en-US" dirty="0"/>
              <a:t>自定义</a:t>
            </a:r>
            <a:r>
              <a:rPr lang="en-US" altLang="zh-CN" dirty="0" err="1"/>
              <a:t>HealthIndicator</a:t>
            </a:r>
            <a:r>
              <a:rPr lang="zh-CN" altLang="en-US" dirty="0"/>
              <a:t>。</a:t>
            </a:r>
          </a:p>
        </p:txBody>
      </p:sp>
      <p:sp>
        <p:nvSpPr>
          <p:cNvPr id="4" name="灯片编号占位符 3">
            <a:extLst>
              <a:ext uri="{FF2B5EF4-FFF2-40B4-BE49-F238E27FC236}">
                <a16:creationId xmlns:a16="http://schemas.microsoft.com/office/drawing/2014/main" id="{31845621-8FDE-4A96-A7BF-F48005BB7748}"/>
              </a:ext>
            </a:extLst>
          </p:cNvPr>
          <p:cNvSpPr>
            <a:spLocks noGrp="1"/>
          </p:cNvSpPr>
          <p:nvPr>
            <p:ph type="sldNum" sz="quarter" idx="12"/>
          </p:nvPr>
        </p:nvSpPr>
        <p:spPr/>
        <p:txBody>
          <a:bodyPr/>
          <a:lstStyle/>
          <a:p>
            <a:fld id="{8D4D1E41-7A09-AB4A-A4E1-09765ADA2698}" type="slidenum">
              <a:rPr kumimoji="1" lang="zh-CN" altLang="en-US" smtClean="0"/>
              <a:pPr/>
              <a:t>30</a:t>
            </a:fld>
            <a:endParaRPr kumimoji="1" lang="zh-CN" altLang="en-US" dirty="0"/>
          </a:p>
        </p:txBody>
      </p:sp>
    </p:spTree>
    <p:extLst>
      <p:ext uri="{BB962C8B-B14F-4D97-AF65-F5344CB8AC3E}">
        <p14:creationId xmlns:p14="http://schemas.microsoft.com/office/powerpoint/2010/main" val="589394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17D51-DB61-4E57-BD93-58948448A5E4}"/>
              </a:ext>
            </a:extLst>
          </p:cNvPr>
          <p:cNvSpPr>
            <a:spLocks noGrp="1"/>
          </p:cNvSpPr>
          <p:nvPr>
            <p:ph type="title"/>
          </p:nvPr>
        </p:nvSpPr>
        <p:spPr/>
        <p:txBody>
          <a:bodyPr>
            <a:normAutofit/>
          </a:bodyPr>
          <a:lstStyle/>
          <a:p>
            <a:r>
              <a:rPr lang="en-US" altLang="zh-CN" sz="2400" dirty="0"/>
              <a:t>1</a:t>
            </a:r>
            <a:r>
              <a:rPr lang="zh-CN" altLang="en-US" sz="2400" dirty="0"/>
              <a:t>．创建</a:t>
            </a:r>
            <a:r>
              <a:rPr lang="en-US" altLang="zh-CN" sz="2400" dirty="0" err="1"/>
              <a:t>HealthIndicator</a:t>
            </a:r>
            <a:r>
              <a:rPr lang="zh-CN" altLang="en-US" sz="2400" dirty="0"/>
              <a:t>接口实现类</a:t>
            </a:r>
            <a:r>
              <a:rPr lang="en-US" altLang="zh-CN" sz="2400" dirty="0" err="1"/>
              <a:t>MyHealthIndicator</a:t>
            </a:r>
            <a:endParaRPr lang="zh-CN" altLang="en-US" sz="2400" dirty="0"/>
          </a:p>
        </p:txBody>
      </p:sp>
      <p:sp>
        <p:nvSpPr>
          <p:cNvPr id="4" name="灯片编号占位符 3">
            <a:extLst>
              <a:ext uri="{FF2B5EF4-FFF2-40B4-BE49-F238E27FC236}">
                <a16:creationId xmlns:a16="http://schemas.microsoft.com/office/drawing/2014/main" id="{275BD8B4-C601-4BE4-AB33-3330F7240207}"/>
              </a:ext>
            </a:extLst>
          </p:cNvPr>
          <p:cNvSpPr>
            <a:spLocks noGrp="1"/>
          </p:cNvSpPr>
          <p:nvPr>
            <p:ph type="sldNum" sz="quarter" idx="12"/>
          </p:nvPr>
        </p:nvSpPr>
        <p:spPr/>
        <p:txBody>
          <a:bodyPr/>
          <a:lstStyle/>
          <a:p>
            <a:fld id="{8D4D1E41-7A09-AB4A-A4E1-09765ADA2698}" type="slidenum">
              <a:rPr kumimoji="1" lang="zh-CN" altLang="en-US" smtClean="0"/>
              <a:pPr/>
              <a:t>31</a:t>
            </a:fld>
            <a:endParaRPr kumimoji="1" lang="zh-CN" altLang="en-US" dirty="0"/>
          </a:p>
        </p:txBody>
      </p:sp>
      <p:sp>
        <p:nvSpPr>
          <p:cNvPr id="5" name="文本框 4">
            <a:extLst>
              <a:ext uri="{FF2B5EF4-FFF2-40B4-BE49-F238E27FC236}">
                <a16:creationId xmlns:a16="http://schemas.microsoft.com/office/drawing/2014/main" id="{93A918FC-36B7-46DA-96AD-E47F98E00BA3}"/>
              </a:ext>
            </a:extLst>
          </p:cNvPr>
          <p:cNvSpPr txBox="1"/>
          <p:nvPr/>
        </p:nvSpPr>
        <p:spPr>
          <a:xfrm>
            <a:off x="1307507" y="1399142"/>
            <a:ext cx="10105967" cy="5355312"/>
          </a:xfrm>
          <a:prstGeom prst="rect">
            <a:avLst/>
          </a:prstGeom>
          <a:noFill/>
          <a:ln>
            <a:solidFill>
              <a:srgbClr val="C00000"/>
            </a:solidFill>
          </a:ln>
        </p:spPr>
        <p:txBody>
          <a:bodyPr wrap="square" rtlCol="0">
            <a:spAutoFit/>
          </a:bodyPr>
          <a:lstStyle/>
          <a:p>
            <a:pPr marL="266700" algn="just">
              <a:spcBef>
                <a:spcPts val="600"/>
              </a:spcBef>
              <a:spcAft>
                <a:spcPts val="0"/>
              </a:spcAft>
            </a:pPr>
            <a:r>
              <a:rPr lang="de-DE" altLang="zh-CN" sz="1800" kern="100" dirty="0">
                <a:effectLst/>
                <a:latin typeface="Times New Roman" panose="02020603050405020304" pitchFamily="18" charset="0"/>
                <a:ea typeface="宋体" panose="02010600030101010101" pitchFamily="2" charset="-122"/>
              </a:rPr>
              <a:t>@Component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public class MyHealthIndicator implements </a:t>
            </a:r>
            <a:r>
              <a:rPr lang="de-DE" altLang="zh-CN" sz="1800" b="1" kern="100" dirty="0">
                <a:solidFill>
                  <a:srgbClr val="C00000"/>
                </a:solidFill>
                <a:effectLst/>
                <a:latin typeface="Times New Roman" panose="02020603050405020304" pitchFamily="18" charset="0"/>
                <a:ea typeface="宋体" panose="02010600030101010101" pitchFamily="2" charset="-122"/>
              </a:rPr>
              <a:t>HealthIndicator</a:t>
            </a: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@Override</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r>
              <a:rPr lang="de-DE" altLang="zh-CN" sz="1800" b="1" kern="100" dirty="0">
                <a:solidFill>
                  <a:srgbClr val="C00000"/>
                </a:solidFill>
                <a:effectLst/>
                <a:latin typeface="Times New Roman" panose="02020603050405020304" pitchFamily="18" charset="0"/>
                <a:ea typeface="宋体" panose="02010600030101010101" pitchFamily="2" charset="-122"/>
              </a:rPr>
              <a:t>public Health health()</a:t>
            </a:r>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int errorCode = check();</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if(errorCode != 0)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//down</a:t>
            </a:r>
            <a:r>
              <a:rPr lang="zh-CN" altLang="zh-CN" sz="1800" kern="100" dirty="0">
                <a:effectLst/>
                <a:latin typeface="Times New Roman" panose="02020603050405020304" pitchFamily="18" charset="0"/>
                <a:ea typeface="宋体" panose="02010600030101010101" pitchFamily="2" charset="-122"/>
              </a:rPr>
              <a:t>方法表示异常，</a:t>
            </a:r>
            <a:r>
              <a:rPr lang="de-DE" altLang="zh-CN" sz="1800" kern="100" dirty="0">
                <a:effectLst/>
                <a:latin typeface="Times New Roman" panose="02020603050405020304" pitchFamily="18" charset="0"/>
                <a:ea typeface="宋体" panose="02010600030101010101" pitchFamily="2" charset="-122"/>
              </a:rPr>
              <a:t>withDetail</a:t>
            </a:r>
            <a:r>
              <a:rPr lang="zh-CN" altLang="zh-CN" sz="1800" kern="100" dirty="0">
                <a:effectLst/>
                <a:latin typeface="Times New Roman" panose="02020603050405020304" pitchFamily="18" charset="0"/>
                <a:ea typeface="宋体" panose="02010600030101010101" pitchFamily="2" charset="-122"/>
              </a:rPr>
              <a:t>方法添加任意多的异常信息</a:t>
            </a:r>
          </a:p>
          <a:p>
            <a:pPr marL="266700" algn="just"/>
            <a:r>
              <a:rPr lang="de-DE" altLang="zh-CN" sz="1800" kern="100" dirty="0">
                <a:effectLst/>
                <a:latin typeface="Times New Roman" panose="02020603050405020304" pitchFamily="18" charset="0"/>
                <a:ea typeface="宋体" panose="02010600030101010101" pitchFamily="2" charset="-122"/>
              </a:rPr>
              <a:t>			return Health.down().withDetail("message", "error:" + errorCode).build();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//up</a:t>
            </a:r>
            <a:r>
              <a:rPr lang="zh-CN" altLang="zh-CN" sz="1800" kern="100" dirty="0">
                <a:effectLst/>
                <a:latin typeface="Times New Roman" panose="02020603050405020304" pitchFamily="18" charset="0"/>
                <a:ea typeface="宋体" panose="02010600030101010101" pitchFamily="2" charset="-122"/>
              </a:rPr>
              <a:t>方法表示健康</a:t>
            </a:r>
          </a:p>
          <a:p>
            <a:pPr marL="266700" algn="just"/>
            <a:r>
              <a:rPr lang="de-DE" altLang="zh-CN" sz="1800" kern="100" dirty="0">
                <a:effectLst/>
                <a:latin typeface="Times New Roman" panose="02020603050405020304" pitchFamily="18" charset="0"/>
                <a:ea typeface="宋体" panose="02010600030101010101" pitchFamily="2" charset="-122"/>
              </a:rPr>
              <a:t>		return Health.up().build();</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 </a:t>
            </a:r>
            <a:r>
              <a:rPr lang="zh-CN" altLang="zh-CN" sz="1800" kern="100" dirty="0">
                <a:effectLst/>
                <a:latin typeface="Times New Roman" panose="02020603050405020304" pitchFamily="18" charset="0"/>
                <a:ea typeface="宋体" panose="02010600030101010101" pitchFamily="2" charset="-122"/>
              </a:rPr>
              <a:t>模拟返回一个错误状态</a:t>
            </a: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private int check() {</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return 1;</a:t>
            </a:r>
            <a:endParaRPr lang="zh-CN" altLang="zh-CN" sz="1800" kern="100" dirty="0">
              <a:effectLst/>
              <a:latin typeface="Times New Roman" panose="02020603050405020304" pitchFamily="18" charset="0"/>
              <a:ea typeface="宋体" panose="02010600030101010101" pitchFamily="2" charset="-122"/>
            </a:endParaRPr>
          </a:p>
          <a:p>
            <a:pPr marL="266700" algn="just"/>
            <a:r>
              <a:rPr lang="de-DE"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266700" algn="just">
              <a:spcAft>
                <a:spcPts val="600"/>
              </a:spcAft>
            </a:pPr>
            <a:r>
              <a:rPr lang="de-DE"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91685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F57482D-0BDD-4072-9083-F73FD22A37D3}"/>
              </a:ext>
            </a:extLst>
          </p:cNvPr>
          <p:cNvSpPr>
            <a:spLocks noGrp="1"/>
          </p:cNvSpPr>
          <p:nvPr>
            <p:ph type="sldNum" sz="quarter" idx="12"/>
          </p:nvPr>
        </p:nvSpPr>
        <p:spPr/>
        <p:txBody>
          <a:bodyPr/>
          <a:lstStyle/>
          <a:p>
            <a:fld id="{8D4D1E41-7A09-AB4A-A4E1-09765ADA2698}" type="slidenum">
              <a:rPr kumimoji="1" lang="zh-CN" altLang="en-US" smtClean="0"/>
              <a:pPr/>
              <a:t>32</a:t>
            </a:fld>
            <a:endParaRPr kumimoji="1" lang="zh-CN" altLang="en-US" dirty="0"/>
          </a:p>
        </p:txBody>
      </p:sp>
      <p:sp>
        <p:nvSpPr>
          <p:cNvPr id="5" name="文本框 4">
            <a:extLst>
              <a:ext uri="{FF2B5EF4-FFF2-40B4-BE49-F238E27FC236}">
                <a16:creationId xmlns:a16="http://schemas.microsoft.com/office/drawing/2014/main" id="{47E4A231-0A85-4A15-8DB7-988DE90972A1}"/>
              </a:ext>
            </a:extLst>
          </p:cNvPr>
          <p:cNvSpPr txBox="1"/>
          <p:nvPr/>
        </p:nvSpPr>
        <p:spPr>
          <a:xfrm>
            <a:off x="1167788" y="1344058"/>
            <a:ext cx="8989764" cy="3247043"/>
          </a:xfrm>
          <a:prstGeom prst="rect">
            <a:avLst/>
          </a:prstGeom>
          <a:noFill/>
          <a:ln>
            <a:solidFill>
              <a:srgbClr val="C00000"/>
            </a:solidFill>
          </a:ln>
        </p:spPr>
        <p:txBody>
          <a:bodyPr wrap="square" rtlCol="0">
            <a:spAutoFit/>
          </a:bodyPr>
          <a:lstStyle/>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         2</a:t>
            </a:r>
            <a:r>
              <a:rPr lang="zh-CN" altLang="zh-CN" sz="1800" b="1" kern="100" dirty="0">
                <a:effectLst/>
                <a:latin typeface="Times New Roman" panose="02020603050405020304" pitchFamily="18" charset="0"/>
                <a:ea typeface="宋体" panose="02010600030101010101" pitchFamily="2" charset="-122"/>
              </a:rPr>
              <a:t>．将健康详细信息显示给所有用户</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在配置文件</a:t>
            </a:r>
            <a:r>
              <a:rPr lang="de-DE" altLang="zh-CN" sz="1800" kern="100" dirty="0">
                <a:effectLst/>
                <a:latin typeface="Times New Roman" panose="02020603050405020304" pitchFamily="18" charset="0"/>
                <a:ea typeface="宋体" panose="02010600030101010101" pitchFamily="2" charset="-122"/>
              </a:rPr>
              <a:t>application.properties</a:t>
            </a:r>
            <a:r>
              <a:rPr lang="zh-CN" altLang="zh-CN" sz="1800" kern="100" dirty="0">
                <a:effectLst/>
                <a:latin typeface="Times New Roman" panose="02020603050405020304" pitchFamily="18" charset="0"/>
                <a:ea typeface="宋体" panose="02010600030101010101" pitchFamily="2" charset="-122"/>
              </a:rPr>
              <a:t>中，配置将详细健康信息显示给所有用户。配置内容如下：</a:t>
            </a:r>
          </a:p>
          <a:p>
            <a:pPr indent="266700" algn="just">
              <a:spcBef>
                <a:spcPts val="600"/>
              </a:spcBef>
            </a:pPr>
            <a:r>
              <a:rPr lang="de-DE"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将详细健康信息显示给所有用户</a:t>
            </a:r>
          </a:p>
          <a:p>
            <a:pPr indent="266700" algn="just">
              <a:spcAft>
                <a:spcPts val="600"/>
              </a:spcAft>
            </a:pPr>
            <a:r>
              <a:rPr lang="de-DE" altLang="zh-CN" sz="1800" kern="100" dirty="0">
                <a:effectLst/>
                <a:latin typeface="Times New Roman" panose="02020603050405020304" pitchFamily="18" charset="0"/>
                <a:ea typeface="宋体" panose="02010600030101010101" pitchFamily="2" charset="-122"/>
              </a:rPr>
              <a:t>management.endpoint.health.show-details=always</a:t>
            </a:r>
            <a:endParaRPr lang="zh-CN" altLang="zh-CN" sz="1800" kern="100" dirty="0">
              <a:effectLst/>
              <a:latin typeface="Times New Roman" panose="02020603050405020304" pitchFamily="18" charset="0"/>
              <a:ea typeface="宋体" panose="02010600030101010101" pitchFamily="2" charset="-122"/>
            </a:endParaRPr>
          </a:p>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        3</a:t>
            </a:r>
            <a:r>
              <a:rPr lang="zh-CN" altLang="zh-CN" sz="1800" b="1" kern="100" dirty="0">
                <a:effectLst/>
                <a:latin typeface="Times New Roman" panose="02020603050405020304" pitchFamily="18" charset="0"/>
                <a:ea typeface="宋体" panose="02010600030101010101" pitchFamily="2" charset="-122"/>
              </a:rPr>
              <a:t>．测试运行</a:t>
            </a:r>
            <a:endParaRPr lang="zh-CN" altLang="zh-CN" sz="1800" kern="100" dirty="0">
              <a:effectLst/>
              <a:latin typeface="Times New Roman" panose="02020603050405020304" pitchFamily="18" charset="0"/>
              <a:ea typeface="宋体" panose="02010600030101010101" pitchFamily="2" charset="-122"/>
            </a:endParaRPr>
          </a:p>
          <a:p>
            <a:pPr algn="just"/>
            <a:r>
              <a:rPr lang="de-DE" altLang="zh-CN" sz="1800" kern="100" dirty="0">
                <a:effectLst/>
                <a:latin typeface="Times New Roman" panose="02020603050405020304" pitchFamily="18" charset="0"/>
                <a:ea typeface="宋体" panose="02010600030101010101" pitchFamily="2" charset="-122"/>
              </a:rPr>
              <a:t>        health</a:t>
            </a:r>
            <a:r>
              <a:rPr lang="zh-CN" altLang="zh-CN" sz="1800" kern="100" dirty="0">
                <a:effectLst/>
                <a:latin typeface="Times New Roman" panose="02020603050405020304" pitchFamily="18" charset="0"/>
                <a:ea typeface="宋体" panose="02010600030101010101" pitchFamily="2" charset="-122"/>
              </a:rPr>
              <a:t>的对象名默认为类名去掉</a:t>
            </a:r>
            <a:r>
              <a:rPr lang="de-DE" altLang="zh-CN" sz="1800" kern="100" dirty="0">
                <a:effectLst/>
                <a:latin typeface="Times New Roman" panose="02020603050405020304" pitchFamily="18" charset="0"/>
                <a:ea typeface="宋体" panose="02010600030101010101" pitchFamily="2" charset="-122"/>
              </a:rPr>
              <a:t>HealthIndicator</a:t>
            </a:r>
            <a:r>
              <a:rPr lang="zh-CN" altLang="zh-CN" sz="1800" kern="100" dirty="0">
                <a:effectLst/>
                <a:latin typeface="Times New Roman" panose="02020603050405020304" pitchFamily="18" charset="0"/>
                <a:ea typeface="宋体" panose="02010600030101010101" pitchFamily="2" charset="-122"/>
              </a:rPr>
              <a:t>后缀，并且首字母小写，因此该例的</a:t>
            </a:r>
            <a:r>
              <a:rPr lang="de-DE" altLang="zh-CN" sz="1800" kern="100" dirty="0">
                <a:effectLst/>
                <a:latin typeface="Times New Roman" panose="02020603050405020304" pitchFamily="18" charset="0"/>
                <a:ea typeface="宋体" panose="02010600030101010101" pitchFamily="2" charset="-122"/>
              </a:rPr>
              <a:t>health</a:t>
            </a:r>
            <a:r>
              <a:rPr lang="zh-CN" altLang="zh-CN" sz="1800" kern="100" dirty="0">
                <a:effectLst/>
                <a:latin typeface="Times New Roman" panose="02020603050405020304" pitchFamily="18" charset="0"/>
                <a:ea typeface="宋体" panose="02010600030101010101" pitchFamily="2" charset="-122"/>
              </a:rPr>
              <a:t>对象名为</a:t>
            </a:r>
            <a:r>
              <a:rPr lang="de-DE" altLang="zh-CN" sz="1800" kern="100" dirty="0">
                <a:effectLst/>
                <a:latin typeface="Times New Roman" panose="02020603050405020304" pitchFamily="18" charset="0"/>
                <a:ea typeface="宋体" panose="02010600030101010101" pitchFamily="2" charset="-122"/>
              </a:rPr>
              <a:t>my</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启动应用程序主类</a:t>
            </a:r>
            <a:r>
              <a:rPr lang="de-DE" altLang="zh-CN" sz="1800" kern="100" dirty="0">
                <a:effectLst/>
                <a:latin typeface="Times New Roman" panose="02020603050405020304" pitchFamily="18" charset="0"/>
                <a:ea typeface="宋体" panose="02010600030101010101" pitchFamily="2" charset="-122"/>
              </a:rPr>
              <a:t>Ch132Application</a:t>
            </a:r>
            <a:r>
              <a:rPr lang="zh-CN" altLang="zh-CN" sz="1800" kern="100" dirty="0">
                <a:effectLst/>
                <a:latin typeface="Times New Roman" panose="02020603050405020304" pitchFamily="18" charset="0"/>
                <a:ea typeface="宋体" panose="02010600030101010101" pitchFamily="2" charset="-122"/>
              </a:rPr>
              <a:t>，并通过“</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http://localhost:8080/actuator/health/my</a:t>
            </a:r>
            <a:r>
              <a:rPr lang="zh-CN" altLang="zh-CN" sz="1800" kern="100" dirty="0">
                <a:effectLst/>
                <a:latin typeface="Times New Roman" panose="02020603050405020304" pitchFamily="18" charset="0"/>
                <a:ea typeface="宋体" panose="02010600030101010101" pitchFamily="2" charset="-122"/>
              </a:rPr>
              <a:t>”测试运行，效果如</a:t>
            </a:r>
            <a:r>
              <a:rPr lang="zh-CN" altLang="en-US" sz="1800" kern="100" dirty="0">
                <a:effectLst/>
                <a:latin typeface="Times New Roman" panose="02020603050405020304" pitchFamily="18" charset="0"/>
                <a:ea typeface="宋体" panose="02010600030101010101" pitchFamily="2" charset="-122"/>
              </a:rPr>
              <a:t>下</a:t>
            </a:r>
            <a:r>
              <a:rPr lang="zh-CN" altLang="zh-CN" sz="1800" kern="100" dirty="0">
                <a:effectLst/>
                <a:latin typeface="Times New Roman" panose="02020603050405020304" pitchFamily="18" charset="0"/>
                <a:ea typeface="宋体" panose="02010600030101010101" pitchFamily="2" charset="-122"/>
              </a:rPr>
              <a:t>图所示。</a:t>
            </a:r>
          </a:p>
        </p:txBody>
      </p:sp>
      <p:pic>
        <p:nvPicPr>
          <p:cNvPr id="4098" name="Picture 2">
            <a:extLst>
              <a:ext uri="{FF2B5EF4-FFF2-40B4-BE49-F238E27FC236}">
                <a16:creationId xmlns:a16="http://schemas.microsoft.com/office/drawing/2014/main" id="{8F8CF358-E8C1-402A-8F98-507853A27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012" y="4806528"/>
            <a:ext cx="2141939" cy="109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0671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EFC88-15A8-8F47-A008-BBB6B0BEC7A2}"/>
              </a:ext>
            </a:extLst>
          </p:cNvPr>
          <p:cNvSpPr>
            <a:spLocks noGrp="1"/>
          </p:cNvSpPr>
          <p:nvPr>
            <p:ph type="title"/>
          </p:nvPr>
        </p:nvSpPr>
        <p:spPr/>
        <p:txBody>
          <a:bodyPr/>
          <a:lstStyle/>
          <a:p>
            <a:r>
              <a:rPr kumimoji="1" lang="zh-CN" altLang="en-US" dirty="0"/>
              <a:t>本章总结</a:t>
            </a:r>
          </a:p>
        </p:txBody>
      </p:sp>
      <p:sp>
        <p:nvSpPr>
          <p:cNvPr id="3" name="内容占位符 2">
            <a:extLst>
              <a:ext uri="{FF2B5EF4-FFF2-40B4-BE49-F238E27FC236}">
                <a16:creationId xmlns:a16="http://schemas.microsoft.com/office/drawing/2014/main" id="{8D01C0D4-2EC3-7D4D-AAC5-3C4CCB3DBC8F}"/>
              </a:ext>
            </a:extLst>
          </p:cNvPr>
          <p:cNvSpPr>
            <a:spLocks noGrp="1"/>
          </p:cNvSpPr>
          <p:nvPr>
            <p:ph idx="1"/>
          </p:nvPr>
        </p:nvSpPr>
        <p:spPr/>
        <p:txBody>
          <a:bodyPr>
            <a:normAutofit/>
          </a:bodyPr>
          <a:lstStyle/>
          <a:p>
            <a:pPr>
              <a:lnSpc>
                <a:spcPct val="120000"/>
              </a:lnSpc>
            </a:pPr>
            <a:r>
              <a:rPr kumimoji="1" lang="zh-CN" altLang="en-US" dirty="0"/>
              <a:t>主要介绍了</a:t>
            </a:r>
            <a:r>
              <a:rPr kumimoji="1" lang="en-US" altLang="zh-CN" dirty="0"/>
              <a:t>Spring Boot</a:t>
            </a:r>
            <a:r>
              <a:rPr kumimoji="1" lang="zh-CN" altLang="en-US" dirty="0"/>
              <a:t>的</a:t>
            </a:r>
            <a:r>
              <a:rPr kumimoji="1" lang="en-US" altLang="zh-CN" dirty="0"/>
              <a:t>Actuator</a:t>
            </a:r>
            <a:r>
              <a:rPr kumimoji="1" lang="zh-CN" altLang="en-US" dirty="0"/>
              <a:t>功能，并通过</a:t>
            </a:r>
            <a:r>
              <a:rPr kumimoji="1" lang="en-US" altLang="zh-CN" dirty="0"/>
              <a:t>HTTP</a:t>
            </a:r>
            <a:r>
              <a:rPr kumimoji="1" lang="zh-CN" altLang="en-US" dirty="0"/>
              <a:t>进行</a:t>
            </a:r>
            <a:r>
              <a:rPr kumimoji="1" lang="en-US" altLang="zh-CN" dirty="0"/>
              <a:t>Spring Boot</a:t>
            </a:r>
            <a:r>
              <a:rPr kumimoji="1" lang="zh-CN" altLang="en-US" dirty="0"/>
              <a:t>的应用监控和管理功能的测试。当</a:t>
            </a:r>
            <a:r>
              <a:rPr kumimoji="1" lang="en-US" altLang="zh-CN" dirty="0"/>
              <a:t>Spring Boot</a:t>
            </a:r>
            <a:r>
              <a:rPr kumimoji="1" lang="zh-CN" altLang="en-US" dirty="0"/>
              <a:t>自带的端点和</a:t>
            </a:r>
            <a:r>
              <a:rPr kumimoji="1" lang="en-US" altLang="zh-CN" dirty="0" err="1"/>
              <a:t>HealthIndicator</a:t>
            </a:r>
            <a:r>
              <a:rPr kumimoji="1" lang="zh-CN" altLang="en-US" dirty="0"/>
              <a:t>实现不能满足需要时，可以自定义端点和</a:t>
            </a:r>
            <a:r>
              <a:rPr kumimoji="1" lang="en-US" altLang="zh-CN" dirty="0" err="1"/>
              <a:t>HealthIndicator</a:t>
            </a:r>
            <a:r>
              <a:rPr kumimoji="1" lang="zh-CN" altLang="en-US" dirty="0"/>
              <a:t>实现。因此，本章还介绍了如何自定义端点和</a:t>
            </a:r>
            <a:r>
              <a:rPr kumimoji="1" lang="en-US" altLang="zh-CN" dirty="0" err="1"/>
              <a:t>HealthIndicator</a:t>
            </a:r>
            <a:r>
              <a:rPr kumimoji="1" lang="zh-CN" altLang="en-US" dirty="0"/>
              <a:t>实现。</a:t>
            </a:r>
            <a:endParaRPr kumimoji="1" lang="en-US" altLang="zh-CN" dirty="0"/>
          </a:p>
          <a:p>
            <a:pPr>
              <a:lnSpc>
                <a:spcPct val="120000"/>
              </a:lnSpc>
            </a:pPr>
            <a:r>
              <a:rPr kumimoji="1" lang="zh-CN" altLang="en-US" dirty="0">
                <a:solidFill>
                  <a:srgbClr val="C00000"/>
                </a:solidFill>
              </a:rPr>
              <a:t>掌握如何通过</a:t>
            </a:r>
            <a:r>
              <a:rPr kumimoji="1" lang="en-US" altLang="zh-CN" dirty="0">
                <a:solidFill>
                  <a:srgbClr val="C00000"/>
                </a:solidFill>
              </a:rPr>
              <a:t>HTTP</a:t>
            </a:r>
            <a:r>
              <a:rPr kumimoji="1" lang="zh-CN" altLang="en-US" dirty="0">
                <a:solidFill>
                  <a:srgbClr val="C00000"/>
                </a:solidFill>
              </a:rPr>
              <a:t>进行</a:t>
            </a:r>
            <a:r>
              <a:rPr kumimoji="1" lang="en-US" altLang="zh-CN" dirty="0">
                <a:solidFill>
                  <a:srgbClr val="C00000"/>
                </a:solidFill>
              </a:rPr>
              <a:t>Spring Boot</a:t>
            </a:r>
            <a:r>
              <a:rPr kumimoji="1" lang="zh-CN" altLang="en-US" dirty="0">
                <a:solidFill>
                  <a:srgbClr val="C00000"/>
                </a:solidFill>
              </a:rPr>
              <a:t>的应用监控和管理功能。</a:t>
            </a:r>
          </a:p>
          <a:p>
            <a:pPr>
              <a:lnSpc>
                <a:spcPct val="120000"/>
              </a:lnSpc>
            </a:pPr>
            <a:r>
              <a:rPr kumimoji="1" lang="zh-CN" altLang="en-US" dirty="0">
                <a:solidFill>
                  <a:srgbClr val="C00000"/>
                </a:solidFill>
              </a:rPr>
              <a:t>掌握如何自定义端点和</a:t>
            </a:r>
            <a:r>
              <a:rPr kumimoji="1" lang="en-US" altLang="zh-CN" dirty="0" err="1">
                <a:solidFill>
                  <a:srgbClr val="C00000"/>
                </a:solidFill>
              </a:rPr>
              <a:t>HealthIndicator</a:t>
            </a:r>
            <a:r>
              <a:rPr kumimoji="1" lang="zh-CN" altLang="en-US" dirty="0">
                <a:solidFill>
                  <a:srgbClr val="C00000"/>
                </a:solidFill>
              </a:rPr>
              <a:t>实现。</a:t>
            </a:r>
            <a:endParaRPr kumimoji="1" lang="en-US" altLang="zh-CN" dirty="0">
              <a:solidFill>
                <a:srgbClr val="C00000"/>
              </a:solidFill>
            </a:endParaRPr>
          </a:p>
        </p:txBody>
      </p:sp>
      <p:sp>
        <p:nvSpPr>
          <p:cNvPr id="5" name="灯片编号占位符 4">
            <a:extLst>
              <a:ext uri="{FF2B5EF4-FFF2-40B4-BE49-F238E27FC236}">
                <a16:creationId xmlns:a16="http://schemas.microsoft.com/office/drawing/2014/main" id="{8FE33C2B-DFEA-AB45-B09F-58B1C2A169C6}"/>
              </a:ext>
            </a:extLst>
          </p:cNvPr>
          <p:cNvSpPr>
            <a:spLocks noGrp="1"/>
          </p:cNvSpPr>
          <p:nvPr>
            <p:ph type="sldNum" sz="quarter" idx="12"/>
          </p:nvPr>
        </p:nvSpPr>
        <p:spPr/>
        <p:txBody>
          <a:bodyPr/>
          <a:lstStyle/>
          <a:p>
            <a:fld id="{8D4D1E41-7A09-AB4A-A4E1-09765ADA2698}" type="slidenum">
              <a:rPr kumimoji="1" lang="zh-CN" altLang="en-US" smtClean="0"/>
              <a:pPr/>
              <a:t>33</a:t>
            </a:fld>
            <a:endParaRPr kumimoji="1" lang="zh-CN" altLang="en-US" dirty="0"/>
          </a:p>
        </p:txBody>
      </p:sp>
    </p:spTree>
    <p:extLst>
      <p:ext uri="{BB962C8B-B14F-4D97-AF65-F5344CB8AC3E}">
        <p14:creationId xmlns:p14="http://schemas.microsoft.com/office/powerpoint/2010/main" val="1697461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DB0DF-AF70-4F66-B8C5-4EF0BD39E428}"/>
              </a:ext>
            </a:extLst>
          </p:cNvPr>
          <p:cNvSpPr>
            <a:spLocks noGrp="1"/>
          </p:cNvSpPr>
          <p:nvPr>
            <p:ph type="title"/>
          </p:nvPr>
        </p:nvSpPr>
        <p:spPr/>
        <p:txBody>
          <a:bodyPr/>
          <a:lstStyle/>
          <a:p>
            <a:r>
              <a:rPr lang="zh-CN" altLang="en-US" dirty="0"/>
              <a:t>致谢</a:t>
            </a:r>
          </a:p>
        </p:txBody>
      </p:sp>
      <p:sp>
        <p:nvSpPr>
          <p:cNvPr id="4" name="灯片编号占位符 3">
            <a:extLst>
              <a:ext uri="{FF2B5EF4-FFF2-40B4-BE49-F238E27FC236}">
                <a16:creationId xmlns:a16="http://schemas.microsoft.com/office/drawing/2014/main" id="{C32DC72F-A62E-4E42-BCF6-2740B9D22990}"/>
              </a:ext>
            </a:extLst>
          </p:cNvPr>
          <p:cNvSpPr>
            <a:spLocks noGrp="1"/>
          </p:cNvSpPr>
          <p:nvPr>
            <p:ph type="sldNum" sz="quarter" idx="12"/>
          </p:nvPr>
        </p:nvSpPr>
        <p:spPr/>
        <p:txBody>
          <a:bodyPr/>
          <a:lstStyle/>
          <a:p>
            <a:fld id="{8D4D1E41-7A09-AB4A-A4E1-09765ADA2698}" type="slidenum">
              <a:rPr kumimoji="1" lang="zh-CN" altLang="en-US" smtClean="0"/>
              <a:pPr/>
              <a:t>34</a:t>
            </a:fld>
            <a:endParaRPr kumimoji="1" lang="zh-CN" altLang="en-US" dirty="0"/>
          </a:p>
        </p:txBody>
      </p:sp>
      <p:sp>
        <p:nvSpPr>
          <p:cNvPr id="5" name="文本框 4">
            <a:extLst>
              <a:ext uri="{FF2B5EF4-FFF2-40B4-BE49-F238E27FC236}">
                <a16:creationId xmlns:a16="http://schemas.microsoft.com/office/drawing/2014/main" id="{705D0883-FBF8-4232-A6F1-21B2608F268F}"/>
              </a:ext>
            </a:extLst>
          </p:cNvPr>
          <p:cNvSpPr txBox="1"/>
          <p:nvPr/>
        </p:nvSpPr>
        <p:spPr>
          <a:xfrm>
            <a:off x="3988106" y="2751954"/>
            <a:ext cx="3966071" cy="1107996"/>
          </a:xfrm>
          <a:prstGeom prst="rect">
            <a:avLst/>
          </a:prstGeom>
          <a:noFill/>
        </p:spPr>
        <p:txBody>
          <a:bodyPr wrap="square" rtlCol="0">
            <a:spAutoFit/>
          </a:bodyPr>
          <a:lstStyle/>
          <a:p>
            <a:pPr algn="ctr"/>
            <a:r>
              <a:rPr lang="en-US" altLang="zh-CN" sz="6600" dirty="0">
                <a:latin typeface="微软雅黑" panose="020B0503020204020204" pitchFamily="34" charset="-122"/>
                <a:ea typeface="微软雅黑" panose="020B0503020204020204" pitchFamily="34" charset="-122"/>
              </a:rPr>
              <a:t>Thanks!!!</a:t>
            </a:r>
            <a:endParaRPr lang="zh-CN" altLang="en-US" sz="6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331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ACADC7-2230-864C-A77A-DA0BF8437D52}"/>
              </a:ext>
            </a:extLst>
          </p:cNvPr>
          <p:cNvSpPr>
            <a:spLocks noGrp="1" noChangeArrowheads="1"/>
          </p:cNvSpPr>
          <p:nvPr>
            <p:ph type="title"/>
          </p:nvPr>
        </p:nvSpPr>
        <p:spPr>
          <a:xfrm>
            <a:off x="1307508" y="352769"/>
            <a:ext cx="8220812" cy="879086"/>
          </a:xfrm>
        </p:spPr>
        <p:txBody>
          <a:bodyPr/>
          <a:lstStyle/>
          <a:p>
            <a:pPr eaLnBrk="1" hangingPunct="1"/>
            <a:r>
              <a:rPr lang="en-US" altLang="zh-CN" dirty="0"/>
              <a:t>13.1 </a:t>
            </a:r>
            <a:r>
              <a:rPr lang="zh-CN" altLang="en-US" dirty="0"/>
              <a:t>端点的分类与测试</a:t>
            </a:r>
            <a:endParaRPr lang="zh-CN" altLang="en-US" sz="2800" dirty="0"/>
          </a:p>
        </p:txBody>
      </p:sp>
      <p:sp>
        <p:nvSpPr>
          <p:cNvPr id="9219" name="Rectangle 3">
            <a:extLst>
              <a:ext uri="{FF2B5EF4-FFF2-40B4-BE49-F238E27FC236}">
                <a16:creationId xmlns:a16="http://schemas.microsoft.com/office/drawing/2014/main" id="{CF4110DD-B710-B748-88DE-CD75D504A00C}"/>
              </a:ext>
            </a:extLst>
          </p:cNvPr>
          <p:cNvSpPr>
            <a:spLocks noGrp="1" noChangeArrowheads="1"/>
          </p:cNvSpPr>
          <p:nvPr>
            <p:ph idx="1"/>
          </p:nvPr>
        </p:nvSpPr>
        <p:spPr>
          <a:xfrm>
            <a:off x="838200" y="1498401"/>
            <a:ext cx="10515600" cy="5006830"/>
          </a:xfrm>
        </p:spPr>
        <p:txBody>
          <a:bodyPr>
            <a:normAutofit/>
          </a:bodyPr>
          <a:lstStyle/>
          <a:p>
            <a:r>
              <a:rPr lang="en-US" altLang="zh-CN" dirty="0">
                <a:solidFill>
                  <a:srgbClr val="C00000"/>
                </a:solidFill>
              </a:rPr>
              <a:t>13.1.1 </a:t>
            </a:r>
            <a:r>
              <a:rPr lang="zh-CN" altLang="en-US" dirty="0">
                <a:solidFill>
                  <a:srgbClr val="C00000"/>
                </a:solidFill>
              </a:rPr>
              <a:t>端点的开启与暴露</a:t>
            </a:r>
            <a:endParaRPr lang="en-US" altLang="zh-CN" dirty="0">
              <a:solidFill>
                <a:srgbClr val="C00000"/>
              </a:solidFill>
            </a:endParaRPr>
          </a:p>
          <a:p>
            <a:r>
              <a:rPr lang="en-US" altLang="zh-CN" dirty="0"/>
              <a:t>13.1.2 </a:t>
            </a:r>
            <a:r>
              <a:rPr lang="zh-CN" altLang="en-US" dirty="0"/>
              <a:t>应用配置端点的测试</a:t>
            </a:r>
            <a:endParaRPr lang="en-US" altLang="zh-CN" dirty="0"/>
          </a:p>
          <a:p>
            <a:r>
              <a:rPr lang="en-US" altLang="zh-CN" dirty="0"/>
              <a:t>13.1.3 </a:t>
            </a:r>
            <a:r>
              <a:rPr lang="zh-CN" altLang="en-US" dirty="0"/>
              <a:t>度量指标端点的测试</a:t>
            </a:r>
            <a:endParaRPr lang="en-US" altLang="zh-CN" dirty="0"/>
          </a:p>
          <a:p>
            <a:r>
              <a:rPr lang="en-US" altLang="zh-CN" dirty="0"/>
              <a:t>13.1.4 </a:t>
            </a:r>
            <a:r>
              <a:rPr lang="zh-CN" altLang="en-US" dirty="0"/>
              <a:t>操作控制端点的测试</a:t>
            </a:r>
          </a:p>
        </p:txBody>
      </p:sp>
      <p:sp>
        <p:nvSpPr>
          <p:cNvPr id="3" name="灯片编号占位符 2">
            <a:extLst>
              <a:ext uri="{FF2B5EF4-FFF2-40B4-BE49-F238E27FC236}">
                <a16:creationId xmlns:a16="http://schemas.microsoft.com/office/drawing/2014/main" id="{6C755278-7C6D-194D-B9C6-F3E13F17B6FB}"/>
              </a:ext>
            </a:extLst>
          </p:cNvPr>
          <p:cNvSpPr>
            <a:spLocks noGrp="1"/>
          </p:cNvSpPr>
          <p:nvPr>
            <p:ph type="sldNum" sz="quarter" idx="12"/>
          </p:nvPr>
        </p:nvSpPr>
        <p:spPr/>
        <p:txBody>
          <a:bodyPr/>
          <a:lstStyle/>
          <a:p>
            <a:fld id="{8D4D1E41-7A09-AB4A-A4E1-09765ADA2698}" type="slidenum">
              <a:rPr kumimoji="1" lang="zh-CN" altLang="en-US" smtClean="0"/>
              <a:pPr/>
              <a:t>3</a:t>
            </a:fld>
            <a:endParaRPr kumimoji="1" lang="zh-CN" altLang="en-US" dirty="0"/>
          </a:p>
        </p:txBody>
      </p:sp>
    </p:spTree>
    <p:extLst>
      <p:ext uri="{BB962C8B-B14F-4D97-AF65-F5344CB8AC3E}">
        <p14:creationId xmlns:p14="http://schemas.microsoft.com/office/powerpoint/2010/main" val="53371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7547B-C353-4B51-818D-B988E809A5E4}"/>
              </a:ext>
            </a:extLst>
          </p:cNvPr>
          <p:cNvSpPr>
            <a:spLocks noGrp="1"/>
          </p:cNvSpPr>
          <p:nvPr>
            <p:ph type="title"/>
          </p:nvPr>
        </p:nvSpPr>
        <p:spPr/>
        <p:txBody>
          <a:bodyPr/>
          <a:lstStyle/>
          <a:p>
            <a:r>
              <a:rPr lang="en-US" altLang="zh-CN" dirty="0"/>
              <a:t>13.1.1 </a:t>
            </a:r>
            <a:r>
              <a:rPr lang="zh-CN" altLang="en-US" dirty="0"/>
              <a:t>端点的开启与暴露</a:t>
            </a:r>
          </a:p>
        </p:txBody>
      </p:sp>
      <p:sp>
        <p:nvSpPr>
          <p:cNvPr id="3" name="内容占位符 2">
            <a:extLst>
              <a:ext uri="{FF2B5EF4-FFF2-40B4-BE49-F238E27FC236}">
                <a16:creationId xmlns:a16="http://schemas.microsoft.com/office/drawing/2014/main" id="{1A96B98F-2C99-4659-8101-E0953468EBCE}"/>
              </a:ext>
            </a:extLst>
          </p:cNvPr>
          <p:cNvSpPr>
            <a:spLocks noGrp="1"/>
          </p:cNvSpPr>
          <p:nvPr>
            <p:ph idx="1"/>
          </p:nvPr>
        </p:nvSpPr>
        <p:spPr/>
        <p:txBody>
          <a:bodyPr/>
          <a:lstStyle/>
          <a:p>
            <a:r>
              <a:rPr lang="en-US" altLang="zh-CN" dirty="0"/>
              <a:t>Spring Boot</a:t>
            </a:r>
            <a:r>
              <a:rPr lang="zh-CN" altLang="en-US" dirty="0"/>
              <a:t>提供了许多监控和管理功能的端点。根据端点的作用，可以将</a:t>
            </a:r>
            <a:r>
              <a:rPr lang="en-US" altLang="zh-CN" dirty="0"/>
              <a:t>Spring Boot</a:t>
            </a:r>
            <a:r>
              <a:rPr lang="zh-CN" altLang="en-US" dirty="0"/>
              <a:t>提供的原生端点分为三大类：</a:t>
            </a:r>
            <a:r>
              <a:rPr lang="zh-CN" altLang="en-US" dirty="0">
                <a:solidFill>
                  <a:srgbClr val="C00000"/>
                </a:solidFill>
              </a:rPr>
              <a:t>应用配置端点</a:t>
            </a:r>
            <a:r>
              <a:rPr lang="zh-CN" altLang="en-US" dirty="0"/>
              <a:t>、</a:t>
            </a:r>
            <a:r>
              <a:rPr lang="zh-CN" altLang="en-US" dirty="0">
                <a:solidFill>
                  <a:srgbClr val="C00000"/>
                </a:solidFill>
              </a:rPr>
              <a:t>度量指标端点</a:t>
            </a:r>
            <a:r>
              <a:rPr lang="zh-CN" altLang="en-US" dirty="0"/>
              <a:t>和</a:t>
            </a:r>
            <a:r>
              <a:rPr lang="zh-CN" altLang="en-US" dirty="0">
                <a:solidFill>
                  <a:srgbClr val="C00000"/>
                </a:solidFill>
              </a:rPr>
              <a:t>操作控制端点</a:t>
            </a:r>
            <a:r>
              <a:rPr lang="zh-CN" altLang="en-US" dirty="0"/>
              <a:t>。</a:t>
            </a:r>
            <a:endParaRPr lang="en-US" altLang="zh-CN" dirty="0"/>
          </a:p>
          <a:p>
            <a:r>
              <a:rPr lang="en-US" altLang="zh-CN" dirty="0"/>
              <a:t>【</a:t>
            </a:r>
            <a:r>
              <a:rPr lang="zh-CN" altLang="en-US" dirty="0">
                <a:solidFill>
                  <a:srgbClr val="C00000"/>
                </a:solidFill>
              </a:rPr>
              <a:t>例</a:t>
            </a:r>
            <a:r>
              <a:rPr lang="en-US" altLang="zh-CN" dirty="0">
                <a:solidFill>
                  <a:srgbClr val="C00000"/>
                </a:solidFill>
              </a:rPr>
              <a:t>13-1</a:t>
            </a:r>
            <a:r>
              <a:rPr lang="en-US" altLang="zh-CN" dirty="0"/>
              <a:t>】</a:t>
            </a:r>
            <a:r>
              <a:rPr lang="zh-CN" altLang="en-US" dirty="0"/>
              <a:t>查看</a:t>
            </a:r>
            <a:r>
              <a:rPr lang="en-US" altLang="zh-CN" dirty="0"/>
              <a:t>Spring Boot</a:t>
            </a:r>
            <a:r>
              <a:rPr lang="zh-CN" altLang="en-US" dirty="0"/>
              <a:t>默认暴露的端点。</a:t>
            </a:r>
          </a:p>
        </p:txBody>
      </p:sp>
      <p:sp>
        <p:nvSpPr>
          <p:cNvPr id="4" name="灯片编号占位符 3">
            <a:extLst>
              <a:ext uri="{FF2B5EF4-FFF2-40B4-BE49-F238E27FC236}">
                <a16:creationId xmlns:a16="http://schemas.microsoft.com/office/drawing/2014/main" id="{0CF704CF-CD5D-496B-BD95-06A3DFAD166F}"/>
              </a:ext>
            </a:extLst>
          </p:cNvPr>
          <p:cNvSpPr>
            <a:spLocks noGrp="1"/>
          </p:cNvSpPr>
          <p:nvPr>
            <p:ph type="sldNum" sz="quarter" idx="12"/>
          </p:nvPr>
        </p:nvSpPr>
        <p:spPr/>
        <p:txBody>
          <a:bodyPr/>
          <a:lstStyle/>
          <a:p>
            <a:fld id="{8D4D1E41-7A09-AB4A-A4E1-09765ADA2698}" type="slidenum">
              <a:rPr kumimoji="1" lang="zh-CN" altLang="en-US" smtClean="0"/>
              <a:pPr/>
              <a:t>4</a:t>
            </a:fld>
            <a:endParaRPr kumimoji="1" lang="zh-CN" altLang="en-US" dirty="0"/>
          </a:p>
        </p:txBody>
      </p:sp>
    </p:spTree>
    <p:extLst>
      <p:ext uri="{BB962C8B-B14F-4D97-AF65-F5344CB8AC3E}">
        <p14:creationId xmlns:p14="http://schemas.microsoft.com/office/powerpoint/2010/main" val="186969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97BFF-2086-4A57-99F5-A11A4B056A1F}"/>
              </a:ext>
            </a:extLst>
          </p:cNvPr>
          <p:cNvSpPr>
            <a:spLocks noGrp="1"/>
          </p:cNvSpPr>
          <p:nvPr>
            <p:ph type="title"/>
          </p:nvPr>
        </p:nvSpPr>
        <p:spPr/>
        <p:txBody>
          <a:bodyPr/>
          <a:lstStyle/>
          <a:p>
            <a:r>
              <a:rPr lang="en-US" altLang="zh-CN" dirty="0"/>
              <a:t>【</a:t>
            </a:r>
            <a:r>
              <a:rPr lang="zh-CN" altLang="en-US" dirty="0"/>
              <a:t>例</a:t>
            </a:r>
            <a:r>
              <a:rPr lang="en-US" altLang="zh-CN" dirty="0"/>
              <a:t>13-1】</a:t>
            </a:r>
            <a:endParaRPr lang="zh-CN" altLang="en-US" dirty="0"/>
          </a:p>
        </p:txBody>
      </p:sp>
      <p:sp>
        <p:nvSpPr>
          <p:cNvPr id="3" name="内容占位符 2">
            <a:extLst>
              <a:ext uri="{FF2B5EF4-FFF2-40B4-BE49-F238E27FC236}">
                <a16:creationId xmlns:a16="http://schemas.microsoft.com/office/drawing/2014/main" id="{D6AE7380-18E9-4C4C-94F3-FA343F6CBBC3}"/>
              </a:ext>
            </a:extLst>
          </p:cNvPr>
          <p:cNvSpPr>
            <a:spLocks noGrp="1"/>
          </p:cNvSpPr>
          <p:nvPr>
            <p:ph idx="1"/>
          </p:nvPr>
        </p:nvSpPr>
        <p:spPr/>
        <p:txBody>
          <a:bodyPr/>
          <a:lstStyle/>
          <a:p>
            <a:r>
              <a:rPr lang="en-US" altLang="zh-CN" dirty="0">
                <a:solidFill>
                  <a:srgbClr val="C00000"/>
                </a:solidFill>
              </a:rPr>
              <a:t>1</a:t>
            </a:r>
            <a:r>
              <a:rPr lang="zh-CN" altLang="en-US" dirty="0">
                <a:solidFill>
                  <a:srgbClr val="C00000"/>
                </a:solidFill>
              </a:rPr>
              <a:t>．创建基于</a:t>
            </a:r>
            <a:r>
              <a:rPr lang="en-US" altLang="zh-CN" dirty="0">
                <a:solidFill>
                  <a:srgbClr val="C00000"/>
                </a:solidFill>
              </a:rPr>
              <a:t>Spring Boot Actuator</a:t>
            </a:r>
            <a:r>
              <a:rPr lang="zh-CN" altLang="en-US" dirty="0">
                <a:solidFill>
                  <a:srgbClr val="C00000"/>
                </a:solidFill>
              </a:rPr>
              <a:t>依赖的</a:t>
            </a:r>
            <a:r>
              <a:rPr lang="en-US" altLang="zh-CN" dirty="0">
                <a:solidFill>
                  <a:srgbClr val="C00000"/>
                </a:solidFill>
              </a:rPr>
              <a:t>Web</a:t>
            </a:r>
            <a:r>
              <a:rPr lang="zh-CN" altLang="en-US" dirty="0">
                <a:solidFill>
                  <a:srgbClr val="C00000"/>
                </a:solidFill>
              </a:rPr>
              <a:t>应用</a:t>
            </a:r>
            <a:r>
              <a:rPr lang="en-US" altLang="zh-CN" dirty="0">
                <a:solidFill>
                  <a:srgbClr val="C00000"/>
                </a:solidFill>
              </a:rPr>
              <a:t>ch13_1</a:t>
            </a:r>
          </a:p>
          <a:p>
            <a:r>
              <a:rPr lang="zh-CN" altLang="en-US" dirty="0"/>
              <a:t>创建基于</a:t>
            </a:r>
            <a:r>
              <a:rPr lang="en-US" altLang="zh-CN" dirty="0"/>
              <a:t>Spring Boot Actuator</a:t>
            </a:r>
            <a:r>
              <a:rPr lang="zh-CN" altLang="en-US" dirty="0"/>
              <a:t>依赖的</a:t>
            </a:r>
            <a:r>
              <a:rPr lang="en-US" altLang="zh-CN" dirty="0"/>
              <a:t>Web</a:t>
            </a:r>
            <a:r>
              <a:rPr lang="zh-CN" altLang="en-US" dirty="0"/>
              <a:t>应用</a:t>
            </a:r>
            <a:r>
              <a:rPr lang="en-US" altLang="zh-CN" dirty="0"/>
              <a:t>ch13_1</a:t>
            </a:r>
            <a:r>
              <a:rPr lang="zh-CN" altLang="en-US" dirty="0"/>
              <a:t>。</a:t>
            </a:r>
          </a:p>
          <a:p>
            <a:r>
              <a:rPr lang="en-US" altLang="zh-CN" dirty="0">
                <a:solidFill>
                  <a:srgbClr val="C00000"/>
                </a:solidFill>
              </a:rPr>
              <a:t>2</a:t>
            </a:r>
            <a:r>
              <a:rPr lang="zh-CN" altLang="en-US" dirty="0">
                <a:solidFill>
                  <a:srgbClr val="C00000"/>
                </a:solidFill>
              </a:rPr>
              <a:t>．配置</a:t>
            </a:r>
            <a:r>
              <a:rPr lang="en-US" altLang="zh-CN" dirty="0">
                <a:solidFill>
                  <a:srgbClr val="C00000"/>
                </a:solidFill>
              </a:rPr>
              <a:t>JSON</a:t>
            </a:r>
            <a:r>
              <a:rPr lang="zh-CN" altLang="en-US" dirty="0">
                <a:solidFill>
                  <a:srgbClr val="C00000"/>
                </a:solidFill>
              </a:rPr>
              <a:t>输出格式</a:t>
            </a:r>
          </a:p>
          <a:p>
            <a:r>
              <a:rPr lang="zh-CN" altLang="en-US" dirty="0"/>
              <a:t>在</a:t>
            </a:r>
            <a:r>
              <a:rPr lang="en-US" altLang="zh-CN" dirty="0"/>
              <a:t>Web</a:t>
            </a:r>
            <a:r>
              <a:rPr lang="zh-CN" altLang="en-US" dirty="0"/>
              <a:t>应用</a:t>
            </a:r>
            <a:r>
              <a:rPr lang="en-US" altLang="zh-CN" dirty="0"/>
              <a:t>ch13_1</a:t>
            </a:r>
            <a:r>
              <a:rPr lang="zh-CN" altLang="en-US" dirty="0"/>
              <a:t>的配置文件</a:t>
            </a:r>
            <a:r>
              <a:rPr lang="en-US" altLang="zh-CN" dirty="0" err="1"/>
              <a:t>application.properties</a:t>
            </a:r>
            <a:r>
              <a:rPr lang="zh-CN" altLang="en-US" dirty="0"/>
              <a:t>中，配置</a:t>
            </a:r>
            <a:r>
              <a:rPr lang="en-US" altLang="zh-CN" dirty="0"/>
              <a:t>JSON</a:t>
            </a:r>
            <a:r>
              <a:rPr lang="zh-CN" altLang="en-US" dirty="0"/>
              <a:t>字符串的输出格式，具体如下：</a:t>
            </a:r>
          </a:p>
          <a:p>
            <a:r>
              <a:rPr lang="en-US" altLang="zh-CN" sz="2400" dirty="0"/>
              <a:t>#</a:t>
            </a:r>
            <a:r>
              <a:rPr lang="zh-CN" altLang="en-US" sz="2400" dirty="0"/>
              <a:t>输出的</a:t>
            </a:r>
            <a:r>
              <a:rPr lang="en-US" altLang="zh-CN" sz="2400" dirty="0"/>
              <a:t>JSON</a:t>
            </a:r>
            <a:r>
              <a:rPr lang="zh-CN" altLang="en-US" sz="2400" dirty="0"/>
              <a:t>字符串格式更美观</a:t>
            </a:r>
          </a:p>
          <a:p>
            <a:r>
              <a:rPr lang="en-US" altLang="zh-CN" sz="2400" dirty="0" err="1">
                <a:solidFill>
                  <a:srgbClr val="C00000"/>
                </a:solidFill>
              </a:rPr>
              <a:t>spring.jackson.serialization.indent</a:t>
            </a:r>
            <a:r>
              <a:rPr lang="en-US" altLang="zh-CN" sz="2400" dirty="0">
                <a:solidFill>
                  <a:srgbClr val="C00000"/>
                </a:solidFill>
              </a:rPr>
              <a:t>-output=true</a:t>
            </a:r>
          </a:p>
          <a:p>
            <a:endParaRPr lang="zh-CN" altLang="en-US" dirty="0"/>
          </a:p>
        </p:txBody>
      </p:sp>
      <p:sp>
        <p:nvSpPr>
          <p:cNvPr id="4" name="灯片编号占位符 3">
            <a:extLst>
              <a:ext uri="{FF2B5EF4-FFF2-40B4-BE49-F238E27FC236}">
                <a16:creationId xmlns:a16="http://schemas.microsoft.com/office/drawing/2014/main" id="{3D0610B5-1139-469F-A80F-FE3515F6A3FA}"/>
              </a:ext>
            </a:extLst>
          </p:cNvPr>
          <p:cNvSpPr>
            <a:spLocks noGrp="1"/>
          </p:cNvSpPr>
          <p:nvPr>
            <p:ph type="sldNum" sz="quarter" idx="12"/>
          </p:nvPr>
        </p:nvSpPr>
        <p:spPr/>
        <p:txBody>
          <a:bodyPr/>
          <a:lstStyle/>
          <a:p>
            <a:fld id="{8D4D1E41-7A09-AB4A-A4E1-09765ADA2698}" type="slidenum">
              <a:rPr kumimoji="1" lang="zh-CN" altLang="en-US" smtClean="0"/>
              <a:pPr/>
              <a:t>5</a:t>
            </a:fld>
            <a:endParaRPr kumimoji="1" lang="zh-CN" altLang="en-US" dirty="0"/>
          </a:p>
        </p:txBody>
      </p:sp>
    </p:spTree>
    <p:extLst>
      <p:ext uri="{BB962C8B-B14F-4D97-AF65-F5344CB8AC3E}">
        <p14:creationId xmlns:p14="http://schemas.microsoft.com/office/powerpoint/2010/main" val="87037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E21544-F718-4246-84A1-008D79341404}"/>
              </a:ext>
            </a:extLst>
          </p:cNvPr>
          <p:cNvSpPr>
            <a:spLocks noGrp="1"/>
          </p:cNvSpPr>
          <p:nvPr>
            <p:ph type="sldNum" sz="quarter" idx="12"/>
          </p:nvPr>
        </p:nvSpPr>
        <p:spPr/>
        <p:txBody>
          <a:bodyPr/>
          <a:lstStyle/>
          <a:p>
            <a:fld id="{8D4D1E41-7A09-AB4A-A4E1-09765ADA2698}" type="slidenum">
              <a:rPr kumimoji="1" lang="zh-CN" altLang="en-US" smtClean="0"/>
              <a:pPr/>
              <a:t>6</a:t>
            </a:fld>
            <a:endParaRPr kumimoji="1" lang="zh-CN" altLang="en-US" dirty="0"/>
          </a:p>
        </p:txBody>
      </p:sp>
      <p:sp>
        <p:nvSpPr>
          <p:cNvPr id="5" name="标题 1">
            <a:extLst>
              <a:ext uri="{FF2B5EF4-FFF2-40B4-BE49-F238E27FC236}">
                <a16:creationId xmlns:a16="http://schemas.microsoft.com/office/drawing/2014/main" id="{FDC8A56A-22BA-4BE7-BB37-4489AFA85E33}"/>
              </a:ext>
            </a:extLst>
          </p:cNvPr>
          <p:cNvSpPr>
            <a:spLocks noGrp="1"/>
          </p:cNvSpPr>
          <p:nvPr>
            <p:ph type="title"/>
          </p:nvPr>
        </p:nvSpPr>
        <p:spPr>
          <a:xfrm>
            <a:off x="1307508" y="365126"/>
            <a:ext cx="8220812" cy="879086"/>
          </a:xfrm>
        </p:spPr>
        <p:txBody>
          <a:bodyPr/>
          <a:lstStyle/>
          <a:p>
            <a:r>
              <a:rPr lang="en-US" altLang="zh-CN" dirty="0"/>
              <a:t>【</a:t>
            </a:r>
            <a:r>
              <a:rPr lang="zh-CN" altLang="en-US" dirty="0"/>
              <a:t>例</a:t>
            </a:r>
            <a:r>
              <a:rPr lang="en-US" altLang="zh-CN" dirty="0"/>
              <a:t>13-1】</a:t>
            </a:r>
            <a:endParaRPr lang="zh-CN" altLang="en-US" dirty="0"/>
          </a:p>
        </p:txBody>
      </p:sp>
      <p:sp>
        <p:nvSpPr>
          <p:cNvPr id="6" name="文本框 5">
            <a:extLst>
              <a:ext uri="{FF2B5EF4-FFF2-40B4-BE49-F238E27FC236}">
                <a16:creationId xmlns:a16="http://schemas.microsoft.com/office/drawing/2014/main" id="{30FAAD30-EC6B-4EEB-9554-3932669D1163}"/>
              </a:ext>
            </a:extLst>
          </p:cNvPr>
          <p:cNvSpPr txBox="1"/>
          <p:nvPr/>
        </p:nvSpPr>
        <p:spPr>
          <a:xfrm>
            <a:off x="1178805" y="1454226"/>
            <a:ext cx="9683826" cy="1000274"/>
          </a:xfrm>
          <a:prstGeom prst="rect">
            <a:avLst/>
          </a:prstGeom>
          <a:noFill/>
          <a:ln>
            <a:solidFill>
              <a:srgbClr val="C00000"/>
            </a:solidFill>
          </a:ln>
        </p:spPr>
        <p:txBody>
          <a:bodyPr wrap="square" rtlCol="0">
            <a:spAutoFit/>
          </a:bodyPr>
          <a:lstStyle/>
          <a:p>
            <a:pPr algn="just">
              <a:spcBef>
                <a:spcPts val="600"/>
              </a:spcBef>
              <a:spcAft>
                <a:spcPts val="600"/>
              </a:spcAft>
            </a:pPr>
            <a:r>
              <a:rPr lang="de-DE" altLang="zh-CN" sz="1800" b="1" kern="100" dirty="0">
                <a:effectLst/>
                <a:latin typeface="Times New Roman" panose="02020603050405020304" pitchFamily="18" charset="0"/>
                <a:ea typeface="宋体" panose="02010600030101010101" pitchFamily="2" charset="-122"/>
              </a:rPr>
              <a:t>3</a:t>
            </a:r>
            <a:r>
              <a:rPr lang="zh-CN" altLang="zh-CN" sz="1800" b="1" kern="100" dirty="0">
                <a:effectLst/>
                <a:latin typeface="Times New Roman" panose="02020603050405020304" pitchFamily="18" charset="0"/>
                <a:ea typeface="宋体" panose="02010600030101010101" pitchFamily="2" charset="-122"/>
              </a:rPr>
              <a:t>．启动主程序查看默认暴露的端点</a:t>
            </a:r>
            <a:endParaRPr lang="zh-CN"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启动</a:t>
            </a:r>
            <a:r>
              <a:rPr lang="de-DE" altLang="zh-CN" sz="1800" kern="100" dirty="0">
                <a:effectLst/>
                <a:latin typeface="Times New Roman" panose="02020603050405020304" pitchFamily="18" charset="0"/>
                <a:ea typeface="宋体" panose="02010600030101010101" pitchFamily="2" charset="-122"/>
              </a:rPr>
              <a:t>Web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应用</a:t>
            </a:r>
            <a:r>
              <a:rPr lang="de-DE" altLang="zh-CN" sz="1800" kern="100" dirty="0">
                <a:effectLst/>
                <a:latin typeface="Times New Roman" panose="02020603050405020304" pitchFamily="18" charset="0"/>
                <a:ea typeface="宋体" panose="02010600030101010101" pitchFamily="2" charset="-122"/>
              </a:rPr>
              <a:t>ch13_1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的主程序</a:t>
            </a:r>
            <a:r>
              <a:rPr lang="de-DE" altLang="zh-CN" sz="1800" kern="100" dirty="0">
                <a:effectLst/>
                <a:latin typeface="Times New Roman" panose="02020603050405020304" pitchFamily="18" charset="0"/>
                <a:ea typeface="宋体" panose="02010600030101010101" pitchFamily="2" charset="-122"/>
              </a:rPr>
              <a:t>Ch131Application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后，通过访问“</a:t>
            </a:r>
            <a:r>
              <a:rPr lang="de-DE" altLang="zh-CN" sz="1800" kern="100" dirty="0">
                <a:solidFill>
                  <a:srgbClr val="C00000"/>
                </a:solidFill>
                <a:effectLst/>
                <a:latin typeface="Times New Roman" panose="02020603050405020304" pitchFamily="18" charset="0"/>
                <a:ea typeface="宋体" panose="02010600030101010101" pitchFamily="2" charset="-122"/>
              </a:rPr>
              <a:t>http://localhost:8080/actuator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”查看默认暴露的端点，运行效果如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图所示。</a:t>
            </a:r>
            <a:endParaRPr lang="zh-CN" altLang="en-US" dirty="0"/>
          </a:p>
        </p:txBody>
      </p:sp>
      <p:pic>
        <p:nvPicPr>
          <p:cNvPr id="1026" name="Picture 2">
            <a:extLst>
              <a:ext uri="{FF2B5EF4-FFF2-40B4-BE49-F238E27FC236}">
                <a16:creationId xmlns:a16="http://schemas.microsoft.com/office/drawing/2014/main" id="{217CB139-2AB1-4727-BB40-133C10EC7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939" y="2664514"/>
            <a:ext cx="340995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EE2C5C26-BA9F-4F62-AC38-7EE679BC5767}"/>
              </a:ext>
            </a:extLst>
          </p:cNvPr>
          <p:cNvSpPr txBox="1"/>
          <p:nvPr/>
        </p:nvSpPr>
        <p:spPr>
          <a:xfrm>
            <a:off x="1178805" y="5175753"/>
            <a:ext cx="9683826" cy="1200329"/>
          </a:xfrm>
          <a:prstGeom prst="rect">
            <a:avLst/>
          </a:prstGeom>
          <a:noFill/>
          <a:ln>
            <a:solidFill>
              <a:srgbClr val="C00000"/>
            </a:solidFill>
          </a:ln>
        </p:spPr>
        <p:txBody>
          <a:bodyPr wrap="square" rtlCol="0">
            <a:spAutoFit/>
          </a:bodyPr>
          <a:lstStyle/>
          <a:p>
            <a:r>
              <a:rPr lang="zh-CN" altLang="en-US" dirty="0"/>
              <a:t>从上图可以看出</a:t>
            </a:r>
            <a:r>
              <a:rPr lang="en-US" altLang="zh-CN" dirty="0"/>
              <a:t>Spring Boot</a:t>
            </a:r>
            <a:r>
              <a:rPr lang="zh-CN" altLang="en-US" dirty="0"/>
              <a:t>默认暴露了</a:t>
            </a:r>
            <a:r>
              <a:rPr lang="en-US" altLang="zh-CN" b="1" dirty="0">
                <a:solidFill>
                  <a:srgbClr val="C00000"/>
                </a:solidFill>
              </a:rPr>
              <a:t>health</a:t>
            </a:r>
            <a:r>
              <a:rPr lang="zh-CN" altLang="en-US" dirty="0"/>
              <a:t>和</a:t>
            </a:r>
            <a:r>
              <a:rPr lang="en-US" altLang="zh-CN" b="1" dirty="0">
                <a:solidFill>
                  <a:srgbClr val="C00000"/>
                </a:solidFill>
              </a:rPr>
              <a:t>info</a:t>
            </a:r>
            <a:r>
              <a:rPr lang="zh-CN" altLang="en-US" dirty="0"/>
              <a:t>两个端点。如果想暴露</a:t>
            </a:r>
            <a:r>
              <a:rPr lang="en-US" altLang="zh-CN" dirty="0"/>
              <a:t>Spring Boot</a:t>
            </a:r>
            <a:r>
              <a:rPr lang="zh-CN" altLang="en-US" dirty="0"/>
              <a:t>提供的所有端点，需要在配置文件</a:t>
            </a:r>
            <a:r>
              <a:rPr lang="en-US" altLang="zh-CN" dirty="0" err="1"/>
              <a:t>application.properties</a:t>
            </a:r>
            <a:r>
              <a:rPr lang="zh-CN" altLang="en-US" dirty="0"/>
              <a:t>配置</a:t>
            </a:r>
            <a:r>
              <a:rPr lang="zh-CN" altLang="en-US" b="1" dirty="0">
                <a:solidFill>
                  <a:srgbClr val="C00000"/>
                </a:solidFill>
              </a:rPr>
              <a:t>“</a:t>
            </a:r>
            <a:r>
              <a:rPr lang="en-US" altLang="zh-CN" b="1" dirty="0" err="1">
                <a:solidFill>
                  <a:srgbClr val="C00000"/>
                </a:solidFill>
              </a:rPr>
              <a:t>management.endpoints.web.exposure.include</a:t>
            </a:r>
            <a:r>
              <a:rPr lang="en-US" altLang="zh-CN" b="1" dirty="0">
                <a:solidFill>
                  <a:srgbClr val="C00000"/>
                </a:solidFill>
              </a:rPr>
              <a:t>=*”</a:t>
            </a:r>
            <a:r>
              <a:rPr lang="zh-CN" altLang="en-US" dirty="0"/>
              <a:t>，配置后重启应用主程序，重新访问“</a:t>
            </a:r>
            <a:r>
              <a:rPr lang="en-US" altLang="zh-CN" b="1" dirty="0">
                <a:solidFill>
                  <a:srgbClr val="C00000"/>
                </a:solidFill>
              </a:rPr>
              <a:t>http://localhost:8080/actuator</a:t>
            </a:r>
            <a:r>
              <a:rPr lang="en-US" altLang="zh-CN" dirty="0"/>
              <a:t>”</a:t>
            </a:r>
            <a:r>
              <a:rPr lang="zh-CN" altLang="en-US" dirty="0"/>
              <a:t>即可查看所有暴露的端点。</a:t>
            </a:r>
          </a:p>
        </p:txBody>
      </p:sp>
      <p:cxnSp>
        <p:nvCxnSpPr>
          <p:cNvPr id="9" name="直接箭头连接符 8">
            <a:extLst>
              <a:ext uri="{FF2B5EF4-FFF2-40B4-BE49-F238E27FC236}">
                <a16:creationId xmlns:a16="http://schemas.microsoft.com/office/drawing/2014/main" id="{F13D507D-E8FC-4F92-9383-0589E5BFC5C6}"/>
              </a:ext>
            </a:extLst>
          </p:cNvPr>
          <p:cNvCxnSpPr/>
          <p:nvPr/>
        </p:nvCxnSpPr>
        <p:spPr>
          <a:xfrm flipH="1" flipV="1">
            <a:off x="4329629" y="3429000"/>
            <a:ext cx="1189822" cy="187011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F7C8236-6E15-4DC0-95EB-02B66543D210}"/>
              </a:ext>
            </a:extLst>
          </p:cNvPr>
          <p:cNvCxnSpPr/>
          <p:nvPr/>
        </p:nvCxnSpPr>
        <p:spPr>
          <a:xfrm flipH="1" flipV="1">
            <a:off x="4175393" y="4340646"/>
            <a:ext cx="2214390" cy="10631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10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99E63-071F-4BD3-906D-6107BD999FB5}"/>
              </a:ext>
            </a:extLst>
          </p:cNvPr>
          <p:cNvSpPr>
            <a:spLocks noGrp="1"/>
          </p:cNvSpPr>
          <p:nvPr>
            <p:ph type="title"/>
          </p:nvPr>
        </p:nvSpPr>
        <p:spPr/>
        <p:txBody>
          <a:bodyPr/>
          <a:lstStyle/>
          <a:p>
            <a:r>
              <a:rPr lang="zh-CN" altLang="en-US" dirty="0"/>
              <a:t>端点暴露设置</a:t>
            </a:r>
          </a:p>
        </p:txBody>
      </p:sp>
      <p:sp>
        <p:nvSpPr>
          <p:cNvPr id="4" name="灯片编号占位符 3">
            <a:extLst>
              <a:ext uri="{FF2B5EF4-FFF2-40B4-BE49-F238E27FC236}">
                <a16:creationId xmlns:a16="http://schemas.microsoft.com/office/drawing/2014/main" id="{CB1A503C-F3A2-4804-916C-8939591A7F0C}"/>
              </a:ext>
            </a:extLst>
          </p:cNvPr>
          <p:cNvSpPr>
            <a:spLocks noGrp="1"/>
          </p:cNvSpPr>
          <p:nvPr>
            <p:ph type="sldNum" sz="quarter" idx="12"/>
          </p:nvPr>
        </p:nvSpPr>
        <p:spPr/>
        <p:txBody>
          <a:bodyPr/>
          <a:lstStyle/>
          <a:p>
            <a:fld id="{8D4D1E41-7A09-AB4A-A4E1-09765ADA2698}" type="slidenum">
              <a:rPr kumimoji="1" lang="zh-CN" altLang="en-US" smtClean="0"/>
              <a:pPr/>
              <a:t>7</a:t>
            </a:fld>
            <a:endParaRPr kumimoji="1" lang="zh-CN" altLang="en-US" dirty="0"/>
          </a:p>
        </p:txBody>
      </p:sp>
      <p:sp>
        <p:nvSpPr>
          <p:cNvPr id="5" name="文本框 4">
            <a:extLst>
              <a:ext uri="{FF2B5EF4-FFF2-40B4-BE49-F238E27FC236}">
                <a16:creationId xmlns:a16="http://schemas.microsoft.com/office/drawing/2014/main" id="{047715B2-0D81-4FEB-B64C-1BE7E73925E3}"/>
              </a:ext>
            </a:extLst>
          </p:cNvPr>
          <p:cNvSpPr txBox="1"/>
          <p:nvPr/>
        </p:nvSpPr>
        <p:spPr>
          <a:xfrm>
            <a:off x="903382" y="1553378"/>
            <a:ext cx="10234671" cy="4524315"/>
          </a:xfrm>
          <a:prstGeom prst="rect">
            <a:avLst/>
          </a:prstGeom>
          <a:noFill/>
          <a:ln>
            <a:solidFill>
              <a:srgbClr val="C00000"/>
            </a:solidFill>
          </a:ln>
        </p:spPr>
        <p:txBody>
          <a:bodyPr wrap="square" rtlCol="0">
            <a:spAutoFit/>
          </a:bodyPr>
          <a:lstStyle/>
          <a:p>
            <a:r>
              <a:rPr lang="zh-CN" altLang="en-US" sz="2400" dirty="0"/>
              <a:t>        默认情况下，除了</a:t>
            </a:r>
            <a:r>
              <a:rPr lang="en-US" altLang="zh-CN" sz="2400" dirty="0">
                <a:solidFill>
                  <a:srgbClr val="C00000"/>
                </a:solidFill>
              </a:rPr>
              <a:t>shutdown</a:t>
            </a:r>
            <a:r>
              <a:rPr lang="zh-CN" altLang="en-US" sz="2400" dirty="0"/>
              <a:t>端点是关闭的，其它端点都是开启的。配置一个端点的开启，使用</a:t>
            </a:r>
            <a:r>
              <a:rPr lang="en-US" altLang="zh-CN" sz="2400" dirty="0" err="1">
                <a:solidFill>
                  <a:srgbClr val="C00000"/>
                </a:solidFill>
              </a:rPr>
              <a:t>management.endpoint..enabled</a:t>
            </a:r>
            <a:r>
              <a:rPr lang="zh-CN" altLang="en-US" sz="2400" dirty="0"/>
              <a:t>属性，如启用</a:t>
            </a:r>
            <a:r>
              <a:rPr lang="en-US" altLang="zh-CN" sz="2400" dirty="0"/>
              <a:t>shutdown</a:t>
            </a:r>
            <a:r>
              <a:rPr lang="zh-CN" altLang="en-US" sz="2400" dirty="0"/>
              <a:t>端点：</a:t>
            </a:r>
          </a:p>
          <a:p>
            <a:r>
              <a:rPr lang="en-US" altLang="zh-CN" sz="2400" dirty="0"/>
              <a:t>        </a:t>
            </a:r>
            <a:r>
              <a:rPr lang="en-US" altLang="zh-CN" sz="2400" b="1" dirty="0" err="1">
                <a:solidFill>
                  <a:srgbClr val="C00000"/>
                </a:solidFill>
              </a:rPr>
              <a:t>management.endpoint.shutdown.enabled</a:t>
            </a:r>
            <a:r>
              <a:rPr lang="en-US" altLang="zh-CN" sz="2400" b="1" dirty="0">
                <a:solidFill>
                  <a:srgbClr val="C00000"/>
                </a:solidFill>
              </a:rPr>
              <a:t>=true</a:t>
            </a:r>
          </a:p>
          <a:p>
            <a:r>
              <a:rPr lang="zh-CN" altLang="en-US" sz="2400" dirty="0"/>
              <a:t>        我们在配置文件中可使用“</a:t>
            </a:r>
            <a:r>
              <a:rPr lang="en-US" altLang="zh-CN" sz="2400" dirty="0" err="1">
                <a:solidFill>
                  <a:srgbClr val="C00000"/>
                </a:solidFill>
              </a:rPr>
              <a:t>management.endpoints.web.exposure.include</a:t>
            </a:r>
            <a:r>
              <a:rPr lang="en-US" altLang="zh-CN" sz="2400" dirty="0"/>
              <a:t>”</a:t>
            </a:r>
            <a:r>
              <a:rPr lang="zh-CN" altLang="en-US" sz="2400" dirty="0"/>
              <a:t>属性列出暴露的端点，示例如下：</a:t>
            </a:r>
          </a:p>
          <a:p>
            <a:r>
              <a:rPr lang="en-US" altLang="zh-CN" sz="2400" b="1" dirty="0">
                <a:solidFill>
                  <a:srgbClr val="C00000"/>
                </a:solidFill>
              </a:rPr>
              <a:t>      </a:t>
            </a:r>
            <a:r>
              <a:rPr lang="en-US" altLang="zh-CN" sz="2400" b="1" dirty="0" err="1">
                <a:solidFill>
                  <a:srgbClr val="C00000"/>
                </a:solidFill>
              </a:rPr>
              <a:t>management.endpoints.web.exposure.include</a:t>
            </a:r>
            <a:r>
              <a:rPr lang="en-US" altLang="zh-CN" sz="2400" b="1" dirty="0">
                <a:solidFill>
                  <a:srgbClr val="C00000"/>
                </a:solidFill>
              </a:rPr>
              <a:t>=</a:t>
            </a:r>
            <a:r>
              <a:rPr lang="en-US" altLang="zh-CN" sz="2400" b="1" dirty="0" err="1">
                <a:solidFill>
                  <a:srgbClr val="C00000"/>
                </a:solidFill>
              </a:rPr>
              <a:t>info,health,env,beans</a:t>
            </a:r>
            <a:endParaRPr lang="en-US" altLang="zh-CN" sz="2400" b="1" dirty="0">
              <a:solidFill>
                <a:srgbClr val="C00000"/>
              </a:solidFill>
            </a:endParaRPr>
          </a:p>
          <a:p>
            <a:r>
              <a:rPr lang="en-US" altLang="zh-CN" sz="2400" dirty="0"/>
              <a:t>        “</a:t>
            </a:r>
            <a:r>
              <a:rPr lang="en-US" altLang="zh-CN" sz="2400" b="1" dirty="0">
                <a:solidFill>
                  <a:srgbClr val="C00000"/>
                </a:solidFill>
              </a:rPr>
              <a:t>*</a:t>
            </a:r>
            <a:r>
              <a:rPr lang="en-US" altLang="zh-CN" sz="2400" dirty="0"/>
              <a:t>”</a:t>
            </a:r>
            <a:r>
              <a:rPr lang="zh-CN" altLang="en-US" sz="2400" dirty="0"/>
              <a:t>可用来表示所有的端点，例如，除了</a:t>
            </a:r>
            <a:r>
              <a:rPr lang="en-US" altLang="zh-CN" sz="2400" dirty="0"/>
              <a:t>env</a:t>
            </a:r>
            <a:r>
              <a:rPr lang="zh-CN" altLang="en-US" sz="2400" dirty="0"/>
              <a:t>和</a:t>
            </a:r>
            <a:r>
              <a:rPr lang="en-US" altLang="zh-CN" sz="2400" dirty="0"/>
              <a:t>beans</a:t>
            </a:r>
            <a:r>
              <a:rPr lang="zh-CN" altLang="en-US" sz="2400" dirty="0"/>
              <a:t>端点，通过</a:t>
            </a:r>
            <a:r>
              <a:rPr lang="en-US" altLang="zh-CN" sz="2400" dirty="0"/>
              <a:t>HTTP</a:t>
            </a:r>
            <a:r>
              <a:rPr lang="zh-CN" altLang="en-US" sz="2400" dirty="0"/>
              <a:t>暴露所有端点，示例如下：</a:t>
            </a:r>
          </a:p>
          <a:p>
            <a:r>
              <a:rPr lang="en-US" altLang="zh-CN" sz="2400" dirty="0"/>
              <a:t>        </a:t>
            </a:r>
            <a:r>
              <a:rPr lang="en-US" altLang="zh-CN" sz="2400" b="1" dirty="0" err="1">
                <a:solidFill>
                  <a:srgbClr val="C00000"/>
                </a:solidFill>
              </a:rPr>
              <a:t>management.endpoints.web.exposure.include</a:t>
            </a:r>
            <a:r>
              <a:rPr lang="en-US" altLang="zh-CN" sz="2400" b="1" dirty="0">
                <a:solidFill>
                  <a:srgbClr val="C00000"/>
                </a:solidFill>
              </a:rPr>
              <a:t>=*</a:t>
            </a:r>
          </a:p>
          <a:p>
            <a:r>
              <a:rPr lang="en-US" altLang="zh-CN" sz="2400" b="1" dirty="0">
                <a:solidFill>
                  <a:srgbClr val="C00000"/>
                </a:solidFill>
              </a:rPr>
              <a:t>        </a:t>
            </a:r>
            <a:r>
              <a:rPr lang="en-US" altLang="zh-CN" sz="2400" b="1" dirty="0" err="1">
                <a:solidFill>
                  <a:srgbClr val="C00000"/>
                </a:solidFill>
              </a:rPr>
              <a:t>management.endpoints.web.exposure.exclude</a:t>
            </a:r>
            <a:r>
              <a:rPr lang="en-US" altLang="zh-CN" sz="2400" b="1" dirty="0">
                <a:solidFill>
                  <a:srgbClr val="C00000"/>
                </a:solidFill>
              </a:rPr>
              <a:t>=</a:t>
            </a:r>
            <a:r>
              <a:rPr lang="en-US" altLang="zh-CN" sz="2400" b="1" dirty="0" err="1">
                <a:solidFill>
                  <a:srgbClr val="C00000"/>
                </a:solidFill>
              </a:rPr>
              <a:t>env,beans</a:t>
            </a:r>
            <a:endParaRPr lang="en-US" altLang="zh-CN" sz="2400" b="1" dirty="0">
              <a:solidFill>
                <a:srgbClr val="C00000"/>
              </a:solidFill>
            </a:endParaRPr>
          </a:p>
        </p:txBody>
      </p:sp>
    </p:spTree>
    <p:extLst>
      <p:ext uri="{BB962C8B-B14F-4D97-AF65-F5344CB8AC3E}">
        <p14:creationId xmlns:p14="http://schemas.microsoft.com/office/powerpoint/2010/main" val="16253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ACADC7-2230-864C-A77A-DA0BF8437D52}"/>
              </a:ext>
            </a:extLst>
          </p:cNvPr>
          <p:cNvSpPr>
            <a:spLocks noGrp="1" noChangeArrowheads="1"/>
          </p:cNvSpPr>
          <p:nvPr>
            <p:ph type="title"/>
          </p:nvPr>
        </p:nvSpPr>
        <p:spPr>
          <a:xfrm>
            <a:off x="1307508" y="352769"/>
            <a:ext cx="8220812" cy="879086"/>
          </a:xfrm>
        </p:spPr>
        <p:txBody>
          <a:bodyPr/>
          <a:lstStyle/>
          <a:p>
            <a:pPr eaLnBrk="1" hangingPunct="1"/>
            <a:r>
              <a:rPr lang="en-US" altLang="zh-CN" dirty="0"/>
              <a:t>13.1 </a:t>
            </a:r>
            <a:r>
              <a:rPr lang="zh-CN" altLang="en-US" dirty="0"/>
              <a:t>端点的分类与测试</a:t>
            </a:r>
            <a:endParaRPr lang="zh-CN" altLang="en-US" sz="2800" dirty="0"/>
          </a:p>
        </p:txBody>
      </p:sp>
      <p:sp>
        <p:nvSpPr>
          <p:cNvPr id="9219" name="Rectangle 3">
            <a:extLst>
              <a:ext uri="{FF2B5EF4-FFF2-40B4-BE49-F238E27FC236}">
                <a16:creationId xmlns:a16="http://schemas.microsoft.com/office/drawing/2014/main" id="{CF4110DD-B710-B748-88DE-CD75D504A00C}"/>
              </a:ext>
            </a:extLst>
          </p:cNvPr>
          <p:cNvSpPr>
            <a:spLocks noGrp="1" noChangeArrowheads="1"/>
          </p:cNvSpPr>
          <p:nvPr>
            <p:ph idx="1"/>
          </p:nvPr>
        </p:nvSpPr>
        <p:spPr>
          <a:xfrm>
            <a:off x="838200" y="1498401"/>
            <a:ext cx="10515600" cy="5006830"/>
          </a:xfrm>
        </p:spPr>
        <p:txBody>
          <a:bodyPr>
            <a:normAutofit/>
          </a:bodyPr>
          <a:lstStyle/>
          <a:p>
            <a:r>
              <a:rPr lang="en-US" altLang="zh-CN" dirty="0"/>
              <a:t>13.1.1 </a:t>
            </a:r>
            <a:r>
              <a:rPr lang="zh-CN" altLang="en-US" dirty="0"/>
              <a:t>端点的开启与暴露</a:t>
            </a:r>
            <a:endParaRPr lang="en-US" altLang="zh-CN" dirty="0"/>
          </a:p>
          <a:p>
            <a:r>
              <a:rPr lang="en-US" altLang="zh-CN" dirty="0">
                <a:solidFill>
                  <a:srgbClr val="C00000"/>
                </a:solidFill>
              </a:rPr>
              <a:t>13.1.2 </a:t>
            </a:r>
            <a:r>
              <a:rPr lang="zh-CN" altLang="en-US" dirty="0">
                <a:solidFill>
                  <a:srgbClr val="C00000"/>
                </a:solidFill>
              </a:rPr>
              <a:t>应用配置端点的测试</a:t>
            </a:r>
            <a:endParaRPr lang="en-US" altLang="zh-CN" dirty="0">
              <a:solidFill>
                <a:srgbClr val="C00000"/>
              </a:solidFill>
            </a:endParaRPr>
          </a:p>
          <a:p>
            <a:r>
              <a:rPr lang="en-US" altLang="zh-CN" dirty="0"/>
              <a:t>13.1.3 </a:t>
            </a:r>
            <a:r>
              <a:rPr lang="zh-CN" altLang="en-US" dirty="0"/>
              <a:t>度量指标端点的测试</a:t>
            </a:r>
            <a:endParaRPr lang="en-US" altLang="zh-CN" dirty="0"/>
          </a:p>
          <a:p>
            <a:r>
              <a:rPr lang="en-US" altLang="zh-CN" dirty="0"/>
              <a:t>13.1.4 </a:t>
            </a:r>
            <a:r>
              <a:rPr lang="zh-CN" altLang="en-US" dirty="0"/>
              <a:t>操作控制端点的测试</a:t>
            </a:r>
          </a:p>
        </p:txBody>
      </p:sp>
      <p:sp>
        <p:nvSpPr>
          <p:cNvPr id="3" name="灯片编号占位符 2">
            <a:extLst>
              <a:ext uri="{FF2B5EF4-FFF2-40B4-BE49-F238E27FC236}">
                <a16:creationId xmlns:a16="http://schemas.microsoft.com/office/drawing/2014/main" id="{6C755278-7C6D-194D-B9C6-F3E13F17B6FB}"/>
              </a:ext>
            </a:extLst>
          </p:cNvPr>
          <p:cNvSpPr>
            <a:spLocks noGrp="1"/>
          </p:cNvSpPr>
          <p:nvPr>
            <p:ph type="sldNum" sz="quarter" idx="12"/>
          </p:nvPr>
        </p:nvSpPr>
        <p:spPr/>
        <p:txBody>
          <a:bodyPr/>
          <a:lstStyle/>
          <a:p>
            <a:fld id="{8D4D1E41-7A09-AB4A-A4E1-09765ADA2698}" type="slidenum">
              <a:rPr kumimoji="1" lang="zh-CN" altLang="en-US" smtClean="0"/>
              <a:pPr/>
              <a:t>8</a:t>
            </a:fld>
            <a:endParaRPr kumimoji="1" lang="zh-CN" altLang="en-US" dirty="0"/>
          </a:p>
        </p:txBody>
      </p:sp>
    </p:spTree>
    <p:extLst>
      <p:ext uri="{BB962C8B-B14F-4D97-AF65-F5344CB8AC3E}">
        <p14:creationId xmlns:p14="http://schemas.microsoft.com/office/powerpoint/2010/main" val="20904877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9381</TotalTime>
  <Words>2449</Words>
  <Application>Microsoft Office PowerPoint</Application>
  <PresentationFormat>宽屏</PresentationFormat>
  <Paragraphs>203</Paragraphs>
  <Slides>35</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微软雅黑</vt:lpstr>
      <vt:lpstr>微软雅黑</vt:lpstr>
      <vt:lpstr>Arial</vt:lpstr>
      <vt:lpstr>Tahoma</vt:lpstr>
      <vt:lpstr>Times New Roman</vt:lpstr>
      <vt:lpstr>Wingdings</vt:lpstr>
      <vt:lpstr>Office 主题​​</vt:lpstr>
      <vt:lpstr>第十三章 监控Spring Boot应用</vt:lpstr>
      <vt:lpstr>本章目标</vt:lpstr>
      <vt:lpstr>本章内容</vt:lpstr>
      <vt:lpstr>13.1 端点的分类与测试</vt:lpstr>
      <vt:lpstr>13.1.1 端点的开启与暴露</vt:lpstr>
      <vt:lpstr>【例13-1】</vt:lpstr>
      <vt:lpstr>【例13-1】</vt:lpstr>
      <vt:lpstr>端点暴露设置</vt:lpstr>
      <vt:lpstr>13.1 端点的分类与测试</vt:lpstr>
      <vt:lpstr>13.1.2 应用配置端点的测试</vt:lpstr>
      <vt:lpstr>1．conditions</vt:lpstr>
      <vt:lpstr>2．beans</vt:lpstr>
      <vt:lpstr>3．configprops</vt:lpstr>
      <vt:lpstr>4．env</vt:lpstr>
      <vt:lpstr>5．mappings</vt:lpstr>
      <vt:lpstr>6．info</vt:lpstr>
      <vt:lpstr>13.1 端点的分类与测试</vt:lpstr>
      <vt:lpstr>13.1.3 度量指标端点的测试</vt:lpstr>
      <vt:lpstr>1．metrics</vt:lpstr>
      <vt:lpstr>2．health</vt:lpstr>
      <vt:lpstr>3．threaddump</vt:lpstr>
      <vt:lpstr>4．scheduledtasks</vt:lpstr>
      <vt:lpstr>13.1 端点的分类与测试</vt:lpstr>
      <vt:lpstr>13.1.4 操作控制端点的测试</vt:lpstr>
      <vt:lpstr>本章内容</vt:lpstr>
      <vt:lpstr>13.2 自定义端点</vt:lpstr>
      <vt:lpstr>【例13-2】</vt:lpstr>
      <vt:lpstr>【例13-2】</vt:lpstr>
      <vt:lpstr>6．测试端点</vt:lpstr>
      <vt:lpstr>本章内容</vt:lpstr>
      <vt:lpstr>13.3 自定义HealthIndicator</vt:lpstr>
      <vt:lpstr>1．创建HealthIndicator接口实现类MyHealthIndicator</vt:lpstr>
      <vt:lpstr>PowerPoint 演示文稿</vt:lpstr>
      <vt:lpstr>本章总结</vt:lpstr>
      <vt:lpstr>致谢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Yong Cui</dc:creator>
  <cp:lastModifiedBy>chenhengdl@126.com</cp:lastModifiedBy>
  <cp:revision>1389</cp:revision>
  <dcterms:created xsi:type="dcterms:W3CDTF">2021-01-06T05:35:51Z</dcterms:created>
  <dcterms:modified xsi:type="dcterms:W3CDTF">2021-10-07T13:14:59Z</dcterms:modified>
</cp:coreProperties>
</file>