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88"/>
  </p:notesMasterIdLst>
  <p:sldIdLst>
    <p:sldId id="1257" r:id="rId2"/>
    <p:sldId id="991" r:id="rId3"/>
    <p:sldId id="1258" r:id="rId4"/>
    <p:sldId id="1254" r:id="rId5"/>
    <p:sldId id="1362" r:id="rId6"/>
    <p:sldId id="1365" r:id="rId7"/>
    <p:sldId id="1363" r:id="rId8"/>
    <p:sldId id="1366" r:id="rId9"/>
    <p:sldId id="1367" r:id="rId10"/>
    <p:sldId id="1368" r:id="rId11"/>
    <p:sldId id="1369" r:id="rId12"/>
    <p:sldId id="1370" r:id="rId13"/>
    <p:sldId id="1364" r:id="rId14"/>
    <p:sldId id="1371" r:id="rId15"/>
    <p:sldId id="1372" r:id="rId16"/>
    <p:sldId id="1361" r:id="rId17"/>
    <p:sldId id="1375" r:id="rId18"/>
    <p:sldId id="1377" r:id="rId19"/>
    <p:sldId id="1378" r:id="rId20"/>
    <p:sldId id="1380" r:id="rId21"/>
    <p:sldId id="1381" r:id="rId22"/>
    <p:sldId id="1382" r:id="rId23"/>
    <p:sldId id="1383" r:id="rId24"/>
    <p:sldId id="1384" r:id="rId25"/>
    <p:sldId id="1386" r:id="rId26"/>
    <p:sldId id="1387" r:id="rId27"/>
    <p:sldId id="1389" r:id="rId28"/>
    <p:sldId id="1391" r:id="rId29"/>
    <p:sldId id="1390" r:id="rId30"/>
    <p:sldId id="1392" r:id="rId31"/>
    <p:sldId id="1393" r:id="rId32"/>
    <p:sldId id="1395" r:id="rId33"/>
    <p:sldId id="1394" r:id="rId34"/>
    <p:sldId id="1396" r:id="rId35"/>
    <p:sldId id="1397" r:id="rId36"/>
    <p:sldId id="1388" r:id="rId37"/>
    <p:sldId id="1398" r:id="rId38"/>
    <p:sldId id="1399" r:id="rId39"/>
    <p:sldId id="1400" r:id="rId40"/>
    <p:sldId id="1401" r:id="rId41"/>
    <p:sldId id="1402" r:id="rId42"/>
    <p:sldId id="1404" r:id="rId43"/>
    <p:sldId id="1405" r:id="rId44"/>
    <p:sldId id="1403" r:id="rId45"/>
    <p:sldId id="1385" r:id="rId46"/>
    <p:sldId id="1406" r:id="rId47"/>
    <p:sldId id="1408" r:id="rId48"/>
    <p:sldId id="1407" r:id="rId49"/>
    <p:sldId id="1409" r:id="rId50"/>
    <p:sldId id="1379" r:id="rId51"/>
    <p:sldId id="1410" r:id="rId52"/>
    <p:sldId id="1411" r:id="rId53"/>
    <p:sldId id="1376" r:id="rId54"/>
    <p:sldId id="1412" r:id="rId55"/>
    <p:sldId id="1413" r:id="rId56"/>
    <p:sldId id="1374" r:id="rId57"/>
    <p:sldId id="1416" r:id="rId58"/>
    <p:sldId id="1415" r:id="rId59"/>
    <p:sldId id="1418" r:id="rId60"/>
    <p:sldId id="1417" r:id="rId61"/>
    <p:sldId id="1414" r:id="rId62"/>
    <p:sldId id="1419" r:id="rId63"/>
    <p:sldId id="1420" r:id="rId64"/>
    <p:sldId id="1373" r:id="rId65"/>
    <p:sldId id="1423" r:id="rId66"/>
    <p:sldId id="1422" r:id="rId67"/>
    <p:sldId id="1425" r:id="rId68"/>
    <p:sldId id="1427" r:id="rId69"/>
    <p:sldId id="1426" r:id="rId70"/>
    <p:sldId id="1429" r:id="rId71"/>
    <p:sldId id="1428" r:id="rId72"/>
    <p:sldId id="1430" r:id="rId73"/>
    <p:sldId id="1424" r:id="rId74"/>
    <p:sldId id="1421" r:id="rId75"/>
    <p:sldId id="1432" r:id="rId76"/>
    <p:sldId id="1433" r:id="rId77"/>
    <p:sldId id="1435" r:id="rId78"/>
    <p:sldId id="1434" r:id="rId79"/>
    <p:sldId id="1436" r:id="rId80"/>
    <p:sldId id="1438" r:id="rId81"/>
    <p:sldId id="1439" r:id="rId82"/>
    <p:sldId id="1440" r:id="rId83"/>
    <p:sldId id="1437" r:id="rId84"/>
    <p:sldId id="1431" r:id="rId85"/>
    <p:sldId id="994" r:id="rId86"/>
    <p:sldId id="1360" r:id="rId8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A4DC5EF-F422-4A4A-AE2D-E811906D492D}">
          <p14:sldIdLst>
            <p14:sldId id="1257"/>
            <p14:sldId id="991"/>
            <p14:sldId id="1258"/>
            <p14:sldId id="1254"/>
            <p14:sldId id="1362"/>
            <p14:sldId id="1365"/>
            <p14:sldId id="1363"/>
            <p14:sldId id="1366"/>
            <p14:sldId id="1367"/>
            <p14:sldId id="1368"/>
            <p14:sldId id="1369"/>
            <p14:sldId id="1370"/>
            <p14:sldId id="1364"/>
            <p14:sldId id="1371"/>
            <p14:sldId id="1372"/>
            <p14:sldId id="1361"/>
            <p14:sldId id="1375"/>
            <p14:sldId id="1377"/>
            <p14:sldId id="1378"/>
            <p14:sldId id="1380"/>
            <p14:sldId id="1381"/>
            <p14:sldId id="1382"/>
            <p14:sldId id="1383"/>
            <p14:sldId id="1384"/>
            <p14:sldId id="1386"/>
            <p14:sldId id="1387"/>
            <p14:sldId id="1389"/>
            <p14:sldId id="1391"/>
            <p14:sldId id="1390"/>
            <p14:sldId id="1392"/>
            <p14:sldId id="1393"/>
            <p14:sldId id="1395"/>
            <p14:sldId id="1394"/>
            <p14:sldId id="1396"/>
            <p14:sldId id="1397"/>
            <p14:sldId id="1388"/>
            <p14:sldId id="1398"/>
            <p14:sldId id="1399"/>
            <p14:sldId id="1400"/>
            <p14:sldId id="1401"/>
            <p14:sldId id="1402"/>
            <p14:sldId id="1404"/>
            <p14:sldId id="1405"/>
            <p14:sldId id="1403"/>
            <p14:sldId id="1385"/>
            <p14:sldId id="1406"/>
            <p14:sldId id="1408"/>
            <p14:sldId id="1407"/>
            <p14:sldId id="1409"/>
            <p14:sldId id="1379"/>
            <p14:sldId id="1410"/>
            <p14:sldId id="1411"/>
            <p14:sldId id="1376"/>
            <p14:sldId id="1412"/>
            <p14:sldId id="1413"/>
            <p14:sldId id="1374"/>
            <p14:sldId id="1416"/>
            <p14:sldId id="1415"/>
            <p14:sldId id="1418"/>
            <p14:sldId id="1417"/>
            <p14:sldId id="1414"/>
            <p14:sldId id="1419"/>
            <p14:sldId id="1420"/>
            <p14:sldId id="1373"/>
            <p14:sldId id="1423"/>
            <p14:sldId id="1422"/>
            <p14:sldId id="1425"/>
            <p14:sldId id="1427"/>
            <p14:sldId id="1426"/>
            <p14:sldId id="1429"/>
            <p14:sldId id="1428"/>
            <p14:sldId id="1430"/>
            <p14:sldId id="1424"/>
            <p14:sldId id="1421"/>
            <p14:sldId id="1432"/>
            <p14:sldId id="1433"/>
            <p14:sldId id="1435"/>
            <p14:sldId id="1434"/>
            <p14:sldId id="1436"/>
            <p14:sldId id="1438"/>
            <p14:sldId id="1439"/>
            <p14:sldId id="1440"/>
            <p14:sldId id="1437"/>
            <p14:sldId id="1431"/>
            <p14:sldId id="994"/>
            <p14:sldId id="1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307E"/>
    <a:srgbClr val="B962FF"/>
    <a:srgbClr val="FDCB0B"/>
    <a:srgbClr val="FFD700"/>
    <a:srgbClr val="F9BC12"/>
    <a:srgbClr val="FFD801"/>
    <a:srgbClr val="EFB914"/>
    <a:srgbClr val="F5BD15"/>
    <a:srgbClr val="F8BF15"/>
    <a:srgbClr val="FEC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2"/>
    <p:restoredTop sz="86846" autoAdjust="0"/>
  </p:normalViewPr>
  <p:slideViewPr>
    <p:cSldViewPr snapToGrid="0" snapToObjects="1">
      <p:cViewPr varScale="1">
        <p:scale>
          <a:sx n="58" d="100"/>
          <a:sy n="58" d="100"/>
        </p:scale>
        <p:origin x="88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145" d="100"/>
        <a:sy n="145" d="100"/>
      </p:scale>
      <p:origin x="0" y="0"/>
    </p:cViewPr>
  </p:notesTextViewPr>
  <p:sorterViewPr>
    <p:cViewPr>
      <p:scale>
        <a:sx n="173" d="100"/>
        <a:sy n="1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E8472-67E5-DE40-B53F-0C0FEA434AA0}" type="datetimeFigureOut">
              <a:rPr kumimoji="1" lang="zh-CN" altLang="en-US" smtClean="0"/>
              <a:pPr/>
              <a:t>2021/10/11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B8802-914A-7C41-BC77-CC54DEE99EE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602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90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07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519753A-0055-D144-A586-1058E5013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3BD17A-A8A6-2A40-9724-F7DF77E9644E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499C26A-F009-564F-AA6C-BEF327CB0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705DED0-1179-5347-93C0-8CE81457D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0648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519753A-0055-D144-A586-1058E5013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3BD17A-A8A6-2A40-9724-F7DF77E9644E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499C26A-F009-564F-AA6C-BEF327CB0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705DED0-1179-5347-93C0-8CE81457D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0570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519753A-0055-D144-A586-1058E5013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3BD17A-A8A6-2A40-9724-F7DF77E9644E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499C26A-F009-564F-AA6C-BEF327CB0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705DED0-1179-5347-93C0-8CE81457D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96223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519753A-0055-D144-A586-1058E5013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3BD17A-A8A6-2A40-9724-F7DF77E9644E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499C26A-F009-564F-AA6C-BEF327CB0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705DED0-1179-5347-93C0-8CE81457D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723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97C75-78EB-4043-953B-95F867F42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1C1163-5F70-9046-86B2-81951DCE1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7FD42-40C8-0740-93F0-4905CF42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AC36-F551-8142-B918-8641B516A611}" type="datetime1">
              <a:rPr kumimoji="1" lang="zh-CN" altLang="en-US" smtClean="0"/>
              <a:pPr/>
              <a:t>2021/10/11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8E813-0309-7546-9A4F-6893C100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F9E280-F138-8142-8DB1-324EA9F38324}"/>
              </a:ext>
            </a:extLst>
          </p:cNvPr>
          <p:cNvSpPr/>
          <p:nvPr userDrawn="1"/>
        </p:nvSpPr>
        <p:spPr>
          <a:xfrm>
            <a:off x="-9939" y="-8627"/>
            <a:ext cx="9307502" cy="567811"/>
          </a:xfrm>
          <a:prstGeom prst="rect">
            <a:avLst/>
          </a:prstGeom>
          <a:solidFill>
            <a:srgbClr val="5B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0" spc="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 EE</a:t>
            </a:r>
            <a:r>
              <a:rPr lang="zh-CN" altLang="en-US" sz="2800" b="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框架整合开发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DF02C2-66E0-594F-914D-47F0EC7AA666}"/>
              </a:ext>
            </a:extLst>
          </p:cNvPr>
          <p:cNvSpPr txBox="1"/>
          <p:nvPr userDrawn="1"/>
        </p:nvSpPr>
        <p:spPr>
          <a:xfrm>
            <a:off x="9569824" y="90612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r>
              <a:rPr lang="en-US" altLang="zh-CN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r>
              <a:rPr lang="en-US" altLang="zh-CN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AB2E87B-2061-474F-BD6B-FFB3E5285CE9}"/>
              </a:ext>
            </a:extLst>
          </p:cNvPr>
          <p:cNvGrpSpPr/>
          <p:nvPr userDrawn="1"/>
        </p:nvGrpSpPr>
        <p:grpSpPr>
          <a:xfrm>
            <a:off x="4771770" y="5979422"/>
            <a:ext cx="2136844" cy="742053"/>
            <a:chOff x="4858653" y="5979422"/>
            <a:chExt cx="2136844" cy="742053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BB9B9B8-F63F-5C48-98A1-BF8860F585BF}"/>
                </a:ext>
              </a:extLst>
            </p:cNvPr>
            <p:cNvGrpSpPr/>
            <p:nvPr userDrawn="1"/>
          </p:nvGrpSpPr>
          <p:grpSpPr>
            <a:xfrm>
              <a:off x="4858653" y="5979422"/>
              <a:ext cx="867188" cy="742053"/>
              <a:chOff x="901977" y="761321"/>
              <a:chExt cx="1281319" cy="113905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1B680A8-BC74-BA43-BB0D-C8F8C7B77C8F}"/>
                  </a:ext>
                </a:extLst>
              </p:cNvPr>
              <p:cNvSpPr/>
              <p:nvPr userDrawn="1"/>
            </p:nvSpPr>
            <p:spPr>
              <a:xfrm>
                <a:off x="901977" y="761321"/>
                <a:ext cx="1281319" cy="1139058"/>
              </a:xfrm>
              <a:prstGeom prst="rect">
                <a:avLst/>
              </a:prstGeom>
              <a:solidFill>
                <a:srgbClr val="5C3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rgbClr val="5C307E"/>
                  </a:solidFill>
                </a:endParaRPr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3F50F50E-8A90-104F-B899-DE9D869B8A5F}"/>
                  </a:ext>
                </a:extLst>
              </p:cNvPr>
              <p:cNvGrpSpPr/>
              <p:nvPr userDrawn="1"/>
            </p:nvGrpSpPr>
            <p:grpSpPr>
              <a:xfrm>
                <a:off x="1031055" y="907676"/>
                <a:ext cx="1013957" cy="853426"/>
                <a:chOff x="1368170" y="664579"/>
                <a:chExt cx="550582" cy="439737"/>
              </a:xfrm>
              <a:solidFill>
                <a:schemeClr val="bg1"/>
              </a:solidFill>
            </p:grpSpPr>
            <p:sp>
              <p:nvSpPr>
                <p:cNvPr id="12" name="Freeform 1">
                  <a:extLst>
                    <a:ext uri="{FF2B5EF4-FFF2-40B4-BE49-F238E27FC236}">
                      <a16:creationId xmlns:a16="http://schemas.microsoft.com/office/drawing/2014/main" id="{D5F846F9-652E-1B4D-9692-FE9281D20E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1203" y="771778"/>
                  <a:ext cx="437549" cy="332538"/>
                </a:xfrm>
                <a:custGeom>
                  <a:avLst/>
                  <a:gdLst>
                    <a:gd name="T0" fmla="*/ 25 w 2647"/>
                    <a:gd name="T1" fmla="*/ 1478 h 2011"/>
                    <a:gd name="T2" fmla="*/ 525 w 2647"/>
                    <a:gd name="T3" fmla="*/ 1865 h 2011"/>
                    <a:gd name="T4" fmla="*/ 736 w 2647"/>
                    <a:gd name="T5" fmla="*/ 1972 h 2011"/>
                    <a:gd name="T6" fmla="*/ 940 w 2647"/>
                    <a:gd name="T7" fmla="*/ 2010 h 2011"/>
                    <a:gd name="T8" fmla="*/ 1078 w 2647"/>
                    <a:gd name="T9" fmla="*/ 1991 h 2011"/>
                    <a:gd name="T10" fmla="*/ 1286 w 2647"/>
                    <a:gd name="T11" fmla="*/ 1894 h 2011"/>
                    <a:gd name="T12" fmla="*/ 1506 w 2647"/>
                    <a:gd name="T13" fmla="*/ 1715 h 2011"/>
                    <a:gd name="T14" fmla="*/ 1506 w 2647"/>
                    <a:gd name="T15" fmla="*/ 1715 h 2011"/>
                    <a:gd name="T16" fmla="*/ 2630 w 2647"/>
                    <a:gd name="T17" fmla="*/ 624 h 2011"/>
                    <a:gd name="T18" fmla="*/ 2646 w 2647"/>
                    <a:gd name="T19" fmla="*/ 586 h 2011"/>
                    <a:gd name="T20" fmla="*/ 2630 w 2647"/>
                    <a:gd name="T21" fmla="*/ 548 h 2011"/>
                    <a:gd name="T22" fmla="*/ 2090 w 2647"/>
                    <a:gd name="T23" fmla="*/ 21 h 2011"/>
                    <a:gd name="T24" fmla="*/ 2016 w 2647"/>
                    <a:gd name="T25" fmla="*/ 22 h 2011"/>
                    <a:gd name="T26" fmla="*/ 2017 w 2647"/>
                    <a:gd name="T27" fmla="*/ 96 h 2011"/>
                    <a:gd name="T28" fmla="*/ 2518 w 2647"/>
                    <a:gd name="T29" fmla="*/ 586 h 2011"/>
                    <a:gd name="T30" fmla="*/ 1433 w 2647"/>
                    <a:gd name="T31" fmla="*/ 1639 h 2011"/>
                    <a:gd name="T32" fmla="*/ 1433 w 2647"/>
                    <a:gd name="T33" fmla="*/ 1639 h 2011"/>
                    <a:gd name="T34" fmla="*/ 1167 w 2647"/>
                    <a:gd name="T35" fmla="*/ 1843 h 2011"/>
                    <a:gd name="T36" fmla="*/ 1051 w 2647"/>
                    <a:gd name="T37" fmla="*/ 1889 h 2011"/>
                    <a:gd name="T38" fmla="*/ 940 w 2647"/>
                    <a:gd name="T39" fmla="*/ 1904 h 2011"/>
                    <a:gd name="T40" fmla="*/ 772 w 2647"/>
                    <a:gd name="T41" fmla="*/ 1872 h 2011"/>
                    <a:gd name="T42" fmla="*/ 474 w 2647"/>
                    <a:gd name="T43" fmla="*/ 1704 h 2011"/>
                    <a:gd name="T44" fmla="*/ 93 w 2647"/>
                    <a:gd name="T45" fmla="*/ 1398 h 2011"/>
                    <a:gd name="T46" fmla="*/ 19 w 2647"/>
                    <a:gd name="T47" fmla="*/ 1404 h 2011"/>
                    <a:gd name="T48" fmla="*/ 25 w 2647"/>
                    <a:gd name="T49" fmla="*/ 1478 h 20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47" h="2011">
                      <a:moveTo>
                        <a:pt x="25" y="1478"/>
                      </a:moveTo>
                      <a:cubicBezTo>
                        <a:pt x="219" y="1643"/>
                        <a:pt x="380" y="1773"/>
                        <a:pt x="525" y="1865"/>
                      </a:cubicBezTo>
                      <a:cubicBezTo>
                        <a:pt x="598" y="1911"/>
                        <a:pt x="668" y="1947"/>
                        <a:pt x="736" y="1972"/>
                      </a:cubicBezTo>
                      <a:cubicBezTo>
                        <a:pt x="805" y="1996"/>
                        <a:pt x="872" y="2010"/>
                        <a:pt x="940" y="2010"/>
                      </a:cubicBezTo>
                      <a:cubicBezTo>
                        <a:pt x="986" y="2010"/>
                        <a:pt x="1032" y="2004"/>
                        <a:pt x="1078" y="1991"/>
                      </a:cubicBezTo>
                      <a:cubicBezTo>
                        <a:pt x="1147" y="1973"/>
                        <a:pt x="1216" y="1940"/>
                        <a:pt x="1286" y="1894"/>
                      </a:cubicBezTo>
                      <a:cubicBezTo>
                        <a:pt x="1357" y="1848"/>
                        <a:pt x="1429" y="1789"/>
                        <a:pt x="1506" y="1715"/>
                      </a:cubicBezTo>
                      <a:lnTo>
                        <a:pt x="1506" y="1715"/>
                      </a:lnTo>
                      <a:lnTo>
                        <a:pt x="2630" y="624"/>
                      </a:lnTo>
                      <a:cubicBezTo>
                        <a:pt x="2640" y="614"/>
                        <a:pt x="2646" y="600"/>
                        <a:pt x="2646" y="586"/>
                      </a:cubicBezTo>
                      <a:cubicBezTo>
                        <a:pt x="2646" y="572"/>
                        <a:pt x="2641" y="558"/>
                        <a:pt x="2630" y="548"/>
                      </a:cubicBezTo>
                      <a:lnTo>
                        <a:pt x="2090" y="21"/>
                      </a:lnTo>
                      <a:cubicBezTo>
                        <a:pt x="2069" y="0"/>
                        <a:pt x="2036" y="1"/>
                        <a:pt x="2016" y="22"/>
                      </a:cubicBezTo>
                      <a:cubicBezTo>
                        <a:pt x="1995" y="42"/>
                        <a:pt x="1996" y="76"/>
                        <a:pt x="2017" y="96"/>
                      </a:cubicBezTo>
                      <a:lnTo>
                        <a:pt x="2518" y="586"/>
                      </a:lnTo>
                      <a:lnTo>
                        <a:pt x="1433" y="1639"/>
                      </a:lnTo>
                      <a:lnTo>
                        <a:pt x="1433" y="1639"/>
                      </a:lnTo>
                      <a:cubicBezTo>
                        <a:pt x="1335" y="1733"/>
                        <a:pt x="1247" y="1800"/>
                        <a:pt x="1167" y="1843"/>
                      </a:cubicBezTo>
                      <a:cubicBezTo>
                        <a:pt x="1127" y="1864"/>
                        <a:pt x="1088" y="1879"/>
                        <a:pt x="1051" y="1889"/>
                      </a:cubicBezTo>
                      <a:cubicBezTo>
                        <a:pt x="1013" y="1899"/>
                        <a:pt x="977" y="1904"/>
                        <a:pt x="940" y="1904"/>
                      </a:cubicBezTo>
                      <a:cubicBezTo>
                        <a:pt x="886" y="1904"/>
                        <a:pt x="831" y="1894"/>
                        <a:pt x="772" y="1872"/>
                      </a:cubicBezTo>
                      <a:cubicBezTo>
                        <a:pt x="683" y="1840"/>
                        <a:pt x="586" y="1784"/>
                        <a:pt x="474" y="1704"/>
                      </a:cubicBezTo>
                      <a:cubicBezTo>
                        <a:pt x="363" y="1624"/>
                        <a:pt x="238" y="1521"/>
                        <a:pt x="93" y="1398"/>
                      </a:cubicBezTo>
                      <a:cubicBezTo>
                        <a:pt x="71" y="1379"/>
                        <a:pt x="38" y="1382"/>
                        <a:pt x="19" y="1404"/>
                      </a:cubicBezTo>
                      <a:cubicBezTo>
                        <a:pt x="0" y="1426"/>
                        <a:pt x="3" y="1459"/>
                        <a:pt x="25" y="147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2">
                  <a:extLst>
                    <a:ext uri="{FF2B5EF4-FFF2-40B4-BE49-F238E27FC236}">
                      <a16:creationId xmlns:a16="http://schemas.microsoft.com/office/drawing/2014/main" id="{29E72527-4F98-5C42-A871-1F1811E8F1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1832" y="868769"/>
                  <a:ext cx="356603" cy="190334"/>
                </a:xfrm>
                <a:custGeom>
                  <a:avLst/>
                  <a:gdLst>
                    <a:gd name="T0" fmla="*/ 15 w 2158"/>
                    <a:gd name="T1" fmla="*/ 713 h 1152"/>
                    <a:gd name="T2" fmla="*/ 432 w 2158"/>
                    <a:gd name="T3" fmla="*/ 1033 h 1152"/>
                    <a:gd name="T4" fmla="*/ 605 w 2158"/>
                    <a:gd name="T5" fmla="*/ 1120 h 1152"/>
                    <a:gd name="T6" fmla="*/ 771 w 2158"/>
                    <a:gd name="T7" fmla="*/ 1151 h 1152"/>
                    <a:gd name="T8" fmla="*/ 896 w 2158"/>
                    <a:gd name="T9" fmla="*/ 1132 h 1152"/>
                    <a:gd name="T10" fmla="*/ 1089 w 2158"/>
                    <a:gd name="T11" fmla="*/ 1036 h 1152"/>
                    <a:gd name="T12" fmla="*/ 1305 w 2158"/>
                    <a:gd name="T13" fmla="*/ 856 h 1152"/>
                    <a:gd name="T14" fmla="*/ 1305 w 2158"/>
                    <a:gd name="T15" fmla="*/ 856 h 1152"/>
                    <a:gd name="T16" fmla="*/ 2144 w 2158"/>
                    <a:gd name="T17" fmla="*/ 57 h 1152"/>
                    <a:gd name="T18" fmla="*/ 2145 w 2158"/>
                    <a:gd name="T19" fmla="*/ 13 h 1152"/>
                    <a:gd name="T20" fmla="*/ 2100 w 2158"/>
                    <a:gd name="T21" fmla="*/ 12 h 1152"/>
                    <a:gd name="T22" fmla="*/ 1262 w 2158"/>
                    <a:gd name="T23" fmla="*/ 811 h 1152"/>
                    <a:gd name="T24" fmla="*/ 1262 w 2158"/>
                    <a:gd name="T25" fmla="*/ 811 h 1152"/>
                    <a:gd name="T26" fmla="*/ 993 w 2158"/>
                    <a:gd name="T27" fmla="*/ 1023 h 1152"/>
                    <a:gd name="T28" fmla="*/ 878 w 2158"/>
                    <a:gd name="T29" fmla="*/ 1072 h 1152"/>
                    <a:gd name="T30" fmla="*/ 771 w 2158"/>
                    <a:gd name="T31" fmla="*/ 1088 h 1152"/>
                    <a:gd name="T32" fmla="*/ 626 w 2158"/>
                    <a:gd name="T33" fmla="*/ 1061 h 1152"/>
                    <a:gd name="T34" fmla="*/ 376 w 2158"/>
                    <a:gd name="T35" fmla="*/ 920 h 1152"/>
                    <a:gd name="T36" fmla="*/ 55 w 2158"/>
                    <a:gd name="T37" fmla="*/ 665 h 1152"/>
                    <a:gd name="T38" fmla="*/ 11 w 2158"/>
                    <a:gd name="T39" fmla="*/ 669 h 1152"/>
                    <a:gd name="T40" fmla="*/ 15 w 2158"/>
                    <a:gd name="T41" fmla="*/ 713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8" h="1152">
                      <a:moveTo>
                        <a:pt x="15" y="713"/>
                      </a:moveTo>
                      <a:cubicBezTo>
                        <a:pt x="179" y="850"/>
                        <a:pt x="312" y="958"/>
                        <a:pt x="432" y="1033"/>
                      </a:cubicBezTo>
                      <a:cubicBezTo>
                        <a:pt x="492" y="1071"/>
                        <a:pt x="549" y="1100"/>
                        <a:pt x="605" y="1120"/>
                      </a:cubicBezTo>
                      <a:cubicBezTo>
                        <a:pt x="661" y="1140"/>
                        <a:pt x="716" y="1151"/>
                        <a:pt x="771" y="1151"/>
                      </a:cubicBezTo>
                      <a:cubicBezTo>
                        <a:pt x="812" y="1151"/>
                        <a:pt x="854" y="1145"/>
                        <a:pt x="896" y="1132"/>
                      </a:cubicBezTo>
                      <a:cubicBezTo>
                        <a:pt x="959" y="1114"/>
                        <a:pt x="1022" y="1082"/>
                        <a:pt x="1089" y="1036"/>
                      </a:cubicBezTo>
                      <a:cubicBezTo>
                        <a:pt x="1156" y="990"/>
                        <a:pt x="1227" y="931"/>
                        <a:pt x="1305" y="856"/>
                      </a:cubicBezTo>
                      <a:lnTo>
                        <a:pt x="1305" y="856"/>
                      </a:lnTo>
                      <a:lnTo>
                        <a:pt x="2144" y="57"/>
                      </a:lnTo>
                      <a:cubicBezTo>
                        <a:pt x="2156" y="45"/>
                        <a:pt x="2157" y="25"/>
                        <a:pt x="2145" y="13"/>
                      </a:cubicBezTo>
                      <a:cubicBezTo>
                        <a:pt x="2133" y="0"/>
                        <a:pt x="2113" y="0"/>
                        <a:pt x="2100" y="12"/>
                      </a:cubicBezTo>
                      <a:lnTo>
                        <a:pt x="1262" y="811"/>
                      </a:lnTo>
                      <a:lnTo>
                        <a:pt x="1262" y="811"/>
                      </a:lnTo>
                      <a:cubicBezTo>
                        <a:pt x="1160" y="908"/>
                        <a:pt x="1072" y="978"/>
                        <a:pt x="993" y="1023"/>
                      </a:cubicBezTo>
                      <a:cubicBezTo>
                        <a:pt x="953" y="1045"/>
                        <a:pt x="915" y="1062"/>
                        <a:pt x="878" y="1072"/>
                      </a:cubicBezTo>
                      <a:cubicBezTo>
                        <a:pt x="842" y="1083"/>
                        <a:pt x="806" y="1088"/>
                        <a:pt x="771" y="1088"/>
                      </a:cubicBezTo>
                      <a:cubicBezTo>
                        <a:pt x="724" y="1088"/>
                        <a:pt x="677" y="1079"/>
                        <a:pt x="626" y="1061"/>
                      </a:cubicBezTo>
                      <a:cubicBezTo>
                        <a:pt x="551" y="1034"/>
                        <a:pt x="469" y="987"/>
                        <a:pt x="376" y="920"/>
                      </a:cubicBezTo>
                      <a:cubicBezTo>
                        <a:pt x="282" y="853"/>
                        <a:pt x="177" y="767"/>
                        <a:pt x="55" y="665"/>
                      </a:cubicBezTo>
                      <a:cubicBezTo>
                        <a:pt x="42" y="654"/>
                        <a:pt x="22" y="656"/>
                        <a:pt x="11" y="669"/>
                      </a:cubicBezTo>
                      <a:cubicBezTo>
                        <a:pt x="0" y="682"/>
                        <a:pt x="1" y="702"/>
                        <a:pt x="15" y="71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3">
                  <a:extLst>
                    <a:ext uri="{FF2B5EF4-FFF2-40B4-BE49-F238E27FC236}">
                      <a16:creationId xmlns:a16="http://schemas.microsoft.com/office/drawing/2014/main" id="{E5209C47-8580-2040-BA4C-C66647BCA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273" y="847620"/>
                  <a:ext cx="304826" cy="169186"/>
                </a:xfrm>
                <a:custGeom>
                  <a:avLst/>
                  <a:gdLst>
                    <a:gd name="T0" fmla="*/ 12 w 1845"/>
                    <a:gd name="T1" fmla="*/ 672 h 1022"/>
                    <a:gd name="T2" fmla="*/ 350 w 1845"/>
                    <a:gd name="T3" fmla="*/ 928 h 1022"/>
                    <a:gd name="T4" fmla="*/ 488 w 1845"/>
                    <a:gd name="T5" fmla="*/ 997 h 1022"/>
                    <a:gd name="T6" fmla="*/ 620 w 1845"/>
                    <a:gd name="T7" fmla="*/ 1021 h 1022"/>
                    <a:gd name="T8" fmla="*/ 734 w 1845"/>
                    <a:gd name="T9" fmla="*/ 1003 h 1022"/>
                    <a:gd name="T10" fmla="*/ 915 w 1845"/>
                    <a:gd name="T11" fmla="*/ 905 h 1022"/>
                    <a:gd name="T12" fmla="*/ 1129 w 1845"/>
                    <a:gd name="T13" fmla="*/ 720 h 1022"/>
                    <a:gd name="T14" fmla="*/ 1129 w 1845"/>
                    <a:gd name="T15" fmla="*/ 720 h 1022"/>
                    <a:gd name="T16" fmla="*/ 1834 w 1845"/>
                    <a:gd name="T17" fmla="*/ 42 h 1022"/>
                    <a:gd name="T18" fmla="*/ 1835 w 1845"/>
                    <a:gd name="T19" fmla="*/ 10 h 1022"/>
                    <a:gd name="T20" fmla="*/ 1802 w 1845"/>
                    <a:gd name="T21" fmla="*/ 9 h 1022"/>
                    <a:gd name="T22" fmla="*/ 1097 w 1845"/>
                    <a:gd name="T23" fmla="*/ 687 h 1022"/>
                    <a:gd name="T24" fmla="*/ 1097 w 1845"/>
                    <a:gd name="T25" fmla="*/ 687 h 1022"/>
                    <a:gd name="T26" fmla="*/ 828 w 1845"/>
                    <a:gd name="T27" fmla="*/ 907 h 1022"/>
                    <a:gd name="T28" fmla="*/ 720 w 1845"/>
                    <a:gd name="T29" fmla="*/ 959 h 1022"/>
                    <a:gd name="T30" fmla="*/ 620 w 1845"/>
                    <a:gd name="T31" fmla="*/ 975 h 1022"/>
                    <a:gd name="T32" fmla="*/ 504 w 1845"/>
                    <a:gd name="T33" fmla="*/ 954 h 1022"/>
                    <a:gd name="T34" fmla="*/ 302 w 1845"/>
                    <a:gd name="T35" fmla="*/ 841 h 1022"/>
                    <a:gd name="T36" fmla="*/ 41 w 1845"/>
                    <a:gd name="T37" fmla="*/ 636 h 1022"/>
                    <a:gd name="T38" fmla="*/ 9 w 1845"/>
                    <a:gd name="T39" fmla="*/ 640 h 1022"/>
                    <a:gd name="T40" fmla="*/ 12 w 1845"/>
                    <a:gd name="T41" fmla="*/ 672 h 10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45" h="1022">
                      <a:moveTo>
                        <a:pt x="12" y="672"/>
                      </a:moveTo>
                      <a:cubicBezTo>
                        <a:pt x="146" y="782"/>
                        <a:pt x="254" y="868"/>
                        <a:pt x="350" y="928"/>
                      </a:cubicBezTo>
                      <a:cubicBezTo>
                        <a:pt x="398" y="958"/>
                        <a:pt x="444" y="981"/>
                        <a:pt x="488" y="997"/>
                      </a:cubicBezTo>
                      <a:cubicBezTo>
                        <a:pt x="533" y="1013"/>
                        <a:pt x="576" y="1021"/>
                        <a:pt x="620" y="1021"/>
                      </a:cubicBezTo>
                      <a:cubicBezTo>
                        <a:pt x="658" y="1021"/>
                        <a:pt x="695" y="1015"/>
                        <a:pt x="734" y="1003"/>
                      </a:cubicBezTo>
                      <a:cubicBezTo>
                        <a:pt x="791" y="984"/>
                        <a:pt x="850" y="952"/>
                        <a:pt x="915" y="905"/>
                      </a:cubicBezTo>
                      <a:cubicBezTo>
                        <a:pt x="980" y="858"/>
                        <a:pt x="1050" y="797"/>
                        <a:pt x="1129" y="720"/>
                      </a:cubicBezTo>
                      <a:lnTo>
                        <a:pt x="1129" y="720"/>
                      </a:lnTo>
                      <a:lnTo>
                        <a:pt x="1834" y="42"/>
                      </a:lnTo>
                      <a:cubicBezTo>
                        <a:pt x="1843" y="34"/>
                        <a:pt x="1844" y="19"/>
                        <a:pt x="1835" y="10"/>
                      </a:cubicBezTo>
                      <a:cubicBezTo>
                        <a:pt x="1826" y="1"/>
                        <a:pt x="1811" y="0"/>
                        <a:pt x="1802" y="9"/>
                      </a:cubicBezTo>
                      <a:lnTo>
                        <a:pt x="1097" y="687"/>
                      </a:lnTo>
                      <a:lnTo>
                        <a:pt x="1097" y="687"/>
                      </a:lnTo>
                      <a:cubicBezTo>
                        <a:pt x="992" y="788"/>
                        <a:pt x="905" y="861"/>
                        <a:pt x="828" y="907"/>
                      </a:cubicBezTo>
                      <a:cubicBezTo>
                        <a:pt x="790" y="931"/>
                        <a:pt x="754" y="948"/>
                        <a:pt x="720" y="959"/>
                      </a:cubicBezTo>
                      <a:cubicBezTo>
                        <a:pt x="685" y="970"/>
                        <a:pt x="653" y="975"/>
                        <a:pt x="620" y="975"/>
                      </a:cubicBezTo>
                      <a:cubicBezTo>
                        <a:pt x="582" y="975"/>
                        <a:pt x="544" y="968"/>
                        <a:pt x="504" y="954"/>
                      </a:cubicBezTo>
                      <a:cubicBezTo>
                        <a:pt x="443" y="932"/>
                        <a:pt x="378" y="894"/>
                        <a:pt x="302" y="841"/>
                      </a:cubicBezTo>
                      <a:cubicBezTo>
                        <a:pt x="227" y="787"/>
                        <a:pt x="141" y="718"/>
                        <a:pt x="41" y="636"/>
                      </a:cubicBezTo>
                      <a:cubicBezTo>
                        <a:pt x="31" y="628"/>
                        <a:pt x="17" y="630"/>
                        <a:pt x="9" y="640"/>
                      </a:cubicBezTo>
                      <a:cubicBezTo>
                        <a:pt x="0" y="649"/>
                        <a:pt x="2" y="664"/>
                        <a:pt x="12" y="67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4">
                  <a:extLst>
                    <a:ext uri="{FF2B5EF4-FFF2-40B4-BE49-F238E27FC236}">
                      <a16:creationId xmlns:a16="http://schemas.microsoft.com/office/drawing/2014/main" id="{8D752D59-1EE5-1646-B01E-BA47AB38FF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8713" y="826472"/>
                  <a:ext cx="253050" cy="148037"/>
                </a:xfrm>
                <a:custGeom>
                  <a:avLst/>
                  <a:gdLst>
                    <a:gd name="T0" fmla="*/ 8 w 1531"/>
                    <a:gd name="T1" fmla="*/ 630 h 895"/>
                    <a:gd name="T2" fmla="*/ 269 w 1531"/>
                    <a:gd name="T3" fmla="*/ 824 h 895"/>
                    <a:gd name="T4" fmla="*/ 374 w 1531"/>
                    <a:gd name="T5" fmla="*/ 876 h 895"/>
                    <a:gd name="T6" fmla="*/ 473 w 1531"/>
                    <a:gd name="T7" fmla="*/ 894 h 895"/>
                    <a:gd name="T8" fmla="*/ 573 w 1531"/>
                    <a:gd name="T9" fmla="*/ 875 h 895"/>
                    <a:gd name="T10" fmla="*/ 739 w 1531"/>
                    <a:gd name="T11" fmla="*/ 775 h 895"/>
                    <a:gd name="T12" fmla="*/ 953 w 1531"/>
                    <a:gd name="T13" fmla="*/ 584 h 895"/>
                    <a:gd name="T14" fmla="*/ 953 w 1531"/>
                    <a:gd name="T15" fmla="*/ 584 h 895"/>
                    <a:gd name="T16" fmla="*/ 1524 w 1531"/>
                    <a:gd name="T17" fmla="*/ 27 h 895"/>
                    <a:gd name="T18" fmla="*/ 1524 w 1531"/>
                    <a:gd name="T19" fmla="*/ 6 h 895"/>
                    <a:gd name="T20" fmla="*/ 1503 w 1531"/>
                    <a:gd name="T21" fmla="*/ 6 h 895"/>
                    <a:gd name="T22" fmla="*/ 932 w 1531"/>
                    <a:gd name="T23" fmla="*/ 563 h 895"/>
                    <a:gd name="T24" fmla="*/ 932 w 1531"/>
                    <a:gd name="T25" fmla="*/ 563 h 895"/>
                    <a:gd name="T26" fmla="*/ 663 w 1531"/>
                    <a:gd name="T27" fmla="*/ 793 h 895"/>
                    <a:gd name="T28" fmla="*/ 562 w 1531"/>
                    <a:gd name="T29" fmla="*/ 847 h 895"/>
                    <a:gd name="T30" fmla="*/ 473 w 1531"/>
                    <a:gd name="T31" fmla="*/ 865 h 895"/>
                    <a:gd name="T32" fmla="*/ 384 w 1531"/>
                    <a:gd name="T33" fmla="*/ 848 h 895"/>
                    <a:gd name="T34" fmla="*/ 229 w 1531"/>
                    <a:gd name="T35" fmla="*/ 762 h 895"/>
                    <a:gd name="T36" fmla="*/ 26 w 1531"/>
                    <a:gd name="T37" fmla="*/ 607 h 895"/>
                    <a:gd name="T38" fmla="*/ 5 w 1531"/>
                    <a:gd name="T39" fmla="*/ 609 h 895"/>
                    <a:gd name="T40" fmla="*/ 8 w 1531"/>
                    <a:gd name="T41" fmla="*/ 630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31" h="895">
                      <a:moveTo>
                        <a:pt x="8" y="630"/>
                      </a:moveTo>
                      <a:cubicBezTo>
                        <a:pt x="113" y="714"/>
                        <a:pt x="196" y="779"/>
                        <a:pt x="269" y="824"/>
                      </a:cubicBezTo>
                      <a:cubicBezTo>
                        <a:pt x="306" y="847"/>
                        <a:pt x="340" y="864"/>
                        <a:pt x="374" y="876"/>
                      </a:cubicBezTo>
                      <a:cubicBezTo>
                        <a:pt x="407" y="888"/>
                        <a:pt x="440" y="894"/>
                        <a:pt x="473" y="894"/>
                      </a:cubicBezTo>
                      <a:cubicBezTo>
                        <a:pt x="506" y="894"/>
                        <a:pt x="539" y="888"/>
                        <a:pt x="573" y="875"/>
                      </a:cubicBezTo>
                      <a:cubicBezTo>
                        <a:pt x="624" y="856"/>
                        <a:pt x="678" y="823"/>
                        <a:pt x="739" y="775"/>
                      </a:cubicBezTo>
                      <a:cubicBezTo>
                        <a:pt x="801" y="727"/>
                        <a:pt x="870" y="663"/>
                        <a:pt x="953" y="584"/>
                      </a:cubicBezTo>
                      <a:lnTo>
                        <a:pt x="953" y="584"/>
                      </a:lnTo>
                      <a:lnTo>
                        <a:pt x="1524" y="27"/>
                      </a:lnTo>
                      <a:cubicBezTo>
                        <a:pt x="1529" y="21"/>
                        <a:pt x="1530" y="12"/>
                        <a:pt x="1524" y="6"/>
                      </a:cubicBezTo>
                      <a:cubicBezTo>
                        <a:pt x="1518" y="0"/>
                        <a:pt x="1509" y="0"/>
                        <a:pt x="1503" y="6"/>
                      </a:cubicBezTo>
                      <a:lnTo>
                        <a:pt x="932" y="563"/>
                      </a:lnTo>
                      <a:lnTo>
                        <a:pt x="932" y="563"/>
                      </a:lnTo>
                      <a:cubicBezTo>
                        <a:pt x="823" y="668"/>
                        <a:pt x="737" y="744"/>
                        <a:pt x="663" y="793"/>
                      </a:cubicBezTo>
                      <a:cubicBezTo>
                        <a:pt x="627" y="818"/>
                        <a:pt x="594" y="836"/>
                        <a:pt x="562" y="847"/>
                      </a:cubicBezTo>
                      <a:cubicBezTo>
                        <a:pt x="531" y="859"/>
                        <a:pt x="502" y="865"/>
                        <a:pt x="473" y="865"/>
                      </a:cubicBezTo>
                      <a:cubicBezTo>
                        <a:pt x="444" y="865"/>
                        <a:pt x="415" y="859"/>
                        <a:pt x="384" y="848"/>
                      </a:cubicBezTo>
                      <a:cubicBezTo>
                        <a:pt x="338" y="832"/>
                        <a:pt x="288" y="803"/>
                        <a:pt x="229" y="762"/>
                      </a:cubicBezTo>
                      <a:cubicBezTo>
                        <a:pt x="171" y="722"/>
                        <a:pt x="105" y="669"/>
                        <a:pt x="26" y="607"/>
                      </a:cubicBezTo>
                      <a:cubicBezTo>
                        <a:pt x="20" y="602"/>
                        <a:pt x="10" y="603"/>
                        <a:pt x="5" y="609"/>
                      </a:cubicBezTo>
                      <a:cubicBezTo>
                        <a:pt x="0" y="615"/>
                        <a:pt x="1" y="625"/>
                        <a:pt x="8" y="63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>
                  <a:extLst>
                    <a:ext uri="{FF2B5EF4-FFF2-40B4-BE49-F238E27FC236}">
                      <a16:creationId xmlns:a16="http://schemas.microsoft.com/office/drawing/2014/main" id="{736C1717-3251-C843-B909-26D88513A9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425" y="805324"/>
                  <a:ext cx="201273" cy="127619"/>
                </a:xfrm>
                <a:custGeom>
                  <a:avLst/>
                  <a:gdLst>
                    <a:gd name="T0" fmla="*/ 4 w 1217"/>
                    <a:gd name="T1" fmla="*/ 588 h 773"/>
                    <a:gd name="T2" fmla="*/ 193 w 1217"/>
                    <a:gd name="T3" fmla="*/ 724 h 773"/>
                    <a:gd name="T4" fmla="*/ 332 w 1217"/>
                    <a:gd name="T5" fmla="*/ 772 h 773"/>
                    <a:gd name="T6" fmla="*/ 415 w 1217"/>
                    <a:gd name="T7" fmla="*/ 752 h 773"/>
                    <a:gd name="T8" fmla="*/ 563 w 1217"/>
                    <a:gd name="T9" fmla="*/ 648 h 773"/>
                    <a:gd name="T10" fmla="*/ 776 w 1217"/>
                    <a:gd name="T11" fmla="*/ 448 h 773"/>
                    <a:gd name="T12" fmla="*/ 776 w 1217"/>
                    <a:gd name="T13" fmla="*/ 448 h 773"/>
                    <a:gd name="T14" fmla="*/ 1213 w 1217"/>
                    <a:gd name="T15" fmla="*/ 12 h 773"/>
                    <a:gd name="T16" fmla="*/ 1213 w 1217"/>
                    <a:gd name="T17" fmla="*/ 2 h 773"/>
                    <a:gd name="T18" fmla="*/ 1204 w 1217"/>
                    <a:gd name="T19" fmla="*/ 2 h 773"/>
                    <a:gd name="T20" fmla="*/ 767 w 1217"/>
                    <a:gd name="T21" fmla="*/ 439 h 773"/>
                    <a:gd name="T22" fmla="*/ 500 w 1217"/>
                    <a:gd name="T23" fmla="*/ 682 h 773"/>
                    <a:gd name="T24" fmla="*/ 410 w 1217"/>
                    <a:gd name="T25" fmla="*/ 740 h 773"/>
                    <a:gd name="T26" fmla="*/ 332 w 1217"/>
                    <a:gd name="T27" fmla="*/ 759 h 773"/>
                    <a:gd name="T28" fmla="*/ 199 w 1217"/>
                    <a:gd name="T29" fmla="*/ 712 h 773"/>
                    <a:gd name="T30" fmla="*/ 12 w 1217"/>
                    <a:gd name="T31" fmla="*/ 577 h 773"/>
                    <a:gd name="T32" fmla="*/ 2 w 1217"/>
                    <a:gd name="T33" fmla="*/ 578 h 773"/>
                    <a:gd name="T34" fmla="*/ 4 w 1217"/>
                    <a:gd name="T35" fmla="*/ 588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17" h="773">
                      <a:moveTo>
                        <a:pt x="4" y="588"/>
                      </a:moveTo>
                      <a:cubicBezTo>
                        <a:pt x="81" y="647"/>
                        <a:pt x="141" y="692"/>
                        <a:pt x="193" y="724"/>
                      </a:cubicBezTo>
                      <a:cubicBezTo>
                        <a:pt x="244" y="755"/>
                        <a:pt x="288" y="772"/>
                        <a:pt x="332" y="772"/>
                      </a:cubicBezTo>
                      <a:cubicBezTo>
                        <a:pt x="359" y="772"/>
                        <a:pt x="386" y="765"/>
                        <a:pt x="415" y="752"/>
                      </a:cubicBezTo>
                      <a:cubicBezTo>
                        <a:pt x="458" y="733"/>
                        <a:pt x="505" y="698"/>
                        <a:pt x="563" y="648"/>
                      </a:cubicBezTo>
                      <a:cubicBezTo>
                        <a:pt x="620" y="597"/>
                        <a:pt x="689" y="531"/>
                        <a:pt x="776" y="448"/>
                      </a:cubicBezTo>
                      <a:lnTo>
                        <a:pt x="776" y="448"/>
                      </a:lnTo>
                      <a:lnTo>
                        <a:pt x="1213" y="12"/>
                      </a:lnTo>
                      <a:cubicBezTo>
                        <a:pt x="1216" y="9"/>
                        <a:pt x="1216" y="5"/>
                        <a:pt x="1213" y="2"/>
                      </a:cubicBezTo>
                      <a:cubicBezTo>
                        <a:pt x="1210" y="0"/>
                        <a:pt x="1206" y="0"/>
                        <a:pt x="1204" y="2"/>
                      </a:cubicBezTo>
                      <a:lnTo>
                        <a:pt x="767" y="439"/>
                      </a:lnTo>
                      <a:cubicBezTo>
                        <a:pt x="651" y="549"/>
                        <a:pt x="568" y="630"/>
                        <a:pt x="500" y="682"/>
                      </a:cubicBezTo>
                      <a:cubicBezTo>
                        <a:pt x="466" y="709"/>
                        <a:pt x="437" y="728"/>
                        <a:pt x="410" y="740"/>
                      </a:cubicBezTo>
                      <a:cubicBezTo>
                        <a:pt x="382" y="753"/>
                        <a:pt x="357" y="759"/>
                        <a:pt x="332" y="759"/>
                      </a:cubicBezTo>
                      <a:cubicBezTo>
                        <a:pt x="291" y="759"/>
                        <a:pt x="250" y="743"/>
                        <a:pt x="199" y="712"/>
                      </a:cubicBezTo>
                      <a:cubicBezTo>
                        <a:pt x="149" y="682"/>
                        <a:pt x="89" y="636"/>
                        <a:pt x="12" y="577"/>
                      </a:cubicBezTo>
                      <a:cubicBezTo>
                        <a:pt x="9" y="575"/>
                        <a:pt x="4" y="575"/>
                        <a:pt x="2" y="578"/>
                      </a:cubicBezTo>
                      <a:cubicBezTo>
                        <a:pt x="0" y="581"/>
                        <a:pt x="1" y="585"/>
                        <a:pt x="4" y="58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>
                  <a:extLst>
                    <a:ext uri="{FF2B5EF4-FFF2-40B4-BE49-F238E27FC236}">
                      <a16:creationId xmlns:a16="http://schemas.microsoft.com/office/drawing/2014/main" id="{A3B338F7-55A4-4740-9066-F03D0DE3B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8170" y="664579"/>
                  <a:ext cx="439737" cy="330350"/>
                </a:xfrm>
                <a:custGeom>
                  <a:avLst/>
                  <a:gdLst>
                    <a:gd name="T0" fmla="*/ 2631 w 2657"/>
                    <a:gd name="T1" fmla="*/ 532 h 1998"/>
                    <a:gd name="T2" fmla="*/ 2130 w 2657"/>
                    <a:gd name="T3" fmla="*/ 145 h 1998"/>
                    <a:gd name="T4" fmla="*/ 1920 w 2657"/>
                    <a:gd name="T5" fmla="*/ 38 h 1998"/>
                    <a:gd name="T6" fmla="*/ 1715 w 2657"/>
                    <a:gd name="T7" fmla="*/ 0 h 1998"/>
                    <a:gd name="T8" fmla="*/ 1578 w 2657"/>
                    <a:gd name="T9" fmla="*/ 19 h 1998"/>
                    <a:gd name="T10" fmla="*/ 1370 w 2657"/>
                    <a:gd name="T11" fmla="*/ 116 h 1998"/>
                    <a:gd name="T12" fmla="*/ 1150 w 2657"/>
                    <a:gd name="T13" fmla="*/ 295 h 1998"/>
                    <a:gd name="T14" fmla="*/ 1150 w 2657"/>
                    <a:gd name="T15" fmla="*/ 295 h 1998"/>
                    <a:gd name="T16" fmla="*/ 16 w 2657"/>
                    <a:gd name="T17" fmla="*/ 1368 h 1998"/>
                    <a:gd name="T18" fmla="*/ 0 w 2657"/>
                    <a:gd name="T19" fmla="*/ 1406 h 1998"/>
                    <a:gd name="T20" fmla="*/ 16 w 2657"/>
                    <a:gd name="T21" fmla="*/ 1444 h 1998"/>
                    <a:gd name="T22" fmla="*/ 566 w 2657"/>
                    <a:gd name="T23" fmla="*/ 1977 h 1998"/>
                    <a:gd name="T24" fmla="*/ 640 w 2657"/>
                    <a:gd name="T25" fmla="*/ 1976 h 1998"/>
                    <a:gd name="T26" fmla="*/ 639 w 2657"/>
                    <a:gd name="T27" fmla="*/ 1901 h 1998"/>
                    <a:gd name="T28" fmla="*/ 129 w 2657"/>
                    <a:gd name="T29" fmla="*/ 1406 h 1998"/>
                    <a:gd name="T30" fmla="*/ 1223 w 2657"/>
                    <a:gd name="T31" fmla="*/ 371 h 1998"/>
                    <a:gd name="T32" fmla="*/ 1223 w 2657"/>
                    <a:gd name="T33" fmla="*/ 371 h 1998"/>
                    <a:gd name="T34" fmla="*/ 1489 w 2657"/>
                    <a:gd name="T35" fmla="*/ 167 h 1998"/>
                    <a:gd name="T36" fmla="*/ 1605 w 2657"/>
                    <a:gd name="T37" fmla="*/ 121 h 1998"/>
                    <a:gd name="T38" fmla="*/ 1715 w 2657"/>
                    <a:gd name="T39" fmla="*/ 106 h 1998"/>
                    <a:gd name="T40" fmla="*/ 1884 w 2657"/>
                    <a:gd name="T41" fmla="*/ 138 h 1998"/>
                    <a:gd name="T42" fmla="*/ 2181 w 2657"/>
                    <a:gd name="T43" fmla="*/ 306 h 1998"/>
                    <a:gd name="T44" fmla="*/ 2562 w 2657"/>
                    <a:gd name="T45" fmla="*/ 612 h 1998"/>
                    <a:gd name="T46" fmla="*/ 2637 w 2657"/>
                    <a:gd name="T47" fmla="*/ 606 h 1998"/>
                    <a:gd name="T48" fmla="*/ 2631 w 2657"/>
                    <a:gd name="T49" fmla="*/ 532 h 1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57" h="1998">
                      <a:moveTo>
                        <a:pt x="2631" y="532"/>
                      </a:moveTo>
                      <a:cubicBezTo>
                        <a:pt x="2437" y="367"/>
                        <a:pt x="2276" y="237"/>
                        <a:pt x="2130" y="145"/>
                      </a:cubicBezTo>
                      <a:cubicBezTo>
                        <a:pt x="2058" y="99"/>
                        <a:pt x="1988" y="63"/>
                        <a:pt x="1920" y="38"/>
                      </a:cubicBezTo>
                      <a:cubicBezTo>
                        <a:pt x="1851" y="14"/>
                        <a:pt x="1783" y="0"/>
                        <a:pt x="1715" y="0"/>
                      </a:cubicBezTo>
                      <a:cubicBezTo>
                        <a:pt x="1669" y="0"/>
                        <a:pt x="1623" y="6"/>
                        <a:pt x="1578" y="19"/>
                      </a:cubicBezTo>
                      <a:cubicBezTo>
                        <a:pt x="1509" y="37"/>
                        <a:pt x="1440" y="70"/>
                        <a:pt x="1370" y="116"/>
                      </a:cubicBezTo>
                      <a:cubicBezTo>
                        <a:pt x="1299" y="162"/>
                        <a:pt x="1227" y="221"/>
                        <a:pt x="1150" y="295"/>
                      </a:cubicBezTo>
                      <a:lnTo>
                        <a:pt x="1150" y="295"/>
                      </a:lnTo>
                      <a:lnTo>
                        <a:pt x="16" y="1368"/>
                      </a:lnTo>
                      <a:cubicBezTo>
                        <a:pt x="6" y="1378"/>
                        <a:pt x="0" y="1391"/>
                        <a:pt x="0" y="1406"/>
                      </a:cubicBezTo>
                      <a:cubicBezTo>
                        <a:pt x="0" y="1420"/>
                        <a:pt x="6" y="1434"/>
                        <a:pt x="16" y="1444"/>
                      </a:cubicBezTo>
                      <a:lnTo>
                        <a:pt x="566" y="1977"/>
                      </a:lnTo>
                      <a:cubicBezTo>
                        <a:pt x="587" y="1997"/>
                        <a:pt x="619" y="1997"/>
                        <a:pt x="640" y="1976"/>
                      </a:cubicBezTo>
                      <a:cubicBezTo>
                        <a:pt x="660" y="1955"/>
                        <a:pt x="660" y="1921"/>
                        <a:pt x="639" y="1901"/>
                      </a:cubicBezTo>
                      <a:lnTo>
                        <a:pt x="129" y="1406"/>
                      </a:lnTo>
                      <a:lnTo>
                        <a:pt x="1223" y="371"/>
                      </a:lnTo>
                      <a:lnTo>
                        <a:pt x="1223" y="371"/>
                      </a:lnTo>
                      <a:cubicBezTo>
                        <a:pt x="1321" y="277"/>
                        <a:pt x="1409" y="210"/>
                        <a:pt x="1489" y="167"/>
                      </a:cubicBezTo>
                      <a:cubicBezTo>
                        <a:pt x="1529" y="146"/>
                        <a:pt x="1568" y="131"/>
                        <a:pt x="1605" y="121"/>
                      </a:cubicBezTo>
                      <a:cubicBezTo>
                        <a:pt x="1642" y="111"/>
                        <a:pt x="1679" y="106"/>
                        <a:pt x="1715" y="106"/>
                      </a:cubicBezTo>
                      <a:cubicBezTo>
                        <a:pt x="1770" y="106"/>
                        <a:pt x="1825" y="116"/>
                        <a:pt x="1884" y="138"/>
                      </a:cubicBezTo>
                      <a:cubicBezTo>
                        <a:pt x="1972" y="170"/>
                        <a:pt x="2070" y="226"/>
                        <a:pt x="2181" y="306"/>
                      </a:cubicBezTo>
                      <a:cubicBezTo>
                        <a:pt x="2293" y="387"/>
                        <a:pt x="2418" y="490"/>
                        <a:pt x="2562" y="612"/>
                      </a:cubicBezTo>
                      <a:cubicBezTo>
                        <a:pt x="2585" y="631"/>
                        <a:pt x="2618" y="628"/>
                        <a:pt x="2637" y="606"/>
                      </a:cubicBezTo>
                      <a:cubicBezTo>
                        <a:pt x="2656" y="584"/>
                        <a:pt x="2653" y="551"/>
                        <a:pt x="2631" y="53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7">
                  <a:extLst>
                    <a:ext uri="{FF2B5EF4-FFF2-40B4-BE49-F238E27FC236}">
                      <a16:creationId xmlns:a16="http://schemas.microsoft.com/office/drawing/2014/main" id="{4141CE36-498C-CB43-8361-06B6ABAF9E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9946" y="709792"/>
                  <a:ext cx="356603" cy="190334"/>
                </a:xfrm>
                <a:custGeom>
                  <a:avLst/>
                  <a:gdLst>
                    <a:gd name="T0" fmla="*/ 2142 w 2158"/>
                    <a:gd name="T1" fmla="*/ 438 h 1152"/>
                    <a:gd name="T2" fmla="*/ 1725 w 2158"/>
                    <a:gd name="T3" fmla="*/ 118 h 1152"/>
                    <a:gd name="T4" fmla="*/ 1552 w 2158"/>
                    <a:gd name="T5" fmla="*/ 31 h 1152"/>
                    <a:gd name="T6" fmla="*/ 1386 w 2158"/>
                    <a:gd name="T7" fmla="*/ 0 h 1152"/>
                    <a:gd name="T8" fmla="*/ 1261 w 2158"/>
                    <a:gd name="T9" fmla="*/ 19 h 1152"/>
                    <a:gd name="T10" fmla="*/ 1068 w 2158"/>
                    <a:gd name="T11" fmla="*/ 115 h 1152"/>
                    <a:gd name="T12" fmla="*/ 852 w 2158"/>
                    <a:gd name="T13" fmla="*/ 295 h 1152"/>
                    <a:gd name="T14" fmla="*/ 852 w 2158"/>
                    <a:gd name="T15" fmla="*/ 295 h 1152"/>
                    <a:gd name="T16" fmla="*/ 13 w 2158"/>
                    <a:gd name="T17" fmla="*/ 1094 h 1152"/>
                    <a:gd name="T18" fmla="*/ 12 w 2158"/>
                    <a:gd name="T19" fmla="*/ 1138 h 1152"/>
                    <a:gd name="T20" fmla="*/ 56 w 2158"/>
                    <a:gd name="T21" fmla="*/ 1139 h 1152"/>
                    <a:gd name="T22" fmla="*/ 895 w 2158"/>
                    <a:gd name="T23" fmla="*/ 340 h 1152"/>
                    <a:gd name="T24" fmla="*/ 895 w 2158"/>
                    <a:gd name="T25" fmla="*/ 340 h 1152"/>
                    <a:gd name="T26" fmla="*/ 1164 w 2158"/>
                    <a:gd name="T27" fmla="*/ 128 h 1152"/>
                    <a:gd name="T28" fmla="*/ 1279 w 2158"/>
                    <a:gd name="T29" fmla="*/ 79 h 1152"/>
                    <a:gd name="T30" fmla="*/ 1386 w 2158"/>
                    <a:gd name="T31" fmla="*/ 63 h 1152"/>
                    <a:gd name="T32" fmla="*/ 1531 w 2158"/>
                    <a:gd name="T33" fmla="*/ 90 h 1152"/>
                    <a:gd name="T34" fmla="*/ 1781 w 2158"/>
                    <a:gd name="T35" fmla="*/ 231 h 1152"/>
                    <a:gd name="T36" fmla="*/ 2102 w 2158"/>
                    <a:gd name="T37" fmla="*/ 486 h 1152"/>
                    <a:gd name="T38" fmla="*/ 2146 w 2158"/>
                    <a:gd name="T39" fmla="*/ 482 h 1152"/>
                    <a:gd name="T40" fmla="*/ 2142 w 2158"/>
                    <a:gd name="T41" fmla="*/ 438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8" h="1152">
                      <a:moveTo>
                        <a:pt x="2142" y="438"/>
                      </a:moveTo>
                      <a:cubicBezTo>
                        <a:pt x="1978" y="301"/>
                        <a:pt x="1845" y="193"/>
                        <a:pt x="1725" y="118"/>
                      </a:cubicBezTo>
                      <a:cubicBezTo>
                        <a:pt x="1664" y="80"/>
                        <a:pt x="1608" y="51"/>
                        <a:pt x="1552" y="31"/>
                      </a:cubicBezTo>
                      <a:cubicBezTo>
                        <a:pt x="1496" y="11"/>
                        <a:pt x="1441" y="0"/>
                        <a:pt x="1386" y="0"/>
                      </a:cubicBezTo>
                      <a:cubicBezTo>
                        <a:pt x="1344" y="0"/>
                        <a:pt x="1303" y="6"/>
                        <a:pt x="1261" y="19"/>
                      </a:cubicBezTo>
                      <a:cubicBezTo>
                        <a:pt x="1198" y="37"/>
                        <a:pt x="1135" y="69"/>
                        <a:pt x="1068" y="115"/>
                      </a:cubicBezTo>
                      <a:cubicBezTo>
                        <a:pt x="1000" y="161"/>
                        <a:pt x="930" y="220"/>
                        <a:pt x="852" y="295"/>
                      </a:cubicBezTo>
                      <a:lnTo>
                        <a:pt x="852" y="295"/>
                      </a:lnTo>
                      <a:lnTo>
                        <a:pt x="13" y="1094"/>
                      </a:lnTo>
                      <a:cubicBezTo>
                        <a:pt x="1" y="1106"/>
                        <a:pt x="0" y="1126"/>
                        <a:pt x="12" y="1138"/>
                      </a:cubicBezTo>
                      <a:cubicBezTo>
                        <a:pt x="24" y="1151"/>
                        <a:pt x="44" y="1151"/>
                        <a:pt x="56" y="1139"/>
                      </a:cubicBezTo>
                      <a:lnTo>
                        <a:pt x="895" y="340"/>
                      </a:lnTo>
                      <a:lnTo>
                        <a:pt x="895" y="340"/>
                      </a:lnTo>
                      <a:cubicBezTo>
                        <a:pt x="997" y="243"/>
                        <a:pt x="1085" y="173"/>
                        <a:pt x="1164" y="128"/>
                      </a:cubicBezTo>
                      <a:cubicBezTo>
                        <a:pt x="1204" y="106"/>
                        <a:pt x="1242" y="89"/>
                        <a:pt x="1279" y="79"/>
                      </a:cubicBezTo>
                      <a:cubicBezTo>
                        <a:pt x="1315" y="68"/>
                        <a:pt x="1351" y="63"/>
                        <a:pt x="1386" y="63"/>
                      </a:cubicBezTo>
                      <a:cubicBezTo>
                        <a:pt x="1433" y="63"/>
                        <a:pt x="1480" y="72"/>
                        <a:pt x="1531" y="90"/>
                      </a:cubicBezTo>
                      <a:cubicBezTo>
                        <a:pt x="1606" y="117"/>
                        <a:pt x="1688" y="164"/>
                        <a:pt x="1781" y="231"/>
                      </a:cubicBezTo>
                      <a:cubicBezTo>
                        <a:pt x="1874" y="298"/>
                        <a:pt x="1979" y="384"/>
                        <a:pt x="2102" y="486"/>
                      </a:cubicBezTo>
                      <a:cubicBezTo>
                        <a:pt x="2115" y="497"/>
                        <a:pt x="2135" y="495"/>
                        <a:pt x="2146" y="482"/>
                      </a:cubicBezTo>
                      <a:cubicBezTo>
                        <a:pt x="2157" y="469"/>
                        <a:pt x="2155" y="449"/>
                        <a:pt x="2142" y="43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8">
                  <a:extLst>
                    <a:ext uri="{FF2B5EF4-FFF2-40B4-BE49-F238E27FC236}">
                      <a16:creationId xmlns:a16="http://schemas.microsoft.com/office/drawing/2014/main" id="{8C0DB147-A359-BD41-A434-9663F54133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4012" y="752818"/>
                  <a:ext cx="304826" cy="169186"/>
                </a:xfrm>
                <a:custGeom>
                  <a:avLst/>
                  <a:gdLst>
                    <a:gd name="T0" fmla="*/ 1832 w 1844"/>
                    <a:gd name="T1" fmla="*/ 349 h 1021"/>
                    <a:gd name="T2" fmla="*/ 1494 w 1844"/>
                    <a:gd name="T3" fmla="*/ 93 h 1021"/>
                    <a:gd name="T4" fmla="*/ 1356 w 1844"/>
                    <a:gd name="T5" fmla="*/ 24 h 1021"/>
                    <a:gd name="T6" fmla="*/ 1224 w 1844"/>
                    <a:gd name="T7" fmla="*/ 0 h 1021"/>
                    <a:gd name="T8" fmla="*/ 1110 w 1844"/>
                    <a:gd name="T9" fmla="*/ 18 h 1021"/>
                    <a:gd name="T10" fmla="*/ 929 w 1844"/>
                    <a:gd name="T11" fmla="*/ 116 h 1021"/>
                    <a:gd name="T12" fmla="*/ 715 w 1844"/>
                    <a:gd name="T13" fmla="*/ 301 h 1021"/>
                    <a:gd name="T14" fmla="*/ 714 w 1844"/>
                    <a:gd name="T15" fmla="*/ 301 h 1021"/>
                    <a:gd name="T16" fmla="*/ 10 w 1844"/>
                    <a:gd name="T17" fmla="*/ 978 h 1021"/>
                    <a:gd name="T18" fmla="*/ 9 w 1844"/>
                    <a:gd name="T19" fmla="*/ 1011 h 1021"/>
                    <a:gd name="T20" fmla="*/ 42 w 1844"/>
                    <a:gd name="T21" fmla="*/ 1012 h 1021"/>
                    <a:gd name="T22" fmla="*/ 746 w 1844"/>
                    <a:gd name="T23" fmla="*/ 334 h 1021"/>
                    <a:gd name="T24" fmla="*/ 746 w 1844"/>
                    <a:gd name="T25" fmla="*/ 334 h 1021"/>
                    <a:gd name="T26" fmla="*/ 1016 w 1844"/>
                    <a:gd name="T27" fmla="*/ 114 h 1021"/>
                    <a:gd name="T28" fmla="*/ 1124 w 1844"/>
                    <a:gd name="T29" fmla="*/ 62 h 1021"/>
                    <a:gd name="T30" fmla="*/ 1224 w 1844"/>
                    <a:gd name="T31" fmla="*/ 46 h 1021"/>
                    <a:gd name="T32" fmla="*/ 1340 w 1844"/>
                    <a:gd name="T33" fmla="*/ 67 h 1021"/>
                    <a:gd name="T34" fmla="*/ 1542 w 1844"/>
                    <a:gd name="T35" fmla="*/ 180 h 1021"/>
                    <a:gd name="T36" fmla="*/ 1803 w 1844"/>
                    <a:gd name="T37" fmla="*/ 385 h 1021"/>
                    <a:gd name="T38" fmla="*/ 1835 w 1844"/>
                    <a:gd name="T39" fmla="*/ 381 h 1021"/>
                    <a:gd name="T40" fmla="*/ 1832 w 1844"/>
                    <a:gd name="T41" fmla="*/ 349 h 10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44" h="1021">
                      <a:moveTo>
                        <a:pt x="1832" y="349"/>
                      </a:moveTo>
                      <a:cubicBezTo>
                        <a:pt x="1698" y="239"/>
                        <a:pt x="1590" y="153"/>
                        <a:pt x="1494" y="93"/>
                      </a:cubicBezTo>
                      <a:cubicBezTo>
                        <a:pt x="1446" y="63"/>
                        <a:pt x="1400" y="40"/>
                        <a:pt x="1356" y="24"/>
                      </a:cubicBezTo>
                      <a:cubicBezTo>
                        <a:pt x="1311" y="8"/>
                        <a:pt x="1268" y="0"/>
                        <a:pt x="1224" y="0"/>
                      </a:cubicBezTo>
                      <a:cubicBezTo>
                        <a:pt x="1186" y="0"/>
                        <a:pt x="1148" y="6"/>
                        <a:pt x="1110" y="18"/>
                      </a:cubicBezTo>
                      <a:cubicBezTo>
                        <a:pt x="1052" y="37"/>
                        <a:pt x="993" y="69"/>
                        <a:pt x="929" y="116"/>
                      </a:cubicBezTo>
                      <a:cubicBezTo>
                        <a:pt x="864" y="163"/>
                        <a:pt x="794" y="224"/>
                        <a:pt x="715" y="301"/>
                      </a:cubicBezTo>
                      <a:lnTo>
                        <a:pt x="714" y="301"/>
                      </a:lnTo>
                      <a:lnTo>
                        <a:pt x="10" y="978"/>
                      </a:lnTo>
                      <a:cubicBezTo>
                        <a:pt x="1" y="987"/>
                        <a:pt x="0" y="1002"/>
                        <a:pt x="9" y="1011"/>
                      </a:cubicBezTo>
                      <a:cubicBezTo>
                        <a:pt x="18" y="1020"/>
                        <a:pt x="33" y="1020"/>
                        <a:pt x="42" y="1012"/>
                      </a:cubicBezTo>
                      <a:lnTo>
                        <a:pt x="746" y="334"/>
                      </a:lnTo>
                      <a:lnTo>
                        <a:pt x="746" y="334"/>
                      </a:lnTo>
                      <a:cubicBezTo>
                        <a:pt x="851" y="233"/>
                        <a:pt x="939" y="160"/>
                        <a:pt x="1016" y="114"/>
                      </a:cubicBezTo>
                      <a:cubicBezTo>
                        <a:pt x="1054" y="90"/>
                        <a:pt x="1090" y="73"/>
                        <a:pt x="1124" y="62"/>
                      </a:cubicBezTo>
                      <a:cubicBezTo>
                        <a:pt x="1159" y="51"/>
                        <a:pt x="1191" y="46"/>
                        <a:pt x="1224" y="46"/>
                      </a:cubicBezTo>
                      <a:cubicBezTo>
                        <a:pt x="1262" y="46"/>
                        <a:pt x="1300" y="53"/>
                        <a:pt x="1340" y="67"/>
                      </a:cubicBezTo>
                      <a:cubicBezTo>
                        <a:pt x="1401" y="89"/>
                        <a:pt x="1466" y="127"/>
                        <a:pt x="1542" y="180"/>
                      </a:cubicBezTo>
                      <a:cubicBezTo>
                        <a:pt x="1617" y="234"/>
                        <a:pt x="1702" y="303"/>
                        <a:pt x="1803" y="385"/>
                      </a:cubicBezTo>
                      <a:cubicBezTo>
                        <a:pt x="1813" y="393"/>
                        <a:pt x="1827" y="391"/>
                        <a:pt x="1835" y="381"/>
                      </a:cubicBezTo>
                      <a:cubicBezTo>
                        <a:pt x="1843" y="372"/>
                        <a:pt x="1842" y="357"/>
                        <a:pt x="1832" y="34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9">
                  <a:extLst>
                    <a:ext uri="{FF2B5EF4-FFF2-40B4-BE49-F238E27FC236}">
                      <a16:creationId xmlns:a16="http://schemas.microsoft.com/office/drawing/2014/main" id="{C6F23298-B6AB-BA43-B481-2717E0BC36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7348" y="795114"/>
                  <a:ext cx="253049" cy="148038"/>
                </a:xfrm>
                <a:custGeom>
                  <a:avLst/>
                  <a:gdLst>
                    <a:gd name="T0" fmla="*/ 1522 w 1530"/>
                    <a:gd name="T1" fmla="*/ 264 h 895"/>
                    <a:gd name="T2" fmla="*/ 1260 w 1530"/>
                    <a:gd name="T3" fmla="*/ 70 h 895"/>
                    <a:gd name="T4" fmla="*/ 1156 w 1530"/>
                    <a:gd name="T5" fmla="*/ 18 h 895"/>
                    <a:gd name="T6" fmla="*/ 1057 w 1530"/>
                    <a:gd name="T7" fmla="*/ 0 h 895"/>
                    <a:gd name="T8" fmla="*/ 957 w 1530"/>
                    <a:gd name="T9" fmla="*/ 19 h 895"/>
                    <a:gd name="T10" fmla="*/ 791 w 1530"/>
                    <a:gd name="T11" fmla="*/ 119 h 895"/>
                    <a:gd name="T12" fmla="*/ 577 w 1530"/>
                    <a:gd name="T13" fmla="*/ 310 h 895"/>
                    <a:gd name="T14" fmla="*/ 577 w 1530"/>
                    <a:gd name="T15" fmla="*/ 310 h 895"/>
                    <a:gd name="T16" fmla="*/ 6 w 1530"/>
                    <a:gd name="T17" fmla="*/ 867 h 895"/>
                    <a:gd name="T18" fmla="*/ 6 w 1530"/>
                    <a:gd name="T19" fmla="*/ 888 h 895"/>
                    <a:gd name="T20" fmla="*/ 27 w 1530"/>
                    <a:gd name="T21" fmla="*/ 888 h 895"/>
                    <a:gd name="T22" fmla="*/ 598 w 1530"/>
                    <a:gd name="T23" fmla="*/ 331 h 895"/>
                    <a:gd name="T24" fmla="*/ 598 w 1530"/>
                    <a:gd name="T25" fmla="*/ 331 h 895"/>
                    <a:gd name="T26" fmla="*/ 866 w 1530"/>
                    <a:gd name="T27" fmla="*/ 101 h 895"/>
                    <a:gd name="T28" fmla="*/ 968 w 1530"/>
                    <a:gd name="T29" fmla="*/ 47 h 895"/>
                    <a:gd name="T30" fmla="*/ 1057 w 1530"/>
                    <a:gd name="T31" fmla="*/ 29 h 895"/>
                    <a:gd name="T32" fmla="*/ 1146 w 1530"/>
                    <a:gd name="T33" fmla="*/ 46 h 895"/>
                    <a:gd name="T34" fmla="*/ 1300 w 1530"/>
                    <a:gd name="T35" fmla="*/ 132 h 895"/>
                    <a:gd name="T36" fmla="*/ 1504 w 1530"/>
                    <a:gd name="T37" fmla="*/ 287 h 895"/>
                    <a:gd name="T38" fmla="*/ 1524 w 1530"/>
                    <a:gd name="T39" fmla="*/ 285 h 895"/>
                    <a:gd name="T40" fmla="*/ 1522 w 1530"/>
                    <a:gd name="T41" fmla="*/ 264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30" h="895">
                      <a:moveTo>
                        <a:pt x="1522" y="264"/>
                      </a:moveTo>
                      <a:cubicBezTo>
                        <a:pt x="1417" y="180"/>
                        <a:pt x="1334" y="115"/>
                        <a:pt x="1260" y="70"/>
                      </a:cubicBezTo>
                      <a:cubicBezTo>
                        <a:pt x="1224" y="47"/>
                        <a:pt x="1189" y="30"/>
                        <a:pt x="1156" y="18"/>
                      </a:cubicBezTo>
                      <a:cubicBezTo>
                        <a:pt x="1123" y="6"/>
                        <a:pt x="1090" y="0"/>
                        <a:pt x="1057" y="0"/>
                      </a:cubicBezTo>
                      <a:cubicBezTo>
                        <a:pt x="1024" y="0"/>
                        <a:pt x="991" y="6"/>
                        <a:pt x="957" y="19"/>
                      </a:cubicBezTo>
                      <a:cubicBezTo>
                        <a:pt x="906" y="38"/>
                        <a:pt x="852" y="71"/>
                        <a:pt x="791" y="119"/>
                      </a:cubicBezTo>
                      <a:cubicBezTo>
                        <a:pt x="729" y="167"/>
                        <a:pt x="660" y="231"/>
                        <a:pt x="577" y="310"/>
                      </a:cubicBezTo>
                      <a:lnTo>
                        <a:pt x="577" y="310"/>
                      </a:lnTo>
                      <a:lnTo>
                        <a:pt x="6" y="867"/>
                      </a:lnTo>
                      <a:cubicBezTo>
                        <a:pt x="0" y="873"/>
                        <a:pt x="0" y="882"/>
                        <a:pt x="6" y="888"/>
                      </a:cubicBezTo>
                      <a:cubicBezTo>
                        <a:pt x="12" y="894"/>
                        <a:pt x="21" y="894"/>
                        <a:pt x="27" y="888"/>
                      </a:cubicBezTo>
                      <a:lnTo>
                        <a:pt x="598" y="331"/>
                      </a:lnTo>
                      <a:lnTo>
                        <a:pt x="598" y="331"/>
                      </a:lnTo>
                      <a:cubicBezTo>
                        <a:pt x="707" y="226"/>
                        <a:pt x="793" y="150"/>
                        <a:pt x="866" y="101"/>
                      </a:cubicBezTo>
                      <a:cubicBezTo>
                        <a:pt x="903" y="76"/>
                        <a:pt x="936" y="58"/>
                        <a:pt x="968" y="47"/>
                      </a:cubicBezTo>
                      <a:cubicBezTo>
                        <a:pt x="999" y="35"/>
                        <a:pt x="1028" y="29"/>
                        <a:pt x="1057" y="29"/>
                      </a:cubicBezTo>
                      <a:cubicBezTo>
                        <a:pt x="1086" y="29"/>
                        <a:pt x="1115" y="35"/>
                        <a:pt x="1146" y="46"/>
                      </a:cubicBezTo>
                      <a:cubicBezTo>
                        <a:pt x="1192" y="62"/>
                        <a:pt x="1242" y="91"/>
                        <a:pt x="1300" y="132"/>
                      </a:cubicBezTo>
                      <a:cubicBezTo>
                        <a:pt x="1359" y="172"/>
                        <a:pt x="1425" y="225"/>
                        <a:pt x="1504" y="287"/>
                      </a:cubicBezTo>
                      <a:cubicBezTo>
                        <a:pt x="1510" y="292"/>
                        <a:pt x="1518" y="291"/>
                        <a:pt x="1524" y="285"/>
                      </a:cubicBezTo>
                      <a:cubicBezTo>
                        <a:pt x="1529" y="279"/>
                        <a:pt x="1528" y="269"/>
                        <a:pt x="1522" y="26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10">
                  <a:extLst>
                    <a:ext uri="{FF2B5EF4-FFF2-40B4-BE49-F238E27FC236}">
                      <a16:creationId xmlns:a16="http://schemas.microsoft.com/office/drawing/2014/main" id="{358E77EF-FA74-0941-A231-8FD607054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1413" y="835952"/>
                  <a:ext cx="201273" cy="127619"/>
                </a:xfrm>
                <a:custGeom>
                  <a:avLst/>
                  <a:gdLst>
                    <a:gd name="T0" fmla="*/ 1212 w 1217"/>
                    <a:gd name="T1" fmla="*/ 184 h 773"/>
                    <a:gd name="T2" fmla="*/ 1023 w 1217"/>
                    <a:gd name="T3" fmla="*/ 48 h 773"/>
                    <a:gd name="T4" fmla="*/ 884 w 1217"/>
                    <a:gd name="T5" fmla="*/ 0 h 773"/>
                    <a:gd name="T6" fmla="*/ 801 w 1217"/>
                    <a:gd name="T7" fmla="*/ 20 h 773"/>
                    <a:gd name="T8" fmla="*/ 653 w 1217"/>
                    <a:gd name="T9" fmla="*/ 124 h 773"/>
                    <a:gd name="T10" fmla="*/ 440 w 1217"/>
                    <a:gd name="T11" fmla="*/ 324 h 773"/>
                    <a:gd name="T12" fmla="*/ 440 w 1217"/>
                    <a:gd name="T13" fmla="*/ 324 h 773"/>
                    <a:gd name="T14" fmla="*/ 3 w 1217"/>
                    <a:gd name="T15" fmla="*/ 760 h 773"/>
                    <a:gd name="T16" fmla="*/ 3 w 1217"/>
                    <a:gd name="T17" fmla="*/ 770 h 773"/>
                    <a:gd name="T18" fmla="*/ 12 w 1217"/>
                    <a:gd name="T19" fmla="*/ 770 h 773"/>
                    <a:gd name="T20" fmla="*/ 449 w 1217"/>
                    <a:gd name="T21" fmla="*/ 333 h 773"/>
                    <a:gd name="T22" fmla="*/ 716 w 1217"/>
                    <a:gd name="T23" fmla="*/ 90 h 773"/>
                    <a:gd name="T24" fmla="*/ 806 w 1217"/>
                    <a:gd name="T25" fmla="*/ 32 h 773"/>
                    <a:gd name="T26" fmla="*/ 884 w 1217"/>
                    <a:gd name="T27" fmla="*/ 13 h 773"/>
                    <a:gd name="T28" fmla="*/ 1016 w 1217"/>
                    <a:gd name="T29" fmla="*/ 60 h 773"/>
                    <a:gd name="T30" fmla="*/ 1204 w 1217"/>
                    <a:gd name="T31" fmla="*/ 195 h 773"/>
                    <a:gd name="T32" fmla="*/ 1214 w 1217"/>
                    <a:gd name="T33" fmla="*/ 194 h 773"/>
                    <a:gd name="T34" fmla="*/ 1212 w 1217"/>
                    <a:gd name="T35" fmla="*/ 184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17" h="773">
                      <a:moveTo>
                        <a:pt x="1212" y="184"/>
                      </a:moveTo>
                      <a:cubicBezTo>
                        <a:pt x="1135" y="125"/>
                        <a:pt x="1075" y="80"/>
                        <a:pt x="1023" y="48"/>
                      </a:cubicBezTo>
                      <a:cubicBezTo>
                        <a:pt x="971" y="17"/>
                        <a:pt x="928" y="0"/>
                        <a:pt x="884" y="0"/>
                      </a:cubicBezTo>
                      <a:cubicBezTo>
                        <a:pt x="856" y="0"/>
                        <a:pt x="829" y="7"/>
                        <a:pt x="801" y="20"/>
                      </a:cubicBezTo>
                      <a:cubicBezTo>
                        <a:pt x="758" y="39"/>
                        <a:pt x="711" y="74"/>
                        <a:pt x="653" y="124"/>
                      </a:cubicBezTo>
                      <a:cubicBezTo>
                        <a:pt x="595" y="175"/>
                        <a:pt x="527" y="241"/>
                        <a:pt x="440" y="324"/>
                      </a:cubicBezTo>
                      <a:lnTo>
                        <a:pt x="440" y="324"/>
                      </a:lnTo>
                      <a:lnTo>
                        <a:pt x="3" y="760"/>
                      </a:lnTo>
                      <a:cubicBezTo>
                        <a:pt x="0" y="763"/>
                        <a:pt x="0" y="767"/>
                        <a:pt x="3" y="770"/>
                      </a:cubicBezTo>
                      <a:cubicBezTo>
                        <a:pt x="5" y="772"/>
                        <a:pt x="10" y="772"/>
                        <a:pt x="12" y="770"/>
                      </a:cubicBezTo>
                      <a:lnTo>
                        <a:pt x="449" y="333"/>
                      </a:lnTo>
                      <a:cubicBezTo>
                        <a:pt x="565" y="223"/>
                        <a:pt x="648" y="142"/>
                        <a:pt x="716" y="90"/>
                      </a:cubicBezTo>
                      <a:cubicBezTo>
                        <a:pt x="749" y="63"/>
                        <a:pt x="778" y="44"/>
                        <a:pt x="806" y="32"/>
                      </a:cubicBezTo>
                      <a:cubicBezTo>
                        <a:pt x="833" y="19"/>
                        <a:pt x="859" y="13"/>
                        <a:pt x="884" y="13"/>
                      </a:cubicBezTo>
                      <a:cubicBezTo>
                        <a:pt x="924" y="13"/>
                        <a:pt x="966" y="29"/>
                        <a:pt x="1016" y="60"/>
                      </a:cubicBezTo>
                      <a:cubicBezTo>
                        <a:pt x="1067" y="90"/>
                        <a:pt x="1127" y="136"/>
                        <a:pt x="1204" y="195"/>
                      </a:cubicBezTo>
                      <a:cubicBezTo>
                        <a:pt x="1207" y="197"/>
                        <a:pt x="1211" y="197"/>
                        <a:pt x="1214" y="194"/>
                      </a:cubicBezTo>
                      <a:cubicBezTo>
                        <a:pt x="1216" y="191"/>
                        <a:pt x="1215" y="187"/>
                        <a:pt x="1212" y="18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11">
                  <a:extLst>
                    <a:ext uri="{FF2B5EF4-FFF2-40B4-BE49-F238E27FC236}">
                      <a16:creationId xmlns:a16="http://schemas.microsoft.com/office/drawing/2014/main" id="{C4AC1E84-A6C9-AC43-8829-ADA26407D6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093" y="858559"/>
                  <a:ext cx="72925" cy="48130"/>
                </a:xfrm>
                <a:custGeom>
                  <a:avLst/>
                  <a:gdLst>
                    <a:gd name="T0" fmla="*/ 49 w 442"/>
                    <a:gd name="T1" fmla="*/ 200 h 293"/>
                    <a:gd name="T2" fmla="*/ 0 w 442"/>
                    <a:gd name="T3" fmla="*/ 156 h 293"/>
                    <a:gd name="T4" fmla="*/ 45 w 442"/>
                    <a:gd name="T5" fmla="*/ 107 h 293"/>
                    <a:gd name="T6" fmla="*/ 392 w 442"/>
                    <a:gd name="T7" fmla="*/ 91 h 293"/>
                    <a:gd name="T8" fmla="*/ 441 w 442"/>
                    <a:gd name="T9" fmla="*/ 137 h 293"/>
                    <a:gd name="T10" fmla="*/ 396 w 442"/>
                    <a:gd name="T11" fmla="*/ 185 h 293"/>
                    <a:gd name="T12" fmla="*/ 49 w 442"/>
                    <a:gd name="T13" fmla="*/ 200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2" h="293">
                      <a:moveTo>
                        <a:pt x="49" y="200"/>
                      </a:moveTo>
                      <a:lnTo>
                        <a:pt x="0" y="156"/>
                      </a:lnTo>
                      <a:lnTo>
                        <a:pt x="45" y="107"/>
                      </a:lnTo>
                      <a:cubicBezTo>
                        <a:pt x="136" y="7"/>
                        <a:pt x="292" y="0"/>
                        <a:pt x="392" y="91"/>
                      </a:cubicBezTo>
                      <a:lnTo>
                        <a:pt x="441" y="137"/>
                      </a:lnTo>
                      <a:lnTo>
                        <a:pt x="396" y="185"/>
                      </a:lnTo>
                      <a:cubicBezTo>
                        <a:pt x="304" y="285"/>
                        <a:pt x="149" y="292"/>
                        <a:pt x="49" y="2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343F0B3-495F-9444-816E-38B2C9F55C5E}"/>
                </a:ext>
              </a:extLst>
            </p:cNvPr>
            <p:cNvSpPr txBox="1"/>
            <p:nvPr userDrawn="1"/>
          </p:nvSpPr>
          <p:spPr>
            <a:xfrm>
              <a:off x="5783563" y="5979422"/>
              <a:ext cx="1211934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zh-CN" sz="1800" spc="600" dirty="0">
                  <a:solidFill>
                    <a:srgbClr val="5B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TIPCC</a:t>
              </a:r>
            </a:p>
            <a:p>
              <a:pPr algn="ctr">
                <a:spcBef>
                  <a:spcPts val="600"/>
                </a:spcBef>
              </a:pPr>
              <a:r>
                <a:rPr lang="zh-CN" altLang="en-US" sz="1800" spc="600" dirty="0">
                  <a:solidFill>
                    <a:srgbClr val="5B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74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FBB5D1D6-FEDC-364E-ADD0-80C842FD6986}"/>
              </a:ext>
            </a:extLst>
          </p:cNvPr>
          <p:cNvSpPr/>
          <p:nvPr userDrawn="1"/>
        </p:nvSpPr>
        <p:spPr>
          <a:xfrm>
            <a:off x="667831" y="541554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3457C5-5D0E-4F46-9D0B-7EA2985D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A45BE-434F-B44C-99F8-C563AC076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10515600" cy="4586694"/>
          </a:xfrm>
        </p:spPr>
        <p:txBody>
          <a:bodyPr/>
          <a:lstStyle>
            <a:lvl1pPr marL="360363" indent="-360363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tabLst/>
              <a:defRPr/>
            </a:lvl1pPr>
            <a:lvl2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C8C13-A111-E44B-BB6E-32C9AFF8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4458-A3AD-7248-AB3A-A80099144E2A}" type="datetime1">
              <a:rPr kumimoji="1" lang="zh-CN" altLang="en-US" smtClean="0"/>
              <a:pPr/>
              <a:t>2021/10/11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B7B75-EEC1-2D4D-AB7C-5A351496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BE6BC-6A1B-1944-BBB6-30FD8C33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9E7AFED4-5702-094E-A3B8-21EB069F234E}"/>
              </a:ext>
            </a:extLst>
          </p:cNvPr>
          <p:cNvCxnSpPr>
            <a:cxnSpLocks/>
          </p:cNvCxnSpPr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06B569DB-EE88-CB4A-A634-A7CA45E81663}"/>
              </a:ext>
            </a:extLst>
          </p:cNvPr>
          <p:cNvCxnSpPr>
            <a:cxnSpLocks/>
          </p:cNvCxnSpPr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1D75728-DE08-814F-9EF0-7E9AFB999FE6}"/>
              </a:ext>
            </a:extLst>
          </p:cNvPr>
          <p:cNvGrpSpPr/>
          <p:nvPr userDrawn="1"/>
        </p:nvGrpSpPr>
        <p:grpSpPr>
          <a:xfrm>
            <a:off x="715452" y="634525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72" name="Freeform 1">
              <a:extLst>
                <a:ext uri="{FF2B5EF4-FFF2-40B4-BE49-F238E27FC236}">
                  <a16:creationId xmlns:a16="http://schemas.microsoft.com/office/drawing/2014/main" id="{53F1A011-1E52-3140-9C21-8911AB322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Freeform 2">
              <a:extLst>
                <a:ext uri="{FF2B5EF4-FFF2-40B4-BE49-F238E27FC236}">
                  <a16:creationId xmlns:a16="http://schemas.microsoft.com/office/drawing/2014/main" id="{364873AD-F7AE-3D48-84F0-C71836518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3">
              <a:extLst>
                <a:ext uri="{FF2B5EF4-FFF2-40B4-BE49-F238E27FC236}">
                  <a16:creationId xmlns:a16="http://schemas.microsoft.com/office/drawing/2014/main" id="{5B03D593-4A0D-DF4E-8474-4FAD50C6B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4">
              <a:extLst>
                <a:ext uri="{FF2B5EF4-FFF2-40B4-BE49-F238E27FC236}">
                  <a16:creationId xmlns:a16="http://schemas.microsoft.com/office/drawing/2014/main" id="{1A0E5E70-2235-6044-9E4C-A8D320929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9F25C08B-5CAA-1D40-B768-CF07CC909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A1A66D2D-2EC2-AA45-8DA4-4B543D6DB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BF5A2635-9D3C-B746-B7BB-00E1B5440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9A427AEE-5F0B-1D43-8127-A5A07CDC3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E60E42BA-4A46-4D41-AA72-E2F725048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5B1734EF-4E6E-164F-849F-5F0125656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8623BE8B-4483-AE4A-A6EA-432CBE50B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" name="文本框 24">
            <a:extLst>
              <a:ext uri="{FF2B5EF4-FFF2-40B4-BE49-F238E27FC236}">
                <a16:creationId xmlns:a16="http://schemas.microsoft.com/office/drawing/2014/main" id="{C343F0B3-495F-9444-816E-38B2C9F55C5E}"/>
              </a:ext>
            </a:extLst>
          </p:cNvPr>
          <p:cNvSpPr txBox="1"/>
          <p:nvPr userDrawn="1"/>
        </p:nvSpPr>
        <p:spPr>
          <a:xfrm>
            <a:off x="10848564" y="1043277"/>
            <a:ext cx="1343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TIPCC</a:t>
            </a:r>
            <a:r>
              <a:rPr lang="zh-CN" altLang="en-US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78303FA-5CAF-42E9-9612-03C75A454D2F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044" y="12736"/>
            <a:ext cx="1145206" cy="1030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25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CA6BC-3A36-834A-8A46-510CF743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4A777-4880-8640-83A6-327323A56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2510C-46FB-B140-83A3-4B9EF1B4C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9310F-E4CA-E54F-B1B1-7656B1F4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EBB2-4D7C-084A-BE30-AC939B671EC1}" type="datetime1">
              <a:rPr kumimoji="1" lang="zh-CN" altLang="en-US" smtClean="0"/>
              <a:pPr/>
              <a:t>2021/10/11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41358-8B3C-CE4B-B391-06B0FF85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FB6C4E-D29D-9647-82C6-2B183C58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A401A9-3F89-014C-9A94-02FD1A5217FC}"/>
              </a:ext>
            </a:extLst>
          </p:cNvPr>
          <p:cNvSpPr/>
          <p:nvPr userDrawn="1"/>
        </p:nvSpPr>
        <p:spPr>
          <a:xfrm>
            <a:off x="667831" y="543035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D64F221-C9B8-444F-9076-736EED2DA56E}"/>
              </a:ext>
            </a:extLst>
          </p:cNvPr>
          <p:cNvCxnSpPr>
            <a:cxnSpLocks/>
          </p:cNvCxnSpPr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9B9A2A5-908B-3244-B39F-9E6705AE6320}"/>
              </a:ext>
            </a:extLst>
          </p:cNvPr>
          <p:cNvCxnSpPr>
            <a:cxnSpLocks/>
          </p:cNvCxnSpPr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BC00378-4A1A-AF4A-9DA5-0E40AABBEE09}"/>
              </a:ext>
            </a:extLst>
          </p:cNvPr>
          <p:cNvGrpSpPr/>
          <p:nvPr userDrawn="1"/>
        </p:nvGrpSpPr>
        <p:grpSpPr>
          <a:xfrm>
            <a:off x="715452" y="636006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41" name="Freeform 1">
              <a:extLst>
                <a:ext uri="{FF2B5EF4-FFF2-40B4-BE49-F238E27FC236}">
                  <a16:creationId xmlns:a16="http://schemas.microsoft.com/office/drawing/2014/main" id="{219E963A-769E-B14C-9175-00DF37C8C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2">
              <a:extLst>
                <a:ext uri="{FF2B5EF4-FFF2-40B4-BE49-F238E27FC236}">
                  <a16:creationId xmlns:a16="http://schemas.microsoft.com/office/drawing/2014/main" id="{935EF8B9-88D2-6C42-BF9B-2AD28DBBD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10E28FF9-5CED-394E-AF38-301649539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4">
              <a:extLst>
                <a:ext uri="{FF2B5EF4-FFF2-40B4-BE49-F238E27FC236}">
                  <a16:creationId xmlns:a16="http://schemas.microsoft.com/office/drawing/2014/main" id="{6E5EA531-DEFC-144D-8545-1DECEBA97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F39A9FAC-3BBF-CD45-BC62-06EF846D7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4A2E4B78-1C39-A943-B2AE-B76B55EBA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E34B0E8F-7C29-3241-8B05-8DB5DF4ED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08D4B6E4-213B-E84A-9B55-3121DC89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3073A429-8658-EC43-92EE-0AD58A539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B9CB57C-5EF1-7045-A70B-14CD6B5A9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187B6AA-F9BB-264E-BDCA-C7E0AC3A6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F0503EB-0084-CC4A-A491-E37EE9525D14}"/>
              </a:ext>
            </a:extLst>
          </p:cNvPr>
          <p:cNvGrpSpPr/>
          <p:nvPr userDrawn="1"/>
        </p:nvGrpSpPr>
        <p:grpSpPr>
          <a:xfrm>
            <a:off x="10327565" y="424110"/>
            <a:ext cx="1107996" cy="382841"/>
            <a:chOff x="10327565" y="424110"/>
            <a:chExt cx="1107996" cy="382841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00C4A7F-6676-534F-B5C8-2DE66581026F}"/>
                </a:ext>
              </a:extLst>
            </p:cNvPr>
            <p:cNvGrpSpPr/>
            <p:nvPr userDrawn="1"/>
          </p:nvGrpSpPr>
          <p:grpSpPr>
            <a:xfrm>
              <a:off x="10413894" y="437620"/>
              <a:ext cx="927707" cy="369331"/>
              <a:chOff x="1113126" y="809213"/>
              <a:chExt cx="2133357" cy="523762"/>
            </a:xfrm>
            <a:solidFill>
              <a:schemeClr val="bg1">
                <a:lumMod val="75000"/>
              </a:schemeClr>
            </a:solidFill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0A41422-4096-DC41-BB33-0916940AC495}"/>
                  </a:ext>
                </a:extLst>
              </p:cNvPr>
              <p:cNvSpPr/>
              <p:nvPr userDrawn="1"/>
            </p:nvSpPr>
            <p:spPr>
              <a:xfrm>
                <a:off x="1113126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D5CEC13B-80D5-3947-B160-212A9A11A3AA}"/>
                  </a:ext>
                </a:extLst>
              </p:cNvPr>
              <p:cNvSpPr/>
              <p:nvPr userDrawn="1"/>
            </p:nvSpPr>
            <p:spPr>
              <a:xfrm>
                <a:off x="1649658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E321B4EF-8B5E-3B4F-BDCB-CBEE690C65EA}"/>
                  </a:ext>
                </a:extLst>
              </p:cNvPr>
              <p:cNvSpPr/>
              <p:nvPr userDrawn="1"/>
            </p:nvSpPr>
            <p:spPr>
              <a:xfrm>
                <a:off x="2186190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CD2DC0C-4C61-DA48-9E4B-060D09B0B54B}"/>
                  </a:ext>
                </a:extLst>
              </p:cNvPr>
              <p:cNvSpPr/>
              <p:nvPr userDrawn="1"/>
            </p:nvSpPr>
            <p:spPr>
              <a:xfrm>
                <a:off x="2722721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3037419-16FC-5B47-8EC6-875FDF21173A}"/>
                </a:ext>
              </a:extLst>
            </p:cNvPr>
            <p:cNvSpPr/>
            <p:nvPr userDrawn="1"/>
          </p:nvSpPr>
          <p:spPr>
            <a:xfrm>
              <a:off x="10327565" y="424110"/>
              <a:ext cx="110799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800" b="1" cap="none" spc="0" dirty="0">
                  <a:ln w="22225">
                    <a:noFill/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</a:rPr>
                <a:t>我的学校</a:t>
              </a:r>
            </a:p>
          </p:txBody>
        </p:sp>
      </p:grpSp>
      <p:sp>
        <p:nvSpPr>
          <p:cNvPr id="53" name="文本框 24">
            <a:extLst>
              <a:ext uri="{FF2B5EF4-FFF2-40B4-BE49-F238E27FC236}">
                <a16:creationId xmlns:a16="http://schemas.microsoft.com/office/drawing/2014/main" id="{C343F0B3-495F-9444-816E-38B2C9F55C5E}"/>
              </a:ext>
            </a:extLst>
          </p:cNvPr>
          <p:cNvSpPr txBox="1"/>
          <p:nvPr userDrawn="1"/>
        </p:nvSpPr>
        <p:spPr>
          <a:xfrm>
            <a:off x="9916558" y="861402"/>
            <a:ext cx="1916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TIPCC</a:t>
            </a:r>
            <a:r>
              <a:rPr lang="zh-CN" altLang="en-US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</a:p>
        </p:txBody>
      </p:sp>
    </p:spTree>
    <p:extLst>
      <p:ext uri="{BB962C8B-B14F-4D97-AF65-F5344CB8AC3E}">
        <p14:creationId xmlns:p14="http://schemas.microsoft.com/office/powerpoint/2010/main" val="4872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AAA80D-F069-DE49-8F34-B637A12C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8" y="365126"/>
            <a:ext cx="8220812" cy="87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AAAE3F-F071-E445-8B18-8EAF39793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0270"/>
            <a:ext cx="10515600" cy="45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21652-6A28-F54F-98C2-D24C55AD3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6B5948C6-0782-6042-A859-FD82FD45C478}" type="datetime1">
              <a:rPr kumimoji="1" lang="zh-CN" altLang="en-US" smtClean="0"/>
              <a:pPr/>
              <a:t>2021/10/11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9D617-AB6E-774C-A385-AAFEFB927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7F525-3365-224F-AAA7-E3B9B3011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39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53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Visio___.vsdx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F4557-9C48-9D4D-A8AC-E1BCC4493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1254"/>
            <a:ext cx="9144000" cy="2002674"/>
          </a:xfrm>
        </p:spPr>
        <p:txBody>
          <a:bodyPr/>
          <a:lstStyle/>
          <a:p>
            <a:r>
              <a:rPr kumimoji="1" lang="zh-CN" altLang="en-US" dirty="0"/>
              <a:t>第十四章 </a:t>
            </a:r>
            <a:r>
              <a:rPr kumimoji="1" lang="en-US" altLang="zh-CN" dirty="0"/>
              <a:t>Vue3</a:t>
            </a:r>
            <a:r>
              <a:rPr kumimoji="1" lang="zh-CN" altLang="en-US" dirty="0"/>
              <a:t>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AADDAC-3DB3-ED4C-BCFE-CFA683990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7942"/>
            <a:ext cx="9144000" cy="1657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/>
              <a:t>授课教师：陈恒</a:t>
            </a:r>
            <a:endParaRPr kumimoji="1" lang="en-US" altLang="zh-CN" sz="3200" dirty="0"/>
          </a:p>
          <a:p>
            <a:pPr>
              <a:lnSpc>
                <a:spcPct val="150000"/>
              </a:lnSpc>
            </a:pPr>
            <a:r>
              <a:rPr kumimoji="1" lang="zh-CN" altLang="en-US" sz="3200" dirty="0"/>
              <a:t>大连外国语大学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46591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ACADC7-2230-864C-A77A-DA0BF843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508" y="352769"/>
            <a:ext cx="8220812" cy="879086"/>
          </a:xfrm>
        </p:spPr>
        <p:txBody>
          <a:bodyPr/>
          <a:lstStyle/>
          <a:p>
            <a:pPr eaLnBrk="1" hangingPunct="1"/>
            <a:r>
              <a:rPr lang="en-US" altLang="zh-CN" dirty="0"/>
              <a:t>14.1 </a:t>
            </a:r>
            <a:r>
              <a:rPr lang="zh-CN" altLang="en-US" dirty="0"/>
              <a:t>安装</a:t>
            </a:r>
            <a:r>
              <a:rPr lang="en-US" altLang="zh-CN" dirty="0"/>
              <a:t>Vue 3</a:t>
            </a:r>
            <a:endParaRPr lang="zh-CN" altLang="en-US" sz="28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F4110DD-B710-B748-88DE-CD75D504A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98401"/>
            <a:ext cx="10515600" cy="5006830"/>
          </a:xfrm>
        </p:spPr>
        <p:txBody>
          <a:bodyPr>
            <a:normAutofit/>
          </a:bodyPr>
          <a:lstStyle/>
          <a:p>
            <a:r>
              <a:rPr lang="en-US" altLang="zh-CN" dirty="0"/>
              <a:t>14.1.1</a:t>
            </a:r>
            <a:r>
              <a:rPr lang="zh-CN" altLang="en-US" dirty="0"/>
              <a:t>本地独立版本方法</a:t>
            </a:r>
            <a:endParaRPr lang="en-US" altLang="zh-CN" dirty="0"/>
          </a:p>
          <a:p>
            <a:r>
              <a:rPr lang="en-US" altLang="zh-CN" dirty="0"/>
              <a:t>14.1.2 CDN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/>
              <a:t>14.1.3 NPM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14.1.4 </a:t>
            </a:r>
            <a:r>
              <a:rPr lang="zh-CN" altLang="en-US" dirty="0">
                <a:solidFill>
                  <a:srgbClr val="C00000"/>
                </a:solidFill>
              </a:rPr>
              <a:t>命令行工具（</a:t>
            </a:r>
            <a:r>
              <a:rPr lang="en-US" altLang="zh-CN" dirty="0">
                <a:solidFill>
                  <a:srgbClr val="C00000"/>
                </a:solidFill>
              </a:rPr>
              <a:t>CLI</a:t>
            </a:r>
            <a:r>
              <a:rPr lang="zh-CN" altLang="en-US" dirty="0">
                <a:solidFill>
                  <a:srgbClr val="C00000"/>
                </a:solidFill>
              </a:rPr>
              <a:t>）方法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755278-7C6D-194D-B9C6-F3E13F1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C0FA2-2B86-40BF-9B2B-0B14C311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14.1.4 </a:t>
            </a:r>
            <a:r>
              <a:rPr lang="zh-CN" altLang="en-US" dirty="0"/>
              <a:t>命令行工具（</a:t>
            </a:r>
            <a:r>
              <a:rPr lang="en-US" altLang="zh-CN" dirty="0"/>
              <a:t>CLI</a:t>
            </a:r>
            <a:r>
              <a:rPr lang="zh-CN" altLang="en-US" dirty="0"/>
              <a:t>）方法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DA611-33D6-4189-8967-CB345CD6D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Vue.js</a:t>
            </a:r>
            <a:r>
              <a:rPr lang="zh-CN" altLang="en-US" dirty="0"/>
              <a:t>提供一个官方命令行工具（</a:t>
            </a:r>
            <a:r>
              <a:rPr lang="en-US" altLang="zh-CN" dirty="0">
                <a:solidFill>
                  <a:srgbClr val="C00000"/>
                </a:solidFill>
              </a:rPr>
              <a:t>Vue CLI</a:t>
            </a:r>
            <a:r>
              <a:rPr lang="zh-CN" altLang="en-US" dirty="0"/>
              <a:t>），为单页面应用快速搭建繁杂的脚手架。对于初学者不建议使用</a:t>
            </a:r>
            <a:r>
              <a:rPr lang="en-US" altLang="zh-CN" dirty="0">
                <a:solidFill>
                  <a:srgbClr val="C00000"/>
                </a:solidFill>
              </a:rPr>
              <a:t>NPM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Vue CLI</a:t>
            </a:r>
            <a:r>
              <a:rPr lang="zh-CN" altLang="en-US" dirty="0"/>
              <a:t>方法安装</a:t>
            </a:r>
            <a:r>
              <a:rPr lang="en-US" altLang="zh-CN" dirty="0"/>
              <a:t>Vue.js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C00000"/>
                </a:solidFill>
              </a:rPr>
              <a:t>NPM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Vue CLI</a:t>
            </a:r>
            <a:r>
              <a:rPr lang="zh-CN" altLang="en-US" dirty="0"/>
              <a:t>方法的安装过程，将在本书后续内容中介绍。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C5BACD-7F2E-4B2B-8BD5-22888401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43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9418504" cy="458628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14.1 </a:t>
            </a:r>
            <a:r>
              <a:rPr kumimoji="1" lang="zh-CN" altLang="en-US" dirty="0"/>
              <a:t>安装</a:t>
            </a:r>
            <a:r>
              <a:rPr kumimoji="1" lang="en-US" altLang="zh-CN" dirty="0"/>
              <a:t>Vue 3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14.2 </a:t>
            </a:r>
            <a:r>
              <a:rPr kumimoji="1" lang="zh-CN" altLang="en-US" dirty="0">
                <a:solidFill>
                  <a:srgbClr val="C00000"/>
                </a:solidFill>
              </a:rPr>
              <a:t>使用</a:t>
            </a:r>
            <a:r>
              <a:rPr kumimoji="1" lang="en-US" altLang="zh-CN" dirty="0">
                <a:solidFill>
                  <a:srgbClr val="C00000"/>
                </a:solidFill>
              </a:rPr>
              <a:t>Visual Studio Code</a:t>
            </a:r>
            <a:r>
              <a:rPr kumimoji="1" lang="zh-CN" altLang="en-US" dirty="0">
                <a:solidFill>
                  <a:srgbClr val="C00000"/>
                </a:solidFill>
              </a:rPr>
              <a:t>开发第一个</a:t>
            </a:r>
            <a:r>
              <a:rPr kumimoji="1" lang="en-US" altLang="zh-CN" dirty="0">
                <a:solidFill>
                  <a:srgbClr val="C00000"/>
                </a:solidFill>
              </a:rPr>
              <a:t>Vue</a:t>
            </a:r>
            <a:r>
              <a:rPr kumimoji="1" lang="zh-CN" altLang="en-US" dirty="0">
                <a:solidFill>
                  <a:srgbClr val="C00000"/>
                </a:solidFill>
              </a:rPr>
              <a:t>程序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14.3 </a:t>
            </a:r>
            <a:r>
              <a:rPr kumimoji="1" lang="zh-CN" altLang="en-US" dirty="0"/>
              <a:t>插值与表达式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14.4 </a:t>
            </a:r>
            <a:r>
              <a:rPr kumimoji="1" lang="zh-CN" altLang="en-US" dirty="0"/>
              <a:t>计算属性和监听器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14.5 </a:t>
            </a:r>
            <a:r>
              <a:rPr kumimoji="1" lang="zh-CN" altLang="en-US" dirty="0"/>
              <a:t>指令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14.6 </a:t>
            </a:r>
            <a:r>
              <a:rPr kumimoji="1" lang="zh-CN" altLang="en-US" dirty="0"/>
              <a:t>在</a:t>
            </a:r>
            <a:r>
              <a:rPr kumimoji="1" lang="en-US" altLang="zh-CN" dirty="0"/>
              <a:t>Vue</a:t>
            </a:r>
            <a:r>
              <a:rPr kumimoji="1" lang="zh-CN" altLang="en-US" dirty="0"/>
              <a:t>中动态使用样式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14.7 </a:t>
            </a:r>
            <a:r>
              <a:rPr kumimoji="1" lang="zh-CN" altLang="en-US" dirty="0"/>
              <a:t>组件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14.8 </a:t>
            </a:r>
            <a:r>
              <a:rPr kumimoji="1" lang="zh-CN" altLang="en-US" dirty="0"/>
              <a:t>自定义指令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7424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65143-4BEE-49CB-98B9-370B52BD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14.2 </a:t>
            </a:r>
            <a:r>
              <a:rPr lang="zh-CN" altLang="en-US" sz="2800" dirty="0"/>
              <a:t>使用</a:t>
            </a:r>
            <a:r>
              <a:rPr lang="en-US" altLang="zh-CN" sz="2800" dirty="0"/>
              <a:t>Visual Studio Code</a:t>
            </a:r>
            <a:r>
              <a:rPr lang="zh-CN" altLang="en-US" sz="2800" dirty="0"/>
              <a:t>开发第一个</a:t>
            </a:r>
            <a:r>
              <a:rPr lang="en-US" altLang="zh-CN" sz="2800" dirty="0"/>
              <a:t>Vue</a:t>
            </a:r>
            <a:r>
              <a:rPr lang="zh-CN" altLang="en-US" sz="2800" dirty="0"/>
              <a:t>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85892-D727-4689-95C6-437FD6AC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14.2.1 </a:t>
            </a:r>
            <a:r>
              <a:rPr lang="zh-CN" altLang="en-US" dirty="0">
                <a:solidFill>
                  <a:srgbClr val="C00000"/>
                </a:solidFill>
              </a:rPr>
              <a:t>安装</a:t>
            </a:r>
            <a:r>
              <a:rPr lang="en-US" altLang="zh-CN" dirty="0">
                <a:solidFill>
                  <a:srgbClr val="C00000"/>
                </a:solidFill>
              </a:rPr>
              <a:t>Visual Studio Code</a:t>
            </a:r>
            <a:r>
              <a:rPr lang="zh-CN" altLang="en-US" dirty="0">
                <a:solidFill>
                  <a:srgbClr val="C00000"/>
                </a:solidFill>
              </a:rPr>
              <a:t>及其插件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14.2.2 </a:t>
            </a:r>
            <a:r>
              <a:rPr lang="zh-CN" altLang="en-US" dirty="0"/>
              <a:t>创建第一个</a:t>
            </a:r>
            <a:r>
              <a:rPr lang="en-US" altLang="zh-CN" dirty="0"/>
              <a:t>Vue</a:t>
            </a:r>
            <a:r>
              <a:rPr lang="zh-CN" altLang="en-US" dirty="0"/>
              <a:t>应用</a:t>
            </a:r>
            <a:endParaRPr lang="en-US" altLang="zh-CN" dirty="0"/>
          </a:p>
          <a:p>
            <a:r>
              <a:rPr lang="en-US" altLang="zh-CN" dirty="0"/>
              <a:t>14.2.3 </a:t>
            </a:r>
            <a:r>
              <a:rPr lang="zh-CN" altLang="en-US" dirty="0"/>
              <a:t>声明式渲染</a:t>
            </a:r>
            <a:endParaRPr lang="en-US" altLang="zh-CN" dirty="0"/>
          </a:p>
          <a:p>
            <a:r>
              <a:rPr lang="en-US" altLang="zh-CN" dirty="0"/>
              <a:t>14.2.4 Vue</a:t>
            </a:r>
            <a:r>
              <a:rPr lang="zh-CN" altLang="en-US" dirty="0"/>
              <a:t>生命周期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12CAC2-3250-480A-B7CD-11D2B1DE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26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8B788-8E37-4EEE-8368-4FA9A8BE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14.2.1 </a:t>
            </a:r>
            <a:r>
              <a:rPr lang="zh-CN" altLang="en-US" sz="3200" dirty="0"/>
              <a:t>安装</a:t>
            </a:r>
            <a:r>
              <a:rPr lang="en-US" altLang="zh-CN" sz="3200" dirty="0"/>
              <a:t>Visual Studio Code</a:t>
            </a:r>
            <a:r>
              <a:rPr lang="zh-CN" altLang="en-US" sz="3200" dirty="0"/>
              <a:t>及其插件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E3DF0-E8F2-4DEF-ACE8-270943FB0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可通过“</a:t>
            </a:r>
            <a:r>
              <a:rPr lang="en-US" altLang="zh-CN" dirty="0">
                <a:solidFill>
                  <a:srgbClr val="C00000"/>
                </a:solidFill>
              </a:rPr>
              <a:t>https://code.visualstudio.com</a:t>
            </a:r>
            <a:r>
              <a:rPr lang="en-US" altLang="zh-CN" dirty="0"/>
              <a:t>”</a:t>
            </a:r>
            <a:r>
              <a:rPr lang="zh-CN" altLang="en-US" dirty="0"/>
              <a:t>地址下载</a:t>
            </a:r>
            <a:r>
              <a:rPr lang="en-US" altLang="zh-CN" dirty="0" err="1">
                <a:solidFill>
                  <a:srgbClr val="C00000"/>
                </a:solidFill>
              </a:rPr>
              <a:t>VSCode</a:t>
            </a:r>
            <a:r>
              <a:rPr lang="zh-CN" altLang="en-US" dirty="0"/>
              <a:t>，本书使用的安装文件是</a:t>
            </a:r>
            <a:r>
              <a:rPr lang="en-US" altLang="zh-CN" dirty="0">
                <a:solidFill>
                  <a:srgbClr val="C00000"/>
                </a:solidFill>
              </a:rPr>
              <a:t>VSCodeUserSetup-x64-1.52.1.exe</a:t>
            </a:r>
            <a:r>
              <a:rPr lang="zh-CN" altLang="en-US" dirty="0"/>
              <a:t>。</a:t>
            </a:r>
            <a:r>
              <a:rPr lang="en-US" altLang="zh-CN" dirty="0" err="1">
                <a:solidFill>
                  <a:srgbClr val="C00000"/>
                </a:solidFill>
              </a:rPr>
              <a:t>VSCode</a:t>
            </a:r>
            <a:r>
              <a:rPr lang="zh-CN" altLang="en-US" dirty="0"/>
              <a:t>中许多插件需要我们安装，例如，我们安装</a:t>
            </a:r>
            <a:r>
              <a:rPr lang="en-US" altLang="zh-CN" dirty="0">
                <a:solidFill>
                  <a:srgbClr val="C00000"/>
                </a:solidFill>
              </a:rPr>
              <a:t>Vue</a:t>
            </a:r>
            <a:r>
              <a:rPr lang="zh-CN" altLang="en-US" dirty="0"/>
              <a:t>的插件</a:t>
            </a:r>
            <a:r>
              <a:rPr lang="en-US" altLang="zh-CN" dirty="0" err="1">
                <a:solidFill>
                  <a:srgbClr val="C00000"/>
                </a:solidFill>
              </a:rPr>
              <a:t>Vetur</a:t>
            </a:r>
            <a:r>
              <a:rPr lang="zh-CN" altLang="en-US" dirty="0"/>
              <a:t>。打开</a:t>
            </a:r>
            <a:r>
              <a:rPr lang="en-US" altLang="zh-CN" dirty="0" err="1">
                <a:solidFill>
                  <a:srgbClr val="C00000"/>
                </a:solidFill>
              </a:rPr>
              <a:t>VSCode</a:t>
            </a:r>
            <a:r>
              <a:rPr lang="zh-CN" altLang="en-US" dirty="0"/>
              <a:t>，点击左侧最下面一个图标，按照下图所示的步骤安装即可。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F62C9D-8803-453B-9629-D5BBE2E2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  <p:pic>
        <p:nvPicPr>
          <p:cNvPr id="1026" name="图片 2">
            <a:extLst>
              <a:ext uri="{FF2B5EF4-FFF2-40B4-BE49-F238E27FC236}">
                <a16:creationId xmlns:a16="http://schemas.microsoft.com/office/drawing/2014/main" id="{AB6C905F-33DD-4FA6-96BA-938B9F3FA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729" y="3429000"/>
            <a:ext cx="4179887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655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65143-4BEE-49CB-98B9-370B52BD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14.2 </a:t>
            </a:r>
            <a:r>
              <a:rPr lang="zh-CN" altLang="en-US" sz="2800" dirty="0"/>
              <a:t>使用</a:t>
            </a:r>
            <a:r>
              <a:rPr lang="en-US" altLang="zh-CN" sz="2800" dirty="0"/>
              <a:t>Visual Studio Code</a:t>
            </a:r>
            <a:r>
              <a:rPr lang="zh-CN" altLang="en-US" sz="2800" dirty="0"/>
              <a:t>开发第一个</a:t>
            </a:r>
            <a:r>
              <a:rPr lang="en-US" altLang="zh-CN" sz="2800" dirty="0"/>
              <a:t>Vue</a:t>
            </a:r>
            <a:r>
              <a:rPr lang="zh-CN" altLang="en-US" sz="2800" dirty="0"/>
              <a:t>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85892-D727-4689-95C6-437FD6AC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14.2.1 </a:t>
            </a:r>
            <a:r>
              <a:rPr lang="zh-CN" altLang="en-US" dirty="0"/>
              <a:t>安装</a:t>
            </a:r>
            <a:r>
              <a:rPr lang="en-US" altLang="zh-CN" dirty="0"/>
              <a:t>Visual Studio Code</a:t>
            </a:r>
            <a:r>
              <a:rPr lang="zh-CN" altLang="en-US" dirty="0"/>
              <a:t>及其插件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14.2.2 </a:t>
            </a:r>
            <a:r>
              <a:rPr lang="zh-CN" altLang="en-US" dirty="0">
                <a:solidFill>
                  <a:srgbClr val="C00000"/>
                </a:solidFill>
              </a:rPr>
              <a:t>创建第一个</a:t>
            </a:r>
            <a:r>
              <a:rPr lang="en-US" altLang="zh-CN" dirty="0">
                <a:solidFill>
                  <a:srgbClr val="C00000"/>
                </a:solidFill>
              </a:rPr>
              <a:t>Vue</a:t>
            </a:r>
            <a:r>
              <a:rPr lang="zh-CN" altLang="en-US" dirty="0">
                <a:solidFill>
                  <a:srgbClr val="C00000"/>
                </a:solidFill>
              </a:rPr>
              <a:t>应用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14.2.3 </a:t>
            </a:r>
            <a:r>
              <a:rPr lang="zh-CN" altLang="en-US" dirty="0"/>
              <a:t>声明式渲染</a:t>
            </a:r>
            <a:endParaRPr lang="en-US" altLang="zh-CN" dirty="0"/>
          </a:p>
          <a:p>
            <a:r>
              <a:rPr lang="en-US" altLang="zh-CN" dirty="0"/>
              <a:t>14.2.4 Vue</a:t>
            </a:r>
            <a:r>
              <a:rPr lang="zh-CN" altLang="en-US" dirty="0"/>
              <a:t>生命周期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12CAC2-3250-480A-B7CD-11D2B1DE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358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13B2C-DFDA-4CB4-8428-EC3D1485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14.2.2 </a:t>
            </a:r>
            <a:r>
              <a:rPr lang="zh-CN" altLang="en-US" dirty="0"/>
              <a:t>创建第一个</a:t>
            </a:r>
            <a:r>
              <a:rPr lang="en-US" altLang="zh-CN" dirty="0"/>
              <a:t>Vue</a:t>
            </a:r>
            <a:r>
              <a:rPr lang="zh-CN" altLang="en-US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B1338-E2E6-418F-B83B-5B02F3457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Vue</a:t>
            </a:r>
            <a:r>
              <a:rPr lang="zh-CN" altLang="en-US" dirty="0"/>
              <a:t>应用都是通过用</a:t>
            </a:r>
            <a:r>
              <a:rPr lang="en-US" altLang="zh-CN" dirty="0" err="1">
                <a:solidFill>
                  <a:srgbClr val="C00000"/>
                </a:solidFill>
              </a:rPr>
              <a:t>createApp</a:t>
            </a:r>
            <a:r>
              <a:rPr lang="zh-CN" altLang="en-US" dirty="0">
                <a:solidFill>
                  <a:srgbClr val="C00000"/>
                </a:solidFill>
              </a:rPr>
              <a:t>函数</a:t>
            </a:r>
            <a:r>
              <a:rPr lang="zh-CN" altLang="en-US" dirty="0"/>
              <a:t>创建一个新实例开始，具体语法如下：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传递给</a:t>
            </a:r>
            <a:r>
              <a:rPr lang="en-US" altLang="zh-CN" dirty="0" err="1">
                <a:solidFill>
                  <a:srgbClr val="C00000"/>
                </a:solidFill>
              </a:rPr>
              <a:t>createApp</a:t>
            </a:r>
            <a:r>
              <a:rPr lang="zh-CN" altLang="en-US" dirty="0"/>
              <a:t>的选项用于配置根组件（渲染的起点）。</a:t>
            </a:r>
            <a:r>
              <a:rPr lang="en-US" altLang="zh-CN" dirty="0"/>
              <a:t>Vue</a:t>
            </a:r>
            <a:r>
              <a:rPr lang="zh-CN" altLang="en-US" dirty="0"/>
              <a:t>应用创建后，调用</a:t>
            </a:r>
            <a:r>
              <a:rPr lang="en-US" altLang="zh-CN" dirty="0"/>
              <a:t>mount</a:t>
            </a:r>
            <a:r>
              <a:rPr lang="zh-CN" altLang="en-US" dirty="0"/>
              <a:t>方法将</a:t>
            </a:r>
            <a:r>
              <a:rPr lang="en-US" altLang="zh-CN" dirty="0"/>
              <a:t>Vue</a:t>
            </a:r>
            <a:r>
              <a:rPr lang="zh-CN" altLang="en-US" dirty="0"/>
              <a:t>应用挂载到一个</a:t>
            </a:r>
            <a:r>
              <a:rPr lang="en-US" altLang="zh-CN" dirty="0"/>
              <a:t>DOM</a:t>
            </a:r>
            <a:r>
              <a:rPr lang="zh-CN" altLang="en-US" dirty="0"/>
              <a:t>元素（</a:t>
            </a:r>
            <a:r>
              <a:rPr lang="en-US" altLang="zh-CN" dirty="0"/>
              <a:t>HTML</a:t>
            </a:r>
            <a:r>
              <a:rPr lang="zh-CN" altLang="en-US" dirty="0"/>
              <a:t>元素或</a:t>
            </a:r>
            <a:r>
              <a:rPr lang="en-US" altLang="zh-CN" dirty="0"/>
              <a:t>CSS</a:t>
            </a:r>
            <a:r>
              <a:rPr lang="zh-CN" altLang="en-US" dirty="0"/>
              <a:t>选择器）中，例如，如果把一个</a:t>
            </a:r>
            <a:r>
              <a:rPr lang="en-US" altLang="zh-CN" dirty="0"/>
              <a:t>Vue</a:t>
            </a:r>
            <a:r>
              <a:rPr lang="zh-CN" altLang="en-US" dirty="0"/>
              <a:t>应用挂载到</a:t>
            </a:r>
            <a:r>
              <a:rPr lang="en-US" altLang="zh-CN" dirty="0">
                <a:solidFill>
                  <a:srgbClr val="C00000"/>
                </a:solidFill>
              </a:rPr>
              <a:t>&lt;div id="app"&gt;&lt;/div&gt;</a:t>
            </a:r>
            <a:r>
              <a:rPr lang="zh-CN" altLang="en-US" dirty="0"/>
              <a:t>上，应传递</a:t>
            </a:r>
            <a:r>
              <a:rPr lang="en-US" altLang="zh-CN" dirty="0">
                <a:solidFill>
                  <a:srgbClr val="C00000"/>
                </a:solidFill>
              </a:rPr>
              <a:t>#app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A0B715-566D-4845-A929-A2A2B292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B27387-B679-4077-B8B6-8186B1E2DA58}"/>
              </a:ext>
            </a:extLst>
          </p:cNvPr>
          <p:cNvSpPr txBox="1"/>
          <p:nvPr/>
        </p:nvSpPr>
        <p:spPr>
          <a:xfrm>
            <a:off x="1307509" y="2533880"/>
            <a:ext cx="468566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app = Vue.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createApp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({ /*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选项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*/ })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A76BDF-BE2B-43C5-B26A-6D7331CEB670}"/>
              </a:ext>
            </a:extLst>
          </p:cNvPr>
          <p:cNvSpPr txBox="1"/>
          <p:nvPr/>
        </p:nvSpPr>
        <p:spPr>
          <a:xfrm>
            <a:off x="1307508" y="4836405"/>
            <a:ext cx="6404299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HelloVueApp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{}//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配置根组件</a:t>
            </a:r>
          </a:p>
          <a:p>
            <a:pPr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vueApp = Vue.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createApp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HelloVueApp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实例</a:t>
            </a:r>
          </a:p>
          <a:p>
            <a:pPr algn="l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vm = vueApp.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mount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('#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')//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实例挂载到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#app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9AFE316-9647-44D4-8014-C07BDC2296E4}"/>
              </a:ext>
            </a:extLst>
          </p:cNvPr>
          <p:cNvCxnSpPr>
            <a:cxnSpLocks/>
          </p:cNvCxnSpPr>
          <p:nvPr/>
        </p:nvCxnSpPr>
        <p:spPr>
          <a:xfrm>
            <a:off x="3933022" y="4671152"/>
            <a:ext cx="363556" cy="81524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824A134-9964-455D-96D4-C8B125E40FCE}"/>
              </a:ext>
            </a:extLst>
          </p:cNvPr>
          <p:cNvCxnSpPr>
            <a:cxnSpLocks/>
          </p:cNvCxnSpPr>
          <p:nvPr/>
        </p:nvCxnSpPr>
        <p:spPr>
          <a:xfrm>
            <a:off x="3194892" y="5023692"/>
            <a:ext cx="1762698" cy="22033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558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F0E8D-79C9-4730-8AA6-5E04B194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14-1】</a:t>
            </a:r>
            <a:r>
              <a:rPr lang="zh-CN" altLang="en-US" dirty="0"/>
              <a:t>第一个</a:t>
            </a:r>
            <a:r>
              <a:rPr lang="en-US" altLang="zh-CN" dirty="0"/>
              <a:t>Vue</a:t>
            </a:r>
            <a:r>
              <a:rPr lang="zh-CN" altLang="en-US" dirty="0"/>
              <a:t>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34083D-C383-42C0-88C7-C49DC0F8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497271-D024-4869-999B-5F1245AE3C92}"/>
              </a:ext>
            </a:extLst>
          </p:cNvPr>
          <p:cNvSpPr txBox="1"/>
          <p:nvPr/>
        </p:nvSpPr>
        <p:spPr>
          <a:xfrm>
            <a:off x="1142255" y="1446785"/>
            <a:ext cx="8982246" cy="52629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&lt;div id="hello-vue" class="demo"&gt;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{{ </a:t>
            </a:r>
            <a:r>
              <a:rPr lang="de-DE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message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}}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&lt;/div&gt;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de-DE" altLang="zh-CN" sz="16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&lt;script src="js/vue.global.js"&gt;&lt;/script&gt;</a:t>
            </a:r>
            <a:endParaRPr lang="zh-CN" altLang="zh-CN" sz="16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&lt;script&gt;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const </a:t>
            </a:r>
            <a:r>
              <a:rPr lang="de-DE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HelloVueApp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{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data() {//Vue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实例的数据对象，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ES6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语法，等价于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data: function () {}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return {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</a:t>
            </a:r>
            <a:r>
              <a:rPr lang="de-DE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message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'Hello Vue!!'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}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}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}</a:t>
            </a:r>
            <a:endParaRPr lang="en-US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每个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应用都是通过用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createApp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函数创建一个新的应用实例开始</a:t>
            </a:r>
            <a:endParaRPr lang="en-US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//mount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函数把一个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应用实例挂载到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id="hello-vue"&gt;&lt;/div&gt;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de-DE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Vue.createApp(</a:t>
            </a:r>
            <a:r>
              <a:rPr lang="de-DE" altLang="zh-CN" sz="16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HelloVueApp</a:t>
            </a:r>
            <a:r>
              <a:rPr lang="de-DE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).mount('#</a:t>
            </a:r>
            <a:r>
              <a:rPr lang="de-DE" altLang="zh-CN" sz="16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hello-vue</a:t>
            </a:r>
            <a:r>
              <a:rPr lang="de-DE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')</a:t>
            </a:r>
            <a:endParaRPr lang="zh-CN" altLang="zh-CN" sz="16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&lt;/script&gt;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&lt;style&gt;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.demo {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font-family: sans-serif;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Aft>
                <a:spcPts val="600"/>
              </a:spcAft>
            </a:pP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&lt;/style&gt;</a:t>
            </a:r>
            <a:endParaRPr lang="zh-CN" altLang="en-US" sz="16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DB13115-782A-495F-A056-AB6D058F35BA}"/>
              </a:ext>
            </a:extLst>
          </p:cNvPr>
          <p:cNvCxnSpPr/>
          <p:nvPr/>
        </p:nvCxnSpPr>
        <p:spPr>
          <a:xfrm>
            <a:off x="2699133" y="2831335"/>
            <a:ext cx="782197" cy="207117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45720BF-F743-4737-BE18-5DA6A23CF54B}"/>
              </a:ext>
            </a:extLst>
          </p:cNvPr>
          <p:cNvCxnSpPr>
            <a:cxnSpLocks/>
          </p:cNvCxnSpPr>
          <p:nvPr/>
        </p:nvCxnSpPr>
        <p:spPr>
          <a:xfrm flipH="1" flipV="1">
            <a:off x="2798284" y="1718632"/>
            <a:ext cx="2533880" cy="328302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77419E0-6B7A-425D-AA71-77F401D354D3}"/>
              </a:ext>
            </a:extLst>
          </p:cNvPr>
          <p:cNvCxnSpPr>
            <a:cxnSpLocks/>
          </p:cNvCxnSpPr>
          <p:nvPr/>
        </p:nvCxnSpPr>
        <p:spPr>
          <a:xfrm>
            <a:off x="2203373" y="1961002"/>
            <a:ext cx="407625" cy="15754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255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65143-4BEE-49CB-98B9-370B52BD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14.2 </a:t>
            </a:r>
            <a:r>
              <a:rPr lang="zh-CN" altLang="en-US" sz="2800" dirty="0"/>
              <a:t>使用</a:t>
            </a:r>
            <a:r>
              <a:rPr lang="en-US" altLang="zh-CN" sz="2800" dirty="0"/>
              <a:t>Visual Studio Code</a:t>
            </a:r>
            <a:r>
              <a:rPr lang="zh-CN" altLang="en-US" sz="2800" dirty="0"/>
              <a:t>开发第一个</a:t>
            </a:r>
            <a:r>
              <a:rPr lang="en-US" altLang="zh-CN" sz="2800" dirty="0"/>
              <a:t>Vue</a:t>
            </a:r>
            <a:r>
              <a:rPr lang="zh-CN" altLang="en-US" sz="2800" dirty="0"/>
              <a:t>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85892-D727-4689-95C6-437FD6AC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14.2.1 </a:t>
            </a:r>
            <a:r>
              <a:rPr lang="zh-CN" altLang="en-US" dirty="0"/>
              <a:t>安装</a:t>
            </a:r>
            <a:r>
              <a:rPr lang="en-US" altLang="zh-CN" dirty="0"/>
              <a:t>Visual Studio Code</a:t>
            </a:r>
            <a:r>
              <a:rPr lang="zh-CN" altLang="en-US" dirty="0"/>
              <a:t>及其插件</a:t>
            </a:r>
            <a:endParaRPr lang="en-US" altLang="zh-CN" dirty="0"/>
          </a:p>
          <a:p>
            <a:r>
              <a:rPr lang="en-US" altLang="zh-CN" dirty="0"/>
              <a:t>14.2.2 </a:t>
            </a:r>
            <a:r>
              <a:rPr lang="zh-CN" altLang="en-US" dirty="0"/>
              <a:t>创建第一个</a:t>
            </a:r>
            <a:r>
              <a:rPr lang="en-US" altLang="zh-CN" dirty="0"/>
              <a:t>Vue</a:t>
            </a:r>
            <a:r>
              <a:rPr lang="zh-CN" altLang="en-US" dirty="0"/>
              <a:t>应用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14.2.3 </a:t>
            </a:r>
            <a:r>
              <a:rPr lang="zh-CN" altLang="en-US" dirty="0">
                <a:solidFill>
                  <a:srgbClr val="C00000"/>
                </a:solidFill>
              </a:rPr>
              <a:t>声明式渲染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14.2.4 Vue</a:t>
            </a:r>
            <a:r>
              <a:rPr lang="zh-CN" altLang="en-US" dirty="0"/>
              <a:t>生命周期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12CAC2-3250-480A-B7CD-11D2B1DE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286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B45B-BA67-49FF-848C-AC873A71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14.2.3 </a:t>
            </a:r>
            <a:r>
              <a:rPr lang="zh-CN" altLang="en-US" dirty="0"/>
              <a:t>声明式渲染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F0ADF-03BD-43B4-92BD-6547B2937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Vue.js</a:t>
            </a:r>
            <a:r>
              <a:rPr lang="zh-CN" altLang="en-US" dirty="0"/>
              <a:t>的核心是采用简洁的模板将数据渲染到</a:t>
            </a:r>
            <a:r>
              <a:rPr lang="en-US" altLang="zh-CN" dirty="0"/>
              <a:t>DOM</a:t>
            </a:r>
            <a:r>
              <a:rPr lang="zh-CN" altLang="en-US" dirty="0"/>
              <a:t>中，例如在</a:t>
            </a:r>
            <a:r>
              <a:rPr lang="en-US" altLang="zh-CN" dirty="0"/>
              <a:t>14.2.2</a:t>
            </a:r>
            <a:r>
              <a:rPr lang="zh-CN" altLang="en-US" dirty="0"/>
              <a:t>节的</a:t>
            </a:r>
            <a:r>
              <a:rPr lang="en-US" altLang="zh-CN" dirty="0"/>
              <a:t>helllovue.html</a:t>
            </a:r>
            <a:r>
              <a:rPr lang="zh-CN" altLang="en-US" dirty="0"/>
              <a:t>文件中，通过模板</a:t>
            </a:r>
            <a:r>
              <a:rPr lang="en-US" altLang="zh-CN" dirty="0">
                <a:solidFill>
                  <a:srgbClr val="C00000"/>
                </a:solidFill>
              </a:rPr>
              <a:t>&lt;div id="hello-</a:t>
            </a:r>
            <a:r>
              <a:rPr lang="en-US" altLang="zh-CN" dirty="0" err="1">
                <a:solidFill>
                  <a:srgbClr val="C00000"/>
                </a:solidFill>
              </a:rPr>
              <a:t>vue</a:t>
            </a:r>
            <a:r>
              <a:rPr lang="en-US" altLang="zh-CN" dirty="0">
                <a:solidFill>
                  <a:srgbClr val="C00000"/>
                </a:solidFill>
              </a:rPr>
              <a:t>" class="demo"&gt;{{ message }}&lt;/div&gt;</a:t>
            </a:r>
            <a:r>
              <a:rPr lang="zh-CN" altLang="en-US" dirty="0"/>
              <a:t>声明将属性变量</a:t>
            </a:r>
            <a:r>
              <a:rPr lang="en-US" altLang="zh-CN" dirty="0">
                <a:solidFill>
                  <a:srgbClr val="C00000"/>
                </a:solidFill>
              </a:rPr>
              <a:t>message</a:t>
            </a:r>
            <a:r>
              <a:rPr lang="zh-CN" altLang="en-US" dirty="0"/>
              <a:t>的值“</a:t>
            </a:r>
            <a:r>
              <a:rPr lang="en-US" altLang="zh-CN" dirty="0">
                <a:solidFill>
                  <a:srgbClr val="C00000"/>
                </a:solidFill>
              </a:rPr>
              <a:t>Hello Vue!!</a:t>
            </a:r>
            <a:r>
              <a:rPr lang="en-US" altLang="zh-CN" dirty="0"/>
              <a:t>”</a:t>
            </a:r>
            <a:r>
              <a:rPr lang="zh-CN" altLang="en-US" dirty="0"/>
              <a:t>渲染到页面显示。</a:t>
            </a:r>
          </a:p>
          <a:p>
            <a:r>
              <a:rPr lang="en-US" altLang="zh-CN" dirty="0"/>
              <a:t>Vue.js</a:t>
            </a:r>
            <a:r>
              <a:rPr lang="zh-CN" altLang="en-US" dirty="0"/>
              <a:t>框架在声明式渲染时，做的主要工作就是</a:t>
            </a:r>
            <a:r>
              <a:rPr lang="zh-CN" altLang="en-US" dirty="0">
                <a:solidFill>
                  <a:srgbClr val="C00000"/>
                </a:solidFill>
              </a:rPr>
              <a:t>将数据和</a:t>
            </a:r>
            <a:r>
              <a:rPr lang="en-US" altLang="zh-CN" dirty="0">
                <a:solidFill>
                  <a:srgbClr val="C00000"/>
                </a:solidFill>
              </a:rPr>
              <a:t>DOM</a:t>
            </a:r>
            <a:r>
              <a:rPr lang="zh-CN" altLang="en-US" dirty="0">
                <a:solidFill>
                  <a:srgbClr val="C00000"/>
                </a:solidFill>
              </a:rPr>
              <a:t>建立关联，一切皆响应</a:t>
            </a:r>
            <a:r>
              <a:rPr lang="zh-CN" altLang="en-US" dirty="0"/>
              <a:t>。例如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14-2】</a:t>
            </a:r>
            <a:r>
              <a:rPr lang="zh-CN" altLang="en-US" dirty="0"/>
              <a:t>的</a:t>
            </a:r>
            <a:r>
              <a:rPr lang="en-US" altLang="zh-CN" dirty="0"/>
              <a:t>counter</a:t>
            </a:r>
            <a:r>
              <a:rPr lang="zh-CN" altLang="en-US" dirty="0"/>
              <a:t>属性每秒递增。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14-2</a:t>
            </a:r>
            <a:r>
              <a:rPr lang="en-US" altLang="zh-CN" dirty="0"/>
              <a:t>】</a:t>
            </a:r>
            <a:r>
              <a:rPr lang="zh-CN" altLang="en-US" dirty="0"/>
              <a:t>使用</a:t>
            </a:r>
            <a:r>
              <a:rPr lang="en-US" altLang="zh-CN" dirty="0" err="1"/>
              <a:t>VSCode</a:t>
            </a:r>
            <a:r>
              <a:rPr lang="zh-CN" altLang="en-US" dirty="0"/>
              <a:t>新建一个名为</a:t>
            </a:r>
            <a:r>
              <a:rPr lang="en-US" altLang="zh-CN" dirty="0"/>
              <a:t>ch14_2.html</a:t>
            </a:r>
            <a:r>
              <a:rPr lang="zh-CN" altLang="en-US" dirty="0"/>
              <a:t>的页面，在该页面中使用</a:t>
            </a:r>
            <a:r>
              <a:rPr lang="zh-CN" altLang="en-US" dirty="0">
                <a:solidFill>
                  <a:srgbClr val="C00000"/>
                </a:solidFill>
              </a:rPr>
              <a:t>时钟函数</a:t>
            </a:r>
            <a:r>
              <a:rPr lang="en-US" altLang="zh-CN" dirty="0" err="1">
                <a:solidFill>
                  <a:srgbClr val="C00000"/>
                </a:solidFill>
              </a:rPr>
              <a:t>setInterval</a:t>
            </a:r>
            <a:r>
              <a:rPr lang="zh-CN" altLang="en-US" dirty="0"/>
              <a:t>来演示响应式程序。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987C8B-4F50-40D4-9728-8406D1F1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6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CC7AC-475E-1E4C-8CD6-1AECBEC2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732F0-50F7-8947-81D6-CBBAE8232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了解</a:t>
            </a:r>
            <a:r>
              <a:rPr kumimoji="1" lang="en-US" altLang="zh-CN" dirty="0"/>
              <a:t>Vue3</a:t>
            </a:r>
            <a:r>
              <a:rPr kumimoji="1" lang="zh-CN" altLang="en-US" dirty="0"/>
              <a:t>的生命周期</a:t>
            </a:r>
            <a:endParaRPr kumimoji="1"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</a:rPr>
              <a:t>掌握组件及自定义指令的原理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</a:rPr>
              <a:t>掌握计算属性及监听器的用法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</a:rPr>
              <a:t>掌握</a:t>
            </a:r>
            <a:r>
              <a:rPr kumimoji="1" lang="en-US" altLang="zh-CN" dirty="0">
                <a:solidFill>
                  <a:srgbClr val="C00000"/>
                </a:solidFill>
              </a:rPr>
              <a:t>Vue3</a:t>
            </a:r>
            <a:r>
              <a:rPr kumimoji="1" lang="zh-CN" altLang="en-US" dirty="0">
                <a:solidFill>
                  <a:srgbClr val="C00000"/>
                </a:solidFill>
              </a:rPr>
              <a:t>的安装方法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E877C-BC12-7E4D-A194-CD69A5A3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699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65143-4BEE-49CB-98B9-370B52BD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14.2 </a:t>
            </a:r>
            <a:r>
              <a:rPr lang="zh-CN" altLang="en-US" sz="2800" dirty="0"/>
              <a:t>使用</a:t>
            </a:r>
            <a:r>
              <a:rPr lang="en-US" altLang="zh-CN" sz="2800" dirty="0"/>
              <a:t>Visual Studio Code</a:t>
            </a:r>
            <a:r>
              <a:rPr lang="zh-CN" altLang="en-US" sz="2800" dirty="0"/>
              <a:t>开发第一个</a:t>
            </a:r>
            <a:r>
              <a:rPr lang="en-US" altLang="zh-CN" sz="2800" dirty="0"/>
              <a:t>Vue</a:t>
            </a:r>
            <a:r>
              <a:rPr lang="zh-CN" altLang="en-US" sz="2800" dirty="0"/>
              <a:t>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85892-D727-4689-95C6-437FD6AC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14.2.1 </a:t>
            </a:r>
            <a:r>
              <a:rPr lang="zh-CN" altLang="en-US" dirty="0"/>
              <a:t>安装</a:t>
            </a:r>
            <a:r>
              <a:rPr lang="en-US" altLang="zh-CN" dirty="0"/>
              <a:t>Visual Studio Code</a:t>
            </a:r>
            <a:r>
              <a:rPr lang="zh-CN" altLang="en-US" dirty="0"/>
              <a:t>及其插件</a:t>
            </a:r>
            <a:endParaRPr lang="en-US" altLang="zh-CN" dirty="0"/>
          </a:p>
          <a:p>
            <a:r>
              <a:rPr lang="en-US" altLang="zh-CN" dirty="0"/>
              <a:t>14.2.2 </a:t>
            </a:r>
            <a:r>
              <a:rPr lang="zh-CN" altLang="en-US" dirty="0"/>
              <a:t>创建第一个</a:t>
            </a:r>
            <a:r>
              <a:rPr lang="en-US" altLang="zh-CN" dirty="0"/>
              <a:t>Vue</a:t>
            </a:r>
            <a:r>
              <a:rPr lang="zh-CN" altLang="en-US" dirty="0"/>
              <a:t>应用</a:t>
            </a:r>
            <a:endParaRPr lang="en-US" altLang="zh-CN" dirty="0"/>
          </a:p>
          <a:p>
            <a:r>
              <a:rPr lang="en-US" altLang="zh-CN" dirty="0"/>
              <a:t>14.2.3 </a:t>
            </a:r>
            <a:r>
              <a:rPr lang="zh-CN" altLang="en-US" dirty="0"/>
              <a:t>声明式渲染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14.2.4 Vue</a:t>
            </a:r>
            <a:r>
              <a:rPr lang="zh-CN" altLang="en-US" dirty="0">
                <a:solidFill>
                  <a:srgbClr val="C00000"/>
                </a:solidFill>
              </a:rPr>
              <a:t>生命周期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12CAC2-3250-480A-B7CD-11D2B1DE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081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D96E7-2945-4D62-A559-80A26823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14.2.4 Vue</a:t>
            </a:r>
            <a:r>
              <a:rPr lang="zh-CN" altLang="en-US" dirty="0"/>
              <a:t>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C01CA-A117-4F2A-8682-09E52CEDE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Vue</a:t>
            </a:r>
            <a:r>
              <a:rPr lang="zh-CN" altLang="en-US" dirty="0"/>
              <a:t>实例在被创建时都要经过一系列的初始化过程，例如，</a:t>
            </a:r>
            <a:r>
              <a:rPr lang="zh-CN" altLang="en-US" dirty="0">
                <a:solidFill>
                  <a:srgbClr val="C00000"/>
                </a:solidFill>
              </a:rPr>
              <a:t>数据监听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编译模板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将实例挂载到</a:t>
            </a:r>
            <a:r>
              <a:rPr lang="en-US" altLang="zh-CN" dirty="0">
                <a:solidFill>
                  <a:srgbClr val="C00000"/>
                </a:solidFill>
              </a:rPr>
              <a:t>DOM</a:t>
            </a:r>
            <a:r>
              <a:rPr lang="zh-CN" altLang="en-US" dirty="0">
                <a:solidFill>
                  <a:srgbClr val="C00000"/>
                </a:solidFill>
              </a:rPr>
              <a:t>并在数据变化时更新</a:t>
            </a:r>
            <a:r>
              <a:rPr lang="en-US" altLang="zh-CN" dirty="0">
                <a:solidFill>
                  <a:srgbClr val="C00000"/>
                </a:solidFill>
              </a:rPr>
              <a:t>DOM</a:t>
            </a:r>
            <a:r>
              <a:rPr lang="zh-CN" altLang="en-US" dirty="0"/>
              <a:t>等。同时在这个过程中也会调用一些叫生命周期钩子的函数，在适当的时机执行我们的业务逻辑。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5BB26D-9E4B-4CF7-969F-07794F67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20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753E14-C50A-47E9-9663-53D686A1B31E}"/>
              </a:ext>
            </a:extLst>
          </p:cNvPr>
          <p:cNvSpPr txBox="1"/>
          <p:nvPr/>
        </p:nvSpPr>
        <p:spPr>
          <a:xfrm>
            <a:off x="1211854" y="3353553"/>
            <a:ext cx="8152483" cy="3139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Vue.createApp({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data()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return {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message: '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测试钩子函数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created()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//this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指向调用它的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实例</a:t>
            </a: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console.log('message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' + this.message) // "message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测试钩子函数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B45D3D-0FF4-418E-BBFD-B1711ECB50B6}"/>
              </a:ext>
            </a:extLst>
          </p:cNvPr>
          <p:cNvSpPr txBox="1"/>
          <p:nvPr/>
        </p:nvSpPr>
        <p:spPr>
          <a:xfrm>
            <a:off x="5111827" y="4153359"/>
            <a:ext cx="3844886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created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钩子函数可用来在一个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实例被创建后执行代码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D7D3349-1433-4D7C-BD69-F8B2674D1BDE}"/>
              </a:ext>
            </a:extLst>
          </p:cNvPr>
          <p:cNvCxnSpPr/>
          <p:nvPr/>
        </p:nvCxnSpPr>
        <p:spPr>
          <a:xfrm flipV="1">
            <a:off x="2679019" y="4560983"/>
            <a:ext cx="2278571" cy="6059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42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AEBA7B-4F3C-4C2C-98B2-956B94F0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21</a:t>
            </a:fld>
            <a:endParaRPr kumimoji="1"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A419D0-52A2-4D80-A666-A74A8C4E9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7D88F03-9807-4981-B4BB-1A650B0318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279793"/>
              </p:ext>
            </p:extLst>
          </p:nvPr>
        </p:nvGraphicFramePr>
        <p:xfrm>
          <a:off x="2522864" y="0"/>
          <a:ext cx="5604943" cy="685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24499" imgH="6915150" progId="Visio.Drawing.15">
                  <p:embed/>
                </p:oleObj>
              </mc:Choice>
              <mc:Fallback>
                <p:oleObj name="Visio" r:id="rId2" imgW="4724499" imgH="69151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864" y="0"/>
                        <a:ext cx="5604943" cy="68579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0127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41EE43-5E11-4690-AD17-ACE0A50B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22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326E92-83FA-4BE3-ADC6-4A38308F06DF}"/>
              </a:ext>
            </a:extLst>
          </p:cNvPr>
          <p:cNvSpPr txBox="1"/>
          <p:nvPr/>
        </p:nvSpPr>
        <p:spPr>
          <a:xfrm>
            <a:off x="1156771" y="1454227"/>
            <a:ext cx="9584675" cy="37849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beforeCreate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（创建前）：在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实例初始化后，数据观测和事件配置前调用，此时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并未初始化，因此无法访问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methods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computed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等上的方法和数据。</a:t>
            </a:r>
          </a:p>
          <a:p>
            <a:pPr indent="266700" algn="just">
              <a:lnSpc>
                <a:spcPct val="150000"/>
              </a:lnSpc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created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（创建后）：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实例创建后被立即调用即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加载完成前。此时，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实例已完成数据观测、属性和方法的运算、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watch/event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事件回调、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数据的初始化。然而，挂在阶段还没有开始，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属性目前不可见。这是一个常用的生命周期钩子函数，可以调用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methods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中的方法、改变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中的数据、获取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computed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中的计算属性等等，通常我们在此钩子函数中对实例进行预处理。</a:t>
            </a:r>
          </a:p>
          <a:p>
            <a:pPr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beforeMount(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载入前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：挂载开始前被调用，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实例已完成编译模板、把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里面的数据和模板生成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初始化，注意此时还没有挂载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到页面上。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629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91E13-C93B-4152-8D75-80EEFCBB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13C592-E2C1-4922-B464-827C25A87D59}"/>
              </a:ext>
            </a:extLst>
          </p:cNvPr>
          <p:cNvSpPr txBox="1"/>
          <p:nvPr/>
        </p:nvSpPr>
        <p:spPr>
          <a:xfrm>
            <a:off x="1167788" y="1421176"/>
            <a:ext cx="9254169" cy="46159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mounted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（载入后）：页面加载后调用该函数，这是一个常用的生命周期钩子函数，一般是第一个业务逻辑在此钩子开始，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mounted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只会执行一次。</a:t>
            </a:r>
          </a:p>
          <a:p>
            <a:pPr algn="just">
              <a:lnSpc>
                <a:spcPct val="150000"/>
              </a:lnSpc>
            </a:pPr>
            <a:r>
              <a:rPr lang="de-D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beforeUpdate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（更新前）：在数据更新前被调用，发生在虚拟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重新渲染和打补丁之前，可以在该钩子中进一步地更改状态，不会触发附加地重渲染过程。</a:t>
            </a:r>
          </a:p>
          <a:p>
            <a:pPr indent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updated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（更新后）：在由数据更改导致虚拟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重新渲染和打补丁时调用，调用时，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已经更新，所以可以执行依赖于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的操作，应该避免在此期间更改状态，这可能会导致更新无限循环。</a:t>
            </a:r>
          </a:p>
          <a:p>
            <a:pPr indent="266700" algn="just">
              <a:lnSpc>
                <a:spcPct val="150000"/>
              </a:lnSpc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beforeUnmount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（销毁前）：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实例销毁前调用（离开页面前调用），这是一个常用的生命周期钩子函数，一般在此时做一些重置的操作，比如清除定时器和监听的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事件。</a:t>
            </a:r>
          </a:p>
          <a:p>
            <a:pPr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unmounted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（销毁后）：在实例销毁后调用，调用后，事件监听器被移出，所有子实例也被销毁。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950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24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9418504" cy="458628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14.1 </a:t>
            </a:r>
            <a:r>
              <a:rPr kumimoji="1" lang="zh-CN" altLang="en-US" dirty="0"/>
              <a:t>安装</a:t>
            </a:r>
            <a:r>
              <a:rPr kumimoji="1" lang="en-US" altLang="zh-CN" dirty="0"/>
              <a:t>Vue 3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14.2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Visual Studio Code</a:t>
            </a:r>
            <a:r>
              <a:rPr kumimoji="1" lang="zh-CN" altLang="en-US" dirty="0"/>
              <a:t>开发第一个</a:t>
            </a:r>
            <a:r>
              <a:rPr kumimoji="1" lang="en-US" altLang="zh-CN" dirty="0"/>
              <a:t>Vue</a:t>
            </a:r>
            <a:r>
              <a:rPr kumimoji="1" lang="zh-CN" altLang="en-US" dirty="0"/>
              <a:t>程序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14.3 </a:t>
            </a:r>
            <a:r>
              <a:rPr kumimoji="1" lang="zh-CN" altLang="en-US" dirty="0">
                <a:solidFill>
                  <a:srgbClr val="C00000"/>
                </a:solidFill>
              </a:rPr>
              <a:t>插值与表达式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14.4 </a:t>
            </a:r>
            <a:r>
              <a:rPr kumimoji="1" lang="zh-CN" altLang="en-US" dirty="0"/>
              <a:t>计算属性和监听器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14.5 </a:t>
            </a:r>
            <a:r>
              <a:rPr kumimoji="1" lang="zh-CN" altLang="en-US" dirty="0"/>
              <a:t>指令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14.6 </a:t>
            </a:r>
            <a:r>
              <a:rPr kumimoji="1" lang="zh-CN" altLang="en-US" dirty="0"/>
              <a:t>在</a:t>
            </a:r>
            <a:r>
              <a:rPr kumimoji="1" lang="en-US" altLang="zh-CN" dirty="0"/>
              <a:t>Vue</a:t>
            </a:r>
            <a:r>
              <a:rPr kumimoji="1" lang="zh-CN" altLang="en-US" dirty="0"/>
              <a:t>中动态使用样式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14.7 </a:t>
            </a:r>
            <a:r>
              <a:rPr kumimoji="1" lang="zh-CN" altLang="en-US" dirty="0"/>
              <a:t>组件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14.8 </a:t>
            </a:r>
            <a:r>
              <a:rPr kumimoji="1" lang="zh-CN" altLang="en-US" dirty="0"/>
              <a:t>自定义指令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9613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4D607-9ABF-4F03-910E-CC74594E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14.3 </a:t>
            </a:r>
            <a:r>
              <a:rPr lang="zh-CN" altLang="en-US" dirty="0"/>
              <a:t>插值与表达式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C4049-0D9E-4812-BC34-F33DF6EAF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14.3.1 </a:t>
            </a:r>
            <a:r>
              <a:rPr lang="zh-CN" altLang="en-US" dirty="0">
                <a:solidFill>
                  <a:srgbClr val="C00000"/>
                </a:solidFill>
              </a:rPr>
              <a:t>文本插值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14.3.2 </a:t>
            </a:r>
            <a:r>
              <a:rPr lang="zh-CN" altLang="en-US" dirty="0"/>
              <a:t>原始</a:t>
            </a:r>
            <a:r>
              <a:rPr lang="en-US" altLang="zh-CN" dirty="0"/>
              <a:t>HTML</a:t>
            </a:r>
            <a:r>
              <a:rPr lang="zh-CN" altLang="en-US" dirty="0"/>
              <a:t>插值</a:t>
            </a:r>
            <a:endParaRPr lang="en-US" altLang="zh-CN" dirty="0"/>
          </a:p>
          <a:p>
            <a:r>
              <a:rPr lang="en-US" altLang="zh-CN" dirty="0"/>
              <a:t>14.3.3 JavaScript</a:t>
            </a:r>
            <a:r>
              <a:rPr lang="zh-CN" altLang="en-US" dirty="0"/>
              <a:t>表达式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5982CF-0D10-4178-BFB8-00B83ED4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21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53CEE-3390-489A-9B3B-1259412E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14.3.1 </a:t>
            </a:r>
            <a:r>
              <a:rPr lang="zh-CN" altLang="en-US" dirty="0"/>
              <a:t>文本插值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8E401-DE63-4F4C-974E-93D33ED48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数据绑定最常见的形式就是使用“</a:t>
            </a:r>
            <a:r>
              <a:rPr lang="en-US" altLang="zh-CN" dirty="0"/>
              <a:t>Mustache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C00000"/>
                </a:solidFill>
              </a:rPr>
              <a:t>小胡子</a:t>
            </a:r>
            <a:r>
              <a:rPr lang="zh-CN" altLang="en-US" dirty="0"/>
              <a:t>）”语法（</a:t>
            </a:r>
            <a:r>
              <a:rPr lang="zh-CN" altLang="en-US" b="1" dirty="0">
                <a:solidFill>
                  <a:srgbClr val="C00000"/>
                </a:solidFill>
              </a:rPr>
              <a:t>双花括号</a:t>
            </a:r>
            <a:r>
              <a:rPr lang="zh-CN" altLang="en-US" dirty="0"/>
              <a:t>）的文本插值，它将绑定的数据实时显示出来。例如，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14-2】</a:t>
            </a:r>
            <a:r>
              <a:rPr lang="zh-CN" altLang="en-US" dirty="0"/>
              <a:t>中的</a:t>
            </a:r>
            <a:r>
              <a:rPr lang="en-US" altLang="zh-CN" b="1" dirty="0">
                <a:solidFill>
                  <a:srgbClr val="C00000"/>
                </a:solidFill>
              </a:rPr>
              <a:t>{{ counter }}</a:t>
            </a:r>
            <a:r>
              <a:rPr lang="zh-CN" altLang="en-US" dirty="0"/>
              <a:t>，无论何时，绑定的</a:t>
            </a:r>
            <a:r>
              <a:rPr lang="en-US" altLang="zh-CN" dirty="0"/>
              <a:t>Vue</a:t>
            </a:r>
            <a:r>
              <a:rPr lang="zh-CN" altLang="en-US" dirty="0"/>
              <a:t>实例的</a:t>
            </a:r>
            <a:r>
              <a:rPr lang="en-US" altLang="zh-CN" dirty="0"/>
              <a:t>counter</a:t>
            </a:r>
            <a:r>
              <a:rPr lang="zh-CN" altLang="en-US" dirty="0"/>
              <a:t>属性值发生改变，插值处的内容都将更新。</a:t>
            </a:r>
          </a:p>
          <a:p>
            <a:r>
              <a:rPr lang="zh-CN" altLang="en-US" dirty="0"/>
              <a:t>可通过使用</a:t>
            </a:r>
            <a:r>
              <a:rPr lang="en-US" altLang="zh-CN" dirty="0">
                <a:solidFill>
                  <a:srgbClr val="C00000"/>
                </a:solidFill>
              </a:rPr>
              <a:t>v-once</a:t>
            </a:r>
            <a:r>
              <a:rPr lang="zh-CN" altLang="en-US" dirty="0"/>
              <a:t>指令，执行</a:t>
            </a:r>
            <a:r>
              <a:rPr lang="zh-CN" altLang="en-US" dirty="0">
                <a:solidFill>
                  <a:srgbClr val="C00000"/>
                </a:solidFill>
              </a:rPr>
              <a:t>一次性插值</a:t>
            </a:r>
            <a:r>
              <a:rPr lang="zh-CN" altLang="en-US" dirty="0"/>
              <a:t>，即当数据改变时，插值处的内容不会更新。示例代码如下：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&lt;span v-once&gt;{{ counter }}&lt;/span&gt;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DEA29D-ABB7-4E70-BC1B-4F8B210E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545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4D607-9ABF-4F03-910E-CC74594E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14.3 </a:t>
            </a:r>
            <a:r>
              <a:rPr lang="zh-CN" altLang="en-US" dirty="0"/>
              <a:t>插值与表达式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C4049-0D9E-4812-BC34-F33DF6EAF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14.3.1 </a:t>
            </a:r>
            <a:r>
              <a:rPr lang="zh-CN" altLang="en-US" dirty="0"/>
              <a:t>文本插值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14.3.2 </a:t>
            </a:r>
            <a:r>
              <a:rPr lang="zh-CN" altLang="en-US" dirty="0">
                <a:solidFill>
                  <a:srgbClr val="C00000"/>
                </a:solidFill>
              </a:rPr>
              <a:t>原始</a:t>
            </a:r>
            <a:r>
              <a:rPr lang="en-US" altLang="zh-CN" dirty="0">
                <a:solidFill>
                  <a:srgbClr val="C00000"/>
                </a:solidFill>
              </a:rPr>
              <a:t>HTML</a:t>
            </a:r>
            <a:r>
              <a:rPr lang="zh-CN" altLang="en-US" dirty="0">
                <a:solidFill>
                  <a:srgbClr val="C00000"/>
                </a:solidFill>
              </a:rPr>
              <a:t>插值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14.3.3 JavaScript</a:t>
            </a:r>
            <a:r>
              <a:rPr lang="zh-CN" altLang="en-US" dirty="0"/>
              <a:t>表达式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5982CF-0D10-4178-BFB8-00B83ED4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628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6CE4D-6B53-4124-A9A6-17B0F199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14.3.2 </a:t>
            </a:r>
            <a:r>
              <a:rPr lang="zh-CN" altLang="en-US" dirty="0"/>
              <a:t>原始</a:t>
            </a:r>
            <a:r>
              <a:rPr lang="en-US" altLang="zh-CN" dirty="0"/>
              <a:t>HTML</a:t>
            </a:r>
            <a:r>
              <a:rPr lang="zh-CN" altLang="en-US" dirty="0"/>
              <a:t>插值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6BDFD-F1BD-4ECB-B11A-89AF78EC0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</a:t>
            </a:r>
            <a:r>
              <a:rPr lang="en-US" altLang="zh-CN" dirty="0">
                <a:solidFill>
                  <a:srgbClr val="C00000"/>
                </a:solidFill>
              </a:rPr>
              <a:t>{{ }}</a:t>
            </a:r>
            <a:r>
              <a:rPr lang="en-US" altLang="zh-CN" dirty="0"/>
              <a:t>”</a:t>
            </a:r>
            <a:r>
              <a:rPr lang="zh-CN" altLang="en-US" dirty="0"/>
              <a:t>将数据解释为普通文本，而非</a:t>
            </a:r>
            <a:r>
              <a:rPr lang="en-US" altLang="zh-CN" dirty="0"/>
              <a:t>HTML</a:t>
            </a:r>
            <a:r>
              <a:rPr lang="zh-CN" altLang="en-US" dirty="0"/>
              <a:t>代码。当我们需要输出真正的</a:t>
            </a:r>
            <a:r>
              <a:rPr lang="en-US" altLang="zh-CN" dirty="0"/>
              <a:t>HTML</a:t>
            </a:r>
            <a:r>
              <a:rPr lang="zh-CN" altLang="en-US" dirty="0"/>
              <a:t>代码时，可使用</a:t>
            </a:r>
            <a:r>
              <a:rPr lang="en-US" altLang="zh-CN" dirty="0">
                <a:solidFill>
                  <a:srgbClr val="C00000"/>
                </a:solidFill>
              </a:rPr>
              <a:t>v-html</a:t>
            </a:r>
            <a:r>
              <a:rPr lang="zh-CN" altLang="en-US" dirty="0"/>
              <a:t>指令。动态渲染任意的</a:t>
            </a:r>
            <a:r>
              <a:rPr lang="en-US" altLang="zh-CN" dirty="0"/>
              <a:t>HTML</a:t>
            </a:r>
            <a:r>
              <a:rPr lang="zh-CN" altLang="en-US" dirty="0"/>
              <a:t>是非常危险的，因为很容易导致</a:t>
            </a:r>
            <a:r>
              <a:rPr lang="en-US" altLang="zh-CN" dirty="0"/>
              <a:t>XSS</a:t>
            </a:r>
            <a:r>
              <a:rPr lang="zh-CN" altLang="en-US" dirty="0"/>
              <a:t>攻击。最好只对可信内容使用</a:t>
            </a:r>
            <a:r>
              <a:rPr lang="en-US" altLang="zh-CN" dirty="0"/>
              <a:t>HTM</a:t>
            </a:r>
            <a:r>
              <a:rPr lang="zh-CN" altLang="en-US" dirty="0"/>
              <a:t>插值，绝不可将用户提供的</a:t>
            </a:r>
            <a:r>
              <a:rPr lang="en-US" altLang="zh-CN" dirty="0"/>
              <a:t>HTML</a:t>
            </a:r>
            <a:r>
              <a:rPr lang="zh-CN" altLang="en-US" dirty="0"/>
              <a:t>作为插值。</a:t>
            </a:r>
            <a:r>
              <a:rPr lang="en-US" altLang="zh-CN" dirty="0">
                <a:solidFill>
                  <a:srgbClr val="C00000"/>
                </a:solidFill>
              </a:rPr>
              <a:t>v-html</a:t>
            </a:r>
            <a:r>
              <a:rPr lang="zh-CN" altLang="en-US" dirty="0"/>
              <a:t>指令示例如下：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75125D-3669-4B48-9133-E5DF0F1F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28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AC1C13-A326-49E8-B081-795FA85E660F}"/>
              </a:ext>
            </a:extLst>
          </p:cNvPr>
          <p:cNvSpPr txBox="1"/>
          <p:nvPr/>
        </p:nvSpPr>
        <p:spPr>
          <a:xfrm>
            <a:off x="1307508" y="3778786"/>
            <a:ext cx="2967037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return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rawHtml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'&lt;hr&gt;'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55403C-0A89-42F3-A6AC-D671B7A9292D}"/>
              </a:ext>
            </a:extLst>
          </p:cNvPr>
          <p:cNvSpPr txBox="1"/>
          <p:nvPr/>
        </p:nvSpPr>
        <p:spPr>
          <a:xfrm>
            <a:off x="4682169" y="3778786"/>
            <a:ext cx="6180462" cy="12919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则“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&lt;p&gt;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无法显示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元素内容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{{ rawHtml }}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&lt;/p&gt;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”显示的结果是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&lt;hr&gt;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；“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&lt;p&gt;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可正常显示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元素内容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&lt;span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v-html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rawHtml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"&gt;&lt;/span&gt;&lt;/p&gt;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”显示的结果是一条水平线。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0D78934-55AC-4C09-A63F-579CEF83C37D}"/>
              </a:ext>
            </a:extLst>
          </p:cNvPr>
          <p:cNvCxnSpPr/>
          <p:nvPr/>
        </p:nvCxnSpPr>
        <p:spPr>
          <a:xfrm flipV="1">
            <a:off x="2886419" y="4131326"/>
            <a:ext cx="5724181" cy="27542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161AC8F-B9BC-4A10-A286-205B96FC643B}"/>
              </a:ext>
            </a:extLst>
          </p:cNvPr>
          <p:cNvCxnSpPr/>
          <p:nvPr/>
        </p:nvCxnSpPr>
        <p:spPr>
          <a:xfrm>
            <a:off x="2963537" y="4627620"/>
            <a:ext cx="2889919" cy="39959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27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9418504" cy="458628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14.1 </a:t>
            </a:r>
            <a:r>
              <a:rPr kumimoji="1" lang="zh-CN" altLang="en-US" dirty="0">
                <a:solidFill>
                  <a:srgbClr val="C00000"/>
                </a:solidFill>
              </a:rPr>
              <a:t>安装</a:t>
            </a:r>
            <a:r>
              <a:rPr kumimoji="1" lang="en-US" altLang="zh-CN" dirty="0">
                <a:solidFill>
                  <a:srgbClr val="C00000"/>
                </a:solidFill>
              </a:rPr>
              <a:t>Vue 3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14.2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Visual Studio Code</a:t>
            </a:r>
            <a:r>
              <a:rPr kumimoji="1" lang="zh-CN" altLang="en-US" dirty="0"/>
              <a:t>开发第一个</a:t>
            </a:r>
            <a:r>
              <a:rPr kumimoji="1" lang="en-US" altLang="zh-CN" dirty="0"/>
              <a:t>Vue</a:t>
            </a:r>
            <a:r>
              <a:rPr kumimoji="1" lang="zh-CN" altLang="en-US" dirty="0"/>
              <a:t>程序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14.3 </a:t>
            </a:r>
            <a:r>
              <a:rPr kumimoji="1" lang="zh-CN" altLang="en-US" dirty="0"/>
              <a:t>插值与表达式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14.4 </a:t>
            </a:r>
            <a:r>
              <a:rPr kumimoji="1" lang="zh-CN" altLang="en-US" dirty="0"/>
              <a:t>计算属性和监听器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14.5 </a:t>
            </a:r>
            <a:r>
              <a:rPr kumimoji="1" lang="zh-CN" altLang="en-US" dirty="0"/>
              <a:t>指令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14.6 </a:t>
            </a:r>
            <a:r>
              <a:rPr kumimoji="1" lang="zh-CN" altLang="en-US" dirty="0"/>
              <a:t>在</a:t>
            </a:r>
            <a:r>
              <a:rPr kumimoji="1" lang="en-US" altLang="zh-CN" dirty="0"/>
              <a:t>Vue</a:t>
            </a:r>
            <a:r>
              <a:rPr kumimoji="1" lang="zh-CN" altLang="en-US" dirty="0"/>
              <a:t>中动态使用样式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14.7 </a:t>
            </a:r>
            <a:r>
              <a:rPr kumimoji="1" lang="zh-CN" altLang="en-US" dirty="0"/>
              <a:t>组件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14.8 </a:t>
            </a:r>
            <a:r>
              <a:rPr kumimoji="1" lang="zh-CN" altLang="en-US" dirty="0"/>
              <a:t>自定义指令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715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4D607-9ABF-4F03-910E-CC74594E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14.3 </a:t>
            </a:r>
            <a:r>
              <a:rPr lang="zh-CN" altLang="en-US" dirty="0"/>
              <a:t>插值与表达式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C4049-0D9E-4812-BC34-F33DF6EAF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14.3.1 </a:t>
            </a:r>
            <a:r>
              <a:rPr lang="zh-CN" altLang="en-US" dirty="0"/>
              <a:t>文本插值</a:t>
            </a:r>
            <a:endParaRPr lang="en-US" altLang="zh-CN" dirty="0"/>
          </a:p>
          <a:p>
            <a:r>
              <a:rPr lang="en-US" altLang="zh-CN" dirty="0"/>
              <a:t>14.3.2 </a:t>
            </a:r>
            <a:r>
              <a:rPr lang="zh-CN" altLang="en-US" dirty="0"/>
              <a:t>原始</a:t>
            </a:r>
            <a:r>
              <a:rPr lang="en-US" altLang="zh-CN" dirty="0"/>
              <a:t>HTML</a:t>
            </a:r>
            <a:r>
              <a:rPr lang="zh-CN" altLang="en-US" dirty="0"/>
              <a:t>插值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14.3.3 JavaScript</a:t>
            </a:r>
            <a:r>
              <a:rPr lang="zh-CN" altLang="en-US" dirty="0">
                <a:solidFill>
                  <a:srgbClr val="C00000"/>
                </a:solidFill>
              </a:rPr>
              <a:t>表达式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5982CF-0D10-4178-BFB8-00B83ED4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846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6F54D-F531-4112-900D-DBC61EC9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14.3.3 JavaScript</a:t>
            </a:r>
            <a:r>
              <a:rPr lang="zh-CN" altLang="en-US" dirty="0"/>
              <a:t>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A5C465-0467-4781-AA76-B64D3045C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对于所有的数据绑定，</a:t>
            </a:r>
            <a:r>
              <a:rPr lang="en-US" altLang="zh-CN" dirty="0"/>
              <a:t>Vue.js</a:t>
            </a:r>
            <a:r>
              <a:rPr lang="zh-CN" altLang="en-US" dirty="0"/>
              <a:t>都提供了完全的</a:t>
            </a:r>
            <a:r>
              <a:rPr lang="en-US" altLang="zh-CN" dirty="0">
                <a:solidFill>
                  <a:srgbClr val="C00000"/>
                </a:solidFill>
              </a:rPr>
              <a:t>JavaScript</a:t>
            </a:r>
            <a:r>
              <a:rPr lang="zh-CN" altLang="en-US" dirty="0">
                <a:solidFill>
                  <a:srgbClr val="C00000"/>
                </a:solidFill>
              </a:rPr>
              <a:t>表达式支持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C1BA49-6E1F-49A2-9614-603EA51A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30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C15A3E-ED6D-4AB1-A5B5-2ED3B51530A5}"/>
              </a:ext>
            </a:extLst>
          </p:cNvPr>
          <p:cNvSpPr txBox="1"/>
          <p:nvPr/>
        </p:nvSpPr>
        <p:spPr>
          <a:xfrm>
            <a:off x="1307508" y="2522863"/>
            <a:ext cx="5181427" cy="12890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{{ number + 1 }}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{{ isLogin? 'True' : 'False' }}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{{ message.split('').reverse().join('')}}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0722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31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9418504" cy="458628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14.1 </a:t>
            </a:r>
            <a:r>
              <a:rPr kumimoji="1" lang="zh-CN" altLang="en-US" dirty="0"/>
              <a:t>安装</a:t>
            </a:r>
            <a:r>
              <a:rPr kumimoji="1" lang="en-US" altLang="zh-CN" dirty="0"/>
              <a:t>Vue 3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14.2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Visual Studio Code</a:t>
            </a:r>
            <a:r>
              <a:rPr kumimoji="1" lang="zh-CN" altLang="en-US" dirty="0"/>
              <a:t>开发第一个</a:t>
            </a:r>
            <a:r>
              <a:rPr kumimoji="1" lang="en-US" altLang="zh-CN" dirty="0"/>
              <a:t>Vue</a:t>
            </a:r>
            <a:r>
              <a:rPr kumimoji="1" lang="zh-CN" altLang="en-US" dirty="0"/>
              <a:t>程序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14.3 </a:t>
            </a:r>
            <a:r>
              <a:rPr kumimoji="1" lang="zh-CN" altLang="en-US" dirty="0"/>
              <a:t>插值与表达式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14.4 </a:t>
            </a:r>
            <a:r>
              <a:rPr kumimoji="1" lang="zh-CN" altLang="en-US" dirty="0">
                <a:solidFill>
                  <a:srgbClr val="C00000"/>
                </a:solidFill>
              </a:rPr>
              <a:t>计算属性和监听器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14.5 </a:t>
            </a:r>
            <a:r>
              <a:rPr kumimoji="1" lang="zh-CN" altLang="en-US" dirty="0"/>
              <a:t>指令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14.6 </a:t>
            </a:r>
            <a:r>
              <a:rPr kumimoji="1" lang="zh-CN" altLang="en-US" dirty="0"/>
              <a:t>在</a:t>
            </a:r>
            <a:r>
              <a:rPr kumimoji="1" lang="en-US" altLang="zh-CN" dirty="0"/>
              <a:t>Vue</a:t>
            </a:r>
            <a:r>
              <a:rPr kumimoji="1" lang="zh-CN" altLang="en-US" dirty="0"/>
              <a:t>中动态使用样式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14.7 </a:t>
            </a:r>
            <a:r>
              <a:rPr kumimoji="1" lang="zh-CN" altLang="en-US" dirty="0"/>
              <a:t>组件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14.8 </a:t>
            </a:r>
            <a:r>
              <a:rPr kumimoji="1" lang="zh-CN" altLang="en-US" dirty="0"/>
              <a:t>自定义指令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6113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A2FAF-4B84-4902-B642-655E73D2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14.4 </a:t>
            </a:r>
            <a:r>
              <a:rPr lang="zh-CN" altLang="en-US" dirty="0"/>
              <a:t>计算属性和监听器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ED243-643B-4212-A672-B5EC98E45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14.4.1 </a:t>
            </a:r>
            <a:r>
              <a:rPr lang="zh-CN" altLang="en-US" dirty="0">
                <a:solidFill>
                  <a:srgbClr val="C00000"/>
                </a:solidFill>
              </a:rPr>
              <a:t>计算属性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14.4.2 </a:t>
            </a:r>
            <a:r>
              <a:rPr lang="zh-CN" altLang="en-US" dirty="0"/>
              <a:t>监听器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9E7C9D-DFB0-4391-8DD6-E20F3EE9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003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3A1E6-F335-4FEC-B03E-6EE3D70B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14.4.1 </a:t>
            </a:r>
            <a:r>
              <a:rPr lang="zh-CN" altLang="en-US" dirty="0"/>
              <a:t>计算属性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14090-F116-4A10-9219-430BDE425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使用模板内的表达式计算并显示数据非常便利，但是在模板中放入</a:t>
            </a:r>
            <a:r>
              <a:rPr lang="zh-CN" altLang="en-US" dirty="0">
                <a:solidFill>
                  <a:srgbClr val="C00000"/>
                </a:solidFill>
              </a:rPr>
              <a:t>太多的逻辑</a:t>
            </a:r>
            <a:r>
              <a:rPr lang="zh-CN" altLang="en-US" dirty="0"/>
              <a:t>会让模板难以维护。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F759B0-334C-452A-A7AE-366B2F98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76EDAF-FD91-4696-A21D-76CF3117936C}"/>
              </a:ext>
            </a:extLst>
          </p:cNvPr>
          <p:cNvSpPr txBox="1"/>
          <p:nvPr/>
        </p:nvSpPr>
        <p:spPr>
          <a:xfrm>
            <a:off x="969484" y="2522863"/>
            <a:ext cx="6312665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id="computedProperty"&gt;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&lt;p&gt;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听说陈恒写书了？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&lt;/p&gt;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&lt;span&gt;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{{ author.books.length &gt; 0 ? 'Yes' : 'No' }}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&lt;/span&gt;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BD7758-AF61-4DE0-A5A9-36F4CDC65BE8}"/>
              </a:ext>
            </a:extLst>
          </p:cNvPr>
          <p:cNvSpPr txBox="1"/>
          <p:nvPr/>
        </p:nvSpPr>
        <p:spPr>
          <a:xfrm>
            <a:off x="7413433" y="2522863"/>
            <a:ext cx="4616986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在计算属性中可以完成各种复杂的逻辑，包括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运算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函数调用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等，只要最终返回一个结果即可。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85401-397E-454C-8F60-F57D7E784355}"/>
              </a:ext>
            </a:extLst>
          </p:cNvPr>
          <p:cNvSpPr txBox="1"/>
          <p:nvPr/>
        </p:nvSpPr>
        <p:spPr>
          <a:xfrm>
            <a:off x="969484" y="3826139"/>
            <a:ext cx="6312665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computed: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计算属性默认调用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isPublished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return this.author.books.length &gt; 0 ? 'Yes' : 'No'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BBC870-61D0-4FD6-A53E-B72D38709746}"/>
              </a:ext>
            </a:extLst>
          </p:cNvPr>
          <p:cNvSpPr txBox="1"/>
          <p:nvPr/>
        </p:nvSpPr>
        <p:spPr>
          <a:xfrm>
            <a:off x="7413433" y="3858133"/>
            <a:ext cx="4616986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&lt;div id="</a:t>
            </a:r>
            <a:r>
              <a:rPr lang="en-US" altLang="zh-CN" dirty="0" err="1"/>
              <a:t>computedProperty</a:t>
            </a:r>
            <a:r>
              <a:rPr lang="en-US" altLang="zh-CN" dirty="0"/>
              <a:t>" class="demo"&gt;</a:t>
            </a:r>
          </a:p>
          <a:p>
            <a:r>
              <a:rPr lang="en-US" altLang="zh-CN" dirty="0"/>
              <a:t>    &lt;p&gt;</a:t>
            </a:r>
            <a:r>
              <a:rPr lang="zh-CN" altLang="en-US" dirty="0"/>
              <a:t>听说陈恒写书了？</a:t>
            </a:r>
            <a:r>
              <a:rPr lang="en-US" altLang="zh-CN" dirty="0"/>
              <a:t>&lt;/p&gt;</a:t>
            </a:r>
          </a:p>
          <a:p>
            <a:r>
              <a:rPr lang="en-US" altLang="zh-CN" dirty="0"/>
              <a:t>    &lt;span&gt;{{ </a:t>
            </a:r>
            <a:r>
              <a:rPr lang="en-US" altLang="zh-CN" b="1" dirty="0" err="1">
                <a:solidFill>
                  <a:srgbClr val="C00000"/>
                </a:solidFill>
              </a:rPr>
              <a:t>isPublished</a:t>
            </a:r>
            <a:r>
              <a:rPr lang="en-US" altLang="zh-CN" dirty="0"/>
              <a:t> }}&lt;/span&gt;</a:t>
            </a:r>
          </a:p>
          <a:p>
            <a:r>
              <a:rPr lang="en-US" altLang="zh-CN" dirty="0"/>
              <a:t>&lt;/div&gt;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DAA22D3-A6B8-424F-A777-B594D84B22A1}"/>
              </a:ext>
            </a:extLst>
          </p:cNvPr>
          <p:cNvCxnSpPr/>
          <p:nvPr/>
        </p:nvCxnSpPr>
        <p:spPr>
          <a:xfrm>
            <a:off x="2655065" y="4516916"/>
            <a:ext cx="6398880" cy="26454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E9F04DE-F207-4FFF-8095-CB6FB055A348}"/>
              </a:ext>
            </a:extLst>
          </p:cNvPr>
          <p:cNvSpPr txBox="1"/>
          <p:nvPr/>
        </p:nvSpPr>
        <p:spPr>
          <a:xfrm>
            <a:off x="969484" y="5717754"/>
            <a:ext cx="10686362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？ ？ ？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请思考：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计算属性和</a:t>
            </a:r>
            <a:r>
              <a:rPr lang="de-DE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达到的效果是一样的</a:t>
            </a: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，他们有什么区别呢？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294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A2FAF-4B84-4902-B642-655E73D2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14.4 </a:t>
            </a:r>
            <a:r>
              <a:rPr lang="zh-CN" altLang="en-US" dirty="0"/>
              <a:t>计算属性和监听器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ED243-643B-4212-A672-B5EC98E45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14.4.1 </a:t>
            </a:r>
            <a:r>
              <a:rPr lang="zh-CN" altLang="en-US" dirty="0"/>
              <a:t>计算属性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14.4.2 </a:t>
            </a:r>
            <a:r>
              <a:rPr lang="zh-CN" altLang="en-US" dirty="0">
                <a:solidFill>
                  <a:srgbClr val="C00000"/>
                </a:solidFill>
              </a:rPr>
              <a:t>监听器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9E7C9D-DFB0-4391-8DD6-E20F3EE9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940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BFCF3-C7AF-443E-B716-82B236B6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14.4.2 </a:t>
            </a:r>
            <a:r>
              <a:rPr lang="zh-CN" altLang="en-US" dirty="0"/>
              <a:t>监听器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28655F-BF6A-46BA-9BAB-1FA2AB5B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35</a:t>
            </a:fld>
            <a:endParaRPr kumimoji="1"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783CBDB-61D6-4465-8A2E-CB4EA0C75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545" y="1369912"/>
            <a:ext cx="10515600" cy="4586694"/>
          </a:xfrm>
        </p:spPr>
        <p:txBody>
          <a:bodyPr/>
          <a:lstStyle/>
          <a:p>
            <a:r>
              <a:rPr lang="zh-CN" altLang="en-US" dirty="0"/>
              <a:t>虽然计算属性在大多数情况下更合适，但有时也需要一个监听器来</a:t>
            </a:r>
            <a:r>
              <a:rPr lang="zh-CN" altLang="en-US" dirty="0">
                <a:solidFill>
                  <a:srgbClr val="C00000"/>
                </a:solidFill>
              </a:rPr>
              <a:t>响应数据的变化</a:t>
            </a:r>
            <a:r>
              <a:rPr lang="zh-CN" altLang="en-US" dirty="0"/>
              <a:t>。</a:t>
            </a:r>
            <a:r>
              <a:rPr lang="en-US" altLang="zh-CN" dirty="0"/>
              <a:t>Vue</a:t>
            </a:r>
            <a:r>
              <a:rPr lang="zh-CN" altLang="en-US" dirty="0"/>
              <a:t>通过</a:t>
            </a:r>
            <a:r>
              <a:rPr lang="en-US" altLang="zh-CN" dirty="0">
                <a:solidFill>
                  <a:srgbClr val="C00000"/>
                </a:solidFill>
              </a:rPr>
              <a:t>watch</a:t>
            </a:r>
            <a:r>
              <a:rPr lang="zh-CN" altLang="en-US" dirty="0">
                <a:solidFill>
                  <a:srgbClr val="C00000"/>
                </a:solidFill>
              </a:rPr>
              <a:t>选项</a:t>
            </a:r>
            <a:r>
              <a:rPr lang="zh-CN" altLang="en-US" dirty="0"/>
              <a:t>提供</a:t>
            </a:r>
            <a:r>
              <a:rPr lang="zh-CN" altLang="en-US" dirty="0">
                <a:solidFill>
                  <a:srgbClr val="C00000"/>
                </a:solidFill>
              </a:rPr>
              <a:t>监听数据属性的方法</a:t>
            </a:r>
            <a:r>
              <a:rPr lang="zh-CN" altLang="en-US" dirty="0"/>
              <a:t>（方法名与属性名相同），来响应数据的变化。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486C79-46DA-4C89-A570-7707F4660A4E}"/>
              </a:ext>
            </a:extLst>
          </p:cNvPr>
          <p:cNvSpPr txBox="1"/>
          <p:nvPr/>
        </p:nvSpPr>
        <p:spPr>
          <a:xfrm>
            <a:off x="1281545" y="2751157"/>
            <a:ext cx="10489638" cy="3970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 data() {</a:t>
            </a:r>
          </a:p>
          <a:p>
            <a:r>
              <a:rPr lang="en-US" altLang="zh-CN" dirty="0"/>
              <a:t>            return {</a:t>
            </a:r>
          </a:p>
          <a:p>
            <a:r>
              <a:rPr lang="en-US" altLang="zh-CN" dirty="0"/>
              <a:t>                </a:t>
            </a:r>
            <a:r>
              <a:rPr lang="en-US" altLang="zh-CN" b="1" dirty="0">
                <a:solidFill>
                  <a:srgbClr val="C00000"/>
                </a:solidFill>
              </a:rPr>
              <a:t>question</a:t>
            </a:r>
            <a:r>
              <a:rPr lang="en-US" altLang="zh-CN" dirty="0"/>
              <a:t>: '',</a:t>
            </a:r>
          </a:p>
          <a:p>
            <a:r>
              <a:rPr lang="en-US" altLang="zh-CN" dirty="0"/>
              <a:t>                answer: '</a:t>
            </a:r>
            <a:r>
              <a:rPr lang="zh-CN" altLang="en-US" dirty="0"/>
              <a:t>这是一个好问题。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},</a:t>
            </a:r>
          </a:p>
          <a:p>
            <a:r>
              <a:rPr lang="en-US" altLang="zh-CN" dirty="0"/>
              <a:t>watch: {//watch</a:t>
            </a:r>
            <a:r>
              <a:rPr lang="zh-CN" altLang="en-US" dirty="0"/>
              <a:t>选项提供监听数据属性的方法</a:t>
            </a:r>
          </a:p>
          <a:p>
            <a:r>
              <a:rPr lang="zh-CN" altLang="en-US" dirty="0"/>
              <a:t>            </a:t>
            </a:r>
            <a:r>
              <a:rPr lang="en-US" altLang="zh-CN" dirty="0"/>
              <a:t>//question</a:t>
            </a:r>
            <a:r>
              <a:rPr lang="zh-CN" altLang="en-US" dirty="0"/>
              <a:t>方法名与数据属性名</a:t>
            </a:r>
            <a:r>
              <a:rPr lang="en-US" altLang="zh-CN" dirty="0"/>
              <a:t>question</a:t>
            </a:r>
            <a:r>
              <a:rPr lang="zh-CN" altLang="en-US" dirty="0"/>
              <a:t>一致</a:t>
            </a:r>
          </a:p>
          <a:p>
            <a:r>
              <a:rPr lang="zh-CN" altLang="en-US" dirty="0"/>
              <a:t>           </a:t>
            </a:r>
            <a:r>
              <a:rPr lang="en-US" altLang="zh-CN" b="1" dirty="0">
                <a:solidFill>
                  <a:srgbClr val="C00000"/>
                </a:solidFill>
              </a:rPr>
              <a:t>question</a:t>
            </a:r>
            <a:r>
              <a:rPr lang="en-US" altLang="zh-CN" dirty="0"/>
              <a:t>(</a:t>
            </a:r>
            <a:r>
              <a:rPr lang="en-US" altLang="zh-CN" dirty="0" err="1"/>
              <a:t>newQuestion</a:t>
            </a:r>
            <a:r>
              <a:rPr lang="en-US" altLang="zh-CN" dirty="0"/>
              <a:t>, </a:t>
            </a:r>
            <a:r>
              <a:rPr lang="en-US" altLang="zh-CN" dirty="0" err="1"/>
              <a:t>oldQuestion</a:t>
            </a:r>
            <a:r>
              <a:rPr lang="en-US" altLang="zh-CN" dirty="0"/>
              <a:t>) {//</a:t>
            </a:r>
            <a:r>
              <a:rPr lang="en-US" altLang="zh-CN" dirty="0" err="1"/>
              <a:t>newQuestion</a:t>
            </a:r>
            <a:r>
              <a:rPr lang="zh-CN" altLang="en-US" dirty="0"/>
              <a:t>改变时的值，</a:t>
            </a:r>
            <a:r>
              <a:rPr lang="en-US" altLang="zh-CN" dirty="0" err="1"/>
              <a:t>oldQuestion</a:t>
            </a:r>
            <a:r>
              <a:rPr lang="zh-CN" altLang="en-US" dirty="0"/>
              <a:t>是没改变的值</a:t>
            </a:r>
          </a:p>
          <a:p>
            <a:r>
              <a:rPr lang="zh-CN" altLang="en-US" dirty="0"/>
              <a:t>                </a:t>
            </a:r>
            <a:r>
              <a:rPr lang="en-US" altLang="zh-CN" dirty="0"/>
              <a:t>if (</a:t>
            </a:r>
            <a:r>
              <a:rPr lang="en-US" altLang="zh-CN" dirty="0" err="1"/>
              <a:t>newQuestion.indexOf</a:t>
            </a:r>
            <a:r>
              <a:rPr lang="en-US" altLang="zh-CN" dirty="0"/>
              <a:t>('?') &gt; -1) {</a:t>
            </a:r>
          </a:p>
          <a:p>
            <a:r>
              <a:rPr lang="en-US" altLang="zh-CN" dirty="0"/>
              <a:t>                    //</a:t>
            </a:r>
            <a:r>
              <a:rPr lang="zh-CN" altLang="en-US" dirty="0"/>
              <a:t>包含英文字符</a:t>
            </a:r>
            <a:r>
              <a:rPr lang="en-US" altLang="zh-CN" dirty="0"/>
              <a:t>?</a:t>
            </a:r>
            <a:r>
              <a:rPr lang="zh-CN" altLang="en-US" dirty="0"/>
              <a:t>时，执行</a:t>
            </a:r>
            <a:r>
              <a:rPr lang="en-US" altLang="zh-CN" dirty="0" err="1"/>
              <a:t>getAnswer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  <a:p>
            <a:r>
              <a:rPr lang="zh-CN" altLang="en-US" dirty="0"/>
              <a:t>                    </a:t>
            </a:r>
            <a:r>
              <a:rPr lang="en-US" altLang="zh-CN" dirty="0" err="1"/>
              <a:t>this.getAnswer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}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07EB352-B082-45A7-B82E-670B98817718}"/>
              </a:ext>
            </a:extLst>
          </p:cNvPr>
          <p:cNvCxnSpPr/>
          <p:nvPr/>
        </p:nvCxnSpPr>
        <p:spPr>
          <a:xfrm flipH="1">
            <a:off x="2522863" y="3663259"/>
            <a:ext cx="275421" cy="149263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915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36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9418504" cy="458628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14.1 </a:t>
            </a:r>
            <a:r>
              <a:rPr kumimoji="1" lang="zh-CN" altLang="en-US" dirty="0"/>
              <a:t>安装</a:t>
            </a:r>
            <a:r>
              <a:rPr kumimoji="1" lang="en-US" altLang="zh-CN" dirty="0"/>
              <a:t>Vue 3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14.2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Visual Studio Code</a:t>
            </a:r>
            <a:r>
              <a:rPr kumimoji="1" lang="zh-CN" altLang="en-US" dirty="0"/>
              <a:t>开发第一个</a:t>
            </a:r>
            <a:r>
              <a:rPr kumimoji="1" lang="en-US" altLang="zh-CN" dirty="0"/>
              <a:t>Vue</a:t>
            </a:r>
            <a:r>
              <a:rPr kumimoji="1" lang="zh-CN" altLang="en-US" dirty="0"/>
              <a:t>程序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14.3 </a:t>
            </a:r>
            <a:r>
              <a:rPr kumimoji="1" lang="zh-CN" altLang="en-US" dirty="0"/>
              <a:t>插值与表达式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14.4 </a:t>
            </a:r>
            <a:r>
              <a:rPr kumimoji="1" lang="zh-CN" altLang="en-US" dirty="0"/>
              <a:t>计算属性和监听器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14.5 </a:t>
            </a:r>
            <a:r>
              <a:rPr kumimoji="1" lang="zh-CN" altLang="en-US" dirty="0">
                <a:solidFill>
                  <a:srgbClr val="C00000"/>
                </a:solidFill>
              </a:rPr>
              <a:t>指令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14.6 </a:t>
            </a:r>
            <a:r>
              <a:rPr kumimoji="1" lang="zh-CN" altLang="en-US" dirty="0"/>
              <a:t>在</a:t>
            </a:r>
            <a:r>
              <a:rPr kumimoji="1" lang="en-US" altLang="zh-CN" dirty="0"/>
              <a:t>Vue</a:t>
            </a:r>
            <a:r>
              <a:rPr kumimoji="1" lang="zh-CN" altLang="en-US" dirty="0"/>
              <a:t>中动态使用样式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14.7 </a:t>
            </a:r>
            <a:r>
              <a:rPr kumimoji="1" lang="zh-CN" altLang="en-US" dirty="0"/>
              <a:t>组件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14.8 </a:t>
            </a:r>
            <a:r>
              <a:rPr kumimoji="1" lang="zh-CN" altLang="en-US" dirty="0"/>
              <a:t>自定义指令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9478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9DE5C-27E7-43BD-9BF9-7A89608D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14.5 </a:t>
            </a:r>
            <a:r>
              <a:rPr lang="zh-CN" altLang="en-US" dirty="0"/>
              <a:t>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41487-7475-4B46-8CAF-E6D9EC59D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14.5.1 v-bind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v-on</a:t>
            </a:r>
            <a:r>
              <a:rPr lang="zh-CN" altLang="en-US" dirty="0">
                <a:solidFill>
                  <a:srgbClr val="C00000"/>
                </a:solidFill>
              </a:rPr>
              <a:t>指令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14.5.2 </a:t>
            </a:r>
            <a:r>
              <a:rPr lang="zh-CN" altLang="en-US" dirty="0"/>
              <a:t>条件渲染指令</a:t>
            </a:r>
            <a:r>
              <a:rPr lang="en-US" altLang="zh-CN" dirty="0"/>
              <a:t>v-if</a:t>
            </a:r>
            <a:r>
              <a:rPr lang="zh-CN" altLang="en-US" dirty="0"/>
              <a:t>和</a:t>
            </a:r>
            <a:r>
              <a:rPr lang="en-US" altLang="zh-CN" dirty="0"/>
              <a:t>v-show</a:t>
            </a:r>
          </a:p>
          <a:p>
            <a:r>
              <a:rPr lang="en-US" altLang="zh-CN" dirty="0"/>
              <a:t>14.5.3 </a:t>
            </a:r>
            <a:r>
              <a:rPr lang="zh-CN" altLang="en-US" dirty="0"/>
              <a:t>列表渲染指令</a:t>
            </a:r>
            <a:r>
              <a:rPr lang="en-US" altLang="zh-CN" dirty="0"/>
              <a:t>v-for</a:t>
            </a:r>
          </a:p>
          <a:p>
            <a:r>
              <a:rPr lang="en-US" altLang="zh-CN" dirty="0"/>
              <a:t>14.5.4 </a:t>
            </a:r>
            <a:r>
              <a:rPr lang="zh-CN" altLang="en-US" dirty="0"/>
              <a:t>表单与</a:t>
            </a:r>
            <a:r>
              <a:rPr lang="en-US" altLang="zh-CN" dirty="0"/>
              <a:t>v-model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28E20E-1F69-4BAC-80CC-2BB35A78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303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EC626-1583-4E56-B765-599CAD03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14.5.1 v-bind</a:t>
            </a:r>
            <a:r>
              <a:rPr lang="zh-CN" altLang="en-US" dirty="0"/>
              <a:t>与</a:t>
            </a:r>
            <a:r>
              <a:rPr lang="en-US" altLang="zh-CN" dirty="0"/>
              <a:t>v-on</a:t>
            </a:r>
            <a:r>
              <a:rPr lang="zh-CN" altLang="en-US" dirty="0"/>
              <a:t>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7DB58-F5A8-4C21-B8F5-ACB25D55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en-US" altLang="zh-CN" dirty="0">
                <a:solidFill>
                  <a:srgbClr val="C00000"/>
                </a:solidFill>
              </a:rPr>
              <a:t>v-bind</a:t>
            </a:r>
            <a:r>
              <a:rPr lang="zh-CN" altLang="en-US" dirty="0"/>
              <a:t>指令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元素的属性中不能使用表达式动态更新属性值。幸运的是，</a:t>
            </a:r>
            <a:r>
              <a:rPr lang="en-US" altLang="zh-CN" dirty="0"/>
              <a:t>Vue.js</a:t>
            </a:r>
            <a:r>
              <a:rPr lang="zh-CN" altLang="en-US" dirty="0"/>
              <a:t>提供了</a:t>
            </a:r>
            <a:r>
              <a:rPr lang="en-US" altLang="zh-CN" dirty="0">
                <a:solidFill>
                  <a:srgbClr val="C00000"/>
                </a:solidFill>
              </a:rPr>
              <a:t>v-bind</a:t>
            </a:r>
            <a:r>
              <a:rPr lang="zh-CN" altLang="en-US" dirty="0"/>
              <a:t>指令绑定</a:t>
            </a:r>
            <a:r>
              <a:rPr lang="en-US" altLang="zh-CN" dirty="0"/>
              <a:t>HTML</a:t>
            </a:r>
            <a:r>
              <a:rPr lang="zh-CN" altLang="en-US" dirty="0"/>
              <a:t>元素的属性，并可动态更新属性值。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2C481A-D7A2-425A-AEBF-B512A0BB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38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32B9EB-A578-451A-BB6A-3E2FB0F6272E}"/>
              </a:ext>
            </a:extLst>
          </p:cNvPr>
          <p:cNvSpPr txBox="1"/>
          <p:nvPr/>
        </p:nvSpPr>
        <p:spPr>
          <a:xfrm>
            <a:off x="1003453" y="3429000"/>
            <a:ext cx="5257800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div id="app"&gt;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&lt;a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v-bind:href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myurl.baiduUrl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去百度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&lt;/a&gt;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&lt;img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v-bind:src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myurl.imgUrl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"/&gt;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&lt;!-- v-bind: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可缩写为“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&lt;a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:href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myurl.baiduUrl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去百度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&lt;/a&gt;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&lt;img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:src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myurl.imgUrl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"/&gt;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&lt;script src="js/vue.global.js"&gt;&lt;/script&gt;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E2AB03-8C2C-497B-A745-F5E2355190C6}"/>
              </a:ext>
            </a:extLst>
          </p:cNvPr>
          <p:cNvSpPr txBox="1"/>
          <p:nvPr/>
        </p:nvSpPr>
        <p:spPr>
          <a:xfrm>
            <a:off x="6577070" y="3418078"/>
            <a:ext cx="4941983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Vue.createApp({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data()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return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myurl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baiduUrl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'https://www.baidu.com/',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imgUrl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:'/images/ok.png'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}).mount('#app')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8E6C3AC-09A5-4983-AD42-C9D62A702126}"/>
              </a:ext>
            </a:extLst>
          </p:cNvPr>
          <p:cNvCxnSpPr/>
          <p:nvPr/>
        </p:nvCxnSpPr>
        <p:spPr>
          <a:xfrm>
            <a:off x="4627084" y="4296578"/>
            <a:ext cx="3316077" cy="88135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B2348BA-732D-48BA-B4C3-B0382C96F1CB}"/>
              </a:ext>
            </a:extLst>
          </p:cNvPr>
          <p:cNvSpPr txBox="1"/>
          <p:nvPr/>
        </p:nvSpPr>
        <p:spPr>
          <a:xfrm>
            <a:off x="1010798" y="5884329"/>
            <a:ext cx="5408364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v-bind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指令动态绑定了链接的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href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属性和图片的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src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属性，当数据变化时，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href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属性值和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src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属性值也发生变化，即重新渲染。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687E2EA-924F-454A-B983-9CED07B7B411}"/>
              </a:ext>
            </a:extLst>
          </p:cNvPr>
          <p:cNvCxnSpPr/>
          <p:nvPr/>
        </p:nvCxnSpPr>
        <p:spPr>
          <a:xfrm flipV="1">
            <a:off x="2060154" y="4296578"/>
            <a:ext cx="187287" cy="158775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09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ACADC7-2230-864C-A77A-DA0BF843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508" y="352769"/>
            <a:ext cx="8220812" cy="879086"/>
          </a:xfrm>
        </p:spPr>
        <p:txBody>
          <a:bodyPr/>
          <a:lstStyle/>
          <a:p>
            <a:pPr eaLnBrk="1" hangingPunct="1"/>
            <a:r>
              <a:rPr lang="en-US" altLang="zh-CN" dirty="0"/>
              <a:t>14.1 </a:t>
            </a:r>
            <a:r>
              <a:rPr lang="zh-CN" altLang="en-US" dirty="0"/>
              <a:t>安装</a:t>
            </a:r>
            <a:r>
              <a:rPr lang="en-US" altLang="zh-CN" dirty="0"/>
              <a:t>Vue 3</a:t>
            </a:r>
            <a:endParaRPr lang="zh-CN" altLang="en-US" sz="28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F4110DD-B710-B748-88DE-CD75D504A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98401"/>
            <a:ext cx="10515600" cy="500683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14.1.1</a:t>
            </a:r>
            <a:r>
              <a:rPr lang="zh-CN" altLang="en-US" dirty="0">
                <a:solidFill>
                  <a:srgbClr val="C00000"/>
                </a:solidFill>
              </a:rPr>
              <a:t>本地独立版本方法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14.1.2 CDN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/>
              <a:t>14.1.3 NPM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/>
              <a:t>14.1.4 </a:t>
            </a:r>
            <a:r>
              <a:rPr lang="zh-CN" altLang="en-US" dirty="0"/>
              <a:t>命令行工具（</a:t>
            </a:r>
            <a:r>
              <a:rPr lang="en-US" altLang="zh-CN" dirty="0"/>
              <a:t>CLI</a:t>
            </a:r>
            <a:r>
              <a:rPr lang="zh-CN" altLang="en-US" dirty="0"/>
              <a:t>）方法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755278-7C6D-194D-B9C6-F3E13F1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7186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36212-C820-48D9-9F63-4F65BC1A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en-US" altLang="zh-CN" dirty="0"/>
              <a:t>v-on</a:t>
            </a:r>
            <a:r>
              <a:rPr lang="zh-CN" altLang="en-US" dirty="0"/>
              <a:t>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7772FD-4884-4502-8F7D-2B18068E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可以用</a:t>
            </a:r>
            <a:r>
              <a:rPr lang="en-US" altLang="zh-CN" dirty="0">
                <a:solidFill>
                  <a:srgbClr val="C00000"/>
                </a:solidFill>
              </a:rPr>
              <a:t>v-on</a:t>
            </a:r>
            <a:r>
              <a:rPr lang="zh-CN" altLang="en-US" dirty="0">
                <a:solidFill>
                  <a:srgbClr val="C00000"/>
                </a:solidFill>
              </a:rPr>
              <a:t>指令</a:t>
            </a:r>
            <a:r>
              <a:rPr lang="zh-CN" altLang="en-US" dirty="0"/>
              <a:t>给</a:t>
            </a:r>
            <a:r>
              <a:rPr lang="en-US" altLang="zh-CN" dirty="0"/>
              <a:t>HTML</a:t>
            </a:r>
            <a:r>
              <a:rPr lang="zh-CN" altLang="en-US" dirty="0"/>
              <a:t>元素添加一个</a:t>
            </a:r>
            <a:r>
              <a:rPr lang="zh-CN" altLang="en-US" dirty="0">
                <a:solidFill>
                  <a:srgbClr val="C00000"/>
                </a:solidFill>
              </a:rPr>
              <a:t>事件监听器</a:t>
            </a:r>
            <a:r>
              <a:rPr lang="zh-CN" altLang="en-US" dirty="0"/>
              <a:t>，通过该指令调用在</a:t>
            </a:r>
            <a:r>
              <a:rPr lang="en-US" altLang="zh-CN" dirty="0">
                <a:solidFill>
                  <a:srgbClr val="C00000"/>
                </a:solidFill>
              </a:rPr>
              <a:t>Vue</a:t>
            </a:r>
            <a:r>
              <a:rPr lang="zh-CN" altLang="en-US" dirty="0">
                <a:solidFill>
                  <a:srgbClr val="C00000"/>
                </a:solidFill>
              </a:rPr>
              <a:t>实例</a:t>
            </a:r>
            <a:r>
              <a:rPr lang="zh-CN" altLang="en-US" dirty="0"/>
              <a:t>中定义的方法。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E97061-BD4B-4805-BB2F-07897332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CBD79D-70AC-449E-8E6D-AF7A1494A758}"/>
              </a:ext>
            </a:extLst>
          </p:cNvPr>
          <p:cNvSpPr txBox="1"/>
          <p:nvPr/>
        </p:nvSpPr>
        <p:spPr>
          <a:xfrm>
            <a:off x="1156772" y="2513132"/>
            <a:ext cx="8031295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id="event-handling"&gt;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&lt;p&gt;{{ message }}&lt;/p&gt;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349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&lt;button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v-on:click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="reverseMessage"&gt;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反转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Message&lt;/button&gt;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349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 v-on: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可缩写为“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349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&lt;button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@click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="reverseMessage"&gt;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反转 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Message&lt;/button&gt;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&lt;script src="js/vue.global.js"&gt;&lt;/script&gt;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9512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3921C-459D-4BD4-89B3-4070DC8A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特殊变量</a:t>
            </a:r>
            <a:r>
              <a:rPr lang="en-US" altLang="zh-CN" dirty="0"/>
              <a:t>$event</a:t>
            </a:r>
            <a:r>
              <a:rPr lang="zh-CN" altLang="en-US" dirty="0"/>
              <a:t>访问原生的</a:t>
            </a:r>
            <a:r>
              <a:rPr lang="en-US" altLang="zh-CN" dirty="0"/>
              <a:t>DOM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616BD-E207-4FDC-8BA0-055C295F7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Vue.js</a:t>
            </a:r>
            <a:r>
              <a:rPr lang="zh-CN" altLang="en-US" dirty="0"/>
              <a:t>用特殊变量</a:t>
            </a:r>
            <a:r>
              <a:rPr lang="en-US" altLang="zh-CN" dirty="0">
                <a:solidFill>
                  <a:srgbClr val="C00000"/>
                </a:solidFill>
              </a:rPr>
              <a:t>$event</a:t>
            </a:r>
            <a:r>
              <a:rPr lang="zh-CN" altLang="en-US" dirty="0"/>
              <a:t>访问原生的</a:t>
            </a:r>
            <a:r>
              <a:rPr lang="en-US" altLang="zh-CN" dirty="0"/>
              <a:t>DOM</a:t>
            </a:r>
            <a:r>
              <a:rPr lang="zh-CN" altLang="en-US" dirty="0"/>
              <a:t>事件，例如下面的实例阻止打开链接。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227F2B-8085-4670-B377-4D00543F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40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AA7DB4-C198-4217-8BA6-797590277162}"/>
              </a:ext>
            </a:extLst>
          </p:cNvPr>
          <p:cNvSpPr txBox="1"/>
          <p:nvPr/>
        </p:nvSpPr>
        <p:spPr>
          <a:xfrm>
            <a:off x="838200" y="2474158"/>
            <a:ext cx="9940714" cy="4247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id="event-handling"&gt;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&lt;a href="https://www.baidu.com/"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@click="warn('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考试期间禁止百度！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', $event)"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去百度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&lt;/a&gt;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&lt;script src="js/vue.global.js"&gt;&lt;/script&gt;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Vue.createApp({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methods: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warn(message,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event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//event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访问原生的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事件</a:t>
            </a:r>
          </a:p>
          <a:p>
            <a:pPr marL="266700" algn="just"/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event.preventDefault()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alert(message)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}).mount('#event-handling')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B984D22-0AF6-44EC-BC65-9BDBF4BF4D68}"/>
              </a:ext>
            </a:extLst>
          </p:cNvPr>
          <p:cNvCxnSpPr>
            <a:cxnSpLocks/>
          </p:cNvCxnSpPr>
          <p:nvPr/>
        </p:nvCxnSpPr>
        <p:spPr>
          <a:xfrm flipV="1">
            <a:off x="3679634" y="3117773"/>
            <a:ext cx="4924454" cy="136609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AF56224-FCC0-40AE-A613-8215BCC9A134}"/>
              </a:ext>
            </a:extLst>
          </p:cNvPr>
          <p:cNvSpPr txBox="1"/>
          <p:nvPr/>
        </p:nvSpPr>
        <p:spPr>
          <a:xfrm>
            <a:off x="5799463" y="4879022"/>
            <a:ext cx="4726236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在事件处理中调用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event.preventDefault()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event.stopPropagation()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是非常常见的需求。尽管可以在方法中轻松实现这类需求，但方法最好只有纯粹的数据逻辑，而不是去处理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事件细节。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090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F9CC2-7E0D-4E3C-A9BB-B8869826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事件修饰符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DFD04-9656-4C9D-BB53-A688742BD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为解决该问题，</a:t>
            </a:r>
            <a:r>
              <a:rPr lang="en-US" altLang="zh-CN" dirty="0"/>
              <a:t>Vue.js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C00000"/>
                </a:solidFill>
              </a:rPr>
              <a:t>v-on</a:t>
            </a:r>
            <a:r>
              <a:rPr lang="zh-CN" altLang="en-US" dirty="0"/>
              <a:t>提供了事件修饰符。修饰符是由点开头的指令后缀表示。</a:t>
            </a:r>
            <a:r>
              <a:rPr lang="en-US" altLang="zh-CN" dirty="0"/>
              <a:t>Vue.js</a:t>
            </a:r>
            <a:r>
              <a:rPr lang="zh-CN" altLang="en-US" dirty="0"/>
              <a:t>支持的修饰符有</a:t>
            </a:r>
            <a:r>
              <a:rPr lang="en-US" altLang="zh-CN" dirty="0">
                <a:solidFill>
                  <a:srgbClr val="C00000"/>
                </a:solidFill>
              </a:rPr>
              <a:t>.stop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.prevent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.capture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.self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.once</a:t>
            </a:r>
            <a:r>
              <a:rPr lang="zh-CN" altLang="en-US" dirty="0"/>
              <a:t>以及</a:t>
            </a:r>
            <a:r>
              <a:rPr lang="en-US" altLang="zh-CN" dirty="0">
                <a:solidFill>
                  <a:srgbClr val="C00000"/>
                </a:solidFill>
              </a:rPr>
              <a:t>.passive</a:t>
            </a:r>
            <a:r>
              <a:rPr lang="zh-CN" altLang="en-US" dirty="0"/>
              <a:t>。用法是在</a:t>
            </a:r>
            <a:r>
              <a:rPr lang="en-US" altLang="zh-CN" dirty="0"/>
              <a:t>@</a:t>
            </a:r>
            <a:r>
              <a:rPr lang="zh-CN" altLang="en-US" dirty="0"/>
              <a:t>绑定的事件后加小圆点“</a:t>
            </a:r>
            <a:r>
              <a:rPr lang="en-US" altLang="zh-CN" dirty="0"/>
              <a:t>.”</a:t>
            </a:r>
            <a:r>
              <a:rPr lang="zh-CN" altLang="en-US" dirty="0"/>
              <a:t>，再跟修饰符。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6D00F-1836-4728-8D77-8BEF338D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0F7206-2004-4B81-B28B-D83A17DD3DF2}"/>
              </a:ext>
            </a:extLst>
          </p:cNvPr>
          <p:cNvSpPr txBox="1"/>
          <p:nvPr/>
        </p:nvSpPr>
        <p:spPr>
          <a:xfrm>
            <a:off x="838200" y="3312326"/>
            <a:ext cx="4715219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阻止单击事件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&lt;a @click.stop="doThis"&gt;&lt;/a&gt;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提交事件不再重载页面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&lt;form @submit.prevent="onSubmit"&gt;&lt;/form&gt;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修饰符可以串联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&lt;a @click.stop.prevent="doThat"&gt;&lt;/a&gt;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只有修饰符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&lt;form @submit.prevent&gt;&lt;/form&gt;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添加事件监听器时使用事件捕获模式，即内部元素触发的事件先在此处理，然后才交由内部元素进行处理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@click.capture="doThis"&gt;...&lt;/div&gt;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98C253-0CCA-45B3-8133-C0CC0B41C9F3}"/>
              </a:ext>
            </a:extLst>
          </p:cNvPr>
          <p:cNvSpPr txBox="1"/>
          <p:nvPr/>
        </p:nvSpPr>
        <p:spPr>
          <a:xfrm>
            <a:off x="5801299" y="3315080"/>
            <a:ext cx="5894024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当事件在该元素自身触发时触发回调，即事件不是从内部元素触发的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@click.self="doThat"&gt;...&lt;/div&gt;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只触发一次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&lt;a @click.once="doThis"&gt;&lt;/a&gt;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滚动事件的默认行为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即滚动行为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将会立即触发，而不会等待“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onScroll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”完成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@scroll.passive="onScroll"&gt;...&lt;/div&gt;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148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9DE5C-27E7-43BD-9BF9-7A89608D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14.5 </a:t>
            </a:r>
            <a:r>
              <a:rPr lang="zh-CN" altLang="en-US" dirty="0"/>
              <a:t>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41487-7475-4B46-8CAF-E6D9EC59D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14.5.1 v-bind</a:t>
            </a:r>
            <a:r>
              <a:rPr lang="zh-CN" altLang="en-US" dirty="0"/>
              <a:t>与</a:t>
            </a:r>
            <a:r>
              <a:rPr lang="en-US" altLang="zh-CN" dirty="0"/>
              <a:t>v-on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14.5.2 </a:t>
            </a:r>
            <a:r>
              <a:rPr lang="zh-CN" altLang="en-US" dirty="0">
                <a:solidFill>
                  <a:srgbClr val="C00000"/>
                </a:solidFill>
              </a:rPr>
              <a:t>条件渲染指令</a:t>
            </a:r>
            <a:r>
              <a:rPr lang="en-US" altLang="zh-CN" dirty="0">
                <a:solidFill>
                  <a:srgbClr val="C00000"/>
                </a:solidFill>
              </a:rPr>
              <a:t>v-if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>
                <a:solidFill>
                  <a:srgbClr val="C00000"/>
                </a:solidFill>
              </a:rPr>
              <a:t>v-show</a:t>
            </a:r>
          </a:p>
          <a:p>
            <a:r>
              <a:rPr lang="en-US" altLang="zh-CN" dirty="0"/>
              <a:t>14.5.3 </a:t>
            </a:r>
            <a:r>
              <a:rPr lang="zh-CN" altLang="en-US" dirty="0"/>
              <a:t>列表渲染指令</a:t>
            </a:r>
            <a:r>
              <a:rPr lang="en-US" altLang="zh-CN" dirty="0"/>
              <a:t>v-for</a:t>
            </a:r>
          </a:p>
          <a:p>
            <a:r>
              <a:rPr lang="en-US" altLang="zh-CN" dirty="0"/>
              <a:t>14.5.4 </a:t>
            </a:r>
            <a:r>
              <a:rPr lang="zh-CN" altLang="en-US" dirty="0"/>
              <a:t>表单与</a:t>
            </a:r>
            <a:r>
              <a:rPr lang="en-US" altLang="zh-CN" dirty="0"/>
              <a:t>v-model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28E20E-1F69-4BAC-80CC-2BB35A78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738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EBACA-C9DD-47C5-AB9B-701EC122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14.5.2 </a:t>
            </a:r>
            <a:r>
              <a:rPr lang="zh-CN" altLang="en-US" dirty="0"/>
              <a:t>条件渲染指令</a:t>
            </a:r>
            <a:r>
              <a:rPr lang="en-US" altLang="zh-CN" dirty="0"/>
              <a:t>v-if</a:t>
            </a:r>
            <a:r>
              <a:rPr lang="zh-CN" altLang="en-US" dirty="0"/>
              <a:t>和</a:t>
            </a:r>
            <a:r>
              <a:rPr lang="en-US" altLang="zh-CN" dirty="0"/>
              <a:t>v-show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79049-3810-43C5-AA2A-58CA5D8FE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en-US" altLang="zh-CN" dirty="0">
                <a:solidFill>
                  <a:srgbClr val="C00000"/>
                </a:solidFill>
              </a:rPr>
              <a:t>v-if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JavaScript</a:t>
            </a:r>
            <a:r>
              <a:rPr lang="zh-CN" altLang="en-US" dirty="0"/>
              <a:t>的条件语句</a:t>
            </a:r>
            <a:r>
              <a:rPr lang="en-US" altLang="zh-CN" dirty="0">
                <a:solidFill>
                  <a:srgbClr val="C00000"/>
                </a:solidFill>
              </a:rPr>
              <a:t>if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else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else if</a:t>
            </a:r>
            <a:r>
              <a:rPr lang="zh-CN" altLang="en-US" dirty="0"/>
              <a:t>类似，</a:t>
            </a:r>
            <a:r>
              <a:rPr lang="en-US" altLang="zh-CN" dirty="0"/>
              <a:t>Vue.js</a:t>
            </a:r>
            <a:r>
              <a:rPr lang="zh-CN" altLang="en-US" dirty="0"/>
              <a:t>的条件指令也可以根据表达式的值渲染或销毁元素</a:t>
            </a:r>
            <a:r>
              <a:rPr lang="en-US" altLang="zh-CN" dirty="0"/>
              <a:t>/</a:t>
            </a:r>
            <a:r>
              <a:rPr lang="zh-CN" altLang="en-US" dirty="0"/>
              <a:t>组件。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49E24-690B-4554-BBCA-BE0925C6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CB7F18-E377-4B9B-9F8A-37EDAADF4A65}"/>
              </a:ext>
            </a:extLst>
          </p:cNvPr>
          <p:cNvSpPr txBox="1"/>
          <p:nvPr/>
        </p:nvSpPr>
        <p:spPr>
          <a:xfrm>
            <a:off x="1101687" y="3051672"/>
            <a:ext cx="4994313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id="event-handling"&gt;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&lt;div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v-if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="score &gt;= 90"&gt;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优秀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349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v-else-if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="score &gt;= 80"&gt;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良好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349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v-else-if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="score &gt;= 70"&gt;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中等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&lt;div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v-else-if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="score &gt;= 60"&gt;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及格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&lt;div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v-else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不及格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6D7DA7-3BD9-4E27-887D-BC84D222248F}"/>
              </a:ext>
            </a:extLst>
          </p:cNvPr>
          <p:cNvSpPr txBox="1"/>
          <p:nvPr/>
        </p:nvSpPr>
        <p:spPr>
          <a:xfrm>
            <a:off x="1101687" y="5157600"/>
            <a:ext cx="8527055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v-else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元素必须紧跟在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或者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v-else-if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元素后面；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v-else-if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必须紧跟在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或者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v-else-if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元素后面。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条件渲染指令必须将它添加到一个元素上。但是如果想包含多个元素呢？此时可以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&lt;template&gt;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元素（模板占位符）帮助我们包裹元素，并在上面使用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。最终的渲染结果将不包含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&lt;template&gt;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175ACB-AFD7-48AD-B389-19D5EA5AE6B6}"/>
              </a:ext>
            </a:extLst>
          </p:cNvPr>
          <p:cNvSpPr txBox="1"/>
          <p:nvPr/>
        </p:nvSpPr>
        <p:spPr>
          <a:xfrm>
            <a:off x="6334700" y="3429000"/>
            <a:ext cx="3294042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&lt;template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v-if="ok"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&lt;h1&gt;Title&lt;/h1&gt;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&lt;p&gt;Paragraph 1&lt;/p&gt;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&lt;p&gt;Paragraph 2&lt;/p&gt;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&lt;/template&gt;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422C5A2-147E-41AE-809D-9790AEF3D667}"/>
              </a:ext>
            </a:extLst>
          </p:cNvPr>
          <p:cNvCxnSpPr/>
          <p:nvPr/>
        </p:nvCxnSpPr>
        <p:spPr>
          <a:xfrm flipV="1">
            <a:off x="5155894" y="3701667"/>
            <a:ext cx="2963537" cy="256693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4340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01A85-31D0-45AC-B6E6-DA34F3C4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en-US" altLang="zh-CN" dirty="0"/>
              <a:t>v-show</a:t>
            </a:r>
            <a:r>
              <a:rPr lang="zh-CN" altLang="en-US" dirty="0"/>
              <a:t>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ADC1A-06E7-4635-8CD7-321BFA13C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v-show</a:t>
            </a:r>
            <a:r>
              <a:rPr lang="zh-CN" altLang="en-US" dirty="0"/>
              <a:t>指令的用法基本与</a:t>
            </a:r>
            <a:r>
              <a:rPr lang="en-US" altLang="zh-CN" dirty="0">
                <a:solidFill>
                  <a:srgbClr val="C00000"/>
                </a:solidFill>
              </a:rPr>
              <a:t>v-if</a:t>
            </a:r>
            <a:r>
              <a:rPr lang="zh-CN" altLang="en-US" dirty="0"/>
              <a:t>一样，也是根据条件展示元素，例如：</a:t>
            </a:r>
            <a:r>
              <a:rPr lang="en-US" altLang="zh-CN" dirty="0"/>
              <a:t>&lt;h1 v-show="yes"&gt;</a:t>
            </a:r>
            <a:r>
              <a:rPr lang="zh-CN" altLang="en-US" dirty="0"/>
              <a:t>一级标题</a:t>
            </a:r>
            <a:r>
              <a:rPr lang="en-US" altLang="zh-CN" dirty="0"/>
              <a:t>&lt;/h1&gt;</a:t>
            </a:r>
            <a:r>
              <a:rPr lang="zh-CN" altLang="en-US" dirty="0"/>
              <a:t>。不同的是，</a:t>
            </a:r>
            <a:r>
              <a:rPr lang="en-US" altLang="zh-CN" dirty="0">
                <a:solidFill>
                  <a:srgbClr val="C00000"/>
                </a:solidFill>
              </a:rPr>
              <a:t>v-if</a:t>
            </a:r>
            <a:r>
              <a:rPr lang="zh-CN" altLang="en-US" dirty="0"/>
              <a:t>每次都会</a:t>
            </a:r>
            <a:r>
              <a:rPr lang="zh-CN" altLang="en-US" dirty="0">
                <a:solidFill>
                  <a:srgbClr val="C00000"/>
                </a:solidFill>
              </a:rPr>
              <a:t>重新删除或创建元素</a:t>
            </a:r>
            <a:r>
              <a:rPr lang="zh-CN" altLang="en-US" dirty="0"/>
              <a:t>，而带有</a:t>
            </a:r>
            <a:r>
              <a:rPr lang="en-US" altLang="zh-CN" dirty="0">
                <a:solidFill>
                  <a:srgbClr val="C00000"/>
                </a:solidFill>
              </a:rPr>
              <a:t>v-show</a:t>
            </a:r>
            <a:r>
              <a:rPr lang="zh-CN" altLang="en-US" dirty="0"/>
              <a:t>的元素</a:t>
            </a:r>
            <a:r>
              <a:rPr lang="zh-CN" altLang="en-US" dirty="0">
                <a:solidFill>
                  <a:srgbClr val="C00000"/>
                </a:solidFill>
              </a:rPr>
              <a:t>始终会被渲染并保留在</a:t>
            </a:r>
            <a:r>
              <a:rPr lang="en-US" altLang="zh-CN" dirty="0">
                <a:solidFill>
                  <a:srgbClr val="C00000"/>
                </a:solidFill>
              </a:rPr>
              <a:t>DOM</a:t>
            </a:r>
            <a:r>
              <a:rPr lang="zh-CN" altLang="en-US" dirty="0">
                <a:solidFill>
                  <a:srgbClr val="C00000"/>
                </a:solidFill>
              </a:rPr>
              <a:t>中</a:t>
            </a:r>
            <a:r>
              <a:rPr lang="zh-CN" altLang="en-US" dirty="0"/>
              <a:t>，只是切换元素的</a:t>
            </a:r>
            <a:r>
              <a:rPr lang="en-US" altLang="zh-CN" dirty="0" err="1"/>
              <a:t>display:none</a:t>
            </a:r>
            <a:r>
              <a:rPr lang="zh-CN" altLang="en-US" dirty="0"/>
              <a:t>样式。所以，</a:t>
            </a:r>
            <a:r>
              <a:rPr lang="en-US" altLang="zh-CN" dirty="0">
                <a:solidFill>
                  <a:srgbClr val="C00000"/>
                </a:solidFill>
              </a:rPr>
              <a:t>v-if</a:t>
            </a:r>
            <a:r>
              <a:rPr lang="zh-CN" altLang="en-US" dirty="0"/>
              <a:t>有更高的切换消耗，而</a:t>
            </a:r>
            <a:r>
              <a:rPr lang="en-US" altLang="zh-CN" dirty="0">
                <a:solidFill>
                  <a:srgbClr val="C00000"/>
                </a:solidFill>
              </a:rPr>
              <a:t>v-show</a:t>
            </a:r>
            <a:r>
              <a:rPr lang="zh-CN" altLang="en-US" dirty="0"/>
              <a:t>有更高的初始渲染消耗。因此，如果需要频繁切换，</a:t>
            </a:r>
            <a:r>
              <a:rPr lang="en-US" altLang="zh-CN" dirty="0">
                <a:solidFill>
                  <a:srgbClr val="C00000"/>
                </a:solidFill>
              </a:rPr>
              <a:t>v-show</a:t>
            </a:r>
            <a:r>
              <a:rPr lang="zh-CN" altLang="en-US" dirty="0"/>
              <a:t>较好；如果在运行时条件不大可能改变，</a:t>
            </a:r>
            <a:r>
              <a:rPr lang="en-US" altLang="zh-CN" dirty="0">
                <a:solidFill>
                  <a:srgbClr val="C00000"/>
                </a:solidFill>
              </a:rPr>
              <a:t>v-if</a:t>
            </a:r>
            <a:r>
              <a:rPr lang="zh-CN" altLang="en-US" dirty="0"/>
              <a:t>较好。另外，</a:t>
            </a:r>
            <a:r>
              <a:rPr lang="en-US" altLang="zh-CN" dirty="0">
                <a:solidFill>
                  <a:srgbClr val="C00000"/>
                </a:solidFill>
              </a:rPr>
              <a:t>v-show</a:t>
            </a:r>
            <a:r>
              <a:rPr lang="zh-CN" altLang="en-US" dirty="0"/>
              <a:t>不支持</a:t>
            </a:r>
            <a:r>
              <a:rPr lang="en-US" altLang="zh-CN" dirty="0">
                <a:solidFill>
                  <a:srgbClr val="C00000"/>
                </a:solidFill>
              </a:rPr>
              <a:t>&lt;template&gt;</a:t>
            </a:r>
            <a:r>
              <a:rPr lang="zh-CN" altLang="en-US" dirty="0"/>
              <a:t>元素，也不支持</a:t>
            </a:r>
            <a:r>
              <a:rPr lang="en-US" altLang="zh-CN" dirty="0">
                <a:solidFill>
                  <a:srgbClr val="C00000"/>
                </a:solidFill>
              </a:rPr>
              <a:t>v-else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19CFFC-40F6-41A3-9321-DA777189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410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C7599-5725-4CCE-B962-4B99175E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14-8】</a:t>
            </a:r>
            <a:r>
              <a:rPr lang="zh-CN" altLang="en-US" dirty="0"/>
              <a:t>演示</a:t>
            </a:r>
            <a:r>
              <a:rPr lang="en-US" altLang="zh-CN" dirty="0"/>
              <a:t>v-if</a:t>
            </a:r>
            <a:r>
              <a:rPr lang="zh-CN" altLang="en-US" dirty="0"/>
              <a:t>与</a:t>
            </a:r>
            <a:r>
              <a:rPr lang="en-US" altLang="zh-CN" dirty="0"/>
              <a:t>v-show</a:t>
            </a:r>
            <a:r>
              <a:rPr lang="zh-CN" altLang="en-US" dirty="0"/>
              <a:t>的区别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42A3E1-868D-4C25-9189-226EF2FC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5451E6-D19F-46EF-9C48-9122F5FDCD72}"/>
              </a:ext>
            </a:extLst>
          </p:cNvPr>
          <p:cNvSpPr txBox="1"/>
          <p:nvPr/>
        </p:nvSpPr>
        <p:spPr>
          <a:xfrm>
            <a:off x="870333" y="1410159"/>
            <a:ext cx="5530467" cy="4247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id="event-handling"&gt;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&lt;div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v-if="flag"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一直显示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&lt;div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v-show="flag"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反复无常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&lt;button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@click="flag=!flag"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隐藏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显示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&lt;/button&gt;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&lt;script src="js/vue.global.js"&gt;&lt;/script&gt;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Vue.createApp({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data()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return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flag: true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}).mount('#event-handling')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237755-D3D9-4987-82EA-6D95D26E2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195" y="1324017"/>
            <a:ext cx="31813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CF6F72F9-416B-4EC9-8DA0-0CBA761C0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195" y="3906321"/>
            <a:ext cx="321945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044099-D6AC-4B85-8B7D-1C8C065F39C8}"/>
              </a:ext>
            </a:extLst>
          </p:cNvPr>
          <p:cNvSpPr txBox="1"/>
          <p:nvPr/>
        </p:nvSpPr>
        <p:spPr>
          <a:xfrm>
            <a:off x="870333" y="5823423"/>
            <a:ext cx="6268598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控制的元素，如果隐藏，从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中移除。而通过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v-show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控制的元素并没有真正移除，只是给其添加了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样式：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display:none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3537141-8BB1-46A3-98EF-5C30046CE421}"/>
              </a:ext>
            </a:extLst>
          </p:cNvPr>
          <p:cNvCxnSpPr/>
          <p:nvPr/>
        </p:nvCxnSpPr>
        <p:spPr>
          <a:xfrm flipV="1">
            <a:off x="4527933" y="5023921"/>
            <a:ext cx="3194891" cy="102433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1073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9DE5C-27E7-43BD-9BF9-7A89608D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14.5 </a:t>
            </a:r>
            <a:r>
              <a:rPr lang="zh-CN" altLang="en-US" dirty="0"/>
              <a:t>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41487-7475-4B46-8CAF-E6D9EC59D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14.5.1 v-bind</a:t>
            </a:r>
            <a:r>
              <a:rPr lang="zh-CN" altLang="en-US" dirty="0"/>
              <a:t>与</a:t>
            </a:r>
            <a:r>
              <a:rPr lang="en-US" altLang="zh-CN" dirty="0"/>
              <a:t>v-on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en-US" altLang="zh-CN" dirty="0"/>
              <a:t>14.5.2 </a:t>
            </a:r>
            <a:r>
              <a:rPr lang="zh-CN" altLang="en-US" dirty="0"/>
              <a:t>条件渲染指令</a:t>
            </a:r>
            <a:r>
              <a:rPr lang="en-US" altLang="zh-CN" dirty="0"/>
              <a:t>v-if</a:t>
            </a:r>
            <a:r>
              <a:rPr lang="zh-CN" altLang="en-US" dirty="0"/>
              <a:t>和</a:t>
            </a:r>
            <a:r>
              <a:rPr lang="en-US" altLang="zh-CN" dirty="0"/>
              <a:t>v-show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14.5.3 </a:t>
            </a:r>
            <a:r>
              <a:rPr lang="zh-CN" altLang="en-US" dirty="0">
                <a:solidFill>
                  <a:srgbClr val="C00000"/>
                </a:solidFill>
              </a:rPr>
              <a:t>列表渲染指令</a:t>
            </a:r>
            <a:r>
              <a:rPr lang="en-US" altLang="zh-CN" dirty="0">
                <a:solidFill>
                  <a:srgbClr val="C00000"/>
                </a:solidFill>
              </a:rPr>
              <a:t>v-for</a:t>
            </a:r>
          </a:p>
          <a:p>
            <a:r>
              <a:rPr lang="en-US" altLang="zh-CN" dirty="0"/>
              <a:t>14.5.4 </a:t>
            </a:r>
            <a:r>
              <a:rPr lang="zh-CN" altLang="en-US" dirty="0"/>
              <a:t>表单与</a:t>
            </a:r>
            <a:r>
              <a:rPr lang="en-US" altLang="zh-CN" dirty="0"/>
              <a:t>v-model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28E20E-1F69-4BAC-80CC-2BB35A78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6210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F653D-79D3-4FEA-92F4-CEEC98B0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14.5.3 </a:t>
            </a:r>
            <a:r>
              <a:rPr lang="zh-CN" altLang="en-US" dirty="0"/>
              <a:t>列表渲染指令</a:t>
            </a:r>
            <a:r>
              <a:rPr lang="en-US" altLang="zh-CN" dirty="0"/>
              <a:t>v-for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59BE3-D807-47C0-8208-3D1E2D0DF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可以使用</a:t>
            </a:r>
            <a:r>
              <a:rPr lang="en-US" altLang="zh-CN" dirty="0">
                <a:solidFill>
                  <a:srgbClr val="C00000"/>
                </a:solidFill>
              </a:rPr>
              <a:t>v-for</a:t>
            </a:r>
            <a:r>
              <a:rPr lang="zh-CN" altLang="en-US" dirty="0"/>
              <a:t>指令遍历一个数组或对象，它的表达式需结合</a:t>
            </a:r>
            <a:r>
              <a:rPr lang="en-US" altLang="zh-CN" dirty="0">
                <a:solidFill>
                  <a:srgbClr val="C00000"/>
                </a:solidFill>
              </a:rPr>
              <a:t>in</a:t>
            </a:r>
            <a:r>
              <a:rPr lang="zh-CN" altLang="en-US" dirty="0"/>
              <a:t>来使用，形式为</a:t>
            </a:r>
            <a:r>
              <a:rPr lang="en-US" altLang="zh-CN" dirty="0">
                <a:solidFill>
                  <a:srgbClr val="C00000"/>
                </a:solidFill>
              </a:rPr>
              <a:t>item in items</a:t>
            </a:r>
            <a:r>
              <a:rPr lang="zh-CN" altLang="en-US" dirty="0"/>
              <a:t>，其中</a:t>
            </a:r>
            <a:r>
              <a:rPr lang="en-US" altLang="zh-CN" dirty="0">
                <a:solidFill>
                  <a:srgbClr val="C00000"/>
                </a:solidFill>
              </a:rPr>
              <a:t>items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C00000"/>
                </a:solidFill>
              </a:rPr>
              <a:t>源数据</a:t>
            </a:r>
            <a:r>
              <a:rPr lang="zh-CN" altLang="en-US" dirty="0"/>
              <a:t>，而</a:t>
            </a:r>
            <a:r>
              <a:rPr lang="en-US" altLang="zh-CN" dirty="0">
                <a:solidFill>
                  <a:srgbClr val="C00000"/>
                </a:solidFill>
              </a:rPr>
              <a:t>item</a:t>
            </a:r>
            <a:r>
              <a:rPr lang="zh-CN" altLang="en-US" dirty="0"/>
              <a:t>是被迭代集合中元素的别名。</a:t>
            </a:r>
            <a:r>
              <a:rPr lang="en-US" altLang="zh-CN" dirty="0">
                <a:solidFill>
                  <a:srgbClr val="C00000"/>
                </a:solidFill>
              </a:rPr>
              <a:t>v-for</a:t>
            </a:r>
            <a:r>
              <a:rPr lang="zh-CN" altLang="en-US" dirty="0"/>
              <a:t>还支持一个可选的参数作为当前项的索引。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A01B7A-A769-44E9-921B-C119C9BC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FC4B8B-B2EA-44C7-98BE-5CA187ECCDD8}"/>
              </a:ext>
            </a:extLst>
          </p:cNvPr>
          <p:cNvSpPr txBox="1"/>
          <p:nvPr/>
        </p:nvSpPr>
        <p:spPr>
          <a:xfrm>
            <a:off x="1443210" y="3329848"/>
            <a:ext cx="4968609" cy="18312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．遍历普通数组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&lt;ul&gt;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&lt;li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v-for="(item,index) in items"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{{index}} - {{ item }}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&lt;/li&gt;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&lt;/ul&gt;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7658EA-BABA-4816-9E04-F6CFFC094671}"/>
              </a:ext>
            </a:extLst>
          </p:cNvPr>
          <p:cNvSpPr txBox="1"/>
          <p:nvPr/>
        </p:nvSpPr>
        <p:spPr>
          <a:xfrm>
            <a:off x="6588086" y="3343619"/>
            <a:ext cx="4498095" cy="18312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．遍历对象数组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&lt;ul&gt;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	&lt;li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v-for="user in users"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	{{ user.uname }}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	&lt;/li&gt;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&lt;/ul&gt;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800F62-D1DF-4783-9E62-35BC329F7FF2}"/>
              </a:ext>
            </a:extLst>
          </p:cNvPr>
          <p:cNvSpPr txBox="1"/>
          <p:nvPr/>
        </p:nvSpPr>
        <p:spPr>
          <a:xfrm>
            <a:off x="1443210" y="5354198"/>
            <a:ext cx="4968609" cy="12772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．遍历对象属性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&lt;li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v-for="(value, key, index) in myObject"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{{ ++index }}. {{ key }}: {{ value }}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&lt;/li&gt;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CED5D1-811F-441E-A64E-C5C54BAEC46F}"/>
              </a:ext>
            </a:extLst>
          </p:cNvPr>
          <p:cNvSpPr txBox="1"/>
          <p:nvPr/>
        </p:nvSpPr>
        <p:spPr>
          <a:xfrm>
            <a:off x="6588087" y="5354198"/>
            <a:ext cx="4498095" cy="12772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．迭代数字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&lt;li v-for="i in 100"&gt;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{{ i }}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de-D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&lt;/li&gt;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8662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9DE5C-27E7-43BD-9BF9-7A89608D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14.5 </a:t>
            </a:r>
            <a:r>
              <a:rPr lang="zh-CN" altLang="en-US" dirty="0"/>
              <a:t>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41487-7475-4B46-8CAF-E6D9EC59D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14.5.1 v-bind</a:t>
            </a:r>
            <a:r>
              <a:rPr lang="zh-CN" altLang="en-US" dirty="0"/>
              <a:t>与</a:t>
            </a:r>
            <a:r>
              <a:rPr lang="en-US" altLang="zh-CN" dirty="0"/>
              <a:t>v-on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en-US" altLang="zh-CN" dirty="0"/>
              <a:t>14.5.2 </a:t>
            </a:r>
            <a:r>
              <a:rPr lang="zh-CN" altLang="en-US" dirty="0"/>
              <a:t>条件渲染指令</a:t>
            </a:r>
            <a:r>
              <a:rPr lang="en-US" altLang="zh-CN" dirty="0"/>
              <a:t>v-if</a:t>
            </a:r>
            <a:r>
              <a:rPr lang="zh-CN" altLang="en-US" dirty="0"/>
              <a:t>和</a:t>
            </a:r>
            <a:r>
              <a:rPr lang="en-US" altLang="zh-CN" dirty="0"/>
              <a:t>v-show</a:t>
            </a:r>
          </a:p>
          <a:p>
            <a:r>
              <a:rPr lang="en-US" altLang="zh-CN" dirty="0"/>
              <a:t>14.5.3 </a:t>
            </a:r>
            <a:r>
              <a:rPr lang="zh-CN" altLang="en-US" dirty="0"/>
              <a:t>列表渲染指令</a:t>
            </a:r>
            <a:r>
              <a:rPr lang="en-US" altLang="zh-CN" dirty="0"/>
              <a:t>v-for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14.5.4 </a:t>
            </a:r>
            <a:r>
              <a:rPr lang="zh-CN" altLang="en-US" dirty="0">
                <a:solidFill>
                  <a:srgbClr val="C00000"/>
                </a:solidFill>
              </a:rPr>
              <a:t>表单与</a:t>
            </a:r>
            <a:r>
              <a:rPr lang="en-US" altLang="zh-CN" dirty="0">
                <a:solidFill>
                  <a:srgbClr val="C00000"/>
                </a:solidFill>
              </a:rPr>
              <a:t>v-model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28E20E-1F69-4BAC-80CC-2BB35A78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33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58EA7-2E9C-4EC1-971F-4076F5F4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14.1.1</a:t>
            </a:r>
            <a:r>
              <a:rPr lang="zh-CN" altLang="en-US" dirty="0"/>
              <a:t>本地独立版本方法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76862-3374-4CDD-8441-CACB3FD3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可通过地址“</a:t>
            </a:r>
            <a:r>
              <a:rPr lang="en-US" altLang="zh-CN" dirty="0">
                <a:solidFill>
                  <a:srgbClr val="C00000"/>
                </a:solidFill>
              </a:rPr>
              <a:t>https://unpkg.com/</a:t>
            </a:r>
            <a:r>
              <a:rPr lang="en-US" altLang="zh-CN" dirty="0" err="1">
                <a:solidFill>
                  <a:srgbClr val="C00000"/>
                </a:solidFill>
              </a:rPr>
              <a:t>vue@next</a:t>
            </a:r>
            <a:r>
              <a:rPr lang="en-US" altLang="zh-CN" dirty="0"/>
              <a:t>”</a:t>
            </a:r>
            <a:r>
              <a:rPr lang="zh-CN" altLang="en-US" dirty="0"/>
              <a:t>将最新版本的</a:t>
            </a:r>
            <a:r>
              <a:rPr lang="en-US" altLang="zh-CN" dirty="0"/>
              <a:t>Vue.js</a:t>
            </a:r>
            <a:r>
              <a:rPr lang="zh-CN" altLang="en-US" dirty="0"/>
              <a:t>库（</a:t>
            </a:r>
            <a:r>
              <a:rPr lang="en-US" altLang="zh-CN" dirty="0"/>
              <a:t>vue.global.js</a:t>
            </a:r>
            <a:r>
              <a:rPr lang="zh-CN" altLang="en-US" dirty="0"/>
              <a:t>）下载到本地，编写本书时，最新版本是</a:t>
            </a:r>
            <a:r>
              <a:rPr lang="en-US" altLang="zh-CN" dirty="0"/>
              <a:t>3.0.5</a:t>
            </a:r>
            <a:r>
              <a:rPr lang="zh-CN" altLang="en-US" dirty="0"/>
              <a:t>。然后，在页面上引入</a:t>
            </a:r>
            <a:r>
              <a:rPr lang="en-US" altLang="zh-CN" dirty="0"/>
              <a:t>Vue.js</a:t>
            </a:r>
            <a:r>
              <a:rPr lang="zh-CN" altLang="en-US" dirty="0"/>
              <a:t>库，示例代码如下：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&lt;script </a:t>
            </a:r>
            <a:r>
              <a:rPr lang="en-US" altLang="zh-CN" dirty="0" err="1">
                <a:solidFill>
                  <a:srgbClr val="C00000"/>
                </a:solidFill>
              </a:rPr>
              <a:t>src</a:t>
            </a:r>
            <a:r>
              <a:rPr lang="en-US" altLang="zh-CN" dirty="0">
                <a:solidFill>
                  <a:srgbClr val="C00000"/>
                </a:solidFill>
              </a:rPr>
              <a:t>="</a:t>
            </a:r>
            <a:r>
              <a:rPr lang="en-US" altLang="zh-CN" dirty="0" err="1">
                <a:solidFill>
                  <a:srgbClr val="C00000"/>
                </a:solidFill>
              </a:rPr>
              <a:t>js</a:t>
            </a:r>
            <a:r>
              <a:rPr lang="en-US" altLang="zh-CN" dirty="0">
                <a:solidFill>
                  <a:srgbClr val="C00000"/>
                </a:solidFill>
              </a:rPr>
              <a:t>/vue.global.js"&gt;&lt;/script&gt;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C2EDE0-883A-4927-B722-646E550D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877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13A90-EB7C-452F-83D2-A36CD9DC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14.5.4 </a:t>
            </a:r>
            <a:r>
              <a:rPr lang="zh-CN" altLang="en-US" dirty="0"/>
              <a:t>表单与</a:t>
            </a:r>
            <a:r>
              <a:rPr lang="en-US" altLang="zh-CN" dirty="0"/>
              <a:t>v-model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1EAC0-5E4E-424C-A482-D06BC21B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表单用于向服务器传输数据，较为常见的表单控件有：</a:t>
            </a:r>
            <a:r>
              <a:rPr lang="zh-CN" altLang="en-US" dirty="0">
                <a:solidFill>
                  <a:srgbClr val="C00000"/>
                </a:solidFill>
              </a:rPr>
              <a:t>单选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多选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下拉选择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输入框</a:t>
            </a:r>
            <a:r>
              <a:rPr lang="zh-CN" altLang="en-US" dirty="0"/>
              <a:t>等，用表单控件可以完成数据的</a:t>
            </a:r>
            <a:r>
              <a:rPr lang="zh-CN" altLang="en-US" dirty="0">
                <a:solidFill>
                  <a:srgbClr val="C00000"/>
                </a:solidFill>
              </a:rPr>
              <a:t>录入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校验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提交</a:t>
            </a:r>
            <a:r>
              <a:rPr lang="zh-CN" altLang="en-US" dirty="0"/>
              <a:t>等。</a:t>
            </a:r>
            <a:r>
              <a:rPr lang="en-US" altLang="zh-CN" dirty="0"/>
              <a:t>Vue.js</a:t>
            </a:r>
            <a:r>
              <a:rPr lang="zh-CN" altLang="en-US" dirty="0"/>
              <a:t>用</a:t>
            </a:r>
            <a:r>
              <a:rPr lang="en-US" altLang="zh-CN" dirty="0">
                <a:solidFill>
                  <a:srgbClr val="C00000"/>
                </a:solidFill>
              </a:rPr>
              <a:t>v-model</a:t>
            </a:r>
            <a:r>
              <a:rPr lang="zh-CN" altLang="en-US" dirty="0"/>
              <a:t>指令在</a:t>
            </a:r>
            <a:r>
              <a:rPr lang="zh-CN" altLang="en-US" dirty="0">
                <a:solidFill>
                  <a:srgbClr val="C00000"/>
                </a:solidFill>
              </a:rPr>
              <a:t>表单</a:t>
            </a:r>
            <a:r>
              <a:rPr lang="en-US" altLang="zh-CN" dirty="0">
                <a:solidFill>
                  <a:srgbClr val="C00000"/>
                </a:solidFill>
              </a:rPr>
              <a:t>&lt;input&gt;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textarea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r>
              <a:rPr lang="zh-CN" altLang="en-US" dirty="0"/>
              <a:t>及</a:t>
            </a:r>
            <a:r>
              <a:rPr lang="en-US" altLang="zh-CN" dirty="0">
                <a:solidFill>
                  <a:srgbClr val="C00000"/>
                </a:solidFill>
              </a:rPr>
              <a:t>&lt;select&gt;</a:t>
            </a:r>
            <a:r>
              <a:rPr lang="zh-CN" altLang="en-US" dirty="0"/>
              <a:t>元素上创建双向数据绑定（</a:t>
            </a:r>
            <a:r>
              <a:rPr lang="en-US" altLang="zh-CN" dirty="0">
                <a:solidFill>
                  <a:srgbClr val="C00000"/>
                </a:solidFill>
              </a:rPr>
              <a:t>Model</a:t>
            </a:r>
            <a:r>
              <a:rPr lang="zh-CN" altLang="en-US" dirty="0">
                <a:solidFill>
                  <a:srgbClr val="C00000"/>
                </a:solidFill>
              </a:rPr>
              <a:t>到</a:t>
            </a:r>
            <a:r>
              <a:rPr lang="en-US" altLang="zh-CN" dirty="0">
                <a:solidFill>
                  <a:srgbClr val="C00000"/>
                </a:solidFill>
              </a:rPr>
              <a:t>View</a:t>
            </a:r>
            <a:r>
              <a:rPr lang="zh-CN" altLang="en-US" dirty="0"/>
              <a:t>以及</a:t>
            </a:r>
            <a:r>
              <a:rPr lang="en-US" altLang="zh-CN" dirty="0">
                <a:solidFill>
                  <a:srgbClr val="C00000"/>
                </a:solidFill>
              </a:rPr>
              <a:t>View</a:t>
            </a:r>
            <a:r>
              <a:rPr lang="zh-CN" altLang="en-US" dirty="0">
                <a:solidFill>
                  <a:srgbClr val="C00000"/>
                </a:solidFill>
              </a:rPr>
              <a:t>到</a:t>
            </a:r>
            <a:r>
              <a:rPr lang="en-US" altLang="zh-CN" dirty="0">
                <a:solidFill>
                  <a:srgbClr val="C00000"/>
                </a:solidFill>
              </a:rPr>
              <a:t>Model</a:t>
            </a:r>
            <a:r>
              <a:rPr lang="zh-CN" altLang="en-US" dirty="0"/>
              <a:t>）。使用</a:t>
            </a:r>
            <a:r>
              <a:rPr lang="en-US" altLang="zh-CN" dirty="0">
                <a:solidFill>
                  <a:srgbClr val="C00000"/>
                </a:solidFill>
              </a:rPr>
              <a:t>v-model</a:t>
            </a:r>
            <a:r>
              <a:rPr lang="zh-CN" altLang="en-US" dirty="0"/>
              <a:t>指令的表单元素将忽略该元素的</a:t>
            </a:r>
            <a:r>
              <a:rPr lang="en-US" altLang="zh-CN" dirty="0"/>
              <a:t>value</a:t>
            </a:r>
            <a:r>
              <a:rPr lang="zh-CN" altLang="en-US" dirty="0"/>
              <a:t>、</a:t>
            </a:r>
            <a:r>
              <a:rPr lang="en-US" altLang="zh-CN" dirty="0"/>
              <a:t>checked</a:t>
            </a:r>
            <a:r>
              <a:rPr lang="zh-CN" altLang="en-US" dirty="0"/>
              <a:t>、</a:t>
            </a:r>
            <a:r>
              <a:rPr lang="en-US" altLang="zh-CN" dirty="0"/>
              <a:t>selected</a:t>
            </a:r>
            <a:r>
              <a:rPr lang="zh-CN" altLang="en-US" dirty="0"/>
              <a:t>等属性初始值，而是将当前活动的</a:t>
            </a:r>
            <a:r>
              <a:rPr lang="en-US" altLang="zh-CN" dirty="0"/>
              <a:t>Vue</a:t>
            </a:r>
            <a:r>
              <a:rPr lang="zh-CN" altLang="en-US" dirty="0"/>
              <a:t>实例的数据作为数据来源。所以，使用</a:t>
            </a:r>
            <a:r>
              <a:rPr lang="en-US" altLang="zh-CN" dirty="0">
                <a:solidFill>
                  <a:srgbClr val="C00000"/>
                </a:solidFill>
              </a:rPr>
              <a:t>v-model</a:t>
            </a:r>
            <a:r>
              <a:rPr lang="zh-CN" altLang="en-US" dirty="0"/>
              <a:t>指令时，应通过</a:t>
            </a:r>
            <a:r>
              <a:rPr lang="en-US" altLang="zh-CN" dirty="0"/>
              <a:t>JavaScript</a:t>
            </a:r>
            <a:r>
              <a:rPr lang="zh-CN" altLang="en-US" dirty="0"/>
              <a:t>在</a:t>
            </a:r>
            <a:r>
              <a:rPr lang="en-US" altLang="zh-CN" dirty="0"/>
              <a:t>Vue</a:t>
            </a:r>
            <a:r>
              <a:rPr lang="zh-CN" altLang="en-US" dirty="0"/>
              <a:t>实例的</a:t>
            </a:r>
            <a:r>
              <a:rPr lang="en-US" altLang="zh-CN" dirty="0">
                <a:solidFill>
                  <a:srgbClr val="C00000"/>
                </a:solidFill>
              </a:rPr>
              <a:t>data</a:t>
            </a:r>
            <a:r>
              <a:rPr lang="zh-CN" altLang="en-US" dirty="0">
                <a:solidFill>
                  <a:srgbClr val="C00000"/>
                </a:solidFill>
              </a:rPr>
              <a:t>选项中声明初始值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从</a:t>
            </a:r>
            <a:r>
              <a:rPr lang="en-US" altLang="zh-CN" dirty="0">
                <a:solidFill>
                  <a:srgbClr val="C00000"/>
                </a:solidFill>
              </a:rPr>
              <a:t>Model</a:t>
            </a:r>
            <a:r>
              <a:rPr lang="zh-CN" altLang="en-US" dirty="0">
                <a:solidFill>
                  <a:srgbClr val="C00000"/>
                </a:solidFill>
              </a:rPr>
              <a:t>到</a:t>
            </a:r>
            <a:r>
              <a:rPr lang="en-US" altLang="zh-CN" dirty="0">
                <a:solidFill>
                  <a:srgbClr val="C00000"/>
                </a:solidFill>
              </a:rPr>
              <a:t>View</a:t>
            </a:r>
            <a:r>
              <a:rPr lang="zh-CN" altLang="en-US" dirty="0">
                <a:solidFill>
                  <a:srgbClr val="C00000"/>
                </a:solidFill>
              </a:rPr>
              <a:t>的数据绑定</a:t>
            </a:r>
            <a:r>
              <a:rPr lang="zh-CN" altLang="en-US" dirty="0"/>
              <a:t>，即</a:t>
            </a:r>
            <a:r>
              <a:rPr lang="en-US" altLang="zh-CN" dirty="0" err="1">
                <a:solidFill>
                  <a:srgbClr val="C00000"/>
                </a:solidFill>
              </a:rPr>
              <a:t>ViewModel</a:t>
            </a:r>
            <a:r>
              <a:rPr lang="zh-CN" altLang="en-US" dirty="0"/>
              <a:t>驱动</a:t>
            </a:r>
            <a:r>
              <a:rPr lang="zh-CN" altLang="en-US" dirty="0">
                <a:solidFill>
                  <a:srgbClr val="C00000"/>
                </a:solidFill>
              </a:rPr>
              <a:t>将数据渲染到视图</a:t>
            </a:r>
            <a:r>
              <a:rPr lang="zh-CN" altLang="en-US" dirty="0"/>
              <a:t>；</a:t>
            </a:r>
            <a:r>
              <a:rPr lang="zh-CN" altLang="en-US" dirty="0">
                <a:solidFill>
                  <a:srgbClr val="C00000"/>
                </a:solidFill>
              </a:rPr>
              <a:t>从</a:t>
            </a:r>
            <a:r>
              <a:rPr lang="en-US" altLang="zh-CN" dirty="0">
                <a:solidFill>
                  <a:srgbClr val="C00000"/>
                </a:solidFill>
              </a:rPr>
              <a:t>View</a:t>
            </a:r>
            <a:r>
              <a:rPr lang="zh-CN" altLang="en-US" dirty="0">
                <a:solidFill>
                  <a:srgbClr val="C00000"/>
                </a:solidFill>
              </a:rPr>
              <a:t>到</a:t>
            </a:r>
            <a:r>
              <a:rPr lang="en-US" altLang="zh-CN" dirty="0">
                <a:solidFill>
                  <a:srgbClr val="C00000"/>
                </a:solidFill>
              </a:rPr>
              <a:t>Model</a:t>
            </a:r>
            <a:r>
              <a:rPr lang="zh-CN" altLang="en-US" dirty="0">
                <a:solidFill>
                  <a:srgbClr val="C00000"/>
                </a:solidFill>
              </a:rPr>
              <a:t>的数据绑定</a:t>
            </a:r>
            <a:r>
              <a:rPr lang="zh-CN" altLang="en-US" dirty="0"/>
              <a:t>，即</a:t>
            </a:r>
            <a:r>
              <a:rPr lang="en-US" altLang="zh-CN" dirty="0">
                <a:solidFill>
                  <a:srgbClr val="C00000"/>
                </a:solidFill>
              </a:rPr>
              <a:t>View</a:t>
            </a:r>
            <a:r>
              <a:rPr lang="zh-CN" altLang="en-US" dirty="0">
                <a:solidFill>
                  <a:srgbClr val="C00000"/>
                </a:solidFill>
              </a:rPr>
              <a:t>中元素上的事件被触发后导致数据变更</a:t>
            </a:r>
            <a:r>
              <a:rPr lang="zh-CN" altLang="en-US" dirty="0"/>
              <a:t>将通过</a:t>
            </a:r>
            <a:r>
              <a:rPr lang="en-US" altLang="zh-CN" dirty="0" err="1"/>
              <a:t>ViewModel</a:t>
            </a:r>
            <a:r>
              <a:rPr lang="zh-CN" altLang="en-US" dirty="0"/>
              <a:t>驱动修改数据层。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3DDA95-1F2D-4570-8C2D-2B0C4FC8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3665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A3F32-E6B5-4C4B-9684-9E5362EB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14-10】v-model</a:t>
            </a:r>
            <a:r>
              <a:rPr lang="zh-CN" altLang="en-US" sz="2400" dirty="0"/>
              <a:t>指令在表单元素上实现双向数据绑定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F4D947-71AD-4110-95E2-060D555C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50</a:t>
            </a:fld>
            <a:endParaRPr kumimoji="1"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398F0B-9094-4949-A459-BBBFD640E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72" y="1483155"/>
            <a:ext cx="3243627" cy="427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7D8946D-AF70-46F1-A323-A66352BF2FEF}"/>
              </a:ext>
            </a:extLst>
          </p:cNvPr>
          <p:cNvSpPr txBox="1"/>
          <p:nvPr/>
        </p:nvSpPr>
        <p:spPr>
          <a:xfrm>
            <a:off x="3623316" y="1537969"/>
            <a:ext cx="8220812" cy="37820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默认情况下，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v-model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在每次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input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事件触发后将输入框的值与数据进行同步。如果不想在每次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input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事件触发后同步，可以添加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lazy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修饰符，从而转为在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change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事件后进行同步。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在“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change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”时更新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&lt;input v-model.lazy="msg"/&gt;</a:t>
            </a:r>
          </a:p>
          <a:p>
            <a:pPr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如果需要将用户的输入值自动转为数值类型，可以给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v-model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添加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number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修饰符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de-DE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&lt;input v-model.number="age" type="number" /&gt;</a:t>
            </a:r>
            <a:endParaRPr lang="de-DE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如果需要将用户输入的首尾空格自动去除，可以给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v-model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添加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trim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修饰符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de-DE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&lt;input v-model.trim="msg" /&gt;</a:t>
            </a:r>
            <a:endParaRPr lang="en-US" altLang="zh-CN" b="1" kern="1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6493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51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9418504" cy="458628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14.1 </a:t>
            </a:r>
            <a:r>
              <a:rPr kumimoji="1" lang="zh-CN" altLang="en-US" dirty="0"/>
              <a:t>安装</a:t>
            </a:r>
            <a:r>
              <a:rPr kumimoji="1" lang="en-US" altLang="zh-CN" dirty="0"/>
              <a:t>Vue 3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14.2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Visual Studio Code</a:t>
            </a:r>
            <a:r>
              <a:rPr kumimoji="1" lang="zh-CN" altLang="en-US" dirty="0"/>
              <a:t>开发第一个</a:t>
            </a:r>
            <a:r>
              <a:rPr kumimoji="1" lang="en-US" altLang="zh-CN" dirty="0"/>
              <a:t>Vue</a:t>
            </a:r>
            <a:r>
              <a:rPr kumimoji="1" lang="zh-CN" altLang="en-US" dirty="0"/>
              <a:t>程序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14.3 </a:t>
            </a:r>
            <a:r>
              <a:rPr kumimoji="1" lang="zh-CN" altLang="en-US" dirty="0"/>
              <a:t>插值与表达式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14.4 </a:t>
            </a:r>
            <a:r>
              <a:rPr kumimoji="1" lang="zh-CN" altLang="en-US" dirty="0"/>
              <a:t>计算属性和监听器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14.5 </a:t>
            </a:r>
            <a:r>
              <a:rPr kumimoji="1" lang="zh-CN" altLang="en-US" dirty="0"/>
              <a:t>指令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14.6 </a:t>
            </a:r>
            <a:r>
              <a:rPr kumimoji="1" lang="zh-CN" altLang="en-US" dirty="0">
                <a:solidFill>
                  <a:srgbClr val="C00000"/>
                </a:solidFill>
              </a:rPr>
              <a:t>在</a:t>
            </a:r>
            <a:r>
              <a:rPr kumimoji="1" lang="en-US" altLang="zh-CN" dirty="0">
                <a:solidFill>
                  <a:srgbClr val="C00000"/>
                </a:solidFill>
              </a:rPr>
              <a:t>Vue</a:t>
            </a:r>
            <a:r>
              <a:rPr kumimoji="1" lang="zh-CN" altLang="en-US" dirty="0">
                <a:solidFill>
                  <a:srgbClr val="C00000"/>
                </a:solidFill>
              </a:rPr>
              <a:t>中动态使用样式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14.7 </a:t>
            </a:r>
            <a:r>
              <a:rPr kumimoji="1" lang="zh-CN" altLang="en-US" dirty="0"/>
              <a:t>组件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14.8 </a:t>
            </a:r>
            <a:r>
              <a:rPr kumimoji="1" lang="zh-CN" altLang="en-US" dirty="0"/>
              <a:t>自定义指令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2299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57ADB-3372-47F6-B3AF-E87377D6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14.6 </a:t>
            </a:r>
            <a:r>
              <a:rPr lang="zh-CN" altLang="en-US" dirty="0"/>
              <a:t>在</a:t>
            </a:r>
            <a:r>
              <a:rPr lang="en-US" altLang="zh-CN" dirty="0"/>
              <a:t>Vue</a:t>
            </a:r>
            <a:r>
              <a:rPr lang="zh-CN" altLang="en-US" dirty="0"/>
              <a:t>中动态使用样式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7F3DD-4605-4FFE-B667-8DC76D2AA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14.6.1 </a:t>
            </a:r>
            <a:r>
              <a:rPr lang="zh-CN" altLang="en-US" dirty="0">
                <a:solidFill>
                  <a:srgbClr val="C00000"/>
                </a:solidFill>
              </a:rPr>
              <a:t>绑定</a:t>
            </a:r>
            <a:r>
              <a:rPr lang="en-US" altLang="zh-CN" dirty="0">
                <a:solidFill>
                  <a:srgbClr val="C00000"/>
                </a:solidFill>
              </a:rPr>
              <a:t>class</a:t>
            </a:r>
          </a:p>
          <a:p>
            <a:r>
              <a:rPr lang="en-US" altLang="zh-CN" dirty="0"/>
              <a:t>14.6.2 </a:t>
            </a:r>
            <a:r>
              <a:rPr lang="zh-CN" altLang="en-US" dirty="0"/>
              <a:t>绑定</a:t>
            </a:r>
            <a:r>
              <a:rPr lang="en-US" altLang="zh-CN" dirty="0"/>
              <a:t>style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53BC96-81E6-476F-82CD-A54447E4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45838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F7E5D-C47B-4208-BD76-888E85BD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14.6.1 </a:t>
            </a:r>
            <a:r>
              <a:rPr lang="zh-CN" altLang="en-US" dirty="0"/>
              <a:t>绑定</a:t>
            </a:r>
            <a:r>
              <a:rPr lang="en-US" altLang="zh-CN" dirty="0"/>
              <a:t>class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3FBA34-6958-4AB9-9431-D7F4BECF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2B77FE-80D1-4A28-A315-0F0312D1B9A6}"/>
              </a:ext>
            </a:extLst>
          </p:cNvPr>
          <p:cNvSpPr txBox="1"/>
          <p:nvPr/>
        </p:nvSpPr>
        <p:spPr>
          <a:xfrm>
            <a:off x="958468" y="1421176"/>
            <a:ext cx="10245686" cy="9079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．对象语法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传给</a:t>
            </a:r>
            <a:r>
              <a:rPr lang="de-DE" altLang="zh-CN" sz="2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:class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de-DE" altLang="zh-CN" sz="2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v-bind:class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的简写）一个对象，可以动态地切换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class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属性值。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236838-A883-43AE-BD2A-A299DF2AAEC8}"/>
              </a:ext>
            </a:extLst>
          </p:cNvPr>
          <p:cNvSpPr txBox="1"/>
          <p:nvPr/>
        </p:nvSpPr>
        <p:spPr>
          <a:xfrm>
            <a:off x="958468" y="2555913"/>
            <a:ext cx="1024568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:class="{ active: isActive }"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&gt;&lt;/div&gt;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CF0118-A18B-4BCA-9FA3-BF488B2873E3}"/>
              </a:ext>
            </a:extLst>
          </p:cNvPr>
          <p:cNvSpPr txBox="1"/>
          <p:nvPr/>
        </p:nvSpPr>
        <p:spPr>
          <a:xfrm>
            <a:off x="958468" y="3260993"/>
            <a:ext cx="10245686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可以在对象中传入更多字段来动态切换</a:t>
            </a:r>
            <a:r>
              <a:rPr lang="zh-CN" altLang="zh-CN" sz="2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多个</a:t>
            </a:r>
            <a:r>
              <a:rPr lang="de-DE" altLang="zh-CN" sz="2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class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。此外，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:class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指令也可以与普通的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class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属性同时存在。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630E5F-2BDD-477E-8730-F1C64B27A8FA}"/>
              </a:ext>
            </a:extLst>
          </p:cNvPr>
          <p:cNvSpPr txBox="1"/>
          <p:nvPr/>
        </p:nvSpPr>
        <p:spPr>
          <a:xfrm>
            <a:off x="958468" y="4450814"/>
            <a:ext cx="1024568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class="static" :class="{ active: isActive, 'text-danger': hasError }"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&gt;&lt;/div&gt;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C451038-0051-4D09-83B2-1FF2BC972CD6}"/>
              </a:ext>
            </a:extLst>
          </p:cNvPr>
          <p:cNvCxnSpPr/>
          <p:nvPr/>
        </p:nvCxnSpPr>
        <p:spPr>
          <a:xfrm flipV="1">
            <a:off x="3051672" y="2170323"/>
            <a:ext cx="3044328" cy="52881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75E6C86-753B-4401-8A52-C8F0C896923E}"/>
              </a:ext>
            </a:extLst>
          </p:cNvPr>
          <p:cNvCxnSpPr/>
          <p:nvPr/>
        </p:nvCxnSpPr>
        <p:spPr>
          <a:xfrm flipV="1">
            <a:off x="2027104" y="3932756"/>
            <a:ext cx="683045" cy="6943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33D0BB0-3963-44E1-8F55-4A6A926DC0EC}"/>
              </a:ext>
            </a:extLst>
          </p:cNvPr>
          <p:cNvCxnSpPr/>
          <p:nvPr/>
        </p:nvCxnSpPr>
        <p:spPr>
          <a:xfrm flipV="1">
            <a:off x="5475383" y="3668617"/>
            <a:ext cx="1410159" cy="95846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1024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946ACC-8328-456F-A327-4D7B034D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AB2AD-C7E2-4B95-9EB8-FA5F235C3F7A}"/>
              </a:ext>
            </a:extLst>
          </p:cNvPr>
          <p:cNvSpPr txBox="1"/>
          <p:nvPr/>
        </p:nvSpPr>
        <p:spPr>
          <a:xfrm>
            <a:off x="1233889" y="1399142"/>
            <a:ext cx="9474506" cy="36625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．数组语法</a:t>
            </a:r>
            <a:endParaRPr lang="en-US" altLang="zh-CN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当需要多个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class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时，可以把一个数组与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:class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绑定，以应用一个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class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列表。示例代码如下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:class="[activeClass, errorClass]"&gt;&lt;/div&gt;</a:t>
            </a:r>
            <a:endParaRPr lang="en-US" altLang="zh-CN" kern="1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如果需要根据条件切换列表中的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class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，可以使用三元表达式实现。示例代码如下：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:class="[isActive ? activeClass : '', errorClass]"&gt;&lt;/div&gt;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．数组中嵌套对象</a:t>
            </a:r>
            <a:endParaRPr lang="en-US" altLang="zh-CN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当有多个条件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class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时，在数组中使用三元表达式有些繁琐。所以在数组语法中也可以使用对象语法。示例代码如下：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:class="[{ active: isActive }, errorClass]"&gt;&lt;/div&gt;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006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211D8-1345-43D0-80CD-7B774E91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14-11】</a:t>
            </a:r>
            <a:r>
              <a:rPr lang="zh-CN" altLang="en-US" dirty="0"/>
              <a:t>绑定</a:t>
            </a:r>
            <a:r>
              <a:rPr lang="en-US" altLang="zh-CN" dirty="0"/>
              <a:t>class</a:t>
            </a:r>
            <a:r>
              <a:rPr lang="zh-CN" altLang="en-US" dirty="0"/>
              <a:t>的几种方式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72BC1F-5AC6-45F8-98BF-86231846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450458-549B-4324-A475-D75C0C97029C}"/>
              </a:ext>
            </a:extLst>
          </p:cNvPr>
          <p:cNvSpPr txBox="1"/>
          <p:nvPr/>
        </p:nvSpPr>
        <p:spPr>
          <a:xfrm>
            <a:off x="209320" y="1487277"/>
            <a:ext cx="6544020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id="vbind-class"&gt;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&lt;div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:class="mycolor"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对象语法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&lt;div class="static"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:class="{'active': isActive, 'text-danger': hasError }"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在对象中传入更多字段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&lt;div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:class="[activeClass, errorClass]"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数组语法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&lt;div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:class="[isActive ? activeClass : ' ', errorClass]"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数组中使用三元表达式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&lt;div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:class="[{ 'active': isActive }, errorClass]"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数组中嵌套对象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CE402B-879D-4925-88A9-4B701820FAD5}"/>
              </a:ext>
            </a:extLst>
          </p:cNvPr>
          <p:cNvSpPr txBox="1"/>
          <p:nvPr/>
        </p:nvSpPr>
        <p:spPr>
          <a:xfrm>
            <a:off x="6863509" y="1498294"/>
            <a:ext cx="4098275" cy="3970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&lt;script src="js/vue.global.js"&gt;&lt;/script&gt;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Vue.createApp({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data()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return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mycolor: 'my',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isActive: true,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hasError: false,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activeClass:'your',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errorClass:'his'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}).mount('#vbind-class')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3D71E0-0665-44E5-A12F-3B5F528FC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672" y="4620206"/>
            <a:ext cx="3527425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1121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57ADB-3372-47F6-B3AF-E87377D6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14.6 </a:t>
            </a:r>
            <a:r>
              <a:rPr lang="zh-CN" altLang="en-US" dirty="0"/>
              <a:t>在</a:t>
            </a:r>
            <a:r>
              <a:rPr lang="en-US" altLang="zh-CN" dirty="0"/>
              <a:t>Vue</a:t>
            </a:r>
            <a:r>
              <a:rPr lang="zh-CN" altLang="en-US" dirty="0"/>
              <a:t>中动态使用样式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7F3DD-4605-4FFE-B667-8DC76D2AA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14.6.1 </a:t>
            </a:r>
            <a:r>
              <a:rPr lang="zh-CN" altLang="en-US" dirty="0"/>
              <a:t>绑定</a:t>
            </a:r>
            <a:r>
              <a:rPr lang="en-US" altLang="zh-CN" dirty="0"/>
              <a:t>class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14.6.2 </a:t>
            </a:r>
            <a:r>
              <a:rPr lang="zh-CN" altLang="en-US" dirty="0">
                <a:solidFill>
                  <a:srgbClr val="C00000"/>
                </a:solidFill>
              </a:rPr>
              <a:t>绑定</a:t>
            </a:r>
            <a:r>
              <a:rPr lang="en-US" altLang="zh-CN" dirty="0">
                <a:solidFill>
                  <a:srgbClr val="C00000"/>
                </a:solidFill>
              </a:rPr>
              <a:t>style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53BC96-81E6-476F-82CD-A54447E4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72187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DCE50-F18F-4C1B-88D7-B2FB7934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14.6.2 </a:t>
            </a:r>
            <a:r>
              <a:rPr lang="zh-CN" altLang="en-US" dirty="0"/>
              <a:t>绑定</a:t>
            </a:r>
            <a:r>
              <a:rPr lang="en-US" altLang="zh-CN" dirty="0"/>
              <a:t>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E4820-808D-4B4D-AD5C-B436E72D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>
                <a:solidFill>
                  <a:srgbClr val="C00000"/>
                </a:solidFill>
              </a:rPr>
              <a:t>:style</a:t>
            </a:r>
            <a:r>
              <a:rPr lang="zh-CN" altLang="en-US" dirty="0"/>
              <a:t>可以给</a:t>
            </a:r>
            <a:r>
              <a:rPr lang="en-US" altLang="zh-CN" dirty="0"/>
              <a:t>HTML</a:t>
            </a:r>
            <a:r>
              <a:rPr lang="zh-CN" altLang="en-US" dirty="0"/>
              <a:t>元素绑定内联样式，方法与</a:t>
            </a:r>
            <a:r>
              <a:rPr lang="en-US" altLang="zh-CN" dirty="0">
                <a:solidFill>
                  <a:srgbClr val="C00000"/>
                </a:solidFill>
              </a:rPr>
              <a:t>:class</a:t>
            </a:r>
            <a:r>
              <a:rPr lang="zh-CN" altLang="en-US" dirty="0"/>
              <a:t>类似，也有对象语法和数组语法。</a:t>
            </a:r>
            <a:r>
              <a:rPr lang="en-US" altLang="zh-CN" dirty="0">
                <a:solidFill>
                  <a:srgbClr val="C00000"/>
                </a:solidFill>
              </a:rPr>
              <a:t>:style</a:t>
            </a:r>
            <a:r>
              <a:rPr lang="zh-CN" altLang="en-US" dirty="0"/>
              <a:t>的对象语法十分直观</a:t>
            </a:r>
            <a:r>
              <a:rPr lang="en-US" altLang="zh-CN" dirty="0"/>
              <a:t>——</a:t>
            </a:r>
            <a:r>
              <a:rPr lang="zh-CN" altLang="en-US" dirty="0"/>
              <a:t>看起来像直接在元素上写</a:t>
            </a:r>
            <a:r>
              <a:rPr lang="en-US" altLang="zh-CN" dirty="0"/>
              <a:t>CSS</a:t>
            </a:r>
            <a:r>
              <a:rPr lang="zh-CN" altLang="en-US" dirty="0"/>
              <a:t>，但其实是一个 </a:t>
            </a:r>
            <a:r>
              <a:rPr lang="en-US" altLang="zh-CN" dirty="0"/>
              <a:t>JavaScript</a:t>
            </a:r>
            <a:r>
              <a:rPr lang="zh-CN" altLang="en-US" dirty="0"/>
              <a:t>对象。</a:t>
            </a:r>
            <a:r>
              <a:rPr lang="en-US" altLang="zh-CN" dirty="0"/>
              <a:t>CSS</a:t>
            </a:r>
            <a:r>
              <a:rPr lang="zh-CN" altLang="en-US" dirty="0"/>
              <a:t>属性名可以用</a:t>
            </a:r>
            <a:r>
              <a:rPr lang="zh-CN" altLang="en-US" dirty="0">
                <a:solidFill>
                  <a:srgbClr val="C00000"/>
                </a:solidFill>
              </a:rPr>
              <a:t>驼峰式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00000"/>
                </a:solidFill>
              </a:rPr>
              <a:t>短横线分隔</a:t>
            </a:r>
            <a:r>
              <a:rPr lang="zh-CN" altLang="en-US" dirty="0"/>
              <a:t>来命名。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14-12</a:t>
            </a:r>
            <a:r>
              <a:rPr lang="en-US" altLang="zh-CN" dirty="0"/>
              <a:t>】</a:t>
            </a:r>
            <a:r>
              <a:rPr lang="zh-CN" altLang="en-US" dirty="0"/>
              <a:t>绑定</a:t>
            </a:r>
            <a:r>
              <a:rPr lang="en-US" altLang="zh-CN" dirty="0"/>
              <a:t>style</a:t>
            </a:r>
            <a:r>
              <a:rPr lang="zh-CN" altLang="en-US" dirty="0"/>
              <a:t>的方式。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D7D26F-790C-4945-9D78-0B603B8F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57</a:t>
            </a:fld>
            <a:endParaRPr kumimoji="1"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F20E5D-6C53-4AA4-8DEB-8B5BABCC3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355" y="4305402"/>
            <a:ext cx="8783290" cy="104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3256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58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9418504" cy="458628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14.1 </a:t>
            </a:r>
            <a:r>
              <a:rPr kumimoji="1" lang="zh-CN" altLang="en-US" dirty="0"/>
              <a:t>安装</a:t>
            </a:r>
            <a:r>
              <a:rPr kumimoji="1" lang="en-US" altLang="zh-CN" dirty="0"/>
              <a:t>Vue 3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14.2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Visual Studio Code</a:t>
            </a:r>
            <a:r>
              <a:rPr kumimoji="1" lang="zh-CN" altLang="en-US" dirty="0"/>
              <a:t>开发第一个</a:t>
            </a:r>
            <a:r>
              <a:rPr kumimoji="1" lang="en-US" altLang="zh-CN" dirty="0"/>
              <a:t>Vue</a:t>
            </a:r>
            <a:r>
              <a:rPr kumimoji="1" lang="zh-CN" altLang="en-US" dirty="0"/>
              <a:t>程序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14.3 </a:t>
            </a:r>
            <a:r>
              <a:rPr kumimoji="1" lang="zh-CN" altLang="en-US" dirty="0"/>
              <a:t>插值与表达式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14.4 </a:t>
            </a:r>
            <a:r>
              <a:rPr kumimoji="1" lang="zh-CN" altLang="en-US" dirty="0"/>
              <a:t>计算属性和监听器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14.5 </a:t>
            </a:r>
            <a:r>
              <a:rPr kumimoji="1" lang="zh-CN" altLang="en-US" dirty="0"/>
              <a:t>指令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14.6 </a:t>
            </a:r>
            <a:r>
              <a:rPr kumimoji="1" lang="zh-CN" altLang="en-US" dirty="0"/>
              <a:t>在</a:t>
            </a:r>
            <a:r>
              <a:rPr kumimoji="1" lang="en-US" altLang="zh-CN" dirty="0"/>
              <a:t>Vue</a:t>
            </a:r>
            <a:r>
              <a:rPr kumimoji="1" lang="zh-CN" altLang="en-US" dirty="0"/>
              <a:t>中动态使用样式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14.7 </a:t>
            </a:r>
            <a:r>
              <a:rPr kumimoji="1" lang="zh-CN" altLang="en-US" dirty="0">
                <a:solidFill>
                  <a:srgbClr val="C00000"/>
                </a:solidFill>
              </a:rPr>
              <a:t>组件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14.8 </a:t>
            </a:r>
            <a:r>
              <a:rPr kumimoji="1" lang="zh-CN" altLang="en-US" dirty="0"/>
              <a:t>自定义指令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395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ACADC7-2230-864C-A77A-DA0BF843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508" y="352769"/>
            <a:ext cx="8220812" cy="879086"/>
          </a:xfrm>
        </p:spPr>
        <p:txBody>
          <a:bodyPr/>
          <a:lstStyle/>
          <a:p>
            <a:pPr eaLnBrk="1" hangingPunct="1"/>
            <a:r>
              <a:rPr lang="en-US" altLang="zh-CN" dirty="0"/>
              <a:t>14.1 </a:t>
            </a:r>
            <a:r>
              <a:rPr lang="zh-CN" altLang="en-US" dirty="0"/>
              <a:t>安装</a:t>
            </a:r>
            <a:r>
              <a:rPr lang="en-US" altLang="zh-CN" dirty="0"/>
              <a:t>Vue 3</a:t>
            </a:r>
            <a:endParaRPr lang="zh-CN" altLang="en-US" sz="28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F4110DD-B710-B748-88DE-CD75D504A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98401"/>
            <a:ext cx="10515600" cy="5006830"/>
          </a:xfrm>
        </p:spPr>
        <p:txBody>
          <a:bodyPr>
            <a:normAutofit/>
          </a:bodyPr>
          <a:lstStyle/>
          <a:p>
            <a:r>
              <a:rPr lang="en-US" altLang="zh-CN" dirty="0"/>
              <a:t>14.1.1</a:t>
            </a:r>
            <a:r>
              <a:rPr lang="zh-CN" altLang="en-US" dirty="0"/>
              <a:t>本地独立版本方法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14.1.2 CDN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14.1.3 NPM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/>
              <a:t>14.1.4 </a:t>
            </a:r>
            <a:r>
              <a:rPr lang="zh-CN" altLang="en-US" dirty="0"/>
              <a:t>命令行工具（</a:t>
            </a:r>
            <a:r>
              <a:rPr lang="en-US" altLang="zh-CN" dirty="0"/>
              <a:t>CLI</a:t>
            </a:r>
            <a:r>
              <a:rPr lang="zh-CN" altLang="en-US" dirty="0"/>
              <a:t>）方法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755278-7C6D-194D-B9C6-F3E13F1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2080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D07A8-0B14-4484-8FBB-95D54196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14.7 </a:t>
            </a:r>
            <a:r>
              <a:rPr lang="zh-CN" altLang="en-US" dirty="0"/>
              <a:t>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36074-3D0C-4C8D-B9B5-7CBD8605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14.7.1 </a:t>
            </a:r>
            <a:r>
              <a:rPr lang="zh-CN" altLang="en-US" dirty="0">
                <a:solidFill>
                  <a:srgbClr val="C00000"/>
                </a:solidFill>
              </a:rPr>
              <a:t>组件注册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14.7.2 </a:t>
            </a:r>
            <a:r>
              <a:rPr lang="zh-CN" altLang="en-US" dirty="0"/>
              <a:t>父组件向子组件传值</a:t>
            </a:r>
            <a:endParaRPr lang="en-US" altLang="zh-CN" dirty="0"/>
          </a:p>
          <a:p>
            <a:r>
              <a:rPr lang="en-US" altLang="zh-CN" dirty="0"/>
              <a:t>14.7.3 </a:t>
            </a:r>
            <a:r>
              <a:rPr lang="zh-CN" altLang="en-US" dirty="0"/>
              <a:t>子组件向父组件传值</a:t>
            </a:r>
            <a:endParaRPr lang="en-US" altLang="zh-CN" dirty="0"/>
          </a:p>
          <a:p>
            <a:r>
              <a:rPr lang="en-US" altLang="zh-CN" dirty="0"/>
              <a:t>14.7.4 </a:t>
            </a:r>
            <a:r>
              <a:rPr lang="zh-CN" altLang="en-US" dirty="0"/>
              <a:t>提供</a:t>
            </a:r>
            <a:r>
              <a:rPr lang="en-US" altLang="zh-CN" dirty="0"/>
              <a:t>/</a:t>
            </a:r>
            <a:r>
              <a:rPr lang="zh-CN" altLang="en-US" dirty="0"/>
              <a:t>注入（组件链传值）</a:t>
            </a:r>
            <a:endParaRPr lang="en-US" altLang="zh-CN" dirty="0"/>
          </a:p>
          <a:p>
            <a:r>
              <a:rPr lang="en-US" altLang="zh-CN" dirty="0"/>
              <a:t>14.7.5 </a:t>
            </a:r>
            <a:r>
              <a:rPr lang="zh-CN" altLang="en-US" dirty="0"/>
              <a:t>插槽</a:t>
            </a:r>
            <a:endParaRPr lang="en-US" altLang="zh-CN" dirty="0"/>
          </a:p>
          <a:p>
            <a:r>
              <a:rPr lang="en-US" altLang="zh-CN" dirty="0"/>
              <a:t>14.7.6 </a:t>
            </a:r>
            <a:r>
              <a:rPr lang="zh-CN" altLang="en-US" dirty="0"/>
              <a:t>动态组件</a:t>
            </a:r>
            <a:r>
              <a:rPr lang="en-US" altLang="zh-CN" dirty="0"/>
              <a:t>&amp;</a:t>
            </a:r>
            <a:r>
              <a:rPr lang="zh-CN" altLang="en-US" dirty="0"/>
              <a:t>异步组件</a:t>
            </a:r>
            <a:endParaRPr lang="en-US" altLang="zh-CN" dirty="0"/>
          </a:p>
          <a:p>
            <a:r>
              <a:rPr lang="en-US" altLang="zh-CN" dirty="0"/>
              <a:t>14.7.7 </a:t>
            </a:r>
            <a:r>
              <a:rPr lang="zh-CN" altLang="en-US" dirty="0"/>
              <a:t>使用</a:t>
            </a:r>
            <a:r>
              <a:rPr lang="en-US" altLang="zh-CN" dirty="0"/>
              <a:t>ref</a:t>
            </a:r>
            <a:r>
              <a:rPr lang="zh-CN" altLang="en-US" dirty="0"/>
              <a:t>获取</a:t>
            </a:r>
            <a:r>
              <a:rPr lang="en-US" altLang="zh-CN" dirty="0"/>
              <a:t>DOM</a:t>
            </a:r>
            <a:r>
              <a:rPr lang="zh-CN" altLang="en-US" dirty="0"/>
              <a:t>元素和组件引用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02F1B2-38B5-467B-831C-F9B1DC7E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036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5CAB2-D3E5-4A45-8A29-98CE32CA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14.7.1 </a:t>
            </a:r>
            <a:r>
              <a:rPr lang="zh-CN" altLang="en-US" dirty="0"/>
              <a:t>组件注册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AC671-B2BB-4098-80F1-3E0D26C50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组件（</a:t>
            </a:r>
            <a:r>
              <a:rPr lang="en-US" altLang="zh-CN" dirty="0">
                <a:solidFill>
                  <a:srgbClr val="C00000"/>
                </a:solidFill>
              </a:rPr>
              <a:t>Component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r>
              <a:rPr lang="zh-CN" altLang="en-US" dirty="0"/>
              <a:t>是</a:t>
            </a:r>
            <a:r>
              <a:rPr lang="en-US" altLang="zh-CN" dirty="0"/>
              <a:t>Vue.js</a:t>
            </a:r>
            <a:r>
              <a:rPr lang="zh-CN" altLang="en-US" dirty="0"/>
              <a:t>最核心的功能，是可扩展的</a:t>
            </a:r>
            <a:r>
              <a:rPr lang="en-US" altLang="zh-CN" dirty="0"/>
              <a:t>HTML</a:t>
            </a:r>
            <a:r>
              <a:rPr lang="zh-CN" altLang="en-US" dirty="0"/>
              <a:t>元素（可看作自定义的</a:t>
            </a:r>
            <a:r>
              <a:rPr lang="en-US" altLang="zh-CN" dirty="0"/>
              <a:t>HTML</a:t>
            </a:r>
            <a:r>
              <a:rPr lang="zh-CN" altLang="en-US" dirty="0"/>
              <a:t>元素），是封装可重用的代码，同时也是</a:t>
            </a:r>
            <a:r>
              <a:rPr lang="en-US" altLang="zh-CN" dirty="0"/>
              <a:t>Vue</a:t>
            </a:r>
            <a:r>
              <a:rPr lang="zh-CN" altLang="en-US" dirty="0"/>
              <a:t>实例，可以接受与</a:t>
            </a:r>
            <a:r>
              <a:rPr lang="en-US" altLang="zh-CN" dirty="0"/>
              <a:t>Vue</a:t>
            </a:r>
            <a:r>
              <a:rPr lang="zh-CN" altLang="en-US" dirty="0"/>
              <a:t>相同的选项对象并提供相同的</a:t>
            </a:r>
            <a:r>
              <a:rPr lang="zh-CN" altLang="en-US" dirty="0">
                <a:solidFill>
                  <a:srgbClr val="C00000"/>
                </a:solidFill>
              </a:rPr>
              <a:t>生命周期钩子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组件系统</a:t>
            </a:r>
            <a:r>
              <a:rPr lang="zh-CN" altLang="en-US" dirty="0"/>
              <a:t>是</a:t>
            </a:r>
            <a:r>
              <a:rPr lang="en-US" altLang="zh-CN" dirty="0"/>
              <a:t>Vue.js</a:t>
            </a:r>
            <a:r>
              <a:rPr lang="zh-CN" altLang="en-US" dirty="0"/>
              <a:t>中一个重要的概念，它提供了一种抽象，让我们可以</a:t>
            </a:r>
            <a:r>
              <a:rPr lang="zh-CN" altLang="en-US" dirty="0">
                <a:solidFill>
                  <a:srgbClr val="C00000"/>
                </a:solidFill>
              </a:rPr>
              <a:t>使用独立可复用的小组件来构建大型应用</a:t>
            </a:r>
            <a:r>
              <a:rPr lang="zh-CN" altLang="en-US" dirty="0"/>
              <a:t>，任意类型的应用界面都可以抽象为一个</a:t>
            </a:r>
            <a:r>
              <a:rPr lang="zh-CN" altLang="en-US" dirty="0">
                <a:solidFill>
                  <a:srgbClr val="C00000"/>
                </a:solidFill>
              </a:rPr>
              <a:t>组件树</a:t>
            </a:r>
            <a:r>
              <a:rPr lang="zh-CN" altLang="en-US" dirty="0"/>
              <a:t>。这种前端组件化，方便</a:t>
            </a:r>
            <a:r>
              <a:rPr lang="en-US" altLang="zh-CN" dirty="0"/>
              <a:t>UI</a:t>
            </a:r>
            <a:r>
              <a:rPr lang="zh-CN" altLang="en-US" dirty="0"/>
              <a:t>组件的重用。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AFCCCC-C7A2-4EDF-92B6-427A26DC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8023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14921-D891-4E6E-A4B0-856280BC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14.7.1 </a:t>
            </a:r>
            <a:r>
              <a:rPr lang="zh-CN" altLang="en-US" dirty="0"/>
              <a:t>组件注册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78E73-ADE6-4B08-8317-7BF151AED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为了能在</a:t>
            </a:r>
            <a:r>
              <a:rPr lang="en-US" altLang="zh-CN" dirty="0"/>
              <a:t>UI</a:t>
            </a:r>
            <a:r>
              <a:rPr lang="zh-CN" altLang="en-US" dirty="0"/>
              <a:t>模板中使用组件，必须先注册以便</a:t>
            </a:r>
            <a:r>
              <a:rPr lang="en-US" altLang="zh-CN" dirty="0"/>
              <a:t>Vue</a:t>
            </a:r>
            <a:r>
              <a:rPr lang="zh-CN" altLang="en-US" dirty="0"/>
              <a:t>识别。有两种组件的注册类型：</a:t>
            </a:r>
            <a:r>
              <a:rPr lang="zh-CN" altLang="en-US" dirty="0">
                <a:solidFill>
                  <a:srgbClr val="C00000"/>
                </a:solidFill>
              </a:rPr>
              <a:t>全局注册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局部注册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．全局注册</a:t>
            </a:r>
          </a:p>
          <a:p>
            <a:r>
              <a:rPr lang="zh-CN" altLang="en-US" dirty="0"/>
              <a:t>组件可通过</a:t>
            </a:r>
            <a:r>
              <a:rPr lang="en-US" altLang="zh-CN" dirty="0"/>
              <a:t>component</a:t>
            </a:r>
            <a:r>
              <a:rPr lang="zh-CN" altLang="en-US" dirty="0"/>
              <a:t>方法实现全局注册，全局注册示例代码如下：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D4186F-B4DC-427F-B75D-EF583768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0947CF-0E7C-4B5E-915D-BC79D49FB1BC}"/>
              </a:ext>
            </a:extLst>
          </p:cNvPr>
          <p:cNvSpPr txBox="1"/>
          <p:nvPr/>
        </p:nvSpPr>
        <p:spPr>
          <a:xfrm>
            <a:off x="2258458" y="3582154"/>
            <a:ext cx="4516915" cy="3139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app = Vue.createApp({})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app.component('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component-a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',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选项</a:t>
            </a: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app.component('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component-b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',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选项</a:t>
            </a: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app.component('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component-c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',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选项</a:t>
            </a: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app.mount('#app')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4BB958-2AF6-4C59-AAF5-426BD5F0BF7B}"/>
              </a:ext>
            </a:extLst>
          </p:cNvPr>
          <p:cNvSpPr txBox="1"/>
          <p:nvPr/>
        </p:nvSpPr>
        <p:spPr>
          <a:xfrm>
            <a:off x="7116896" y="3582154"/>
            <a:ext cx="4680249" cy="12432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app.component</a:t>
            </a:r>
            <a:r>
              <a:rPr lang="zh-CN" altLang="en-US" dirty="0"/>
              <a:t>的第一个参数</a:t>
            </a:r>
            <a:r>
              <a:rPr lang="en-US" altLang="zh-CN" dirty="0">
                <a:solidFill>
                  <a:srgbClr val="C00000"/>
                </a:solidFill>
              </a:rPr>
              <a:t>component-a</a:t>
            </a:r>
            <a:r>
              <a:rPr lang="zh-CN" altLang="en-US" dirty="0">
                <a:solidFill>
                  <a:srgbClr val="C00000"/>
                </a:solidFill>
              </a:rPr>
              <a:t>组件的名称（自定义标签）</a:t>
            </a:r>
            <a:r>
              <a:rPr lang="zh-CN" altLang="en-US" dirty="0"/>
              <a:t>，组件名称推荐全部小写包含连字符（即有多个单词），避免与</a:t>
            </a:r>
            <a:r>
              <a:rPr lang="en-US" altLang="zh-CN" dirty="0"/>
              <a:t>HTML</a:t>
            </a:r>
            <a:r>
              <a:rPr lang="zh-CN" altLang="en-US" dirty="0"/>
              <a:t>元素相冲突。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07669CB-1A63-4965-B08D-6DC068CE3EE5}"/>
              </a:ext>
            </a:extLst>
          </p:cNvPr>
          <p:cNvCxnSpPr/>
          <p:nvPr/>
        </p:nvCxnSpPr>
        <p:spPr>
          <a:xfrm flipV="1">
            <a:off x="5233012" y="3811836"/>
            <a:ext cx="5552501" cy="13544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F0995B1-AE5E-4937-BBE2-411DAE4422CC}"/>
              </a:ext>
            </a:extLst>
          </p:cNvPr>
          <p:cNvSpPr txBox="1"/>
          <p:nvPr/>
        </p:nvSpPr>
        <p:spPr>
          <a:xfrm>
            <a:off x="7116896" y="5078776"/>
            <a:ext cx="4680249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id="app"&gt;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component-a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&gt;&lt;/component-a&gt;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component-b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&gt;&lt;/component-b&gt;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component-c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&gt;&lt;/component-c&gt;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0B374C0-726B-463A-ADD4-3AEB98E13F82}"/>
              </a:ext>
            </a:extLst>
          </p:cNvPr>
          <p:cNvCxnSpPr/>
          <p:nvPr/>
        </p:nvCxnSpPr>
        <p:spPr>
          <a:xfrm>
            <a:off x="5233012" y="4176961"/>
            <a:ext cx="3580482" cy="12669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5B31BE1-0F9F-4247-BAF0-D38C189EAE93}"/>
              </a:ext>
            </a:extLst>
          </p:cNvPr>
          <p:cNvCxnSpPr/>
          <p:nvPr/>
        </p:nvCxnSpPr>
        <p:spPr>
          <a:xfrm>
            <a:off x="5332164" y="4913405"/>
            <a:ext cx="3404212" cy="90350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FBF5F65-513F-4543-9E31-7D099B49C0C3}"/>
              </a:ext>
            </a:extLst>
          </p:cNvPr>
          <p:cNvCxnSpPr>
            <a:cxnSpLocks/>
          </p:cNvCxnSpPr>
          <p:nvPr/>
        </p:nvCxnSpPr>
        <p:spPr>
          <a:xfrm>
            <a:off x="5255046" y="5697289"/>
            <a:ext cx="3249976" cy="40016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792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C409F-7318-448F-9AB8-70ED8888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14.7.1 </a:t>
            </a:r>
            <a:r>
              <a:rPr lang="zh-CN" altLang="en-US" dirty="0"/>
              <a:t>组件注册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87152-ECE8-497E-8E68-D1E01FCBE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14-13】</a:t>
            </a:r>
            <a:r>
              <a:rPr lang="zh-CN" altLang="en-US" dirty="0"/>
              <a:t>定义一个名为</a:t>
            </a:r>
            <a:r>
              <a:rPr lang="en-US" altLang="zh-CN" dirty="0"/>
              <a:t>button-counter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全局组件</a:t>
            </a:r>
            <a:r>
              <a:rPr lang="zh-CN" altLang="en-US" dirty="0"/>
              <a:t>，组件显示的内容为一个按钮。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DCD0A0-51BC-4BC8-9D41-A7FAB81E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62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F2ACF7-C385-4326-A4AD-222B2F612B4E}"/>
              </a:ext>
            </a:extLst>
          </p:cNvPr>
          <p:cNvSpPr txBox="1"/>
          <p:nvPr/>
        </p:nvSpPr>
        <p:spPr>
          <a:xfrm>
            <a:off x="838200" y="2555914"/>
            <a:ext cx="5905041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&lt;template id="</a:t>
            </a:r>
            <a:r>
              <a:rPr lang="de-DE" altLang="zh-CN" sz="18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button-counter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&lt;button @click="count++"&gt;You clicked me {{ count }} times.&lt;/button&gt;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&lt;/template&gt;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id="components-demo"&gt;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&lt;!--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在模板中任意使用组件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&lt;!--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每个组件都各自独立维护它的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count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。因为每用一次组件，就会有一个它的新实例被创建。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&lt;button-counter&gt;&lt;/button-counter&gt;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&lt;button-counter&gt;&lt;/button-counter&gt;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&lt;button-counter&gt;&lt;/button-counter&gt;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7E01C9-D068-4241-9E49-6B5BE3BAE47D}"/>
              </a:ext>
            </a:extLst>
          </p:cNvPr>
          <p:cNvSpPr txBox="1"/>
          <p:nvPr/>
        </p:nvSpPr>
        <p:spPr>
          <a:xfrm>
            <a:off x="6973677" y="2555914"/>
            <a:ext cx="4823468" cy="4247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&lt;script src="js/vue.global.js"&gt;&lt;/script&gt;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创建一个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const app = Vue.createApp({})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app.component('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button-counter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',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data()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return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count: 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},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组件显示的内容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template: </a:t>
            </a:r>
            <a:r>
              <a:rPr lang="de-DE" altLang="zh-CN" sz="18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'#button-counter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app.mount('#components-demo')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7E61933-05FB-4348-A9EE-3DF53B86DE50}"/>
              </a:ext>
            </a:extLst>
          </p:cNvPr>
          <p:cNvCxnSpPr/>
          <p:nvPr/>
        </p:nvCxnSpPr>
        <p:spPr>
          <a:xfrm>
            <a:off x="3668617" y="2820318"/>
            <a:ext cx="5385328" cy="298557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E135A20-B6A7-45AA-A210-7553571B3B06}"/>
              </a:ext>
            </a:extLst>
          </p:cNvPr>
          <p:cNvCxnSpPr/>
          <p:nvPr/>
        </p:nvCxnSpPr>
        <p:spPr>
          <a:xfrm flipV="1">
            <a:off x="4957590" y="3955055"/>
            <a:ext cx="4461832" cy="13921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3656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F4284-5145-4720-8302-B03F4257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14.7.1 </a:t>
            </a:r>
            <a:r>
              <a:rPr lang="zh-CN" altLang="en-US" dirty="0"/>
              <a:t>组件注册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B1F87-854C-488A-ADE4-7B51592E7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全局注册往往是不够理想的。比如，使用</a:t>
            </a:r>
            <a:r>
              <a:rPr lang="en-US" altLang="zh-CN" dirty="0"/>
              <a:t>webpack</a:t>
            </a:r>
            <a:r>
              <a:rPr lang="zh-CN" altLang="en-US" dirty="0"/>
              <a:t>（后续讲解）构建系统，</a:t>
            </a:r>
            <a:r>
              <a:rPr lang="zh-CN" altLang="en-US" dirty="0">
                <a:solidFill>
                  <a:srgbClr val="C00000"/>
                </a:solidFill>
              </a:rPr>
              <a:t>全局注册的组件，即使不再使用，仍然被包含在最终的构建结果中</a:t>
            </a:r>
            <a:r>
              <a:rPr lang="zh-CN" altLang="en-US" dirty="0"/>
              <a:t>。造成用户无意义的下载</a:t>
            </a:r>
            <a:r>
              <a:rPr lang="en-US" altLang="zh-CN" dirty="0"/>
              <a:t>JavaScript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18B2E8-3408-4380-9FCF-1A9261E7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BCC6D4-D4E8-4907-A41F-9F3B7B1911EB}"/>
              </a:ext>
            </a:extLst>
          </p:cNvPr>
          <p:cNvSpPr txBox="1"/>
          <p:nvPr/>
        </p:nvSpPr>
        <p:spPr>
          <a:xfrm>
            <a:off x="418641" y="2878161"/>
            <a:ext cx="3150824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ComponentA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/* ... */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ComponentB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/* ... */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ComponentC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/* ... */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68AF34-C620-4FDE-AFE8-490C4DB54AE4}"/>
              </a:ext>
            </a:extLst>
          </p:cNvPr>
          <p:cNvSpPr txBox="1"/>
          <p:nvPr/>
        </p:nvSpPr>
        <p:spPr>
          <a:xfrm>
            <a:off x="3844887" y="3018622"/>
            <a:ext cx="692960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可以通过一个普通的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en-US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来定义组件，然后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实例的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components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选项局部注册组件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B71468-63B8-43EE-90A6-208377482D3B}"/>
              </a:ext>
            </a:extLst>
          </p:cNvPr>
          <p:cNvSpPr txBox="1"/>
          <p:nvPr/>
        </p:nvSpPr>
        <p:spPr>
          <a:xfrm>
            <a:off x="3844886" y="3776301"/>
            <a:ext cx="6929609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app = Vue.createApp({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components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component-a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':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ComponentA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,//component-a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为局部组件名称</a:t>
            </a:r>
          </a:p>
          <a:p>
            <a:pPr marL="5334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'component-b': ComponentB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	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	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4703B75-EA63-4F0B-8EC1-A2AFE9061C24}"/>
              </a:ext>
            </a:extLst>
          </p:cNvPr>
          <p:cNvCxnSpPr/>
          <p:nvPr/>
        </p:nvCxnSpPr>
        <p:spPr>
          <a:xfrm flipH="1">
            <a:off x="2214390" y="3227942"/>
            <a:ext cx="4241494" cy="20105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95313E1-1E4F-4BE1-896A-CB455DDEBC9C}"/>
              </a:ext>
            </a:extLst>
          </p:cNvPr>
          <p:cNvSpPr txBox="1"/>
          <p:nvPr/>
        </p:nvSpPr>
        <p:spPr>
          <a:xfrm>
            <a:off x="328121" y="5615264"/>
            <a:ext cx="5089793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局部注册的组件只在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该组件作用域下有效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。例如，希望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ComponentA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ComponentB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中可用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，需要在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ComponentB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中，使用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components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选项局部注册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ComponentA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A529D7-CBED-472D-959F-3637BC5C06DE}"/>
              </a:ext>
            </a:extLst>
          </p:cNvPr>
          <p:cNvSpPr txBox="1"/>
          <p:nvPr/>
        </p:nvSpPr>
        <p:spPr>
          <a:xfrm>
            <a:off x="5497417" y="5593230"/>
            <a:ext cx="5277078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ComponentB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components: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'component-a':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ComponentA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F90FF09-54BF-4DAF-A128-706A419C2E78}"/>
              </a:ext>
            </a:extLst>
          </p:cNvPr>
          <p:cNvCxnSpPr/>
          <p:nvPr/>
        </p:nvCxnSpPr>
        <p:spPr>
          <a:xfrm>
            <a:off x="4109292" y="6097452"/>
            <a:ext cx="4186409" cy="39542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1677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D07A8-0B14-4484-8FBB-95D54196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14.7 </a:t>
            </a:r>
            <a:r>
              <a:rPr lang="zh-CN" altLang="en-US" dirty="0"/>
              <a:t>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36074-3D0C-4C8D-B9B5-7CBD8605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14.7.1 </a:t>
            </a:r>
            <a:r>
              <a:rPr lang="zh-CN" altLang="en-US" dirty="0"/>
              <a:t>组件注册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14.7.2 </a:t>
            </a:r>
            <a:r>
              <a:rPr lang="zh-CN" altLang="en-US" dirty="0">
                <a:solidFill>
                  <a:srgbClr val="C00000"/>
                </a:solidFill>
              </a:rPr>
              <a:t>父组件向子组件传值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14.7.3 </a:t>
            </a:r>
            <a:r>
              <a:rPr lang="zh-CN" altLang="en-US" dirty="0"/>
              <a:t>子组件向父组件传值</a:t>
            </a:r>
            <a:endParaRPr lang="en-US" altLang="zh-CN" dirty="0"/>
          </a:p>
          <a:p>
            <a:r>
              <a:rPr lang="en-US" altLang="zh-CN" dirty="0"/>
              <a:t>14.7.4 </a:t>
            </a:r>
            <a:r>
              <a:rPr lang="zh-CN" altLang="en-US" dirty="0"/>
              <a:t>提供</a:t>
            </a:r>
            <a:r>
              <a:rPr lang="en-US" altLang="zh-CN" dirty="0"/>
              <a:t>/</a:t>
            </a:r>
            <a:r>
              <a:rPr lang="zh-CN" altLang="en-US" dirty="0"/>
              <a:t>注入（组件链传值）</a:t>
            </a:r>
            <a:endParaRPr lang="en-US" altLang="zh-CN" dirty="0"/>
          </a:p>
          <a:p>
            <a:r>
              <a:rPr lang="en-US" altLang="zh-CN" dirty="0"/>
              <a:t>14.7.5 </a:t>
            </a:r>
            <a:r>
              <a:rPr lang="zh-CN" altLang="en-US" dirty="0"/>
              <a:t>插槽</a:t>
            </a:r>
            <a:endParaRPr lang="en-US" altLang="zh-CN" dirty="0"/>
          </a:p>
          <a:p>
            <a:r>
              <a:rPr lang="en-US" altLang="zh-CN" dirty="0"/>
              <a:t>14.7.6 </a:t>
            </a:r>
            <a:r>
              <a:rPr lang="zh-CN" altLang="en-US" dirty="0"/>
              <a:t>动态组件</a:t>
            </a:r>
            <a:r>
              <a:rPr lang="en-US" altLang="zh-CN" dirty="0"/>
              <a:t>&amp;</a:t>
            </a:r>
            <a:r>
              <a:rPr lang="zh-CN" altLang="en-US" dirty="0"/>
              <a:t>异步组件</a:t>
            </a:r>
            <a:endParaRPr lang="en-US" altLang="zh-CN" dirty="0"/>
          </a:p>
          <a:p>
            <a:r>
              <a:rPr lang="en-US" altLang="zh-CN" dirty="0"/>
              <a:t>14.7.7 </a:t>
            </a:r>
            <a:r>
              <a:rPr lang="zh-CN" altLang="en-US" dirty="0"/>
              <a:t>使用</a:t>
            </a:r>
            <a:r>
              <a:rPr lang="en-US" altLang="zh-CN" dirty="0"/>
              <a:t>ref</a:t>
            </a:r>
            <a:r>
              <a:rPr lang="zh-CN" altLang="en-US" dirty="0"/>
              <a:t>获取</a:t>
            </a:r>
            <a:r>
              <a:rPr lang="en-US" altLang="zh-CN" dirty="0"/>
              <a:t>DOM</a:t>
            </a:r>
            <a:r>
              <a:rPr lang="zh-CN" altLang="en-US" dirty="0"/>
              <a:t>元素和组件引用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02F1B2-38B5-467B-831C-F9B1DC7E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6258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FC6D6-708B-4781-81E1-402DA404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14.7.2 </a:t>
            </a:r>
            <a:r>
              <a:rPr lang="zh-CN" altLang="en-US" dirty="0"/>
              <a:t>父组件向子组件传值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A6918-E2F3-4B70-8740-369604A1D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组件除了把模板内容复用外，更重要的是</a:t>
            </a:r>
            <a:r>
              <a:rPr lang="zh-CN" altLang="en-US" dirty="0">
                <a:solidFill>
                  <a:srgbClr val="C00000"/>
                </a:solidFill>
              </a:rPr>
              <a:t>向组件传递数据</a:t>
            </a:r>
            <a:r>
              <a:rPr lang="zh-CN" altLang="en-US" dirty="0"/>
              <a:t>。传递数据的过程就是由</a:t>
            </a:r>
            <a:r>
              <a:rPr lang="en-US" altLang="zh-CN" dirty="0">
                <a:solidFill>
                  <a:srgbClr val="C00000"/>
                </a:solidFill>
              </a:rPr>
              <a:t>props</a:t>
            </a:r>
            <a:r>
              <a:rPr lang="zh-CN" altLang="en-US" dirty="0"/>
              <a:t>实现的。在组件中，使用选项</a:t>
            </a:r>
            <a:r>
              <a:rPr lang="en-US" altLang="zh-CN" dirty="0">
                <a:solidFill>
                  <a:srgbClr val="C00000"/>
                </a:solidFill>
              </a:rPr>
              <a:t>props</a:t>
            </a:r>
            <a:r>
              <a:rPr lang="zh-CN" altLang="en-US" dirty="0"/>
              <a:t>来声明</a:t>
            </a:r>
            <a:r>
              <a:rPr lang="zh-CN" altLang="en-US" dirty="0">
                <a:solidFill>
                  <a:srgbClr val="C00000"/>
                </a:solidFill>
              </a:rPr>
              <a:t>从父级组件接收的数据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C00000"/>
                </a:solidFill>
              </a:rPr>
              <a:t>props</a:t>
            </a:r>
            <a:r>
              <a:rPr lang="zh-CN" altLang="en-US" dirty="0"/>
              <a:t>的值可以是两种，一种是</a:t>
            </a:r>
            <a:r>
              <a:rPr lang="zh-CN" altLang="en-US" dirty="0">
                <a:solidFill>
                  <a:srgbClr val="C00000"/>
                </a:solidFill>
              </a:rPr>
              <a:t>字符串数组</a:t>
            </a:r>
            <a:r>
              <a:rPr lang="zh-CN" altLang="en-US" dirty="0"/>
              <a:t>，一种是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14-15</a:t>
            </a:r>
            <a:r>
              <a:rPr lang="en-US" altLang="zh-CN" dirty="0"/>
              <a:t>】</a:t>
            </a:r>
            <a:r>
              <a:rPr lang="zh-CN" altLang="en-US" dirty="0"/>
              <a:t>构造两个数组</a:t>
            </a:r>
            <a:r>
              <a:rPr lang="en-US" altLang="zh-CN" dirty="0">
                <a:solidFill>
                  <a:srgbClr val="C00000"/>
                </a:solidFill>
              </a:rPr>
              <a:t>props</a:t>
            </a:r>
            <a:r>
              <a:rPr lang="zh-CN" altLang="en-US" dirty="0"/>
              <a:t>，一个数组接收来自父级组件的数据</a:t>
            </a:r>
            <a:r>
              <a:rPr lang="en-US" altLang="zh-CN" dirty="0">
                <a:solidFill>
                  <a:srgbClr val="C00000"/>
                </a:solidFill>
              </a:rPr>
              <a:t>message</a:t>
            </a:r>
            <a:r>
              <a:rPr lang="zh-CN" altLang="en-US" dirty="0"/>
              <a:t>（实现静态传递），一个数组接收来自父级组件的数据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title</a:t>
            </a:r>
            <a:r>
              <a:rPr lang="zh-CN" altLang="en-US" dirty="0"/>
              <a:t>（实现动态传递），并将它们在组件模板中渲染。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A5E8CB-A7F3-4425-BBF7-E3C0F794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65</a:t>
            </a:fld>
            <a:endParaRPr kumimoji="1"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F00BE7-F9CD-4F6F-9242-536C0B3A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718" y="4729833"/>
            <a:ext cx="1938158" cy="199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6C3F07-4D5E-4A76-A60E-4A7A6D7426F4}"/>
              </a:ext>
            </a:extLst>
          </p:cNvPr>
          <p:cNvSpPr txBox="1"/>
          <p:nvPr/>
        </p:nvSpPr>
        <p:spPr>
          <a:xfrm>
            <a:off x="843006" y="5151815"/>
            <a:ext cx="7644788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！！！</a:t>
            </a: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注意：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果不使用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v-bind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直接传递数字、布尔值、数组及对象，都是以</a:t>
            </a:r>
            <a:r>
              <a:rPr lang="zh-CN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字符串值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传递。另外，使用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props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实现数据传递都是</a:t>
            </a:r>
            <a:r>
              <a:rPr lang="zh-CN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单向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的，即</a:t>
            </a:r>
            <a:r>
              <a:rPr lang="zh-CN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父组件数据变化时，子组件中所有的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prop</a:t>
            </a:r>
            <a:r>
              <a:rPr lang="zh-CN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将刷新为最新的值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，但是反过来不行。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16184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B746A-81D1-4D9A-B85A-06DB6242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14.7.2 </a:t>
            </a:r>
            <a:r>
              <a:rPr lang="zh-CN" altLang="en-US" dirty="0"/>
              <a:t>父组件向子组件传值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810F1-9BAB-4094-864C-56FE23BD3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>
                <a:solidFill>
                  <a:srgbClr val="C00000"/>
                </a:solidFill>
              </a:rPr>
              <a:t>props</a:t>
            </a:r>
            <a:r>
              <a:rPr lang="zh-CN" altLang="en-US" dirty="0"/>
              <a:t>实现数据传递的同时，还可以为</a:t>
            </a:r>
            <a:r>
              <a:rPr lang="en-US" altLang="zh-CN" dirty="0">
                <a:solidFill>
                  <a:srgbClr val="C00000"/>
                </a:solidFill>
              </a:rPr>
              <a:t>props</a:t>
            </a:r>
            <a:r>
              <a:rPr lang="zh-CN" altLang="en-US" dirty="0"/>
              <a:t>指定</a:t>
            </a:r>
            <a:r>
              <a:rPr lang="zh-CN" altLang="en-US" dirty="0">
                <a:solidFill>
                  <a:srgbClr val="C00000"/>
                </a:solidFill>
              </a:rPr>
              <a:t>验证要求。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为了定制</a:t>
            </a:r>
            <a:r>
              <a:rPr lang="en-US" altLang="zh-CN" dirty="0">
                <a:solidFill>
                  <a:srgbClr val="C00000"/>
                </a:solidFill>
              </a:rPr>
              <a:t>props</a:t>
            </a:r>
            <a:r>
              <a:rPr lang="zh-CN" altLang="en-US" dirty="0"/>
              <a:t>的验证方式，可以为</a:t>
            </a:r>
            <a:r>
              <a:rPr lang="en-US" altLang="zh-CN" dirty="0">
                <a:solidFill>
                  <a:srgbClr val="C00000"/>
                </a:solidFill>
              </a:rPr>
              <a:t>props</a:t>
            </a:r>
            <a:r>
              <a:rPr lang="zh-CN" altLang="en-US" dirty="0"/>
              <a:t>的值提供</a:t>
            </a:r>
            <a:r>
              <a:rPr lang="zh-CN" altLang="en-US" dirty="0">
                <a:solidFill>
                  <a:srgbClr val="C00000"/>
                </a:solidFill>
              </a:rPr>
              <a:t>带有验证需求的对象</a:t>
            </a:r>
            <a:r>
              <a:rPr lang="zh-CN" altLang="en-US" dirty="0"/>
              <a:t>，而</a:t>
            </a:r>
            <a:r>
              <a:rPr lang="zh-CN" altLang="en-US" dirty="0">
                <a:solidFill>
                  <a:srgbClr val="C00000"/>
                </a:solidFill>
              </a:rPr>
              <a:t>不是字符串数组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14-16</a:t>
            </a:r>
            <a:r>
              <a:rPr lang="en-US" altLang="zh-CN" dirty="0"/>
              <a:t>】</a:t>
            </a:r>
            <a:r>
              <a:rPr lang="zh-CN" altLang="en-US" dirty="0"/>
              <a:t>在此例中，给组件的</a:t>
            </a:r>
            <a:r>
              <a:rPr lang="en-US" altLang="zh-CN" dirty="0">
                <a:solidFill>
                  <a:srgbClr val="C00000"/>
                </a:solidFill>
              </a:rPr>
              <a:t>props</a:t>
            </a:r>
            <a:r>
              <a:rPr lang="zh-CN" altLang="en-US" dirty="0"/>
              <a:t>提供带有验证需求的对象。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3710ED-697E-4CDA-AC43-D915FF20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2709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D07A8-0B14-4484-8FBB-95D54196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14.7 </a:t>
            </a:r>
            <a:r>
              <a:rPr lang="zh-CN" altLang="en-US" dirty="0"/>
              <a:t>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36074-3D0C-4C8D-B9B5-7CBD8605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14.7.1 </a:t>
            </a:r>
            <a:r>
              <a:rPr lang="zh-CN" altLang="en-US" dirty="0"/>
              <a:t>组件注册</a:t>
            </a:r>
            <a:endParaRPr lang="en-US" altLang="zh-CN" dirty="0"/>
          </a:p>
          <a:p>
            <a:r>
              <a:rPr lang="en-US" altLang="zh-CN" dirty="0"/>
              <a:t>14.7.2 </a:t>
            </a:r>
            <a:r>
              <a:rPr lang="zh-CN" altLang="en-US" dirty="0"/>
              <a:t>父组件向子组件传值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14.7.3 </a:t>
            </a:r>
            <a:r>
              <a:rPr lang="zh-CN" altLang="en-US" dirty="0">
                <a:solidFill>
                  <a:srgbClr val="C00000"/>
                </a:solidFill>
              </a:rPr>
              <a:t>子组件向父组件传值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14.7.4 </a:t>
            </a:r>
            <a:r>
              <a:rPr lang="zh-CN" altLang="en-US" dirty="0"/>
              <a:t>提供</a:t>
            </a:r>
            <a:r>
              <a:rPr lang="en-US" altLang="zh-CN" dirty="0"/>
              <a:t>/</a:t>
            </a:r>
            <a:r>
              <a:rPr lang="zh-CN" altLang="en-US" dirty="0"/>
              <a:t>注入（组件链传值）</a:t>
            </a:r>
            <a:endParaRPr lang="en-US" altLang="zh-CN" dirty="0"/>
          </a:p>
          <a:p>
            <a:r>
              <a:rPr lang="en-US" altLang="zh-CN" dirty="0"/>
              <a:t>14.7.5 </a:t>
            </a:r>
            <a:r>
              <a:rPr lang="zh-CN" altLang="en-US" dirty="0"/>
              <a:t>插槽</a:t>
            </a:r>
            <a:endParaRPr lang="en-US" altLang="zh-CN" dirty="0"/>
          </a:p>
          <a:p>
            <a:r>
              <a:rPr lang="en-US" altLang="zh-CN" dirty="0"/>
              <a:t>14.7.6 </a:t>
            </a:r>
            <a:r>
              <a:rPr lang="zh-CN" altLang="en-US" dirty="0"/>
              <a:t>动态组件</a:t>
            </a:r>
            <a:r>
              <a:rPr lang="en-US" altLang="zh-CN" dirty="0"/>
              <a:t>&amp;</a:t>
            </a:r>
            <a:r>
              <a:rPr lang="zh-CN" altLang="en-US" dirty="0"/>
              <a:t>异步组件</a:t>
            </a:r>
            <a:endParaRPr lang="en-US" altLang="zh-CN" dirty="0"/>
          </a:p>
          <a:p>
            <a:r>
              <a:rPr lang="en-US" altLang="zh-CN" dirty="0"/>
              <a:t>14.7.7 </a:t>
            </a:r>
            <a:r>
              <a:rPr lang="zh-CN" altLang="en-US" dirty="0"/>
              <a:t>使用</a:t>
            </a:r>
            <a:r>
              <a:rPr lang="en-US" altLang="zh-CN" dirty="0"/>
              <a:t>ref</a:t>
            </a:r>
            <a:r>
              <a:rPr lang="zh-CN" altLang="en-US" dirty="0"/>
              <a:t>获取</a:t>
            </a:r>
            <a:r>
              <a:rPr lang="en-US" altLang="zh-CN" dirty="0"/>
              <a:t>DOM</a:t>
            </a:r>
            <a:r>
              <a:rPr lang="zh-CN" altLang="en-US" dirty="0"/>
              <a:t>元素和组件引用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02F1B2-38B5-467B-831C-F9B1DC7E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2434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B55F1-5C12-4145-9741-B127F40E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14.7.3 </a:t>
            </a:r>
            <a:r>
              <a:rPr lang="zh-CN" altLang="en-US" dirty="0"/>
              <a:t>子组件向父组件传值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2135B-32FB-4CC2-B027-C689239E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10515600" cy="498211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可通过</a:t>
            </a:r>
            <a:r>
              <a:rPr lang="en-US" altLang="zh-CN" dirty="0">
                <a:solidFill>
                  <a:srgbClr val="C00000"/>
                </a:solidFill>
              </a:rPr>
              <a:t>props</a:t>
            </a:r>
            <a:r>
              <a:rPr lang="zh-CN" altLang="en-US" dirty="0"/>
              <a:t>从父组件向子组件传递数据，并且这种传递是单向的。当需要</a:t>
            </a:r>
            <a:r>
              <a:rPr lang="zh-CN" altLang="en-US" dirty="0">
                <a:solidFill>
                  <a:srgbClr val="C00000"/>
                </a:solidFill>
              </a:rPr>
              <a:t>从子组件向父组件传递数据</a:t>
            </a:r>
            <a:r>
              <a:rPr lang="zh-CN" altLang="en-US" dirty="0"/>
              <a:t>时，需要首先给子组件自定义事件并使用</a:t>
            </a:r>
            <a:r>
              <a:rPr lang="en-US" altLang="zh-CN" dirty="0">
                <a:solidFill>
                  <a:srgbClr val="C00000"/>
                </a:solidFill>
              </a:rPr>
              <a:t>$emit(</a:t>
            </a:r>
            <a:r>
              <a:rPr lang="zh-CN" altLang="en-US" dirty="0">
                <a:solidFill>
                  <a:srgbClr val="C00000"/>
                </a:solidFill>
              </a:rPr>
              <a:t>事件名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要传递的数据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r>
              <a:rPr lang="zh-CN" altLang="en-US" dirty="0"/>
              <a:t>触发事件，然后父组件使用</a:t>
            </a:r>
            <a:r>
              <a:rPr lang="en-US" altLang="zh-CN" dirty="0">
                <a:solidFill>
                  <a:srgbClr val="C00000"/>
                </a:solidFill>
              </a:rPr>
              <a:t>v-on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rgbClr val="C00000"/>
                </a:solidFill>
              </a:rPr>
              <a:t>@</a:t>
            </a:r>
            <a:r>
              <a:rPr lang="zh-CN" altLang="en-US" dirty="0"/>
              <a:t>监听子组件的事件。下面通过一个实例讲解自定义事件的使用方法。</a:t>
            </a:r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14-17</a:t>
            </a:r>
            <a:r>
              <a:rPr lang="en-US" altLang="zh-CN" dirty="0"/>
              <a:t>】</a:t>
            </a:r>
            <a:r>
              <a:rPr lang="zh-CN" altLang="en-US" dirty="0"/>
              <a:t>在此例中，子组件触发两个事件，分别实现字体变大变小。</a:t>
            </a:r>
          </a:p>
          <a:p>
            <a:r>
              <a:rPr lang="zh-CN" altLang="en-US" dirty="0"/>
              <a:t>事件名推荐使用</a:t>
            </a:r>
            <a:r>
              <a:rPr lang="zh-CN" altLang="en-US" dirty="0">
                <a:solidFill>
                  <a:srgbClr val="C00000"/>
                </a:solidFill>
              </a:rPr>
              <a:t>短横线命名</a:t>
            </a:r>
            <a:r>
              <a:rPr lang="zh-CN" altLang="en-US" dirty="0"/>
              <a:t>（例如</a:t>
            </a:r>
            <a:r>
              <a:rPr lang="en-US" altLang="zh-CN" dirty="0"/>
              <a:t>enlarge-text</a:t>
            </a:r>
            <a:r>
              <a:rPr lang="zh-CN" altLang="en-US" dirty="0"/>
              <a:t>），这是因为</a:t>
            </a:r>
            <a:r>
              <a:rPr lang="en-US" altLang="zh-CN" dirty="0"/>
              <a:t>HTML </a:t>
            </a:r>
            <a:r>
              <a:rPr lang="zh-CN" altLang="en-US" dirty="0"/>
              <a:t>是大小写不区分的。如果事件名为</a:t>
            </a:r>
            <a:r>
              <a:rPr lang="en-US" altLang="zh-CN" dirty="0" err="1"/>
              <a:t>enlargeText</a:t>
            </a:r>
            <a:r>
              <a:rPr lang="zh-CN" altLang="en-US" dirty="0"/>
              <a:t>，</a:t>
            </a:r>
            <a:r>
              <a:rPr lang="en-US" altLang="zh-CN" dirty="0"/>
              <a:t>@enlargeText</a:t>
            </a:r>
            <a:r>
              <a:rPr lang="zh-CN" altLang="en-US" dirty="0"/>
              <a:t>将变成</a:t>
            </a:r>
            <a:r>
              <a:rPr lang="en-US" altLang="zh-CN" dirty="0"/>
              <a:t>@enlargetext</a:t>
            </a:r>
            <a:r>
              <a:rPr lang="zh-CN" altLang="en-US" dirty="0"/>
              <a:t>，事件</a:t>
            </a:r>
            <a:r>
              <a:rPr lang="en-US" altLang="zh-CN" dirty="0" err="1"/>
              <a:t>enlargeText</a:t>
            </a:r>
            <a:r>
              <a:rPr lang="zh-CN" altLang="en-US" dirty="0"/>
              <a:t>不可能被父组件监听到。</a:t>
            </a:r>
          </a:p>
          <a:p>
            <a:r>
              <a:rPr lang="zh-CN" altLang="en-US" dirty="0"/>
              <a:t>除了自定义事件实现子组件向父组件传值外，还可以在子组件上使用</a:t>
            </a:r>
            <a:r>
              <a:rPr lang="en-US" altLang="zh-CN" dirty="0">
                <a:solidFill>
                  <a:srgbClr val="C00000"/>
                </a:solidFill>
              </a:rPr>
              <a:t>v-model</a:t>
            </a:r>
            <a:r>
              <a:rPr lang="zh-CN" altLang="en-US" dirty="0"/>
              <a:t>向父组件传值，实现双向绑定。</a:t>
            </a:r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14-18</a:t>
            </a:r>
            <a:r>
              <a:rPr lang="en-US" altLang="zh-CN" dirty="0"/>
              <a:t>】</a:t>
            </a:r>
            <a:r>
              <a:rPr lang="zh-CN" altLang="en-US" dirty="0"/>
              <a:t>在此例中，使用</a:t>
            </a:r>
            <a:r>
              <a:rPr lang="en-US" altLang="zh-CN" dirty="0"/>
              <a:t>v-model</a:t>
            </a:r>
            <a:r>
              <a:rPr lang="zh-CN" altLang="en-US" dirty="0"/>
              <a:t>实现子组件向父组件传值，并实现双向绑定。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1A67C5-60BA-4CF5-B8AE-6642477C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A2A4E-D02A-40AA-974D-3ED4FAE9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14.1.2 CDN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DD0D8-E6AB-478C-A1D0-2D015BBFF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读者在学习或开发时，在页面上可通过</a:t>
            </a:r>
            <a:r>
              <a:rPr lang="en-US" altLang="zh-CN" dirty="0"/>
              <a:t>CDN</a:t>
            </a:r>
            <a:r>
              <a:rPr lang="zh-CN" altLang="en-US" dirty="0"/>
              <a:t>（</a:t>
            </a:r>
            <a:r>
              <a:rPr lang="en-US" altLang="zh-CN" dirty="0"/>
              <a:t>Content Delivery Network</a:t>
            </a:r>
            <a:r>
              <a:rPr lang="zh-CN" altLang="en-US" dirty="0"/>
              <a:t>，内容分发网络）引入最新版本的</a:t>
            </a:r>
            <a:r>
              <a:rPr lang="en-US" altLang="zh-CN" dirty="0"/>
              <a:t>Vue.js</a:t>
            </a:r>
            <a:r>
              <a:rPr lang="zh-CN" altLang="en-US" dirty="0"/>
              <a:t>库。示例代码如下：</a:t>
            </a:r>
          </a:p>
          <a:p>
            <a:r>
              <a:rPr lang="en-US" altLang="zh-CN" sz="2000" dirty="0">
                <a:solidFill>
                  <a:srgbClr val="C00000"/>
                </a:solidFill>
              </a:rPr>
              <a:t>&lt;script </a:t>
            </a:r>
            <a:r>
              <a:rPr lang="en-US" altLang="zh-CN" sz="2000" dirty="0" err="1">
                <a:solidFill>
                  <a:srgbClr val="C00000"/>
                </a:solidFill>
              </a:rPr>
              <a:t>src</a:t>
            </a:r>
            <a:r>
              <a:rPr lang="en-US" altLang="zh-CN" sz="2000" dirty="0">
                <a:solidFill>
                  <a:srgbClr val="C00000"/>
                </a:solidFill>
              </a:rPr>
              <a:t>="https://unpkg.com/</a:t>
            </a:r>
            <a:r>
              <a:rPr lang="en-US" altLang="zh-CN" sz="2000" dirty="0" err="1">
                <a:solidFill>
                  <a:srgbClr val="C00000"/>
                </a:solidFill>
              </a:rPr>
              <a:t>vue@next</a:t>
            </a:r>
            <a:r>
              <a:rPr lang="en-US" altLang="zh-CN" sz="2000" dirty="0">
                <a:solidFill>
                  <a:srgbClr val="C00000"/>
                </a:solidFill>
              </a:rPr>
              <a:t>"&gt;&lt;/script&gt;</a:t>
            </a:r>
          </a:p>
          <a:p>
            <a:r>
              <a:rPr lang="zh-CN" altLang="en-US" dirty="0"/>
              <a:t>对于生产环境，建议使用固定版本，以免因版本不同带来兼容性问题，示例代码如下：</a:t>
            </a:r>
          </a:p>
          <a:p>
            <a:r>
              <a:rPr lang="en-US" altLang="zh-CN" sz="2000" dirty="0">
                <a:solidFill>
                  <a:srgbClr val="C00000"/>
                </a:solidFill>
              </a:rPr>
              <a:t>&lt;script </a:t>
            </a:r>
            <a:r>
              <a:rPr lang="en-US" altLang="zh-CN" sz="2000" dirty="0" err="1">
                <a:solidFill>
                  <a:srgbClr val="C00000"/>
                </a:solidFill>
              </a:rPr>
              <a:t>src</a:t>
            </a:r>
            <a:r>
              <a:rPr lang="en-US" altLang="zh-CN" sz="2000" dirty="0">
                <a:solidFill>
                  <a:srgbClr val="C00000"/>
                </a:solidFill>
              </a:rPr>
              <a:t>="https://unpkg.com/vue@3.0.5/</a:t>
            </a:r>
            <a:r>
              <a:rPr lang="en-US" altLang="zh-CN" sz="2000" dirty="0" err="1">
                <a:solidFill>
                  <a:srgbClr val="C00000"/>
                </a:solidFill>
              </a:rPr>
              <a:t>dist</a:t>
            </a:r>
            <a:r>
              <a:rPr lang="en-US" altLang="zh-CN" sz="2000" dirty="0">
                <a:solidFill>
                  <a:srgbClr val="C00000"/>
                </a:solidFill>
              </a:rPr>
              <a:t>/vue.global.js"&gt;&lt;/script&gt;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BC9BEF-2DF7-4099-8D5E-0796E04B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1193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D07A8-0B14-4484-8FBB-95D54196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14.7 </a:t>
            </a:r>
            <a:r>
              <a:rPr lang="zh-CN" altLang="en-US" dirty="0"/>
              <a:t>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36074-3D0C-4C8D-B9B5-7CBD8605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14.7.1 </a:t>
            </a:r>
            <a:r>
              <a:rPr lang="zh-CN" altLang="en-US" dirty="0"/>
              <a:t>组件注册</a:t>
            </a:r>
            <a:endParaRPr lang="en-US" altLang="zh-CN" dirty="0"/>
          </a:p>
          <a:p>
            <a:r>
              <a:rPr lang="en-US" altLang="zh-CN" dirty="0"/>
              <a:t>14.7.2 </a:t>
            </a:r>
            <a:r>
              <a:rPr lang="zh-CN" altLang="en-US" dirty="0"/>
              <a:t>父组件向子组件传值</a:t>
            </a:r>
            <a:endParaRPr lang="en-US" altLang="zh-CN" dirty="0"/>
          </a:p>
          <a:p>
            <a:r>
              <a:rPr lang="en-US" altLang="zh-CN" dirty="0"/>
              <a:t>14.7.3 </a:t>
            </a:r>
            <a:r>
              <a:rPr lang="zh-CN" altLang="en-US" dirty="0"/>
              <a:t>子组件向父组件传值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14.7.4 </a:t>
            </a:r>
            <a:r>
              <a:rPr lang="zh-CN" altLang="en-US" dirty="0">
                <a:solidFill>
                  <a:srgbClr val="C00000"/>
                </a:solidFill>
              </a:rPr>
              <a:t>提供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注入（组件链传值）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14.7.5 </a:t>
            </a:r>
            <a:r>
              <a:rPr lang="zh-CN" altLang="en-US" dirty="0"/>
              <a:t>插槽</a:t>
            </a:r>
            <a:endParaRPr lang="en-US" altLang="zh-CN" dirty="0"/>
          </a:p>
          <a:p>
            <a:r>
              <a:rPr lang="en-US" altLang="zh-CN" dirty="0"/>
              <a:t>14.7.6 </a:t>
            </a:r>
            <a:r>
              <a:rPr lang="zh-CN" altLang="en-US" dirty="0"/>
              <a:t>动态组件</a:t>
            </a:r>
            <a:r>
              <a:rPr lang="en-US" altLang="zh-CN" dirty="0"/>
              <a:t>&amp;</a:t>
            </a:r>
            <a:r>
              <a:rPr lang="zh-CN" altLang="en-US" dirty="0"/>
              <a:t>异步组件</a:t>
            </a:r>
            <a:endParaRPr lang="en-US" altLang="zh-CN" dirty="0"/>
          </a:p>
          <a:p>
            <a:r>
              <a:rPr lang="en-US" altLang="zh-CN" dirty="0"/>
              <a:t>14.7.7 </a:t>
            </a:r>
            <a:r>
              <a:rPr lang="zh-CN" altLang="en-US" dirty="0"/>
              <a:t>使用</a:t>
            </a:r>
            <a:r>
              <a:rPr lang="en-US" altLang="zh-CN" dirty="0"/>
              <a:t>ref</a:t>
            </a:r>
            <a:r>
              <a:rPr lang="zh-CN" altLang="en-US" dirty="0"/>
              <a:t>获取</a:t>
            </a:r>
            <a:r>
              <a:rPr lang="en-US" altLang="zh-CN" dirty="0"/>
              <a:t>DOM</a:t>
            </a:r>
            <a:r>
              <a:rPr lang="zh-CN" altLang="en-US" dirty="0"/>
              <a:t>元素和组件引用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02F1B2-38B5-467B-831C-F9B1DC7E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6562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222F3-D8F1-4509-B64C-C5DE862F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14.7.4 </a:t>
            </a:r>
            <a:r>
              <a:rPr lang="zh-CN" altLang="en-US" dirty="0"/>
              <a:t>提供</a:t>
            </a:r>
            <a:r>
              <a:rPr lang="en-US" altLang="zh-CN" dirty="0"/>
              <a:t>/</a:t>
            </a:r>
            <a:r>
              <a:rPr lang="zh-CN" altLang="en-US" dirty="0"/>
              <a:t>注入（组件链传值）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01178-DE47-4F0B-BEBE-780DC2410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有时有些子组件是深嵌套的，如果将</a:t>
            </a:r>
            <a:r>
              <a:rPr lang="en-US" altLang="zh-CN" dirty="0">
                <a:solidFill>
                  <a:srgbClr val="C00000"/>
                </a:solidFill>
              </a:rPr>
              <a:t>props</a:t>
            </a:r>
            <a:r>
              <a:rPr lang="zh-CN" altLang="en-US" dirty="0"/>
              <a:t>传递到整个组件链中，将很麻烦，更不可取。对于这种情况，可以使用</a:t>
            </a:r>
            <a:r>
              <a:rPr lang="en-US" altLang="zh-CN" dirty="0">
                <a:solidFill>
                  <a:srgbClr val="C00000"/>
                </a:solidFill>
              </a:rPr>
              <a:t>provide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inject</a:t>
            </a:r>
            <a:r>
              <a:rPr lang="zh-CN" altLang="en-US" dirty="0"/>
              <a:t>实现</a:t>
            </a:r>
            <a:r>
              <a:rPr lang="zh-CN" altLang="en-US" dirty="0">
                <a:solidFill>
                  <a:srgbClr val="C00000"/>
                </a:solidFill>
              </a:rPr>
              <a:t>组件链传值</a:t>
            </a:r>
            <a:r>
              <a:rPr lang="zh-CN" altLang="en-US" dirty="0"/>
              <a:t>。父组件可以作为其所有子组件的依赖项提供程序，而不管组件层次结构有多深，父组件有一个</a:t>
            </a:r>
            <a:r>
              <a:rPr lang="en-US" altLang="zh-CN" dirty="0">
                <a:solidFill>
                  <a:srgbClr val="C00000"/>
                </a:solidFill>
              </a:rPr>
              <a:t>provide</a:t>
            </a:r>
            <a:r>
              <a:rPr lang="zh-CN" altLang="en-US" dirty="0"/>
              <a:t>选项来提供数据，子组件有一个</a:t>
            </a:r>
            <a:r>
              <a:rPr lang="en-US" altLang="zh-CN" dirty="0">
                <a:solidFill>
                  <a:srgbClr val="C00000"/>
                </a:solidFill>
              </a:rPr>
              <a:t>inject</a:t>
            </a:r>
            <a:r>
              <a:rPr lang="zh-CN" altLang="en-US" dirty="0"/>
              <a:t>项来使用这个数据。</a:t>
            </a:r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14-19</a:t>
            </a:r>
            <a:r>
              <a:rPr lang="en-US" altLang="zh-CN" dirty="0"/>
              <a:t>】</a:t>
            </a:r>
            <a:r>
              <a:rPr lang="zh-CN" altLang="en-US" dirty="0"/>
              <a:t>在此例中，创建</a:t>
            </a:r>
            <a:r>
              <a:rPr lang="en-US" altLang="zh-CN" dirty="0"/>
              <a:t>Vue</a:t>
            </a:r>
            <a:r>
              <a:rPr lang="zh-CN" altLang="en-US" dirty="0"/>
              <a:t>实例为祖先组件，并使用</a:t>
            </a:r>
            <a:r>
              <a:rPr lang="en-US" altLang="zh-CN" dirty="0"/>
              <a:t>provide</a:t>
            </a:r>
            <a:r>
              <a:rPr lang="zh-CN" altLang="en-US" dirty="0"/>
              <a:t>提供一个数据供其子孙组件</a:t>
            </a:r>
            <a:r>
              <a:rPr lang="en-US" altLang="zh-CN" dirty="0"/>
              <a:t>inject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678628-0D5D-4CD6-B458-615D8F94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5002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D07A8-0B14-4484-8FBB-95D54196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14.7 </a:t>
            </a:r>
            <a:r>
              <a:rPr lang="zh-CN" altLang="en-US" dirty="0"/>
              <a:t>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36074-3D0C-4C8D-B9B5-7CBD8605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14.7.1 </a:t>
            </a:r>
            <a:r>
              <a:rPr lang="zh-CN" altLang="en-US" dirty="0"/>
              <a:t>组件注册</a:t>
            </a:r>
            <a:endParaRPr lang="en-US" altLang="zh-CN" dirty="0"/>
          </a:p>
          <a:p>
            <a:r>
              <a:rPr lang="en-US" altLang="zh-CN" dirty="0"/>
              <a:t>14.7.2 </a:t>
            </a:r>
            <a:r>
              <a:rPr lang="zh-CN" altLang="en-US" dirty="0"/>
              <a:t>父组件向子组件传值</a:t>
            </a:r>
            <a:endParaRPr lang="en-US" altLang="zh-CN" dirty="0"/>
          </a:p>
          <a:p>
            <a:r>
              <a:rPr lang="en-US" altLang="zh-CN" dirty="0"/>
              <a:t>14.7.3 </a:t>
            </a:r>
            <a:r>
              <a:rPr lang="zh-CN" altLang="en-US" dirty="0"/>
              <a:t>子组件向父组件传值</a:t>
            </a:r>
            <a:endParaRPr lang="en-US" altLang="zh-CN" dirty="0"/>
          </a:p>
          <a:p>
            <a:r>
              <a:rPr lang="en-US" altLang="zh-CN" dirty="0"/>
              <a:t>14.7.4 </a:t>
            </a:r>
            <a:r>
              <a:rPr lang="zh-CN" altLang="en-US" dirty="0"/>
              <a:t>提供</a:t>
            </a:r>
            <a:r>
              <a:rPr lang="en-US" altLang="zh-CN" dirty="0"/>
              <a:t>/</a:t>
            </a:r>
            <a:r>
              <a:rPr lang="zh-CN" altLang="en-US" dirty="0"/>
              <a:t>注入（组件链传值）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14.7.5 </a:t>
            </a:r>
            <a:r>
              <a:rPr lang="zh-CN" altLang="en-US" dirty="0">
                <a:solidFill>
                  <a:srgbClr val="C00000"/>
                </a:solidFill>
              </a:rPr>
              <a:t>插槽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14.7.6 </a:t>
            </a:r>
            <a:r>
              <a:rPr lang="zh-CN" altLang="en-US" dirty="0"/>
              <a:t>动态组件</a:t>
            </a:r>
            <a:r>
              <a:rPr lang="en-US" altLang="zh-CN" dirty="0"/>
              <a:t>&amp;</a:t>
            </a:r>
            <a:r>
              <a:rPr lang="zh-CN" altLang="en-US" dirty="0"/>
              <a:t>异步组件</a:t>
            </a:r>
            <a:endParaRPr lang="en-US" altLang="zh-CN" dirty="0"/>
          </a:p>
          <a:p>
            <a:r>
              <a:rPr lang="en-US" altLang="zh-CN" dirty="0"/>
              <a:t>14.7.7 </a:t>
            </a:r>
            <a:r>
              <a:rPr lang="zh-CN" altLang="en-US" dirty="0"/>
              <a:t>使用</a:t>
            </a:r>
            <a:r>
              <a:rPr lang="en-US" altLang="zh-CN" dirty="0"/>
              <a:t>ref</a:t>
            </a:r>
            <a:r>
              <a:rPr lang="zh-CN" altLang="en-US" dirty="0"/>
              <a:t>获取</a:t>
            </a:r>
            <a:r>
              <a:rPr lang="en-US" altLang="zh-CN" dirty="0"/>
              <a:t>DOM</a:t>
            </a:r>
            <a:r>
              <a:rPr lang="zh-CN" altLang="en-US" dirty="0"/>
              <a:t>元素和组件引用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02F1B2-38B5-467B-831C-F9B1DC7E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0189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8D35C-89B4-4F7F-9EF9-7D38DA56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14.7.5 </a:t>
            </a:r>
            <a:r>
              <a:rPr lang="zh-CN" altLang="en-US" dirty="0"/>
              <a:t>插槽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843D67-3272-45EC-B00D-2DE686C5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72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CD5CAB-8439-4A0C-9E01-93692A4ED3E7}"/>
              </a:ext>
            </a:extLst>
          </p:cNvPr>
          <p:cNvSpPr txBox="1"/>
          <p:nvPr/>
        </p:nvSpPr>
        <p:spPr>
          <a:xfrm>
            <a:off x="1307508" y="1454227"/>
            <a:ext cx="8901628" cy="48936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一个网页有时有多个模块组成，例如：</a:t>
            </a:r>
          </a:p>
          <a:p>
            <a:pPr marL="266700"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class="container"&gt;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&lt;header&gt;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&lt;!--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我们希望把页头放这里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&lt;/header&gt;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&lt;main&gt;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&lt;!--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我们希望把主要内容放这里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&lt;/main&gt;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&lt;footer&gt;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&lt;!--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我们希望把页脚放这里 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--&gt;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&lt;/footer&gt;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这时需要使用插槽混合父组件的内容与子组件的模板。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90386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CBBD9-BC5B-4D97-902B-4EC0B0A0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．单插槽</a:t>
            </a:r>
            <a:r>
              <a:rPr lang="en-US" altLang="zh-CN" dirty="0"/>
              <a:t>slot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1BB77-C290-4AF7-B245-C87757B26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在子组件模板中，可以使用插槽</a:t>
            </a:r>
            <a:r>
              <a:rPr lang="en-US" altLang="zh-CN" dirty="0">
                <a:solidFill>
                  <a:srgbClr val="C00000"/>
                </a:solidFill>
              </a:rPr>
              <a:t>slot</a:t>
            </a:r>
            <a:r>
              <a:rPr lang="zh-CN" altLang="en-US" dirty="0"/>
              <a:t>设置默认渲染内容。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14-20</a:t>
            </a:r>
            <a:r>
              <a:rPr lang="en-US" altLang="zh-CN" dirty="0"/>
              <a:t>】</a:t>
            </a:r>
            <a:r>
              <a:rPr lang="zh-CN" altLang="en-US" dirty="0"/>
              <a:t>使用插槽</a:t>
            </a:r>
            <a:r>
              <a:rPr lang="en-US" altLang="zh-CN" dirty="0"/>
              <a:t>slot</a:t>
            </a:r>
            <a:r>
              <a:rPr lang="zh-CN" altLang="en-US" dirty="0"/>
              <a:t>设置子组件的默认渲染内容。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11B70A-2E60-4878-820E-B95441AA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349B55-F828-4969-A524-B1945310F540}"/>
              </a:ext>
            </a:extLst>
          </p:cNvPr>
          <p:cNvSpPr txBox="1"/>
          <p:nvPr/>
        </p:nvSpPr>
        <p:spPr>
          <a:xfrm>
            <a:off x="771181" y="2699133"/>
            <a:ext cx="6819441" cy="3139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&lt;template id="child"&gt;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&lt;slot&gt;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&lt;p&gt;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插槽内容，默认内容！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&lt;/p&gt;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&lt;/slot&gt;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&lt;/template&gt;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id="app"&gt;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&lt;child-com&gt;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&lt;!--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如果这里没有渲染内容，将渲染插槽中的默认内容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&lt;p&gt;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有我在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slot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就不显示！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&lt;/p&gt;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&lt;/child-com&gt;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EE6596-CE1F-4D38-8CBD-5166BB6814C4}"/>
              </a:ext>
            </a:extLst>
          </p:cNvPr>
          <p:cNvSpPr txBox="1"/>
          <p:nvPr/>
        </p:nvSpPr>
        <p:spPr>
          <a:xfrm>
            <a:off x="7657641" y="2699133"/>
            <a:ext cx="4361761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&lt;script src="js/vue.global.js"&gt;&lt;/script&gt;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const app = Vue.createApp({})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app.component('child-com',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template: '#child'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app.mount('#app')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EBDABAB-C16F-4EA7-9201-DEE6FCB7A1D8}"/>
              </a:ext>
            </a:extLst>
          </p:cNvPr>
          <p:cNvCxnSpPr/>
          <p:nvPr/>
        </p:nvCxnSpPr>
        <p:spPr>
          <a:xfrm>
            <a:off x="2181340" y="3514381"/>
            <a:ext cx="1355074" cy="149307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6254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225AF-AB90-4A13-885B-CF34CD64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．多个具名插槽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6D13E-B187-4822-BC21-168084763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>
                <a:solidFill>
                  <a:srgbClr val="C00000"/>
                </a:solidFill>
              </a:rPr>
              <a:t>多个具名插槽</a:t>
            </a:r>
            <a:r>
              <a:rPr lang="zh-CN" altLang="en-US" dirty="0"/>
              <a:t>可以实现混合渲染父组件的内容与子组件的模板。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14-21</a:t>
            </a:r>
            <a:r>
              <a:rPr lang="en-US" altLang="zh-CN" dirty="0"/>
              <a:t>】</a:t>
            </a:r>
            <a:r>
              <a:rPr lang="zh-CN" altLang="en-US" dirty="0"/>
              <a:t>使用具名插槽实现一个页面由多个模块组成。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9E94B2-B028-4E47-9933-E1F730AB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FF449A-613F-4B36-9064-33C82DFD2612}"/>
              </a:ext>
            </a:extLst>
          </p:cNvPr>
          <p:cNvSpPr txBox="1"/>
          <p:nvPr/>
        </p:nvSpPr>
        <p:spPr>
          <a:xfrm>
            <a:off x="838201" y="3007605"/>
            <a:ext cx="4857520" cy="36933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&lt;template id="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child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&lt;div&gt;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&lt;slot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name="header"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标题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&lt;/slot&gt;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&lt;div&gt;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&lt;slot&gt;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默认正文内容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&lt;/slot&gt;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&lt;div&gt;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&lt;slot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name="footer"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底部信息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&lt;/slot&gt;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&lt;/template&gt;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051097-8FA0-4195-BAF9-7D247F41EA34}"/>
              </a:ext>
            </a:extLst>
          </p:cNvPr>
          <p:cNvSpPr txBox="1"/>
          <p:nvPr/>
        </p:nvSpPr>
        <p:spPr>
          <a:xfrm>
            <a:off x="5860973" y="2908453"/>
            <a:ext cx="5492827" cy="3970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id="app"&gt;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&lt;child-com&gt;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&lt;h1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slot="header"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&gt;&lt;/h1&gt;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&lt;P&gt;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正文内容由我显示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&lt;/P&gt;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&lt;h1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slot="footer"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&gt;&lt;/h1&gt;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&lt;/child-com&gt;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const app = Vue.createApp({})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app.component(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'child-com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',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template: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'#child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app.mount('#app‘)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91656CF-79A1-40CD-A246-BBD6BE5BDC33}"/>
              </a:ext>
            </a:extLst>
          </p:cNvPr>
          <p:cNvCxnSpPr/>
          <p:nvPr/>
        </p:nvCxnSpPr>
        <p:spPr>
          <a:xfrm>
            <a:off x="2787267" y="3327094"/>
            <a:ext cx="4957591" cy="251184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68832C9-21DF-4D80-8DF5-43E85C43AD06}"/>
              </a:ext>
            </a:extLst>
          </p:cNvPr>
          <p:cNvCxnSpPr/>
          <p:nvPr/>
        </p:nvCxnSpPr>
        <p:spPr>
          <a:xfrm flipV="1">
            <a:off x="3349128" y="3723701"/>
            <a:ext cx="4295659" cy="30847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1B38EC9-EDB7-42A7-8312-6CD55FB6B73F}"/>
              </a:ext>
            </a:extLst>
          </p:cNvPr>
          <p:cNvCxnSpPr/>
          <p:nvPr/>
        </p:nvCxnSpPr>
        <p:spPr>
          <a:xfrm flipV="1">
            <a:off x="3448280" y="4274545"/>
            <a:ext cx="4196507" cy="14101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030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19BB8-02C2-421D-AA40-F9A00719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．作用域插槽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28364-93C9-405F-9882-D996C303E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有时让</a:t>
            </a:r>
            <a:r>
              <a:rPr lang="zh-CN" altLang="en-US" dirty="0">
                <a:solidFill>
                  <a:srgbClr val="C00000"/>
                </a:solidFill>
              </a:rPr>
              <a:t>插槽能够访问组件中的数据</a:t>
            </a:r>
            <a:r>
              <a:rPr lang="zh-CN" altLang="en-US" dirty="0"/>
              <a:t>是很有用的。作用域插槽更具代表性的用例是</a:t>
            </a:r>
            <a:r>
              <a:rPr lang="zh-CN" altLang="en-US" dirty="0">
                <a:solidFill>
                  <a:srgbClr val="C00000"/>
                </a:solidFill>
              </a:rPr>
              <a:t>列表组件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14-22</a:t>
            </a:r>
            <a:r>
              <a:rPr lang="en-US" altLang="zh-CN" dirty="0"/>
              <a:t>】</a:t>
            </a:r>
            <a:r>
              <a:rPr lang="zh-CN" altLang="en-US" dirty="0"/>
              <a:t>使用作用域插槽实现列表组件渲染。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903DFE-9CF5-4198-9F84-C4ECC5D7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250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D07A8-0B14-4484-8FBB-95D54196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14.7 </a:t>
            </a:r>
            <a:r>
              <a:rPr lang="zh-CN" altLang="en-US" dirty="0"/>
              <a:t>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36074-3D0C-4C8D-B9B5-7CBD8605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14.7.1 </a:t>
            </a:r>
            <a:r>
              <a:rPr lang="zh-CN" altLang="en-US" dirty="0"/>
              <a:t>组件注册</a:t>
            </a:r>
            <a:endParaRPr lang="en-US" altLang="zh-CN" dirty="0"/>
          </a:p>
          <a:p>
            <a:r>
              <a:rPr lang="en-US" altLang="zh-CN" dirty="0"/>
              <a:t>14.7.2 </a:t>
            </a:r>
            <a:r>
              <a:rPr lang="zh-CN" altLang="en-US" dirty="0"/>
              <a:t>父组件向子组件传值</a:t>
            </a:r>
            <a:endParaRPr lang="en-US" altLang="zh-CN" dirty="0"/>
          </a:p>
          <a:p>
            <a:r>
              <a:rPr lang="en-US" altLang="zh-CN" dirty="0"/>
              <a:t>14.7.3 </a:t>
            </a:r>
            <a:r>
              <a:rPr lang="zh-CN" altLang="en-US" dirty="0"/>
              <a:t>子组件向父组件传值</a:t>
            </a:r>
            <a:endParaRPr lang="en-US" altLang="zh-CN" dirty="0"/>
          </a:p>
          <a:p>
            <a:r>
              <a:rPr lang="en-US" altLang="zh-CN" dirty="0"/>
              <a:t>14.7.4 </a:t>
            </a:r>
            <a:r>
              <a:rPr lang="zh-CN" altLang="en-US" dirty="0"/>
              <a:t>提供</a:t>
            </a:r>
            <a:r>
              <a:rPr lang="en-US" altLang="zh-CN" dirty="0"/>
              <a:t>/</a:t>
            </a:r>
            <a:r>
              <a:rPr lang="zh-CN" altLang="en-US" dirty="0"/>
              <a:t>注入（组件链传值）</a:t>
            </a:r>
            <a:endParaRPr lang="en-US" altLang="zh-CN" dirty="0"/>
          </a:p>
          <a:p>
            <a:r>
              <a:rPr lang="en-US" altLang="zh-CN" dirty="0"/>
              <a:t>14.7.5 </a:t>
            </a:r>
            <a:r>
              <a:rPr lang="zh-CN" altLang="en-US" dirty="0"/>
              <a:t>插槽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14.7.6 </a:t>
            </a:r>
            <a:r>
              <a:rPr lang="zh-CN" altLang="en-US" dirty="0">
                <a:solidFill>
                  <a:srgbClr val="C00000"/>
                </a:solidFill>
              </a:rPr>
              <a:t>动态组件</a:t>
            </a:r>
            <a:r>
              <a:rPr lang="en-US" altLang="zh-CN" dirty="0">
                <a:solidFill>
                  <a:srgbClr val="C00000"/>
                </a:solidFill>
              </a:rPr>
              <a:t>&amp;</a:t>
            </a:r>
            <a:r>
              <a:rPr lang="zh-CN" altLang="en-US" dirty="0">
                <a:solidFill>
                  <a:srgbClr val="C00000"/>
                </a:solidFill>
              </a:rPr>
              <a:t>异步组件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14.7.7 </a:t>
            </a:r>
            <a:r>
              <a:rPr lang="zh-CN" altLang="en-US" dirty="0"/>
              <a:t>使用</a:t>
            </a:r>
            <a:r>
              <a:rPr lang="en-US" altLang="zh-CN" dirty="0"/>
              <a:t>ref</a:t>
            </a:r>
            <a:r>
              <a:rPr lang="zh-CN" altLang="en-US" dirty="0"/>
              <a:t>获取</a:t>
            </a:r>
            <a:r>
              <a:rPr lang="en-US" altLang="zh-CN" dirty="0"/>
              <a:t>DOM</a:t>
            </a:r>
            <a:r>
              <a:rPr lang="zh-CN" altLang="en-US" dirty="0"/>
              <a:t>元素和组件引用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02F1B2-38B5-467B-831C-F9B1DC7E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6363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F1111-AA9F-4B5B-94F7-07F591BE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14.7.6 </a:t>
            </a:r>
            <a:r>
              <a:rPr lang="zh-CN" altLang="en-US" dirty="0"/>
              <a:t>动态组件</a:t>
            </a:r>
            <a:r>
              <a:rPr lang="en-US" altLang="zh-CN" dirty="0"/>
              <a:t>&amp;</a:t>
            </a:r>
            <a:r>
              <a:rPr lang="zh-CN" altLang="en-US" dirty="0"/>
              <a:t>异步组件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6FF941-1EDC-4C92-A7DE-10B04E4EC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．动态组件</a:t>
            </a:r>
          </a:p>
          <a:p>
            <a:r>
              <a:rPr lang="zh-CN" altLang="en-US" dirty="0"/>
              <a:t>在不同组件之间进行动态切换是常见的场景，比如在</a:t>
            </a:r>
            <a:r>
              <a:rPr lang="zh-CN" altLang="en-US" dirty="0">
                <a:solidFill>
                  <a:srgbClr val="C00000"/>
                </a:solidFill>
              </a:rPr>
              <a:t>一个多标签的页面里进行内容的收纳和展现</a:t>
            </a:r>
            <a:r>
              <a:rPr lang="zh-CN" altLang="en-US" dirty="0"/>
              <a:t>。</a:t>
            </a:r>
            <a:r>
              <a:rPr lang="en-US" altLang="zh-CN" dirty="0"/>
              <a:t>Vue</a:t>
            </a:r>
            <a:r>
              <a:rPr lang="zh-CN" altLang="en-US" dirty="0"/>
              <a:t>可通过</a:t>
            </a:r>
            <a:r>
              <a:rPr lang="en-US" altLang="zh-CN" dirty="0">
                <a:solidFill>
                  <a:srgbClr val="C00000"/>
                </a:solidFill>
              </a:rPr>
              <a:t>&lt;component&gt;</a:t>
            </a:r>
            <a:r>
              <a:rPr lang="zh-CN" altLang="en-US" dirty="0"/>
              <a:t>元素</a:t>
            </a:r>
            <a:r>
              <a:rPr lang="zh-CN" altLang="en-US" dirty="0">
                <a:solidFill>
                  <a:srgbClr val="C00000"/>
                </a:solidFill>
              </a:rPr>
              <a:t>动态挂载不同的组件</a:t>
            </a:r>
            <a:r>
              <a:rPr lang="zh-CN" altLang="en-US" dirty="0"/>
              <a:t>，进行</a:t>
            </a:r>
            <a:r>
              <a:rPr lang="zh-CN" altLang="en-US" dirty="0">
                <a:solidFill>
                  <a:srgbClr val="C00000"/>
                </a:solidFill>
              </a:rPr>
              <a:t>组件切换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867947-C95A-4D48-8E8E-DE90F539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3E9F94-5C65-4FD1-AAF0-93E6523D24CB}"/>
              </a:ext>
            </a:extLst>
          </p:cNvPr>
          <p:cNvSpPr txBox="1"/>
          <p:nvPr/>
        </p:nvSpPr>
        <p:spPr>
          <a:xfrm>
            <a:off x="1068636" y="3429000"/>
            <a:ext cx="939738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 is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属性选择挂载的组件，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currentView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是已注册组件的名称或一个组件的选项对象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&lt;component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:is="currentView"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&gt;&lt;/component&gt;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A062DD-D205-46A4-A2FD-5CAC8488ED13}"/>
              </a:ext>
            </a:extLst>
          </p:cNvPr>
          <p:cNvSpPr txBox="1"/>
          <p:nvPr/>
        </p:nvSpPr>
        <p:spPr>
          <a:xfrm>
            <a:off x="1068636" y="4252511"/>
            <a:ext cx="939738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14-23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】通过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&lt;component&gt;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元素动态切换组件，在该实例中，有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三个按钮代表标签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，单击不同按钮展示不同组件的信息。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7F39D2-CE04-41E9-B16E-6A0089DDFE44}"/>
              </a:ext>
            </a:extLst>
          </p:cNvPr>
          <p:cNvSpPr txBox="1"/>
          <p:nvPr/>
        </p:nvSpPr>
        <p:spPr>
          <a:xfrm>
            <a:off x="1068636" y="5056742"/>
            <a:ext cx="9397388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id="app"&gt;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&lt;button @click="changeCom('add')"&gt;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添加信息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&lt;/button&gt;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&lt;button @click="changeCom('update')"&gt;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修改信息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&lt;/button&gt;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349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&lt;button @click="changeCom('delete')"&gt;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删除信息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&lt;/button&gt;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349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&lt;component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:is="currentCom"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&gt;&lt;/component&gt;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F6B51AE-D58D-48E6-87D5-C0A9625FB58C}"/>
              </a:ext>
            </a:extLst>
          </p:cNvPr>
          <p:cNvCxnSpPr/>
          <p:nvPr/>
        </p:nvCxnSpPr>
        <p:spPr>
          <a:xfrm flipH="1">
            <a:off x="4913523" y="2842352"/>
            <a:ext cx="4362679" cy="351399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391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5E3A0-3DBF-4F26-844A-D885223F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．异步组件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CC5DC-644F-4111-A2AE-4F91F8D50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在大型应用中，我们可能需要将应用分割成许多小的代码块，并且只在需要时才从服务器加载一个模块。这样可以避免一开始就把所有组件加载，浪费非必要的开销。</a:t>
            </a:r>
            <a:r>
              <a:rPr lang="en-US" altLang="zh-CN" dirty="0"/>
              <a:t>Vue</a:t>
            </a:r>
            <a:r>
              <a:rPr lang="zh-CN" altLang="en-US" dirty="0"/>
              <a:t>有一个 </a:t>
            </a:r>
            <a:r>
              <a:rPr lang="en-US" altLang="zh-CN" dirty="0" err="1">
                <a:solidFill>
                  <a:srgbClr val="C00000"/>
                </a:solidFill>
              </a:rPr>
              <a:t>defineAsyncComponent</a:t>
            </a:r>
            <a:r>
              <a:rPr lang="zh-CN" altLang="en-US" dirty="0"/>
              <a:t>方法将组件定义为一个工厂函数，动态地解析组件。</a:t>
            </a:r>
            <a:r>
              <a:rPr lang="en-US" altLang="zh-CN" dirty="0"/>
              <a:t>Vue</a:t>
            </a:r>
            <a:r>
              <a:rPr lang="zh-CN" altLang="en-US" dirty="0"/>
              <a:t>只</a:t>
            </a:r>
            <a:r>
              <a:rPr lang="zh-CN" altLang="en-US" dirty="0">
                <a:solidFill>
                  <a:srgbClr val="C00000"/>
                </a:solidFill>
              </a:rPr>
              <a:t>在组件需要渲染时触发工厂函数</a:t>
            </a:r>
            <a:r>
              <a:rPr lang="zh-CN" altLang="en-US" dirty="0"/>
              <a:t>，并把结果缓存起来，以备再次渲染。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14-24</a:t>
            </a:r>
            <a:r>
              <a:rPr lang="en-US" altLang="zh-CN" dirty="0"/>
              <a:t>】</a:t>
            </a:r>
            <a:r>
              <a:rPr lang="zh-CN" altLang="en-US" dirty="0"/>
              <a:t>实现</a:t>
            </a:r>
            <a:r>
              <a:rPr lang="en-US" altLang="zh-CN" dirty="0"/>
              <a:t>5</a:t>
            </a:r>
            <a:r>
              <a:rPr lang="zh-CN" altLang="en-US" dirty="0"/>
              <a:t>秒钟后加载组件信息。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E94F97-FC0F-48BD-8876-2CDA23BA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48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ACADC7-2230-864C-A77A-DA0BF843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508" y="352769"/>
            <a:ext cx="8220812" cy="879086"/>
          </a:xfrm>
        </p:spPr>
        <p:txBody>
          <a:bodyPr/>
          <a:lstStyle/>
          <a:p>
            <a:pPr eaLnBrk="1" hangingPunct="1"/>
            <a:r>
              <a:rPr lang="en-US" altLang="zh-CN" dirty="0"/>
              <a:t>14.1 </a:t>
            </a:r>
            <a:r>
              <a:rPr lang="zh-CN" altLang="en-US" dirty="0"/>
              <a:t>安装</a:t>
            </a:r>
            <a:r>
              <a:rPr lang="en-US" altLang="zh-CN" dirty="0"/>
              <a:t>Vue 3</a:t>
            </a:r>
            <a:endParaRPr lang="zh-CN" altLang="en-US" sz="28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F4110DD-B710-B748-88DE-CD75D504A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98401"/>
            <a:ext cx="10515600" cy="5006830"/>
          </a:xfrm>
        </p:spPr>
        <p:txBody>
          <a:bodyPr>
            <a:normAutofit/>
          </a:bodyPr>
          <a:lstStyle/>
          <a:p>
            <a:r>
              <a:rPr lang="en-US" altLang="zh-CN" dirty="0"/>
              <a:t>14.1.1</a:t>
            </a:r>
            <a:r>
              <a:rPr lang="zh-CN" altLang="en-US" dirty="0"/>
              <a:t>本地独立版本方法</a:t>
            </a:r>
            <a:endParaRPr lang="en-US" altLang="zh-CN" dirty="0"/>
          </a:p>
          <a:p>
            <a:r>
              <a:rPr lang="en-US" altLang="zh-CN" dirty="0"/>
              <a:t>14.1.2 CDN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14.1.3 NPM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14.1.4 </a:t>
            </a:r>
            <a:r>
              <a:rPr lang="zh-CN" altLang="en-US" dirty="0"/>
              <a:t>命令行工具（</a:t>
            </a:r>
            <a:r>
              <a:rPr lang="en-US" altLang="zh-CN" dirty="0"/>
              <a:t>CLI</a:t>
            </a:r>
            <a:r>
              <a:rPr lang="zh-CN" altLang="en-US" dirty="0"/>
              <a:t>）方法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755278-7C6D-194D-B9C6-F3E13F1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5768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D07A8-0B14-4484-8FBB-95D54196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14.7 </a:t>
            </a:r>
            <a:r>
              <a:rPr lang="zh-CN" altLang="en-US" dirty="0"/>
              <a:t>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36074-3D0C-4C8D-B9B5-7CBD8605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14.7.1 </a:t>
            </a:r>
            <a:r>
              <a:rPr lang="zh-CN" altLang="en-US" dirty="0"/>
              <a:t>组件注册</a:t>
            </a:r>
            <a:endParaRPr lang="en-US" altLang="zh-CN" dirty="0"/>
          </a:p>
          <a:p>
            <a:r>
              <a:rPr lang="en-US" altLang="zh-CN" dirty="0"/>
              <a:t>14.7.2 </a:t>
            </a:r>
            <a:r>
              <a:rPr lang="zh-CN" altLang="en-US" dirty="0"/>
              <a:t>父组件向子组件传值</a:t>
            </a:r>
            <a:endParaRPr lang="en-US" altLang="zh-CN" dirty="0"/>
          </a:p>
          <a:p>
            <a:r>
              <a:rPr lang="en-US" altLang="zh-CN" dirty="0"/>
              <a:t>14.7.3 </a:t>
            </a:r>
            <a:r>
              <a:rPr lang="zh-CN" altLang="en-US" dirty="0"/>
              <a:t>子组件向父组件传值</a:t>
            </a:r>
            <a:endParaRPr lang="en-US" altLang="zh-CN" dirty="0"/>
          </a:p>
          <a:p>
            <a:r>
              <a:rPr lang="en-US" altLang="zh-CN" dirty="0"/>
              <a:t>14.7.4 </a:t>
            </a:r>
            <a:r>
              <a:rPr lang="zh-CN" altLang="en-US" dirty="0"/>
              <a:t>提供</a:t>
            </a:r>
            <a:r>
              <a:rPr lang="en-US" altLang="zh-CN" dirty="0"/>
              <a:t>/</a:t>
            </a:r>
            <a:r>
              <a:rPr lang="zh-CN" altLang="en-US" dirty="0"/>
              <a:t>注入（组件链传值）</a:t>
            </a:r>
            <a:endParaRPr lang="en-US" altLang="zh-CN" dirty="0"/>
          </a:p>
          <a:p>
            <a:r>
              <a:rPr lang="en-US" altLang="zh-CN" dirty="0"/>
              <a:t>14.7.5 </a:t>
            </a:r>
            <a:r>
              <a:rPr lang="zh-CN" altLang="en-US" dirty="0"/>
              <a:t>插槽</a:t>
            </a:r>
            <a:endParaRPr lang="en-US" altLang="zh-CN" dirty="0"/>
          </a:p>
          <a:p>
            <a:r>
              <a:rPr lang="en-US" altLang="zh-CN" dirty="0"/>
              <a:t>14.7.6 </a:t>
            </a:r>
            <a:r>
              <a:rPr lang="zh-CN" altLang="en-US" dirty="0"/>
              <a:t>动态组件</a:t>
            </a:r>
            <a:r>
              <a:rPr lang="en-US" altLang="zh-CN" dirty="0"/>
              <a:t>&amp;</a:t>
            </a:r>
            <a:r>
              <a:rPr lang="zh-CN" altLang="en-US" dirty="0"/>
              <a:t>异步组件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14.7.7 </a:t>
            </a:r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en-US" altLang="zh-CN" dirty="0">
                <a:solidFill>
                  <a:srgbClr val="C00000"/>
                </a:solidFill>
              </a:rPr>
              <a:t>ref</a:t>
            </a:r>
            <a:r>
              <a:rPr lang="zh-CN" altLang="en-US" dirty="0">
                <a:solidFill>
                  <a:srgbClr val="C00000"/>
                </a:solidFill>
              </a:rPr>
              <a:t>获取</a:t>
            </a:r>
            <a:r>
              <a:rPr lang="en-US" altLang="zh-CN" dirty="0">
                <a:solidFill>
                  <a:srgbClr val="C00000"/>
                </a:solidFill>
              </a:rPr>
              <a:t>DOM</a:t>
            </a:r>
            <a:r>
              <a:rPr lang="zh-CN" altLang="en-US" dirty="0">
                <a:solidFill>
                  <a:srgbClr val="C00000"/>
                </a:solidFill>
              </a:rPr>
              <a:t>元素和组件引用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02F1B2-38B5-467B-831C-F9B1DC7E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9232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86D0E-7185-439E-BCBD-9A48498D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14.7.7 </a:t>
            </a:r>
            <a:r>
              <a:rPr lang="zh-CN" altLang="en-US" sz="3200" dirty="0"/>
              <a:t>使用</a:t>
            </a:r>
            <a:r>
              <a:rPr lang="en-US" altLang="zh-CN" sz="3200" dirty="0"/>
              <a:t>ref</a:t>
            </a:r>
            <a:r>
              <a:rPr lang="zh-CN" altLang="en-US" sz="3200" dirty="0"/>
              <a:t>获取</a:t>
            </a:r>
            <a:r>
              <a:rPr lang="en-US" altLang="zh-CN" sz="3200" dirty="0"/>
              <a:t>DOM</a:t>
            </a:r>
            <a:r>
              <a:rPr lang="zh-CN" altLang="en-US" sz="3200" dirty="0"/>
              <a:t>元素和组件引用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1476F-0362-48E1-986A-F89529CE4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有时需要直接引用组件或</a:t>
            </a:r>
            <a:r>
              <a:rPr lang="en-US" altLang="zh-CN" dirty="0"/>
              <a:t>DOM</a:t>
            </a:r>
            <a:r>
              <a:rPr lang="zh-CN" altLang="en-US" dirty="0"/>
              <a:t>元素。为此，可以使用</a:t>
            </a:r>
            <a:r>
              <a:rPr lang="en-US" altLang="zh-CN" dirty="0"/>
              <a:t>ref</a:t>
            </a:r>
            <a:r>
              <a:rPr lang="zh-CN" altLang="en-US" dirty="0"/>
              <a:t>为子组件或</a:t>
            </a:r>
            <a:r>
              <a:rPr lang="en-US" altLang="zh-CN" dirty="0"/>
              <a:t>HTML</a:t>
            </a:r>
            <a:r>
              <a:rPr lang="zh-CN" altLang="en-US" dirty="0"/>
              <a:t>元素指定引用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引用</a:t>
            </a:r>
            <a:r>
              <a:rPr lang="en-US" altLang="zh-CN" dirty="0"/>
              <a:t>HTML</a:t>
            </a:r>
            <a:r>
              <a:rPr lang="zh-CN" altLang="en-US" dirty="0"/>
              <a:t>元素的示例代码如下：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&lt;input ref="input" /&gt;</a:t>
            </a:r>
          </a:p>
          <a:p>
            <a:r>
              <a:rPr lang="zh-CN" altLang="en-US" dirty="0"/>
              <a:t>引用组件的示例代码如下：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&lt;input ref="</a:t>
            </a:r>
            <a:r>
              <a:rPr lang="en-US" altLang="zh-CN" dirty="0" err="1">
                <a:solidFill>
                  <a:srgbClr val="C00000"/>
                </a:solidFill>
              </a:rPr>
              <a:t>usernameInput</a:t>
            </a:r>
            <a:r>
              <a:rPr lang="en-US" altLang="zh-CN" dirty="0">
                <a:solidFill>
                  <a:srgbClr val="C00000"/>
                </a:solidFill>
              </a:rPr>
              <a:t>" /&gt;</a:t>
            </a:r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14-25</a:t>
            </a:r>
            <a:r>
              <a:rPr lang="en-US" altLang="zh-CN" dirty="0"/>
              <a:t>】ref</a:t>
            </a:r>
            <a:r>
              <a:rPr lang="zh-CN" altLang="en-US" dirty="0"/>
              <a:t>的用法。要求页面加载后，焦点聚焦在自定义组件上。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F945D4-35D7-4864-8CF6-97DC07EF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8783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81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9418504" cy="458628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14.1 </a:t>
            </a:r>
            <a:r>
              <a:rPr kumimoji="1" lang="zh-CN" altLang="en-US" dirty="0"/>
              <a:t>安装</a:t>
            </a:r>
            <a:r>
              <a:rPr kumimoji="1" lang="en-US" altLang="zh-CN" dirty="0"/>
              <a:t>Vue 3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14.2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Visual Studio Code</a:t>
            </a:r>
            <a:r>
              <a:rPr kumimoji="1" lang="zh-CN" altLang="en-US" dirty="0"/>
              <a:t>开发第一个</a:t>
            </a:r>
            <a:r>
              <a:rPr kumimoji="1" lang="en-US" altLang="zh-CN" dirty="0"/>
              <a:t>Vue</a:t>
            </a:r>
            <a:r>
              <a:rPr kumimoji="1" lang="zh-CN" altLang="en-US" dirty="0"/>
              <a:t>程序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14.3 </a:t>
            </a:r>
            <a:r>
              <a:rPr kumimoji="1" lang="zh-CN" altLang="en-US" dirty="0"/>
              <a:t>插值与表达式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14.4 </a:t>
            </a:r>
            <a:r>
              <a:rPr kumimoji="1" lang="zh-CN" altLang="en-US" dirty="0"/>
              <a:t>计算属性和监听器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14.5 </a:t>
            </a:r>
            <a:r>
              <a:rPr kumimoji="1" lang="zh-CN" altLang="en-US" dirty="0"/>
              <a:t>指令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14.6 </a:t>
            </a:r>
            <a:r>
              <a:rPr kumimoji="1" lang="zh-CN" altLang="en-US" dirty="0"/>
              <a:t>在</a:t>
            </a:r>
            <a:r>
              <a:rPr kumimoji="1" lang="en-US" altLang="zh-CN" dirty="0"/>
              <a:t>Vue</a:t>
            </a:r>
            <a:r>
              <a:rPr kumimoji="1" lang="zh-CN" altLang="en-US" dirty="0"/>
              <a:t>中动态使用样式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14.7 </a:t>
            </a:r>
            <a:r>
              <a:rPr kumimoji="1" lang="zh-CN" altLang="en-US" dirty="0"/>
              <a:t>组件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14.8 </a:t>
            </a:r>
            <a:r>
              <a:rPr kumimoji="1" lang="zh-CN" altLang="en-US" dirty="0">
                <a:solidFill>
                  <a:srgbClr val="C00000"/>
                </a:solidFill>
              </a:rPr>
              <a:t>自定义指令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5008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67D31-89A0-47A7-A162-1CD801B7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14.8 </a:t>
            </a:r>
            <a:r>
              <a:rPr lang="zh-CN" altLang="en-US" dirty="0"/>
              <a:t>自定义指令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2767D4-F3F8-450C-B9DA-FE0EE4F7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82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CD809D-05D1-432E-AD11-A4F743EBD720}"/>
              </a:ext>
            </a:extLst>
          </p:cNvPr>
          <p:cNvSpPr txBox="1"/>
          <p:nvPr/>
        </p:nvSpPr>
        <p:spPr>
          <a:xfrm>
            <a:off x="532398" y="1410159"/>
            <a:ext cx="1126474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与组件类似，自定义指令的注册也分为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全局注册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局部注册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，比如注册一个名为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v-focus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的指令，用于输入元素（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&lt;input&gt;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&lt;textarea&gt;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）初始化时自动获得焦点，两种注册示例代码如下：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36905D-E765-4F5B-ADB1-D479C269E574}"/>
              </a:ext>
            </a:extLst>
          </p:cNvPr>
          <p:cNvSpPr txBox="1"/>
          <p:nvPr/>
        </p:nvSpPr>
        <p:spPr>
          <a:xfrm>
            <a:off x="517794" y="2167354"/>
            <a:ext cx="4043190" cy="36933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const app = Vue.createApp({})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注册一个全局自定义指令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v-focus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app.directive('focus', {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//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指令选项</a:t>
            </a:r>
          </a:p>
          <a:p>
            <a:pPr algn="just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})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注册一个局部自定义指令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v-focus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const app = Vue.createApp({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directives: {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focus: {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//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指令选项</a:t>
            </a:r>
          </a:p>
          <a:p>
            <a:pPr algn="just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}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}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54BCAA-3E9D-43E7-B4F9-6D40F6398255}"/>
              </a:ext>
            </a:extLst>
          </p:cNvPr>
          <p:cNvSpPr txBox="1"/>
          <p:nvPr/>
        </p:nvSpPr>
        <p:spPr>
          <a:xfrm>
            <a:off x="4805105" y="2181341"/>
            <a:ext cx="6992040" cy="46166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一个自定义指令的选项是由几个钩子函数（均为可选）组成的：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beforeMount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只调用一次，当指令第一次绑定到元素时调用，并进行初始化设置。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mounted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在挂载绑定元素的父组件时调用。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beforeUpdate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在元素本身更新前调用。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updated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在元素本身更新后调用。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beforeUnmount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在卸载绑定元素的父组件前调用。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unmounted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只调用一次，当指令与元素解除绑定时调用。</a:t>
            </a:r>
          </a:p>
        </p:txBody>
      </p:sp>
    </p:spTree>
    <p:extLst>
      <p:ext uri="{BB962C8B-B14F-4D97-AF65-F5344CB8AC3E}">
        <p14:creationId xmlns:p14="http://schemas.microsoft.com/office/powerpoint/2010/main" val="32589113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F9FB26-93D0-4B26-BF2B-21D348F2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2AC6EA-B0CD-4C89-BE7D-495A825F0609}"/>
              </a:ext>
            </a:extLst>
          </p:cNvPr>
          <p:cNvSpPr txBox="1"/>
          <p:nvPr/>
        </p:nvSpPr>
        <p:spPr>
          <a:xfrm>
            <a:off x="1123720" y="1377108"/>
            <a:ext cx="992619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14-26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】自定义名为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v-focus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指令，用于输入元素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&lt;input&gt;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（挂载绑定父组件调用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mounted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函数）初始化时自动获得焦点。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F450F9-93DF-4B3F-B641-3838D9A6B983}"/>
              </a:ext>
            </a:extLst>
          </p:cNvPr>
          <p:cNvSpPr txBox="1"/>
          <p:nvPr/>
        </p:nvSpPr>
        <p:spPr>
          <a:xfrm>
            <a:off x="1123720" y="2203373"/>
            <a:ext cx="3602516" cy="45243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id="app"&gt;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&lt;input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v-focus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type="text"/&gt;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&lt;script src="js/vue.global.js"&gt;&lt;/script&gt;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&lt;script&gt;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349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app = Vue.createApp({})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349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自定义指令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focus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，在模板中使用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v-focus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app.directive('focus',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mounted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el.focus()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app.mount('#app')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6B72FE-1B5D-4EBE-A2B2-467077C06107}"/>
              </a:ext>
            </a:extLst>
          </p:cNvPr>
          <p:cNvSpPr txBox="1"/>
          <p:nvPr/>
        </p:nvSpPr>
        <p:spPr>
          <a:xfrm>
            <a:off x="4902506" y="2203373"/>
            <a:ext cx="6147412" cy="3970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为钩子函数的参数，除了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参数外，还有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binding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prevNnode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函数参数。它们的含义具体如下：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：指令所绑定的元素，可以用来直接操作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binding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：一个对象，包含以下常用属性：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：指令的绑定值，例如：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v-my-directive=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 + 1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”中，绑定值为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oldValue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：指令绑定的前一个值，仅在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updated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钩子函数中可用。无论值是否改变都可用。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：传给指令的参数，可选。例如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v-my-directive:foo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中，参数为“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foo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modifiers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：一个包含修饰符的对象。例如：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v-my-directive.foo.bar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中，修饰符对象为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 foo: true, bar: true }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编译生成的虚拟节点，在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进阶中讲解。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prevNnode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：上一个虚拟节点，仅在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updated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钩子中可用。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C328DC5-2107-4AEB-A8E6-ABD699A45D17}"/>
              </a:ext>
            </a:extLst>
          </p:cNvPr>
          <p:cNvCxnSpPr>
            <a:cxnSpLocks/>
          </p:cNvCxnSpPr>
          <p:nvPr/>
        </p:nvCxnSpPr>
        <p:spPr>
          <a:xfrm flipV="1">
            <a:off x="3029639" y="2996588"/>
            <a:ext cx="2269474" cy="214828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3985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EFC88-15A8-8F47-A008-BBB6B0BE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本章总结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1C0D4-2EC3-7D4D-AAC5-3C4CCB3DB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本章讲解了</a:t>
            </a:r>
            <a:r>
              <a:rPr kumimoji="1" lang="en-US" altLang="zh-CN" dirty="0"/>
              <a:t>Vue</a:t>
            </a:r>
            <a:r>
              <a:rPr kumimoji="1" lang="zh-CN" altLang="en-US" dirty="0"/>
              <a:t>的插值与表达式、指令、组件系统等基础知识。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理解组件系统的内在机制。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了解自定义指令的用法。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rgbClr val="C00000"/>
                </a:solidFill>
              </a:rPr>
              <a:t>掌握插值、表达式、组件定义与注册等基础知识。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E33C2B-DFEA-AB45-B09F-58B1C2A1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4612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DB0DF-AF70-4F66-B8C5-4EF0BD39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2DC72F-A62E-4E42-BCF6-2740B9D2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5D0883-FBF8-4232-A6F1-21B2608F268F}"/>
              </a:ext>
            </a:extLst>
          </p:cNvPr>
          <p:cNvSpPr txBox="1"/>
          <p:nvPr/>
        </p:nvSpPr>
        <p:spPr>
          <a:xfrm>
            <a:off x="3988106" y="2751954"/>
            <a:ext cx="39660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Thanks!!!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31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109CE-7F03-42E7-B9C5-A4723F1A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14.1.3 NPM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16F57-820C-4628-8F0B-E5E8F0C2D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在用</a:t>
            </a:r>
            <a:r>
              <a:rPr lang="en-US" altLang="zh-CN" dirty="0"/>
              <a:t>Vue.js</a:t>
            </a:r>
            <a:r>
              <a:rPr lang="zh-CN" altLang="en-US" dirty="0"/>
              <a:t>构建大型应用时推荐使用</a:t>
            </a:r>
            <a:r>
              <a:rPr lang="en-US" altLang="zh-CN" dirty="0"/>
              <a:t>NPM</a:t>
            </a:r>
            <a:r>
              <a:rPr lang="zh-CN" altLang="en-US" dirty="0"/>
              <a:t>安装最新稳定版的</a:t>
            </a:r>
            <a:r>
              <a:rPr lang="en-US" altLang="zh-CN" dirty="0"/>
              <a:t>Vue.js</a:t>
            </a:r>
            <a:r>
              <a:rPr lang="zh-CN" altLang="en-US" dirty="0"/>
              <a:t>，因为</a:t>
            </a:r>
            <a:r>
              <a:rPr lang="en-US" altLang="zh-CN" dirty="0"/>
              <a:t>NPM</a:t>
            </a:r>
            <a:r>
              <a:rPr lang="zh-CN" altLang="en-US" dirty="0"/>
              <a:t>能很好地和</a:t>
            </a:r>
            <a:r>
              <a:rPr lang="en-US" altLang="zh-CN" dirty="0"/>
              <a:t>webpack</a:t>
            </a:r>
            <a:r>
              <a:rPr lang="zh-CN" altLang="en-US" dirty="0"/>
              <a:t>模块打包器配合使用。示例如下：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$ </a:t>
            </a:r>
            <a:r>
              <a:rPr lang="en-US" altLang="zh-CN" sz="2400" dirty="0" err="1">
                <a:solidFill>
                  <a:srgbClr val="C00000"/>
                </a:solidFill>
              </a:rPr>
              <a:t>npm</a:t>
            </a:r>
            <a:r>
              <a:rPr lang="en-US" altLang="zh-CN" sz="2400" dirty="0">
                <a:solidFill>
                  <a:srgbClr val="C00000"/>
                </a:solidFill>
              </a:rPr>
              <a:t> install </a:t>
            </a:r>
            <a:r>
              <a:rPr lang="en-US" altLang="zh-CN" sz="2400" dirty="0" err="1">
                <a:solidFill>
                  <a:srgbClr val="C00000"/>
                </a:solidFill>
              </a:rPr>
              <a:t>vue@next</a:t>
            </a:r>
            <a:endParaRPr lang="en-US" altLang="zh-CN" sz="240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F922B3-1551-4050-BA42-E9FA37EB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35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9576</TotalTime>
  <Words>8001</Words>
  <Application>Microsoft Office PowerPoint</Application>
  <PresentationFormat>宽屏</PresentationFormat>
  <Paragraphs>851</Paragraphs>
  <Slides>86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5" baseType="lpstr">
      <vt:lpstr>等线</vt:lpstr>
      <vt:lpstr>Microsoft YaHei</vt:lpstr>
      <vt:lpstr>Microsoft YaHei</vt:lpstr>
      <vt:lpstr>Arial</vt:lpstr>
      <vt:lpstr>Tahoma</vt:lpstr>
      <vt:lpstr>Times New Roman</vt:lpstr>
      <vt:lpstr>Wingdings</vt:lpstr>
      <vt:lpstr>Office 主题​​</vt:lpstr>
      <vt:lpstr>Visio</vt:lpstr>
      <vt:lpstr>第十四章 Vue3基础</vt:lpstr>
      <vt:lpstr>本章目标</vt:lpstr>
      <vt:lpstr>本章内容</vt:lpstr>
      <vt:lpstr>14.1 安装Vue 3</vt:lpstr>
      <vt:lpstr>14.1.1本地独立版本方法</vt:lpstr>
      <vt:lpstr>14.1 安装Vue 3</vt:lpstr>
      <vt:lpstr>14.1.2 CDN方法</vt:lpstr>
      <vt:lpstr>14.1 安装Vue 3</vt:lpstr>
      <vt:lpstr>14.1.3 NPM方法</vt:lpstr>
      <vt:lpstr>14.1 安装Vue 3</vt:lpstr>
      <vt:lpstr>14.1.4 命令行工具（CLI）方法</vt:lpstr>
      <vt:lpstr>本章内容</vt:lpstr>
      <vt:lpstr>14.2 使用Visual Studio Code开发第一个Vue程序</vt:lpstr>
      <vt:lpstr>14.2.1 安装Visual Studio Code及其插件</vt:lpstr>
      <vt:lpstr>14.2 使用Visual Studio Code开发第一个Vue程序</vt:lpstr>
      <vt:lpstr>14.2.2 创建第一个Vue应用</vt:lpstr>
      <vt:lpstr>【例14-1】第一个Vue应用</vt:lpstr>
      <vt:lpstr>14.2 使用Visual Studio Code开发第一个Vue程序</vt:lpstr>
      <vt:lpstr>14.2.3 声明式渲染</vt:lpstr>
      <vt:lpstr>14.2 使用Visual Studio Code开发第一个Vue程序</vt:lpstr>
      <vt:lpstr>14.2.4 Vue生命周期</vt:lpstr>
      <vt:lpstr>PowerPoint 演示文稿</vt:lpstr>
      <vt:lpstr>PowerPoint 演示文稿</vt:lpstr>
      <vt:lpstr>PowerPoint 演示文稿</vt:lpstr>
      <vt:lpstr>本章内容</vt:lpstr>
      <vt:lpstr>14.3 插值与表达式</vt:lpstr>
      <vt:lpstr>14.3.1 文本插值</vt:lpstr>
      <vt:lpstr>14.3 插值与表达式</vt:lpstr>
      <vt:lpstr>14.3.2 原始HTML插值</vt:lpstr>
      <vt:lpstr>14.3 插值与表达式</vt:lpstr>
      <vt:lpstr>14.3.3 JavaScript表达式</vt:lpstr>
      <vt:lpstr>本章内容</vt:lpstr>
      <vt:lpstr>14.4 计算属性和监听器</vt:lpstr>
      <vt:lpstr>14.4.1 计算属性</vt:lpstr>
      <vt:lpstr>14.4 计算属性和监听器</vt:lpstr>
      <vt:lpstr>14.4.2 监听器</vt:lpstr>
      <vt:lpstr>本章内容</vt:lpstr>
      <vt:lpstr>14.5 指令</vt:lpstr>
      <vt:lpstr>14.5.1 v-bind与v-on指令</vt:lpstr>
      <vt:lpstr>2．v-on指令</vt:lpstr>
      <vt:lpstr>特殊变量$event访问原生的DOM事件</vt:lpstr>
      <vt:lpstr>事件修饰符</vt:lpstr>
      <vt:lpstr>14.5 指令</vt:lpstr>
      <vt:lpstr>14.5.2 条件渲染指令v-if和v-show</vt:lpstr>
      <vt:lpstr>2．v-show指令</vt:lpstr>
      <vt:lpstr>【例14-8】演示v-if与v-show的区别</vt:lpstr>
      <vt:lpstr>14.5 指令</vt:lpstr>
      <vt:lpstr>14.5.3 列表渲染指令v-for</vt:lpstr>
      <vt:lpstr>14.5 指令</vt:lpstr>
      <vt:lpstr>14.5.4 表单与v-model</vt:lpstr>
      <vt:lpstr>【例14-10】v-model指令在表单元素上实现双向数据绑定</vt:lpstr>
      <vt:lpstr>本章内容</vt:lpstr>
      <vt:lpstr>14.6 在Vue中动态使用样式</vt:lpstr>
      <vt:lpstr>14.6.1 绑定class</vt:lpstr>
      <vt:lpstr>PowerPoint 演示文稿</vt:lpstr>
      <vt:lpstr>【例14-11】绑定class的几种方式</vt:lpstr>
      <vt:lpstr>14.6 在Vue中动态使用样式</vt:lpstr>
      <vt:lpstr>14.6.2 绑定style</vt:lpstr>
      <vt:lpstr>本章内容</vt:lpstr>
      <vt:lpstr>14.7 组件</vt:lpstr>
      <vt:lpstr>14.7.1 组件注册</vt:lpstr>
      <vt:lpstr>14.7.1 组件注册</vt:lpstr>
      <vt:lpstr>14.7.1 组件注册</vt:lpstr>
      <vt:lpstr>14.7.1 组件注册</vt:lpstr>
      <vt:lpstr>14.7 组件</vt:lpstr>
      <vt:lpstr>14.7.2 父组件向子组件传值</vt:lpstr>
      <vt:lpstr>14.7.2 父组件向子组件传值</vt:lpstr>
      <vt:lpstr>14.7 组件</vt:lpstr>
      <vt:lpstr>14.7.3 子组件向父组件传值</vt:lpstr>
      <vt:lpstr>14.7 组件</vt:lpstr>
      <vt:lpstr>14.7.4 提供/注入（组件链传值）</vt:lpstr>
      <vt:lpstr>14.7 组件</vt:lpstr>
      <vt:lpstr>14.7.5 插槽</vt:lpstr>
      <vt:lpstr>1．单插槽slot</vt:lpstr>
      <vt:lpstr>2．多个具名插槽</vt:lpstr>
      <vt:lpstr>3．作用域插槽</vt:lpstr>
      <vt:lpstr>14.7 组件</vt:lpstr>
      <vt:lpstr>14.7.6 动态组件&amp;异步组件</vt:lpstr>
      <vt:lpstr>2．异步组件</vt:lpstr>
      <vt:lpstr>14.7 组件</vt:lpstr>
      <vt:lpstr>14.7.7 使用ref获取DOM元素和组件引用</vt:lpstr>
      <vt:lpstr>本章内容</vt:lpstr>
      <vt:lpstr>14.8 自定义指令</vt:lpstr>
      <vt:lpstr>PowerPoint 演示文稿</vt:lpstr>
      <vt:lpstr>本章总结</vt:lpstr>
      <vt:lpstr>致谢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Cui</dc:creator>
  <cp:lastModifiedBy>chenhengdl@126.com</cp:lastModifiedBy>
  <cp:revision>1422</cp:revision>
  <dcterms:created xsi:type="dcterms:W3CDTF">2021-01-06T05:35:51Z</dcterms:created>
  <dcterms:modified xsi:type="dcterms:W3CDTF">2021-10-11T07:17:19Z</dcterms:modified>
</cp:coreProperties>
</file>