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7"/>
  </p:notesMasterIdLst>
  <p:sldIdLst>
    <p:sldId id="1257" r:id="rId2"/>
    <p:sldId id="991" r:id="rId3"/>
    <p:sldId id="1258" r:id="rId4"/>
    <p:sldId id="1254" r:id="rId5"/>
    <p:sldId id="1361" r:id="rId6"/>
    <p:sldId id="1362" r:id="rId7"/>
    <p:sldId id="1364" r:id="rId8"/>
    <p:sldId id="1365" r:id="rId9"/>
    <p:sldId id="1367" r:id="rId10"/>
    <p:sldId id="1366" r:id="rId11"/>
    <p:sldId id="1363" r:id="rId12"/>
    <p:sldId id="1369" r:id="rId13"/>
    <p:sldId id="1370" r:id="rId14"/>
    <p:sldId id="1368" r:id="rId15"/>
    <p:sldId id="1371" r:id="rId16"/>
    <p:sldId id="1372" r:id="rId17"/>
    <p:sldId id="1374" r:id="rId18"/>
    <p:sldId id="1375" r:id="rId19"/>
    <p:sldId id="1376" r:id="rId20"/>
    <p:sldId id="1373" r:id="rId21"/>
    <p:sldId id="1377" r:id="rId22"/>
    <p:sldId id="1378" r:id="rId23"/>
    <p:sldId id="1379" r:id="rId24"/>
    <p:sldId id="1380" r:id="rId25"/>
    <p:sldId id="1381" r:id="rId26"/>
    <p:sldId id="1382" r:id="rId27"/>
    <p:sldId id="1383" r:id="rId28"/>
    <p:sldId id="1384" r:id="rId29"/>
    <p:sldId id="1386" r:id="rId30"/>
    <p:sldId id="1387" r:id="rId31"/>
    <p:sldId id="1389" r:id="rId32"/>
    <p:sldId id="1390" r:id="rId33"/>
    <p:sldId id="1391" r:id="rId34"/>
    <p:sldId id="1392" r:id="rId35"/>
    <p:sldId id="1388" r:id="rId36"/>
    <p:sldId id="1393" r:id="rId37"/>
    <p:sldId id="1394" r:id="rId38"/>
    <p:sldId id="1395" r:id="rId39"/>
    <p:sldId id="1396" r:id="rId40"/>
    <p:sldId id="1385" r:id="rId41"/>
    <p:sldId id="1398" r:id="rId42"/>
    <p:sldId id="1399" r:id="rId43"/>
    <p:sldId id="1400" r:id="rId44"/>
    <p:sldId id="1401" r:id="rId45"/>
    <p:sldId id="1402" r:id="rId46"/>
    <p:sldId id="1397" r:id="rId47"/>
    <p:sldId id="1403" r:id="rId48"/>
    <p:sldId id="1404" r:id="rId49"/>
    <p:sldId id="1405" r:id="rId50"/>
    <p:sldId id="1406" r:id="rId51"/>
    <p:sldId id="1408" r:id="rId52"/>
    <p:sldId id="1407" r:id="rId53"/>
    <p:sldId id="1409" r:id="rId54"/>
    <p:sldId id="1410" r:id="rId55"/>
    <p:sldId id="1411" r:id="rId56"/>
    <p:sldId id="1412" r:id="rId57"/>
    <p:sldId id="1413" r:id="rId58"/>
    <p:sldId id="1415" r:id="rId59"/>
    <p:sldId id="1414" r:id="rId60"/>
    <p:sldId id="1416" r:id="rId61"/>
    <p:sldId id="1418" r:id="rId62"/>
    <p:sldId id="1417" r:id="rId63"/>
    <p:sldId id="1419" r:id="rId64"/>
    <p:sldId id="1420" r:id="rId65"/>
    <p:sldId id="1421" r:id="rId66"/>
    <p:sldId id="1422" r:id="rId67"/>
    <p:sldId id="1423" r:id="rId68"/>
    <p:sldId id="1424" r:id="rId69"/>
    <p:sldId id="1425" r:id="rId70"/>
    <p:sldId id="1426" r:id="rId71"/>
    <p:sldId id="1428" r:id="rId72"/>
    <p:sldId id="1429" r:id="rId73"/>
    <p:sldId id="1430" r:id="rId74"/>
    <p:sldId id="1432" r:id="rId75"/>
    <p:sldId id="1431" r:id="rId76"/>
    <p:sldId id="1433" r:id="rId77"/>
    <p:sldId id="1434" r:id="rId78"/>
    <p:sldId id="1436" r:id="rId79"/>
    <p:sldId id="1435" r:id="rId80"/>
    <p:sldId id="1437" r:id="rId81"/>
    <p:sldId id="1438" r:id="rId82"/>
    <p:sldId id="1439" r:id="rId83"/>
    <p:sldId id="1440" r:id="rId84"/>
    <p:sldId id="1441" r:id="rId85"/>
    <p:sldId id="1442" r:id="rId86"/>
    <p:sldId id="1443" r:id="rId87"/>
    <p:sldId id="1445" r:id="rId88"/>
    <p:sldId id="1444" r:id="rId89"/>
    <p:sldId id="1446" r:id="rId90"/>
    <p:sldId id="1447" r:id="rId91"/>
    <p:sldId id="1448" r:id="rId92"/>
    <p:sldId id="1449" r:id="rId93"/>
    <p:sldId id="1450" r:id="rId94"/>
    <p:sldId id="1451" r:id="rId95"/>
    <p:sldId id="1452" r:id="rId96"/>
    <p:sldId id="1427" r:id="rId97"/>
    <p:sldId id="1453" r:id="rId98"/>
    <p:sldId id="1454" r:id="rId99"/>
    <p:sldId id="1455" r:id="rId100"/>
    <p:sldId id="1456" r:id="rId101"/>
    <p:sldId id="1457" r:id="rId102"/>
    <p:sldId id="1458" r:id="rId103"/>
    <p:sldId id="1459" r:id="rId104"/>
    <p:sldId id="994" r:id="rId105"/>
    <p:sldId id="1360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1"/>
            <p14:sldId id="1362"/>
            <p14:sldId id="1364"/>
            <p14:sldId id="1365"/>
            <p14:sldId id="1367"/>
            <p14:sldId id="1366"/>
            <p14:sldId id="1363"/>
            <p14:sldId id="1369"/>
            <p14:sldId id="1370"/>
            <p14:sldId id="1368"/>
            <p14:sldId id="1371"/>
            <p14:sldId id="1372"/>
            <p14:sldId id="1374"/>
            <p14:sldId id="1375"/>
            <p14:sldId id="1376"/>
            <p14:sldId id="1373"/>
            <p14:sldId id="1377"/>
            <p14:sldId id="1378"/>
            <p14:sldId id="1379"/>
            <p14:sldId id="1380"/>
            <p14:sldId id="1381"/>
            <p14:sldId id="1382"/>
            <p14:sldId id="1383"/>
            <p14:sldId id="1384"/>
            <p14:sldId id="1386"/>
            <p14:sldId id="1387"/>
            <p14:sldId id="1389"/>
            <p14:sldId id="1390"/>
            <p14:sldId id="1391"/>
            <p14:sldId id="1392"/>
            <p14:sldId id="1388"/>
            <p14:sldId id="1393"/>
            <p14:sldId id="1394"/>
            <p14:sldId id="1395"/>
            <p14:sldId id="1396"/>
            <p14:sldId id="1385"/>
            <p14:sldId id="1398"/>
            <p14:sldId id="1399"/>
            <p14:sldId id="1400"/>
            <p14:sldId id="1401"/>
            <p14:sldId id="1402"/>
            <p14:sldId id="1397"/>
            <p14:sldId id="1403"/>
            <p14:sldId id="1404"/>
            <p14:sldId id="1405"/>
            <p14:sldId id="1406"/>
            <p14:sldId id="1408"/>
            <p14:sldId id="1407"/>
            <p14:sldId id="1409"/>
            <p14:sldId id="1410"/>
            <p14:sldId id="1411"/>
            <p14:sldId id="1412"/>
            <p14:sldId id="1413"/>
            <p14:sldId id="1415"/>
            <p14:sldId id="1414"/>
            <p14:sldId id="1416"/>
            <p14:sldId id="1418"/>
            <p14:sldId id="1417"/>
            <p14:sldId id="1419"/>
            <p14:sldId id="1420"/>
            <p14:sldId id="1421"/>
            <p14:sldId id="1422"/>
            <p14:sldId id="1423"/>
            <p14:sldId id="1424"/>
            <p14:sldId id="1425"/>
            <p14:sldId id="1426"/>
            <p14:sldId id="1428"/>
            <p14:sldId id="1429"/>
            <p14:sldId id="1430"/>
            <p14:sldId id="1432"/>
            <p14:sldId id="1431"/>
            <p14:sldId id="1433"/>
            <p14:sldId id="1434"/>
            <p14:sldId id="1436"/>
            <p14:sldId id="1435"/>
            <p14:sldId id="1437"/>
            <p14:sldId id="1438"/>
            <p14:sldId id="1439"/>
            <p14:sldId id="1440"/>
            <p14:sldId id="1441"/>
            <p14:sldId id="1442"/>
            <p14:sldId id="1443"/>
            <p14:sldId id="1445"/>
            <p14:sldId id="1444"/>
            <p14:sldId id="1446"/>
            <p14:sldId id="1447"/>
            <p14:sldId id="1448"/>
            <p14:sldId id="1449"/>
            <p14:sldId id="1450"/>
            <p14:sldId id="1451"/>
            <p14:sldId id="1452"/>
            <p14:sldId id="1427"/>
            <p14:sldId id="1453"/>
            <p14:sldId id="1454"/>
            <p14:sldId id="1455"/>
            <p14:sldId id="1456"/>
            <p14:sldId id="1457"/>
            <p14:sldId id="1458"/>
            <p14:sldId id="1459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81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45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65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90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10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97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51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第十五章 </a:t>
            </a:r>
            <a:r>
              <a:rPr kumimoji="1" lang="en-US" altLang="zh-CN" dirty="0"/>
              <a:t>Vue3</a:t>
            </a:r>
            <a:r>
              <a:rPr kumimoji="1" lang="zh-CN" altLang="en-US" dirty="0"/>
              <a:t>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975E-38E7-4DE1-9207-14BBFA33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组合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EC54F-5D90-42DB-B7E3-594E0288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15.2.1 setup</a:t>
            </a:r>
          </a:p>
          <a:p>
            <a:r>
              <a:rPr lang="en-US" altLang="zh-CN" dirty="0"/>
              <a:t>15.2.2 </a:t>
            </a:r>
            <a:r>
              <a:rPr lang="zh-CN" altLang="en-US" dirty="0"/>
              <a:t>响应性</a:t>
            </a:r>
            <a:endParaRPr lang="en-US" altLang="zh-CN" dirty="0"/>
          </a:p>
          <a:p>
            <a:r>
              <a:rPr lang="en-US" altLang="zh-CN" dirty="0"/>
              <a:t>15.2.3 </a:t>
            </a:r>
            <a:r>
              <a:rPr lang="zh-CN" altLang="en-US" dirty="0"/>
              <a:t>模板引用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54FF5-5ABC-41E4-ABBF-630989C3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92A5E4-03F4-457D-9626-297E0F13B13B}"/>
              </a:ext>
            </a:extLst>
          </p:cNvPr>
          <p:cNvSpPr/>
          <p:nvPr/>
        </p:nvSpPr>
        <p:spPr>
          <a:xfrm>
            <a:off x="4150885" y="3231210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为什么学习</a:t>
            </a:r>
            <a:r>
              <a:rPr lang="zh-CN" altLang="en-US" sz="4000" dirty="0">
                <a:solidFill>
                  <a:srgbClr val="C00000"/>
                </a:solidFill>
              </a:rPr>
              <a:t>组合</a:t>
            </a:r>
            <a:r>
              <a:rPr lang="en-US" altLang="zh-CN" sz="4000" dirty="0">
                <a:solidFill>
                  <a:srgbClr val="C00000"/>
                </a:solidFill>
              </a:rPr>
              <a:t>API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962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790AE-B695-45DF-8697-F2F1C654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．登录权限验证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C9DE0-8F52-4BB2-A11C-44CDA154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在配置文件</a:t>
            </a:r>
            <a:r>
              <a:rPr lang="en-US" altLang="zh-CN" dirty="0">
                <a:solidFill>
                  <a:srgbClr val="C00000"/>
                </a:solidFill>
              </a:rPr>
              <a:t>main.js</a:t>
            </a:r>
            <a:r>
              <a:rPr lang="zh-CN" altLang="en-US" dirty="0"/>
              <a:t>中，使用路由钩子函数</a:t>
            </a:r>
            <a:r>
              <a:rPr lang="en-US" altLang="zh-CN" dirty="0" err="1">
                <a:solidFill>
                  <a:srgbClr val="C00000"/>
                </a:solidFill>
              </a:rPr>
              <a:t>beforeEach</a:t>
            </a:r>
            <a:r>
              <a:rPr lang="en-US" altLang="zh-CN" dirty="0">
                <a:solidFill>
                  <a:srgbClr val="C00000"/>
                </a:solidFill>
              </a:rPr>
              <a:t>((</a:t>
            </a:r>
            <a:r>
              <a:rPr lang="en-US" altLang="zh-CN" dirty="0" err="1">
                <a:solidFill>
                  <a:srgbClr val="C00000"/>
                </a:solidFill>
              </a:rPr>
              <a:t>to,from,next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钩子函数实现登录权限验证。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448A3-9DE5-457B-93BE-1B4A86B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1CFF3-F311-4311-9925-B7F7289168F3}"/>
              </a:ext>
            </a:extLst>
          </p:cNvPr>
          <p:cNvSpPr txBox="1"/>
          <p:nvPr/>
        </p:nvSpPr>
        <p:spPr>
          <a:xfrm>
            <a:off x="838200" y="2467778"/>
            <a:ext cx="6180462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createApp } from 'vue'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App from './App.vue'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router from './router'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，路由的创建与配置在该文件中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store from './store'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的创建与配置在该文件中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createApp(App).use(store).use(router).mount('#app')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router.beforeEach((to,from,next)=&gt;{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如果路由器需要验证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if(to.matched.some(m=&gt;m.meta.auth)){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对路由进行验证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if 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store.state.isLogin == '0'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alert("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您没有登录，无权访问！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未登录则跳转到登陆界面，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8DCB78-5B74-4BFC-902D-84905DC8B6DA}"/>
              </a:ext>
            </a:extLst>
          </p:cNvPr>
          <p:cNvSpPr txBox="1"/>
          <p:nvPr/>
        </p:nvSpPr>
        <p:spPr>
          <a:xfrm>
            <a:off x="7182997" y="2467778"/>
            <a:ext cx="4338726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query:{ redirect: to.fullPath}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表示把当前路由信息传递过去方便登录后跳转回来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next({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path: 'login',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query: {redirect: to.fullPath}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 else {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已经登陆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next()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正常跳转到设置好的页面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}else{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next()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6862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354F-FBF7-472A-8ABC-FEE3DC83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．新建登录组件</a:t>
            </a:r>
            <a:r>
              <a:rPr lang="en-US" altLang="zh-CN" dirty="0" err="1"/>
              <a:t>Login.vue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8F882-DB45-4EAE-B09B-23D669F8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views</a:t>
            </a:r>
            <a:r>
              <a:rPr lang="zh-CN" altLang="en-US" dirty="0"/>
              <a:t>目录中，新建登录组件</a:t>
            </a:r>
            <a:r>
              <a:rPr lang="en-US" altLang="zh-CN" dirty="0" err="1">
                <a:solidFill>
                  <a:srgbClr val="C00000"/>
                </a:solidFill>
              </a:rPr>
              <a:t>Login.vue</a:t>
            </a:r>
            <a:r>
              <a:rPr lang="zh-CN" altLang="en-US" dirty="0"/>
              <a:t>。在该组件中使用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 err="1">
                <a:solidFill>
                  <a:srgbClr val="C00000"/>
                </a:solidFill>
              </a:rPr>
              <a:t>store.commit</a:t>
            </a:r>
            <a:r>
              <a:rPr lang="zh-CN" altLang="en-US" dirty="0"/>
              <a:t>触发</a:t>
            </a:r>
            <a:r>
              <a:rPr lang="en-US" altLang="zh-CN" dirty="0">
                <a:solidFill>
                  <a:srgbClr val="C00000"/>
                </a:solidFill>
              </a:rPr>
              <a:t>mutations</a:t>
            </a:r>
            <a:r>
              <a:rPr lang="zh-CN" altLang="en-US" dirty="0"/>
              <a:t>，以便登录成功修改登录状态。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D81E4-DDBD-4FD8-87D9-DD85C0A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576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50B92-17B3-4BEC-8C69-4443FE1B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．新建主页面组件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04980-D2B3-4B2B-A616-B8E3A300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views</a:t>
            </a:r>
            <a:r>
              <a:rPr lang="zh-CN" altLang="en-US" dirty="0"/>
              <a:t>目录中，新建主页面组件</a:t>
            </a:r>
            <a:r>
              <a:rPr lang="en-US" altLang="zh-CN" dirty="0" err="1">
                <a:solidFill>
                  <a:srgbClr val="C00000"/>
                </a:solidFill>
              </a:rPr>
              <a:t>Main.vue</a:t>
            </a:r>
            <a:r>
              <a:rPr lang="zh-CN" altLang="en-US" dirty="0"/>
              <a:t>。在该组件中使用</a:t>
            </a:r>
            <a:r>
              <a:rPr lang="en-US" altLang="zh-CN" dirty="0">
                <a:solidFill>
                  <a:srgbClr val="C00000"/>
                </a:solidFill>
              </a:rPr>
              <a:t>$store</a:t>
            </a:r>
            <a:r>
              <a:rPr lang="zh-CN" altLang="en-US" dirty="0"/>
              <a:t>访问</a:t>
            </a:r>
            <a:r>
              <a:rPr lang="en-US" altLang="zh-CN" dirty="0">
                <a:solidFill>
                  <a:srgbClr val="C00000"/>
                </a:solidFill>
              </a:rPr>
              <a:t>state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getters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actions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9CF4C-C241-43A1-A9DF-E4556A04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46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9FCD-8031-47B6-9820-E9BB8BDE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．测试运行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1D1E-3A82-42D1-B922-21C79A1B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在登录界面输入用户名</a:t>
            </a:r>
            <a:r>
              <a:rPr lang="en-US" altLang="zh-CN" dirty="0" err="1"/>
              <a:t>zhangsan</a:t>
            </a:r>
            <a:r>
              <a:rPr lang="zh-CN" altLang="en-US" dirty="0"/>
              <a:t>，密码</a:t>
            </a:r>
            <a:r>
              <a:rPr lang="en-US" altLang="zh-CN" dirty="0"/>
              <a:t>123456</a:t>
            </a:r>
            <a:r>
              <a:rPr lang="zh-CN" altLang="en-US" dirty="0"/>
              <a:t>。登录成功后打开主页面组件。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3E400-DA54-42A4-AB8A-09442DEF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102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C4F68-21E3-4B12-B36A-8BA9E88D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26" y="2693935"/>
            <a:ext cx="4216285" cy="309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428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本章介绍了渲染函数、组合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Vue CLI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插件以及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插件。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重点掌握</a:t>
            </a:r>
            <a:r>
              <a:rPr kumimoji="1" lang="fr-FR" altLang="zh-CN" dirty="0">
                <a:solidFill>
                  <a:srgbClr val="C00000"/>
                </a:solidFill>
              </a:rPr>
              <a:t>Vue CLI</a:t>
            </a:r>
            <a:r>
              <a:rPr kumimoji="1" lang="zh-CN" altLang="fr-FR" dirty="0">
                <a:solidFill>
                  <a:srgbClr val="C00000"/>
                </a:solidFill>
              </a:rPr>
              <a:t>、</a:t>
            </a:r>
            <a:r>
              <a:rPr kumimoji="1" lang="fr-FR" altLang="zh-CN" dirty="0">
                <a:solidFill>
                  <a:srgbClr val="C00000"/>
                </a:solidFill>
              </a:rPr>
              <a:t>vue-router</a:t>
            </a:r>
            <a:r>
              <a:rPr kumimoji="1" lang="zh-CN" altLang="fr-FR" dirty="0">
                <a:solidFill>
                  <a:srgbClr val="C00000"/>
                </a:solidFill>
              </a:rPr>
              <a:t>插件以及</a:t>
            </a:r>
            <a:r>
              <a:rPr kumimoji="1" lang="fr-FR" altLang="zh-CN" dirty="0">
                <a:solidFill>
                  <a:srgbClr val="C00000"/>
                </a:solidFill>
              </a:rPr>
              <a:t>Vuex</a:t>
            </a:r>
            <a:r>
              <a:rPr kumimoji="1" lang="zh-CN" altLang="fr-FR" dirty="0">
                <a:solidFill>
                  <a:srgbClr val="C00000"/>
                </a:solidFill>
              </a:rPr>
              <a:t>插件的用法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CA2D-2807-4CC7-841E-8E0DC7C2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15.2.1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C4A69-A180-4BC1-9680-6A662DD2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组件提供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选项，供开发者使用组合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r>
              <a:rPr lang="en-US" altLang="zh-CN" dirty="0"/>
              <a:t>setup</a:t>
            </a:r>
            <a:r>
              <a:rPr lang="zh-CN" altLang="en-US" dirty="0"/>
              <a:t>选项在创建组件前执行，一旦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被解析，便充当组成</a:t>
            </a:r>
            <a:r>
              <a:rPr lang="en-US" altLang="zh-CN" dirty="0"/>
              <a:t>API</a:t>
            </a:r>
            <a:r>
              <a:rPr lang="zh-CN" altLang="en-US" dirty="0"/>
              <a:t>的入口点。由于</a:t>
            </a:r>
            <a:r>
              <a:rPr lang="zh-CN" altLang="en-US" dirty="0">
                <a:solidFill>
                  <a:srgbClr val="C00000"/>
                </a:solidFill>
              </a:rPr>
              <a:t>在执行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>
                <a:solidFill>
                  <a:srgbClr val="C00000"/>
                </a:solidFill>
              </a:rPr>
              <a:t>时尚未创建组件实例</a:t>
            </a:r>
            <a:r>
              <a:rPr lang="zh-CN" altLang="en-US" dirty="0"/>
              <a:t>，因此在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选项中</a:t>
            </a:r>
            <a:r>
              <a:rPr lang="zh-CN" altLang="en-US" dirty="0">
                <a:solidFill>
                  <a:srgbClr val="C00000"/>
                </a:solidFill>
              </a:rPr>
              <a:t>没有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zh-CN" altLang="en-US" dirty="0"/>
              <a:t>。这意味着，除了</a:t>
            </a:r>
            <a:r>
              <a:rPr lang="en-US" altLang="zh-CN" dirty="0"/>
              <a:t>props</a:t>
            </a:r>
            <a:r>
              <a:rPr lang="zh-CN" altLang="en-US" dirty="0"/>
              <a:t>之外，</a:t>
            </a:r>
            <a:r>
              <a:rPr lang="zh-CN" altLang="en-US" dirty="0">
                <a:solidFill>
                  <a:srgbClr val="C00000"/>
                </a:solidFill>
              </a:rPr>
              <a:t>无法</a:t>
            </a:r>
            <a:r>
              <a:rPr lang="zh-CN" altLang="en-US" dirty="0"/>
              <a:t>访问组件中声明的</a:t>
            </a:r>
            <a:r>
              <a:rPr lang="zh-CN" altLang="en-US" dirty="0">
                <a:solidFill>
                  <a:srgbClr val="C00000"/>
                </a:solidFill>
              </a:rPr>
              <a:t>任何属性</a:t>
            </a:r>
            <a:r>
              <a:rPr lang="zh-CN" altLang="en-US" dirty="0"/>
              <a:t>，包括本地状态、计算属性或方法。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选项是一个接受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context</a:t>
            </a:r>
            <a:r>
              <a:rPr lang="zh-CN" altLang="en-US" dirty="0"/>
              <a:t>的函数。此外，从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返回的所有内容都将暴露给组件的其余部分（计算属性、方法、生命周期钩子、模板等等）。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7009C-A919-419C-824E-7CAF7C65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9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1593D-D5D0-4918-BFAB-A468D610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函数的参数</a:t>
            </a:r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B11D1-27B8-4933-A077-ECB3A2B9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函数中的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是响应式的，当传入新的属性时，它将被更新。但是，因为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是响应式的，不能响应式引用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的属性，因为它会消除属性的响应性。如果需要响应式引用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的属性，可通过使用</a:t>
            </a:r>
            <a:r>
              <a:rPr lang="en-US" altLang="zh-CN" dirty="0" err="1">
                <a:solidFill>
                  <a:srgbClr val="C00000"/>
                </a:solidFill>
              </a:rPr>
              <a:t>toRefs</a:t>
            </a:r>
            <a:r>
              <a:rPr lang="zh-CN" altLang="en-US" dirty="0"/>
              <a:t>来创建对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的属性的响应式引用。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0B15D6-A2F7-43E8-AFF9-077715F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0B7C6-51C2-412C-A2F7-12BD50AB6B2D}"/>
              </a:ext>
            </a:extLst>
          </p:cNvPr>
          <p:cNvSpPr txBox="1"/>
          <p:nvPr/>
        </p:nvSpPr>
        <p:spPr>
          <a:xfrm>
            <a:off x="1307508" y="3429000"/>
            <a:ext cx="5776338" cy="2120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setup(props)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toRefs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props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的属性的响应式引用</a:t>
            </a: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{ user } = toRefs(props)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console.log(user.uname)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4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D2C6C-EC66-4B73-907A-E32944C0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函数的参数</a:t>
            </a:r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924F4-F372-421E-85A4-F6A24EB9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758"/>
            <a:ext cx="10958945" cy="458669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context</a:t>
            </a:r>
            <a:r>
              <a:rPr lang="zh-CN" altLang="en-US" dirty="0"/>
              <a:t>上下文是一个普通的</a:t>
            </a:r>
            <a:r>
              <a:rPr lang="en-US" altLang="zh-CN" dirty="0"/>
              <a:t>JavaScript</a:t>
            </a:r>
            <a:r>
              <a:rPr lang="zh-CN" altLang="en-US" dirty="0"/>
              <a:t>对象，它暴露组件的</a:t>
            </a:r>
            <a:r>
              <a:rPr lang="en-US" altLang="zh-CN" dirty="0"/>
              <a:t>3</a:t>
            </a:r>
            <a:r>
              <a:rPr lang="zh-CN" altLang="en-US" dirty="0"/>
              <a:t>个属性：</a:t>
            </a:r>
            <a:r>
              <a:rPr lang="en-US" altLang="zh-CN" dirty="0" err="1">
                <a:solidFill>
                  <a:srgbClr val="C00000"/>
                </a:solidFill>
              </a:rPr>
              <a:t>attrs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slots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emit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B13F9-8593-4FD8-8B18-3A732F71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AF245-3ADD-4FFA-AA13-CF875BA05347}"/>
              </a:ext>
            </a:extLst>
          </p:cNvPr>
          <p:cNvSpPr txBox="1"/>
          <p:nvPr/>
        </p:nvSpPr>
        <p:spPr>
          <a:xfrm>
            <a:off x="1167789" y="2566930"/>
            <a:ext cx="3459296" cy="3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setup(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props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context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Attribute 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非响应式对象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console.log(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context.attrs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插槽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非响应式对象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console.log(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context.slots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触发事件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console.log(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context.emit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90AD46-C766-4BBB-8AD3-4D5665B55BB6}"/>
              </a:ext>
            </a:extLst>
          </p:cNvPr>
          <p:cNvSpPr txBox="1"/>
          <p:nvPr/>
        </p:nvSpPr>
        <p:spPr>
          <a:xfrm>
            <a:off x="4814371" y="2566930"/>
            <a:ext cx="672671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context</a:t>
            </a:r>
            <a:r>
              <a:rPr lang="zh-CN" altLang="en-US" dirty="0"/>
              <a:t>是一个普通的</a:t>
            </a:r>
            <a:r>
              <a:rPr lang="en-US" altLang="zh-CN" dirty="0"/>
              <a:t>JavaScript</a:t>
            </a:r>
            <a:r>
              <a:rPr lang="zh-CN" altLang="en-US" dirty="0"/>
              <a:t>对象，也就是说，它不是响应式的，这意味着可以安全地对</a:t>
            </a:r>
            <a:r>
              <a:rPr lang="en-US" altLang="zh-CN" b="1" dirty="0">
                <a:solidFill>
                  <a:srgbClr val="C00000"/>
                </a:solidFill>
              </a:rPr>
              <a:t>context</a:t>
            </a:r>
            <a:r>
              <a:rPr lang="zh-CN" altLang="en-US" dirty="0"/>
              <a:t>使用</a:t>
            </a:r>
            <a:r>
              <a:rPr lang="en-US" altLang="zh-CN" dirty="0"/>
              <a:t>ES</a:t>
            </a:r>
            <a:r>
              <a:rPr lang="zh-CN" altLang="en-US" dirty="0"/>
              <a:t>解构。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DC3360-FECF-4B5B-8C8E-949D769601BC}"/>
              </a:ext>
            </a:extLst>
          </p:cNvPr>
          <p:cNvSpPr txBox="1"/>
          <p:nvPr/>
        </p:nvSpPr>
        <p:spPr>
          <a:xfrm>
            <a:off x="4814371" y="3316077"/>
            <a:ext cx="672671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setup(props,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 attrs, slots, emit 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...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C04B1F-3923-437B-9C66-4D614F1DF5E1}"/>
              </a:ext>
            </a:extLst>
          </p:cNvPr>
          <p:cNvSpPr txBox="1"/>
          <p:nvPr/>
        </p:nvSpPr>
        <p:spPr>
          <a:xfrm>
            <a:off x="4814371" y="4362679"/>
            <a:ext cx="672671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attrs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slots</a:t>
            </a:r>
            <a:r>
              <a:rPr lang="zh-CN" altLang="en-US" dirty="0"/>
              <a:t>是有状态的对象，它们随组件本身的更新而更新。这意味着应该避免对它们进行解构，并始终以</a:t>
            </a:r>
            <a:r>
              <a:rPr lang="en-US" altLang="zh-CN" b="1" dirty="0" err="1">
                <a:solidFill>
                  <a:srgbClr val="C00000"/>
                </a:solidFill>
              </a:rPr>
              <a:t>attrs.x</a:t>
            </a:r>
            <a:r>
              <a:rPr lang="zh-CN" altLang="en-US" dirty="0"/>
              <a:t>或</a:t>
            </a:r>
            <a:r>
              <a:rPr lang="en-US" altLang="zh-CN" b="1" dirty="0" err="1">
                <a:solidFill>
                  <a:srgbClr val="C00000"/>
                </a:solidFill>
              </a:rPr>
              <a:t>slots.x</a:t>
            </a:r>
            <a:r>
              <a:rPr lang="zh-CN" altLang="en-US" dirty="0"/>
              <a:t>的方式引用属性。</a:t>
            </a:r>
          </a:p>
        </p:txBody>
      </p:sp>
    </p:spTree>
    <p:extLst>
      <p:ext uri="{BB962C8B-B14F-4D97-AF65-F5344CB8AC3E}">
        <p14:creationId xmlns:p14="http://schemas.microsoft.com/office/powerpoint/2010/main" val="312932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3AFB5-5951-46D8-BFB1-08A560A8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函数的返回值</a:t>
            </a:r>
            <a:r>
              <a:rPr lang="en-US" altLang="zh-CN" dirty="0"/>
              <a:t>——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6413B-3FAB-48C0-86C4-CE67A42C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返回一个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，则可以在组件的模板中访问该对象的属性。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15-3</a:t>
            </a:r>
            <a:r>
              <a:rPr lang="en-US" altLang="zh-CN" dirty="0"/>
              <a:t>】</a:t>
            </a:r>
            <a:r>
              <a:rPr lang="zh-CN" altLang="en-US" dirty="0"/>
              <a:t>在该实例中，</a:t>
            </a:r>
            <a:r>
              <a:rPr lang="en-US" altLang="zh-CN" dirty="0"/>
              <a:t>setup</a:t>
            </a:r>
            <a:r>
              <a:rPr lang="zh-CN" altLang="en-US" dirty="0"/>
              <a:t>函数返回一个对象。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96AB7-8D4E-4DF4-BBAB-37FDA08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7646B-A1F5-4DB1-8527-0E1118631233}"/>
              </a:ext>
            </a:extLst>
          </p:cNvPr>
          <p:cNvSpPr txBox="1"/>
          <p:nvPr/>
        </p:nvSpPr>
        <p:spPr>
          <a:xfrm>
            <a:off x="231354" y="2633031"/>
            <a:ext cx="5864646" cy="3782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 id="stesting"&gt;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模板中使用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readersNumber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对象会被自动开箱，所以不需要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.value 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&lt;div&gt;{{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readersNumber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}} {{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book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.title }}&lt;/div&gt;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&lt;setup-testing&gt;&lt;/setup-testing&gt;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37CB20-D887-4958-8E39-D14BD712C9C2}"/>
              </a:ext>
            </a:extLst>
          </p:cNvPr>
          <p:cNvSpPr txBox="1"/>
          <p:nvPr/>
        </p:nvSpPr>
        <p:spPr>
          <a:xfrm>
            <a:off x="6229954" y="2511845"/>
            <a:ext cx="5647981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app.component('setup-testing',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setup()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const readersNumber = Vue.ref(1000)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const book = Vue.reactive({ title: 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好书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readersNumber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book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template: '#stesting'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827117-72F8-4EBB-A775-24C335E56D36}"/>
              </a:ext>
            </a:extLst>
          </p:cNvPr>
          <p:cNvCxnSpPr/>
          <p:nvPr/>
        </p:nvCxnSpPr>
        <p:spPr>
          <a:xfrm>
            <a:off x="2666082" y="4219460"/>
            <a:ext cx="4836405" cy="3966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AB7DAB-876A-488C-96B4-04F1363B7299}"/>
              </a:ext>
            </a:extLst>
          </p:cNvPr>
          <p:cNvCxnSpPr/>
          <p:nvPr/>
        </p:nvCxnSpPr>
        <p:spPr>
          <a:xfrm>
            <a:off x="4109292" y="4219460"/>
            <a:ext cx="3470313" cy="67202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1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4CD5-CF13-4005-9C65-E99258AD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函数的返回值</a:t>
            </a:r>
            <a:r>
              <a:rPr lang="en-US" altLang="zh-CN" dirty="0"/>
              <a:t>——</a:t>
            </a:r>
            <a:r>
              <a:rPr lang="zh-CN" altLang="en-US" dirty="0"/>
              <a:t>渲染函数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F8F2D-8E6E-4FF2-9928-C74C32F6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还可以返回一个</a:t>
            </a:r>
            <a:r>
              <a:rPr lang="zh-CN" altLang="en-US" dirty="0">
                <a:solidFill>
                  <a:srgbClr val="C00000"/>
                </a:solidFill>
              </a:rPr>
              <a:t>渲染函数</a:t>
            </a:r>
            <a:r>
              <a:rPr lang="zh-CN" altLang="en-US" dirty="0"/>
              <a:t>，该函数可以直接使用在同一作用域中声明的</a:t>
            </a:r>
            <a:r>
              <a:rPr lang="zh-CN" altLang="en-US" dirty="0">
                <a:solidFill>
                  <a:srgbClr val="C00000"/>
                </a:solidFill>
              </a:rPr>
              <a:t>响应式状态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D5AF2-A894-4F8A-B4F3-3C59D2ED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1C61D4-9678-4DB4-8762-520BEF97725D}"/>
              </a:ext>
            </a:extLst>
          </p:cNvPr>
          <p:cNvSpPr txBox="1"/>
          <p:nvPr/>
        </p:nvSpPr>
        <p:spPr>
          <a:xfrm>
            <a:off x="616945" y="2773497"/>
            <a:ext cx="417539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&lt;setup-testing&gt;&lt;/setup-testing&gt;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68DBB3-BC4A-4D00-9D18-AC879182C650}"/>
              </a:ext>
            </a:extLst>
          </p:cNvPr>
          <p:cNvSpPr txBox="1"/>
          <p:nvPr/>
        </p:nvSpPr>
        <p:spPr>
          <a:xfrm>
            <a:off x="4891490" y="2506951"/>
            <a:ext cx="6905656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app.component('setup-testing',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setup()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const readersNumber = Vue.ref(1000)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const book = Vue.reactive({ title: 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好书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返回渲染函数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() =&gt;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Vue.h('div', [readersNumber.value, book.title])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66F88-6713-409A-80CE-870CCA0F1052}"/>
              </a:ext>
            </a:extLst>
          </p:cNvPr>
          <p:cNvSpPr txBox="1"/>
          <p:nvPr/>
        </p:nvSpPr>
        <p:spPr>
          <a:xfrm>
            <a:off x="616946" y="4671152"/>
            <a:ext cx="234659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返回代理对象</a:t>
            </a:r>
            <a:r>
              <a:rPr lang="en-US" altLang="zh-CN" dirty="0"/>
              <a:t>book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9C374BD-30A3-4613-B5AC-8E29F548534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63538" y="4087258"/>
            <a:ext cx="4153358" cy="7685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9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5F9F1-1139-4FFD-B706-6F2B75B4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内部调用生命周期钩子函数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03EA6-BEBE-46F7-BBF2-DB82C843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内部，可通过在生命周期钩子函数前面加上“</a:t>
            </a:r>
            <a:r>
              <a:rPr lang="en-US" altLang="zh-CN" dirty="0">
                <a:solidFill>
                  <a:srgbClr val="C00000"/>
                </a:solidFill>
              </a:rPr>
              <a:t>on</a:t>
            </a:r>
            <a:r>
              <a:rPr lang="en-US" altLang="zh-CN" dirty="0"/>
              <a:t>”</a:t>
            </a:r>
            <a:r>
              <a:rPr lang="zh-CN" altLang="en-US" dirty="0"/>
              <a:t>来访问组件的生命周期钩子函数。因为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是围绕</a:t>
            </a:r>
            <a:r>
              <a:rPr lang="en-US" altLang="zh-CN" dirty="0" err="1">
                <a:solidFill>
                  <a:srgbClr val="C00000"/>
                </a:solidFill>
              </a:rPr>
              <a:t>beforeCreate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created</a:t>
            </a:r>
            <a:r>
              <a:rPr lang="zh-CN" altLang="en-US" dirty="0"/>
              <a:t>生命周期钩子函数运行的，所以不需要显式地定义它们。换句话说，在这些钩子函数中编写的任何代码都应该直接在</a:t>
            </a:r>
            <a:r>
              <a:rPr lang="en-US" altLang="zh-CN" dirty="0">
                <a:solidFill>
                  <a:srgbClr val="C00000"/>
                </a:solidFill>
              </a:rPr>
              <a:t>setup</a:t>
            </a:r>
            <a:r>
              <a:rPr lang="zh-CN" altLang="en-US" dirty="0"/>
              <a:t>函数中编写。这些</a:t>
            </a:r>
            <a:r>
              <a:rPr lang="en-US" altLang="zh-CN" dirty="0">
                <a:solidFill>
                  <a:srgbClr val="C00000"/>
                </a:solidFill>
              </a:rPr>
              <a:t>on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接受一个回调函数，当钩子函数被组件调用时将会被执行。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B0337-10B0-4E25-B675-5F7FF01E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ECB1E-957F-4602-A5F4-DF230E206F95}"/>
              </a:ext>
            </a:extLst>
          </p:cNvPr>
          <p:cNvSpPr txBox="1"/>
          <p:nvPr/>
        </p:nvSpPr>
        <p:spPr>
          <a:xfrm>
            <a:off x="5750805" y="3955055"/>
            <a:ext cx="502369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setup()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// mounted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onMounted(() =&gt; {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console.log('Component is mounted!‘)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975E-38E7-4DE1-9207-14BBFA33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组合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EC54F-5D90-42DB-B7E3-594E0288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15.2.1 setup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15.2.2 </a:t>
            </a:r>
            <a:r>
              <a:rPr lang="zh-CN" altLang="en-US" dirty="0">
                <a:solidFill>
                  <a:srgbClr val="C00000"/>
                </a:solidFill>
              </a:rPr>
              <a:t>响应性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15.2.3 </a:t>
            </a:r>
            <a:r>
              <a:rPr lang="zh-CN" altLang="en-US" dirty="0"/>
              <a:t>模板引用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54FF5-5ABC-41E4-ABBF-630989C3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43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38E15-7047-49DF-A441-A27D091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15.2.2 </a:t>
            </a:r>
            <a:r>
              <a:rPr lang="zh-CN" altLang="en-US" dirty="0"/>
              <a:t>响应性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99AF3-5466-4165-A56A-0535FD5F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响应性</a:t>
            </a:r>
            <a:r>
              <a:rPr lang="zh-CN" altLang="en-US" dirty="0"/>
              <a:t>是一种允许我们以声明式的方式去适应变化的一种编程范例。例如，我们在某个</a:t>
            </a:r>
            <a:r>
              <a:rPr lang="en-US" altLang="zh-CN" dirty="0"/>
              <a:t>excel</a:t>
            </a:r>
            <a:r>
              <a:rPr lang="zh-CN" altLang="en-US" dirty="0"/>
              <a:t>电子表格中，将数字</a:t>
            </a:r>
            <a:r>
              <a:rPr lang="en-US" altLang="zh-CN" dirty="0"/>
              <a:t>x</a:t>
            </a:r>
            <a:r>
              <a:rPr lang="zh-CN" altLang="en-US" dirty="0"/>
              <a:t>放在第一个单元格中，数字</a:t>
            </a:r>
            <a:r>
              <a:rPr lang="en-US" altLang="zh-CN" dirty="0"/>
              <a:t>y</a:t>
            </a:r>
            <a:r>
              <a:rPr lang="zh-CN" altLang="en-US" dirty="0"/>
              <a:t>放在第二个单元格中，并要求自动计算</a:t>
            </a:r>
            <a:r>
              <a:rPr lang="en-US" altLang="zh-CN" dirty="0"/>
              <a:t>x + y</a:t>
            </a:r>
            <a:r>
              <a:rPr lang="zh-CN" altLang="en-US" dirty="0"/>
              <a:t>的值放在第三个单元格中。同时，如果更新数字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y</a:t>
            </a:r>
            <a:r>
              <a:rPr lang="zh-CN" altLang="en-US" dirty="0"/>
              <a:t>，第三个单元格的值也会自动更新。</a:t>
            </a:r>
            <a:r>
              <a:rPr lang="en-US" altLang="zh-CN" dirty="0"/>
              <a:t>Vue</a:t>
            </a:r>
            <a:r>
              <a:rPr lang="zh-CN" altLang="en-US" dirty="0"/>
              <a:t>如何追踪变化呢？在</a:t>
            </a:r>
            <a:r>
              <a:rPr lang="zh-CN" altLang="en-US" dirty="0">
                <a:solidFill>
                  <a:srgbClr val="C00000"/>
                </a:solidFill>
              </a:rPr>
              <a:t>生成</a:t>
            </a:r>
            <a:r>
              <a:rPr lang="en-US" altLang="zh-CN" dirty="0">
                <a:solidFill>
                  <a:srgbClr val="C00000"/>
                </a:solidFill>
              </a:rPr>
              <a:t>Vue</a:t>
            </a:r>
            <a:r>
              <a:rPr lang="zh-CN" altLang="en-US" dirty="0">
                <a:solidFill>
                  <a:srgbClr val="C00000"/>
                </a:solidFill>
              </a:rPr>
              <a:t>实例</a:t>
            </a:r>
            <a:r>
              <a:rPr lang="zh-CN" altLang="en-US" dirty="0"/>
              <a:t>时，使用带有</a:t>
            </a:r>
            <a:r>
              <a:rPr lang="en-US" altLang="zh-CN" dirty="0">
                <a:solidFill>
                  <a:srgbClr val="C00000"/>
                </a:solidFill>
              </a:rPr>
              <a:t>getter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setter</a:t>
            </a:r>
            <a:r>
              <a:rPr lang="zh-CN" altLang="en-US" dirty="0"/>
              <a:t>的处理程序遍历传入的</a:t>
            </a: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/>
              <a:t>，将其所有</a:t>
            </a:r>
            <a:r>
              <a:rPr lang="en-US" altLang="zh-CN" dirty="0">
                <a:solidFill>
                  <a:srgbClr val="C00000"/>
                </a:solidFill>
              </a:rPr>
              <a:t>property</a:t>
            </a:r>
            <a:r>
              <a:rPr lang="zh-CN" altLang="en-US" dirty="0"/>
              <a:t>转换为</a:t>
            </a:r>
            <a:r>
              <a:rPr lang="en-US" altLang="zh-CN" dirty="0">
                <a:solidFill>
                  <a:srgbClr val="C00000"/>
                </a:solidFill>
              </a:rPr>
              <a:t>Proxy</a:t>
            </a:r>
            <a:r>
              <a:rPr lang="zh-CN" altLang="en-US" dirty="0"/>
              <a:t>对象。</a:t>
            </a:r>
            <a:r>
              <a:rPr lang="en-US" altLang="zh-CN" dirty="0">
                <a:solidFill>
                  <a:srgbClr val="C00000"/>
                </a:solidFill>
              </a:rPr>
              <a:t>Proxy</a:t>
            </a:r>
            <a:r>
              <a:rPr lang="zh-CN" altLang="en-US" dirty="0"/>
              <a:t>对象对于用户来说是不可见的，但在内部，它使</a:t>
            </a:r>
            <a:r>
              <a:rPr lang="en-US" altLang="zh-CN" dirty="0"/>
              <a:t>Vue</a:t>
            </a:r>
            <a:r>
              <a:rPr lang="zh-CN" altLang="en-US" dirty="0"/>
              <a:t>能够在</a:t>
            </a:r>
            <a:r>
              <a:rPr lang="en-US" altLang="zh-CN" dirty="0">
                <a:solidFill>
                  <a:srgbClr val="C00000"/>
                </a:solidFill>
              </a:rPr>
              <a:t>property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rgbClr val="C00000"/>
                </a:solidFill>
              </a:rPr>
              <a:t>被访问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修改的情况下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C00000"/>
                </a:solidFill>
              </a:rPr>
              <a:t>依赖跟踪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变更通知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BAE62-D638-401B-BE59-85813FE9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A0AD1-16BE-4D32-8BB4-0C9E1D7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．声明响应式状态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A0EFB-CDC9-47E8-BDB3-90F99597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要为</a:t>
            </a:r>
            <a:r>
              <a:rPr lang="en-US" altLang="zh-CN" dirty="0"/>
              <a:t>JavaScript</a:t>
            </a:r>
            <a:r>
              <a:rPr lang="zh-CN" altLang="en-US" dirty="0"/>
              <a:t>对象创建响应式状态，可以使用</a:t>
            </a:r>
            <a:r>
              <a:rPr lang="en-US" altLang="zh-CN" dirty="0">
                <a:solidFill>
                  <a:srgbClr val="C00000"/>
                </a:solidFill>
              </a:rPr>
              <a:t>reactive()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reactive()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接收一个普通对象然后返回该对象的</a:t>
            </a:r>
            <a:r>
              <a:rPr lang="zh-CN" altLang="en-US" dirty="0">
                <a:solidFill>
                  <a:srgbClr val="C00000"/>
                </a:solidFill>
              </a:rPr>
              <a:t>响应式代理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reactive()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响应式转换是“</a:t>
            </a:r>
            <a:r>
              <a:rPr lang="zh-CN" altLang="en-US" dirty="0">
                <a:solidFill>
                  <a:srgbClr val="C00000"/>
                </a:solidFill>
              </a:rPr>
              <a:t>深层的</a:t>
            </a:r>
            <a:r>
              <a:rPr lang="zh-CN" altLang="en-US" dirty="0"/>
              <a:t>”即影响对象内部所有嵌套的属性。基于</a:t>
            </a:r>
            <a:r>
              <a:rPr lang="en-US" altLang="zh-CN" dirty="0"/>
              <a:t>ES</a:t>
            </a:r>
            <a:r>
              <a:rPr lang="zh-CN" altLang="en-US" dirty="0"/>
              <a:t>的</a:t>
            </a:r>
            <a:r>
              <a:rPr lang="en-US" altLang="zh-CN" dirty="0"/>
              <a:t>Proxy</a:t>
            </a:r>
            <a:r>
              <a:rPr lang="zh-CN" altLang="en-US" dirty="0"/>
              <a:t>实现，返回的代理对象不等于原始对象。</a:t>
            </a:r>
            <a:r>
              <a:rPr lang="zh-CN" altLang="en-US" dirty="0">
                <a:solidFill>
                  <a:srgbClr val="C00000"/>
                </a:solidFill>
              </a:rPr>
              <a:t>建议使用代理对象，避免依赖原始对象</a:t>
            </a:r>
            <a:r>
              <a:rPr lang="zh-CN" altLang="en-US" dirty="0"/>
              <a:t>。例如，在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15-3】</a:t>
            </a:r>
            <a:r>
              <a:rPr lang="zh-CN" altLang="en-US" dirty="0"/>
              <a:t>中，使用代理对象</a:t>
            </a:r>
            <a:r>
              <a:rPr lang="en-US" altLang="zh-CN" dirty="0"/>
              <a:t>book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87479-A784-4A5C-8340-6B3ADBD7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08CD78-A949-489C-BDCA-AB2E8CB90F2E}"/>
              </a:ext>
            </a:extLst>
          </p:cNvPr>
          <p:cNvSpPr txBox="1"/>
          <p:nvPr/>
        </p:nvSpPr>
        <p:spPr>
          <a:xfrm>
            <a:off x="1307508" y="2522863"/>
            <a:ext cx="461956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book = Vue.reactive({ title: 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 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函数的原理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了解静态模块打包工具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的用法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了解组合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的用法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掌握路由</a:t>
            </a:r>
            <a:r>
              <a:rPr kumimoji="1" lang="en-US" altLang="zh-CN" dirty="0" err="1">
                <a:solidFill>
                  <a:srgbClr val="C00000"/>
                </a:solidFill>
              </a:rPr>
              <a:t>vue</a:t>
            </a:r>
            <a:r>
              <a:rPr kumimoji="1" lang="en-US" altLang="zh-CN" dirty="0">
                <a:solidFill>
                  <a:srgbClr val="C00000"/>
                </a:solidFill>
              </a:rPr>
              <a:t>-router</a:t>
            </a:r>
            <a:r>
              <a:rPr kumimoji="1" lang="zh-CN" altLang="en-US" dirty="0">
                <a:solidFill>
                  <a:srgbClr val="C00000"/>
                </a:solidFill>
              </a:rPr>
              <a:t>的基本用法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Vue.js</a:t>
            </a:r>
            <a:r>
              <a:rPr kumimoji="1" lang="zh-CN" altLang="en-US" dirty="0">
                <a:solidFill>
                  <a:srgbClr val="C00000"/>
                </a:solidFill>
              </a:rPr>
              <a:t>应用程序开发的状态管理模式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7ACAE-002C-4466-B752-D2443DB9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．使用</a:t>
            </a:r>
            <a:r>
              <a:rPr lang="en-US" altLang="zh-CN" dirty="0"/>
              <a:t>ref</a:t>
            </a:r>
            <a:r>
              <a:rPr lang="zh-CN" altLang="en-US" dirty="0"/>
              <a:t>创建独立的响应式值对象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B6E59-862F-493E-879E-63371CB3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/>
              <a:t>接受一个参数值并返回一个响应式且可改变的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/>
              <a:t>对象拥有一个指向内部值的单一属性</a:t>
            </a:r>
            <a:r>
              <a:rPr lang="en-US" altLang="zh-CN" dirty="0">
                <a:solidFill>
                  <a:srgbClr val="C00000"/>
                </a:solidFill>
              </a:rPr>
              <a:t>.value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AB36B-2CFB-4142-8004-206346C2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D5F40-A414-4473-B17E-64E4AAD86686}"/>
              </a:ext>
            </a:extLst>
          </p:cNvPr>
          <p:cNvSpPr txBox="1"/>
          <p:nvPr/>
        </p:nvSpPr>
        <p:spPr>
          <a:xfrm>
            <a:off x="2732182" y="2585538"/>
            <a:ext cx="490250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readersNumber = Vue.ref(1000)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console.log(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readersNumber.value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//1000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readersNumber.value++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console.log(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readersNumber.value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// 1001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C3B7FF-E9A6-4170-880F-DE77B30C53B3}"/>
              </a:ext>
            </a:extLst>
          </p:cNvPr>
          <p:cNvSpPr txBox="1"/>
          <p:nvPr/>
        </p:nvSpPr>
        <p:spPr>
          <a:xfrm>
            <a:off x="1002535" y="3933022"/>
            <a:ext cx="103512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当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>
                <a:solidFill>
                  <a:srgbClr val="C00000"/>
                </a:solidFill>
              </a:rPr>
              <a:t>作为渲染上下文的属性返回</a:t>
            </a:r>
            <a:r>
              <a:rPr lang="zh-CN" altLang="en-US" dirty="0"/>
              <a:t>（即在</a:t>
            </a:r>
            <a:r>
              <a:rPr lang="en-US" altLang="zh-CN" dirty="0"/>
              <a:t>setup()</a:t>
            </a:r>
            <a:r>
              <a:rPr lang="zh-CN" altLang="en-US" dirty="0"/>
              <a:t>返回的对象中）并在模板中使用时，它会自动开箱，无需在模板内额外书写</a:t>
            </a:r>
            <a:r>
              <a:rPr lang="en-US" altLang="zh-CN" dirty="0"/>
              <a:t>.value</a:t>
            </a:r>
            <a:r>
              <a:rPr lang="zh-CN" altLang="en-US" dirty="0"/>
              <a:t>。例如，在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15-3】</a:t>
            </a:r>
            <a:r>
              <a:rPr lang="zh-CN" altLang="en-US" dirty="0"/>
              <a:t>中，这样使用</a:t>
            </a:r>
            <a:r>
              <a:rPr lang="en-US" altLang="zh-CN" dirty="0"/>
              <a:t>{{ </a:t>
            </a:r>
            <a:r>
              <a:rPr lang="en-US" altLang="zh-CN" dirty="0" err="1"/>
              <a:t>readersNumber</a:t>
            </a:r>
            <a:r>
              <a:rPr lang="en-US" altLang="zh-CN" dirty="0"/>
              <a:t> }}</a:t>
            </a:r>
            <a:r>
              <a:rPr lang="zh-CN" altLang="en-US" dirty="0"/>
              <a:t>。当嵌套在响应式对象中时，</a:t>
            </a:r>
            <a:r>
              <a:rPr lang="en-US" altLang="zh-CN" dirty="0"/>
              <a:t>ref</a:t>
            </a:r>
            <a:r>
              <a:rPr lang="zh-CN" altLang="en-US" dirty="0"/>
              <a:t>才会自动开箱。</a:t>
            </a:r>
            <a:r>
              <a:rPr lang="zh-CN" altLang="en-US" dirty="0">
                <a:solidFill>
                  <a:srgbClr val="C00000"/>
                </a:solidFill>
              </a:rPr>
              <a:t>从</a:t>
            </a:r>
            <a:r>
              <a:rPr lang="en-US" altLang="zh-CN" dirty="0">
                <a:solidFill>
                  <a:srgbClr val="C00000"/>
                </a:solidFill>
              </a:rPr>
              <a:t>Array</a:t>
            </a:r>
            <a:r>
              <a:rPr lang="zh-CN" altLang="en-US" dirty="0">
                <a:solidFill>
                  <a:srgbClr val="C00000"/>
                </a:solidFill>
              </a:rPr>
              <a:t>或者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等原生集合类中访问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>
                <a:solidFill>
                  <a:srgbClr val="C00000"/>
                </a:solidFill>
              </a:rPr>
              <a:t>时，不会自动开箱</a:t>
            </a:r>
            <a:r>
              <a:rPr lang="zh-CN" altLang="en-US" dirty="0"/>
              <a:t>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DE73E56-F720-4F93-B31A-10E6BC37C6BB}"/>
              </a:ext>
            </a:extLst>
          </p:cNvPr>
          <p:cNvCxnSpPr/>
          <p:nvPr/>
        </p:nvCxnSpPr>
        <p:spPr>
          <a:xfrm flipH="1">
            <a:off x="5905041" y="2335576"/>
            <a:ext cx="936434" cy="7160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D0C721-8D7C-48E6-BB56-B1E30492FDB7}"/>
              </a:ext>
            </a:extLst>
          </p:cNvPr>
          <p:cNvSpPr txBox="1"/>
          <p:nvPr/>
        </p:nvSpPr>
        <p:spPr>
          <a:xfrm>
            <a:off x="2732182" y="5122898"/>
            <a:ext cx="50934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map = reactive(new Map([['foo', ref(0)]]))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这里需要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.value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console.log(map.get('foo').value)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C40A33-BABC-44B6-B199-DBDEF8433B4E}"/>
              </a:ext>
            </a:extLst>
          </p:cNvPr>
          <p:cNvCxnSpPr>
            <a:cxnSpLocks/>
          </p:cNvCxnSpPr>
          <p:nvPr/>
        </p:nvCxnSpPr>
        <p:spPr>
          <a:xfrm flipV="1">
            <a:off x="5417914" y="4770305"/>
            <a:ext cx="2745585" cy="99359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1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EE4E-010C-4D2B-8C6C-5B6C5B0F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．响应性计算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819F7-97FD-402D-870D-FB9939B2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使用响应式计算</a:t>
            </a:r>
            <a:r>
              <a:rPr lang="en-US" altLang="zh-CN" dirty="0">
                <a:solidFill>
                  <a:srgbClr val="C00000"/>
                </a:solidFill>
              </a:rPr>
              <a:t>computed</a:t>
            </a:r>
            <a:r>
              <a:rPr lang="zh-CN" altLang="en-US" dirty="0"/>
              <a:t>方法有两种方式：传入一个</a:t>
            </a:r>
            <a:r>
              <a:rPr lang="en-US" altLang="zh-CN" dirty="0">
                <a:solidFill>
                  <a:srgbClr val="C00000"/>
                </a:solidFill>
              </a:rPr>
              <a:t>getter</a:t>
            </a:r>
            <a:r>
              <a:rPr lang="zh-CN" altLang="en-US" dirty="0"/>
              <a:t>函数，返回一个默认</a:t>
            </a:r>
            <a:r>
              <a:rPr lang="zh-CN" altLang="en-US" dirty="0">
                <a:solidFill>
                  <a:srgbClr val="C00000"/>
                </a:solidFill>
              </a:rPr>
              <a:t>不可手动修改的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；传入一个拥有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set</a:t>
            </a:r>
            <a:r>
              <a:rPr lang="zh-CN" altLang="en-US" dirty="0"/>
              <a:t>函数的对象，创建一个</a:t>
            </a:r>
            <a:r>
              <a:rPr lang="zh-CN" altLang="en-US" dirty="0">
                <a:solidFill>
                  <a:srgbClr val="C00000"/>
                </a:solidFill>
              </a:rPr>
              <a:t>可手动修改的计算状态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A5158F-23B6-4D64-BE02-E1A30E2E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A84293-3BB4-4A35-B267-92EA45481436}"/>
              </a:ext>
            </a:extLst>
          </p:cNvPr>
          <p:cNvSpPr txBox="1"/>
          <p:nvPr/>
        </p:nvSpPr>
        <p:spPr>
          <a:xfrm>
            <a:off x="1560896" y="2887682"/>
            <a:ext cx="5699220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count = ref(1)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plusOne = computed(() =&gt; count.value + 1)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console.log(plusOne.value) // 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plusOne.value++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错误！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返回一个可手动修改的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对象的示例代码如下：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onst count = ref(1)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plusOne = computed({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get: () =&gt; count.value + 1,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set: (val)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count.value = val - 1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plusOne.value = 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console.log(count.value) // 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27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E2FA5-3DC2-4F76-952E-C477DCE3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．响应性监听</a:t>
            </a:r>
            <a:r>
              <a:rPr lang="en-US" altLang="zh-CN" dirty="0" err="1"/>
              <a:t>watchEffect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7D9DC-B100-4895-8023-A8637C92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可使用响应性监听</a:t>
            </a:r>
            <a:r>
              <a:rPr lang="en-US" altLang="zh-CN" dirty="0" err="1">
                <a:solidFill>
                  <a:srgbClr val="C00000"/>
                </a:solidFill>
              </a:rPr>
              <a:t>watchEffect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，对响应性进行监听。该方法立即执行传入的一个函数，同时响应式追踪其依赖，并在其依赖变更时重新运行该函数。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15-5</a:t>
            </a:r>
            <a:r>
              <a:rPr lang="en-US" altLang="zh-CN" dirty="0"/>
              <a:t>】</a:t>
            </a:r>
            <a:r>
              <a:rPr lang="zh-CN" altLang="en-US" dirty="0"/>
              <a:t>响应性监听</a:t>
            </a:r>
            <a:r>
              <a:rPr lang="en-US" altLang="zh-CN" dirty="0" err="1">
                <a:solidFill>
                  <a:srgbClr val="C00000"/>
                </a:solidFill>
              </a:rPr>
              <a:t>watchEffect</a:t>
            </a:r>
            <a:r>
              <a:rPr lang="zh-CN" altLang="en-US" dirty="0"/>
              <a:t>方法的使用。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7DCD-E499-4CB0-8B1C-55E8ED0B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9D189F-0ECC-49F4-81DD-F8FE619855D1}"/>
              </a:ext>
            </a:extLst>
          </p:cNvPr>
          <p:cNvSpPr txBox="1"/>
          <p:nvPr/>
        </p:nvSpPr>
        <p:spPr>
          <a:xfrm>
            <a:off x="1307509" y="3429000"/>
            <a:ext cx="5600068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const count = Vue.ref(0)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Vue.watchEffect(() =&gt; console.log(count.value))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// -&gt;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打印出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setTimeout(()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count.value++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// -&gt;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打印出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 100)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808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83E4-8859-4A44-91A1-882CBDB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）停止侦听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4EF9-73C7-499F-A23A-BF6F9466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 err="1"/>
              <a:t>watchEffect</a:t>
            </a:r>
            <a:r>
              <a:rPr lang="zh-CN" altLang="en-US" dirty="0"/>
              <a:t>在组件的</a:t>
            </a:r>
            <a:r>
              <a:rPr lang="en-US" altLang="zh-CN" dirty="0">
                <a:solidFill>
                  <a:srgbClr val="C00000"/>
                </a:solidFill>
              </a:rPr>
              <a:t>setup()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生命周期钩子</a:t>
            </a:r>
            <a:r>
              <a:rPr lang="zh-CN" altLang="en-US" dirty="0"/>
              <a:t>被调用时，侦听器会被链接到该组件的生命周期，并在组件卸载时自动停止。在一些情况下，也可以显式调用返回值以停止侦听。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7E6F0-34D3-426A-B9F2-6E7A19C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E5B8D-555D-460D-AC86-4695AF5B89C8}"/>
              </a:ext>
            </a:extLst>
          </p:cNvPr>
          <p:cNvSpPr txBox="1"/>
          <p:nvPr/>
        </p:nvSpPr>
        <p:spPr>
          <a:xfrm>
            <a:off x="1307509" y="3051672"/>
            <a:ext cx="499414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stop = watchEffect(()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/* ...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之后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stop()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20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FAE7C-61AB-4D51-B671-3BCF5D0F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）清除副作用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C8053-CE8E-4F10-B1E3-497C64AD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有时副作用函数会执行一些异步的副作用，这些响应需要在其失效时清除（即完成前状态已改变）。所以</a:t>
            </a:r>
            <a:r>
              <a:rPr lang="zh-CN" altLang="en-US" dirty="0">
                <a:solidFill>
                  <a:srgbClr val="C00000"/>
                </a:solidFill>
              </a:rPr>
              <a:t>侦听</a:t>
            </a:r>
            <a:r>
              <a:rPr lang="zh-CN" altLang="en-US" dirty="0"/>
              <a:t>副作用传入的函数可以接收一个</a:t>
            </a:r>
            <a:r>
              <a:rPr lang="en-US" altLang="zh-CN" dirty="0" err="1">
                <a:solidFill>
                  <a:srgbClr val="C00000"/>
                </a:solidFill>
              </a:rPr>
              <a:t>onInvalidate</a:t>
            </a:r>
            <a:r>
              <a:rPr lang="zh-CN" altLang="en-US" dirty="0"/>
              <a:t>函数作为入参，用来注册清理失效时的回调。当副作用即将重新执行或侦听器被停止时，触发失效回调函数。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99DC5-9C8B-4522-BB07-D0938109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0413B8-B9BC-46D1-8E26-FAFE8349100D}"/>
              </a:ext>
            </a:extLst>
          </p:cNvPr>
          <p:cNvSpPr txBox="1"/>
          <p:nvPr/>
        </p:nvSpPr>
        <p:spPr>
          <a:xfrm>
            <a:off x="1307508" y="3789802"/>
            <a:ext cx="5633119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watchEffect((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onInvalidate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const token = performAsyncOperation(id.value)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onInvalidate(()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id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改变时 或 停止侦听时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取消之前的异步操作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token.cancel()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43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016F6-7052-4FEA-A550-FEF3DFFA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）侦听器调试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8F3B7-8808-4E75-B173-7E705BED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onTrack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onTrigger</a:t>
            </a:r>
            <a:r>
              <a:rPr lang="zh-CN" altLang="en-US" dirty="0"/>
              <a:t>选项可用于调试一个侦听器的行为。当一个</a:t>
            </a:r>
            <a:r>
              <a:rPr lang="zh-CN" altLang="en-US" dirty="0">
                <a:solidFill>
                  <a:srgbClr val="C00000"/>
                </a:solidFill>
              </a:rPr>
              <a:t>响应性对象</a:t>
            </a:r>
            <a:r>
              <a:rPr lang="zh-CN" altLang="en-US" dirty="0"/>
              <a:t>属性或一个 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/>
              <a:t>作为依赖被追踪时，将调用</a:t>
            </a:r>
            <a:r>
              <a:rPr lang="en-US" altLang="zh-CN" dirty="0" err="1">
                <a:solidFill>
                  <a:srgbClr val="C00000"/>
                </a:solidFill>
              </a:rPr>
              <a:t>onTrack</a:t>
            </a:r>
            <a:r>
              <a:rPr lang="zh-CN" altLang="en-US" dirty="0"/>
              <a:t>；依赖项变更导致副作用被触发时，将调用</a:t>
            </a:r>
            <a:r>
              <a:rPr lang="en-US" altLang="zh-CN" dirty="0" err="1">
                <a:solidFill>
                  <a:srgbClr val="C00000"/>
                </a:solidFill>
              </a:rPr>
              <a:t>onTrigger</a:t>
            </a:r>
            <a:r>
              <a:rPr lang="zh-CN" altLang="en-US" dirty="0"/>
              <a:t>。这两个回调都将接收到一个包含有关所依赖项信息的调试器事件。</a:t>
            </a:r>
            <a:r>
              <a:rPr lang="en-US" altLang="zh-CN" dirty="0" err="1">
                <a:solidFill>
                  <a:srgbClr val="C00000"/>
                </a:solidFill>
              </a:rPr>
              <a:t>onTrack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onTrigger</a:t>
            </a:r>
            <a:r>
              <a:rPr lang="zh-CN" altLang="en-US" dirty="0"/>
              <a:t>仅在开发模式下生效。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E77E8-7630-472C-96C6-57DD7322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1E793-BC9C-45AA-9C39-583849FBC301}"/>
              </a:ext>
            </a:extLst>
          </p:cNvPr>
          <p:cNvSpPr txBox="1"/>
          <p:nvPr/>
        </p:nvSpPr>
        <p:spPr>
          <a:xfrm>
            <a:off x="1307508" y="3833870"/>
            <a:ext cx="4344145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watchEffect(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()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副作用的内容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onTrigger(e)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debugger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语句来检查依赖关系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35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0F5C-1E0B-4788-8267-3935D8C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．响应性监听</a:t>
            </a:r>
            <a:r>
              <a:rPr lang="en-US" altLang="zh-CN" dirty="0"/>
              <a:t>watch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BD9E4-E01D-4B10-9BBE-52F5D35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watch</a:t>
            </a:r>
            <a:r>
              <a:rPr lang="en-US" altLang="zh-CN" dirty="0"/>
              <a:t> </a:t>
            </a:r>
            <a:r>
              <a:rPr lang="zh-CN" altLang="en-US" dirty="0"/>
              <a:t>需要侦听特定的数据源，并在回调函数中执行副作用。默认情况是懒执行的，也就是说仅在侦听的源变更时才执行回调。与</a:t>
            </a:r>
            <a:r>
              <a:rPr lang="en-US" altLang="zh-CN" dirty="0" err="1">
                <a:solidFill>
                  <a:srgbClr val="C00000"/>
                </a:solidFill>
              </a:rPr>
              <a:t>watchEffect</a:t>
            </a:r>
            <a:r>
              <a:rPr lang="zh-CN" altLang="en-US" dirty="0"/>
              <a:t>比较，</a:t>
            </a:r>
            <a:r>
              <a:rPr lang="en-US" altLang="zh-CN" dirty="0">
                <a:solidFill>
                  <a:srgbClr val="C00000"/>
                </a:solidFill>
              </a:rPr>
              <a:t>watch</a:t>
            </a:r>
            <a:r>
              <a:rPr lang="zh-CN" altLang="en-US" dirty="0"/>
              <a:t>允许：懒执行副作用；更明确哪些状态的改变会触发侦听器重新运行副作用；访问侦听状态变化前后的值。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3B90D-D67E-42DD-9B3B-18BB9819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3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A7BE-0D45-4A15-8988-C15A9277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）侦听单个数据源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0B9DB-AE88-44A3-8163-C2D7D9AB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侦听器的</a:t>
            </a:r>
            <a:r>
              <a:rPr lang="zh-CN" altLang="en-US" dirty="0">
                <a:solidFill>
                  <a:srgbClr val="C00000"/>
                </a:solidFill>
              </a:rPr>
              <a:t>数据源</a:t>
            </a:r>
            <a:r>
              <a:rPr lang="zh-CN" altLang="en-US" dirty="0"/>
              <a:t>可以是一个拥有返回值的</a:t>
            </a:r>
            <a:r>
              <a:rPr lang="en-US" altLang="zh-CN" dirty="0">
                <a:solidFill>
                  <a:srgbClr val="C00000"/>
                </a:solidFill>
              </a:rPr>
              <a:t>getter</a:t>
            </a:r>
            <a:r>
              <a:rPr lang="zh-CN" altLang="en-US" dirty="0"/>
              <a:t>函数，也可以是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2F9DD-A8F9-4564-8BE9-57414EE8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6EBB13-9A40-4A2C-B2BF-BAD28ADB3FFE}"/>
              </a:ext>
            </a:extLst>
          </p:cNvPr>
          <p:cNvSpPr txBox="1"/>
          <p:nvPr/>
        </p:nvSpPr>
        <p:spPr>
          <a:xfrm>
            <a:off x="1189823" y="2489812"/>
            <a:ext cx="566267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侦听一个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getter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state = reactive({ count: 0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watch(() =&gt; state.count,(count, prevCount)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/* ...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直接侦听一个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ref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count = ref(0)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watch(count, (count, prevCount)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/* ...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272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DF4DB-5793-4B77-8022-9B115481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951789-CE85-4FAD-97E6-20239464DF0F}"/>
              </a:ext>
            </a:extLst>
          </p:cNvPr>
          <p:cNvSpPr txBox="1"/>
          <p:nvPr/>
        </p:nvSpPr>
        <p:spPr>
          <a:xfrm>
            <a:off x="1013551" y="1488845"/>
            <a:ext cx="9771961" cy="4769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）侦听多个数据源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watcher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也可以使用数组来同时侦听多个源。示例代码如下：</a:t>
            </a:r>
          </a:p>
          <a:p>
            <a:pPr indent="266700" algn="just">
              <a:lnSpc>
                <a:spcPct val="150000"/>
              </a:lnSpc>
              <a:spcBef>
                <a:spcPts val="600"/>
              </a:spcBef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([fooRef, barRef], ([foo, bar], [prevFoo, prevBar])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=&gt; {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/* ... */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）与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watchEffect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共享的行为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watchEffect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在停止侦听、清除副作用、副作用刷新时机和侦听器调试等方面行为一致。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504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975E-38E7-4DE1-9207-14BBFA33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组合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EC54F-5D90-42DB-B7E3-594E0288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15.2.1 setup</a:t>
            </a:r>
          </a:p>
          <a:p>
            <a:r>
              <a:rPr lang="en-US" altLang="zh-CN" dirty="0"/>
              <a:t>15.2.2 </a:t>
            </a:r>
            <a:r>
              <a:rPr lang="zh-CN" altLang="en-US" dirty="0"/>
              <a:t>响应性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15.2.3 </a:t>
            </a:r>
            <a:r>
              <a:rPr lang="zh-CN" altLang="en-US" dirty="0">
                <a:solidFill>
                  <a:srgbClr val="C00000"/>
                </a:solidFill>
              </a:rPr>
              <a:t>模板引用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54FF5-5ABC-41E4-ABBF-630989C3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20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15.1 render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15.2 </a:t>
            </a:r>
            <a:r>
              <a:rPr kumimoji="1" lang="zh-CN" altLang="en-US" dirty="0"/>
              <a:t>组合</a:t>
            </a:r>
            <a:r>
              <a:rPr kumimoji="1" lang="en-US" altLang="zh-CN" dirty="0"/>
              <a:t>API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15.3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webpack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15.4 </a:t>
            </a:r>
            <a:r>
              <a:rPr kumimoji="1" lang="zh-CN" altLang="en-US" dirty="0"/>
              <a:t>路由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15.5 </a:t>
            </a:r>
            <a:r>
              <a:rPr kumimoji="1" lang="zh-CN" altLang="en-US" dirty="0"/>
              <a:t>状态管理与</a:t>
            </a:r>
            <a:r>
              <a:rPr kumimoji="1" lang="en-US" altLang="zh-CN" dirty="0" err="1"/>
              <a:t>Vuex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70AFE-AD2C-4749-90F5-E71E5728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</a:t>
            </a:r>
            <a:r>
              <a:rPr lang="zh-CN" altLang="en-US" dirty="0"/>
              <a:t>模板引用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EF28D-D10F-4143-926E-EDE8D58C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在使用组合</a:t>
            </a:r>
            <a:r>
              <a:rPr lang="en-US" altLang="zh-CN" dirty="0"/>
              <a:t>API</a:t>
            </a:r>
            <a:r>
              <a:rPr lang="zh-CN" altLang="en-US" dirty="0"/>
              <a:t>时，响应式引用和模板引用的概念是统一的。为了获得对模板内元素或组件实例的引用，可以声明一个</a:t>
            </a:r>
            <a:r>
              <a:rPr lang="en-US" altLang="zh-CN" dirty="0">
                <a:solidFill>
                  <a:srgbClr val="C00000"/>
                </a:solidFill>
              </a:rPr>
              <a:t>ref</a:t>
            </a:r>
            <a:r>
              <a:rPr lang="zh-CN" altLang="en-US" dirty="0"/>
              <a:t>并从</a:t>
            </a:r>
            <a:r>
              <a:rPr lang="en-US" altLang="zh-CN" dirty="0">
                <a:solidFill>
                  <a:srgbClr val="C00000"/>
                </a:solidFill>
              </a:rPr>
              <a:t>setup()</a:t>
            </a:r>
            <a:r>
              <a:rPr lang="zh-CN" altLang="en-US" dirty="0"/>
              <a:t>返回。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15-6</a:t>
            </a:r>
            <a:r>
              <a:rPr lang="en-US" altLang="zh-CN" dirty="0"/>
              <a:t>】</a:t>
            </a:r>
            <a:r>
              <a:rPr lang="zh-CN" altLang="en-US" dirty="0"/>
              <a:t>在模板中使用</a:t>
            </a:r>
            <a:r>
              <a:rPr lang="en-US" altLang="zh-CN" dirty="0"/>
              <a:t>ref</a:t>
            </a:r>
            <a:r>
              <a:rPr lang="zh-CN" altLang="en-US" dirty="0"/>
              <a:t>引用响应式对象。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C00E82-CFEF-4AA3-96C5-FC26678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B7E04-FAE6-43C6-BC53-D1E8E0CCA8CD}"/>
              </a:ext>
            </a:extLst>
          </p:cNvPr>
          <p:cNvSpPr txBox="1"/>
          <p:nvPr/>
        </p:nvSpPr>
        <p:spPr>
          <a:xfrm>
            <a:off x="394855" y="2845106"/>
            <a:ext cx="4638102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 id="st"&gt;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ref="root"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这是根元素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&lt;setup-testing&gt;&lt;/setup-testing&gt;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src="js/vue.global.js"&gt;&lt;/script&gt;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1B204F-4452-4694-8255-3247E32C1CC3}"/>
              </a:ext>
            </a:extLst>
          </p:cNvPr>
          <p:cNvSpPr txBox="1"/>
          <p:nvPr/>
        </p:nvSpPr>
        <p:spPr>
          <a:xfrm>
            <a:off x="5201714" y="2845106"/>
            <a:ext cx="6872773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const app = Vue.createApp({})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app.component('setup-testing',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setup()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const root = Vue.ref(null)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Vue.onMounted(()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console.log(root.value) // &lt;div&gt;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这是根元素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template: "#st"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9A71A0F-1AD7-43D4-B7A6-304D795920EF}"/>
              </a:ext>
            </a:extLst>
          </p:cNvPr>
          <p:cNvCxnSpPr/>
          <p:nvPr/>
        </p:nvCxnSpPr>
        <p:spPr>
          <a:xfrm>
            <a:off x="3018622" y="2522863"/>
            <a:ext cx="3327094" cy="29194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1FFBF90-B8BD-4694-BF8B-1F7C3DB46CBA}"/>
              </a:ext>
            </a:extLst>
          </p:cNvPr>
          <p:cNvSpPr txBox="1"/>
          <p:nvPr/>
        </p:nvSpPr>
        <p:spPr>
          <a:xfrm>
            <a:off x="394855" y="5088580"/>
            <a:ext cx="463810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渲染上下文时暴露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，并通过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ref="root"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，将其绑定到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715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15.1 render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15.2 </a:t>
            </a:r>
            <a:r>
              <a:rPr kumimoji="1" lang="zh-CN" altLang="en-US" dirty="0"/>
              <a:t>组合</a:t>
            </a:r>
            <a:r>
              <a:rPr kumimoji="1" lang="en-US" altLang="zh-CN" dirty="0"/>
              <a:t>API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15.3 </a:t>
            </a:r>
            <a:r>
              <a:rPr kumimoji="1" lang="zh-CN" altLang="en-US" dirty="0">
                <a:solidFill>
                  <a:srgbClr val="C00000"/>
                </a:solidFill>
              </a:rPr>
              <a:t>使用</a:t>
            </a:r>
            <a:r>
              <a:rPr kumimoji="1" lang="en-US" altLang="zh-CN" dirty="0">
                <a:solidFill>
                  <a:srgbClr val="C00000"/>
                </a:solidFill>
              </a:rPr>
              <a:t>webpack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15.4 </a:t>
            </a:r>
            <a:r>
              <a:rPr kumimoji="1" lang="zh-CN" altLang="en-US" dirty="0"/>
              <a:t>路由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15.5 </a:t>
            </a:r>
            <a:r>
              <a:rPr kumimoji="1" lang="zh-CN" altLang="en-US" dirty="0"/>
              <a:t>状态管理与</a:t>
            </a:r>
            <a:r>
              <a:rPr kumimoji="1" lang="en-US" altLang="zh-CN" dirty="0" err="1"/>
              <a:t>Vuex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36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6C40-B727-4FF5-97D5-7FA5172C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使用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E9647-20EF-434A-B9C8-FA2EBB7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15.3.1 webpack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15.3.2 </a:t>
            </a:r>
            <a:r>
              <a:rPr lang="zh-CN" altLang="en-US" dirty="0"/>
              <a:t>安装</a:t>
            </a:r>
            <a:r>
              <a:rPr lang="en-US" altLang="zh-CN" dirty="0"/>
              <a:t>webpack</a:t>
            </a:r>
            <a:r>
              <a:rPr lang="zh-CN" altLang="en-US" dirty="0"/>
              <a:t>与</a:t>
            </a:r>
            <a:r>
              <a:rPr lang="en-US" altLang="zh-CN" dirty="0"/>
              <a:t>webpack-dev-server</a:t>
            </a:r>
          </a:p>
          <a:p>
            <a:r>
              <a:rPr lang="en-US" altLang="zh-CN" dirty="0"/>
              <a:t>15.3.3 webpack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/>
              <a:t>15.3.4 </a:t>
            </a:r>
            <a:r>
              <a:rPr lang="zh-CN" altLang="en-US" dirty="0"/>
              <a:t>加载器</a:t>
            </a:r>
            <a:r>
              <a:rPr lang="en-US" altLang="zh-CN" dirty="0"/>
              <a:t>Loaders</a:t>
            </a:r>
            <a:r>
              <a:rPr lang="zh-CN" altLang="en-US" dirty="0"/>
              <a:t>与插件</a:t>
            </a:r>
            <a:r>
              <a:rPr lang="en-US" altLang="zh-CN" dirty="0"/>
              <a:t>Plugins</a:t>
            </a:r>
          </a:p>
          <a:p>
            <a:r>
              <a:rPr lang="en-US" altLang="zh-CN" dirty="0"/>
              <a:t>15.3.5 </a:t>
            </a:r>
            <a:r>
              <a:rPr lang="zh-CN" altLang="en-US" dirty="0"/>
              <a:t>单文件组件与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200C1-3E29-42A1-993E-D0AC0F7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23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4C58B-933B-42FC-848C-62269392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15.3.1 webpack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CACDF-1CB7-47A5-A939-872E6623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webpack</a:t>
            </a:r>
            <a:r>
              <a:rPr lang="zh-CN" altLang="en-US" dirty="0"/>
              <a:t>根据模块的依赖关系进行静态分析，然后将这些模块按照指定的规则生成对应的静态资源。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062D8-1700-45E5-84E3-BDECED3D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3ACE5F-9AF1-4353-B01F-6D92055F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2503583"/>
            <a:ext cx="528955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BB98E6-BAA0-4F78-AAE5-13AD323CA027}"/>
              </a:ext>
            </a:extLst>
          </p:cNvPr>
          <p:cNvSpPr txBox="1"/>
          <p:nvPr/>
        </p:nvSpPr>
        <p:spPr>
          <a:xfrm>
            <a:off x="709211" y="5226308"/>
            <a:ext cx="1077357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的主要适用场景是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单页面应用（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通常是由一个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文件和一堆按需加载的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091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6C40-B727-4FF5-97D5-7FA5172C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使用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E9647-20EF-434A-B9C8-FA2EBB7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15.3.1 webpack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15.3.2 </a:t>
            </a:r>
            <a:r>
              <a:rPr lang="zh-CN" altLang="en-US" dirty="0">
                <a:solidFill>
                  <a:srgbClr val="C00000"/>
                </a:solidFill>
              </a:rPr>
              <a:t>安装</a:t>
            </a:r>
            <a:r>
              <a:rPr lang="en-US" altLang="zh-CN" dirty="0">
                <a:solidFill>
                  <a:srgbClr val="C00000"/>
                </a:solidFill>
              </a:rPr>
              <a:t>webpack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webpack-dev-server</a:t>
            </a:r>
          </a:p>
          <a:p>
            <a:r>
              <a:rPr lang="en-US" altLang="zh-CN" dirty="0"/>
              <a:t>15.3.3 webpack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/>
              <a:t>15.3.4 </a:t>
            </a:r>
            <a:r>
              <a:rPr lang="zh-CN" altLang="en-US" dirty="0"/>
              <a:t>加载器</a:t>
            </a:r>
            <a:r>
              <a:rPr lang="en-US" altLang="zh-CN" dirty="0"/>
              <a:t>Loaders</a:t>
            </a:r>
            <a:r>
              <a:rPr lang="zh-CN" altLang="en-US" dirty="0"/>
              <a:t>与插件</a:t>
            </a:r>
            <a:r>
              <a:rPr lang="en-US" altLang="zh-CN" dirty="0"/>
              <a:t>Plugins</a:t>
            </a:r>
          </a:p>
          <a:p>
            <a:r>
              <a:rPr lang="en-US" altLang="zh-CN" dirty="0"/>
              <a:t>15.3.5 </a:t>
            </a:r>
            <a:r>
              <a:rPr lang="zh-CN" altLang="en-US" dirty="0"/>
              <a:t>单文件组件与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200C1-3E29-42A1-993E-D0AC0F7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627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8197-2F1B-4F95-B902-B2E8C3D0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15.3.2 </a:t>
            </a:r>
            <a:r>
              <a:rPr lang="zh-CN" altLang="en-US" sz="2800" dirty="0"/>
              <a:t>安装</a:t>
            </a:r>
            <a:r>
              <a:rPr lang="en-US" altLang="zh-CN" sz="2800" dirty="0"/>
              <a:t>webpack</a:t>
            </a:r>
            <a:r>
              <a:rPr lang="zh-CN" altLang="en-US" sz="2800" dirty="0"/>
              <a:t>与</a:t>
            </a:r>
            <a:r>
              <a:rPr lang="en-US" altLang="zh-CN" sz="2800" dirty="0"/>
              <a:t>webpack-dev-server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F7B33-DFC1-47B9-86C5-2964B045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14A365-F5AF-4EA9-9563-897D629D649E}"/>
              </a:ext>
            </a:extLst>
          </p:cNvPr>
          <p:cNvSpPr txBox="1"/>
          <p:nvPr/>
        </p:nvSpPr>
        <p:spPr>
          <a:xfrm>
            <a:off x="903383" y="1476260"/>
            <a:ext cx="10113484" cy="1277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．安装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Node.js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通过访问官网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https://nodejs.org/en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即可下载对应版本的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，本书下载的是“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14.15.4 LTS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下载完成后运行安装包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node-v14.15.4-x64.msi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，一直下一步即可完成安装。然后在命令行窗口中输入命令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 -v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，检查是否安装成功。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F6C1B-96E1-49F5-AB2B-F0243710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79" y="2836098"/>
            <a:ext cx="2990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01C9F8-F09F-4DE5-816B-2AC97A8E00CB}"/>
              </a:ext>
            </a:extLst>
          </p:cNvPr>
          <p:cNvSpPr txBox="1"/>
          <p:nvPr/>
        </p:nvSpPr>
        <p:spPr>
          <a:xfrm>
            <a:off x="903383" y="3814013"/>
            <a:ext cx="1011348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图所示，出现了版本号，说明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已安装成功。同时，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包也已经安装成功，可以输入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查看版本号。输入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-g install 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命令，将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更新至最新版本。</a:t>
            </a:r>
            <a:endParaRPr lang="zh-CN" alt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25C05BBC-73D9-46DF-B3EF-FA8DE552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74" y="4542909"/>
            <a:ext cx="4639852" cy="206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7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8CD02-BBDA-4F71-8B10-C4AB215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．安装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E2B66A-D257-4DE7-AFF8-5DFCE2F1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FD7C6F-EE88-46F4-B69F-688B6E2C1538}"/>
              </a:ext>
            </a:extLst>
          </p:cNvPr>
          <p:cNvSpPr txBox="1"/>
          <p:nvPr/>
        </p:nvSpPr>
        <p:spPr>
          <a:xfrm>
            <a:off x="848299" y="1487277"/>
            <a:ext cx="1011348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首先，创建一个目录，例如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C:\webpack-firstdemo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VSCode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打开该目录，并进入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Terminal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控制台，如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BA3FD4-5499-4EFD-ABEA-6A632B62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48" y="2208390"/>
            <a:ext cx="4964113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B97B02-16FE-42D9-AB48-6EAD7044B5B1}"/>
              </a:ext>
            </a:extLst>
          </p:cNvPr>
          <p:cNvSpPr txBox="1"/>
          <p:nvPr/>
        </p:nvSpPr>
        <p:spPr>
          <a:xfrm>
            <a:off x="848299" y="4450814"/>
            <a:ext cx="10113484" cy="19851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）初始化配置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图中输入命令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init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初始化配置，该命令执行后，将有一系列选项，可以按回车快速确认，结束后将在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firstdemo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目录下生成一个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package.json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）安装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初始化配置后，接着在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图中输入命令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webpack --save-dev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在本地局部（项目中）安装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--save-dev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将作为开发依赖来安装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639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5E82-86A7-4BD8-A3DB-E50CB7C2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．安装</a:t>
            </a:r>
            <a:r>
              <a:rPr lang="en-US" altLang="zh-CN" dirty="0"/>
              <a:t>webpack-dev-server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DD31C-C5D8-4A99-8B2E-9E9E3E59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接着安装</a:t>
            </a:r>
            <a:r>
              <a:rPr lang="en-US" altLang="zh-CN" dirty="0">
                <a:solidFill>
                  <a:srgbClr val="C00000"/>
                </a:solidFill>
              </a:rPr>
              <a:t>webpack-dev-server</a:t>
            </a:r>
            <a:r>
              <a:rPr lang="zh-CN" altLang="en-US" dirty="0"/>
              <a:t>，它可以在开发环境中提供很多服务，例如启动一个服务器、热更新、接口代理等。在</a:t>
            </a:r>
            <a:r>
              <a:rPr lang="en-US" altLang="zh-CN" dirty="0">
                <a:solidFill>
                  <a:srgbClr val="C00000"/>
                </a:solidFill>
              </a:rPr>
              <a:t>Terminal</a:t>
            </a:r>
            <a:r>
              <a:rPr lang="zh-CN" altLang="en-US" dirty="0">
                <a:solidFill>
                  <a:srgbClr val="C00000"/>
                </a:solidFill>
              </a:rPr>
              <a:t>控制台</a:t>
            </a:r>
            <a:r>
              <a:rPr lang="zh-CN" altLang="en-US" dirty="0"/>
              <a:t>中输入命令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install webpack-dev-server --save-dev</a:t>
            </a:r>
            <a:r>
              <a:rPr lang="zh-CN" altLang="en-US" dirty="0"/>
              <a:t>在本地局部安装</a:t>
            </a:r>
            <a:r>
              <a:rPr lang="en-US" altLang="zh-CN" dirty="0">
                <a:solidFill>
                  <a:srgbClr val="C00000"/>
                </a:solidFill>
              </a:rPr>
              <a:t>webpack-dev-server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812A4-2684-468A-9DD8-4816BC04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667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8656-8E01-4235-9F70-D51FE22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．安装</a:t>
            </a:r>
            <a:r>
              <a:rPr lang="en-US" altLang="zh-CN" dirty="0"/>
              <a:t>webpack-cli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C94D-E5A3-40F7-A016-9DCCB83E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Terminal</a:t>
            </a:r>
            <a:r>
              <a:rPr lang="zh-CN" altLang="en-US" dirty="0">
                <a:solidFill>
                  <a:srgbClr val="C00000"/>
                </a:solidFill>
              </a:rPr>
              <a:t>控制台</a:t>
            </a:r>
            <a:r>
              <a:rPr lang="zh-CN" altLang="en-US" dirty="0"/>
              <a:t>中输入命令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install webpack-cli --save-dev</a:t>
            </a:r>
            <a:r>
              <a:rPr lang="zh-CN" altLang="en-US" dirty="0"/>
              <a:t>在本地局部安装</a:t>
            </a:r>
            <a:r>
              <a:rPr lang="en-US" altLang="zh-CN" dirty="0">
                <a:solidFill>
                  <a:srgbClr val="C00000"/>
                </a:solidFill>
              </a:rPr>
              <a:t>webpack-cli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 err="1">
                <a:solidFill>
                  <a:srgbClr val="C00000"/>
                </a:solidFill>
              </a:rPr>
              <a:t>package.json</a:t>
            </a:r>
            <a:r>
              <a:rPr lang="zh-CN" altLang="en-US" dirty="0"/>
              <a:t>文件的</a:t>
            </a:r>
            <a:r>
              <a:rPr lang="en-US" altLang="zh-CN" dirty="0" err="1">
                <a:solidFill>
                  <a:srgbClr val="C00000"/>
                </a:solidFill>
              </a:rPr>
              <a:t>devDependencies</a:t>
            </a:r>
            <a:r>
              <a:rPr lang="zh-CN" altLang="en-US" dirty="0"/>
              <a:t>中包含</a:t>
            </a:r>
            <a:r>
              <a:rPr lang="en-US" altLang="zh-CN" dirty="0">
                <a:solidFill>
                  <a:srgbClr val="C00000"/>
                </a:solidFill>
              </a:rPr>
              <a:t>webpack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webpack-dev-server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webpack-cli</a:t>
            </a:r>
            <a:r>
              <a:rPr lang="zh-CN" altLang="en-US" dirty="0"/>
              <a:t>，如下图所示，说明已成功安装。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4E2A9-B7A5-42D2-AB41-04273EF6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A47CDE-FA7E-4FB7-8E4A-588E7DC8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26" y="3775116"/>
            <a:ext cx="4833734" cy="177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97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6C40-B727-4FF5-97D5-7FA5172C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使用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E9647-20EF-434A-B9C8-FA2EBB7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15.3.1 webpack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15.3.2 </a:t>
            </a:r>
            <a:r>
              <a:rPr lang="zh-CN" altLang="en-US" dirty="0"/>
              <a:t>安装</a:t>
            </a:r>
            <a:r>
              <a:rPr lang="en-US" altLang="zh-CN" dirty="0"/>
              <a:t>webpack</a:t>
            </a:r>
            <a:r>
              <a:rPr lang="zh-CN" altLang="en-US" dirty="0"/>
              <a:t>与</a:t>
            </a:r>
            <a:r>
              <a:rPr lang="en-US" altLang="zh-CN" dirty="0"/>
              <a:t>webpack-dev-serve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15.3.3 webpack</a:t>
            </a:r>
            <a:r>
              <a:rPr lang="zh-CN" altLang="en-US" dirty="0">
                <a:solidFill>
                  <a:srgbClr val="C00000"/>
                </a:solidFill>
              </a:rPr>
              <a:t>配置文件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15.3.4 </a:t>
            </a:r>
            <a:r>
              <a:rPr lang="zh-CN" altLang="en-US" dirty="0"/>
              <a:t>加载器</a:t>
            </a:r>
            <a:r>
              <a:rPr lang="en-US" altLang="zh-CN" dirty="0"/>
              <a:t>Loaders</a:t>
            </a:r>
            <a:r>
              <a:rPr lang="zh-CN" altLang="en-US" dirty="0"/>
              <a:t>与插件</a:t>
            </a:r>
            <a:r>
              <a:rPr lang="en-US" altLang="zh-CN" dirty="0"/>
              <a:t>Plugins</a:t>
            </a:r>
          </a:p>
          <a:p>
            <a:r>
              <a:rPr lang="en-US" altLang="zh-CN" dirty="0"/>
              <a:t>15.3.5 </a:t>
            </a:r>
            <a:r>
              <a:rPr lang="zh-CN" altLang="en-US" dirty="0"/>
              <a:t>单文件组件与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200C1-3E29-42A1-993E-D0AC0F7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35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15.1 render</a:t>
            </a:r>
            <a:r>
              <a:rPr lang="zh-CN" altLang="en-US" dirty="0"/>
              <a:t>函数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15.1.1 </a:t>
            </a:r>
            <a:r>
              <a:rPr lang="zh-CN" altLang="en-US" dirty="0">
                <a:solidFill>
                  <a:srgbClr val="C00000"/>
                </a:solidFill>
              </a:rPr>
              <a:t>什么是</a:t>
            </a:r>
            <a:r>
              <a:rPr lang="en-US" altLang="zh-CN" dirty="0">
                <a:solidFill>
                  <a:srgbClr val="C00000"/>
                </a:solidFill>
              </a:rPr>
              <a:t>render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15.1.2 h()</a:t>
            </a:r>
            <a:r>
              <a:rPr lang="zh-CN" altLang="en-US" dirty="0"/>
              <a:t>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D9B3E-332A-451C-AB0C-C54799BD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15.3.3 webpack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AB2DA-0025-44E4-924C-1A7DCB91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．初始化配置</a:t>
            </a:r>
          </a:p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webpack-</a:t>
            </a:r>
            <a:r>
              <a:rPr lang="en-US" altLang="zh-CN" dirty="0" err="1">
                <a:solidFill>
                  <a:srgbClr val="C00000"/>
                </a:solidFill>
              </a:rPr>
              <a:t>firstdemo</a:t>
            </a:r>
            <a:r>
              <a:rPr lang="zh-CN" altLang="en-US" dirty="0"/>
              <a:t>目录下创建一个名为</a:t>
            </a:r>
            <a:r>
              <a:rPr lang="en-US" altLang="zh-CN" dirty="0">
                <a:solidFill>
                  <a:srgbClr val="C00000"/>
                </a:solidFill>
              </a:rPr>
              <a:t>webpack.config.js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文件，并初始化配置内容：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const config = {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module.exports</a:t>
            </a:r>
            <a:r>
              <a:rPr lang="en-US" altLang="zh-CN" sz="2400" dirty="0">
                <a:solidFill>
                  <a:srgbClr val="C00000"/>
                </a:solidFill>
              </a:rPr>
              <a:t> = config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EFA25-BC0E-4555-B311-35297DF6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43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DE6E-EAA7-444A-BF5B-4704CDCA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．添加快速启动</a:t>
            </a:r>
            <a:r>
              <a:rPr lang="en-US" altLang="zh-CN" sz="3200" dirty="0"/>
              <a:t>webpack-dev-server</a:t>
            </a:r>
            <a:r>
              <a:rPr lang="zh-CN" altLang="en-US" sz="3200" dirty="0"/>
              <a:t>脚本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A265B9-79FC-446F-890D-4F31864F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2D7B08-F35A-4FDA-A365-23ADA362CA76}"/>
              </a:ext>
            </a:extLst>
          </p:cNvPr>
          <p:cNvSpPr txBox="1"/>
          <p:nvPr/>
        </p:nvSpPr>
        <p:spPr>
          <a:xfrm>
            <a:off x="1035587" y="1366092"/>
            <a:ext cx="1000331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package.json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scripts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里面添加一个快速启动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webpack-dev-server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服务的脚本：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"scripts":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build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":"webpack -p",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"test": "echo \"Error: no test specified\" &amp;&amp; exit 1",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dev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": 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webpack-dev-server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--open Chrome.exe --config webpack.config.js"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03454-28AC-4090-93EE-D24CB4BDA381}"/>
              </a:ext>
            </a:extLst>
          </p:cNvPr>
          <p:cNvSpPr txBox="1"/>
          <p:nvPr/>
        </p:nvSpPr>
        <p:spPr>
          <a:xfrm>
            <a:off x="1035587" y="3253315"/>
            <a:ext cx="1000331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Terminal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终端执行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run build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命令时，将执行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 -p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命令进行打包。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Terminal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终端执行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run 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命令时，将执行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webpack-dev-server –open Chrome.exe --config webpack.config.js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命令，其中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--config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是指向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webpack-dev-server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读取配置文件的路径，这里指向上面步骤中创建的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webpack.config.js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--open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将在执行命令时自动使用谷歌浏览器打开页面（如果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后面没有指定浏览器，则使用默认浏览器打开），默认地址是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127.0.0.1:8080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和端口号可以修改，示例如下：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7EED6D4-A289-416B-A9A3-865833486559}"/>
              </a:ext>
            </a:extLst>
          </p:cNvPr>
          <p:cNvCxnSpPr/>
          <p:nvPr/>
        </p:nvCxnSpPr>
        <p:spPr>
          <a:xfrm flipH="1" flipV="1">
            <a:off x="2291508" y="2148289"/>
            <a:ext cx="1773716" cy="12807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8B7781-EC8C-49B1-A9CF-CF8A03E69060}"/>
              </a:ext>
            </a:extLst>
          </p:cNvPr>
          <p:cNvCxnSpPr/>
          <p:nvPr/>
        </p:nvCxnSpPr>
        <p:spPr>
          <a:xfrm>
            <a:off x="1828800" y="2710149"/>
            <a:ext cx="1850834" cy="10686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5D4D555-AECF-4168-B0BB-66EBECA02316}"/>
              </a:ext>
            </a:extLst>
          </p:cNvPr>
          <p:cNvSpPr txBox="1"/>
          <p:nvPr/>
        </p:nvSpPr>
        <p:spPr>
          <a:xfrm>
            <a:off x="1035587" y="5140538"/>
            <a:ext cx="1000331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"dev": 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webpack-dev-server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--host 128.11.11.11 --port 9999 --open --config webpack.config.js"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3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B2C1-D788-449E-A4F0-D329807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．配置入口和出口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31375-07DE-41B0-A0AC-FE5E7EF5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D8F9BA-843B-44F8-A428-697E2B7FB1F2}"/>
              </a:ext>
            </a:extLst>
          </p:cNvPr>
          <p:cNvSpPr txBox="1"/>
          <p:nvPr/>
        </p:nvSpPr>
        <p:spPr>
          <a:xfrm>
            <a:off x="705080" y="1377108"/>
            <a:ext cx="1109206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配置中，最重要的也是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的两项是入口（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entry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）和出口（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）。入口的作用是告诉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从哪里开始寻找依赖并编译；出口的作用是配置编译后的文件存储位置和文件名。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webpack-firstdemo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目录下创建一个名为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空文件作为入口的文件，然后在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webpack.config.js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中进行入口和出口的配置：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A0AD7B-D0DF-451B-98A6-2C6886D5686B}"/>
              </a:ext>
            </a:extLst>
          </p:cNvPr>
          <p:cNvSpPr txBox="1"/>
          <p:nvPr/>
        </p:nvSpPr>
        <p:spPr>
          <a:xfrm>
            <a:off x="705080" y="2688116"/>
            <a:ext cx="474826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path = require('path')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config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entry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main: './main'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output: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path.resolve(__dirname, 'dist'),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publicPath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'/dist/',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filename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'bundle.js'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mode: 'development'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module.exports = config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343685-6466-447B-92E0-9BF615509032}"/>
              </a:ext>
            </a:extLst>
          </p:cNvPr>
          <p:cNvSpPr txBox="1"/>
          <p:nvPr/>
        </p:nvSpPr>
        <p:spPr>
          <a:xfrm>
            <a:off x="5651653" y="2688116"/>
            <a:ext cx="6145492" cy="3733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entry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就是配置的入口，</a:t>
            </a:r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将从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文件开始工作。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选项用来存放打包后文件的输出目录，是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必填项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publicPath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指定资源文件引用的目录，如果资源存放在</a:t>
            </a:r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CDN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上，这里可以填</a:t>
            </a:r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CDN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的网址。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filename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用于指定输出文件的名称。所以这里配置的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意为打包后的文件将存储在</a:t>
            </a:r>
            <a:r>
              <a:rPr lang="de-DE" altLang="zh-CN" sz="2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webpack-firstdemo/dist/bundle.js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文件，在</a:t>
            </a:r>
            <a:r>
              <a:rPr lang="de-DE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中引入它即可。</a:t>
            </a:r>
            <a:endParaRPr lang="zh-CN" altLang="en-US" sz="2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47E62F-59EE-4FFA-8805-28276C168DDB}"/>
              </a:ext>
            </a:extLst>
          </p:cNvPr>
          <p:cNvCxnSpPr/>
          <p:nvPr/>
        </p:nvCxnSpPr>
        <p:spPr>
          <a:xfrm flipV="1">
            <a:off x="2093205" y="3128790"/>
            <a:ext cx="4924540" cy="30021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C188AA-F2B4-4E8B-8AFD-B98A1241AF10}"/>
              </a:ext>
            </a:extLst>
          </p:cNvPr>
          <p:cNvCxnSpPr>
            <a:cxnSpLocks/>
          </p:cNvCxnSpPr>
          <p:nvPr/>
        </p:nvCxnSpPr>
        <p:spPr>
          <a:xfrm flipV="1">
            <a:off x="1949986" y="3525399"/>
            <a:ext cx="7578334" cy="9465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BBFD69-2140-4E42-BAD2-AE6EEF85E82D}"/>
              </a:ext>
            </a:extLst>
          </p:cNvPr>
          <p:cNvCxnSpPr/>
          <p:nvPr/>
        </p:nvCxnSpPr>
        <p:spPr>
          <a:xfrm flipV="1">
            <a:off x="2346593" y="3988106"/>
            <a:ext cx="7667740" cy="7932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0D7FCC-1287-446E-81E5-AB76FF88215F}"/>
              </a:ext>
            </a:extLst>
          </p:cNvPr>
          <p:cNvCxnSpPr>
            <a:cxnSpLocks/>
          </p:cNvCxnSpPr>
          <p:nvPr/>
        </p:nvCxnSpPr>
        <p:spPr>
          <a:xfrm flipV="1">
            <a:off x="2346593" y="4781320"/>
            <a:ext cx="5210978" cy="2974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08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12AD-63A5-4C91-A42A-FBE0A2F2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</a:t>
            </a:r>
            <a:r>
              <a:rPr lang="en-US" altLang="zh-CN" dirty="0"/>
              <a:t>index.html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0584E-EB40-408C-8371-C165219A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webpack-</a:t>
            </a:r>
            <a:r>
              <a:rPr lang="en-US" altLang="zh-CN" dirty="0" err="1"/>
              <a:t>firstdemo</a:t>
            </a:r>
            <a:r>
              <a:rPr lang="zh-CN" altLang="en-US" dirty="0"/>
              <a:t>目录下，新建一个名为</a:t>
            </a:r>
            <a:r>
              <a:rPr lang="en-US" altLang="zh-CN" dirty="0">
                <a:solidFill>
                  <a:srgbClr val="C00000"/>
                </a:solidFill>
              </a:rPr>
              <a:t>index.html</a:t>
            </a:r>
            <a:r>
              <a:rPr lang="zh-CN" altLang="en-US" dirty="0"/>
              <a:t>文件，作为</a:t>
            </a:r>
            <a:r>
              <a:rPr lang="en-US" altLang="zh-CN" dirty="0"/>
              <a:t>SPA</a:t>
            </a:r>
            <a:r>
              <a:rPr lang="zh-CN" altLang="en-US" dirty="0"/>
              <a:t>的入口程序：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CB524-9D33-4E32-8465-24D9B10C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6940A5-53C0-41AE-B81B-40253F81697D}"/>
              </a:ext>
            </a:extLst>
          </p:cNvPr>
          <p:cNvSpPr txBox="1"/>
          <p:nvPr/>
        </p:nvSpPr>
        <p:spPr>
          <a:xfrm>
            <a:off x="1035586" y="2533880"/>
            <a:ext cx="698469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Hello Webpack!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type="text/javascript" src="/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dist/bundle.js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742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0F0D1-08E9-4644-B7DF-15B565D6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．在浏览器中打开</a:t>
            </a:r>
            <a:r>
              <a:rPr lang="en-US" altLang="zh-CN" dirty="0"/>
              <a:t>webpack</a:t>
            </a:r>
            <a:r>
              <a:rPr lang="zh-CN" altLang="en-US" dirty="0"/>
              <a:t>项目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2E5C2-E232-4820-B099-2B88CE0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339392-D4D4-483F-824C-A2A2A5737229}"/>
              </a:ext>
            </a:extLst>
          </p:cNvPr>
          <p:cNvSpPr txBox="1"/>
          <p:nvPr/>
        </p:nvSpPr>
        <p:spPr>
          <a:xfrm>
            <a:off x="826266" y="1498294"/>
            <a:ext cx="922111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Terminal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终端执行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run 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命令，将会自动在浏览器中打开页面，如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AD9256-8485-4769-B269-7DDEF7E9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45" y="1945319"/>
            <a:ext cx="2361153" cy="94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7A71D9-9408-4BCF-A3A1-494567E9E914}"/>
              </a:ext>
            </a:extLst>
          </p:cNvPr>
          <p:cNvSpPr txBox="1"/>
          <p:nvPr/>
        </p:nvSpPr>
        <p:spPr>
          <a:xfrm>
            <a:off x="826266" y="3429000"/>
            <a:ext cx="922111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：执行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run 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命令时，可能会报如下错误：</a:t>
            </a:r>
          </a:p>
          <a:p>
            <a:pPr marL="266700"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Cannot find module 'webpack-cli/bin/config-yargs'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出现上述错误的原因是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webpack-cli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的新版本与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webpack-dev-server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兼容性的问题，解决办法是：首先，执行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uninstall -g webpack-cli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命令，卸载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webpack-cli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。然后，执行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webpack-cli@3.3.12 --save-dev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命令，安装低版本的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webpack-cli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。最后，执行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run 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命令，将会自动在浏览器中打开页面。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157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6C40-B727-4FF5-97D5-7FA5172C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使用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E9647-20EF-434A-B9C8-FA2EBB7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15.3.1 webpack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15.3.2 </a:t>
            </a:r>
            <a:r>
              <a:rPr lang="zh-CN" altLang="en-US" dirty="0"/>
              <a:t>安装</a:t>
            </a:r>
            <a:r>
              <a:rPr lang="en-US" altLang="zh-CN" dirty="0"/>
              <a:t>webpack</a:t>
            </a:r>
            <a:r>
              <a:rPr lang="zh-CN" altLang="en-US" dirty="0"/>
              <a:t>与</a:t>
            </a:r>
            <a:r>
              <a:rPr lang="en-US" altLang="zh-CN" dirty="0"/>
              <a:t>webpack-dev-serve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</a:p>
          <a:p>
            <a:r>
              <a:rPr lang="en-US" altLang="zh-CN" dirty="0"/>
              <a:t>15.3.3 webpack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15.3.4 </a:t>
            </a:r>
            <a:r>
              <a:rPr lang="zh-CN" altLang="en-US" dirty="0">
                <a:solidFill>
                  <a:srgbClr val="C00000"/>
                </a:solidFill>
              </a:rPr>
              <a:t>加载器</a:t>
            </a:r>
            <a:r>
              <a:rPr lang="en-US" altLang="zh-CN" dirty="0">
                <a:solidFill>
                  <a:srgbClr val="C00000"/>
                </a:solidFill>
              </a:rPr>
              <a:t>Loaders</a:t>
            </a:r>
            <a:r>
              <a:rPr lang="zh-CN" altLang="en-US" dirty="0">
                <a:solidFill>
                  <a:srgbClr val="C00000"/>
                </a:solidFill>
              </a:rPr>
              <a:t>与插件</a:t>
            </a:r>
            <a:r>
              <a:rPr lang="en-US" altLang="zh-CN" dirty="0">
                <a:solidFill>
                  <a:srgbClr val="C00000"/>
                </a:solidFill>
              </a:rPr>
              <a:t>Plugins</a:t>
            </a:r>
          </a:p>
          <a:p>
            <a:r>
              <a:rPr lang="en-US" altLang="zh-CN" dirty="0"/>
              <a:t>15.3.5 </a:t>
            </a:r>
            <a:r>
              <a:rPr lang="zh-CN" altLang="en-US" dirty="0"/>
              <a:t>单文件组件与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200C1-3E29-42A1-993E-D0AC0F7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400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19F6-5C3B-440F-A2FD-5C83473D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15.3.4 </a:t>
            </a:r>
            <a:r>
              <a:rPr lang="zh-CN" altLang="en-US" dirty="0"/>
              <a:t>加载器</a:t>
            </a:r>
            <a:r>
              <a:rPr lang="en-US" altLang="zh-CN" dirty="0"/>
              <a:t>Loaders</a:t>
            </a:r>
            <a:r>
              <a:rPr lang="zh-CN" altLang="en-US" dirty="0"/>
              <a:t>与插件</a:t>
            </a:r>
            <a:r>
              <a:rPr lang="en-US" altLang="zh-CN" dirty="0"/>
              <a:t>Plugins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873ED-581E-40DF-B8A0-0E6F7850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4CC02D-9FB5-4A2C-A308-C630FFC6ECBD}"/>
              </a:ext>
            </a:extLst>
          </p:cNvPr>
          <p:cNvSpPr txBox="1"/>
          <p:nvPr/>
        </p:nvSpPr>
        <p:spPr>
          <a:xfrm>
            <a:off x="1013552" y="1302051"/>
            <a:ext cx="10322805" cy="1831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．加载器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中，一切皆模块，例如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.jpg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等。对于不同的模块，需要使用不同的加载器（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）来处理。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最强大的功能之一。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通过使用不同的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，处理不同格式的文件，例如处理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样式文件，需要使用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style-loader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。下面通过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安装它们：</a:t>
            </a:r>
          </a:p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css-loader --save-dev 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style-loader --save-dev 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B84301-3553-4EDB-89E0-3BA53B9EA291}"/>
              </a:ext>
            </a:extLst>
          </p:cNvPr>
          <p:cNvSpPr txBox="1"/>
          <p:nvPr/>
        </p:nvSpPr>
        <p:spPr>
          <a:xfrm>
            <a:off x="1013551" y="3196386"/>
            <a:ext cx="1032280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安装后，需要在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webpack.config.js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属性中配置。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是一个数组配置规则，可以指定一系列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必须包含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两个选项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。配置规则告诉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符合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规定格式的文件，使用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后面的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处理。配置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style-loader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示例代码如下：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878F5-0797-45FD-907F-61D53833F24B}"/>
              </a:ext>
            </a:extLst>
          </p:cNvPr>
          <p:cNvSpPr txBox="1"/>
          <p:nvPr/>
        </p:nvSpPr>
        <p:spPr>
          <a:xfrm>
            <a:off x="1013551" y="4182780"/>
            <a:ext cx="3260993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rules:[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test: /\.css$/,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use: [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'style-loader',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'css-loader'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478B56-FEBF-455C-906D-E93062A336B1}"/>
              </a:ext>
            </a:extLst>
          </p:cNvPr>
          <p:cNvSpPr txBox="1"/>
          <p:nvPr/>
        </p:nvSpPr>
        <p:spPr>
          <a:xfrm>
            <a:off x="4472848" y="4182780"/>
            <a:ext cx="686350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配置的意思是当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编译过程中遇到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require()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语句导入后缀名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的文件时，先将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文件通过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转换，再通过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style-loader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转换，然后继续打包。配置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style-loader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完成后，就可以在配置的入口文件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require()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987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0F73E-7F6D-4B50-A83D-62D3B8D9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．插件</a:t>
            </a:r>
            <a:r>
              <a:rPr lang="en-US" altLang="zh-CN" dirty="0"/>
              <a:t>Plugins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2BEE6-C74E-4E83-ABE5-4A2BDA8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19839-39E3-4899-B086-CE92190E7E83}"/>
              </a:ext>
            </a:extLst>
          </p:cNvPr>
          <p:cNvSpPr txBox="1"/>
          <p:nvPr/>
        </p:nvSpPr>
        <p:spPr>
          <a:xfrm>
            <a:off x="1189822" y="1399142"/>
            <a:ext cx="1027873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插件</a:t>
            </a:r>
            <a:r>
              <a:rPr lang="en-US" altLang="zh-CN" dirty="0"/>
              <a:t>Plugins</a:t>
            </a:r>
            <a:r>
              <a:rPr lang="zh-CN" altLang="en-US" dirty="0"/>
              <a:t>是实现</a:t>
            </a:r>
            <a:r>
              <a:rPr lang="en-US" altLang="zh-CN" dirty="0"/>
              <a:t>webpack</a:t>
            </a:r>
            <a:r>
              <a:rPr lang="zh-CN" altLang="en-US" dirty="0"/>
              <a:t>的自定义功能，可实现</a:t>
            </a:r>
            <a:r>
              <a:rPr lang="en-US" altLang="zh-CN" dirty="0"/>
              <a:t>Loaders</a:t>
            </a:r>
            <a:r>
              <a:rPr lang="zh-CN" altLang="en-US" dirty="0"/>
              <a:t>不能实现的复杂功能。使用</a:t>
            </a:r>
            <a:r>
              <a:rPr lang="en-US" altLang="zh-CN" dirty="0"/>
              <a:t>Plugins</a:t>
            </a:r>
            <a:r>
              <a:rPr lang="zh-CN" altLang="en-US" dirty="0"/>
              <a:t>丰富的自定义</a:t>
            </a:r>
            <a:r>
              <a:rPr lang="en-US" altLang="zh-CN" dirty="0"/>
              <a:t>API</a:t>
            </a:r>
            <a:r>
              <a:rPr lang="zh-CN" altLang="en-US" dirty="0"/>
              <a:t>以及生命周期事件，可以控制</a:t>
            </a:r>
            <a:r>
              <a:rPr lang="en-US" altLang="zh-CN" dirty="0"/>
              <a:t>webpack</a:t>
            </a:r>
            <a:r>
              <a:rPr lang="zh-CN" altLang="en-US" dirty="0"/>
              <a:t>打包流程的每个环节。现在我们用一个</a:t>
            </a:r>
            <a:r>
              <a:rPr lang="en-US" altLang="zh-CN" dirty="0">
                <a:solidFill>
                  <a:srgbClr val="C00000"/>
                </a:solidFill>
              </a:rPr>
              <a:t>mini-</a:t>
            </a:r>
            <a:r>
              <a:rPr lang="en-US" altLang="zh-CN" dirty="0" err="1">
                <a:solidFill>
                  <a:srgbClr val="C00000"/>
                </a:solidFill>
              </a:rPr>
              <a:t>css</a:t>
            </a:r>
            <a:r>
              <a:rPr lang="en-US" altLang="zh-CN" dirty="0">
                <a:solidFill>
                  <a:srgbClr val="C00000"/>
                </a:solidFill>
              </a:rPr>
              <a:t>-extract-plugin</a:t>
            </a:r>
            <a:r>
              <a:rPr lang="zh-CN" altLang="en-US" dirty="0"/>
              <a:t>插件将散落在</a:t>
            </a:r>
            <a:r>
              <a:rPr lang="en-US" altLang="zh-CN" dirty="0"/>
              <a:t>webpack-</a:t>
            </a:r>
            <a:r>
              <a:rPr lang="en-US" altLang="zh-CN" dirty="0" err="1"/>
              <a:t>firstdemo</a:t>
            </a:r>
            <a:r>
              <a:rPr lang="zh-CN" altLang="en-US" dirty="0"/>
              <a:t>中的</a:t>
            </a:r>
            <a:r>
              <a:rPr lang="en-US" altLang="zh-CN" dirty="0" err="1">
                <a:solidFill>
                  <a:srgbClr val="C00000"/>
                </a:solidFill>
              </a:rPr>
              <a:t>css</a:t>
            </a:r>
            <a:r>
              <a:rPr lang="zh-CN" altLang="en-US" dirty="0"/>
              <a:t>提取出来，并生成一个</a:t>
            </a:r>
            <a:r>
              <a:rPr lang="en-US" altLang="zh-CN" dirty="0">
                <a:solidFill>
                  <a:srgbClr val="C00000"/>
                </a:solidFill>
              </a:rPr>
              <a:t>common.css</a:t>
            </a:r>
            <a:r>
              <a:rPr lang="zh-CN" altLang="en-US" dirty="0"/>
              <a:t>文件，最终在</a:t>
            </a:r>
            <a:r>
              <a:rPr lang="en-US" altLang="zh-CN" dirty="0">
                <a:solidFill>
                  <a:srgbClr val="C00000"/>
                </a:solidFill>
              </a:rPr>
              <a:t>index.html</a:t>
            </a:r>
            <a:r>
              <a:rPr lang="zh-CN" altLang="en-US" dirty="0"/>
              <a:t>中通过</a:t>
            </a:r>
            <a:r>
              <a:rPr lang="en-US" altLang="zh-CN" dirty="0">
                <a:solidFill>
                  <a:srgbClr val="C00000"/>
                </a:solidFill>
              </a:rPr>
              <a:t>&lt;link&gt;</a:t>
            </a:r>
            <a:r>
              <a:rPr lang="zh-CN" altLang="en-US" dirty="0"/>
              <a:t>的形式加载它。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在【例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15-7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】的基础上实现该插件。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7DB06-D058-4D89-9778-8D1A8C91BBF8}"/>
              </a:ext>
            </a:extLst>
          </p:cNvPr>
          <p:cNvSpPr txBox="1"/>
          <p:nvPr/>
        </p:nvSpPr>
        <p:spPr>
          <a:xfrm>
            <a:off x="1189822" y="2765234"/>
            <a:ext cx="10278737" cy="3801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）创建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.css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C:\webpack-firstdemo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目录中创建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文件夹，并在该文件夹中创建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style.css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，内容如下：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#app{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font-size: 24px;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color: #f50;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）导入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.css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style-loader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的前提下，在配置的入口文件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语句导入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文件，具体如下：</a:t>
            </a: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'./css/style.css‘</a:t>
            </a: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）安装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mini-css-extract-plugin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--save-dev mini-css-extract-plugin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命令安装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mini-css-extract-plugin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72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4A88C-5741-4A51-9D9C-C2171F69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）配置插件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78CBD-B0D8-4726-AFD1-F38C66F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7FBEA5-C72B-4DE4-BF0B-BB0955F37970}"/>
              </a:ext>
            </a:extLst>
          </p:cNvPr>
          <p:cNvSpPr txBox="1"/>
          <p:nvPr/>
        </p:nvSpPr>
        <p:spPr>
          <a:xfrm>
            <a:off x="1178805" y="1355076"/>
            <a:ext cx="9838062" cy="5355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path = require('path')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导入插件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MiniCssExtractPlugin = require('mini-css-extract-plugin')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config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entry: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main:'./main.js'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output: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path: path.resolve(__dirname, 'dist'),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publicPath: '/dist/',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filename: 'bundle.js'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mode: 'development',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plugins: [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MiniCssExtractPlugin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		filename: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'common.css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导出的文件名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		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里面的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rules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426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4A5B5-D2F7-4EF0-8E5B-E5110732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41200-787F-4D8F-8D01-7B99ECAE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F1EB3B-A33E-44D0-9065-B285C3232797}"/>
              </a:ext>
            </a:extLst>
          </p:cNvPr>
          <p:cNvSpPr txBox="1"/>
          <p:nvPr/>
        </p:nvSpPr>
        <p:spPr>
          <a:xfrm>
            <a:off x="1222872" y="1410159"/>
            <a:ext cx="8846545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&lt;link&gt;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元素引用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common.css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，具体代码如下：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&lt;head&gt;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&lt;link rel="stylesheet" type="text/css"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href="/dist/common.css"&gt;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&lt;/head&gt;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Hello Webpack!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 type="text/javascript" src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="/dist/bundle.js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9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E5776-B7ED-4109-B6F1-47674ADF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15.1.1 </a:t>
            </a:r>
            <a:r>
              <a:rPr lang="zh-CN" altLang="en-US" dirty="0"/>
              <a:t>什么是</a:t>
            </a:r>
            <a:r>
              <a:rPr lang="en-US" altLang="zh-CN" dirty="0"/>
              <a:t>render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26523-E7C5-45BD-A62B-54E805C5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render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与模板</a:t>
            </a:r>
            <a:r>
              <a:rPr lang="en-US" altLang="zh-CN" dirty="0"/>
              <a:t>template</a:t>
            </a:r>
            <a:r>
              <a:rPr lang="zh-CN" altLang="en-US" dirty="0"/>
              <a:t>一样，都是创建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在多数情况下，</a:t>
            </a:r>
            <a:r>
              <a:rPr lang="en-US" altLang="zh-CN" dirty="0"/>
              <a:t>Vue</a:t>
            </a:r>
            <a:r>
              <a:rPr lang="zh-CN" altLang="en-US" dirty="0"/>
              <a:t>推荐使用模板</a:t>
            </a:r>
            <a:r>
              <a:rPr lang="en-US" altLang="zh-CN" dirty="0"/>
              <a:t>template</a:t>
            </a:r>
            <a:r>
              <a:rPr lang="zh-CN" altLang="en-US" dirty="0"/>
              <a:t>来创建</a:t>
            </a:r>
            <a:r>
              <a:rPr lang="en-US" altLang="zh-CN" dirty="0"/>
              <a:t>HTML</a:t>
            </a:r>
            <a:r>
              <a:rPr lang="zh-CN" altLang="en-US" dirty="0"/>
              <a:t>。然而在一些应用场景中，需要使用</a:t>
            </a:r>
            <a:r>
              <a:rPr lang="en-US" altLang="zh-CN" dirty="0"/>
              <a:t>JavaScript</a:t>
            </a:r>
            <a:r>
              <a:rPr lang="zh-CN" altLang="en-US" dirty="0"/>
              <a:t>创建</a:t>
            </a:r>
            <a:r>
              <a:rPr lang="en-US" altLang="zh-CN" dirty="0"/>
              <a:t>HTML</a:t>
            </a:r>
            <a:r>
              <a:rPr lang="zh-CN" altLang="en-US" dirty="0"/>
              <a:t>。这时可以用</a:t>
            </a:r>
            <a:r>
              <a:rPr lang="zh-CN" altLang="en-US" dirty="0">
                <a:solidFill>
                  <a:srgbClr val="C00000"/>
                </a:solidFill>
              </a:rPr>
              <a:t>渲染函数</a:t>
            </a:r>
            <a:r>
              <a:rPr lang="en-US" altLang="zh-CN" dirty="0">
                <a:solidFill>
                  <a:srgbClr val="C00000"/>
                </a:solidFill>
              </a:rPr>
              <a:t>render</a:t>
            </a:r>
            <a:r>
              <a:rPr lang="zh-CN" altLang="en-US" dirty="0"/>
              <a:t>，它比模板更方便。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ch15-1</a:t>
            </a:r>
            <a:r>
              <a:rPr lang="en-US" altLang="zh-CN" dirty="0"/>
              <a:t>】</a:t>
            </a:r>
            <a:r>
              <a:rPr lang="zh-CN" altLang="en-US" dirty="0"/>
              <a:t>根据不同等级的锚点，显示不同的标题。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80FC2-34F4-44B2-87D2-A58EFADF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7ED43-A9EF-4DAE-BA60-2FF69E19D76F}"/>
              </a:ext>
            </a:extLst>
          </p:cNvPr>
          <p:cNvSpPr txBox="1"/>
          <p:nvPr/>
        </p:nvSpPr>
        <p:spPr>
          <a:xfrm>
            <a:off x="1178803" y="4164375"/>
            <a:ext cx="771180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代码没有任何问题，但是缺点非常明显：代码冗长、重复率高。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AA2BCE6-620B-4FFA-AF96-EA06B162AA45}"/>
              </a:ext>
            </a:extLst>
          </p:cNvPr>
          <p:cNvCxnSpPr>
            <a:cxnSpLocks/>
          </p:cNvCxnSpPr>
          <p:nvPr/>
        </p:nvCxnSpPr>
        <p:spPr>
          <a:xfrm flipH="1">
            <a:off x="1586429" y="3804105"/>
            <a:ext cx="705079" cy="569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7159F89-5119-46A7-B7D6-E0C09435DB39}"/>
              </a:ext>
            </a:extLst>
          </p:cNvPr>
          <p:cNvSpPr/>
          <p:nvPr/>
        </p:nvSpPr>
        <p:spPr>
          <a:xfrm>
            <a:off x="4580543" y="4882706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为什么学习</a:t>
            </a:r>
            <a:r>
              <a:rPr lang="en-US" altLang="zh-CN" sz="4000" dirty="0">
                <a:solidFill>
                  <a:srgbClr val="C00000"/>
                </a:solidFill>
              </a:rPr>
              <a:t>render</a:t>
            </a:r>
            <a:r>
              <a:rPr lang="zh-CN" altLang="en-US" sz="4000" dirty="0">
                <a:solidFill>
                  <a:srgbClr val="C00000"/>
                </a:solidFill>
              </a:rPr>
              <a:t>函数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503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8A61-7275-4867-A8C3-7D3D6161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）测试插件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B3B3A-2CC7-4931-9A24-A0958B07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493D76-C3B3-4FAB-A960-B535C9D10755}"/>
              </a:ext>
            </a:extLst>
          </p:cNvPr>
          <p:cNvSpPr txBox="1"/>
          <p:nvPr/>
        </p:nvSpPr>
        <p:spPr>
          <a:xfrm>
            <a:off x="1307508" y="1388125"/>
            <a:ext cx="86627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Terminal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终端执行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run 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命令，将会自动在浏览器中打开页面，如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7C1B6-3275-4810-8A9B-16424A1A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1922831"/>
            <a:ext cx="18938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787A88-F3AE-4316-8264-C234A41AC80C}"/>
              </a:ext>
            </a:extLst>
          </p:cNvPr>
          <p:cNvSpPr txBox="1"/>
          <p:nvPr/>
        </p:nvSpPr>
        <p:spPr>
          <a:xfrm>
            <a:off x="1307508" y="3151546"/>
            <a:ext cx="86627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图可以看出，导出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的插件已生效。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398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6C40-B727-4FF5-97D5-7FA5172C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使用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E9647-20EF-434A-B9C8-FA2EBB7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15.3.1 webpack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15.3.2 </a:t>
            </a:r>
            <a:r>
              <a:rPr lang="zh-CN" altLang="en-US" dirty="0"/>
              <a:t>安装</a:t>
            </a:r>
            <a:r>
              <a:rPr lang="en-US" altLang="zh-CN" dirty="0"/>
              <a:t>webpack</a:t>
            </a:r>
            <a:r>
              <a:rPr lang="zh-CN" altLang="en-US" dirty="0"/>
              <a:t>与</a:t>
            </a:r>
            <a:r>
              <a:rPr lang="en-US" altLang="zh-CN" dirty="0"/>
              <a:t>webpack-dev-serve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</a:p>
          <a:p>
            <a:r>
              <a:rPr lang="en-US" altLang="zh-CN" dirty="0"/>
              <a:t>15.3.3 webpack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/>
              <a:t>15.3.4 </a:t>
            </a:r>
            <a:r>
              <a:rPr lang="zh-CN" altLang="en-US" dirty="0"/>
              <a:t>加载器</a:t>
            </a:r>
            <a:r>
              <a:rPr lang="en-US" altLang="zh-CN" dirty="0"/>
              <a:t>Loaders</a:t>
            </a:r>
            <a:r>
              <a:rPr lang="zh-CN" altLang="en-US" dirty="0"/>
              <a:t>与插件</a:t>
            </a:r>
            <a:r>
              <a:rPr lang="en-US" altLang="zh-CN" dirty="0"/>
              <a:t>Plugins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15.3.5 </a:t>
            </a:r>
            <a:r>
              <a:rPr lang="zh-CN" altLang="en-US" dirty="0">
                <a:solidFill>
                  <a:srgbClr val="C00000"/>
                </a:solidFill>
              </a:rPr>
              <a:t>单文件组件与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-loader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200C1-3E29-42A1-993E-D0AC0F7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254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BD36D-7F6E-483F-A455-DD5264EC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15.3.5 </a:t>
            </a:r>
            <a:r>
              <a:rPr lang="zh-CN" altLang="en-US"/>
              <a:t>单文件组件与</a:t>
            </a:r>
            <a:r>
              <a:rPr lang="en-US" altLang="zh-CN"/>
              <a:t>vue-loader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13559-3570-4F2F-89B3-4A2B14B6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9EE771-B49E-4A02-A360-BAB31C149430}"/>
              </a:ext>
            </a:extLst>
          </p:cNvPr>
          <p:cNvSpPr txBox="1"/>
          <p:nvPr/>
        </p:nvSpPr>
        <p:spPr>
          <a:xfrm>
            <a:off x="1134737" y="1377108"/>
            <a:ext cx="984908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Vue.js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是一个渐进式的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框架，在使用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应用时，可以使用一种新的构建模式：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.vue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单文件组件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自定义的一种文件格式，一个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.vue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就是一个单独的组件，在文件内封装了组件相关的代码：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文件由三部分组成：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&lt;style&gt;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，示例如下：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0D9DE-358D-4921-A95F-CC21507706F7}"/>
              </a:ext>
            </a:extLst>
          </p:cNvPr>
          <p:cNvSpPr txBox="1"/>
          <p:nvPr/>
        </p:nvSpPr>
        <p:spPr>
          <a:xfrm>
            <a:off x="1134737" y="3007605"/>
            <a:ext cx="1795750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html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&lt;style&gt;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css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&lt;/style&gt;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js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F8EAA-BC1B-4AA4-BC08-90AF00A79239}"/>
              </a:ext>
            </a:extLst>
          </p:cNvPr>
          <p:cNvSpPr txBox="1"/>
          <p:nvPr/>
        </p:nvSpPr>
        <p:spPr>
          <a:xfrm>
            <a:off x="3095740" y="3007605"/>
            <a:ext cx="788807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可是，浏览器本身并不识别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.vue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，所以必须对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文件进行加载解析，此时需要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vue-loader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69D563-AAAA-40A8-9461-4CC4BD7FB852}"/>
              </a:ext>
            </a:extLst>
          </p:cNvPr>
          <p:cNvSpPr txBox="1"/>
          <p:nvPr/>
        </p:nvSpPr>
        <p:spPr>
          <a:xfrm>
            <a:off x="3095740" y="3807105"/>
            <a:ext cx="788807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15-9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】使用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实现单文件组件。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在【例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15-8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】的基础上完成【例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15-9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596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83A19-D71B-431B-A70F-B50A8623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．安装开发依赖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F23E9-31C7-47DB-B68A-5690FE98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F63B51-A5A2-46B6-81F4-7F745E61B17A}"/>
              </a:ext>
            </a:extLst>
          </p:cNvPr>
          <p:cNvSpPr txBox="1"/>
          <p:nvPr/>
        </p:nvSpPr>
        <p:spPr>
          <a:xfrm>
            <a:off x="1167788" y="1432193"/>
            <a:ext cx="9606708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-loader</a:t>
            </a:r>
            <a:r>
              <a:rPr lang="zh-CN" altLang="en-US" dirty="0"/>
              <a:t>加载解析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zh-CN" altLang="en-US" dirty="0"/>
              <a:t>文件时，需要使用</a:t>
            </a:r>
            <a:r>
              <a:rPr lang="en-US" altLang="zh-CN" b="1" dirty="0" err="1">
                <a:solidFill>
                  <a:srgbClr val="C00000"/>
                </a:solidFill>
              </a:rPr>
              <a:t>vue</a:t>
            </a:r>
            <a:r>
              <a:rPr lang="en-US" altLang="zh-CN" b="1" dirty="0">
                <a:solidFill>
                  <a:srgbClr val="C00000"/>
                </a:solidFill>
              </a:rPr>
              <a:t>-template-compiler</a:t>
            </a:r>
            <a:r>
              <a:rPr lang="zh-CN" altLang="en-US" dirty="0"/>
              <a:t>编译器对模板内容预编译为</a:t>
            </a:r>
            <a:r>
              <a:rPr lang="en-US" altLang="zh-CN" dirty="0"/>
              <a:t>JavaScript</a:t>
            </a:r>
            <a:r>
              <a:rPr lang="zh-CN" altLang="en-US" dirty="0"/>
              <a:t>渲染函数。安装</a:t>
            </a:r>
            <a:r>
              <a:rPr lang="en-US" altLang="zh-CN" dirty="0">
                <a:solidFill>
                  <a:srgbClr val="C00000"/>
                </a:solidFill>
              </a:rPr>
              <a:t>Vue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-loader</a:t>
            </a:r>
            <a:r>
              <a:rPr lang="zh-CN" altLang="en-US" dirty="0"/>
              <a:t>以及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-template-compiler</a:t>
            </a:r>
            <a:r>
              <a:rPr lang="zh-CN" altLang="en-US" dirty="0"/>
              <a:t>依赖时，保证版本一致（编写本书时，还没有对应</a:t>
            </a:r>
            <a:r>
              <a:rPr lang="en-US" altLang="zh-CN" dirty="0"/>
              <a:t>Vue 3</a:t>
            </a:r>
            <a:r>
              <a:rPr lang="zh-CN" altLang="en-US" dirty="0"/>
              <a:t>的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  <a:r>
              <a:rPr lang="zh-CN" altLang="en-US" dirty="0"/>
              <a:t>，因此本节使用的是</a:t>
            </a:r>
            <a:r>
              <a:rPr lang="en-US" altLang="zh-CN" dirty="0"/>
              <a:t>Vue 2</a:t>
            </a:r>
            <a:r>
              <a:rPr lang="zh-CN" altLang="en-US" dirty="0"/>
              <a:t>）。另外，还需要安装</a:t>
            </a:r>
            <a:r>
              <a:rPr lang="en-US" altLang="zh-CN" dirty="0">
                <a:solidFill>
                  <a:srgbClr val="C00000"/>
                </a:solidFill>
              </a:rPr>
              <a:t>babel-loader</a:t>
            </a:r>
            <a:r>
              <a:rPr lang="zh-CN" altLang="en-US" dirty="0"/>
              <a:t>加载器解析</a:t>
            </a:r>
            <a:r>
              <a:rPr lang="en-US" altLang="zh-CN" dirty="0"/>
              <a:t>ES</a:t>
            </a:r>
            <a:r>
              <a:rPr lang="zh-CN" altLang="en-US" dirty="0"/>
              <a:t>语法。进入</a:t>
            </a:r>
            <a:r>
              <a:rPr lang="en-US" altLang="zh-CN" dirty="0"/>
              <a:t>webpack-</a:t>
            </a:r>
            <a:r>
              <a:rPr lang="en-US" altLang="zh-CN" dirty="0" err="1"/>
              <a:t>firstdemo</a:t>
            </a:r>
            <a:r>
              <a:rPr lang="zh-CN" altLang="en-US" dirty="0"/>
              <a:t>目录按照以下命令安装依赖：</a:t>
            </a:r>
            <a:endParaRPr lang="en-US" altLang="zh-CN" dirty="0"/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-D vue vue-loader vue-template-compiler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-D vue-style-loader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install -D babel-loader @babel/core @babel/preset-env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60FFC5-700C-421D-87A5-DFC1DA34F8CD}"/>
              </a:ext>
            </a:extLst>
          </p:cNvPr>
          <p:cNvSpPr txBox="1"/>
          <p:nvPr/>
        </p:nvSpPr>
        <p:spPr>
          <a:xfrm>
            <a:off x="1167788" y="3882079"/>
            <a:ext cx="9606708" cy="723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．修改配置文件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在配置文件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webpack.config.js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中，添加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babel-loader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795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B0710-A1FE-4380-8476-342594AE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</a:t>
            </a:r>
            <a:r>
              <a:rPr lang="en-US" altLang="zh-CN" dirty="0" err="1"/>
              <a:t>app.vue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B478E-D4F3-4D74-9C41-536ADDC0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webpack-</a:t>
            </a:r>
            <a:r>
              <a:rPr lang="en-US" altLang="zh-CN" dirty="0" err="1"/>
              <a:t>firstdemo</a:t>
            </a:r>
            <a:r>
              <a:rPr lang="zh-CN" altLang="en-US" dirty="0"/>
              <a:t>目录下新建一个</a:t>
            </a:r>
            <a:r>
              <a:rPr lang="en-US" altLang="zh-CN" dirty="0" err="1">
                <a:solidFill>
                  <a:srgbClr val="C00000"/>
                </a:solidFill>
              </a:rPr>
              <a:t>app.vue</a:t>
            </a:r>
            <a:r>
              <a:rPr lang="zh-CN" altLang="en-US" dirty="0"/>
              <a:t>文件作为根实例组件，具体内容如下：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880A7-E3DE-49AA-B0BD-82C7C7AB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92036-2680-4C15-9C27-15BB806D9047}"/>
              </a:ext>
            </a:extLst>
          </p:cNvPr>
          <p:cNvSpPr txBox="1"/>
          <p:nvPr/>
        </p:nvSpPr>
        <p:spPr>
          <a:xfrm>
            <a:off x="1612135" y="2555913"/>
            <a:ext cx="4483865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你好，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{{vname}}&lt;/div&gt;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export default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data(){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vname: 'Vue'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098EA-565B-41D3-884D-E0A4F7536B88}"/>
              </a:ext>
            </a:extLst>
          </p:cNvPr>
          <p:cNvSpPr txBox="1"/>
          <p:nvPr/>
        </p:nvSpPr>
        <p:spPr>
          <a:xfrm>
            <a:off x="6250237" y="2555913"/>
            <a:ext cx="470053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因为本项目使用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mini-css-extract-plugin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插件打包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，加了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scoped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这部分样式只对当前组件（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）有效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&lt;style  scoped&gt;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div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color: red;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font-size: 40pt;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&lt;/style&gt;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571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B9A3-06B1-41F7-BA29-808EA60A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．修改入口</a:t>
            </a:r>
            <a:r>
              <a:rPr lang="en-US" altLang="zh-CN" dirty="0"/>
              <a:t>main.js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157F-E2C0-4C97-A73F-FFECFEEB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212"/>
            <a:ext cx="10515600" cy="4586694"/>
          </a:xfrm>
        </p:spPr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是没有名称的组件，在父组件中使用时可以对它自定义。现在需要在</a:t>
            </a:r>
            <a:r>
              <a:rPr lang="en-US" altLang="zh-CN" dirty="0">
                <a:solidFill>
                  <a:srgbClr val="C00000"/>
                </a:solidFill>
              </a:rPr>
              <a:t>main.js</a:t>
            </a:r>
            <a:r>
              <a:rPr lang="zh-CN" altLang="en-US" dirty="0"/>
              <a:t>中使用它。修改后的</a:t>
            </a:r>
            <a:r>
              <a:rPr lang="en-US" altLang="zh-CN" dirty="0"/>
              <a:t>main.js</a:t>
            </a:r>
            <a:r>
              <a:rPr lang="zh-CN" altLang="en-US" dirty="0"/>
              <a:t>内容如下：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B5465-3882-492E-922E-0AC81C49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064D29-C24E-413A-851C-0274FC96CF26}"/>
              </a:ext>
            </a:extLst>
          </p:cNvPr>
          <p:cNvSpPr txBox="1"/>
          <p:nvPr/>
        </p:nvSpPr>
        <p:spPr>
          <a:xfrm>
            <a:off x="1147673" y="2197160"/>
            <a:ext cx="4219461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'./css/style.css'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下面是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Vue3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的写法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方法，在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中不能全局导入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{createApp} from 'vue'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App from './app.vue'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根实例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createApp(App).mount("#app")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1958F2-172E-412F-A567-7FBC4A9FFD78}"/>
              </a:ext>
            </a:extLst>
          </p:cNvPr>
          <p:cNvSpPr txBox="1"/>
          <p:nvPr/>
        </p:nvSpPr>
        <p:spPr>
          <a:xfrm>
            <a:off x="5591060" y="2197160"/>
            <a:ext cx="598215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下面是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的写法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Vue from 'vue'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App from './app.vue'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根实例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vm = new Vue({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实例要控制的页面区域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el: '#app',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render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函数，把指定的组件渲染到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区域中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render: h =&gt; h(App)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相当于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render: function(h){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*      return h(app)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*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899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B507B-87E1-4A0E-9F1D-49954D81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．运行测试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86545-B803-4C61-92F5-572055C7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执行命令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run dev</a:t>
            </a:r>
            <a:r>
              <a:rPr lang="zh-CN" altLang="en-US" dirty="0"/>
              <a:t>，运行结果如下图所示。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CC560-6BB2-41C8-9849-A956F84A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475B5E-29CC-4030-A6D0-05296F63E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83" y="2938134"/>
            <a:ext cx="13065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7BBD2C-24B1-4236-8504-4CA0AB062003}"/>
              </a:ext>
            </a:extLst>
          </p:cNvPr>
          <p:cNvSpPr txBox="1"/>
          <p:nvPr/>
        </p:nvSpPr>
        <p:spPr>
          <a:xfrm>
            <a:off x="1307508" y="2039780"/>
            <a:ext cx="71090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webpack-firstdemo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目录中再新建一个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input.vue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4F3E8-E269-4B01-8A9E-7958365FBAFC}"/>
              </a:ext>
            </a:extLst>
          </p:cNvPr>
          <p:cNvSpPr txBox="1"/>
          <p:nvPr/>
        </p:nvSpPr>
        <p:spPr>
          <a:xfrm>
            <a:off x="1307508" y="2490992"/>
            <a:ext cx="5181124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&lt;input v-model="uname"&gt;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&lt;p&gt;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输入的用户名是：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{{ uname }}&lt;/p&gt;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props: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uname: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type: String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09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7964C-DDA8-40BA-B71B-AE6873FE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FDA3BD-315A-4F3B-BC52-029DA52C7CA9}"/>
              </a:ext>
            </a:extLst>
          </p:cNvPr>
          <p:cNvSpPr txBox="1"/>
          <p:nvPr/>
        </p:nvSpPr>
        <p:spPr>
          <a:xfrm>
            <a:off x="1244906" y="1322024"/>
            <a:ext cx="796519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在根实例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组件中，导入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组件，修改后的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代码如下：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5318A6-7A9D-4C87-923F-C709371E43FD}"/>
              </a:ext>
            </a:extLst>
          </p:cNvPr>
          <p:cNvSpPr txBox="1"/>
          <p:nvPr/>
        </p:nvSpPr>
        <p:spPr>
          <a:xfrm>
            <a:off x="1244906" y="1828800"/>
            <a:ext cx="3745735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你好，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{{vname}}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使用子组件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vInput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渲染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&lt;v-input&gt;&lt;/v-input&gt;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</a:p>
          <a:p>
            <a:pPr marL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执行命令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npm run 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，运行结果如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图所示。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EF9AE7-1407-4666-8011-4BAC12B02101}"/>
              </a:ext>
            </a:extLst>
          </p:cNvPr>
          <p:cNvSpPr txBox="1"/>
          <p:nvPr/>
        </p:nvSpPr>
        <p:spPr>
          <a:xfrm>
            <a:off x="5166910" y="1845592"/>
            <a:ext cx="517792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import vInput from './input.vue'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export default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data(){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vname: 'Vue'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components: {//vInput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作为根组件的子组件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vInput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C9665C-84B2-4B47-8ADE-DDE797C81AD3}"/>
              </a:ext>
            </a:extLst>
          </p:cNvPr>
          <p:cNvCxnSpPr/>
          <p:nvPr/>
        </p:nvCxnSpPr>
        <p:spPr>
          <a:xfrm>
            <a:off x="4825388" y="1564395"/>
            <a:ext cx="2787267" cy="6610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BAB57B-8490-4D98-99BC-3CEBA854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92" y="4679839"/>
            <a:ext cx="28194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6DB57A-CDA4-4A0C-9917-007F1FF71344}"/>
              </a:ext>
            </a:extLst>
          </p:cNvPr>
          <p:cNvSpPr txBox="1"/>
          <p:nvPr/>
        </p:nvSpPr>
        <p:spPr>
          <a:xfrm>
            <a:off x="4032174" y="5799256"/>
            <a:ext cx="63126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图可以看出，我们在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中渲染了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多个组件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内容，这就是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一个简单的单页面应用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仅有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0995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15.1 render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15.2 </a:t>
            </a:r>
            <a:r>
              <a:rPr kumimoji="1" lang="zh-CN" altLang="en-US" dirty="0"/>
              <a:t>组合</a:t>
            </a:r>
            <a:r>
              <a:rPr kumimoji="1" lang="en-US" altLang="zh-CN" dirty="0"/>
              <a:t>API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15.3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webpack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15.4 </a:t>
            </a:r>
            <a:r>
              <a:rPr kumimoji="1" lang="zh-CN" altLang="en-US" dirty="0">
                <a:solidFill>
                  <a:srgbClr val="C00000"/>
                </a:solidFill>
              </a:rPr>
              <a:t>路由</a:t>
            </a:r>
            <a:r>
              <a:rPr kumimoji="1" lang="en-US" altLang="zh-CN" dirty="0" err="1">
                <a:solidFill>
                  <a:srgbClr val="C00000"/>
                </a:solidFill>
              </a:rPr>
              <a:t>vue</a:t>
            </a:r>
            <a:r>
              <a:rPr kumimoji="1" lang="en-US" altLang="zh-CN" dirty="0">
                <a:solidFill>
                  <a:srgbClr val="C00000"/>
                </a:solidFill>
              </a:rPr>
              <a:t>-router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15.5 </a:t>
            </a:r>
            <a:r>
              <a:rPr kumimoji="1" lang="zh-CN" altLang="en-US" dirty="0"/>
              <a:t>状态管理与</a:t>
            </a:r>
            <a:r>
              <a:rPr kumimoji="1" lang="en-US" altLang="zh-CN" dirty="0" err="1"/>
              <a:t>Vuex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7503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6BE8-BA3F-4FE2-B444-03A3B543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路由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03168-B1B5-465E-BF20-DC006C81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15.4.1 </a:t>
            </a:r>
            <a:r>
              <a:rPr lang="zh-CN" altLang="en-US" dirty="0">
                <a:solidFill>
                  <a:srgbClr val="C00000"/>
                </a:solidFill>
              </a:rPr>
              <a:t>什么是路由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15.4.2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15.4.3 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基本用法</a:t>
            </a:r>
            <a:endParaRPr lang="en-US" altLang="zh-CN" dirty="0"/>
          </a:p>
          <a:p>
            <a:r>
              <a:rPr lang="en-US" altLang="zh-CN" dirty="0"/>
              <a:t>15.4.4 </a:t>
            </a:r>
            <a:r>
              <a:rPr lang="zh-CN" altLang="en-US" dirty="0"/>
              <a:t>跳转与传参</a:t>
            </a:r>
            <a:endParaRPr lang="en-US" altLang="zh-CN" dirty="0"/>
          </a:p>
          <a:p>
            <a:r>
              <a:rPr lang="en-US" altLang="zh-CN" dirty="0"/>
              <a:t>15.4.5 </a:t>
            </a:r>
            <a:r>
              <a:rPr lang="zh-CN" altLang="en-US" dirty="0"/>
              <a:t>路由钩子函数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A2499-62B9-4DA3-A2B3-F115954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9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05BDB-F7BD-482A-9238-29B3A838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dirty="0"/>
              <a:t>15-2】</a:t>
            </a:r>
            <a:r>
              <a:rPr lang="zh-CN" altLang="en-US" sz="3200" dirty="0"/>
              <a:t>使用</a:t>
            </a:r>
            <a:r>
              <a:rPr lang="en-US" altLang="zh-CN" sz="3200" dirty="0"/>
              <a:t>render</a:t>
            </a:r>
            <a:r>
              <a:rPr lang="zh-CN" altLang="en-US" sz="3200" dirty="0"/>
              <a:t>函数改写</a:t>
            </a:r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dirty="0"/>
              <a:t>15-1】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F146B-F25D-4782-9E7D-B1FBE24E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6E5B93-4B32-410E-B0DF-3E5CBD80DA2E}"/>
              </a:ext>
            </a:extLst>
          </p:cNvPr>
          <p:cNvSpPr txBox="1"/>
          <p:nvPr/>
        </p:nvSpPr>
        <p:spPr>
          <a:xfrm>
            <a:off x="583894" y="1244212"/>
            <a:ext cx="5199961" cy="5632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app.component('anchored-heading',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render()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Vue.h('h' + this.level,//tag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[//children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Vue.h(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'a',//tag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{//props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href: '#' + this.title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this.$slots.default()//children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props: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level: 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title: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{……}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app.mount('#app')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AACA84-1743-4B07-A40A-617E0FCD39CE}"/>
              </a:ext>
            </a:extLst>
          </p:cNvPr>
          <p:cNvSpPr txBox="1"/>
          <p:nvPr/>
        </p:nvSpPr>
        <p:spPr>
          <a:xfrm>
            <a:off x="6966333" y="3028780"/>
            <a:ext cx="2199701" cy="22382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render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函数通过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来创建虚拟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，代码精简很多。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3431C3-3402-4302-A80F-EAE5BBF5574D}"/>
              </a:ext>
            </a:extLst>
          </p:cNvPr>
          <p:cNvCxnSpPr>
            <a:cxnSpLocks/>
          </p:cNvCxnSpPr>
          <p:nvPr/>
        </p:nvCxnSpPr>
        <p:spPr>
          <a:xfrm>
            <a:off x="2577947" y="2478795"/>
            <a:ext cx="5188945" cy="14872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69D181-C8B1-4E3A-8524-3491776EB9AE}"/>
              </a:ext>
            </a:extLst>
          </p:cNvPr>
          <p:cNvCxnSpPr>
            <a:cxnSpLocks/>
          </p:cNvCxnSpPr>
          <p:nvPr/>
        </p:nvCxnSpPr>
        <p:spPr>
          <a:xfrm>
            <a:off x="2577947" y="2123298"/>
            <a:ext cx="5376231" cy="173458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49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551E9-0065-4FA7-80B7-022E7EC6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15.4.1 </a:t>
            </a:r>
            <a:r>
              <a:rPr lang="zh-CN" altLang="en-US" dirty="0"/>
              <a:t>什么是路由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CB168-F220-4296-BF03-EC340983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前端单页面应用中，路由描述的是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C00000"/>
                </a:solidFill>
              </a:rPr>
              <a:t>UI</a:t>
            </a:r>
            <a:r>
              <a:rPr lang="zh-CN" altLang="en-US" dirty="0"/>
              <a:t>之间的</a:t>
            </a:r>
            <a:r>
              <a:rPr lang="zh-CN" altLang="en-US" dirty="0">
                <a:solidFill>
                  <a:srgbClr val="C00000"/>
                </a:solidFill>
              </a:rPr>
              <a:t>映射关系</a:t>
            </a:r>
            <a:r>
              <a:rPr lang="zh-CN" altLang="en-US" dirty="0"/>
              <a:t>，这种映射是</a:t>
            </a:r>
            <a:r>
              <a:rPr lang="zh-CN" altLang="en-US" dirty="0">
                <a:solidFill>
                  <a:srgbClr val="C00000"/>
                </a:solidFill>
              </a:rPr>
              <a:t>单向</a:t>
            </a:r>
            <a:r>
              <a:rPr lang="zh-CN" altLang="en-US" dirty="0"/>
              <a:t>的，即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变化</a:t>
            </a:r>
            <a:r>
              <a:rPr lang="zh-CN" altLang="en-US" dirty="0"/>
              <a:t>引起</a:t>
            </a:r>
            <a:r>
              <a:rPr lang="en-US" altLang="zh-CN" dirty="0">
                <a:solidFill>
                  <a:srgbClr val="C00000"/>
                </a:solidFill>
              </a:rPr>
              <a:t>UI</a:t>
            </a:r>
            <a:r>
              <a:rPr lang="zh-CN" altLang="en-US" dirty="0">
                <a:solidFill>
                  <a:srgbClr val="C00000"/>
                </a:solidFill>
              </a:rPr>
              <a:t>更新</a:t>
            </a:r>
            <a:r>
              <a:rPr lang="zh-CN" altLang="en-US" dirty="0"/>
              <a:t>（无需刷新页面）。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B2F8D-63FC-4AA5-9A14-479DD9F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12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6BE8-BA3F-4FE2-B444-03A3B543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路由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03168-B1B5-465E-BF20-DC006C81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15.4.1 </a:t>
            </a:r>
            <a:r>
              <a:rPr lang="zh-CN" altLang="en-US" dirty="0"/>
              <a:t>什么是路由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15.4.2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Vue CLI</a:t>
            </a:r>
            <a:r>
              <a:rPr lang="zh-CN" altLang="en-US" dirty="0">
                <a:solidFill>
                  <a:srgbClr val="C00000"/>
                </a:solidFill>
              </a:rPr>
              <a:t>搭建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-router</a:t>
            </a:r>
            <a:r>
              <a:rPr lang="zh-CN" altLang="en-US" dirty="0">
                <a:solidFill>
                  <a:srgbClr val="C00000"/>
                </a:solidFill>
              </a:rPr>
              <a:t>项目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15.4.3 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基本用法</a:t>
            </a:r>
            <a:endParaRPr lang="en-US" altLang="zh-CN" dirty="0"/>
          </a:p>
          <a:p>
            <a:r>
              <a:rPr lang="en-US" altLang="zh-CN" dirty="0"/>
              <a:t>15.4.4 </a:t>
            </a:r>
            <a:r>
              <a:rPr lang="zh-CN" altLang="en-US" dirty="0"/>
              <a:t>跳转与传参</a:t>
            </a:r>
            <a:endParaRPr lang="en-US" altLang="zh-CN" dirty="0"/>
          </a:p>
          <a:p>
            <a:r>
              <a:rPr lang="en-US" altLang="zh-CN" dirty="0"/>
              <a:t>15.4.5 </a:t>
            </a:r>
            <a:r>
              <a:rPr lang="zh-CN" altLang="en-US" dirty="0"/>
              <a:t>路由钩子函数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A2499-62B9-4DA3-A2B3-F115954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511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49BC-1038-42C2-91B3-164599C4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15.4.2 </a:t>
            </a:r>
            <a:r>
              <a:rPr lang="zh-CN" altLang="en-US" sz="3200" dirty="0"/>
              <a:t>使用</a:t>
            </a:r>
            <a:r>
              <a:rPr lang="en-US" altLang="zh-CN" sz="3200" dirty="0"/>
              <a:t>Vue CLI</a:t>
            </a:r>
            <a:r>
              <a:rPr lang="zh-CN" altLang="en-US" sz="3200" dirty="0"/>
              <a:t>搭建</a:t>
            </a:r>
            <a:r>
              <a:rPr lang="en-US" altLang="zh-CN" sz="3200" dirty="0" err="1"/>
              <a:t>vue</a:t>
            </a:r>
            <a:r>
              <a:rPr lang="en-US" altLang="zh-CN" sz="3200" dirty="0"/>
              <a:t>-router</a:t>
            </a:r>
            <a:r>
              <a:rPr lang="zh-CN" altLang="en-US" sz="3200" dirty="0"/>
              <a:t>项目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53FA3-7B2A-4360-ABC3-025758F9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262127-25A8-4E7D-A4DF-D65F4236C5B8}"/>
              </a:ext>
            </a:extLst>
          </p:cNvPr>
          <p:cNvSpPr txBox="1"/>
          <p:nvPr/>
        </p:nvSpPr>
        <p:spPr>
          <a:xfrm>
            <a:off x="1307508" y="1410159"/>
            <a:ext cx="9191567" cy="4154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Vue CLI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是一个基于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Vue.js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进行快速开发的完整系统，提供如下功能：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@vue/cli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实现交互式项目脚手架。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@vue/cli 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@vue/cli-service-global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实现零配置原型开发。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一个运行时依赖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@vue/cli-service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，该依赖可升级，基于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webpack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构建，并带有合理的默认配置；可通过项目的配置文件进行配置；可通过插件进行扩展。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一个丰富的官方插件集合，集成了前端生态工具。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提供一套创建和管理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Vue.js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项目的用户界面。</a:t>
            </a:r>
          </a:p>
          <a:p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Vue CLI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致力于将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生态工具基础标准化。确保各种构建工具平稳衔接，让开发者专注在撰写应用上，而不必纠结配置的问题。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4226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56F3-9360-4455-AC55-76C6CF2B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．全局安装</a:t>
            </a:r>
            <a:r>
              <a:rPr lang="en-US" altLang="zh-CN" dirty="0"/>
              <a:t>Vue CLI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58A0F-1CA6-4803-95AE-50D6CD0B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cmd</a:t>
            </a:r>
            <a:r>
              <a:rPr lang="zh-CN" altLang="en-US" dirty="0"/>
              <a:t>命令行窗口，输入命令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install -g @vue/cli</a:t>
            </a:r>
            <a:r>
              <a:rPr lang="zh-CN" altLang="en-US" dirty="0"/>
              <a:t>全局安装</a:t>
            </a:r>
            <a:r>
              <a:rPr lang="en-US" altLang="zh-CN" dirty="0"/>
              <a:t>Vue</a:t>
            </a:r>
            <a:r>
              <a:rPr lang="zh-CN" altLang="en-US" dirty="0"/>
              <a:t>脚手架，输入命令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 --version</a:t>
            </a:r>
            <a:r>
              <a:rPr lang="zh-CN" altLang="en-US" dirty="0"/>
              <a:t>查看版本（测试是否安装成功）。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BB41F-7F96-4BDA-8EB7-BA50FD03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757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FE3D-40FB-4AA9-9BC8-5ED70EA6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．打开用户界面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D9B6A-3BF3-4AFF-8C80-623EA8D4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安装成功后，在命令行窗口，继续输入命令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ui</a:t>
            </a:r>
            <a:r>
              <a:rPr lang="zh-CN" altLang="en-US" dirty="0"/>
              <a:t>打开一个浏览器窗口，并以图形化界面引导至项目创建的流程。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650DD-C59B-431F-B66C-7113C8A4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7E8048-07B0-474F-BDBA-1B1AF341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12" y="2726192"/>
            <a:ext cx="352742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5058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BA6D-150E-4D8D-977C-0E3EA055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．创建项目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2B4F4-62EC-4012-8886-0B7E072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E238F4-40BD-431D-BC3D-4518420C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0" y="1244212"/>
            <a:ext cx="3397250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79823731-4FBA-403E-A69A-393EA75E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48" y="456629"/>
            <a:ext cx="52895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29F26AB-ABBB-4C3E-9A70-F83B994D8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8" y="3916362"/>
            <a:ext cx="45656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772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8DB1-3948-442D-8737-8F5D8DC9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．使用</a:t>
            </a:r>
            <a:r>
              <a:rPr lang="en-US" altLang="zh-CN" dirty="0" err="1"/>
              <a:t>VSCode</a:t>
            </a:r>
            <a:r>
              <a:rPr lang="zh-CN" altLang="en-US" dirty="0"/>
              <a:t>打开项目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9603F-B5E2-4F88-BD8F-70884C97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打开（</a:t>
            </a:r>
            <a:r>
              <a:rPr lang="en-US" altLang="zh-CN" dirty="0"/>
              <a:t>File —&gt; Open Folder</a:t>
            </a:r>
            <a:r>
              <a:rPr lang="zh-CN" altLang="en-US" dirty="0"/>
              <a:t>，选择项目目录）第</a:t>
            </a:r>
            <a:r>
              <a:rPr lang="en-US" altLang="zh-CN" dirty="0"/>
              <a:t>3</a:t>
            </a:r>
            <a:r>
              <a:rPr lang="zh-CN" altLang="en-US" dirty="0"/>
              <a:t>步创建的项目</a:t>
            </a:r>
            <a:r>
              <a:rPr lang="en-US" altLang="zh-CN" dirty="0"/>
              <a:t>router-demo</a:t>
            </a:r>
            <a:r>
              <a:rPr lang="zh-CN" altLang="en-US" dirty="0"/>
              <a:t>。打开后，在</a:t>
            </a:r>
            <a:r>
              <a:rPr lang="en-US" altLang="zh-CN" dirty="0"/>
              <a:t>Terminal</a:t>
            </a:r>
            <a:r>
              <a:rPr lang="zh-CN" altLang="en-US" dirty="0"/>
              <a:t>终端输入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run serve</a:t>
            </a:r>
            <a:r>
              <a:rPr lang="zh-CN" altLang="en-US" dirty="0"/>
              <a:t>命令启动服务。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B1752-A983-4AC7-B6D9-51B0833C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B95139-5B55-47F5-9C42-239CE983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28" y="3124124"/>
            <a:ext cx="483235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11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44FC0-48DF-40CD-92EB-BA6C070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．运行项目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D2A09-081A-4813-B16D-89AF49DF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66</a:t>
            </a:fld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90E9D3-64AD-4AC9-AFDF-A1E9FC46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5" y="1398448"/>
            <a:ext cx="292735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CFC0C1-655E-476B-9B1A-5826A9E2AC2A}"/>
              </a:ext>
            </a:extLst>
          </p:cNvPr>
          <p:cNvSpPr txBox="1"/>
          <p:nvPr/>
        </p:nvSpPr>
        <p:spPr>
          <a:xfrm>
            <a:off x="3955055" y="1498294"/>
            <a:ext cx="7271133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http://localhost:8080/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访问时，打开的页面是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目录下的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是一个普通的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文件，让它与众不同的是“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id="app"&gt;&lt;/div&gt;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”这句程序，下面有一行注释，构建的文件将会被自动注入，也就是说我们编写的其它的内容都将在这个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中展示。另外，整个项目只有这一个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文件，所以这是一个单页面应用，当我们打开这个应用，表面上可以看到很多页面，实际上它们都在这一个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中显示。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中，创建了一个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对象。该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对象的挂载目标是“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#app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”（与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id="app"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对应）；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代表该对象包含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 Router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，并使用项目中定义的路由（在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/router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文件里定义）。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综上所述，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是项目启动的首加载页面资源与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资源，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则是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页面资源的首加载项，称为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根组件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项目的具体执行过程如下：首先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启动项目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，找到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，执行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（入口程序），根据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加载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根组件；然后将组件内容渲染到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id="app"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元素上。</a:t>
            </a:r>
          </a:p>
        </p:txBody>
      </p:sp>
    </p:spTree>
    <p:extLst>
      <p:ext uri="{BB962C8B-B14F-4D97-AF65-F5344CB8AC3E}">
        <p14:creationId xmlns:p14="http://schemas.microsoft.com/office/powerpoint/2010/main" val="2395107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6BE8-BA3F-4FE2-B444-03A3B543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路由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03168-B1B5-465E-BF20-DC006C81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15.4.1 </a:t>
            </a:r>
            <a:r>
              <a:rPr lang="zh-CN" altLang="en-US" dirty="0"/>
              <a:t>什么是路由</a:t>
            </a:r>
            <a:endParaRPr lang="en-US" altLang="zh-CN" dirty="0"/>
          </a:p>
          <a:p>
            <a:r>
              <a:rPr lang="en-US" altLang="zh-CN" dirty="0"/>
              <a:t>15.4.2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15.4.3 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-router</a:t>
            </a:r>
            <a:r>
              <a:rPr lang="zh-CN" altLang="en-US" dirty="0">
                <a:solidFill>
                  <a:srgbClr val="C00000"/>
                </a:solidFill>
              </a:rPr>
              <a:t>基本用法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15.4.4 </a:t>
            </a:r>
            <a:r>
              <a:rPr lang="zh-CN" altLang="en-US" dirty="0"/>
              <a:t>跳转与传参</a:t>
            </a:r>
            <a:endParaRPr lang="en-US" altLang="zh-CN" dirty="0"/>
          </a:p>
          <a:p>
            <a:r>
              <a:rPr lang="en-US" altLang="zh-CN" dirty="0"/>
              <a:t>15.4.5 </a:t>
            </a:r>
            <a:r>
              <a:rPr lang="zh-CN" altLang="en-US" dirty="0"/>
              <a:t>路由钩子函数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A2499-62B9-4DA3-A2B3-F115954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13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1E0A0-CA25-4517-B269-B089FDB3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15.4.3 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CEB95-1563-4DAF-9F2B-B1D066D7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打开使用</a:t>
            </a:r>
            <a:r>
              <a:rPr lang="en-US" altLang="zh-CN" dirty="0"/>
              <a:t>Vue CLI</a:t>
            </a:r>
            <a:r>
              <a:rPr lang="zh-CN" altLang="en-US" dirty="0"/>
              <a:t>搭建好的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项目</a:t>
            </a:r>
            <a:r>
              <a:rPr lang="en-US" altLang="zh-CN" dirty="0">
                <a:solidFill>
                  <a:srgbClr val="C00000"/>
                </a:solidFill>
              </a:rPr>
              <a:t>router-demo</a:t>
            </a:r>
            <a:r>
              <a:rPr lang="zh-CN" altLang="en-US" dirty="0"/>
              <a:t>。在</a:t>
            </a:r>
            <a:r>
              <a:rPr lang="en-US" altLang="zh-CN" dirty="0">
                <a:solidFill>
                  <a:srgbClr val="C00000"/>
                </a:solidFill>
              </a:rPr>
              <a:t>router-demo/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zh-CN" altLang="en-US" dirty="0"/>
              <a:t>目录中找到</a:t>
            </a:r>
            <a:r>
              <a:rPr lang="en-US" altLang="zh-CN" dirty="0">
                <a:solidFill>
                  <a:srgbClr val="C00000"/>
                </a:solidFill>
              </a:rPr>
              <a:t>main.js</a:t>
            </a:r>
            <a:r>
              <a:rPr lang="zh-CN" altLang="en-US" dirty="0"/>
              <a:t>，可看到使用</a:t>
            </a:r>
            <a:r>
              <a:rPr lang="en-US" altLang="zh-CN" dirty="0">
                <a:solidFill>
                  <a:srgbClr val="C00000"/>
                </a:solidFill>
              </a:rPr>
              <a:t>use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加载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-router</a:t>
            </a:r>
            <a:r>
              <a:rPr lang="zh-CN" altLang="en-US" dirty="0"/>
              <a:t>插件：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E3062-FDAD-46EC-B37B-48067FE0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2E760-8EB3-4FDC-B2B5-F951A7B4F7C6}"/>
              </a:ext>
            </a:extLst>
          </p:cNvPr>
          <p:cNvSpPr txBox="1"/>
          <p:nvPr/>
        </p:nvSpPr>
        <p:spPr>
          <a:xfrm>
            <a:off x="1388126" y="2952520"/>
            <a:ext cx="9110950" cy="1704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createApp } from 'vue’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App from './App.vue’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router from './router'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，路由的创建与配置在该文件中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createApp(App).use(router).mount('#app')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15.1 render</a:t>
            </a:r>
            <a:r>
              <a:rPr lang="zh-CN" altLang="en-US" dirty="0"/>
              <a:t>函数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15.1.1 </a:t>
            </a:r>
            <a:r>
              <a:rPr lang="zh-CN" altLang="en-US" dirty="0"/>
              <a:t>什么是</a:t>
            </a:r>
            <a:r>
              <a:rPr lang="en-US" altLang="zh-CN" dirty="0"/>
              <a:t>render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15.1.2 h()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043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FFD0-0393-4941-974E-35EF731D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15-10】</a:t>
            </a:r>
            <a:r>
              <a:rPr lang="zh-CN" altLang="en-US" dirty="0"/>
              <a:t>配置路由。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6E92B-1018-4267-B236-CD6CA2F2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AD8083-0EB7-43E1-8D10-8E4918438857}"/>
              </a:ext>
            </a:extLst>
          </p:cNvPr>
          <p:cNvSpPr txBox="1"/>
          <p:nvPr/>
        </p:nvSpPr>
        <p:spPr>
          <a:xfrm>
            <a:off x="1307508" y="1421176"/>
            <a:ext cx="7746437" cy="723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>
              <a:spcBef>
                <a:spcPts val="600"/>
              </a:spcBef>
              <a:spcAft>
                <a:spcPts val="600"/>
              </a:spcAft>
            </a:pP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．创建视图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src/views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目录下，创建两个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MView1.vue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MView2.vue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288A14-7E9D-4ECA-B9F8-1447AC5ECB72}"/>
              </a:ext>
            </a:extLst>
          </p:cNvPr>
          <p:cNvSpPr txBox="1"/>
          <p:nvPr/>
        </p:nvSpPr>
        <p:spPr>
          <a:xfrm>
            <a:off x="1307508" y="2236424"/>
            <a:ext cx="7746437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MView1.vue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的内容如下：</a:t>
            </a: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第一个页面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Mview2.vue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的内容如下：</a:t>
            </a: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第二个页面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&lt;/template&gt;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6559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7B9B-4EBD-4B74-9956-93C4F334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．配置路由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C85E0-D6D2-4829-877F-90245CF9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1D2-43AA-4E30-8F63-F69B3DF6293E}"/>
              </a:ext>
            </a:extLst>
          </p:cNvPr>
          <p:cNvSpPr txBox="1"/>
          <p:nvPr/>
        </p:nvSpPr>
        <p:spPr>
          <a:xfrm>
            <a:off x="394855" y="1363120"/>
            <a:ext cx="1120415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src/router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目录中，找到路由配置文件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。在该文件中制定路由匹配列表，即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的对应关系。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每个路由映射一个组件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699B3B-FC19-45D4-A7C7-3FD12751F41E}"/>
              </a:ext>
            </a:extLst>
          </p:cNvPr>
          <p:cNvSpPr txBox="1"/>
          <p:nvPr/>
        </p:nvSpPr>
        <p:spPr>
          <a:xfrm>
            <a:off x="394855" y="2175398"/>
            <a:ext cx="6180462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createRouter, createWebHistory } from 'vue-router'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MView1 from '../views/MView1.vue'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MView2 from '../views/MView2.vue'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routes = [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{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path: '/',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name: 'MView1',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component: MView1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{</a:t>
            </a:r>
            <a:endParaRPr lang="zh-CN" altLang="zh-CN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path: '/MView2',</a:t>
            </a:r>
            <a:endParaRPr lang="zh-CN" altLang="zh-CN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name: 'MView2',</a:t>
            </a:r>
            <a:endParaRPr lang="zh-CN" altLang="zh-CN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component: MView2</a:t>
            </a:r>
            <a:endParaRPr lang="zh-CN" altLang="zh-CN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1EE46-7660-46A2-922F-CFC5BE2BD1AE}"/>
              </a:ext>
            </a:extLst>
          </p:cNvPr>
          <p:cNvSpPr txBox="1"/>
          <p:nvPr/>
        </p:nvSpPr>
        <p:spPr>
          <a:xfrm>
            <a:off x="6653000" y="2186415"/>
            <a:ext cx="4946007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创建路由实例</a:t>
            </a: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router = createRouter({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history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路由模式，通过“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”设置路径</a:t>
            </a: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history: createWebHistory(process.env.BASE_URL),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routes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router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7343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765C2-3B07-4D1A-A657-E09CA5A7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．修改根组件</a:t>
            </a:r>
            <a:r>
              <a:rPr lang="en-US" altLang="zh-CN" dirty="0" err="1"/>
              <a:t>App.vue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9D77B-7420-4F61-83E4-EC2FACDD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目录下，找到</a:t>
            </a:r>
            <a:r>
              <a:rPr lang="en-US" altLang="zh-CN" dirty="0" err="1">
                <a:solidFill>
                  <a:srgbClr val="C00000"/>
                </a:solidFill>
              </a:rPr>
              <a:t>App.vue</a:t>
            </a:r>
            <a:r>
              <a:rPr lang="zh-CN" altLang="en-US" dirty="0"/>
              <a:t>文件，修改后的模板内容如下：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5C1E9-B057-43C4-9D20-0F6FF58A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B0FE7-1C2B-4419-AB5D-E5FCA3C78E9F}"/>
              </a:ext>
            </a:extLst>
          </p:cNvPr>
          <p:cNvSpPr txBox="1"/>
          <p:nvPr/>
        </p:nvSpPr>
        <p:spPr>
          <a:xfrm>
            <a:off x="1307508" y="2137272"/>
            <a:ext cx="678989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 id="nav"&gt;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&lt;router-link to="/"&gt;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第一个页面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&lt;/router-link&gt; |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&lt;router-link to="/MView2"&gt;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第二个页面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&lt;/router-link&gt;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路由视图挂载所有路由组件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&lt;router-view/&gt;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07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02D0-9851-4034-B379-4D942A61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．运行项目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ED99B-8A92-4EAE-A54D-A37A8F52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C00000"/>
                </a:solidFill>
              </a:rPr>
              <a:t>Terminal</a:t>
            </a:r>
            <a:r>
              <a:rPr lang="zh-CN" altLang="en-US" dirty="0"/>
              <a:t>终端输入</a:t>
            </a:r>
            <a:r>
              <a:rPr lang="en-US" altLang="zh-CN" dirty="0" err="1">
                <a:solidFill>
                  <a:srgbClr val="C00000"/>
                </a:solidFill>
              </a:rPr>
              <a:t>npm</a:t>
            </a:r>
            <a:r>
              <a:rPr lang="en-US" altLang="zh-CN" dirty="0">
                <a:solidFill>
                  <a:srgbClr val="C00000"/>
                </a:solidFill>
              </a:rPr>
              <a:t> run serve</a:t>
            </a:r>
            <a:r>
              <a:rPr lang="zh-CN" altLang="en-US" dirty="0"/>
              <a:t>命令启动服务，访问</a:t>
            </a:r>
            <a:r>
              <a:rPr lang="en-US" altLang="zh-CN" dirty="0">
                <a:solidFill>
                  <a:srgbClr val="C00000"/>
                </a:solidFill>
              </a:rPr>
              <a:t>http://localhost:8080/</a:t>
            </a:r>
            <a:r>
              <a:rPr lang="zh-CN" altLang="en-US" dirty="0"/>
              <a:t>即可运行项目。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单击上图的超链接，进行</a:t>
            </a:r>
            <a:r>
              <a:rPr lang="zh-CN" altLang="en-US" dirty="0">
                <a:solidFill>
                  <a:srgbClr val="C00000"/>
                </a:solidFill>
              </a:rPr>
              <a:t>路由切换</a:t>
            </a:r>
            <a:r>
              <a:rPr lang="zh-CN" altLang="en-US" dirty="0"/>
              <a:t>，切换的是</a:t>
            </a:r>
            <a:r>
              <a:rPr lang="en-US" altLang="zh-CN" dirty="0">
                <a:solidFill>
                  <a:srgbClr val="C00000"/>
                </a:solidFill>
              </a:rPr>
              <a:t>&lt;router-view/&gt;</a:t>
            </a:r>
            <a:r>
              <a:rPr lang="zh-CN" altLang="en-US" dirty="0"/>
              <a:t>挂载的组件，其它内容不变。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08D1C-13F8-48A5-9088-E719A2E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72</a:t>
            </a:fld>
            <a:endParaRPr kumimoji="1"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018F995-2881-4B80-B532-16C1787A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14" y="2775743"/>
            <a:ext cx="2985017" cy="142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8444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6BE8-BA3F-4FE2-B444-03A3B543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路由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03168-B1B5-465E-BF20-DC006C81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15.4.1 </a:t>
            </a:r>
            <a:r>
              <a:rPr lang="zh-CN" altLang="en-US" dirty="0"/>
              <a:t>什么是路由</a:t>
            </a:r>
            <a:endParaRPr lang="en-US" altLang="zh-CN" dirty="0"/>
          </a:p>
          <a:p>
            <a:r>
              <a:rPr lang="en-US" altLang="zh-CN" dirty="0"/>
              <a:t>15.4.2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15.4.3 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基本用法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15.4.4 </a:t>
            </a:r>
            <a:r>
              <a:rPr lang="zh-CN" altLang="en-US" dirty="0">
                <a:solidFill>
                  <a:srgbClr val="C00000"/>
                </a:solidFill>
              </a:rPr>
              <a:t>跳转与传参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15.4.5 </a:t>
            </a:r>
            <a:r>
              <a:rPr lang="zh-CN" altLang="en-US" dirty="0"/>
              <a:t>路由钩子函数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A2499-62B9-4DA3-A2B3-F115954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791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56BF-BACC-4893-9485-41BC13EA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15.4.4 </a:t>
            </a:r>
            <a:r>
              <a:rPr lang="zh-CN" altLang="en-US" dirty="0"/>
              <a:t>跳转与传参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E3D4D-4D2F-4B93-B354-D0D73C06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F3E697-D0B3-4A14-BBBD-6B2CA4227955}"/>
              </a:ext>
            </a:extLst>
          </p:cNvPr>
          <p:cNvSpPr txBox="1"/>
          <p:nvPr/>
        </p:nvSpPr>
        <p:spPr>
          <a:xfrm>
            <a:off x="1079653" y="1399142"/>
            <a:ext cx="9419422" cy="275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de-DE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．跳转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vue-router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有两种跳转，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第一种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是使用内置的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组件，默认渲染一个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标签，示例代码如下：</a:t>
            </a:r>
          </a:p>
          <a:p>
            <a:pPr marL="266700" algn="l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&lt;div id="nav"&gt;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 to="/"&gt;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第一个页面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&lt;/router-link&gt; |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&lt;router-link to="/MView2"&gt;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第二个页面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&lt;/router-link&gt;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EC5A2E-DC55-41AA-A777-7C9CB1221801}"/>
              </a:ext>
            </a:extLst>
          </p:cNvPr>
          <p:cNvSpPr txBox="1"/>
          <p:nvPr/>
        </p:nvSpPr>
        <p:spPr>
          <a:xfrm>
            <a:off x="1079653" y="4351663"/>
            <a:ext cx="941942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&lt;router-link&gt;</a:t>
            </a:r>
            <a:r>
              <a:rPr lang="zh-CN" altLang="en-US" sz="2400" dirty="0"/>
              <a:t>组件与一般组件一样，</a:t>
            </a:r>
            <a:r>
              <a:rPr lang="en-US" altLang="zh-CN" sz="2400" dirty="0">
                <a:solidFill>
                  <a:srgbClr val="C00000"/>
                </a:solidFill>
              </a:rPr>
              <a:t>to</a:t>
            </a:r>
            <a:r>
              <a:rPr lang="zh-CN" altLang="en-US" sz="2400" dirty="0"/>
              <a:t>是一个</a:t>
            </a:r>
            <a:r>
              <a:rPr lang="en-US" altLang="zh-CN" sz="2400" dirty="0">
                <a:solidFill>
                  <a:srgbClr val="C00000"/>
                </a:solidFill>
              </a:rPr>
              <a:t>prop</a:t>
            </a:r>
            <a:r>
              <a:rPr lang="zh-CN" altLang="en-US" sz="2400" dirty="0"/>
              <a:t>，指定</a:t>
            </a:r>
            <a:r>
              <a:rPr lang="zh-CN" altLang="en-US" sz="2400" dirty="0">
                <a:solidFill>
                  <a:srgbClr val="C00000"/>
                </a:solidFill>
              </a:rPr>
              <a:t>跳转的路径</a:t>
            </a:r>
            <a:r>
              <a:rPr lang="zh-CN" altLang="en-US" sz="24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097B29-1490-4BBE-9EDA-8E0F00955137}"/>
              </a:ext>
            </a:extLst>
          </p:cNvPr>
          <p:cNvSpPr txBox="1"/>
          <p:nvPr/>
        </p:nvSpPr>
        <p:spPr>
          <a:xfrm>
            <a:off x="1079653" y="4968607"/>
            <a:ext cx="941942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组件还有其它的常用属性：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tag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，指定渲染的标签，例如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 to="/" tag="li"&gt;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渲染的结果是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&lt;li&gt;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而不是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replace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replace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不会留下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History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记录，所以导航后不能用后退键返回上一个页面，例如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 to="/" replace&gt;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220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72F25-9D69-41A4-9852-161F0B5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0DF672-E1C9-43DA-9B56-798F377C7207}"/>
              </a:ext>
            </a:extLst>
          </p:cNvPr>
          <p:cNvSpPr txBox="1"/>
          <p:nvPr/>
        </p:nvSpPr>
        <p:spPr>
          <a:xfrm>
            <a:off x="1167788" y="1377108"/>
            <a:ext cx="1054314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vue-router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第二种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跳转方式需要在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里进行，类似于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window.location.href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。这种方式需要使用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实例方法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replace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。例如，在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MView1.vue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中，通过点击事件跳转。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A7EE5-6CDB-4065-BED4-44B2A203B0BC}"/>
              </a:ext>
            </a:extLst>
          </p:cNvPr>
          <p:cNvSpPr txBox="1"/>
          <p:nvPr/>
        </p:nvSpPr>
        <p:spPr>
          <a:xfrm>
            <a:off x="1167788" y="2776251"/>
            <a:ext cx="10543142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第一个页面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&lt;button @click="goto"&gt;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去第二个页面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methods: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goto 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也可以使用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replace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方法，与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replace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属性一样不会向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history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添加新记录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this.$router.push('/MView2')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9F2B24-8D9A-438B-94E8-AA97F8BB8331}"/>
              </a:ext>
            </a:extLst>
          </p:cNvPr>
          <p:cNvCxnSpPr/>
          <p:nvPr/>
        </p:nvCxnSpPr>
        <p:spPr>
          <a:xfrm flipV="1">
            <a:off x="4208443" y="2192357"/>
            <a:ext cx="4538950" cy="32389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329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9EC90-F65F-46D8-AE11-07DE4437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．传参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B0F3F-D6E4-4F8B-962A-9D1C567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E2397-6399-4BB3-950C-4364FC5D9FF5}"/>
              </a:ext>
            </a:extLst>
          </p:cNvPr>
          <p:cNvSpPr txBox="1"/>
          <p:nvPr/>
        </p:nvSpPr>
        <p:spPr>
          <a:xfrm>
            <a:off x="914400" y="1344058"/>
            <a:ext cx="10543142" cy="21852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路由传参，一般有两种方式：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params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。不管哪种方式都是通过修改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来实现。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传参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Query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传递参数的示例代码如下：</a:t>
            </a: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 to="/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?id=888&amp;pwd=999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$route.query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获取路由中的参数，示例代码如下：</a:t>
            </a: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&lt;h4&gt;id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{{$route.query.id}}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&lt;/h4&gt;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&lt;h4&gt;pwd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{{$route.query.pwd}}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&lt;/h4&gt;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808434-2777-4ECD-B1BB-004CD1FE376B}"/>
              </a:ext>
            </a:extLst>
          </p:cNvPr>
          <p:cNvSpPr txBox="1"/>
          <p:nvPr/>
        </p:nvSpPr>
        <p:spPr>
          <a:xfrm>
            <a:off x="914400" y="3663768"/>
            <a:ext cx="10543142" cy="2939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de-DE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在路由规则中定义参数，修改路由规则的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属性，示例代码如下；</a:t>
            </a:r>
          </a:p>
          <a:p>
            <a:pPr algn="l"/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path: '/:id/:pwd',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name: 'MView1',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component: MView1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3495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3495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 to=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"/888/999"&gt;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$route.params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获取路由中的参数，示例代码如下：</a:t>
            </a: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&lt;h4&gt;id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{{$route.params.id}}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&lt;/h4&gt;&lt;h4&gt;pwd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{{$route.params.pwd}}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&lt;/h4&gt;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39EC31-42E6-4323-BEE9-B8A7B075D5AD}"/>
              </a:ext>
            </a:extLst>
          </p:cNvPr>
          <p:cNvCxnSpPr/>
          <p:nvPr/>
        </p:nvCxnSpPr>
        <p:spPr>
          <a:xfrm>
            <a:off x="2401677" y="4836405"/>
            <a:ext cx="793215" cy="89236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478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6BE8-BA3F-4FE2-B444-03A3B543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路由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03168-B1B5-465E-BF20-DC006C81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15.4.1 </a:t>
            </a:r>
            <a:r>
              <a:rPr lang="zh-CN" altLang="en-US" dirty="0"/>
              <a:t>什么是路由</a:t>
            </a:r>
            <a:endParaRPr lang="en-US" altLang="zh-CN" dirty="0"/>
          </a:p>
          <a:p>
            <a:r>
              <a:rPr lang="en-US" altLang="zh-CN" dirty="0"/>
              <a:t>15.4.2 </a:t>
            </a:r>
            <a:r>
              <a:rPr lang="zh-CN" altLang="en-US" dirty="0"/>
              <a:t>使用</a:t>
            </a:r>
            <a:r>
              <a:rPr lang="en-US" altLang="zh-CN" dirty="0"/>
              <a:t>Vue CLI</a:t>
            </a:r>
            <a:r>
              <a:rPr lang="zh-CN" altLang="en-US" dirty="0"/>
              <a:t>搭建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15.4.3 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基本用法</a:t>
            </a:r>
            <a:endParaRPr lang="en-US" altLang="zh-CN" dirty="0"/>
          </a:p>
          <a:p>
            <a:r>
              <a:rPr lang="en-US" altLang="zh-CN" dirty="0"/>
              <a:t>15.4.4 </a:t>
            </a:r>
            <a:r>
              <a:rPr lang="zh-CN" altLang="en-US" dirty="0"/>
              <a:t>跳转与传参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15.4.5 </a:t>
            </a:r>
            <a:r>
              <a:rPr lang="zh-CN" altLang="en-US" dirty="0">
                <a:solidFill>
                  <a:srgbClr val="C00000"/>
                </a:solidFill>
              </a:rPr>
              <a:t>路由钩子函数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A2499-62B9-4DA3-A2B3-F115954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9015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FEC75-0E85-482A-9BA3-B4005022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15.4.5 </a:t>
            </a:r>
            <a:r>
              <a:rPr lang="zh-CN" altLang="en-US" dirty="0"/>
              <a:t>路由钩子函数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41819-CF01-44EA-9B56-3F791B54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在路由跳转时，我们可能需要一些权限判断或者其它操作。这时候需要使用路由的钩子函数。路由钩子函数主要是给</a:t>
            </a:r>
            <a:r>
              <a:rPr lang="zh-CN" altLang="en-US" dirty="0">
                <a:solidFill>
                  <a:srgbClr val="C00000"/>
                </a:solidFill>
              </a:rPr>
              <a:t>使用者在路由发生变化时</a:t>
            </a:r>
            <a:r>
              <a:rPr lang="zh-CN" altLang="en-US" dirty="0"/>
              <a:t>进行一些</a:t>
            </a:r>
            <a:r>
              <a:rPr lang="zh-CN" altLang="en-US" dirty="0">
                <a:solidFill>
                  <a:srgbClr val="C00000"/>
                </a:solidFill>
              </a:rPr>
              <a:t>特殊的处理</a:t>
            </a:r>
            <a:r>
              <a:rPr lang="zh-CN" altLang="en-US" dirty="0"/>
              <a:t>而定义的函数。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．全局前置钩子函数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．全局后置钩子函数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．某个路由的钩子函数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．组件内的钩子函数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23C79-4C23-4733-AEB1-C1C20180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0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4FFD-4978-4A85-9122-8A78A505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15.1.2 h()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1259-43FB-4ABA-89D0-8606C584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92" y="1346379"/>
            <a:ext cx="11490593" cy="458669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h()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是一个用于创建虚拟节点（</a:t>
            </a:r>
            <a:r>
              <a:rPr lang="en-US" altLang="zh-CN" dirty="0" err="1">
                <a:solidFill>
                  <a:srgbClr val="C00000"/>
                </a:solidFill>
              </a:rPr>
              <a:t>VNode</a:t>
            </a:r>
            <a:r>
              <a:rPr lang="zh-CN" altLang="en-US" dirty="0"/>
              <a:t>）的程序。也许可以更准确地将其命名为</a:t>
            </a:r>
            <a:r>
              <a:rPr lang="en-US" altLang="zh-CN" dirty="0" err="1">
                <a:solidFill>
                  <a:srgbClr val="C00000"/>
                </a:solidFill>
              </a:rPr>
              <a:t>createVNode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，以便简洁使用，被称为</a:t>
            </a:r>
            <a:r>
              <a:rPr lang="en-US" altLang="zh-CN" dirty="0">
                <a:solidFill>
                  <a:srgbClr val="C00000"/>
                </a:solidFill>
              </a:rPr>
              <a:t>h()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B761E-0A78-421A-847B-B14E687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18BAB8-92B5-4351-B312-5DDD49609954}"/>
              </a:ext>
            </a:extLst>
          </p:cNvPr>
          <p:cNvSpPr txBox="1"/>
          <p:nvPr/>
        </p:nvSpPr>
        <p:spPr>
          <a:xfrm>
            <a:off x="394856" y="2291595"/>
            <a:ext cx="11279352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tag</a:t>
            </a:r>
            <a:r>
              <a:rPr lang="zh-CN" altLang="en-US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代表一个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标签（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）、一个组件（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）、一个函数（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）或者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将渲染一个注释。这是一个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必选参数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。例如，【例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15-2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】中的</a:t>
            </a:r>
            <a:r>
              <a:rPr lang="de-DE" altLang="zh-CN" sz="1800" kern="1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'a’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props</a:t>
            </a:r>
            <a:r>
              <a:rPr lang="zh-CN" altLang="en-US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和事件相对应的对象（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），用于向创建的节点对象设置属性值，在模板中使用。这是一个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可选参数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。例如，【例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15-2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href: '#' + this.title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children</a:t>
            </a:r>
            <a:r>
              <a:rPr lang="zh-CN" altLang="en-US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Vnodes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函数构建，或使用字符串获取“文本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String|Array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）或者有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slot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的对象（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）。这是一个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可选参数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。例如，【例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15-2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】中的代码：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de-DE" altLang="zh-CN" sz="1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[//children</a:t>
            </a:r>
            <a:endParaRPr lang="zh-CN" altLang="zh-CN" sz="1400" b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Vue.h(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'a',// tag</a:t>
            </a:r>
            <a:endParaRPr lang="zh-CN" altLang="zh-CN" sz="1400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{// props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href: '#' + this.title</a:t>
            </a:r>
            <a:endParaRPr lang="zh-CN" altLang="zh-CN" sz="1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},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this.$slots.default()//children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76BFE6-5937-4F86-B0B8-E39B6DCF652D}"/>
              </a:ext>
            </a:extLst>
          </p:cNvPr>
          <p:cNvCxnSpPr/>
          <p:nvPr/>
        </p:nvCxnSpPr>
        <p:spPr>
          <a:xfrm flipV="1">
            <a:off x="1307508" y="3117773"/>
            <a:ext cx="3936521" cy="2181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D13F4A-1A67-4CED-97D6-07CC7B7EEF65}"/>
              </a:ext>
            </a:extLst>
          </p:cNvPr>
          <p:cNvCxnSpPr/>
          <p:nvPr/>
        </p:nvCxnSpPr>
        <p:spPr>
          <a:xfrm flipV="1">
            <a:off x="2181340" y="3988106"/>
            <a:ext cx="3393195" cy="18288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F51D17D-1C17-44A1-93E8-D64ABC83D42E}"/>
              </a:ext>
            </a:extLst>
          </p:cNvPr>
          <p:cNvCxnSpPr/>
          <p:nvPr/>
        </p:nvCxnSpPr>
        <p:spPr>
          <a:xfrm flipV="1">
            <a:off x="1167788" y="4208443"/>
            <a:ext cx="385590" cy="694063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492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CF4C-B888-44FB-9626-5816C8BC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．全局前置钩子函数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A116C-6534-42AA-8F9B-D3116965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 err="1">
                <a:solidFill>
                  <a:srgbClr val="C00000"/>
                </a:solidFill>
              </a:rPr>
              <a:t>router.beforeEach</a:t>
            </a:r>
            <a:r>
              <a:rPr lang="zh-CN" altLang="en-US" dirty="0"/>
              <a:t>注册一个</a:t>
            </a:r>
            <a:r>
              <a:rPr lang="zh-CN" altLang="en-US" dirty="0">
                <a:solidFill>
                  <a:srgbClr val="C00000"/>
                </a:solidFill>
              </a:rPr>
              <a:t>全局前置钩子函数</a:t>
            </a:r>
            <a:r>
              <a:rPr lang="zh-CN" altLang="en-US" dirty="0"/>
              <a:t>（在跳转前执行），示例代码如下：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6EE25-C647-4273-95E4-658EAB6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072731-DA00-4941-94AC-9D3F11D5F0BE}"/>
              </a:ext>
            </a:extLst>
          </p:cNvPr>
          <p:cNvSpPr txBox="1"/>
          <p:nvPr/>
        </p:nvSpPr>
        <p:spPr>
          <a:xfrm>
            <a:off x="1009135" y="2438003"/>
            <a:ext cx="536871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router = new createRouter({ ... 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router.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beforeEach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((to, from, next)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		// ...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843930-43F7-4E96-A371-2E9E043CC49C}"/>
              </a:ext>
            </a:extLst>
          </p:cNvPr>
          <p:cNvSpPr txBox="1"/>
          <p:nvPr/>
        </p:nvSpPr>
        <p:spPr>
          <a:xfrm>
            <a:off x="6548784" y="2438003"/>
            <a:ext cx="495759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beforeEach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函数接收三个参数：</a:t>
            </a: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Route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：即将要进入的目标路由对象</a:t>
            </a: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from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Route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：当前导航正要离开的路由</a:t>
            </a: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：一定要调用该方法来解析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beforeEach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钩子。执行效果依赖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方法的调用参数。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E0BEDE-940F-4758-8BB5-DA8E1C5FC4C3}"/>
              </a:ext>
            </a:extLst>
          </p:cNvPr>
          <p:cNvSpPr txBox="1"/>
          <p:nvPr/>
        </p:nvSpPr>
        <p:spPr>
          <a:xfrm>
            <a:off x="160113" y="4054580"/>
            <a:ext cx="11429631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参数的相关说明，具有如下：</a:t>
            </a: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：进行管道中的下一个钩子。如果全部钩子执行完，则导航的状态就是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confirmed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（确认的）。</a:t>
            </a: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next(false)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：中断当前的导航。如果浏览器的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改变（可能是用户手动或者浏览器后退按钮），那么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地址会重置到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from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路由对应的地址。</a:t>
            </a: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next('/')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next({ path: '/' })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：跳转到一个不同的地址。当前的导航被中断，然后进行一个新的导航。可以向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传递任意位置对象，且允许设置诸如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replace: true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name: 'home'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之类的选项以及任何用在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router-link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router.push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中的选项。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>
              <a:buFont typeface="Wingdings" panose="05000000000000000000" pitchFamily="2" charset="2"/>
              <a:buChar char=""/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next(error)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：如果传入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的参数是一个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实例，则导航被终止且该错误被传递给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router.onError()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注册过的回调。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6516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85786-D94F-4797-AC96-A8A7E7FE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．全局后置钩子函数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45D72-33E3-4836-A022-961A70B4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也可以注册全局后置钩子函数，该钩子函数不接收</a:t>
            </a:r>
            <a:r>
              <a:rPr lang="en-US" altLang="zh-CN" dirty="0"/>
              <a:t>next</a:t>
            </a:r>
            <a:r>
              <a:rPr lang="zh-CN" altLang="en-US" dirty="0"/>
              <a:t>参数，也改变导航本身，</a:t>
            </a:r>
            <a:r>
              <a:rPr lang="zh-CN" altLang="en-US" dirty="0">
                <a:solidFill>
                  <a:srgbClr val="C00000"/>
                </a:solidFill>
              </a:rPr>
              <a:t>在跳转之后判断</a:t>
            </a:r>
            <a:r>
              <a:rPr lang="zh-CN" altLang="en-US" dirty="0"/>
              <a:t>。示例代码如下：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7B9A6-7AE6-446D-A91E-E9579809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F2B96-8119-4723-A82F-C150A72FBC17}"/>
              </a:ext>
            </a:extLst>
          </p:cNvPr>
          <p:cNvSpPr txBox="1"/>
          <p:nvPr/>
        </p:nvSpPr>
        <p:spPr>
          <a:xfrm>
            <a:off x="1307509" y="2566930"/>
            <a:ext cx="478849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router.afterEach((to, from)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 ...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825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49C7-A1F2-4D9A-9406-D990AE79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．某个路由的钩子函数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69E7A-243A-4EEB-BDF7-33249D60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顾名思义，它是写在</a:t>
            </a:r>
            <a:r>
              <a:rPr lang="zh-CN" altLang="en-US" dirty="0">
                <a:solidFill>
                  <a:srgbClr val="C00000"/>
                </a:solidFill>
              </a:rPr>
              <a:t>某个路由里的函数</a:t>
            </a:r>
            <a:r>
              <a:rPr lang="zh-CN" altLang="en-US" dirty="0"/>
              <a:t>，本质上跟组件内的函数没有区别。示例代码如下：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1B0BC-34AC-427A-B3B0-15B580E4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B73F56-C741-4C99-945A-FC166ECE43F6}"/>
              </a:ext>
            </a:extLst>
          </p:cNvPr>
          <p:cNvSpPr txBox="1"/>
          <p:nvPr/>
        </p:nvSpPr>
        <p:spPr>
          <a:xfrm>
            <a:off x="1740667" y="2522556"/>
            <a:ext cx="5695720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router = new VueRouter({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routes: [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path: '/foo',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component: Foo,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beforeEnter: (to, from, next)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// ...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beforeLeave: (to, from, next)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	  // ...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92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083E9-6442-4A2C-B487-BA6E2557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．组件内的钩子函数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CDAD2-DABF-4B0D-9223-74A2FDC1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22"/>
            <a:ext cx="11687978" cy="4586694"/>
          </a:xfrm>
        </p:spPr>
        <p:txBody>
          <a:bodyPr/>
          <a:lstStyle/>
          <a:p>
            <a:r>
              <a:rPr lang="zh-CN" altLang="en-US" dirty="0"/>
              <a:t>可以在路由组件内直接定义路由导航钩子函数：</a:t>
            </a:r>
            <a:r>
              <a:rPr lang="en-US" altLang="zh-CN" dirty="0" err="1">
                <a:solidFill>
                  <a:srgbClr val="C00000"/>
                </a:solidFill>
              </a:rPr>
              <a:t>beforeRouteEnter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beforeRouteUpdate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beforeRouteLeave</a:t>
            </a:r>
            <a:r>
              <a:rPr lang="zh-CN" altLang="en-US" dirty="0"/>
              <a:t>。示例代码如下：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36EAD-2658-44AA-8918-0C3F0E8F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5B5CE-80F0-4904-859E-8F41EB046E48}"/>
              </a:ext>
            </a:extLst>
          </p:cNvPr>
          <p:cNvSpPr txBox="1"/>
          <p:nvPr/>
        </p:nvSpPr>
        <p:spPr>
          <a:xfrm>
            <a:off x="931843" y="2291508"/>
            <a:ext cx="10421957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Foo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template: `...`,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beforeRouteEnter (to, from, next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在渲染该组件的对应路由被确认前调用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不能获取组件实例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`this`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因为当该钩子函数执行前，组件实例还没被创建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beforeRouteUpdate (to, from, next)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在当前路由改变，但是该组件被复用时调用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举例来说，对于一个带有动态参数的路径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/foo/:id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/foo/1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/foo/2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之间跳转的时候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由于会渲染同样的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Foo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组件，因此组件实例会被复用。而这个钩子就会在此情况下被调用。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可以访问组件实例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`this`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beforeRouteLeave (to, from, next)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导航离开该组件的对应路由时调用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可以访问组件实例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`this`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6905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83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15.1 render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15.2 </a:t>
            </a:r>
            <a:r>
              <a:rPr kumimoji="1" lang="zh-CN" altLang="en-US" dirty="0"/>
              <a:t>组合</a:t>
            </a:r>
            <a:r>
              <a:rPr kumimoji="1" lang="en-US" altLang="zh-CN" dirty="0"/>
              <a:t>API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15.3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webpack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15.4 </a:t>
            </a:r>
            <a:r>
              <a:rPr kumimoji="1" lang="zh-CN" altLang="en-US" dirty="0"/>
              <a:t>路由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15.5 </a:t>
            </a:r>
            <a:r>
              <a:rPr kumimoji="1" lang="zh-CN" altLang="en-US" dirty="0">
                <a:solidFill>
                  <a:srgbClr val="C00000"/>
                </a:solidFill>
              </a:rPr>
              <a:t>状态管理与</a:t>
            </a:r>
            <a:r>
              <a:rPr kumimoji="1" lang="en-US" altLang="zh-CN" dirty="0" err="1">
                <a:solidFill>
                  <a:srgbClr val="C00000"/>
                </a:solidFill>
              </a:rPr>
              <a:t>Vuex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322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E1528-A946-49F8-B7DB-11FA71D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</a:t>
            </a:r>
            <a:r>
              <a:rPr lang="zh-CN" altLang="en-US" dirty="0"/>
              <a:t>状态管理与</a:t>
            </a:r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84CD7-BA60-491A-AB98-BE0A23FB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15.5.1 </a:t>
            </a:r>
            <a:r>
              <a:rPr lang="zh-CN" altLang="en-US" dirty="0">
                <a:solidFill>
                  <a:srgbClr val="C00000"/>
                </a:solidFill>
              </a:rPr>
              <a:t>状态管理与应用场景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15.5.2 </a:t>
            </a:r>
            <a:r>
              <a:rPr lang="en-US" altLang="zh-CN" dirty="0" err="1"/>
              <a:t>Vuex</a:t>
            </a:r>
            <a:r>
              <a:rPr lang="zh-CN" altLang="en-US" dirty="0"/>
              <a:t>基本用法</a:t>
            </a:r>
            <a:endParaRPr lang="en-US" altLang="zh-CN" dirty="0"/>
          </a:p>
          <a:p>
            <a:r>
              <a:rPr lang="en-US" altLang="zh-CN" dirty="0"/>
              <a:t>15.5.3 </a:t>
            </a:r>
            <a:r>
              <a:rPr lang="zh-CN" altLang="en-US" dirty="0"/>
              <a:t>登录权限验证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7E419-784D-4789-A657-7338AB0A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8538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D0057-1071-4F4A-917B-829F50C2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15.5.1 </a:t>
            </a:r>
            <a:r>
              <a:rPr lang="zh-CN" altLang="en-US" dirty="0"/>
              <a:t>状态管理与应用场景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AADA4-E3E4-4873-89C8-38022B8C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状态管理，管理的是</a:t>
            </a:r>
            <a:r>
              <a:rPr lang="zh-CN" altLang="en-US" dirty="0">
                <a:solidFill>
                  <a:srgbClr val="C00000"/>
                </a:solidFill>
              </a:rPr>
              <a:t>全局状态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C00000"/>
                </a:solidFill>
              </a:rPr>
              <a:t>全局变量</a:t>
            </a:r>
            <a:r>
              <a:rPr lang="zh-CN" altLang="en-US" dirty="0"/>
              <a:t>。在较大型的项目中，将有许多组件用到同一变量，比如，一个登录的状态，很多页面组件都需要这个信息。这样的情景下，使用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/>
              <a:t>进行登录状态的统一管理就很方便。当然，虽然麻烦但也可以时刻在对应页面操作</a:t>
            </a:r>
            <a:r>
              <a:rPr lang="en-US" altLang="zh-CN" dirty="0"/>
              <a:t>cookie</a:t>
            </a:r>
            <a:r>
              <a:rPr lang="zh-CN" altLang="en-US" dirty="0"/>
              <a:t>。所以，状态管理不是必需的，所有状态管理能做的，都能用其它方式实现，但是状态管理提供了统一管理的地方，操作方便，也更加明确。但一些状态只是父组件和子组件共享，不推荐使用状态管理实现，而用</a:t>
            </a:r>
            <a:r>
              <a:rPr lang="en-US" altLang="zh-CN" dirty="0">
                <a:solidFill>
                  <a:srgbClr val="C00000"/>
                </a:solidFill>
              </a:rPr>
              <a:t>$emit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props</a:t>
            </a:r>
            <a:r>
              <a:rPr lang="zh-CN" altLang="en-US" dirty="0"/>
              <a:t>即可简单实现。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B7DAE5-F714-465E-9C91-5A3BD7B4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1743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E1528-A946-49F8-B7DB-11FA71D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</a:t>
            </a:r>
            <a:r>
              <a:rPr lang="zh-CN" altLang="en-US" dirty="0"/>
              <a:t>状态管理与</a:t>
            </a:r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84CD7-BA60-491A-AB98-BE0A23FB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15.5.1 </a:t>
            </a:r>
            <a:r>
              <a:rPr lang="zh-CN" altLang="en-US" dirty="0"/>
              <a:t>状态管理与应用场景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15.5.2 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>
                <a:solidFill>
                  <a:srgbClr val="C00000"/>
                </a:solidFill>
              </a:rPr>
              <a:t>基本用法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15.5.3 </a:t>
            </a:r>
            <a:r>
              <a:rPr lang="zh-CN" altLang="en-US" dirty="0"/>
              <a:t>登录权限验证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7E419-784D-4789-A657-7338AB0A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9647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AA5C5-65B8-4FEB-A5E5-B5F84CD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15.5.2 </a:t>
            </a:r>
            <a:r>
              <a:rPr lang="en-US" altLang="zh-CN" dirty="0" err="1"/>
              <a:t>Vuex</a:t>
            </a:r>
            <a:r>
              <a:rPr lang="zh-CN" altLang="en-US" dirty="0"/>
              <a:t>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2D5B6-CF86-4D6B-9BD5-4EBBF2EE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Vue CLI</a:t>
            </a:r>
            <a:r>
              <a:rPr lang="zh-CN" altLang="en-US" dirty="0"/>
              <a:t>搭建基于</a:t>
            </a:r>
            <a:r>
              <a:rPr lang="en-US" altLang="zh-CN" dirty="0">
                <a:solidFill>
                  <a:srgbClr val="C00000"/>
                </a:solidFill>
              </a:rPr>
              <a:t>Router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/>
              <a:t>功能的项目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en-US" altLang="zh-CN" dirty="0">
                <a:solidFill>
                  <a:srgbClr val="C00000"/>
                </a:solidFill>
              </a:rPr>
              <a:t>-demo</a:t>
            </a:r>
            <a:r>
              <a:rPr lang="zh-CN" altLang="en-US" dirty="0"/>
              <a:t>。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/>
              <a:t>的用法与路由</a:t>
            </a:r>
            <a:r>
              <a:rPr lang="en-US" altLang="zh-CN" dirty="0" err="1">
                <a:solidFill>
                  <a:srgbClr val="C00000"/>
                </a:solidFill>
              </a:rPr>
              <a:t>vue</a:t>
            </a:r>
            <a:r>
              <a:rPr lang="en-US" altLang="zh-CN" dirty="0">
                <a:solidFill>
                  <a:srgbClr val="C00000"/>
                </a:solidFill>
              </a:rPr>
              <a:t>-router</a:t>
            </a:r>
            <a:r>
              <a:rPr lang="zh-CN" altLang="en-US" dirty="0"/>
              <a:t>类似，在</a:t>
            </a:r>
            <a:r>
              <a:rPr lang="en-US" altLang="zh-CN" dirty="0"/>
              <a:t>main.js</a:t>
            </a:r>
            <a:r>
              <a:rPr lang="zh-CN" altLang="en-US" dirty="0"/>
              <a:t>中，通过</a:t>
            </a:r>
            <a:r>
              <a:rPr lang="en-US" altLang="zh-CN" dirty="0">
                <a:solidFill>
                  <a:srgbClr val="C00000"/>
                </a:solidFill>
              </a:rPr>
              <a:t>use()</a:t>
            </a:r>
            <a:r>
              <a:rPr lang="zh-CN" altLang="en-US" dirty="0"/>
              <a:t>方法调用。示例代码如下：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仓库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包含了应用的</a:t>
            </a:r>
            <a:r>
              <a:rPr lang="zh-CN" altLang="en-US" dirty="0">
                <a:solidFill>
                  <a:srgbClr val="C00000"/>
                </a:solidFill>
              </a:rPr>
              <a:t>数据（状态）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操作过程</a:t>
            </a:r>
            <a:r>
              <a:rPr lang="zh-CN" altLang="en-US" dirty="0"/>
              <a:t>。</a:t>
            </a:r>
            <a:r>
              <a:rPr lang="en-US" altLang="zh-CN" dirty="0" err="1"/>
              <a:t>Vuex</a:t>
            </a:r>
            <a:r>
              <a:rPr lang="zh-CN" altLang="en-US" dirty="0"/>
              <a:t>中的数据都是响应式的，即任何组件使用同一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的数据时，只要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的数据变化，对应的组件立即更新。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B6FD4-A823-4E4A-9F91-8B02684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69F66A-FD70-49B1-A39A-E0BB2B86CF78}"/>
              </a:ext>
            </a:extLst>
          </p:cNvPr>
          <p:cNvSpPr txBox="1"/>
          <p:nvPr/>
        </p:nvSpPr>
        <p:spPr>
          <a:xfrm>
            <a:off x="1189822" y="2963537"/>
            <a:ext cx="949653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createApp } from 'vue'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App from './App.vue'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router from './router'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，路由的创建与配置在该文件中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store from './store'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的创建与配置在该文件中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createApp(App).use(store).use(router).mount('#app')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0728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9885-C45E-4300-BF2A-335245DF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A627C-A6FC-438C-ADD3-C9C70096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zh-CN" altLang="en-US" dirty="0">
                <a:solidFill>
                  <a:srgbClr val="C00000"/>
                </a:solidFill>
              </a:rPr>
              <a:t>状态跟踪（管理</a:t>
            </a:r>
            <a:r>
              <a:rPr lang="zh-CN" altLang="en-US" dirty="0"/>
              <a:t>）的数据保存在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/>
              <a:t>选项的</a:t>
            </a:r>
            <a:r>
              <a:rPr lang="en-US" altLang="zh-CN" dirty="0">
                <a:solidFill>
                  <a:srgbClr val="C00000"/>
                </a:solidFill>
              </a:rPr>
              <a:t>state</a:t>
            </a:r>
            <a:r>
              <a:rPr lang="zh-CN" altLang="en-US" dirty="0"/>
              <a:t>字段内，例如我们要实现一个计算器，可以在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目录的</a:t>
            </a:r>
            <a:r>
              <a:rPr lang="en-US" altLang="zh-CN" dirty="0"/>
              <a:t>index.js</a:t>
            </a:r>
            <a:r>
              <a:rPr lang="zh-CN" altLang="en-US" dirty="0"/>
              <a:t>中定义一个数据</a:t>
            </a:r>
            <a:r>
              <a:rPr lang="en-US" altLang="zh-CN" dirty="0">
                <a:solidFill>
                  <a:srgbClr val="C00000"/>
                </a:solidFill>
              </a:rPr>
              <a:t>count</a:t>
            </a:r>
            <a:r>
              <a:rPr lang="zh-CN" altLang="en-US" dirty="0"/>
              <a:t>，初始值为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那么，在任何组件内，都可以直接通过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 err="1">
                <a:solidFill>
                  <a:srgbClr val="C00000"/>
                </a:solidFill>
              </a:rPr>
              <a:t>store.state.count</a:t>
            </a:r>
            <a:r>
              <a:rPr lang="zh-CN" altLang="en-US" dirty="0"/>
              <a:t>读取数据。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293CE-E550-445D-9B8E-B94A11D0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3A02B2-EBCE-47A5-98D5-CC09141D6E47}"/>
              </a:ext>
            </a:extLst>
          </p:cNvPr>
          <p:cNvSpPr txBox="1"/>
          <p:nvPr/>
        </p:nvSpPr>
        <p:spPr>
          <a:xfrm>
            <a:off x="1145754" y="2875402"/>
            <a:ext cx="442878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createStore } from 'vuex'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createStore({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{ // 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用来存储数据变量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count: 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977009-5815-47F8-BF8D-82449ED7A572}"/>
              </a:ext>
            </a:extLst>
          </p:cNvPr>
          <p:cNvSpPr txBox="1"/>
          <p:nvPr/>
        </p:nvSpPr>
        <p:spPr>
          <a:xfrm>
            <a:off x="5673686" y="2875402"/>
            <a:ext cx="524035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计数器值为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{{$store.state.count}}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&lt;/template&gt;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6FE155-4724-4172-AFBE-C910778108D9}"/>
              </a:ext>
            </a:extLst>
          </p:cNvPr>
          <p:cNvCxnSpPr/>
          <p:nvPr/>
        </p:nvCxnSpPr>
        <p:spPr>
          <a:xfrm>
            <a:off x="8857561" y="3525398"/>
            <a:ext cx="196384" cy="1421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8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15.1 render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15.2 </a:t>
            </a:r>
            <a:r>
              <a:rPr kumimoji="1" lang="zh-CN" altLang="en-US" dirty="0">
                <a:solidFill>
                  <a:srgbClr val="C00000"/>
                </a:solidFill>
              </a:rPr>
              <a:t>组合</a:t>
            </a:r>
            <a:r>
              <a:rPr kumimoji="1" lang="en-US" altLang="zh-CN" dirty="0">
                <a:solidFill>
                  <a:srgbClr val="C00000"/>
                </a:solidFill>
              </a:rPr>
              <a:t>API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15.3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webpack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15.4 </a:t>
            </a:r>
            <a:r>
              <a:rPr kumimoji="1" lang="zh-CN" altLang="en-US" dirty="0"/>
              <a:t>路由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15.5 </a:t>
            </a:r>
            <a:r>
              <a:rPr kumimoji="1" lang="zh-CN" altLang="en-US" dirty="0"/>
              <a:t>状态管理与</a:t>
            </a:r>
            <a:r>
              <a:rPr kumimoji="1" lang="en-US" altLang="zh-CN" dirty="0" err="1"/>
              <a:t>Vuex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2959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D5D55-A2AC-45DE-9C26-F3D75851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DA6DE-7308-49ED-B33B-DC4FE065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在组件内，来自仓库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的数据</a:t>
            </a:r>
            <a:r>
              <a:rPr lang="zh-CN" altLang="en-US" dirty="0">
                <a:solidFill>
                  <a:srgbClr val="C00000"/>
                </a:solidFill>
              </a:rPr>
              <a:t>只能读取，不能修改</a:t>
            </a:r>
            <a:r>
              <a:rPr lang="zh-CN" altLang="en-US" dirty="0"/>
              <a:t>。改变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中数据的唯一办法是显示提交</a:t>
            </a:r>
            <a:r>
              <a:rPr lang="en-US" altLang="zh-CN" dirty="0">
                <a:solidFill>
                  <a:srgbClr val="C00000"/>
                </a:solidFill>
              </a:rPr>
              <a:t>mutations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mutations</a:t>
            </a:r>
            <a:r>
              <a:rPr lang="zh-CN" altLang="en-US" dirty="0"/>
              <a:t>是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/>
              <a:t>的一个选项，用来</a:t>
            </a:r>
            <a:r>
              <a:rPr lang="zh-CN" altLang="en-US" dirty="0">
                <a:solidFill>
                  <a:srgbClr val="C00000"/>
                </a:solidFill>
              </a:rPr>
              <a:t>直接修改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>
                <a:solidFill>
                  <a:srgbClr val="C00000"/>
                </a:solidFill>
              </a:rPr>
              <a:t>中数据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198CA-CE7B-46C1-892D-6E4B578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AE7B5D-4E64-48D6-847A-0D5F6A61C61A}"/>
              </a:ext>
            </a:extLst>
          </p:cNvPr>
          <p:cNvSpPr txBox="1"/>
          <p:nvPr/>
        </p:nvSpPr>
        <p:spPr>
          <a:xfrm>
            <a:off x="394855" y="2865649"/>
            <a:ext cx="6389783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createStore } from 'vuex'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createStore({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{//state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用来存储数据变量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count: 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mutations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{/*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提交更新数据的方法，必须是同步的。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add(state, data){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state.count += data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sub(state, data){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state.count -= data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11787-879E-4776-A470-EA923087B992}"/>
              </a:ext>
            </a:extLst>
          </p:cNvPr>
          <p:cNvSpPr txBox="1"/>
          <p:nvPr/>
        </p:nvSpPr>
        <p:spPr>
          <a:xfrm>
            <a:off x="6951643" y="2963537"/>
            <a:ext cx="4715220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在组件内，通过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this.$store.commit()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方法执行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mutations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90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02E5-FDBF-4952-825A-20582CD5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F5FC8-A7C3-45AF-839D-A8C41813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允许我们在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中定义“</a:t>
            </a:r>
            <a:r>
              <a:rPr lang="en-US" altLang="zh-CN" dirty="0">
                <a:solidFill>
                  <a:srgbClr val="C00000"/>
                </a:solidFill>
              </a:rPr>
              <a:t>getter</a:t>
            </a:r>
            <a:r>
              <a:rPr lang="en-US" altLang="zh-CN" dirty="0"/>
              <a:t>”</a:t>
            </a:r>
            <a:r>
              <a:rPr lang="zh-CN" altLang="en-US" dirty="0"/>
              <a:t>（可以认为是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的计算属性）。注意，从</a:t>
            </a:r>
            <a:r>
              <a:rPr lang="en-US" altLang="zh-CN" dirty="0">
                <a:solidFill>
                  <a:srgbClr val="C00000"/>
                </a:solidFill>
              </a:rPr>
              <a:t>Vue 3.0</a:t>
            </a:r>
            <a:r>
              <a:rPr lang="zh-CN" altLang="en-US" dirty="0"/>
              <a:t>开始，</a:t>
            </a:r>
            <a:r>
              <a:rPr lang="en-US" altLang="zh-CN" dirty="0">
                <a:solidFill>
                  <a:srgbClr val="C00000"/>
                </a:solidFill>
              </a:rPr>
              <a:t>getter</a:t>
            </a:r>
            <a:r>
              <a:rPr lang="zh-CN" altLang="en-US" dirty="0"/>
              <a:t>的结果不像</a:t>
            </a:r>
            <a:r>
              <a:rPr lang="zh-CN" altLang="en-US" dirty="0">
                <a:solidFill>
                  <a:srgbClr val="C00000"/>
                </a:solidFill>
              </a:rPr>
              <a:t>计算属性那样被缓存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7E425-C6ED-4B14-A1F6-7704A64C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86273-37A1-4E32-A2F6-D770B4AEBF1E}"/>
              </a:ext>
            </a:extLst>
          </p:cNvPr>
          <p:cNvSpPr txBox="1"/>
          <p:nvPr/>
        </p:nvSpPr>
        <p:spPr>
          <a:xfrm>
            <a:off x="1222871" y="2963537"/>
            <a:ext cx="5244029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createStore } from 'vuex'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createStore({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mylist: [100, 20, 30, 300, 200, 400]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getters: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统计列表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mylist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中大于等于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的项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filterList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(state)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return state.mylist.filter(item =&gt; item &gt;= 100)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0F8FE-F1EF-43C2-9F7E-A296F84D057F}"/>
              </a:ext>
            </a:extLst>
          </p:cNvPr>
          <p:cNvSpPr txBox="1"/>
          <p:nvPr/>
        </p:nvSpPr>
        <p:spPr>
          <a:xfrm>
            <a:off x="6665205" y="2963537"/>
            <a:ext cx="533216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在组件中，可以通过</a:t>
            </a:r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 err="1">
                <a:solidFill>
                  <a:srgbClr val="C00000"/>
                </a:solidFill>
              </a:rPr>
              <a:t>store.getters</a:t>
            </a:r>
            <a:r>
              <a:rPr lang="zh-CN" altLang="en-US" dirty="0"/>
              <a:t>访问</a:t>
            </a:r>
            <a:r>
              <a:rPr lang="en-US" altLang="zh-CN" dirty="0"/>
              <a:t>getters</a:t>
            </a:r>
            <a:r>
              <a:rPr lang="zh-CN" altLang="en-US" dirty="0"/>
              <a:t>中的方法。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FD3639-C477-4FD8-B0C8-104073E00C71}"/>
              </a:ext>
            </a:extLst>
          </p:cNvPr>
          <p:cNvSpPr txBox="1"/>
          <p:nvPr/>
        </p:nvSpPr>
        <p:spPr>
          <a:xfrm>
            <a:off x="6665205" y="3756752"/>
            <a:ext cx="533216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统计列表中大于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的数据：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{{$store.getters.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filterList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&lt;/div&gt;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37415F-496B-4872-9148-47A27B25F8B5}"/>
              </a:ext>
            </a:extLst>
          </p:cNvPr>
          <p:cNvCxnSpPr>
            <a:cxnSpLocks/>
          </p:cNvCxnSpPr>
          <p:nvPr/>
        </p:nvCxnSpPr>
        <p:spPr>
          <a:xfrm flipV="1">
            <a:off x="2666082" y="4591957"/>
            <a:ext cx="5905041" cy="5120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443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DBF1D-5C4C-4CCC-9A01-E9CE67E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26710-7D16-497F-8333-22A67097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F08390-C46E-493E-8BB9-5FCC5AB00ED7}"/>
              </a:ext>
            </a:extLst>
          </p:cNvPr>
          <p:cNvSpPr txBox="1"/>
          <p:nvPr/>
        </p:nvSpPr>
        <p:spPr>
          <a:xfrm>
            <a:off x="1072393" y="1980065"/>
            <a:ext cx="4131326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createStore } from 'vuex'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createStore({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count: 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mutations: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(state, data){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state.count  += data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actions: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(context)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1143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提交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mutations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context.commit(</a:t>
            </a:r>
            <a:r>
              <a:rPr lang="de-DE" altLang="zh-CN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'add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', 10)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ACA56-C0D9-4747-9D79-6D956BD54C17}"/>
              </a:ext>
            </a:extLst>
          </p:cNvPr>
          <p:cNvSpPr txBox="1"/>
          <p:nvPr/>
        </p:nvSpPr>
        <p:spPr>
          <a:xfrm>
            <a:off x="1079653" y="1288973"/>
            <a:ext cx="949654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actions</a:t>
            </a:r>
            <a:r>
              <a:rPr lang="zh-CN" altLang="en-US" dirty="0"/>
              <a:t>类似于</a:t>
            </a:r>
            <a:r>
              <a:rPr lang="en-US" altLang="zh-CN" dirty="0">
                <a:solidFill>
                  <a:srgbClr val="C00000"/>
                </a:solidFill>
              </a:rPr>
              <a:t>mutations</a:t>
            </a:r>
            <a:r>
              <a:rPr lang="zh-CN" altLang="en-US" dirty="0"/>
              <a:t>，不同在于：</a:t>
            </a:r>
            <a:r>
              <a:rPr lang="en-US" altLang="zh-CN" dirty="0">
                <a:solidFill>
                  <a:srgbClr val="C00000"/>
                </a:solidFill>
              </a:rPr>
              <a:t>actions</a:t>
            </a:r>
            <a:r>
              <a:rPr lang="zh-CN" altLang="en-US" dirty="0"/>
              <a:t>提交的是</a:t>
            </a:r>
            <a:r>
              <a:rPr lang="en-US" altLang="zh-CN" dirty="0">
                <a:solidFill>
                  <a:srgbClr val="C00000"/>
                </a:solidFill>
              </a:rPr>
              <a:t>mutations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不是直接变更状态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actions</a:t>
            </a:r>
            <a:r>
              <a:rPr lang="zh-CN" altLang="en-US" dirty="0"/>
              <a:t>可以包含任意异步操作。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4ED2E85-F029-4081-AD32-D9BAB601360F}"/>
              </a:ext>
            </a:extLst>
          </p:cNvPr>
          <p:cNvCxnSpPr/>
          <p:nvPr/>
        </p:nvCxnSpPr>
        <p:spPr>
          <a:xfrm>
            <a:off x="1894901" y="3899971"/>
            <a:ext cx="1630497" cy="17406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F6708C5-0AB5-441A-953E-300701C2807D}"/>
              </a:ext>
            </a:extLst>
          </p:cNvPr>
          <p:cNvSpPr txBox="1"/>
          <p:nvPr/>
        </p:nvSpPr>
        <p:spPr>
          <a:xfrm>
            <a:off x="5291854" y="1996850"/>
            <a:ext cx="528433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在组件中，可以通过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$store.dispatch()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actions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中的方法。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1F6A9-A0C9-4937-8872-8972F118E8BB}"/>
              </a:ext>
            </a:extLst>
          </p:cNvPr>
          <p:cNvSpPr txBox="1"/>
          <p:nvPr/>
        </p:nvSpPr>
        <p:spPr>
          <a:xfrm>
            <a:off x="5291854" y="2704727"/>
            <a:ext cx="528433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&lt;button </a:t>
            </a: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@click="$store.dispatch(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'add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')"&gt;actions+10    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9C4EE8-E4B9-4384-B4FF-3350083738A1}"/>
              </a:ext>
            </a:extLst>
          </p:cNvPr>
          <p:cNvCxnSpPr>
            <a:cxnSpLocks/>
          </p:cNvCxnSpPr>
          <p:nvPr/>
        </p:nvCxnSpPr>
        <p:spPr>
          <a:xfrm flipV="1">
            <a:off x="1894901" y="3443391"/>
            <a:ext cx="6466901" cy="17565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031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FCD70-B3F1-4BBF-914D-CC45A68E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92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65D6C2-D660-43D5-9DC8-A9EE6D80E1B8}"/>
              </a:ext>
            </a:extLst>
          </p:cNvPr>
          <p:cNvSpPr txBox="1"/>
          <p:nvPr/>
        </p:nvSpPr>
        <p:spPr>
          <a:xfrm>
            <a:off x="539827" y="1344057"/>
            <a:ext cx="4208443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createStore } from 'vuex'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createStore({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count: 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mutations: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add(state, data){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state.count  += data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actions: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addAsync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({ commit })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setTimeout(() =&gt;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commit('add', 10)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}, 5000)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1D29E3-A810-491D-BABB-80E393224C98}"/>
              </a:ext>
            </a:extLst>
          </p:cNvPr>
          <p:cNvSpPr txBox="1"/>
          <p:nvPr/>
        </p:nvSpPr>
        <p:spPr>
          <a:xfrm>
            <a:off x="4869455" y="1344057"/>
            <a:ext cx="642283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actions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的用法感觉多此一举，就目前示例确实如此。但加上异步操作就不一样了，因为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mutations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9B5CA-4597-4453-94A8-67302AF9D95C}"/>
              </a:ext>
            </a:extLst>
          </p:cNvPr>
          <p:cNvSpPr txBox="1"/>
          <p:nvPr/>
        </p:nvSpPr>
        <p:spPr>
          <a:xfrm>
            <a:off x="4869455" y="2126255"/>
            <a:ext cx="642283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在组件中，同样通过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$store.dispatch()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actions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中的方法。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242CF-FBDE-4B05-9F8B-B5D7110B533B}"/>
              </a:ext>
            </a:extLst>
          </p:cNvPr>
          <p:cNvSpPr txBox="1"/>
          <p:nvPr/>
        </p:nvSpPr>
        <p:spPr>
          <a:xfrm>
            <a:off x="4869455" y="2631454"/>
            <a:ext cx="642283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&lt;button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@click="$store.dispatch('addAsync')"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actions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+10 &lt;/button&gt;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732DF9-7C1C-4F84-8B80-C0A3A719B4E2}"/>
              </a:ext>
            </a:extLst>
          </p:cNvPr>
          <p:cNvCxnSpPr/>
          <p:nvPr/>
        </p:nvCxnSpPr>
        <p:spPr>
          <a:xfrm flipV="1">
            <a:off x="1729648" y="3231618"/>
            <a:ext cx="7546554" cy="13073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40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87E9E-9AE0-4A2E-BC47-03B89ACE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C7DBA-4448-42A7-9C86-815A281C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988256-B5A7-40B1-95DE-233589F45A53}"/>
              </a:ext>
            </a:extLst>
          </p:cNvPr>
          <p:cNvSpPr txBox="1"/>
          <p:nvPr/>
        </p:nvSpPr>
        <p:spPr>
          <a:xfrm>
            <a:off x="881349" y="1333041"/>
            <a:ext cx="1009145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应用的所有状态都集中到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对象中的缺点是：当应用变得非常复杂时，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可能变得相当臃肿。为了解决该问题，</a:t>
            </a:r>
            <a:r>
              <a:rPr lang="en-US" altLang="zh-CN" dirty="0" err="1">
                <a:solidFill>
                  <a:srgbClr val="C00000"/>
                </a:solidFill>
              </a:rPr>
              <a:t>Vuex</a:t>
            </a:r>
            <a:r>
              <a:rPr lang="zh-CN" altLang="en-US" dirty="0"/>
              <a:t>允许我们将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分割成模块（</a:t>
            </a:r>
            <a:r>
              <a:rPr lang="en-US" altLang="zh-CN" dirty="0"/>
              <a:t>modules</a:t>
            </a:r>
            <a:r>
              <a:rPr lang="zh-CN" altLang="en-US" dirty="0"/>
              <a:t>）。每个模块拥有自己的</a:t>
            </a:r>
            <a:r>
              <a:rPr lang="en-US" altLang="zh-CN" dirty="0">
                <a:solidFill>
                  <a:srgbClr val="C00000"/>
                </a:solidFill>
              </a:rPr>
              <a:t>state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mutation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action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getter</a:t>
            </a:r>
            <a:r>
              <a:rPr lang="zh-CN" altLang="en-US" dirty="0"/>
              <a:t>、甚至是</a:t>
            </a:r>
            <a:r>
              <a:rPr lang="zh-CN" altLang="en-US" dirty="0">
                <a:solidFill>
                  <a:srgbClr val="C00000"/>
                </a:solidFill>
              </a:rPr>
              <a:t>嵌套子模块</a:t>
            </a:r>
            <a:r>
              <a:rPr lang="en-US" altLang="zh-CN" dirty="0"/>
              <a:t>——</a:t>
            </a:r>
            <a:r>
              <a:rPr lang="zh-CN" altLang="en-US" dirty="0"/>
              <a:t>从上至下进行同样方式的分割。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2A246B-AA44-44BF-B4A9-6CC480D7D20B}"/>
              </a:ext>
            </a:extLst>
          </p:cNvPr>
          <p:cNvSpPr txBox="1"/>
          <p:nvPr/>
        </p:nvSpPr>
        <p:spPr>
          <a:xfrm>
            <a:off x="881349" y="2379643"/>
            <a:ext cx="3007605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moduleA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() =&gt; ({ ... }),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mutations: { ...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actions: { ...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getters: { ...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moduleB =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state: () =&gt; ({ ... }),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mutations: { ...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actions: { ...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971A9C-EFC7-4E64-BA14-7AF104B59C2D}"/>
              </a:ext>
            </a:extLst>
          </p:cNvPr>
          <p:cNvSpPr txBox="1"/>
          <p:nvPr/>
        </p:nvSpPr>
        <p:spPr>
          <a:xfrm>
            <a:off x="4054207" y="2379643"/>
            <a:ext cx="3712685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store = createStore({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modules: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a: moduleA,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b: moduleB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store.state.a // moduleA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store.state.b // moduleB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6401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E1528-A946-49F8-B7DB-11FA71D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 </a:t>
            </a:r>
            <a:r>
              <a:rPr lang="zh-CN" altLang="en-US" dirty="0"/>
              <a:t>状态管理与</a:t>
            </a:r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84CD7-BA60-491A-AB98-BE0A23FB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15.5.1 </a:t>
            </a:r>
            <a:r>
              <a:rPr lang="zh-CN" altLang="en-US" dirty="0"/>
              <a:t>状态管理与应用场景</a:t>
            </a:r>
            <a:endParaRPr lang="en-US" altLang="zh-CN" dirty="0"/>
          </a:p>
          <a:p>
            <a:r>
              <a:rPr lang="en-US" altLang="zh-CN" dirty="0"/>
              <a:t>15.5.2 </a:t>
            </a:r>
            <a:r>
              <a:rPr lang="en-US" altLang="zh-CN" dirty="0" err="1"/>
              <a:t>Vuex</a:t>
            </a:r>
            <a:r>
              <a:rPr lang="zh-CN" altLang="en-US" dirty="0"/>
              <a:t>基本用法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15.5.3 </a:t>
            </a:r>
            <a:r>
              <a:rPr lang="zh-CN" altLang="en-US" dirty="0">
                <a:solidFill>
                  <a:srgbClr val="C00000"/>
                </a:solidFill>
              </a:rPr>
              <a:t>登录权限验证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7E419-784D-4789-A657-7338AB0A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19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9FD7-65A5-4A06-89A4-189FC920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15.5.3 </a:t>
            </a:r>
            <a:r>
              <a:rPr lang="zh-CN" altLang="en-US" dirty="0"/>
              <a:t>登录权限验证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B834A7-18B3-4EB1-8080-BDD4080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C6295F-9BB1-42A2-834E-327310A65D7D}"/>
              </a:ext>
            </a:extLst>
          </p:cNvPr>
          <p:cNvSpPr txBox="1"/>
          <p:nvPr/>
        </p:nvSpPr>
        <p:spPr>
          <a:xfrm>
            <a:off x="1307507" y="1355075"/>
            <a:ext cx="9323769" cy="3900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登录权限验证实例要求如下：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App.vue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根组件中，通过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访问登录页面组件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Login.vue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、主页面组件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Home.vue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登录成功后，才能访问主页面组件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Home.vue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main.js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中，使用路由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beforeEach((to,from,next)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钩子函数实现登录权限验证。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演示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15.5.2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Vuex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基本用法。</a:t>
            </a:r>
          </a:p>
        </p:txBody>
      </p:sp>
    </p:spTree>
    <p:extLst>
      <p:ext uri="{BB962C8B-B14F-4D97-AF65-F5344CB8AC3E}">
        <p14:creationId xmlns:p14="http://schemas.microsoft.com/office/powerpoint/2010/main" val="37262358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4DF7D-1D26-4AE5-A711-19EACB9A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．完善</a:t>
            </a:r>
            <a:r>
              <a:rPr lang="en-US" altLang="zh-CN" dirty="0" err="1"/>
              <a:t>App.vue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F7CD4-D80A-470B-B1E7-B9EDA8F4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FF947E-51AB-4E01-876D-CD224E178C74}"/>
              </a:ext>
            </a:extLst>
          </p:cNvPr>
          <p:cNvSpPr txBox="1"/>
          <p:nvPr/>
        </p:nvSpPr>
        <p:spPr>
          <a:xfrm>
            <a:off x="1307509" y="1465243"/>
            <a:ext cx="8794958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&lt;template&gt;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&lt;div id="nav"&gt;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&lt;router-link to="/login"&gt;Login&lt;/router-link&gt; |</a:t>
            </a:r>
            <a:endParaRPr lang="zh-CN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&lt;router-link to="/main"&gt;Main&lt;/router-link&gt;</a:t>
            </a:r>
            <a:endParaRPr lang="zh-CN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&lt;router-link to="/home"&gt;Main&lt;/router-link&gt;</a:t>
            </a:r>
            <a:endParaRPr lang="zh-CN" altLang="zh-CN" sz="24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&lt;/div&gt;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&lt;router-view/&gt;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&lt;/template&gt;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32472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73376-8E2B-4632-BC0D-E392AD80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．配置路由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9CA88-2329-476E-9BA8-34A16BA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81E5EF-F176-4036-8C20-33284792E335}"/>
              </a:ext>
            </a:extLst>
          </p:cNvPr>
          <p:cNvSpPr txBox="1"/>
          <p:nvPr/>
        </p:nvSpPr>
        <p:spPr>
          <a:xfrm>
            <a:off x="135326" y="1399142"/>
            <a:ext cx="1130018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src/router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目录的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index.js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文件中配置路由，需要登录验证的路由使用</a:t>
            </a:r>
            <a:r>
              <a:rPr lang="de-DE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数据标注。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AE2B1-9B86-46DC-A328-E0757845EF50}"/>
              </a:ext>
            </a:extLst>
          </p:cNvPr>
          <p:cNvSpPr txBox="1"/>
          <p:nvPr/>
        </p:nvSpPr>
        <p:spPr>
          <a:xfrm>
            <a:off x="135326" y="1994053"/>
            <a:ext cx="5813782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{ createRouter, createWebHistory } from 'vue-router'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Login from '../views/Login.vue'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Main from '../views/Main.vue'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Home from '../views/Home.vue'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routes = [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path: '/login',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name: 'Login',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component: Login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path: '/home',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name: 'Home',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component: Home,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meta:{auth:true}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6BF1C-A182-4396-9645-4472C45EBEF4}"/>
              </a:ext>
            </a:extLst>
          </p:cNvPr>
          <p:cNvSpPr txBox="1"/>
          <p:nvPr/>
        </p:nvSpPr>
        <p:spPr>
          <a:xfrm>
            <a:off x="6096000" y="2015737"/>
            <a:ext cx="5339508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path: '/main',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name: 'Main',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component: Main,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meta:{auth:true}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需要验证登录权限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const router = createRouter({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history: createWebHistory(process.env.BASE_URL),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routes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export default router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7214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3373-D5A3-4949-988E-16B2A05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．配置状态管理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E8889-6617-4BE2-A3B9-AB5BB971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/store</a:t>
            </a:r>
            <a:r>
              <a:rPr lang="zh-CN" altLang="en-US" dirty="0"/>
              <a:t>目录的</a:t>
            </a:r>
            <a:r>
              <a:rPr lang="en-US" altLang="zh-CN" dirty="0">
                <a:solidFill>
                  <a:srgbClr val="C00000"/>
                </a:solidFill>
              </a:rPr>
              <a:t>index.js</a:t>
            </a:r>
            <a:r>
              <a:rPr lang="zh-CN" altLang="en-US" dirty="0"/>
              <a:t>文件中配置</a:t>
            </a:r>
            <a:r>
              <a:rPr lang="en-US" altLang="zh-CN" dirty="0">
                <a:solidFill>
                  <a:srgbClr val="C00000"/>
                </a:solidFill>
              </a:rPr>
              <a:t>store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state</a:t>
            </a:r>
            <a:r>
              <a:rPr lang="zh-CN" altLang="en-US" dirty="0"/>
              <a:t>项有三个状态数据</a:t>
            </a:r>
            <a:r>
              <a:rPr lang="en-US" altLang="zh-CN" dirty="0">
                <a:solidFill>
                  <a:srgbClr val="C00000"/>
                </a:solidFill>
              </a:rPr>
              <a:t>count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mylist</a:t>
            </a:r>
            <a:r>
              <a:rPr lang="zh-CN" altLang="en-US" dirty="0"/>
              <a:t>以及</a:t>
            </a:r>
            <a:r>
              <a:rPr lang="en-US" altLang="zh-CN" dirty="0" err="1">
                <a:solidFill>
                  <a:srgbClr val="C00000"/>
                </a:solidFill>
              </a:rPr>
              <a:t>isLogin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9E693-FFFA-4BD0-823C-1A217432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9766</TotalTime>
  <Words>10408</Words>
  <Application>Microsoft Office PowerPoint</Application>
  <PresentationFormat>宽屏</PresentationFormat>
  <Paragraphs>1122</Paragraphs>
  <Slides>105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等线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第十五章 Vue3进阶</vt:lpstr>
      <vt:lpstr>本章目标</vt:lpstr>
      <vt:lpstr>本章内容</vt:lpstr>
      <vt:lpstr>15.1 render函数</vt:lpstr>
      <vt:lpstr>15.1.1 什么是render函数</vt:lpstr>
      <vt:lpstr>【例15-2】使用render函数改写【例15-1】</vt:lpstr>
      <vt:lpstr>15.1 render函数</vt:lpstr>
      <vt:lpstr>15.1.2 h()函数</vt:lpstr>
      <vt:lpstr>本章内容</vt:lpstr>
      <vt:lpstr>15.2 组合API</vt:lpstr>
      <vt:lpstr>15.2.1 setup</vt:lpstr>
      <vt:lpstr>setup函数的参数props</vt:lpstr>
      <vt:lpstr>setup函数的参数context</vt:lpstr>
      <vt:lpstr>setup函数的返回值——对象</vt:lpstr>
      <vt:lpstr>setup函数的返回值——渲染函数</vt:lpstr>
      <vt:lpstr>setup内部调用生命周期钩子函数</vt:lpstr>
      <vt:lpstr>15.2 组合API</vt:lpstr>
      <vt:lpstr>15.2.2 响应性</vt:lpstr>
      <vt:lpstr>1．声明响应式状态</vt:lpstr>
      <vt:lpstr>2．使用ref创建独立的响应式值对象</vt:lpstr>
      <vt:lpstr>3．响应性计算</vt:lpstr>
      <vt:lpstr>4．响应性监听watchEffect</vt:lpstr>
      <vt:lpstr>（1）停止侦听</vt:lpstr>
      <vt:lpstr>（2）清除副作用</vt:lpstr>
      <vt:lpstr>（3）侦听器调试</vt:lpstr>
      <vt:lpstr>5．响应性监听watch</vt:lpstr>
      <vt:lpstr>（1）侦听单个数据源</vt:lpstr>
      <vt:lpstr>PowerPoint 演示文稿</vt:lpstr>
      <vt:lpstr>15.2 组合API</vt:lpstr>
      <vt:lpstr>15.2.3 模板引用</vt:lpstr>
      <vt:lpstr>本章内容</vt:lpstr>
      <vt:lpstr>15.3 使用webpack</vt:lpstr>
      <vt:lpstr>15.3.1 webpack介绍</vt:lpstr>
      <vt:lpstr>15.3 使用webpack</vt:lpstr>
      <vt:lpstr>15.3.2 安装webpack与webpack-dev-server</vt:lpstr>
      <vt:lpstr>2．安装webpack</vt:lpstr>
      <vt:lpstr>3．安装webpack-dev-server</vt:lpstr>
      <vt:lpstr>4．安装webpack-cli</vt:lpstr>
      <vt:lpstr>15.3 使用webpack</vt:lpstr>
      <vt:lpstr>15.3.3 webpack配置文件</vt:lpstr>
      <vt:lpstr>2．添加快速启动webpack-dev-server脚本</vt:lpstr>
      <vt:lpstr>3．配置入口和出口</vt:lpstr>
      <vt:lpstr>4．创建index.html文件</vt:lpstr>
      <vt:lpstr>5．在浏览器中打开webpack项目</vt:lpstr>
      <vt:lpstr>15.3 使用webpack</vt:lpstr>
      <vt:lpstr>15.3.4 加载器Loaders与插件Plugins</vt:lpstr>
      <vt:lpstr>2．插件Plugins</vt:lpstr>
      <vt:lpstr>（4）配置插件</vt:lpstr>
      <vt:lpstr>（5）使用CSS</vt:lpstr>
      <vt:lpstr>（6）测试插件</vt:lpstr>
      <vt:lpstr>15.3 使用webpack</vt:lpstr>
      <vt:lpstr>15.3.5 单文件组件与vue-loader</vt:lpstr>
      <vt:lpstr>1．安装开发依赖</vt:lpstr>
      <vt:lpstr>3．创建app.vue文件</vt:lpstr>
      <vt:lpstr>4．修改入口main.js</vt:lpstr>
      <vt:lpstr>5．运行测试</vt:lpstr>
      <vt:lpstr>PowerPoint 演示文稿</vt:lpstr>
      <vt:lpstr>本章内容</vt:lpstr>
      <vt:lpstr>15.4 路由vue-router</vt:lpstr>
      <vt:lpstr>15.4.1 什么是路由</vt:lpstr>
      <vt:lpstr>15.4 路由vue-router</vt:lpstr>
      <vt:lpstr>15.4.2 使用Vue CLI搭建vue-router项目</vt:lpstr>
      <vt:lpstr>1．全局安装Vue CLI</vt:lpstr>
      <vt:lpstr>2．打开用户界面</vt:lpstr>
      <vt:lpstr>3．创建项目</vt:lpstr>
      <vt:lpstr>4．使用VSCode打开项目</vt:lpstr>
      <vt:lpstr>5．运行项目</vt:lpstr>
      <vt:lpstr>15.4 路由vue-router</vt:lpstr>
      <vt:lpstr>15.4.3 vue-router基本用法</vt:lpstr>
      <vt:lpstr>【例15-10】配置路由。</vt:lpstr>
      <vt:lpstr>2．配置路由</vt:lpstr>
      <vt:lpstr>3．修改根组件App.vue</vt:lpstr>
      <vt:lpstr>4．运行项目</vt:lpstr>
      <vt:lpstr>15.4 路由vue-router</vt:lpstr>
      <vt:lpstr>15.4.4 跳转与传参</vt:lpstr>
      <vt:lpstr>PowerPoint 演示文稿</vt:lpstr>
      <vt:lpstr>2．传参</vt:lpstr>
      <vt:lpstr>15.4 路由vue-router</vt:lpstr>
      <vt:lpstr>15.4.5 路由钩子函数</vt:lpstr>
      <vt:lpstr>1．全局前置钩子函数</vt:lpstr>
      <vt:lpstr>2．全局后置钩子函数</vt:lpstr>
      <vt:lpstr>3．某个路由的钩子函数</vt:lpstr>
      <vt:lpstr>4．组件内的钩子函数</vt:lpstr>
      <vt:lpstr>本章内容</vt:lpstr>
      <vt:lpstr>15.5 状态管理与Vuex</vt:lpstr>
      <vt:lpstr>15.5.1 状态管理与应用场景</vt:lpstr>
      <vt:lpstr>15.5 状态管理与Vuex</vt:lpstr>
      <vt:lpstr>15.5.2 Vuex基本用法</vt:lpstr>
      <vt:lpstr>1．state</vt:lpstr>
      <vt:lpstr>2．mutations</vt:lpstr>
      <vt:lpstr>3．getters</vt:lpstr>
      <vt:lpstr>4．actions</vt:lpstr>
      <vt:lpstr>PowerPoint 演示文稿</vt:lpstr>
      <vt:lpstr>5．modules</vt:lpstr>
      <vt:lpstr>15.5 状态管理与Vuex</vt:lpstr>
      <vt:lpstr>15.5.3 登录权限验证</vt:lpstr>
      <vt:lpstr>1．完善App.vue</vt:lpstr>
      <vt:lpstr>2．配置路由</vt:lpstr>
      <vt:lpstr>3．配置状态管理</vt:lpstr>
      <vt:lpstr>4．登录权限验证</vt:lpstr>
      <vt:lpstr>5．新建登录组件Login.vue</vt:lpstr>
      <vt:lpstr>6．新建主页面组件</vt:lpstr>
      <vt:lpstr>7．测试运行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1432</cp:revision>
  <dcterms:created xsi:type="dcterms:W3CDTF">2021-01-06T05:35:51Z</dcterms:created>
  <dcterms:modified xsi:type="dcterms:W3CDTF">2021-10-12T13:19:33Z</dcterms:modified>
</cp:coreProperties>
</file>