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0"/>
  </p:notesMasterIdLst>
  <p:sldIdLst>
    <p:sldId id="1257" r:id="rId2"/>
    <p:sldId id="991" r:id="rId3"/>
    <p:sldId id="1258" r:id="rId4"/>
    <p:sldId id="1362" r:id="rId5"/>
    <p:sldId id="1363" r:id="rId6"/>
    <p:sldId id="1364" r:id="rId7"/>
    <p:sldId id="1361" r:id="rId8"/>
    <p:sldId id="1367" r:id="rId9"/>
    <p:sldId id="1365" r:id="rId10"/>
    <p:sldId id="1368" r:id="rId11"/>
    <p:sldId id="1366" r:id="rId12"/>
    <p:sldId id="1369" r:id="rId13"/>
    <p:sldId id="1370" r:id="rId14"/>
    <p:sldId id="1373" r:id="rId15"/>
    <p:sldId id="1371" r:id="rId16"/>
    <p:sldId id="1374" r:id="rId17"/>
    <p:sldId id="1372" r:id="rId18"/>
    <p:sldId id="1375" r:id="rId19"/>
    <p:sldId id="1378" r:id="rId20"/>
    <p:sldId id="1379" r:id="rId21"/>
    <p:sldId id="1377" r:id="rId22"/>
    <p:sldId id="1381" r:id="rId23"/>
    <p:sldId id="1380" r:id="rId24"/>
    <p:sldId id="1383" r:id="rId25"/>
    <p:sldId id="1382" r:id="rId26"/>
    <p:sldId id="1384" r:id="rId27"/>
    <p:sldId id="1386" r:id="rId28"/>
    <p:sldId id="1385" r:id="rId29"/>
    <p:sldId id="1388" r:id="rId30"/>
    <p:sldId id="1387" r:id="rId31"/>
    <p:sldId id="1390" r:id="rId32"/>
    <p:sldId id="1389" r:id="rId33"/>
    <p:sldId id="1392" r:id="rId34"/>
    <p:sldId id="1376" r:id="rId35"/>
    <p:sldId id="1391" r:id="rId36"/>
    <p:sldId id="1393" r:id="rId37"/>
    <p:sldId id="1394" r:id="rId38"/>
    <p:sldId id="1396" r:id="rId39"/>
    <p:sldId id="1397" r:id="rId40"/>
    <p:sldId id="1399" r:id="rId41"/>
    <p:sldId id="1398" r:id="rId42"/>
    <p:sldId id="1400" r:id="rId43"/>
    <p:sldId id="1401" r:id="rId44"/>
    <p:sldId id="1402" r:id="rId45"/>
    <p:sldId id="1395" r:id="rId46"/>
    <p:sldId id="1403" r:id="rId47"/>
    <p:sldId id="1404" r:id="rId48"/>
    <p:sldId id="1406" r:id="rId49"/>
    <p:sldId id="1407" r:id="rId50"/>
    <p:sldId id="1408" r:id="rId51"/>
    <p:sldId id="1405" r:id="rId52"/>
    <p:sldId id="1409" r:id="rId53"/>
    <p:sldId id="1412" r:id="rId54"/>
    <p:sldId id="1410" r:id="rId55"/>
    <p:sldId id="1414" r:id="rId56"/>
    <p:sldId id="1413" r:id="rId57"/>
    <p:sldId id="1415" r:id="rId58"/>
    <p:sldId id="1417" r:id="rId59"/>
    <p:sldId id="1416" r:id="rId60"/>
    <p:sldId id="1419" r:id="rId61"/>
    <p:sldId id="1418" r:id="rId62"/>
    <p:sldId id="1420" r:id="rId63"/>
    <p:sldId id="1421" r:id="rId64"/>
    <p:sldId id="1422" r:id="rId65"/>
    <p:sldId id="1423" r:id="rId66"/>
    <p:sldId id="1424" r:id="rId67"/>
    <p:sldId id="1426" r:id="rId68"/>
    <p:sldId id="1427" r:id="rId69"/>
    <p:sldId id="1428" r:id="rId70"/>
    <p:sldId id="1425" r:id="rId71"/>
    <p:sldId id="1430" r:id="rId72"/>
    <p:sldId id="1429" r:id="rId73"/>
    <p:sldId id="1431" r:id="rId74"/>
    <p:sldId id="1432" r:id="rId75"/>
    <p:sldId id="1434" r:id="rId76"/>
    <p:sldId id="1433" r:id="rId77"/>
    <p:sldId id="1436" r:id="rId78"/>
    <p:sldId id="1435" r:id="rId79"/>
    <p:sldId id="1437" r:id="rId80"/>
    <p:sldId id="1438" r:id="rId81"/>
    <p:sldId id="1440" r:id="rId82"/>
    <p:sldId id="1439" r:id="rId83"/>
    <p:sldId id="1411" r:id="rId84"/>
    <p:sldId id="1442" r:id="rId85"/>
    <p:sldId id="1444" r:id="rId86"/>
    <p:sldId id="1443" r:id="rId87"/>
    <p:sldId id="994" r:id="rId88"/>
    <p:sldId id="1360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362"/>
            <p14:sldId id="1363"/>
            <p14:sldId id="1364"/>
            <p14:sldId id="1361"/>
            <p14:sldId id="1367"/>
            <p14:sldId id="1365"/>
            <p14:sldId id="1368"/>
            <p14:sldId id="1366"/>
            <p14:sldId id="1369"/>
            <p14:sldId id="1370"/>
            <p14:sldId id="1373"/>
            <p14:sldId id="1371"/>
            <p14:sldId id="1374"/>
            <p14:sldId id="1372"/>
            <p14:sldId id="1375"/>
            <p14:sldId id="1378"/>
            <p14:sldId id="1379"/>
            <p14:sldId id="1377"/>
            <p14:sldId id="1381"/>
            <p14:sldId id="1380"/>
            <p14:sldId id="1383"/>
            <p14:sldId id="1382"/>
            <p14:sldId id="1384"/>
            <p14:sldId id="1386"/>
            <p14:sldId id="1385"/>
            <p14:sldId id="1388"/>
            <p14:sldId id="1387"/>
            <p14:sldId id="1390"/>
            <p14:sldId id="1389"/>
            <p14:sldId id="1392"/>
            <p14:sldId id="1376"/>
            <p14:sldId id="1391"/>
            <p14:sldId id="1393"/>
            <p14:sldId id="1394"/>
            <p14:sldId id="1396"/>
            <p14:sldId id="1397"/>
            <p14:sldId id="1399"/>
            <p14:sldId id="1398"/>
            <p14:sldId id="1400"/>
            <p14:sldId id="1401"/>
            <p14:sldId id="1402"/>
            <p14:sldId id="1395"/>
            <p14:sldId id="1403"/>
            <p14:sldId id="1404"/>
            <p14:sldId id="1406"/>
            <p14:sldId id="1407"/>
            <p14:sldId id="1408"/>
            <p14:sldId id="1405"/>
            <p14:sldId id="1409"/>
            <p14:sldId id="1412"/>
            <p14:sldId id="1410"/>
            <p14:sldId id="1414"/>
            <p14:sldId id="1413"/>
            <p14:sldId id="1415"/>
            <p14:sldId id="1417"/>
            <p14:sldId id="1416"/>
            <p14:sldId id="1419"/>
            <p14:sldId id="1418"/>
            <p14:sldId id="1420"/>
            <p14:sldId id="1421"/>
            <p14:sldId id="1422"/>
            <p14:sldId id="1423"/>
            <p14:sldId id="1424"/>
            <p14:sldId id="1426"/>
            <p14:sldId id="1427"/>
            <p14:sldId id="1428"/>
            <p14:sldId id="1425"/>
            <p14:sldId id="1430"/>
            <p14:sldId id="1429"/>
            <p14:sldId id="1431"/>
            <p14:sldId id="1432"/>
            <p14:sldId id="1434"/>
            <p14:sldId id="1433"/>
            <p14:sldId id="1436"/>
            <p14:sldId id="1435"/>
            <p14:sldId id="1437"/>
            <p14:sldId id="1438"/>
            <p14:sldId id="1440"/>
            <p14:sldId id="1439"/>
            <p14:sldId id="1411"/>
            <p14:sldId id="1442"/>
            <p14:sldId id="1444"/>
            <p14:sldId id="1443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333" y="1597446"/>
            <a:ext cx="10455007" cy="1296482"/>
          </a:xfrm>
        </p:spPr>
        <p:txBody>
          <a:bodyPr>
            <a:noAutofit/>
          </a:bodyPr>
          <a:lstStyle/>
          <a:p>
            <a:r>
              <a:rPr kumimoji="1" lang="zh-CN" altLang="en-US" sz="4800" dirty="0"/>
              <a:t>第十六章人事管理系统的设计与实现（</a:t>
            </a:r>
            <a:r>
              <a:rPr kumimoji="1" lang="en-US" altLang="zh-CN" sz="4800" dirty="0"/>
              <a:t>Spring Boot + Vue3 + </a:t>
            </a:r>
            <a:r>
              <a:rPr kumimoji="1" lang="en-US" altLang="zh-CN" sz="4800" dirty="0" err="1"/>
              <a:t>MyBatis</a:t>
            </a:r>
            <a:r>
              <a:rPr kumimoji="1" lang="zh-CN" altLang="en-US" sz="4800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16.1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16.2 </a:t>
            </a:r>
            <a:r>
              <a:rPr kumimoji="1" lang="zh-CN" altLang="en-US" dirty="0">
                <a:solidFill>
                  <a:srgbClr val="C00000"/>
                </a:solidFill>
              </a:rPr>
              <a:t>数据库设计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16.3 </a:t>
            </a:r>
            <a:r>
              <a:rPr kumimoji="1" lang="zh-CN" altLang="en-US" dirty="0"/>
              <a:t>后台应用的实现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16.4 </a:t>
            </a:r>
            <a:r>
              <a:rPr kumimoji="1" lang="zh-CN" altLang="en-US" dirty="0"/>
              <a:t>前端项目的实现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16.5 </a:t>
            </a:r>
            <a:r>
              <a:rPr kumimoji="1" lang="zh-CN" altLang="en-US" dirty="0"/>
              <a:t>测试运行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473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BBED-4C12-4370-B303-6FFFBD42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35F26-DD98-4A74-B6CA-B408D8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16.2.1 </a:t>
            </a:r>
            <a:r>
              <a:rPr lang="zh-CN" altLang="en-US" dirty="0">
                <a:solidFill>
                  <a:srgbClr val="C00000"/>
                </a:solidFill>
              </a:rPr>
              <a:t>数据库概念结构设计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16.2.2 </a:t>
            </a:r>
            <a:r>
              <a:rPr lang="zh-CN" altLang="en-US" dirty="0"/>
              <a:t>数据逻辑结构设计</a:t>
            </a:r>
            <a:endParaRPr lang="en-US" altLang="zh-CN" dirty="0"/>
          </a:p>
          <a:p>
            <a:r>
              <a:rPr lang="en-US" altLang="zh-CN" dirty="0"/>
              <a:t>16.2.3  </a:t>
            </a:r>
            <a:r>
              <a:rPr lang="zh-CN" altLang="en-US" dirty="0"/>
              <a:t>创建数据表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C84D1-97AA-4600-8C00-60535ABE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8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8B2E-BA6E-4602-9025-3E328755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16.2.1 </a:t>
            </a:r>
            <a:r>
              <a:rPr lang="zh-CN" altLang="en-US" dirty="0"/>
              <a:t>数据库概念结构设计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C534F-02AE-41B0-B2B1-F06BAD3F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738"/>
            <a:ext cx="10958945" cy="54772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．管理员</a:t>
            </a:r>
          </a:p>
          <a:p>
            <a:r>
              <a:rPr lang="zh-CN" altLang="en-US" dirty="0"/>
              <a:t>包括</a:t>
            </a:r>
            <a:r>
              <a:rPr lang="en-US" altLang="zh-CN" dirty="0"/>
              <a:t>ID</a:t>
            </a:r>
            <a:r>
              <a:rPr lang="zh-CN" altLang="en-US" dirty="0"/>
              <a:t>、用户名和密码。管理员的用户名和密码由数据库管理员预设，不需要注册。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．部门</a:t>
            </a:r>
          </a:p>
          <a:p>
            <a:r>
              <a:rPr lang="zh-CN" altLang="en-US" dirty="0"/>
              <a:t>包括部门</a:t>
            </a:r>
            <a:r>
              <a:rPr lang="en-US" altLang="zh-CN" dirty="0"/>
              <a:t>ID</a:t>
            </a:r>
            <a:r>
              <a:rPr lang="zh-CN" altLang="en-US" dirty="0"/>
              <a:t>、名称、类型、电话、传真、描述、上级部门以及成立日期。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．岗位</a:t>
            </a:r>
          </a:p>
          <a:p>
            <a:r>
              <a:rPr lang="zh-CN" altLang="en-US" dirty="0"/>
              <a:t>包括岗位</a:t>
            </a:r>
            <a:r>
              <a:rPr lang="en-US" altLang="zh-CN" dirty="0"/>
              <a:t>ID</a:t>
            </a:r>
            <a:r>
              <a:rPr lang="zh-CN" altLang="en-US" dirty="0"/>
              <a:t>、岗位名称、岗位类型以及编制数。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．员工</a:t>
            </a:r>
          </a:p>
          <a:p>
            <a:r>
              <a:rPr lang="zh-CN" altLang="en-US" dirty="0"/>
              <a:t>包括员工</a:t>
            </a:r>
            <a:r>
              <a:rPr lang="en-US" altLang="zh-CN" dirty="0"/>
              <a:t>ID</a:t>
            </a:r>
            <a:r>
              <a:rPr lang="zh-CN" altLang="en-US" dirty="0"/>
              <a:t>（编号）、姓名、性别、出生日期、身份证号、所在部门、所在岗位、入职日期、参加工作日期、用工形式、人员来源、政治面貌、民族、籍贯、联系电话、电子邮件、身高、血型、婚姻状况、户口所在地、最高学历、最高学位、毕业院校、所学专业、毕业日期、试用期开始日期、试用期结束日期、状态等信息。其中，编号唯一，所在部门与“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．部门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en-US" altLang="zh-CN" dirty="0"/>
              <a:t>”</a:t>
            </a:r>
            <a:r>
              <a:rPr lang="zh-CN" altLang="en-US" dirty="0"/>
              <a:t>关联；所在岗位与“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．岗位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en-US" altLang="zh-CN" dirty="0"/>
              <a:t>”</a:t>
            </a:r>
            <a:r>
              <a:rPr lang="zh-CN" altLang="en-US" dirty="0"/>
              <a:t>关联。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430C6-442B-47FA-A962-0D69F1FA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27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BC10-ED07-4516-82CB-D9635B6C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16.2.1 </a:t>
            </a:r>
            <a:r>
              <a:rPr lang="zh-CN" altLang="en-US" dirty="0"/>
              <a:t>数据库概念结构设计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65E47-06C1-4DAC-9672-9DAEB9FE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．离职记录</a:t>
            </a:r>
          </a:p>
          <a:p>
            <a:r>
              <a:rPr lang="zh-CN" altLang="en-US" dirty="0"/>
              <a:t>包括</a:t>
            </a:r>
            <a:r>
              <a:rPr lang="en-US" altLang="zh-CN" dirty="0"/>
              <a:t>ID</a:t>
            </a:r>
            <a:r>
              <a:rPr lang="zh-CN" altLang="en-US" dirty="0"/>
              <a:t>、员工编号、员工名称、离职类型、离职日期、记录日期。其中，</a:t>
            </a:r>
            <a:r>
              <a:rPr lang="en-US" altLang="zh-CN" dirty="0"/>
              <a:t>ID</a:t>
            </a:r>
            <a:r>
              <a:rPr lang="zh-CN" altLang="en-US" dirty="0"/>
              <a:t>唯一，员工编号与“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．员工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en-US" altLang="zh-CN" dirty="0"/>
              <a:t>”</a:t>
            </a:r>
            <a:r>
              <a:rPr lang="zh-CN" altLang="en-US" dirty="0"/>
              <a:t>关联。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．岗位调动记录</a:t>
            </a:r>
          </a:p>
          <a:p>
            <a:r>
              <a:rPr lang="zh-CN" altLang="en-US" dirty="0"/>
              <a:t>包括</a:t>
            </a:r>
            <a:r>
              <a:rPr lang="en-US" altLang="zh-CN" dirty="0"/>
              <a:t>ID</a:t>
            </a:r>
            <a:r>
              <a:rPr lang="zh-CN" altLang="en-US" dirty="0"/>
              <a:t>、员工编号、员工名称、调动前岗位、调动后岗位、调动类型、调动日期、记录日期。其中，</a:t>
            </a:r>
            <a:r>
              <a:rPr lang="en-US" altLang="zh-CN" dirty="0"/>
              <a:t>ID</a:t>
            </a:r>
            <a:r>
              <a:rPr lang="zh-CN" altLang="en-US" dirty="0"/>
              <a:t>唯一，员工编号与“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．员工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en-US" altLang="zh-CN" dirty="0"/>
              <a:t>”</a:t>
            </a:r>
            <a:r>
              <a:rPr lang="zh-CN" altLang="en-US" dirty="0"/>
              <a:t>关联；调动前岗位和调动后岗位与“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．岗位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en-US" altLang="zh-CN" dirty="0"/>
              <a:t>”</a:t>
            </a:r>
            <a:r>
              <a:rPr lang="zh-CN" altLang="en-US" dirty="0"/>
              <a:t>关联。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9A2D2-C7AE-4312-BB82-45C10B7E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5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BBED-4C12-4370-B303-6FFFBD42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35F26-DD98-4A74-B6CA-B408D8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16.2.1 </a:t>
            </a:r>
            <a:r>
              <a:rPr lang="zh-CN" altLang="en-US" dirty="0"/>
              <a:t>数据库概念结构设计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16.2.2 </a:t>
            </a:r>
            <a:r>
              <a:rPr lang="zh-CN" altLang="en-US" dirty="0">
                <a:solidFill>
                  <a:srgbClr val="C00000"/>
                </a:solidFill>
              </a:rPr>
              <a:t>数据逻辑结构设计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16.2.3  </a:t>
            </a:r>
            <a:r>
              <a:rPr lang="zh-CN" altLang="en-US" dirty="0"/>
              <a:t>创建数据表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C84D1-97AA-4600-8C00-60535ABE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3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F6490-2340-4716-9633-BA36EE41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16.2.2 </a:t>
            </a:r>
            <a:r>
              <a:rPr lang="zh-CN" altLang="en-US" dirty="0"/>
              <a:t>数据逻辑结构设计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E9C81-B3F7-456E-AFA1-A1C8D052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将数据库概念结构设计转换为</a:t>
            </a:r>
            <a:r>
              <a:rPr lang="en-US" altLang="zh-CN" dirty="0"/>
              <a:t>MySQL</a:t>
            </a:r>
            <a:r>
              <a:rPr lang="zh-CN" altLang="en-US" dirty="0"/>
              <a:t>数据库所支持的实际数据模型，即数据库的</a:t>
            </a:r>
            <a:r>
              <a:rPr lang="zh-CN" altLang="en-US" dirty="0">
                <a:solidFill>
                  <a:srgbClr val="C00000"/>
                </a:solidFill>
              </a:rPr>
              <a:t>逻辑结构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040E4-A187-4B9A-B32A-988DDF43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9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0585-CCA6-4589-9980-83278D37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4F92D-63D7-4C39-A224-E734A89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F03FD6-2B8C-47E6-8B96-D8C974CD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96745"/>
              </p:ext>
            </p:extLst>
          </p:nvPr>
        </p:nvGraphicFramePr>
        <p:xfrm>
          <a:off x="1145755" y="1652529"/>
          <a:ext cx="9683825" cy="3327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780">
                  <a:extLst>
                    <a:ext uri="{9D8B030D-6E8A-4147-A177-3AD203B41FA5}">
                      <a16:colId xmlns:a16="http://schemas.microsoft.com/office/drawing/2014/main" val="2036549351"/>
                    </a:ext>
                  </a:extLst>
                </a:gridCol>
                <a:gridCol w="2720307">
                  <a:extLst>
                    <a:ext uri="{9D8B030D-6E8A-4147-A177-3AD203B41FA5}">
                      <a16:colId xmlns:a16="http://schemas.microsoft.com/office/drawing/2014/main" val="928563850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1308399493"/>
                    </a:ext>
                  </a:extLst>
                </a:gridCol>
                <a:gridCol w="1690310">
                  <a:extLst>
                    <a:ext uri="{9D8B030D-6E8A-4147-A177-3AD203B41FA5}">
                      <a16:colId xmlns:a16="http://schemas.microsoft.com/office/drawing/2014/main" val="2817997934"/>
                    </a:ext>
                  </a:extLst>
                </a:gridCol>
                <a:gridCol w="1936765">
                  <a:extLst>
                    <a:ext uri="{9D8B030D-6E8A-4147-A177-3AD203B41FA5}">
                      <a16:colId xmlns:a16="http://schemas.microsoft.com/office/drawing/2014/main" val="3341123357"/>
                    </a:ext>
                  </a:extLst>
                </a:gridCol>
              </a:tblGrid>
              <a:tr h="797150"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字</a:t>
                      </a:r>
                      <a:r>
                        <a:rPr lang="en-US" sz="2800" kern="100">
                          <a:effectLst/>
                        </a:rPr>
                        <a:t>  </a:t>
                      </a:r>
                      <a:r>
                        <a:rPr lang="zh-CN" sz="2800" kern="100">
                          <a:effectLst/>
                        </a:rPr>
                        <a:t>段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含 义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类</a:t>
                      </a:r>
                      <a:r>
                        <a:rPr lang="en-US" sz="2800" kern="100">
                          <a:effectLst/>
                        </a:rPr>
                        <a:t>  </a:t>
                      </a:r>
                      <a:r>
                        <a:rPr lang="zh-CN" sz="2800" kern="100">
                          <a:effectLst/>
                        </a:rPr>
                        <a:t>型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长  度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是否为空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78518"/>
                  </a:ext>
                </a:extLst>
              </a:tr>
              <a:tr h="93564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effectLst/>
                        </a:rPr>
                        <a:t>管理员</a:t>
                      </a:r>
                      <a:r>
                        <a:rPr lang="en-US" sz="2800" kern="100">
                          <a:effectLst/>
                        </a:rPr>
                        <a:t>ID</a:t>
                      </a:r>
                      <a:r>
                        <a:rPr lang="zh-CN" sz="2800" kern="100">
                          <a:effectLst/>
                        </a:rPr>
                        <a:t>（</a:t>
                      </a:r>
                      <a:r>
                        <a:rPr lang="en-US" sz="2800" kern="100">
                          <a:effectLst/>
                        </a:rPr>
                        <a:t>PK</a:t>
                      </a:r>
                      <a:r>
                        <a:rPr lang="zh-CN" sz="2800" kern="100">
                          <a:effectLst/>
                        </a:rPr>
                        <a:t>自增）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int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no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706472"/>
                  </a:ext>
                </a:extLst>
              </a:tr>
              <a:tr h="797150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aname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effectLst/>
                        </a:rPr>
                        <a:t>用户名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varchar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no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629733"/>
                  </a:ext>
                </a:extLst>
              </a:tr>
              <a:tr h="797150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apwd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effectLst/>
                        </a:rPr>
                        <a:t>密码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varchar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no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72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5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03C5-3E7D-4E63-B476-E635740E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部门信息表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A4572-5136-468B-AE16-A24B05ED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0C72F7-3C24-477D-9947-D18BB343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57022"/>
              </p:ext>
            </p:extLst>
          </p:nvPr>
        </p:nvGraphicFramePr>
        <p:xfrm>
          <a:off x="716096" y="1506556"/>
          <a:ext cx="9981281" cy="384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9133">
                  <a:extLst>
                    <a:ext uri="{9D8B030D-6E8A-4147-A177-3AD203B41FA5}">
                      <a16:colId xmlns:a16="http://schemas.microsoft.com/office/drawing/2014/main" val="1072066526"/>
                    </a:ext>
                  </a:extLst>
                </a:gridCol>
                <a:gridCol w="1630496">
                  <a:extLst>
                    <a:ext uri="{9D8B030D-6E8A-4147-A177-3AD203B41FA5}">
                      <a16:colId xmlns:a16="http://schemas.microsoft.com/office/drawing/2014/main" val="2648437014"/>
                    </a:ext>
                  </a:extLst>
                </a:gridCol>
                <a:gridCol w="1659140">
                  <a:extLst>
                    <a:ext uri="{9D8B030D-6E8A-4147-A177-3AD203B41FA5}">
                      <a16:colId xmlns:a16="http://schemas.microsoft.com/office/drawing/2014/main" val="2613220911"/>
                    </a:ext>
                  </a:extLst>
                </a:gridCol>
                <a:gridCol w="1996256">
                  <a:extLst>
                    <a:ext uri="{9D8B030D-6E8A-4147-A177-3AD203B41FA5}">
                      <a16:colId xmlns:a16="http://schemas.microsoft.com/office/drawing/2014/main" val="32812602"/>
                    </a:ext>
                  </a:extLst>
                </a:gridCol>
                <a:gridCol w="1996256">
                  <a:extLst>
                    <a:ext uri="{9D8B030D-6E8A-4147-A177-3AD203B41FA5}">
                      <a16:colId xmlns:a16="http://schemas.microsoft.com/office/drawing/2014/main" val="2786769935"/>
                    </a:ext>
                  </a:extLst>
                </a:gridCol>
              </a:tblGrid>
              <a:tr h="37457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字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段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含 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类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长  度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是否为空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12986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部门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PK</a:t>
                      </a:r>
                      <a:r>
                        <a:rPr lang="zh-CN" sz="2400" kern="100">
                          <a:effectLst/>
                        </a:rPr>
                        <a:t>自增）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91822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dname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部门名称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012574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dtype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部门类型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8756422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dtel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电话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793157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dfax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传真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472027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description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788914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supdepartment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上级部门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173079"/>
                  </a:ext>
                </a:extLst>
              </a:tr>
              <a:tr h="49135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establishmentdate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创建日期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6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3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12656-3C6F-42F3-ADDF-D217F3B5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7F3F2-B535-4B52-A723-47014579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99F83B-C850-4886-8CD0-F3034DFAE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083"/>
              </p:ext>
            </p:extLst>
          </p:nvPr>
        </p:nvGraphicFramePr>
        <p:xfrm>
          <a:off x="969485" y="1520327"/>
          <a:ext cx="9727895" cy="344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918">
                  <a:extLst>
                    <a:ext uri="{9D8B030D-6E8A-4147-A177-3AD203B41FA5}">
                      <a16:colId xmlns:a16="http://schemas.microsoft.com/office/drawing/2014/main" val="1415105361"/>
                    </a:ext>
                  </a:extLst>
                </a:gridCol>
                <a:gridCol w="2357610">
                  <a:extLst>
                    <a:ext uri="{9D8B030D-6E8A-4147-A177-3AD203B41FA5}">
                      <a16:colId xmlns:a16="http://schemas.microsoft.com/office/drawing/2014/main" val="3170244239"/>
                    </a:ext>
                  </a:extLst>
                </a:gridCol>
                <a:gridCol w="1573209">
                  <a:extLst>
                    <a:ext uri="{9D8B030D-6E8A-4147-A177-3AD203B41FA5}">
                      <a16:colId xmlns:a16="http://schemas.microsoft.com/office/drawing/2014/main" val="2153822380"/>
                    </a:ext>
                  </a:extLst>
                </a:gridCol>
                <a:gridCol w="1945579">
                  <a:extLst>
                    <a:ext uri="{9D8B030D-6E8A-4147-A177-3AD203B41FA5}">
                      <a16:colId xmlns:a16="http://schemas.microsoft.com/office/drawing/2014/main" val="504699165"/>
                    </a:ext>
                  </a:extLst>
                </a:gridCol>
                <a:gridCol w="1945579">
                  <a:extLst>
                    <a:ext uri="{9D8B030D-6E8A-4147-A177-3AD203B41FA5}">
                      <a16:colId xmlns:a16="http://schemas.microsoft.com/office/drawing/2014/main" val="24566307"/>
                    </a:ext>
                  </a:extLst>
                </a:gridCol>
              </a:tblGrid>
              <a:tr h="68965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字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段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含 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类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长  度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是否为空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571119"/>
                  </a:ext>
                </a:extLst>
              </a:tr>
              <a:tr h="68965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岗位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PK</a:t>
                      </a:r>
                      <a:r>
                        <a:rPr lang="zh-CN" sz="2400" kern="100">
                          <a:effectLst/>
                        </a:rPr>
                        <a:t>自增）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052583"/>
                  </a:ext>
                </a:extLst>
              </a:tr>
              <a:tr h="68965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pname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岗位名称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301432"/>
                  </a:ext>
                </a:extLst>
              </a:tr>
              <a:tr h="68965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ptype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部门类型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059624"/>
                  </a:ext>
                </a:extLst>
              </a:tr>
              <a:tr h="68965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organization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岗位预设人数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98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0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C7EBC-C96F-41C2-B183-5781C1F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员工离职信息表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07033-BDAE-417F-B85E-BE27A4B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ED5871-8BC0-46A6-8094-67732DD0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66631"/>
              </p:ext>
            </p:extLst>
          </p:nvPr>
        </p:nvGraphicFramePr>
        <p:xfrm>
          <a:off x="1211855" y="1542361"/>
          <a:ext cx="9871115" cy="2919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199">
                  <a:extLst>
                    <a:ext uri="{9D8B030D-6E8A-4147-A177-3AD203B41FA5}">
                      <a16:colId xmlns:a16="http://schemas.microsoft.com/office/drawing/2014/main" val="2926602634"/>
                    </a:ext>
                  </a:extLst>
                </a:gridCol>
                <a:gridCol w="2175247">
                  <a:extLst>
                    <a:ext uri="{9D8B030D-6E8A-4147-A177-3AD203B41FA5}">
                      <a16:colId xmlns:a16="http://schemas.microsoft.com/office/drawing/2014/main" val="3207672213"/>
                    </a:ext>
                  </a:extLst>
                </a:gridCol>
                <a:gridCol w="1974223">
                  <a:extLst>
                    <a:ext uri="{9D8B030D-6E8A-4147-A177-3AD203B41FA5}">
                      <a16:colId xmlns:a16="http://schemas.microsoft.com/office/drawing/2014/main" val="955974826"/>
                    </a:ext>
                  </a:extLst>
                </a:gridCol>
                <a:gridCol w="1974223">
                  <a:extLst>
                    <a:ext uri="{9D8B030D-6E8A-4147-A177-3AD203B41FA5}">
                      <a16:colId xmlns:a16="http://schemas.microsoft.com/office/drawing/2014/main" val="3422201589"/>
                    </a:ext>
                  </a:extLst>
                </a:gridCol>
                <a:gridCol w="1974223">
                  <a:extLst>
                    <a:ext uri="{9D8B030D-6E8A-4147-A177-3AD203B41FA5}">
                      <a16:colId xmlns:a16="http://schemas.microsoft.com/office/drawing/2014/main" val="3179126215"/>
                    </a:ext>
                  </a:extLst>
                </a:gridCol>
              </a:tblGrid>
              <a:tr h="417067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字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段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含 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类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长  度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是否为空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401622"/>
                  </a:ext>
                </a:extLst>
              </a:tr>
              <a:tr h="4170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PK</a:t>
                      </a:r>
                      <a:r>
                        <a:rPr lang="zh-CN" sz="2400" kern="100">
                          <a:effectLst/>
                        </a:rPr>
                        <a:t>自增）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959745"/>
                  </a:ext>
                </a:extLst>
              </a:tr>
              <a:tr h="4170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staff_id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员工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655579"/>
                  </a:ext>
                </a:extLst>
              </a:tr>
              <a:tr h="4170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sname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员工姓名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774158"/>
                  </a:ext>
                </a:extLst>
              </a:tr>
              <a:tr h="4170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qtype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离职类型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253942"/>
                  </a:ext>
                </a:extLst>
              </a:tr>
              <a:tr h="4170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qdate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离职日期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436067"/>
                  </a:ext>
                </a:extLst>
              </a:tr>
              <a:tr h="4170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opdate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操作日期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no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26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理解人事管理的业务流程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Boot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等后端框架技术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Vue.js 3</a:t>
            </a:r>
            <a:r>
              <a:rPr kumimoji="1" lang="zh-CN" altLang="en-US" dirty="0">
                <a:solidFill>
                  <a:srgbClr val="C00000"/>
                </a:solidFill>
              </a:rPr>
              <a:t>表现层框架技术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掌握基于</a:t>
            </a:r>
            <a:r>
              <a:rPr kumimoji="1" lang="en-US" altLang="zh-CN" dirty="0">
                <a:solidFill>
                  <a:srgbClr val="C00000"/>
                </a:solidFill>
              </a:rPr>
              <a:t>Vue.js 3+MyBatis+Spring Boot</a:t>
            </a:r>
            <a:r>
              <a:rPr kumimoji="1" lang="zh-CN" altLang="en-US" dirty="0">
                <a:solidFill>
                  <a:srgbClr val="C00000"/>
                </a:solidFill>
              </a:rPr>
              <a:t>的前后端分离开发的流程、方法以及技术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B978-BC41-4A02-A792-D1AD0922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1F814-E1DA-43F2-8695-60446256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DCDEC3-F448-4716-94A9-2B91B41A0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52527"/>
              </p:ext>
            </p:extLst>
          </p:nvPr>
        </p:nvGraphicFramePr>
        <p:xfrm>
          <a:off x="1542360" y="1244212"/>
          <a:ext cx="8220811" cy="7425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088">
                  <a:extLst>
                    <a:ext uri="{9D8B030D-6E8A-4147-A177-3AD203B41FA5}">
                      <a16:colId xmlns:a16="http://schemas.microsoft.com/office/drawing/2014/main" val="3542174553"/>
                    </a:ext>
                  </a:extLst>
                </a:gridCol>
                <a:gridCol w="1872868">
                  <a:extLst>
                    <a:ext uri="{9D8B030D-6E8A-4147-A177-3AD203B41FA5}">
                      <a16:colId xmlns:a16="http://schemas.microsoft.com/office/drawing/2014/main" val="2109256877"/>
                    </a:ext>
                  </a:extLst>
                </a:gridCol>
                <a:gridCol w="1080960">
                  <a:extLst>
                    <a:ext uri="{9D8B030D-6E8A-4147-A177-3AD203B41FA5}">
                      <a16:colId xmlns:a16="http://schemas.microsoft.com/office/drawing/2014/main" val="294068801"/>
                    </a:ext>
                  </a:extLst>
                </a:gridCol>
                <a:gridCol w="1626412">
                  <a:extLst>
                    <a:ext uri="{9D8B030D-6E8A-4147-A177-3AD203B41FA5}">
                      <a16:colId xmlns:a16="http://schemas.microsoft.com/office/drawing/2014/main" val="1811640941"/>
                    </a:ext>
                  </a:extLst>
                </a:gridCol>
                <a:gridCol w="1624483">
                  <a:extLst>
                    <a:ext uri="{9D8B030D-6E8A-4147-A177-3AD203B41FA5}">
                      <a16:colId xmlns:a16="http://schemas.microsoft.com/office/drawing/2014/main" val="3060809654"/>
                    </a:ext>
                  </a:extLst>
                </a:gridCol>
              </a:tblGrid>
              <a:tr h="177158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字</a:t>
                      </a:r>
                      <a:r>
                        <a:rPr lang="en-US" sz="1600" kern="100">
                          <a:effectLst/>
                        </a:rPr>
                        <a:t>  </a:t>
                      </a:r>
                      <a:r>
                        <a:rPr lang="zh-CN" sz="1600" kern="100">
                          <a:effectLst/>
                        </a:rPr>
                        <a:t>段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含 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类  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长  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是否为空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637352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员工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PK</a:t>
                      </a:r>
                      <a:r>
                        <a:rPr lang="zh-CN" sz="1600" kern="100">
                          <a:effectLst/>
                        </a:rPr>
                        <a:t>自增）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957936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sname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姓名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15808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性别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041918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birthday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生日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037126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身份证号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687360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depart_id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部门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574725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post_id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岗位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540498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entrydate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入职日期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20133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joinworkdate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工作日期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758604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workform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用工形式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910422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staffsource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来源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342660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politicalstatus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政治面貌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322425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nation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国籍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555807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nativeplace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民族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496025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stel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电话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601308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semail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邮箱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627221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sheight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身高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decimal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12,2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899873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bloodtype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血型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790434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maritalstatus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婚姻状况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384182"/>
                  </a:ext>
                </a:extLst>
              </a:tr>
              <a:tr h="35431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registeredresidence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籍贯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765133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education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学历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623362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degree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学位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349964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university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毕业院校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478190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major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专业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211425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graduationdate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毕业时间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826969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startdate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试用期开始时间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382662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enddate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试用期结束时间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1801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status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varchar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583574"/>
                  </a:ext>
                </a:extLst>
              </a:tr>
              <a:tr h="1771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peroidopdate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操作日期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69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6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34AE-B7D4-4390-A6A5-EB380940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岗位调动信息表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60AC8-35DA-4C2A-AFAB-8C608359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9DEC7D-2229-4308-BE84-CE36B803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29241"/>
              </p:ext>
            </p:extLst>
          </p:nvPr>
        </p:nvGraphicFramePr>
        <p:xfrm>
          <a:off x="1087172" y="1388124"/>
          <a:ext cx="9632240" cy="3822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821">
                  <a:extLst>
                    <a:ext uri="{9D8B030D-6E8A-4147-A177-3AD203B41FA5}">
                      <a16:colId xmlns:a16="http://schemas.microsoft.com/office/drawing/2014/main" val="3652043734"/>
                    </a:ext>
                  </a:extLst>
                </a:gridCol>
                <a:gridCol w="2049137">
                  <a:extLst>
                    <a:ext uri="{9D8B030D-6E8A-4147-A177-3AD203B41FA5}">
                      <a16:colId xmlns:a16="http://schemas.microsoft.com/office/drawing/2014/main" val="4045980793"/>
                    </a:ext>
                  </a:extLst>
                </a:gridCol>
                <a:gridCol w="1556386">
                  <a:extLst>
                    <a:ext uri="{9D8B030D-6E8A-4147-A177-3AD203B41FA5}">
                      <a16:colId xmlns:a16="http://schemas.microsoft.com/office/drawing/2014/main" val="319745468"/>
                    </a:ext>
                  </a:extLst>
                </a:gridCol>
                <a:gridCol w="1926448">
                  <a:extLst>
                    <a:ext uri="{9D8B030D-6E8A-4147-A177-3AD203B41FA5}">
                      <a16:colId xmlns:a16="http://schemas.microsoft.com/office/drawing/2014/main" val="3435838694"/>
                    </a:ext>
                  </a:extLst>
                </a:gridCol>
                <a:gridCol w="1926448">
                  <a:extLst>
                    <a:ext uri="{9D8B030D-6E8A-4147-A177-3AD203B41FA5}">
                      <a16:colId xmlns:a16="http://schemas.microsoft.com/office/drawing/2014/main" val="3238144123"/>
                    </a:ext>
                  </a:extLst>
                </a:gridCol>
              </a:tblGrid>
              <a:tr h="424761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字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段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含 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类</a:t>
                      </a:r>
                      <a:r>
                        <a:rPr lang="en-US" sz="2400" kern="100">
                          <a:effectLst/>
                        </a:rPr>
                        <a:t>  </a:t>
                      </a:r>
                      <a:r>
                        <a:rPr lang="zh-CN" sz="2400" kern="100">
                          <a:effectLst/>
                        </a:rPr>
                        <a:t>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长  度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是否为空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36487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PK</a:t>
                      </a:r>
                      <a:r>
                        <a:rPr lang="zh-CN" sz="2400" kern="100">
                          <a:effectLst/>
                        </a:rPr>
                        <a:t>自增）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347813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staff_id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员工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832040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sname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员工姓名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no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74728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beforepost_id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调动前部门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106594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afterpost_id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调动后部门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389608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ttype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调动类型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varchar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662449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tdate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调动日期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410356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opdate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操作日期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date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0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BBED-4C12-4370-B303-6FFFBD42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35F26-DD98-4A74-B6CA-B408D8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16.2.1 </a:t>
            </a:r>
            <a:r>
              <a:rPr lang="zh-CN" altLang="en-US" dirty="0"/>
              <a:t>数据库概念结构设计</a:t>
            </a:r>
            <a:endParaRPr lang="en-US" altLang="zh-CN" dirty="0"/>
          </a:p>
          <a:p>
            <a:r>
              <a:rPr lang="en-US" altLang="zh-CN" dirty="0"/>
              <a:t>16.2.2 </a:t>
            </a:r>
            <a:r>
              <a:rPr lang="zh-CN" altLang="en-US" dirty="0"/>
              <a:t>数据逻辑结构设计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16.2.3  </a:t>
            </a:r>
            <a:r>
              <a:rPr lang="zh-CN" altLang="en-US" dirty="0">
                <a:solidFill>
                  <a:srgbClr val="C00000"/>
                </a:solidFill>
              </a:rPr>
              <a:t>创建数据表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C84D1-97AA-4600-8C00-60535ABE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19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87CBE-0CB5-4B05-B98D-C8C3F628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16.2.3  </a:t>
            </a:r>
            <a:r>
              <a:rPr lang="zh-CN" altLang="en-US" dirty="0"/>
              <a:t>创建数据表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65D03-C846-4EBC-969C-85627DB3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16.2.2</a:t>
            </a:r>
            <a:r>
              <a:rPr lang="zh-CN" altLang="en-US" dirty="0"/>
              <a:t>节的逻辑结构，创建数据表。篇幅有限，创建数据表代码请读者参考本书提供的源代码</a:t>
            </a:r>
            <a:r>
              <a:rPr lang="en-US" altLang="zh-CN" dirty="0" err="1">
                <a:solidFill>
                  <a:srgbClr val="C00000"/>
                </a:solidFill>
              </a:rPr>
              <a:t>personmis.sql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7B82A-FFC5-483E-B60D-142349FA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9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16.1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16.2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16.3 </a:t>
            </a:r>
            <a:r>
              <a:rPr kumimoji="1" lang="zh-CN" altLang="en-US" dirty="0">
                <a:solidFill>
                  <a:srgbClr val="C00000"/>
                </a:solidFill>
              </a:rPr>
              <a:t>后台应用的实现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16.4 </a:t>
            </a:r>
            <a:r>
              <a:rPr kumimoji="1" lang="zh-CN" altLang="en-US" dirty="0"/>
              <a:t>前端项目的实现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16.5 </a:t>
            </a:r>
            <a:r>
              <a:rPr kumimoji="1" lang="zh-CN" altLang="en-US" dirty="0"/>
              <a:t>测试运行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809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16.3.1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IntelliJ IDEA</a:t>
            </a:r>
            <a:r>
              <a:rPr lang="zh-CN" altLang="en-US" dirty="0">
                <a:solidFill>
                  <a:srgbClr val="C00000"/>
                </a:solidFill>
              </a:rPr>
              <a:t>构建后台应用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623E7-C12C-4E7F-B557-480F4BBA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09153-3FF1-4647-9E03-28579A12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5.2.4</a:t>
            </a:r>
            <a:r>
              <a:rPr lang="zh-CN" altLang="en-US" dirty="0"/>
              <a:t>节使用</a:t>
            </a:r>
            <a:r>
              <a:rPr lang="en-US" altLang="zh-CN" dirty="0">
                <a:solidFill>
                  <a:srgbClr val="C00000"/>
                </a:solidFill>
              </a:rPr>
              <a:t>IntelliJ IDEA</a:t>
            </a:r>
            <a:r>
              <a:rPr lang="zh-CN" altLang="en-US" dirty="0"/>
              <a:t>构建基于</a:t>
            </a:r>
            <a:r>
              <a:rPr lang="en-US" altLang="zh-CN" dirty="0">
                <a:solidFill>
                  <a:srgbClr val="C00000"/>
                </a:solidFill>
              </a:rPr>
              <a:t>Spring Web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en-US" altLang="zh-CN" dirty="0">
                <a:solidFill>
                  <a:srgbClr val="C00000"/>
                </a:solidFill>
              </a:rPr>
              <a:t> Framework</a:t>
            </a:r>
            <a:r>
              <a:rPr lang="zh-CN" altLang="en-US" dirty="0"/>
              <a:t>依赖的人事管理系统后台应用</a:t>
            </a:r>
            <a:r>
              <a:rPr lang="en-US" altLang="zh-CN" dirty="0" err="1">
                <a:solidFill>
                  <a:srgbClr val="C00000"/>
                </a:solidFill>
              </a:rPr>
              <a:t>personmis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97C2C-6917-45EB-BA16-FA2BEED8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0E9AFE-51F8-418F-9A00-8C77B925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61" y="2625190"/>
            <a:ext cx="7356092" cy="31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25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16.3.2 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en-US" altLang="zh-CN" dirty="0">
                <a:solidFill>
                  <a:srgbClr val="C00000"/>
                </a:solidFill>
              </a:rPr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598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A267-F6A5-4CC1-BFD7-06F8C9B4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C7914-495E-48BD-8A48-55EC5F2D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修改人事管理系统</a:t>
            </a:r>
            <a:r>
              <a:rPr lang="en-US" altLang="zh-CN" dirty="0" err="1"/>
              <a:t>personmis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文件，添加</a:t>
            </a:r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连接依赖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5721D-44F4-4FDE-B6E8-C962ABB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D0FA9-3A11-4AE6-A24D-A8EB05FF41DC}"/>
              </a:ext>
            </a:extLst>
          </p:cNvPr>
          <p:cNvSpPr txBox="1"/>
          <p:nvPr/>
        </p:nvSpPr>
        <p:spPr>
          <a:xfrm>
            <a:off x="1307508" y="2555913"/>
            <a:ext cx="797971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&lt;dependency&gt;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&lt;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groupId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&lt;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-connector-java&lt;/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artifactId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&lt;version&gt;5.1.45&lt;/version&gt;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&lt;/dependency&gt;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47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16.3.3 </a:t>
            </a:r>
            <a:r>
              <a:rPr lang="zh-CN" altLang="en-US" dirty="0">
                <a:solidFill>
                  <a:srgbClr val="C00000"/>
                </a:solidFill>
              </a:rPr>
              <a:t>配置数据源等信息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1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16.1 </a:t>
            </a:r>
            <a:r>
              <a:rPr kumimoji="1" lang="zh-CN" altLang="en-US" dirty="0">
                <a:solidFill>
                  <a:srgbClr val="C00000"/>
                </a:solidFill>
              </a:rPr>
              <a:t>系统设计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16.2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16.3 </a:t>
            </a:r>
            <a:r>
              <a:rPr kumimoji="1" lang="zh-CN" altLang="en-US" dirty="0"/>
              <a:t>后台应用的实现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16.4 </a:t>
            </a:r>
            <a:r>
              <a:rPr kumimoji="1" lang="zh-CN" altLang="en-US" dirty="0"/>
              <a:t>前端项目的实现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16.5 </a:t>
            </a:r>
            <a:r>
              <a:rPr kumimoji="1" lang="zh-CN" altLang="en-US" dirty="0"/>
              <a:t>测试运行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E8D6A-85AC-4C31-B28E-B3B61B13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5D984-0840-48E6-821C-731AC89E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927EBA-C75A-4D18-9851-D069F0DB6AB8}"/>
              </a:ext>
            </a:extLst>
          </p:cNvPr>
          <p:cNvSpPr txBox="1"/>
          <p:nvPr/>
        </p:nvSpPr>
        <p:spPr>
          <a:xfrm>
            <a:off x="1307508" y="1366092"/>
            <a:ext cx="8960212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server.port=8443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server.servlet.context-path=/personmis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spring.datasource.url=jdbc:mysql://localhost:3306/personmis?characterEncoding=utf8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数据库用户名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spring.datasource.username=root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数据库密码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spring.datasource.password=root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数据库驱动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spring.datasource.driver-class-name=com.mysql.jdbc.Driver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设置包别名（在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Mapper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映射文件中直接使用实体类名）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mybatis.type-aliases-package=com.ch.personmis.entity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告诉系统在哪里去找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mapper.xml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文件（映射文件）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mybatis.mapperLocations=classpath:mappers/*.xml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在控制台输出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语句日志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logging.level.com.ch.personmis.repository=debug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让控制器输出的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字符串格式更美观</a:t>
            </a: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spring.jackson.serialization.indent-output=true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79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16.3.4 </a:t>
            </a:r>
            <a:r>
              <a:rPr lang="zh-CN" altLang="en-US" dirty="0">
                <a:solidFill>
                  <a:srgbClr val="C00000"/>
                </a:solidFill>
              </a:rPr>
              <a:t>创建</a:t>
            </a:r>
            <a:r>
              <a:rPr lang="en-US" altLang="zh-CN" dirty="0" err="1">
                <a:solidFill>
                  <a:srgbClr val="C00000"/>
                </a:solidFill>
              </a:rPr>
              <a:t>CorsFilter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Bean</a:t>
            </a:r>
            <a:r>
              <a:rPr lang="zh-CN" altLang="en-US" dirty="0">
                <a:solidFill>
                  <a:srgbClr val="C00000"/>
                </a:solidFill>
              </a:rPr>
              <a:t>实例实现跨域访问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0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FE28F-C2CC-4FA1-83CC-1BA50DC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16.3.4 </a:t>
            </a:r>
            <a:r>
              <a:rPr lang="zh-CN" altLang="en-US" sz="2800" dirty="0"/>
              <a:t>创建</a:t>
            </a:r>
            <a:r>
              <a:rPr lang="en-US" altLang="zh-CN" sz="2800" dirty="0" err="1"/>
              <a:t>CorsFilter</a:t>
            </a:r>
            <a:r>
              <a:rPr lang="zh-CN" altLang="en-US" sz="2800" dirty="0"/>
              <a:t>的</a:t>
            </a:r>
            <a:r>
              <a:rPr lang="en-US" altLang="zh-CN" sz="2800" dirty="0"/>
              <a:t>Bean</a:t>
            </a:r>
            <a:r>
              <a:rPr lang="zh-CN" altLang="en-US" sz="2800" dirty="0"/>
              <a:t>实例实现跨域访问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83CF2-CF9B-48A9-8246-9A2C1BDE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PersonmisApplication</a:t>
            </a:r>
            <a:r>
              <a:rPr lang="zh-CN" altLang="en-US" dirty="0"/>
              <a:t>主类中，创建</a:t>
            </a:r>
            <a:r>
              <a:rPr lang="en-US" altLang="zh-CN" dirty="0" err="1">
                <a:solidFill>
                  <a:srgbClr val="C00000"/>
                </a:solidFill>
              </a:rPr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</a:t>
            </a:r>
            <a:r>
              <a:rPr lang="zh-CN" altLang="en-US" dirty="0">
                <a:solidFill>
                  <a:srgbClr val="C00000"/>
                </a:solidFill>
              </a:rPr>
              <a:t>跨域访问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A002B-1825-44A8-BB24-10E662B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AD012-ADCE-4694-A1A5-54D503E2CC6D}"/>
              </a:ext>
            </a:extLst>
          </p:cNvPr>
          <p:cNvSpPr txBox="1"/>
          <p:nvPr/>
        </p:nvSpPr>
        <p:spPr>
          <a:xfrm>
            <a:off x="947451" y="2544896"/>
            <a:ext cx="8912645" cy="4278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CorsConfiguration corsConfig()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CorsConfiguration corsConfiguration = new CorsConfiguration();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允许跨域请求的域名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corsConfiguration.addAllowedOrigin("*");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允许发送的内容类型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corsConfiguration.addAllowedHeader("*");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跨域请求允许的请求方式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corsConfiguration.addAllowedMethod("*");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corsConfiguration.setMaxAge(3600L);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corsConfiguration;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@Bean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CorsFilter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corsFilter() 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UrlBasedCorsConfigurationSource source = new UrlBasedCorsConfigurationSource();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source.registerCorsConfiguration("/**", corsConfig());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new CorsFilter(source);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55F6FA1-F048-47D9-94E3-71E88E09CA96}"/>
              </a:ext>
            </a:extLst>
          </p:cNvPr>
          <p:cNvCxnSpPr/>
          <p:nvPr/>
        </p:nvCxnSpPr>
        <p:spPr>
          <a:xfrm flipH="1">
            <a:off x="2677099" y="1905918"/>
            <a:ext cx="5552501" cy="36906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3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16.3.5 </a:t>
            </a:r>
            <a:r>
              <a:rPr lang="zh-CN" altLang="en-US" dirty="0">
                <a:solidFill>
                  <a:srgbClr val="C00000"/>
                </a:solidFill>
              </a:rPr>
              <a:t>管理员登录后台实现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1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149C-070E-4790-951C-B1A6AE2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28AE5-EBBB-4733-93B2-19B04F7F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421039" cy="4586694"/>
          </a:xfrm>
        </p:spPr>
        <p:txBody>
          <a:bodyPr/>
          <a:lstStyle/>
          <a:p>
            <a:r>
              <a:rPr lang="zh-CN" altLang="en-US" dirty="0"/>
              <a:t>每个功能模块的后台实现共有</a:t>
            </a:r>
            <a:r>
              <a:rPr lang="en-US" altLang="zh-CN" dirty="0"/>
              <a:t>5</a:t>
            </a:r>
            <a:r>
              <a:rPr lang="zh-CN" altLang="en-US" dirty="0"/>
              <a:t>块内容：控制器层（</a:t>
            </a:r>
            <a:r>
              <a:rPr lang="en-US" altLang="zh-CN" dirty="0" err="1"/>
              <a:t>com.ch.personmis.</a:t>
            </a:r>
            <a:r>
              <a:rPr lang="en-US" altLang="zh-CN" dirty="0" err="1">
                <a:solidFill>
                  <a:srgbClr val="C00000"/>
                </a:solidFill>
              </a:rPr>
              <a:t>controller</a:t>
            </a:r>
            <a:r>
              <a:rPr lang="zh-CN" altLang="en-US" dirty="0"/>
              <a:t>）、业务层（</a:t>
            </a:r>
            <a:r>
              <a:rPr lang="en-US" altLang="zh-CN" dirty="0" err="1"/>
              <a:t>com.ch.personmis.</a:t>
            </a:r>
            <a:r>
              <a:rPr lang="en-US" altLang="zh-CN" dirty="0" err="1">
                <a:solidFill>
                  <a:srgbClr val="C00000"/>
                </a:solidFill>
              </a:rPr>
              <a:t>service</a:t>
            </a:r>
            <a:r>
              <a:rPr lang="zh-CN" altLang="en-US" dirty="0"/>
              <a:t>）、数据访问层（</a:t>
            </a:r>
            <a:r>
              <a:rPr lang="en-US" altLang="zh-CN" dirty="0" err="1"/>
              <a:t>com.ch.personmis.</a:t>
            </a:r>
            <a:r>
              <a:rPr lang="en-US" altLang="zh-CN" dirty="0" err="1">
                <a:solidFill>
                  <a:srgbClr val="C00000"/>
                </a:solidFill>
              </a:rPr>
              <a:t>repository</a:t>
            </a:r>
            <a:r>
              <a:rPr lang="zh-CN" altLang="en-US" dirty="0"/>
              <a:t>）、实体层（</a:t>
            </a:r>
            <a:r>
              <a:rPr lang="en-US" altLang="zh-CN" dirty="0" err="1"/>
              <a:t>com.ch.personmis.</a:t>
            </a:r>
            <a:r>
              <a:rPr lang="en-US" altLang="zh-CN" dirty="0" err="1">
                <a:solidFill>
                  <a:srgbClr val="C00000"/>
                </a:solidFill>
              </a:rPr>
              <a:t>entity</a:t>
            </a:r>
            <a:r>
              <a:rPr lang="zh-CN" altLang="en-US" dirty="0"/>
              <a:t>）以及</a:t>
            </a:r>
            <a:r>
              <a:rPr lang="en-US" altLang="zh-CN" dirty="0"/>
              <a:t>SQL</a:t>
            </a:r>
            <a:r>
              <a:rPr lang="zh-CN" altLang="en-US" dirty="0"/>
              <a:t>映射文件（</a:t>
            </a:r>
            <a:r>
              <a:rPr lang="en-US" altLang="zh-CN" dirty="0"/>
              <a:t>resources/</a:t>
            </a:r>
            <a:r>
              <a:rPr lang="en-US" altLang="zh-CN" dirty="0">
                <a:solidFill>
                  <a:srgbClr val="C00000"/>
                </a:solidFill>
              </a:rPr>
              <a:t>mappers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30A7B-A0D2-48C7-BF05-C5E17EC4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95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483F7-6956-4DB9-8F0D-0BF49443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．控制器层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25C9E-5958-4AD7-A5C0-11DA50F4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45356F-4D79-470E-B845-7CC9E6CB6313}"/>
              </a:ext>
            </a:extLst>
          </p:cNvPr>
          <p:cNvSpPr txBox="1"/>
          <p:nvPr/>
        </p:nvSpPr>
        <p:spPr>
          <a:xfrm>
            <a:off x="1057619" y="1372321"/>
            <a:ext cx="10739526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AdminController {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@Resource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AdminService adminService;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@PostMapping(value = "/login")</a:t>
            </a:r>
            <a:endParaRPr lang="zh-CN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前端访提交的是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数据对象时，后端使用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@RequestBody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解析</a:t>
            </a: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login(@RequestBody UserEntity userEntity, HttpSession session) {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adminService.login(userEntity, session);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356618-A31B-4CB2-9564-C1AE59C360AE}"/>
              </a:ext>
            </a:extLst>
          </p:cNvPr>
          <p:cNvSpPr/>
          <p:nvPr/>
        </p:nvSpPr>
        <p:spPr>
          <a:xfrm>
            <a:off x="3459296" y="5286083"/>
            <a:ext cx="7733841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控制器方法返回的是视图名称还是字符串值？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8C9588-D171-4CE2-B03E-A1A3EAAE7126}"/>
              </a:ext>
            </a:extLst>
          </p:cNvPr>
          <p:cNvCxnSpPr/>
          <p:nvPr/>
        </p:nvCxnSpPr>
        <p:spPr>
          <a:xfrm>
            <a:off x="2919470" y="3922005"/>
            <a:ext cx="3800819" cy="2291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59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6FB2-DFA0-4C99-98D5-1215E798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．业务层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E48AB-FAEF-4736-A8A9-CB7CCAB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538A33-A2F0-4FD7-B4D2-D97287134B55}"/>
              </a:ext>
            </a:extLst>
          </p:cNvPr>
          <p:cNvSpPr txBox="1"/>
          <p:nvPr/>
        </p:nvSpPr>
        <p:spPr>
          <a:xfrm>
            <a:off x="1307508" y="1399142"/>
            <a:ext cx="9147499" cy="4708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@Service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AdminServiceImpl implements AdminService{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@Resource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 AdminRepository adminRepository;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login(UserEntity userEntity, HttpSession session) {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UserEntity user = adminRepository.login(userEntity);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if(user != null) {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session.setAttribute("auser", user);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"ok";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}else {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"no";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465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72E21-B2DD-478F-B3C4-894AB70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数据访问层与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3F738-3F31-4E33-9DED-4C46284C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ADC619-84EB-417F-B529-77B53A072BBD}"/>
              </a:ext>
            </a:extLst>
          </p:cNvPr>
          <p:cNvSpPr txBox="1"/>
          <p:nvPr/>
        </p:nvSpPr>
        <p:spPr>
          <a:xfrm>
            <a:off x="694063" y="1469679"/>
            <a:ext cx="10851613" cy="3277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．数据访问层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与管理员登录相关的数据访问层是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AdminRepository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接口，该接口代码略。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映射文件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与管理员登录相关的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映射文件是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AdminMapper.xml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，该文件的核心内容是：</a:t>
            </a: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&lt;select id="login"  resultType="UserEntity" parameterType="UserEntity"&gt;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ausertable where aname =  #{uname} and apwd = #{upwd}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109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16.3.6 </a:t>
            </a:r>
            <a:r>
              <a:rPr lang="zh-CN" altLang="en-US" dirty="0">
                <a:solidFill>
                  <a:srgbClr val="C00000"/>
                </a:solidFill>
              </a:rPr>
              <a:t>部门管理后台实现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2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DE9F-6280-45DB-BAEA-0D4FE03B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4AECC-382B-4687-8240-89B3673F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部门管理功能模块包括</a:t>
            </a:r>
            <a:r>
              <a:rPr lang="zh-CN" altLang="en-US" dirty="0">
                <a:solidFill>
                  <a:srgbClr val="C00000"/>
                </a:solidFill>
              </a:rPr>
              <a:t>增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删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查</a:t>
            </a:r>
            <a:r>
              <a:rPr lang="zh-CN" altLang="en-US" dirty="0"/>
              <a:t>部门。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EDECB9-B5FD-4011-91F7-7D480D85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4ADFF9-BED5-40CF-8DB2-1294DC1BC997}"/>
              </a:ext>
            </a:extLst>
          </p:cNvPr>
          <p:cNvSpPr txBox="1"/>
          <p:nvPr/>
        </p:nvSpPr>
        <p:spPr>
          <a:xfrm>
            <a:off x="838200" y="2174163"/>
            <a:ext cx="10368625" cy="4231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．控制器层</a:t>
            </a:r>
            <a:endParaRPr lang="zh-CN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与部门管理相关的控制器是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DepartController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．业务层</a:t>
            </a:r>
          </a:p>
          <a:p>
            <a:r>
              <a:rPr lang="zh-CN" altLang="en-US" sz="2400" dirty="0"/>
              <a:t>与部门管理相关的业务层包括</a:t>
            </a:r>
            <a:r>
              <a:rPr lang="en-US" altLang="zh-CN" sz="2400" dirty="0" err="1"/>
              <a:t>DepartService</a:t>
            </a:r>
            <a:r>
              <a:rPr lang="zh-CN" altLang="en-US" sz="2400" dirty="0"/>
              <a:t>接口和</a:t>
            </a:r>
            <a:r>
              <a:rPr lang="en-US" altLang="zh-CN" sz="2400" dirty="0" err="1"/>
              <a:t>DepartServiceImpl</a:t>
            </a:r>
            <a:r>
              <a:rPr lang="zh-CN" altLang="en-US" sz="2400" dirty="0"/>
              <a:t>实现类。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．数据访问层</a:t>
            </a:r>
          </a:p>
          <a:p>
            <a:r>
              <a:rPr lang="zh-CN" altLang="en-US" sz="2400" dirty="0"/>
              <a:t>与部门管理相关的数据访问层是</a:t>
            </a:r>
            <a:r>
              <a:rPr lang="en-US" altLang="zh-CN" sz="2400" dirty="0" err="1"/>
              <a:t>DepartRepository</a:t>
            </a:r>
            <a:r>
              <a:rPr lang="zh-CN" altLang="en-US" sz="2400" dirty="0"/>
              <a:t>接口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．实体层</a:t>
            </a:r>
          </a:p>
          <a:p>
            <a:r>
              <a:rPr lang="zh-CN" altLang="en-US" sz="2400" dirty="0"/>
              <a:t>与部门管理相关的实体层有</a:t>
            </a:r>
            <a:r>
              <a:rPr lang="en-US" altLang="zh-CN" sz="2400" dirty="0"/>
              <a:t>Depart</a:t>
            </a:r>
            <a:r>
              <a:rPr lang="zh-CN" altLang="en-US" sz="2400" dirty="0"/>
              <a:t>（部门实体）和</a:t>
            </a:r>
            <a:r>
              <a:rPr lang="en-US" altLang="zh-CN" sz="2400" dirty="0" err="1"/>
              <a:t>DepartByCon</a:t>
            </a:r>
            <a:r>
              <a:rPr lang="zh-CN" altLang="en-US" sz="2400" dirty="0"/>
              <a:t>（条件查询实体）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zh-CN" altLang="en-US" sz="2400" dirty="0">
                <a:solidFill>
                  <a:srgbClr val="C00000"/>
                </a:solidFill>
              </a:rPr>
              <a:t>．</a:t>
            </a:r>
            <a:r>
              <a:rPr lang="en-US" altLang="zh-CN" sz="2400" dirty="0">
                <a:solidFill>
                  <a:srgbClr val="C00000"/>
                </a:solidFill>
              </a:rPr>
              <a:t>SQL</a:t>
            </a:r>
            <a:r>
              <a:rPr lang="zh-CN" altLang="en-US" sz="2400" dirty="0">
                <a:solidFill>
                  <a:srgbClr val="C00000"/>
                </a:solidFill>
              </a:rPr>
              <a:t>映射文件</a:t>
            </a:r>
          </a:p>
          <a:p>
            <a:r>
              <a:rPr lang="zh-CN" altLang="en-US" sz="2400" dirty="0"/>
              <a:t>与部门管理相关的</a:t>
            </a:r>
            <a:r>
              <a:rPr lang="en-US" altLang="zh-CN" sz="2400" dirty="0"/>
              <a:t>SQL</a:t>
            </a:r>
            <a:r>
              <a:rPr lang="zh-CN" altLang="en-US" sz="2400" dirty="0"/>
              <a:t>映射文件是</a:t>
            </a:r>
            <a:r>
              <a:rPr lang="en-US" altLang="zh-CN" sz="2400" dirty="0"/>
              <a:t>DepartMapper.xml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03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DB75-8F3D-4989-B72F-4D31975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2618F-96AF-42A5-B804-39C298AA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16.1.1 </a:t>
            </a:r>
            <a:r>
              <a:rPr lang="zh-CN" altLang="en-US" dirty="0">
                <a:solidFill>
                  <a:srgbClr val="C00000"/>
                </a:solidFill>
              </a:rPr>
              <a:t>系统功能需求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16.1.2 </a:t>
            </a:r>
            <a:r>
              <a:rPr lang="zh-CN" altLang="en-US" dirty="0"/>
              <a:t>系统模块划分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B6FC7-BBEC-4692-A673-35D9042C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11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16.3.7 </a:t>
            </a:r>
            <a:r>
              <a:rPr lang="zh-CN" altLang="en-US" dirty="0">
                <a:solidFill>
                  <a:srgbClr val="C00000"/>
                </a:solidFill>
              </a:rPr>
              <a:t>岗位管理后台实现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34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FEE71-CAD1-42FC-A017-BC49B543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A1ED7-3541-4C08-85AC-90E9475C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7" y="1510758"/>
            <a:ext cx="12019403" cy="49821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岗位管理功能模块包括</a:t>
            </a:r>
            <a:r>
              <a:rPr lang="zh-CN" altLang="en-US" dirty="0">
                <a:solidFill>
                  <a:srgbClr val="C00000"/>
                </a:solidFill>
              </a:rPr>
              <a:t>增、删、改、查</a:t>
            </a:r>
            <a:r>
              <a:rPr lang="zh-CN" altLang="en-US" dirty="0"/>
              <a:t>岗位。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．控制器层</a:t>
            </a:r>
          </a:p>
          <a:p>
            <a:r>
              <a:rPr lang="zh-CN" altLang="en-US" dirty="0"/>
              <a:t>与岗位管理相关的控制器是</a:t>
            </a:r>
            <a:r>
              <a:rPr lang="en-US" altLang="zh-CN" dirty="0" err="1"/>
              <a:t>PostController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．业务层</a:t>
            </a:r>
          </a:p>
          <a:p>
            <a:r>
              <a:rPr lang="zh-CN" altLang="en-US" dirty="0"/>
              <a:t>与岗位管理相关的业务层包括</a:t>
            </a:r>
            <a:r>
              <a:rPr lang="en-US" altLang="zh-CN" dirty="0" err="1"/>
              <a:t>PostService</a:t>
            </a:r>
            <a:r>
              <a:rPr lang="zh-CN" altLang="en-US" dirty="0"/>
              <a:t>接口和</a:t>
            </a:r>
            <a:r>
              <a:rPr lang="en-US" altLang="zh-CN" dirty="0" err="1"/>
              <a:t>PostServiceImpl</a:t>
            </a:r>
            <a:r>
              <a:rPr lang="zh-CN" altLang="en-US" dirty="0"/>
              <a:t>实现类。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．数据访问层</a:t>
            </a:r>
          </a:p>
          <a:p>
            <a:r>
              <a:rPr lang="zh-CN" altLang="en-US" dirty="0"/>
              <a:t>与岗位管理相关的数据访问层是</a:t>
            </a:r>
            <a:r>
              <a:rPr lang="en-US" altLang="zh-CN" dirty="0" err="1"/>
              <a:t>PostRepository</a:t>
            </a:r>
            <a:r>
              <a:rPr lang="zh-CN" altLang="en-US" dirty="0"/>
              <a:t>接口。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．实体层</a:t>
            </a:r>
          </a:p>
          <a:p>
            <a:r>
              <a:rPr lang="zh-CN" altLang="en-US" dirty="0"/>
              <a:t>与岗位管理相关的实体层有</a:t>
            </a:r>
            <a:r>
              <a:rPr lang="en-US" altLang="zh-CN" dirty="0"/>
              <a:t>Post</a:t>
            </a:r>
            <a:r>
              <a:rPr lang="zh-CN" altLang="en-US" dirty="0"/>
              <a:t>（岗位实体）和</a:t>
            </a:r>
            <a:r>
              <a:rPr lang="en-US" altLang="zh-CN" dirty="0" err="1"/>
              <a:t>PostByCon</a:t>
            </a:r>
            <a:r>
              <a:rPr lang="zh-CN" altLang="en-US" dirty="0"/>
              <a:t>（条件查询实体）。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</a:p>
          <a:p>
            <a:r>
              <a:rPr lang="zh-CN" altLang="en-US" dirty="0"/>
              <a:t>与岗位管理相关的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/>
              <a:t>PostMapper.xml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CBA00-BA75-44B5-B1A0-BE1D3B4E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12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16.3.8 </a:t>
            </a:r>
            <a:r>
              <a:rPr lang="zh-CN" altLang="en-US" dirty="0">
                <a:solidFill>
                  <a:srgbClr val="C00000"/>
                </a:solidFill>
              </a:rPr>
              <a:t>员工管理与试用期管理后台实现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77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F226-B2C7-4512-B4F1-075F682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830BE-7508-4326-8821-88276D00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510757"/>
            <a:ext cx="11591497" cy="521071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员工管理功能模块包括</a:t>
            </a:r>
            <a:r>
              <a:rPr lang="zh-CN" altLang="en-US" dirty="0">
                <a:solidFill>
                  <a:srgbClr val="C00000"/>
                </a:solidFill>
              </a:rPr>
              <a:t>增、删、改、员工</a:t>
            </a:r>
            <a:r>
              <a:rPr lang="zh-CN" altLang="en-US" dirty="0"/>
              <a:t>。试用期管理包括条件</a:t>
            </a:r>
            <a:r>
              <a:rPr lang="zh-CN" altLang="en-US" dirty="0">
                <a:solidFill>
                  <a:srgbClr val="C00000"/>
                </a:solidFill>
              </a:rPr>
              <a:t>查询试用期员工、试用期转正、延期</a:t>
            </a:r>
            <a:r>
              <a:rPr lang="zh-CN" altLang="en-US" dirty="0"/>
              <a:t>等操作。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．控制器层</a:t>
            </a:r>
          </a:p>
          <a:p>
            <a:r>
              <a:rPr lang="zh-CN" altLang="en-US" dirty="0"/>
              <a:t>与员工管理和试用期管理相关的控制器是</a:t>
            </a:r>
            <a:r>
              <a:rPr lang="en-US" altLang="zh-CN" dirty="0" err="1"/>
              <a:t>StaffController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．业务层</a:t>
            </a:r>
          </a:p>
          <a:p>
            <a:r>
              <a:rPr lang="zh-CN" altLang="en-US" dirty="0"/>
              <a:t>与员工管理和试用期管理相关的业务层包括</a:t>
            </a:r>
            <a:r>
              <a:rPr lang="en-US" altLang="zh-CN" dirty="0" err="1"/>
              <a:t>StaffService</a:t>
            </a:r>
            <a:r>
              <a:rPr lang="zh-CN" altLang="en-US" dirty="0"/>
              <a:t>接口和</a:t>
            </a:r>
            <a:r>
              <a:rPr lang="en-US" altLang="zh-CN" dirty="0" err="1"/>
              <a:t>StaffServiceImpl</a:t>
            </a:r>
            <a:r>
              <a:rPr lang="zh-CN" altLang="en-US" dirty="0"/>
              <a:t>实现类。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．数据访问层</a:t>
            </a:r>
          </a:p>
          <a:p>
            <a:r>
              <a:rPr lang="zh-CN" altLang="en-US" dirty="0"/>
              <a:t>与员工管理和试用期管理相关的数据访问层是</a:t>
            </a:r>
            <a:r>
              <a:rPr lang="en-US" altLang="zh-CN" dirty="0" err="1"/>
              <a:t>StaffRepository</a:t>
            </a:r>
            <a:r>
              <a:rPr lang="zh-CN" altLang="en-US" dirty="0"/>
              <a:t>接口。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．实体层</a:t>
            </a:r>
          </a:p>
          <a:p>
            <a:r>
              <a:rPr lang="zh-CN" altLang="en-US" dirty="0"/>
              <a:t>与员工管理和试用期管理相关的实体层有</a:t>
            </a:r>
            <a:r>
              <a:rPr lang="en-US" altLang="zh-CN" dirty="0"/>
              <a:t>Staff</a:t>
            </a:r>
            <a:r>
              <a:rPr lang="zh-CN" altLang="en-US" dirty="0"/>
              <a:t>（员工实体）、</a:t>
            </a:r>
            <a:r>
              <a:rPr lang="en-US" altLang="zh-CN" dirty="0" err="1"/>
              <a:t>StaffByCon</a:t>
            </a:r>
            <a:r>
              <a:rPr lang="zh-CN" altLang="en-US" dirty="0"/>
              <a:t>（条件查询员工实体）和</a:t>
            </a:r>
            <a:r>
              <a:rPr lang="en-US" altLang="zh-CN" dirty="0" err="1"/>
              <a:t>PeriodByCon</a:t>
            </a:r>
            <a:r>
              <a:rPr lang="zh-CN" altLang="en-US" dirty="0"/>
              <a:t>（条件查询试用期实体）。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</a:p>
          <a:p>
            <a:r>
              <a:rPr lang="zh-CN" altLang="en-US" dirty="0"/>
              <a:t>与员工管理和试用期管理相关的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/>
              <a:t>StaffMapper.xml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85844-16FA-4521-94CB-4747125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49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16.3.9 </a:t>
            </a:r>
            <a:r>
              <a:rPr lang="zh-CN" altLang="en-US" dirty="0">
                <a:solidFill>
                  <a:srgbClr val="C00000"/>
                </a:solidFill>
              </a:rPr>
              <a:t>岗位调动管理后台实现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580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D2E8-C892-43B9-BE2C-9E857D88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81E66-BC16-44C2-B2B1-134F899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70" y="1510758"/>
            <a:ext cx="12015730" cy="49821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岗位调动管理功能模块包括录入岗位</a:t>
            </a:r>
            <a:r>
              <a:rPr lang="zh-CN" altLang="en-US" dirty="0">
                <a:solidFill>
                  <a:srgbClr val="C00000"/>
                </a:solidFill>
              </a:rPr>
              <a:t>调动信息、多条件查询</a:t>
            </a:r>
            <a:r>
              <a:rPr lang="zh-CN" altLang="en-US" dirty="0"/>
              <a:t>岗位调动信息。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．控制器层</a:t>
            </a:r>
          </a:p>
          <a:p>
            <a:r>
              <a:rPr lang="zh-CN" altLang="en-US" dirty="0"/>
              <a:t>与岗位调动管理相关的控制器是</a:t>
            </a:r>
            <a:r>
              <a:rPr lang="en-US" altLang="zh-CN" dirty="0" err="1"/>
              <a:t>TransferController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．业务层</a:t>
            </a:r>
          </a:p>
          <a:p>
            <a:r>
              <a:rPr lang="zh-CN" altLang="en-US" dirty="0"/>
              <a:t>与岗位调动管理相关的业务层包括</a:t>
            </a:r>
            <a:r>
              <a:rPr lang="en-US" altLang="zh-CN" dirty="0" err="1"/>
              <a:t>TransferService</a:t>
            </a:r>
            <a:r>
              <a:rPr lang="zh-CN" altLang="en-US" dirty="0"/>
              <a:t>接口和</a:t>
            </a:r>
            <a:r>
              <a:rPr lang="en-US" altLang="zh-CN" dirty="0" err="1"/>
              <a:t>TransferServiceImpl</a:t>
            </a:r>
            <a:r>
              <a:rPr lang="zh-CN" altLang="en-US" dirty="0"/>
              <a:t>实现类。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．数据访问层</a:t>
            </a:r>
          </a:p>
          <a:p>
            <a:r>
              <a:rPr lang="zh-CN" altLang="en-US" dirty="0"/>
              <a:t>与岗位调动管理相关的数据访问层是</a:t>
            </a:r>
            <a:r>
              <a:rPr lang="en-US" altLang="zh-CN" dirty="0" err="1"/>
              <a:t>TransferRepository</a:t>
            </a:r>
            <a:r>
              <a:rPr lang="zh-CN" altLang="en-US" dirty="0"/>
              <a:t>接口。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．实体层</a:t>
            </a:r>
          </a:p>
          <a:p>
            <a:r>
              <a:rPr lang="zh-CN" altLang="en-US" dirty="0"/>
              <a:t>与岗位调动管理相关的实体层有</a:t>
            </a:r>
            <a:r>
              <a:rPr lang="en-US" altLang="zh-CN" dirty="0"/>
              <a:t>Transfer</a:t>
            </a:r>
            <a:r>
              <a:rPr lang="zh-CN" altLang="en-US" dirty="0"/>
              <a:t>（封装岗位调动及条件查询信息）。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</a:p>
          <a:p>
            <a:r>
              <a:rPr lang="zh-CN" altLang="en-US" dirty="0"/>
              <a:t>与岗位调动管理相关的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/>
              <a:t>TransferMapper.xml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552B5-901F-40F5-A902-00C741A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286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16.3.10 </a:t>
            </a:r>
            <a:r>
              <a:rPr lang="zh-CN" altLang="en-US" dirty="0">
                <a:solidFill>
                  <a:srgbClr val="C00000"/>
                </a:solidFill>
              </a:rPr>
              <a:t>员工离职管理后台实现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355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EA4F1-1847-4AE6-92DE-C35CBCBB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BE0DF-1F05-4ADC-935C-9C910C71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77" y="1510758"/>
            <a:ext cx="11369407" cy="458669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员工离职管理功能模块包括录入</a:t>
            </a:r>
            <a:r>
              <a:rPr lang="zh-CN" altLang="en-US" dirty="0">
                <a:solidFill>
                  <a:srgbClr val="C00000"/>
                </a:solidFill>
              </a:rPr>
              <a:t>员工离职信息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查询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C00000"/>
                </a:solidFill>
              </a:rPr>
              <a:t>条件查询员工离职</a:t>
            </a:r>
            <a:r>
              <a:rPr lang="zh-CN" altLang="en-US" dirty="0"/>
              <a:t>信息。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．控制器层</a:t>
            </a:r>
          </a:p>
          <a:p>
            <a:r>
              <a:rPr lang="zh-CN" altLang="en-US" dirty="0"/>
              <a:t>与员工离职管理相关的控制器是</a:t>
            </a:r>
            <a:r>
              <a:rPr lang="en-US" altLang="zh-CN" dirty="0" err="1"/>
              <a:t>QuitController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．业务层</a:t>
            </a:r>
          </a:p>
          <a:p>
            <a:r>
              <a:rPr lang="zh-CN" altLang="en-US" dirty="0"/>
              <a:t>与员工离职管理相关的业务层包括</a:t>
            </a:r>
            <a:r>
              <a:rPr lang="en-US" altLang="zh-CN" dirty="0" err="1"/>
              <a:t>QuitService</a:t>
            </a:r>
            <a:r>
              <a:rPr lang="zh-CN" altLang="en-US" dirty="0"/>
              <a:t>接口和</a:t>
            </a:r>
            <a:r>
              <a:rPr lang="en-US" altLang="zh-CN" dirty="0" err="1"/>
              <a:t>QuitServiceImpl</a:t>
            </a:r>
            <a:r>
              <a:rPr lang="zh-CN" altLang="en-US" dirty="0"/>
              <a:t>实现类。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．数据访问层</a:t>
            </a:r>
          </a:p>
          <a:p>
            <a:r>
              <a:rPr lang="zh-CN" altLang="en-US" dirty="0"/>
              <a:t>与员工离职管理相关的数据访问层是</a:t>
            </a:r>
            <a:r>
              <a:rPr lang="en-US" altLang="zh-CN" dirty="0" err="1"/>
              <a:t>QuitRepository</a:t>
            </a:r>
            <a:r>
              <a:rPr lang="zh-CN" altLang="en-US" dirty="0"/>
              <a:t>接口。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．实体层</a:t>
            </a:r>
          </a:p>
          <a:p>
            <a:r>
              <a:rPr lang="zh-CN" altLang="en-US" dirty="0"/>
              <a:t>与员工离职管理相关的实体层有</a:t>
            </a:r>
            <a:r>
              <a:rPr lang="en-US" altLang="zh-CN" dirty="0"/>
              <a:t>Quit</a:t>
            </a:r>
            <a:r>
              <a:rPr lang="zh-CN" altLang="en-US" dirty="0"/>
              <a:t>（封装离职和条件查询信息）。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</a:p>
          <a:p>
            <a:r>
              <a:rPr lang="zh-CN" altLang="en-US" dirty="0"/>
              <a:t>与员工离职管理相关的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/>
              <a:t>QuitMapper.xml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F1DE4-BC21-46F7-98E0-21FDE8C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4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3A55-9C86-4B02-AC27-6238660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后台应用的实现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1550-42B8-4F79-89EC-27222D15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53472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16.3.1 </a:t>
            </a:r>
            <a:r>
              <a:rPr lang="zh-CN" altLang="en-US" dirty="0"/>
              <a:t>使用</a:t>
            </a:r>
            <a:r>
              <a:rPr lang="en-US" altLang="zh-CN" dirty="0"/>
              <a:t>IntelliJ IDEA</a:t>
            </a:r>
            <a:r>
              <a:rPr lang="zh-CN" altLang="en-US" dirty="0"/>
              <a:t>构建后台应用</a:t>
            </a:r>
            <a:endParaRPr lang="en-US" altLang="zh-CN" dirty="0"/>
          </a:p>
          <a:p>
            <a:r>
              <a:rPr lang="en-US" altLang="zh-CN" dirty="0"/>
              <a:t>16.3.2 </a:t>
            </a:r>
            <a:r>
              <a:rPr lang="zh-CN" altLang="en-US" dirty="0"/>
              <a:t>修改</a:t>
            </a:r>
            <a:r>
              <a:rPr lang="en-US" altLang="zh-CN" dirty="0"/>
              <a:t>pom.xml</a:t>
            </a:r>
          </a:p>
          <a:p>
            <a:r>
              <a:rPr lang="en-US" altLang="zh-CN" dirty="0"/>
              <a:t>16.3.3 </a:t>
            </a:r>
            <a:r>
              <a:rPr lang="zh-CN" altLang="en-US" dirty="0"/>
              <a:t>配置数据源等信息</a:t>
            </a:r>
            <a:endParaRPr lang="en-US" altLang="zh-CN" dirty="0"/>
          </a:p>
          <a:p>
            <a:r>
              <a:rPr lang="en-US" altLang="zh-CN" dirty="0"/>
              <a:t>16.3.4 </a:t>
            </a:r>
            <a:r>
              <a:rPr lang="zh-CN" altLang="en-US" dirty="0"/>
              <a:t>创建</a:t>
            </a:r>
            <a:r>
              <a:rPr lang="en-US" altLang="zh-CN" dirty="0" err="1"/>
              <a:t>CorsFilter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实例实现跨域访问</a:t>
            </a:r>
            <a:endParaRPr lang="en-US" altLang="zh-CN" dirty="0"/>
          </a:p>
          <a:p>
            <a:r>
              <a:rPr lang="en-US" altLang="zh-CN" dirty="0"/>
              <a:t>16.3.5 </a:t>
            </a:r>
            <a:r>
              <a:rPr lang="zh-CN" altLang="en-US" dirty="0"/>
              <a:t>管理员登录后台实现</a:t>
            </a:r>
            <a:endParaRPr lang="en-US" altLang="zh-CN" dirty="0"/>
          </a:p>
          <a:p>
            <a:r>
              <a:rPr lang="en-US" altLang="zh-CN" dirty="0"/>
              <a:t>16.3.6 </a:t>
            </a:r>
            <a:r>
              <a:rPr lang="zh-CN" altLang="en-US" dirty="0"/>
              <a:t>部门管理后台实现</a:t>
            </a:r>
            <a:endParaRPr lang="en-US" altLang="zh-CN" dirty="0"/>
          </a:p>
          <a:p>
            <a:r>
              <a:rPr lang="en-US" altLang="zh-CN" dirty="0"/>
              <a:t>16.3.7 </a:t>
            </a:r>
            <a:r>
              <a:rPr lang="zh-CN" altLang="en-US" dirty="0"/>
              <a:t>岗位管理后台实现</a:t>
            </a:r>
            <a:endParaRPr lang="en-US" altLang="zh-CN" dirty="0"/>
          </a:p>
          <a:p>
            <a:r>
              <a:rPr lang="en-US" altLang="zh-CN" dirty="0"/>
              <a:t>16.3.8 </a:t>
            </a:r>
            <a:r>
              <a:rPr lang="zh-CN" altLang="en-US" dirty="0"/>
              <a:t>员工管理与试用期管理后台实现</a:t>
            </a:r>
            <a:endParaRPr lang="en-US" altLang="zh-CN" dirty="0"/>
          </a:p>
          <a:p>
            <a:r>
              <a:rPr lang="en-US" altLang="zh-CN" dirty="0"/>
              <a:t>16.3.9 </a:t>
            </a:r>
            <a:r>
              <a:rPr lang="zh-CN" altLang="en-US" dirty="0"/>
              <a:t>岗位调动管理后台实现</a:t>
            </a:r>
            <a:endParaRPr lang="en-US" altLang="zh-CN" dirty="0"/>
          </a:p>
          <a:p>
            <a:r>
              <a:rPr lang="en-US" altLang="zh-CN" dirty="0"/>
              <a:t>16.3.10 </a:t>
            </a:r>
            <a:r>
              <a:rPr lang="zh-CN" altLang="en-US" dirty="0"/>
              <a:t>员工离职管理后台实现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16.3.11 </a:t>
            </a:r>
            <a:r>
              <a:rPr lang="zh-CN" altLang="en-US" dirty="0">
                <a:solidFill>
                  <a:srgbClr val="C00000"/>
                </a:solidFill>
              </a:rPr>
              <a:t>报表管理后台实现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BD487-337B-4012-92A1-AC04134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5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C018-A8A7-4FBC-9231-8B203109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16.3.11 </a:t>
            </a:r>
            <a:r>
              <a:rPr lang="zh-CN" altLang="en-US" dirty="0"/>
              <a:t>报表管理后台实现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4A9F7-89DE-41C5-9ABE-A13AAE03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1353800" cy="509936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报表管理功能模块包括新聘员工报表、离职员工报表以及岗位调动报表的查询。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．控制器层</a:t>
            </a:r>
          </a:p>
          <a:p>
            <a:r>
              <a:rPr lang="zh-CN" altLang="en-US" dirty="0"/>
              <a:t>与报表管理相关的控制器是</a:t>
            </a:r>
            <a:r>
              <a:rPr lang="en-US" altLang="zh-CN" dirty="0" err="1"/>
              <a:t>ReportController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．业务层</a:t>
            </a:r>
          </a:p>
          <a:p>
            <a:r>
              <a:rPr lang="zh-CN" altLang="en-US" dirty="0"/>
              <a:t>与报表管理相关的业务层包括</a:t>
            </a:r>
            <a:r>
              <a:rPr lang="en-US" altLang="zh-CN" dirty="0" err="1"/>
              <a:t>ReportService</a:t>
            </a:r>
            <a:r>
              <a:rPr lang="zh-CN" altLang="en-US" dirty="0"/>
              <a:t>接口和</a:t>
            </a:r>
            <a:r>
              <a:rPr lang="en-US" altLang="zh-CN" dirty="0" err="1"/>
              <a:t>ReportServiceImpl</a:t>
            </a:r>
            <a:r>
              <a:rPr lang="zh-CN" altLang="en-US" dirty="0"/>
              <a:t>实现类。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．数据访问层</a:t>
            </a:r>
          </a:p>
          <a:p>
            <a:r>
              <a:rPr lang="zh-CN" altLang="en-US" dirty="0"/>
              <a:t>与报表管理相关的数据访问层是</a:t>
            </a:r>
            <a:r>
              <a:rPr lang="en-US" altLang="zh-CN" dirty="0" err="1"/>
              <a:t>ReportRepository</a:t>
            </a:r>
            <a:r>
              <a:rPr lang="zh-CN" altLang="en-US" dirty="0"/>
              <a:t>接口。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．实体层</a:t>
            </a:r>
          </a:p>
          <a:p>
            <a:r>
              <a:rPr lang="zh-CN" altLang="en-US" dirty="0"/>
              <a:t>与报表管理相关的实体层有</a:t>
            </a:r>
            <a:r>
              <a:rPr lang="en-US" altLang="zh-CN" dirty="0"/>
              <a:t>Report</a:t>
            </a:r>
            <a:r>
              <a:rPr lang="zh-CN" altLang="en-US" dirty="0"/>
              <a:t>（封装条件查询信息）。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</a:p>
          <a:p>
            <a:r>
              <a:rPr lang="zh-CN" altLang="en-US" dirty="0"/>
              <a:t>与报表管理相关的</a:t>
            </a:r>
            <a:r>
              <a:rPr lang="en-US" altLang="zh-CN" dirty="0"/>
              <a:t>SQL</a:t>
            </a:r>
            <a:r>
              <a:rPr lang="zh-CN" altLang="en-US" dirty="0"/>
              <a:t>映射文件是</a:t>
            </a:r>
            <a:r>
              <a:rPr lang="en-US" altLang="zh-CN" dirty="0"/>
              <a:t>ReportMapper.xml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15207-AAF1-4BCA-A392-D09E73AC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29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513D8-1C3A-4398-B72C-CCB44002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16.1.1 </a:t>
            </a:r>
            <a:r>
              <a:rPr lang="zh-CN" altLang="en-US" dirty="0"/>
              <a:t>系统功能需求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5E19B-B086-4DDA-B3A7-354AD33F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本章将使用</a:t>
            </a:r>
            <a:r>
              <a:rPr lang="en-US" altLang="zh-CN" dirty="0">
                <a:solidFill>
                  <a:srgbClr val="C00000"/>
                </a:solidFill>
              </a:rPr>
              <a:t>Spring Boot + 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/>
              <a:t>实现后端系统的开发，使用</a:t>
            </a:r>
            <a:r>
              <a:rPr lang="en-US" altLang="zh-CN" dirty="0">
                <a:solidFill>
                  <a:srgbClr val="C00000"/>
                </a:solidFill>
              </a:rPr>
              <a:t>Vue.js 3</a:t>
            </a:r>
            <a:r>
              <a:rPr lang="zh-CN" altLang="en-US" dirty="0"/>
              <a:t>实现前端系统的开发，数据库采用的是</a:t>
            </a:r>
            <a:r>
              <a:rPr lang="en-US" altLang="zh-CN" dirty="0">
                <a:solidFill>
                  <a:srgbClr val="C00000"/>
                </a:solidFill>
              </a:rPr>
              <a:t>MySQL5.x</a:t>
            </a:r>
            <a:r>
              <a:rPr lang="zh-CN" altLang="en-US" dirty="0"/>
              <a:t>，后端集成开发环境为</a:t>
            </a:r>
            <a:r>
              <a:rPr lang="en-US" altLang="zh-CN" dirty="0">
                <a:solidFill>
                  <a:srgbClr val="C00000"/>
                </a:solidFill>
              </a:rPr>
              <a:t>IntelliJ IDEA</a:t>
            </a:r>
            <a:r>
              <a:rPr lang="zh-CN" altLang="en-US" dirty="0"/>
              <a:t>，前端集成开发环境为</a:t>
            </a:r>
            <a:r>
              <a:rPr lang="en-US" altLang="zh-CN" dirty="0" err="1">
                <a:solidFill>
                  <a:srgbClr val="C00000"/>
                </a:solidFill>
              </a:rPr>
              <a:t>VSCode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0D990-50C0-4B3F-BF61-0C135EFB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C2A737-CBE9-47DC-A64F-D62924B121EB}"/>
              </a:ext>
            </a:extLst>
          </p:cNvPr>
          <p:cNvSpPr/>
          <p:nvPr/>
        </p:nvSpPr>
        <p:spPr>
          <a:xfrm>
            <a:off x="3082248" y="3241713"/>
            <a:ext cx="5773393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前后端分离开发的核心思想是？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396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16.1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16.2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16.3 </a:t>
            </a:r>
            <a:r>
              <a:rPr kumimoji="1" lang="zh-CN" altLang="en-US" dirty="0"/>
              <a:t>后台应用的实现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16.4 </a:t>
            </a:r>
            <a:r>
              <a:rPr kumimoji="1" lang="zh-CN" altLang="en-US" dirty="0">
                <a:solidFill>
                  <a:srgbClr val="C00000"/>
                </a:solidFill>
              </a:rPr>
              <a:t>前端项目的实现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16.5 </a:t>
            </a:r>
            <a:r>
              <a:rPr kumimoji="1" lang="zh-CN" altLang="en-US" dirty="0"/>
              <a:t>测试运行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858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16.4.1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>
                <a:solidFill>
                  <a:srgbClr val="C00000"/>
                </a:solidFill>
              </a:rPr>
              <a:t>搭建前端项目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597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B1BA2-CD64-489D-8D2C-25534E5C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95AC6-66E5-4E94-B21F-78E659641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/>
              <a:t>搭建基于</a:t>
            </a:r>
            <a:r>
              <a:rPr lang="en-US" altLang="zh-CN" dirty="0">
                <a:solidFill>
                  <a:srgbClr val="C00000"/>
                </a:solidFill>
              </a:rPr>
              <a:t>Router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功能的前端项目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。搭建成功后，使用</a:t>
            </a:r>
            <a:r>
              <a:rPr lang="en-US" altLang="zh-CN" dirty="0" err="1"/>
              <a:t>VSCode</a:t>
            </a:r>
            <a:r>
              <a:rPr lang="zh-CN" altLang="en-US" dirty="0"/>
              <a:t>打开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目录即可进行前端项目的实现。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BFA22-8067-4E3E-A467-4FD6CC21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33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16.4.2 </a:t>
            </a:r>
            <a:r>
              <a:rPr lang="zh-CN" altLang="en-US" dirty="0">
                <a:solidFill>
                  <a:srgbClr val="C00000"/>
                </a:solidFill>
              </a:rPr>
              <a:t>安装</a:t>
            </a:r>
            <a:r>
              <a:rPr lang="en-US" altLang="zh-CN" dirty="0" err="1">
                <a:solidFill>
                  <a:srgbClr val="C00000"/>
                </a:solidFill>
              </a:rPr>
              <a:t>axios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95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DBF7-B2E3-49C3-84AA-D8DB74E1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E0929-5202-444B-8F19-84799ADD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在前端界面组件中，我们通过</a:t>
            </a:r>
            <a:r>
              <a:rPr lang="en-US" altLang="zh-CN" dirty="0" err="1">
                <a:solidFill>
                  <a:srgbClr val="C00000"/>
                </a:solidFill>
              </a:rPr>
              <a:t>axios</a:t>
            </a:r>
            <a:r>
              <a:rPr lang="zh-CN" altLang="en-US" dirty="0"/>
              <a:t>模块向后端提交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zh-CN" altLang="en-US" dirty="0"/>
              <a:t>异步请求。所以需要打开</a:t>
            </a:r>
            <a:r>
              <a:rPr lang="en-US" altLang="zh-CN" dirty="0" err="1">
                <a:solidFill>
                  <a:srgbClr val="C00000"/>
                </a:solidFill>
              </a:rPr>
              <a:t>VSCode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Terminal</a:t>
            </a:r>
            <a:r>
              <a:rPr lang="zh-CN" altLang="en-US" dirty="0">
                <a:solidFill>
                  <a:srgbClr val="C00000"/>
                </a:solidFill>
              </a:rPr>
              <a:t>终端命令行</a:t>
            </a:r>
            <a:r>
              <a:rPr lang="zh-CN" altLang="en-US" dirty="0"/>
              <a:t>窗口，执行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install --save </a:t>
            </a:r>
            <a:r>
              <a:rPr lang="en-US" altLang="zh-CN" dirty="0" err="1">
                <a:solidFill>
                  <a:srgbClr val="C00000"/>
                </a:solidFill>
              </a:rPr>
              <a:t>axios</a:t>
            </a:r>
            <a:r>
              <a:rPr lang="zh-CN" altLang="en-US" dirty="0"/>
              <a:t>命令安装</a:t>
            </a:r>
            <a:r>
              <a:rPr lang="en-US" altLang="zh-CN" dirty="0" err="1">
                <a:solidFill>
                  <a:srgbClr val="C00000"/>
                </a:solidFill>
              </a:rPr>
              <a:t>axios</a:t>
            </a:r>
            <a:r>
              <a:rPr lang="zh-CN" altLang="en-US" dirty="0"/>
              <a:t>模块。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08E03-BAE9-47E3-AD87-D6542983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311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16.4.3 </a:t>
            </a:r>
            <a:r>
              <a:rPr lang="zh-CN" altLang="en-US" dirty="0">
                <a:solidFill>
                  <a:srgbClr val="C00000"/>
                </a:solidFill>
              </a:rPr>
              <a:t>设置反向代理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441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EA1C-2C7A-4375-AE75-36B491BB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98C1D-1955-47C9-9F75-6E5820E3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成功安装</a:t>
            </a:r>
            <a:r>
              <a:rPr lang="en-US" altLang="zh-CN" dirty="0" err="1">
                <a:solidFill>
                  <a:srgbClr val="C00000"/>
                </a:solidFill>
              </a:rPr>
              <a:t>axios</a:t>
            </a:r>
            <a:r>
              <a:rPr lang="zh-CN" altLang="en-US" dirty="0"/>
              <a:t>模块后，首先在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的入口文件</a:t>
            </a:r>
            <a:r>
              <a:rPr lang="en-US" altLang="zh-CN" dirty="0">
                <a:solidFill>
                  <a:srgbClr val="C00000"/>
                </a:solidFill>
              </a:rPr>
              <a:t>main.js</a:t>
            </a:r>
            <a:r>
              <a:rPr lang="zh-CN" altLang="en-US" dirty="0"/>
              <a:t>中，将</a:t>
            </a:r>
            <a:r>
              <a:rPr lang="en-US" altLang="zh-CN" dirty="0" err="1">
                <a:solidFill>
                  <a:srgbClr val="C00000"/>
                </a:solidFill>
              </a:rPr>
              <a:t>axios</a:t>
            </a:r>
            <a:r>
              <a:rPr lang="zh-CN" altLang="en-US" dirty="0"/>
              <a:t>挂载到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zh-CN" altLang="en-US" dirty="0">
                <a:solidFill>
                  <a:srgbClr val="C00000"/>
                </a:solidFill>
              </a:rPr>
              <a:t>实例</a:t>
            </a:r>
            <a:r>
              <a:rPr lang="zh-CN" altLang="en-US" dirty="0"/>
              <a:t>上，示例代码如下：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90A1DF-3359-4B45-925E-EAB138CE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297AD0-3D2F-460E-A63D-2E84C42CB773}"/>
              </a:ext>
            </a:extLst>
          </p:cNvPr>
          <p:cNvSpPr txBox="1"/>
          <p:nvPr/>
        </p:nvSpPr>
        <p:spPr>
          <a:xfrm>
            <a:off x="1307509" y="2511846"/>
            <a:ext cx="758310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设置反向代理，前端请求默认发送到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http://localhost:8443/personmis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axios = require('axios')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axios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来完成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ajax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请求。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全局注册，之后可在其他组件中通过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this.$axios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发送数据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axios.defaults.baseURL = 'http://localhost:8443/personmis'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//axios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挂载到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vapp.config.globalProperties.$axios = axios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18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6E69E-00EF-4FD3-8BC1-7B05D9B1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912B7-F6DE-4A98-B63C-E6BE1717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其次，在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根目录下，创建</a:t>
            </a:r>
            <a:r>
              <a:rPr lang="en-US" altLang="zh-CN" dirty="0">
                <a:solidFill>
                  <a:srgbClr val="C00000"/>
                </a:solidFill>
              </a:rPr>
              <a:t>Vue</a:t>
            </a:r>
            <a:r>
              <a:rPr lang="zh-CN" altLang="en-US" dirty="0"/>
              <a:t>的配置文件</a:t>
            </a:r>
            <a:r>
              <a:rPr lang="en-US" altLang="zh-CN" dirty="0">
                <a:solidFill>
                  <a:srgbClr val="C00000"/>
                </a:solidFill>
              </a:rPr>
              <a:t>vue.config.js</a:t>
            </a:r>
            <a:r>
              <a:rPr lang="zh-CN" altLang="en-US" dirty="0"/>
              <a:t>，设置</a:t>
            </a:r>
            <a:r>
              <a:rPr lang="zh-CN" altLang="en-US" dirty="0">
                <a:solidFill>
                  <a:srgbClr val="C00000"/>
                </a:solidFill>
              </a:rPr>
              <a:t>反向代理</a:t>
            </a:r>
            <a:r>
              <a:rPr lang="zh-CN" altLang="en-US" dirty="0"/>
              <a:t>支持。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44F37-628D-4C2F-BD1D-CA83A9D8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4CC081-E4E5-4A94-9F23-1878E8ECEA60}"/>
              </a:ext>
            </a:extLst>
          </p:cNvPr>
          <p:cNvSpPr txBox="1"/>
          <p:nvPr/>
        </p:nvSpPr>
        <p:spPr>
          <a:xfrm>
            <a:off x="1079654" y="2467778"/>
            <a:ext cx="11027884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module.exports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在本地会创建一个虚拟服务端，虚拟服务器访问后端的服务器不存在跨域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devServer: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proxy: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'/personmis': {/*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将所有以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/personmis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开头的请求自动代理到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http://localhost:8443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后端的基准地址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target: 'http://localhost:8443',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是否启用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websockets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ws: true,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/*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开启代理：在本地会创建一个虚拟服务端，然后发送请求的数据，并同时接收请求的数据，这样服务端和服务端进行数据的交互就不会有跨域问题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changeOrigin: true,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pathRewrite: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'^/personmis': ''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}}}}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960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16.4.4 </a:t>
            </a:r>
            <a:r>
              <a:rPr lang="zh-CN" altLang="en-US" dirty="0">
                <a:solidFill>
                  <a:srgbClr val="C00000"/>
                </a:solidFill>
              </a:rPr>
              <a:t>配置页面路由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25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95C0C-F53A-48CD-93D6-E0AA9F32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88963-3DE5-46F0-BED2-0DA5B9D8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/router/index.js</a:t>
            </a:r>
            <a:r>
              <a:rPr lang="zh-CN" altLang="en-US" dirty="0"/>
              <a:t>文件中，配置页面路由。跳转登录界面的路由不需要登录权限验证，需要加上</a:t>
            </a:r>
            <a:r>
              <a:rPr lang="en-US" altLang="zh-CN" dirty="0">
                <a:solidFill>
                  <a:srgbClr val="C00000"/>
                </a:solidFill>
              </a:rPr>
              <a:t>meta:{</a:t>
            </a:r>
            <a:r>
              <a:rPr lang="en-US" altLang="zh-CN" dirty="0" err="1">
                <a:solidFill>
                  <a:srgbClr val="C00000"/>
                </a:solidFill>
              </a:rPr>
              <a:t>auth:true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/>
              <a:t>数据，以便在路由钩子函数中判断。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7009F-80C0-4A37-BF3C-6149A345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7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1F6F-359C-422C-9AFF-AA2273A0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08" y="365126"/>
            <a:ext cx="8151212" cy="879086"/>
          </a:xfrm>
        </p:spPr>
        <p:txBody>
          <a:bodyPr/>
          <a:lstStyle/>
          <a:p>
            <a:r>
              <a:rPr lang="en-US" altLang="zh-CN" dirty="0"/>
              <a:t>16.1.1 </a:t>
            </a:r>
            <a:r>
              <a:rPr lang="zh-CN" altLang="en-US" dirty="0"/>
              <a:t>系统功能需求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2B3DF-EDDE-4137-ABEF-070C2C0A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、部门管理</a:t>
            </a:r>
            <a:r>
              <a:rPr lang="zh-CN" altLang="en-US" dirty="0"/>
              <a:t>：主要用于描述组织的部门信息，以及部门的上下级关系。包括新建部门、修改部门、查询部门下的员工等功能。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、岗位管理</a:t>
            </a:r>
            <a:r>
              <a:rPr lang="zh-CN" altLang="en-US" dirty="0"/>
              <a:t>：主要用于对组织内各岗位进行管理，包括增加、修改、删除岗位，以及查询岗位下的在职人员等功能。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、员工管理</a:t>
            </a:r>
            <a:r>
              <a:rPr lang="zh-CN" altLang="en-US" dirty="0"/>
              <a:t>：主要用于员工基本信息录入与修改，包括员工部门、岗位、试用期及其他信息的录入。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、试用期管理</a:t>
            </a:r>
            <a:r>
              <a:rPr lang="zh-CN" altLang="en-US" dirty="0"/>
              <a:t>：主要对试用期员工管理，包括试用期转正、试用期延期、试用期不通过、已转正员工信息查询等功能。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5E10E-5FFF-47BE-8F1B-4E476057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29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16.4.5 </a:t>
            </a:r>
            <a:r>
              <a:rPr lang="zh-CN" altLang="en-US" dirty="0">
                <a:solidFill>
                  <a:srgbClr val="C00000"/>
                </a:solidFill>
              </a:rPr>
              <a:t>安装</a:t>
            </a:r>
            <a:r>
              <a:rPr lang="en-US" altLang="zh-CN" dirty="0">
                <a:solidFill>
                  <a:srgbClr val="C00000"/>
                </a:solidFill>
              </a:rPr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815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30FD-69C0-4B0B-8E78-F64DC026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7E28F-0DAD-4D2A-9DA6-399DA849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E56CC-43AD-4F17-A1F0-8E412F0479FA}"/>
              </a:ext>
            </a:extLst>
          </p:cNvPr>
          <p:cNvSpPr txBox="1"/>
          <p:nvPr/>
        </p:nvSpPr>
        <p:spPr>
          <a:xfrm>
            <a:off x="1156771" y="1388125"/>
            <a:ext cx="10179586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Element Plus</a:t>
            </a:r>
            <a:r>
              <a:rPr lang="zh-CN" altLang="en-US" sz="2400" dirty="0"/>
              <a:t>是一套为开发者、设计师和产品经理准备的基于</a:t>
            </a:r>
            <a:r>
              <a:rPr lang="en-US" altLang="zh-CN" sz="2400" dirty="0"/>
              <a:t>Vue 3.0 </a:t>
            </a:r>
            <a:r>
              <a:rPr lang="zh-CN" altLang="en-US" sz="2400" dirty="0"/>
              <a:t>的桌面端组件库。我们使用</a:t>
            </a:r>
            <a:r>
              <a:rPr lang="en-US" altLang="zh-CN" sz="2400" dirty="0"/>
              <a:t>Element Plus</a:t>
            </a:r>
            <a:r>
              <a:rPr lang="zh-CN" altLang="en-US" sz="2400" dirty="0"/>
              <a:t>辅助开发人事管理系统的前端界面组件。所以，首先需要</a:t>
            </a:r>
            <a:r>
              <a:rPr lang="zh-CN" altLang="en-US" sz="2400" dirty="0">
                <a:solidFill>
                  <a:srgbClr val="C00000"/>
                </a:solidFill>
              </a:rPr>
              <a:t>打开</a:t>
            </a:r>
            <a:r>
              <a:rPr lang="en-US" altLang="zh-CN" sz="2400" dirty="0" err="1">
                <a:solidFill>
                  <a:srgbClr val="C00000"/>
                </a:solidFill>
              </a:rPr>
              <a:t>VSCode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Terminal</a:t>
            </a:r>
            <a:r>
              <a:rPr lang="zh-CN" altLang="en-US" sz="2400" dirty="0">
                <a:solidFill>
                  <a:srgbClr val="C00000"/>
                </a:solidFill>
              </a:rPr>
              <a:t>终端命令行</a:t>
            </a:r>
            <a:r>
              <a:rPr lang="zh-CN" altLang="en-US" sz="2400" dirty="0"/>
              <a:t>窗口，执行</a:t>
            </a:r>
            <a:r>
              <a:rPr lang="en-US" altLang="zh-CN" sz="2400" dirty="0" err="1">
                <a:solidFill>
                  <a:srgbClr val="C00000"/>
                </a:solidFill>
              </a:rPr>
              <a:t>npm</a:t>
            </a:r>
            <a:r>
              <a:rPr lang="en-US" altLang="zh-CN" sz="2400" dirty="0">
                <a:solidFill>
                  <a:srgbClr val="C00000"/>
                </a:solidFill>
              </a:rPr>
              <a:t> install element-plus --save</a:t>
            </a:r>
            <a:r>
              <a:rPr lang="zh-CN" altLang="en-US" sz="2400" dirty="0"/>
              <a:t>命令安装</a:t>
            </a:r>
            <a:r>
              <a:rPr lang="en-US" altLang="zh-CN" sz="2400" dirty="0">
                <a:solidFill>
                  <a:srgbClr val="C00000"/>
                </a:solidFill>
              </a:rPr>
              <a:t>Element Plus</a:t>
            </a:r>
            <a:r>
              <a:rPr lang="zh-CN" altLang="en-US" sz="2400" dirty="0"/>
              <a:t>组件库。然后，在</a:t>
            </a:r>
            <a:r>
              <a:rPr lang="en-US" altLang="zh-CN" sz="2400" dirty="0" err="1"/>
              <a:t>src</a:t>
            </a:r>
            <a:r>
              <a:rPr lang="zh-CN" altLang="en-US" sz="2400" dirty="0"/>
              <a:t>目录下，创建</a:t>
            </a:r>
            <a:r>
              <a:rPr lang="en-US" altLang="zh-CN" sz="2400" dirty="0">
                <a:solidFill>
                  <a:srgbClr val="C00000"/>
                </a:solidFill>
              </a:rPr>
              <a:t>plugins</a:t>
            </a:r>
            <a:r>
              <a:rPr lang="zh-CN" altLang="en-US" sz="2400" dirty="0"/>
              <a:t>目录，并在该目录下新建</a:t>
            </a:r>
            <a:r>
              <a:rPr lang="en-US" altLang="zh-CN" sz="2400" dirty="0">
                <a:solidFill>
                  <a:srgbClr val="C00000"/>
                </a:solidFill>
              </a:rPr>
              <a:t>Element Plus</a:t>
            </a:r>
            <a:r>
              <a:rPr lang="zh-CN" altLang="en-US" sz="2400" dirty="0"/>
              <a:t>的配置文件</a:t>
            </a:r>
            <a:r>
              <a:rPr lang="en-US" altLang="zh-CN" sz="2400" dirty="0">
                <a:solidFill>
                  <a:srgbClr val="C00000"/>
                </a:solidFill>
              </a:rPr>
              <a:t>element.js</a:t>
            </a:r>
            <a:r>
              <a:rPr lang="zh-CN" altLang="en-US" sz="2400" dirty="0"/>
              <a:t>。配置内容如下：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90A640-114A-4042-936A-A317406CD9C9}"/>
              </a:ext>
            </a:extLst>
          </p:cNvPr>
          <p:cNvSpPr txBox="1"/>
          <p:nvPr/>
        </p:nvSpPr>
        <p:spPr>
          <a:xfrm>
            <a:off x="1156771" y="3904113"/>
            <a:ext cx="1017958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ElementPlus from 'element-plus'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'element-plus/lib/theme-chalk/index.css'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(app)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app.use(ElementPlus)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759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250D1-FA86-408D-A8C5-73A16A3E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AD754C-AD57-4D8F-AB72-1AB274E074AA}"/>
              </a:ext>
            </a:extLst>
          </p:cNvPr>
          <p:cNvSpPr txBox="1"/>
          <p:nvPr/>
        </p:nvSpPr>
        <p:spPr>
          <a:xfrm>
            <a:off x="1307508" y="1443210"/>
            <a:ext cx="9444955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最后，在</a:t>
            </a:r>
            <a:r>
              <a:rPr lang="en-US" altLang="zh-CN" sz="2400" dirty="0" err="1">
                <a:solidFill>
                  <a:srgbClr val="C00000"/>
                </a:solidFill>
              </a:rPr>
              <a:t>personmis-vue</a:t>
            </a:r>
            <a:r>
              <a:rPr lang="zh-CN" altLang="en-US" sz="2400" dirty="0"/>
              <a:t>的入口文件</a:t>
            </a:r>
            <a:r>
              <a:rPr lang="en-US" altLang="zh-CN" sz="2400" dirty="0">
                <a:solidFill>
                  <a:srgbClr val="C00000"/>
                </a:solidFill>
              </a:rPr>
              <a:t>main.js</a:t>
            </a:r>
            <a:r>
              <a:rPr lang="zh-CN" altLang="en-US" sz="2400" dirty="0"/>
              <a:t>中，将</a:t>
            </a:r>
            <a:r>
              <a:rPr lang="en-US" altLang="zh-CN" sz="2400" dirty="0">
                <a:solidFill>
                  <a:srgbClr val="C00000"/>
                </a:solidFill>
              </a:rPr>
              <a:t>Element Plus</a:t>
            </a:r>
            <a:r>
              <a:rPr lang="zh-CN" altLang="en-US" sz="2400" dirty="0"/>
              <a:t>组件库安装到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实例上，示例代码如下：</a:t>
            </a:r>
            <a:endParaRPr lang="en-US" altLang="zh-CN" sz="2400" dirty="0"/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installElementPlus</a:t>
            </a:r>
            <a:r>
              <a:rPr lang="en-US" altLang="zh-CN" sz="2400" dirty="0"/>
              <a:t> from './plugins/element'</a:t>
            </a:r>
          </a:p>
          <a:p>
            <a:r>
              <a:rPr lang="en-US" altLang="zh-CN" sz="2400" dirty="0" err="1"/>
              <a:t>installElementPlus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vapp</a:t>
            </a:r>
            <a:r>
              <a:rPr lang="en-US" altLang="zh-CN" sz="2400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E7EA08-83F9-4A4C-B9EA-3881FDD9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6" y="3377651"/>
            <a:ext cx="6188247" cy="297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492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16.4.6 </a:t>
            </a:r>
            <a:r>
              <a:rPr lang="zh-CN" altLang="en-US" dirty="0">
                <a:solidFill>
                  <a:srgbClr val="C00000"/>
                </a:solidFill>
              </a:rPr>
              <a:t>管理员登录界面实现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774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DFD90-36EC-4DE9-A316-25F6AD24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20B2-35E6-4AF9-8431-B7EDFCF0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前端项目首页路由默认跳转到登录界面。在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目录中，创建登录界面组件</a:t>
            </a:r>
            <a:r>
              <a:rPr lang="en-US" altLang="zh-CN" dirty="0" err="1">
                <a:solidFill>
                  <a:srgbClr val="C00000"/>
                </a:solidFill>
              </a:rPr>
              <a:t>Login.vue</a:t>
            </a:r>
            <a:r>
              <a:rPr lang="zh-CN" altLang="en-US" dirty="0"/>
              <a:t>。</a:t>
            </a:r>
            <a:r>
              <a:rPr lang="en-US" altLang="zh-CN" dirty="0" err="1">
                <a:solidFill>
                  <a:srgbClr val="C00000"/>
                </a:solidFill>
              </a:rPr>
              <a:t>Login.vue</a:t>
            </a:r>
            <a:r>
              <a:rPr lang="zh-CN" altLang="en-US" dirty="0"/>
              <a:t>的运行效果如下图。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8AEAF-5385-4483-B918-71006288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D381EC-264C-4171-9173-24EB014A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71" y="2647223"/>
            <a:ext cx="3586736" cy="242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378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16.4.7 </a:t>
            </a:r>
            <a:r>
              <a:rPr lang="zh-CN" altLang="en-US" dirty="0">
                <a:solidFill>
                  <a:srgbClr val="C00000"/>
                </a:solidFill>
              </a:rPr>
              <a:t>界面导航组件实现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668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6F362-1989-406F-B27E-89777CF4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1BF6F-20D5-4D75-B047-D0997316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登录成功后，进入</a:t>
            </a:r>
            <a:r>
              <a:rPr lang="zh-CN" altLang="en-US" dirty="0">
                <a:solidFill>
                  <a:srgbClr val="C00000"/>
                </a:solidFill>
              </a:rPr>
              <a:t>部门管理界面</a:t>
            </a:r>
            <a:r>
              <a:rPr lang="zh-CN" altLang="en-US" dirty="0"/>
              <a:t>。在所有管理界面中，都将引入</a:t>
            </a:r>
            <a:r>
              <a:rPr lang="zh-CN" altLang="en-US" dirty="0">
                <a:solidFill>
                  <a:srgbClr val="C00000"/>
                </a:solidFill>
              </a:rPr>
              <a:t>界面导航组件</a:t>
            </a:r>
            <a:r>
              <a:rPr lang="zh-CN" altLang="en-US" dirty="0"/>
              <a:t>，如下图所示。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所以，首先在</a:t>
            </a:r>
            <a:r>
              <a:rPr lang="en-US" altLang="zh-CN" dirty="0">
                <a:solidFill>
                  <a:srgbClr val="C00000"/>
                </a:solidFill>
              </a:rPr>
              <a:t>components</a:t>
            </a:r>
            <a:r>
              <a:rPr lang="zh-CN" altLang="en-US" dirty="0"/>
              <a:t>目录中，创建界面导航组件</a:t>
            </a:r>
            <a:r>
              <a:rPr lang="en-US" altLang="zh-CN" dirty="0" err="1">
                <a:solidFill>
                  <a:srgbClr val="C00000"/>
                </a:solidFill>
              </a:rPr>
              <a:t>NavMain.vue</a:t>
            </a:r>
            <a:r>
              <a:rPr lang="zh-CN" altLang="en-US" dirty="0"/>
              <a:t>。然后，在各个管理界面组件中，使用如下代码引入界面导航组件：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47023-FA39-4A71-8B0D-7BE4B21C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3B0F45-5C7A-4816-AAE9-B4E40D63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41" y="2571693"/>
            <a:ext cx="8682522" cy="85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4CE140-D2A4-49B0-AA14-6F020CDF58CB}"/>
              </a:ext>
            </a:extLst>
          </p:cNvPr>
          <p:cNvSpPr txBox="1"/>
          <p:nvPr/>
        </p:nvSpPr>
        <p:spPr>
          <a:xfrm>
            <a:off x="1443210" y="4979624"/>
            <a:ext cx="609232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NavMain from '@/components/NavMain.vue'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components:{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NavMain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379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16.4.8 </a:t>
            </a:r>
            <a:r>
              <a:rPr lang="zh-CN" altLang="en-US" dirty="0">
                <a:solidFill>
                  <a:srgbClr val="C00000"/>
                </a:solidFill>
              </a:rPr>
              <a:t>部门管理界面实现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63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85E5D-A036-4DAE-8B6E-513ACF6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37245-BC79-4898-B5B3-613B18D8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D5490-9D8E-4F8D-8F21-BDD51534B870}"/>
              </a:ext>
            </a:extLst>
          </p:cNvPr>
          <p:cNvSpPr txBox="1"/>
          <p:nvPr/>
        </p:nvSpPr>
        <p:spPr>
          <a:xfrm>
            <a:off x="969484" y="1399142"/>
            <a:ext cx="10179586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部门管理界面有两个界面组件，一个是新增部门界面组件，一个是管理部门界面组件。在</a:t>
            </a:r>
            <a:r>
              <a:rPr lang="en-US" altLang="zh-CN" dirty="0"/>
              <a:t>views</a:t>
            </a:r>
            <a:r>
              <a:rPr lang="zh-CN" altLang="en-US" dirty="0"/>
              <a:t>目录中，创建新增部门界面组件</a:t>
            </a:r>
            <a:r>
              <a:rPr lang="en-US" altLang="zh-CN" dirty="0" err="1">
                <a:solidFill>
                  <a:srgbClr val="C00000"/>
                </a:solidFill>
              </a:rPr>
              <a:t>AddDepartment.vue</a:t>
            </a:r>
            <a:r>
              <a:rPr lang="zh-CN" altLang="en-US" dirty="0"/>
              <a:t>；创建管理部门界面组件</a:t>
            </a:r>
            <a:r>
              <a:rPr lang="en-US" altLang="zh-CN" dirty="0" err="1">
                <a:solidFill>
                  <a:srgbClr val="C00000"/>
                </a:solidFill>
              </a:rPr>
              <a:t>Department.vue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 在新增部门界面中，部门名称和部门类型是必需输入项，上级部门是从数据库查询出来，供管理员选择。</a:t>
            </a:r>
          </a:p>
          <a:p>
            <a:r>
              <a:rPr lang="zh-CN" altLang="en-US" dirty="0"/>
              <a:t>        在部门管理界面中，可以根据部门名称和部门类型进行查询，并可对部门进行编辑、详情以及删除（不能删除有数据关联的部门）操作。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B6D894-8834-46DB-AB9F-55D6A25E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8" y="3429000"/>
            <a:ext cx="30702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F581DA3-B3AF-4176-87CD-A7F86E21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81" y="3429000"/>
            <a:ext cx="5270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23AA96-1351-4FF0-B9B0-C12E0BCC82BB}"/>
              </a:ext>
            </a:extLst>
          </p:cNvPr>
          <p:cNvCxnSpPr/>
          <p:nvPr/>
        </p:nvCxnSpPr>
        <p:spPr>
          <a:xfrm flipH="1">
            <a:off x="2996588" y="1949986"/>
            <a:ext cx="1773716" cy="20050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254AA7-9974-44B5-99DE-25E6A3165147}"/>
              </a:ext>
            </a:extLst>
          </p:cNvPr>
          <p:cNvCxnSpPr/>
          <p:nvPr/>
        </p:nvCxnSpPr>
        <p:spPr>
          <a:xfrm flipH="1">
            <a:off x="8141465" y="1949986"/>
            <a:ext cx="1386855" cy="245676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99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16.4.9 </a:t>
            </a:r>
            <a:r>
              <a:rPr lang="zh-CN" altLang="en-US" dirty="0">
                <a:solidFill>
                  <a:srgbClr val="C00000"/>
                </a:solidFill>
              </a:rPr>
              <a:t>岗位管理界面实现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9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E974-FC00-4735-BBCF-0FCDD36D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16.1.1 </a:t>
            </a:r>
            <a:r>
              <a:rPr lang="zh-CN" altLang="en-US" dirty="0"/>
              <a:t>系统功能需求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7478-CF4F-468F-AE2B-9386ED6A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、岗位调动管理</a:t>
            </a:r>
            <a:r>
              <a:rPr lang="zh-CN" altLang="en-US" dirty="0"/>
              <a:t>：主要对员工岗位调动管理，包括部门内岗位调动、部门间岗位调动、调动员工查询等功能。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、员工离职管理</a:t>
            </a:r>
            <a:r>
              <a:rPr lang="zh-CN" altLang="en-US" dirty="0"/>
              <a:t>：主要对员工离职管理，包括确定离职员工、已离职员工信息查询等功能。离职的类型包括主动辞职、辞退、退休、开除、试用期未通过。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、报表管理</a:t>
            </a:r>
            <a:r>
              <a:rPr lang="zh-CN" altLang="en-US" dirty="0"/>
              <a:t>：功能包括给定时间段新聘员工报表、给定时间段离职员工报表、给定时间段岗位调动员工报表、人事月报等报表查询。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A4934-9F3E-4A70-89EB-7390BE2A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244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A214-6E73-4F0B-8C60-B000E695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03413-D610-4CBE-890E-BA3F182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D576EA-AB61-4796-B11A-FAEAD55C56AE}"/>
              </a:ext>
            </a:extLst>
          </p:cNvPr>
          <p:cNvSpPr txBox="1"/>
          <p:nvPr/>
        </p:nvSpPr>
        <p:spPr>
          <a:xfrm>
            <a:off x="1189822" y="1388125"/>
            <a:ext cx="1005840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岗位管理界面有两个界面组件，一个是新增岗位界面组件，一个是管理岗位界面组件。在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目录中，创建新增岗位界面组件</a:t>
            </a:r>
            <a:r>
              <a:rPr lang="en-US" altLang="zh-CN" dirty="0" err="1">
                <a:solidFill>
                  <a:srgbClr val="C00000"/>
                </a:solidFill>
              </a:rPr>
              <a:t>AddPost.vue</a:t>
            </a:r>
            <a:r>
              <a:rPr lang="zh-CN" altLang="en-US" dirty="0"/>
              <a:t>；创建管理岗位界面组件</a:t>
            </a:r>
            <a:r>
              <a:rPr lang="en-US" altLang="zh-CN" dirty="0" err="1">
                <a:solidFill>
                  <a:srgbClr val="C00000"/>
                </a:solidFill>
              </a:rPr>
              <a:t>Post.vue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在新增岗位界面中，岗位名称和岗位类型是必需输入项。</a:t>
            </a:r>
          </a:p>
          <a:p>
            <a:r>
              <a:rPr lang="zh-CN" altLang="en-US" dirty="0"/>
              <a:t>        在岗位管理界面中，可以根据岗位名称和岗位类型进行查询，并可对岗位进行编辑、详情以及删除（不能删除有数据关联的岗位）操作。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EBCD31-4B14-4AE6-A101-E5ED319C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54" y="3030706"/>
            <a:ext cx="32654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91FDC1AD-2D52-4C9A-8341-8E320717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5057775"/>
            <a:ext cx="5270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657575-56AD-4C73-8337-EFD605A0E2C5}"/>
              </a:ext>
            </a:extLst>
          </p:cNvPr>
          <p:cNvCxnSpPr/>
          <p:nvPr/>
        </p:nvCxnSpPr>
        <p:spPr>
          <a:xfrm>
            <a:off x="5486400" y="1916935"/>
            <a:ext cx="220337" cy="19610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F39B24-78E7-405C-8D09-BADB562C350A}"/>
              </a:ext>
            </a:extLst>
          </p:cNvPr>
          <p:cNvCxnSpPr>
            <a:cxnSpLocks/>
          </p:cNvCxnSpPr>
          <p:nvPr/>
        </p:nvCxnSpPr>
        <p:spPr>
          <a:xfrm flipV="1">
            <a:off x="7227065" y="1916936"/>
            <a:ext cx="1826880" cy="35529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76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16.4.10 </a:t>
            </a:r>
            <a:r>
              <a:rPr lang="zh-CN" altLang="en-US" dirty="0">
                <a:solidFill>
                  <a:srgbClr val="C00000"/>
                </a:solidFill>
              </a:rPr>
              <a:t>员工管理界面实现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09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CF84C-71E3-4E94-8C19-078FD23C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B7338-F645-46C3-8643-7D8B4756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9B0B3C-B1C5-4CBB-8EEC-A012C88D6CCF}"/>
              </a:ext>
            </a:extLst>
          </p:cNvPr>
          <p:cNvSpPr txBox="1"/>
          <p:nvPr/>
        </p:nvSpPr>
        <p:spPr>
          <a:xfrm>
            <a:off x="804231" y="1333041"/>
            <a:ext cx="10686362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员工管理界面有两个界面组件，一个是新增员工界面组件，一个是管理员工界面组件。在</a:t>
            </a:r>
            <a:r>
              <a:rPr lang="en-US" altLang="zh-CN" sz="2400" dirty="0">
                <a:solidFill>
                  <a:srgbClr val="C00000"/>
                </a:solidFill>
              </a:rPr>
              <a:t>views</a:t>
            </a:r>
            <a:r>
              <a:rPr lang="zh-CN" altLang="en-US" sz="2400" dirty="0"/>
              <a:t>目录中，创建新增员工界面组件</a:t>
            </a:r>
            <a:r>
              <a:rPr lang="en-US" altLang="zh-CN" sz="2400" dirty="0" err="1">
                <a:solidFill>
                  <a:srgbClr val="C00000"/>
                </a:solidFill>
              </a:rPr>
              <a:t>AddStaff.vue</a:t>
            </a:r>
            <a:r>
              <a:rPr lang="zh-CN" altLang="en-US" sz="2400" dirty="0"/>
              <a:t>；创建管理员工界面组件</a:t>
            </a:r>
            <a:r>
              <a:rPr lang="en-US" altLang="zh-CN" sz="2400" dirty="0" err="1">
                <a:solidFill>
                  <a:srgbClr val="C00000"/>
                </a:solidFill>
              </a:rPr>
              <a:t>Staff.vue</a:t>
            </a:r>
            <a:r>
              <a:rPr lang="zh-CN" altLang="en-US" sz="2400" dirty="0"/>
              <a:t>。在员工管理界面中，可以根据员工名称和部门名称进行查询，并可对员工进行编辑、详情以及删除（不能删除有数据关联的员工）操作。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815451-5D21-4ECB-8E77-D4561CB0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6" y="3429000"/>
            <a:ext cx="5541371" cy="246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8451CB7-8F2B-4305-BFC8-B13BBEE5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12" y="3541983"/>
            <a:ext cx="5289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2D460E-34B9-40AC-AC80-AB7AB1080AC4}"/>
              </a:ext>
            </a:extLst>
          </p:cNvPr>
          <p:cNvCxnSpPr/>
          <p:nvPr/>
        </p:nvCxnSpPr>
        <p:spPr>
          <a:xfrm flipH="1">
            <a:off x="3734718" y="2049137"/>
            <a:ext cx="4197427" cy="14928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8418D7-F668-4036-A881-081AFF59F344}"/>
              </a:ext>
            </a:extLst>
          </p:cNvPr>
          <p:cNvCxnSpPr/>
          <p:nvPr/>
        </p:nvCxnSpPr>
        <p:spPr>
          <a:xfrm>
            <a:off x="2610998" y="2324559"/>
            <a:ext cx="5023691" cy="17406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03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16.4.11 </a:t>
            </a:r>
            <a:r>
              <a:rPr lang="zh-CN" altLang="en-US" dirty="0">
                <a:solidFill>
                  <a:srgbClr val="C00000"/>
                </a:solidFill>
              </a:rPr>
              <a:t>试用期管理界面实现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2218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147F1-63AB-492E-AA62-CD4F4A5D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FF2EC-7D51-4B92-BE88-6AB82B40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30FF5C-782D-444A-9A5E-49C470B7DD0C}"/>
              </a:ext>
            </a:extLst>
          </p:cNvPr>
          <p:cNvSpPr txBox="1"/>
          <p:nvPr/>
        </p:nvSpPr>
        <p:spPr>
          <a:xfrm>
            <a:off x="1053947" y="1410159"/>
            <a:ext cx="1008410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C00000"/>
                </a:solidFill>
              </a:rPr>
              <a:t>views</a:t>
            </a:r>
            <a:r>
              <a:rPr lang="zh-CN" altLang="en-US" sz="2400" dirty="0"/>
              <a:t>目录中，创建试用期管理界面组件</a:t>
            </a:r>
            <a:r>
              <a:rPr lang="en-US" altLang="zh-CN" sz="2400" dirty="0" err="1">
                <a:solidFill>
                  <a:srgbClr val="C00000"/>
                </a:solidFill>
              </a:rPr>
              <a:t>PeroidOp.vue</a:t>
            </a:r>
            <a:r>
              <a:rPr lang="zh-CN" altLang="en-US" sz="2400" dirty="0"/>
              <a:t>。在试用期管理界面中，可以对正常状态的试用期人员进行转正、延期、不录用等操作。同时，也可以根据多个条件查询处于试用期的员工。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E93764-1177-425D-A0E6-AD19C483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18" y="2934018"/>
            <a:ext cx="6993958" cy="2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9948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16.4.12 </a:t>
            </a:r>
            <a:r>
              <a:rPr lang="zh-CN" altLang="en-US" dirty="0">
                <a:solidFill>
                  <a:srgbClr val="C00000"/>
                </a:solidFill>
              </a:rPr>
              <a:t>岗位调动管理界面实现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933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D5EBA-B412-49DB-9FB2-23A3B644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92D94-6F69-4913-BA11-2A09C422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12"/>
            <a:ext cx="10515600" cy="4586694"/>
          </a:xfrm>
        </p:spPr>
        <p:txBody>
          <a:bodyPr/>
          <a:lstStyle/>
          <a:p>
            <a:r>
              <a:rPr lang="zh-CN" altLang="en-US" dirty="0"/>
              <a:t>岗位调动管理界面有两个界面组件，一个是录入岗位调动界面组件，一个是查询调动员工界面组件。在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目录中，创建录入岗位调动界面组件</a:t>
            </a:r>
            <a:r>
              <a:rPr lang="en-US" altLang="zh-CN" dirty="0" err="1">
                <a:solidFill>
                  <a:srgbClr val="C00000"/>
                </a:solidFill>
              </a:rPr>
              <a:t>AddTransferStaff.vue</a:t>
            </a:r>
            <a:r>
              <a:rPr lang="zh-CN" altLang="en-US" dirty="0"/>
              <a:t>；创建查询调动员工界面组件</a:t>
            </a:r>
            <a:r>
              <a:rPr lang="en-US" altLang="zh-CN" dirty="0" err="1">
                <a:solidFill>
                  <a:srgbClr val="C00000"/>
                </a:solidFill>
              </a:rPr>
              <a:t>TransferStaff.vue</a:t>
            </a:r>
            <a:r>
              <a:rPr lang="zh-CN" altLang="en-US" dirty="0"/>
              <a:t>。在录入岗位调动界面中，可以根据员工编号自动带入员工姓名和之前岗位。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1473A-D06E-43F3-A7DD-917C0E4A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75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DAB4C8-7084-4742-A47E-BB9A43C1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429000"/>
            <a:ext cx="27813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EA085DC9-6EC3-485F-8314-71B9418E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66" y="3583657"/>
            <a:ext cx="6991679" cy="188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E37E63-F152-493C-AD98-D70EC7EE0C85}"/>
              </a:ext>
            </a:extLst>
          </p:cNvPr>
          <p:cNvCxnSpPr>
            <a:cxnSpLocks/>
          </p:cNvCxnSpPr>
          <p:nvPr/>
        </p:nvCxnSpPr>
        <p:spPr>
          <a:xfrm flipH="1">
            <a:off x="3272010" y="2489812"/>
            <a:ext cx="1828801" cy="12228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5E7FC7-9B72-4241-8BAB-63851B1451F7}"/>
              </a:ext>
            </a:extLst>
          </p:cNvPr>
          <p:cNvCxnSpPr/>
          <p:nvPr/>
        </p:nvCxnSpPr>
        <p:spPr>
          <a:xfrm>
            <a:off x="3966072" y="2732183"/>
            <a:ext cx="3393195" cy="17516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24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16.4.13 </a:t>
            </a:r>
            <a:r>
              <a:rPr lang="zh-CN" altLang="en-US" dirty="0">
                <a:solidFill>
                  <a:srgbClr val="C00000"/>
                </a:solidFill>
              </a:rPr>
              <a:t>员工离职管理界面实现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83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33817-6441-4E32-A822-B02C8088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6C782-8656-4720-80A4-98BF9212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员工离职管理界面有两个界面组件，一个是录入离职员工界面组件，一个是查询已离职员工界面组件。在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目录中，创建录入离职员工界面组件</a:t>
            </a:r>
            <a:r>
              <a:rPr lang="en-US" altLang="zh-CN" dirty="0" err="1">
                <a:solidFill>
                  <a:srgbClr val="C00000"/>
                </a:solidFill>
              </a:rPr>
              <a:t>AddQuit.vue</a:t>
            </a:r>
            <a:r>
              <a:rPr lang="zh-CN" altLang="en-US" dirty="0"/>
              <a:t>；创建查询已离职员工界面组件</a:t>
            </a:r>
            <a:r>
              <a:rPr lang="en-US" altLang="zh-CN" dirty="0" err="1">
                <a:solidFill>
                  <a:srgbClr val="C00000"/>
                </a:solidFill>
              </a:rPr>
              <a:t>Quit.vue</a:t>
            </a:r>
            <a:r>
              <a:rPr lang="zh-CN" altLang="en-US" dirty="0"/>
              <a:t>。在录入离职员工界面中，可以根据员工编号自动带入员工姓名。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EA23F-58DF-4500-8736-BB97537D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77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0B56290-2F5A-442C-83EE-AE99B8CF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65" y="3429000"/>
            <a:ext cx="2873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D2FED127-CDB0-46E0-AE5C-88440FE0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63" y="3506539"/>
            <a:ext cx="5270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D8ED28-56A6-4852-ABAE-100A74899D57}"/>
              </a:ext>
            </a:extLst>
          </p:cNvPr>
          <p:cNvCxnSpPr>
            <a:cxnSpLocks/>
          </p:cNvCxnSpPr>
          <p:nvPr/>
        </p:nvCxnSpPr>
        <p:spPr>
          <a:xfrm flipH="1">
            <a:off x="5122843" y="2732183"/>
            <a:ext cx="143220" cy="12228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A8D57C-2567-4D06-9DB7-D16F5C046504}"/>
              </a:ext>
            </a:extLst>
          </p:cNvPr>
          <p:cNvCxnSpPr>
            <a:cxnSpLocks/>
          </p:cNvCxnSpPr>
          <p:nvPr/>
        </p:nvCxnSpPr>
        <p:spPr>
          <a:xfrm>
            <a:off x="2412694" y="3106757"/>
            <a:ext cx="5783855" cy="9254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81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16.4.14 </a:t>
            </a:r>
            <a:r>
              <a:rPr lang="zh-CN" altLang="en-US" dirty="0">
                <a:solidFill>
                  <a:srgbClr val="C00000"/>
                </a:solidFill>
              </a:rPr>
              <a:t>报表管理界面实现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74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DB75-8F3D-4989-B72F-4D31975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2618F-96AF-42A5-B804-39C298AA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16.1.1 </a:t>
            </a:r>
            <a:r>
              <a:rPr lang="zh-CN" altLang="en-US" dirty="0"/>
              <a:t>系统功能需求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16.1.2 </a:t>
            </a:r>
            <a:r>
              <a:rPr lang="zh-CN" altLang="en-US" dirty="0">
                <a:solidFill>
                  <a:srgbClr val="C00000"/>
                </a:solidFill>
              </a:rPr>
              <a:t>系统模块划分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B6FC7-BBEC-4692-A673-35D9042C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4593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8D41-AC86-4EDB-A797-E2CC3B9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47588-0B2C-416B-A4E9-E6923D31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73" y="1411606"/>
            <a:ext cx="11754080" cy="4586694"/>
          </a:xfrm>
        </p:spPr>
        <p:txBody>
          <a:bodyPr/>
          <a:lstStyle/>
          <a:p>
            <a:r>
              <a:rPr lang="zh-CN" altLang="en-US" dirty="0"/>
              <a:t>报表管理界面有三个界面组件，一个是新聘员工报表界面组件，一个是离职员工报表界面组件，一个是岗位调动报表界面组件。在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目录中，创建新聘员工报表界面组件</a:t>
            </a:r>
            <a:r>
              <a:rPr lang="en-US" altLang="zh-CN" dirty="0" err="1">
                <a:solidFill>
                  <a:srgbClr val="C00000"/>
                </a:solidFill>
              </a:rPr>
              <a:t>NewStaffReport.vue</a:t>
            </a:r>
            <a:r>
              <a:rPr lang="zh-CN" altLang="en-US" dirty="0"/>
              <a:t>；创建离职员工报表界面组件</a:t>
            </a:r>
            <a:r>
              <a:rPr lang="en-US" altLang="zh-CN" dirty="0" err="1">
                <a:solidFill>
                  <a:srgbClr val="C00000"/>
                </a:solidFill>
              </a:rPr>
              <a:t>QuitStaffReport.vue</a:t>
            </a:r>
            <a:r>
              <a:rPr lang="zh-CN" altLang="en-US" dirty="0"/>
              <a:t>；创建岗位调动报表界面组件</a:t>
            </a:r>
            <a:r>
              <a:rPr lang="en-US" altLang="zh-CN" dirty="0" err="1">
                <a:solidFill>
                  <a:srgbClr val="C00000"/>
                </a:solidFill>
              </a:rPr>
              <a:t>TransferStaffReport.vue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5E631-2033-4820-842E-3274140E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79</a:t>
            </a:fld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12BB5C6-1238-4864-989E-AFBBC7CE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4" y="3815011"/>
            <a:ext cx="5417374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A25EE19-49B5-4895-8D85-E5355C49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93" y="3704953"/>
            <a:ext cx="5617934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108E880-A2CE-4D03-98BC-1BC83F66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46" y="5446394"/>
            <a:ext cx="6422834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90D4C86-B3E9-42C8-B3C7-DE0E90CAB7C9}"/>
              </a:ext>
            </a:extLst>
          </p:cNvPr>
          <p:cNvCxnSpPr/>
          <p:nvPr/>
        </p:nvCxnSpPr>
        <p:spPr>
          <a:xfrm flipH="1">
            <a:off x="3646583" y="2610998"/>
            <a:ext cx="2875403" cy="18177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91BBC25-4941-414C-8FCF-6879377E025B}"/>
              </a:ext>
            </a:extLst>
          </p:cNvPr>
          <p:cNvCxnSpPr/>
          <p:nvPr/>
        </p:nvCxnSpPr>
        <p:spPr>
          <a:xfrm>
            <a:off x="4627084" y="2930487"/>
            <a:ext cx="4021157" cy="133304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50E0FB-1953-4E0D-A2EB-652CC59DBEE4}"/>
              </a:ext>
            </a:extLst>
          </p:cNvPr>
          <p:cNvCxnSpPr/>
          <p:nvPr/>
        </p:nvCxnSpPr>
        <p:spPr>
          <a:xfrm>
            <a:off x="2710149" y="3349128"/>
            <a:ext cx="3073706" cy="28423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125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6C64-0481-483D-97B6-113DB6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</a:t>
            </a:r>
            <a:r>
              <a:rPr lang="zh-CN" altLang="en-US" dirty="0"/>
              <a:t>前端项目的实现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4C3AD-35D9-4EB7-830C-B67FCC8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6939708" cy="53472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16.4.1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搭建前端项目</a:t>
            </a:r>
            <a:endParaRPr lang="en-US" altLang="zh-CN" dirty="0"/>
          </a:p>
          <a:p>
            <a:r>
              <a:rPr lang="en-US" altLang="zh-CN" dirty="0"/>
              <a:t>16.4.2 </a:t>
            </a:r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16.4.3 </a:t>
            </a:r>
            <a:r>
              <a:rPr lang="zh-CN" altLang="en-US" dirty="0"/>
              <a:t>设置反向代理</a:t>
            </a:r>
            <a:endParaRPr lang="en-US" altLang="zh-CN" dirty="0"/>
          </a:p>
          <a:p>
            <a:r>
              <a:rPr lang="en-US" altLang="zh-CN" dirty="0"/>
              <a:t>16.4.4 </a:t>
            </a:r>
            <a:r>
              <a:rPr lang="zh-CN" altLang="en-US" dirty="0"/>
              <a:t>配置页面路由</a:t>
            </a:r>
            <a:endParaRPr lang="en-US" altLang="zh-CN" dirty="0"/>
          </a:p>
          <a:p>
            <a:r>
              <a:rPr lang="en-US" altLang="zh-CN" dirty="0"/>
              <a:t>16.4.5 </a:t>
            </a:r>
            <a:r>
              <a:rPr lang="zh-CN" altLang="en-US" dirty="0"/>
              <a:t>安装</a:t>
            </a:r>
            <a:r>
              <a:rPr lang="en-US" altLang="zh-CN" dirty="0"/>
              <a:t>Element Plus</a:t>
            </a:r>
          </a:p>
          <a:p>
            <a:r>
              <a:rPr lang="en-US" altLang="zh-CN" dirty="0"/>
              <a:t>16.4.6 </a:t>
            </a:r>
            <a:r>
              <a:rPr lang="zh-CN" altLang="en-US" dirty="0"/>
              <a:t>管理员登录界面实现</a:t>
            </a:r>
            <a:endParaRPr lang="en-US" altLang="zh-CN" dirty="0"/>
          </a:p>
          <a:p>
            <a:r>
              <a:rPr lang="en-US" altLang="zh-CN" dirty="0"/>
              <a:t>16.4.7 </a:t>
            </a:r>
            <a:r>
              <a:rPr lang="zh-CN" altLang="en-US" dirty="0"/>
              <a:t>界面导航组件实现</a:t>
            </a:r>
            <a:endParaRPr lang="en-US" altLang="zh-CN" dirty="0"/>
          </a:p>
          <a:p>
            <a:r>
              <a:rPr lang="en-US" altLang="zh-CN" dirty="0"/>
              <a:t>16.4.8 </a:t>
            </a:r>
            <a:r>
              <a:rPr lang="zh-CN" altLang="en-US" dirty="0"/>
              <a:t>部门管理界面实现</a:t>
            </a:r>
            <a:endParaRPr lang="en-US" altLang="zh-CN" dirty="0"/>
          </a:p>
          <a:p>
            <a:r>
              <a:rPr lang="en-US" altLang="zh-CN" dirty="0"/>
              <a:t>16.4.9 </a:t>
            </a:r>
            <a:r>
              <a:rPr lang="zh-CN" altLang="en-US" dirty="0"/>
              <a:t>岗位管理界面实现</a:t>
            </a:r>
            <a:endParaRPr lang="en-US" altLang="zh-CN" dirty="0"/>
          </a:p>
          <a:p>
            <a:r>
              <a:rPr lang="en-US" altLang="zh-CN" dirty="0"/>
              <a:t>16.4.10 </a:t>
            </a:r>
            <a:r>
              <a:rPr lang="zh-CN" altLang="en-US" dirty="0"/>
              <a:t>员工管理界面实现</a:t>
            </a:r>
            <a:endParaRPr lang="en-US" altLang="zh-CN" dirty="0"/>
          </a:p>
          <a:p>
            <a:r>
              <a:rPr lang="en-US" altLang="zh-CN" dirty="0"/>
              <a:t>16.4.11 </a:t>
            </a:r>
            <a:r>
              <a:rPr lang="zh-CN" altLang="en-US" dirty="0"/>
              <a:t>试用期管理界面实现</a:t>
            </a:r>
            <a:endParaRPr lang="en-US" altLang="zh-CN" dirty="0"/>
          </a:p>
          <a:p>
            <a:r>
              <a:rPr lang="en-US" altLang="zh-CN" dirty="0"/>
              <a:t>16.4.12 </a:t>
            </a:r>
            <a:r>
              <a:rPr lang="zh-CN" altLang="en-US" dirty="0"/>
              <a:t>岗位调动管理界面实现</a:t>
            </a:r>
            <a:endParaRPr lang="en-US" altLang="zh-CN" dirty="0"/>
          </a:p>
          <a:p>
            <a:r>
              <a:rPr lang="en-US" altLang="zh-CN" dirty="0"/>
              <a:t>16.4.13 </a:t>
            </a:r>
            <a:r>
              <a:rPr lang="zh-CN" altLang="en-US" dirty="0"/>
              <a:t>员工离职管理界面实现</a:t>
            </a:r>
            <a:endParaRPr lang="en-US" altLang="zh-CN" dirty="0"/>
          </a:p>
          <a:p>
            <a:r>
              <a:rPr lang="en-US" altLang="zh-CN" dirty="0"/>
              <a:t>16.4.14 </a:t>
            </a:r>
            <a:r>
              <a:rPr lang="zh-CN" altLang="en-US" dirty="0"/>
              <a:t>报表管理界面实现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16.4.15 </a:t>
            </a:r>
            <a:r>
              <a:rPr lang="zh-CN" altLang="en-US" dirty="0">
                <a:solidFill>
                  <a:srgbClr val="C00000"/>
                </a:solidFill>
              </a:rPr>
              <a:t>使用钩子函数实现登录权限认证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F7892-8D99-4B1F-B16C-F8E3B92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848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5C2D-89C8-4030-802E-F66586C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541572" cy="87908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16.4.15 </a:t>
            </a:r>
            <a:r>
              <a:rPr lang="zh-CN" altLang="en-US" dirty="0"/>
              <a:t>使用钩子函数实现登录权限认证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8891B-165B-4B74-82C8-AD91ED38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72"/>
            <a:ext cx="10515600" cy="458669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．定义状态变量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vuex</a:t>
            </a:r>
            <a:r>
              <a:rPr lang="zh-CN" altLang="en-US" dirty="0"/>
              <a:t>的配置文件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/store/index.js</a:t>
            </a:r>
            <a:r>
              <a:rPr lang="zh-CN" altLang="en-US" dirty="0"/>
              <a:t>中，新建状态变量</a:t>
            </a:r>
            <a:r>
              <a:rPr lang="en-US" altLang="zh-CN" dirty="0" err="1">
                <a:solidFill>
                  <a:srgbClr val="C00000"/>
                </a:solidFill>
              </a:rPr>
              <a:t>isLogin</a:t>
            </a:r>
            <a:r>
              <a:rPr lang="zh-CN" altLang="en-US" dirty="0"/>
              <a:t>，判断用户是否已登录，并在</a:t>
            </a:r>
            <a:r>
              <a:rPr lang="en-US" altLang="zh-CN" dirty="0">
                <a:solidFill>
                  <a:srgbClr val="C00000"/>
                </a:solidFill>
              </a:rPr>
              <a:t>mutations</a:t>
            </a:r>
            <a:r>
              <a:rPr lang="zh-CN" altLang="en-US" dirty="0"/>
              <a:t>中定义改变状态变量的方法</a:t>
            </a:r>
            <a:r>
              <a:rPr lang="en-US" altLang="zh-CN" dirty="0" err="1">
                <a:solidFill>
                  <a:srgbClr val="C00000"/>
                </a:solidFill>
              </a:rPr>
              <a:t>changeLogin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5CCA3-D7AB-414A-A688-F92B7A7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E4F7B-06B5-4FF8-AAB6-C4C0F5436546}"/>
              </a:ext>
            </a:extLst>
          </p:cNvPr>
          <p:cNvSpPr txBox="1"/>
          <p:nvPr/>
        </p:nvSpPr>
        <p:spPr>
          <a:xfrm>
            <a:off x="1123720" y="3340960"/>
            <a:ext cx="6676222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createStore } from 'vuex'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初始时候给一个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isLogin='0'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表示用户未登录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isLogin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:window.sessionStorage.getItem('user') == null ? '0' : window.sessionStorage.getItem('user')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mutations: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changeLogin(state, data)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state.isLogin = data;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window.sessionStorage.setItem('user', data)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}}})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00AD5D6-38DA-4E3D-ACEF-E9D020297F5F}"/>
              </a:ext>
            </a:extLst>
          </p:cNvPr>
          <p:cNvCxnSpPr/>
          <p:nvPr/>
        </p:nvCxnSpPr>
        <p:spPr>
          <a:xfrm flipH="1">
            <a:off x="2335576" y="2192357"/>
            <a:ext cx="8350785" cy="24016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871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71EC3-0D26-4A50-A2D5-D94DEAB8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．修改状态变量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2BF12-1E4A-40D8-AA3C-CF387218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当管理员登录成功后，调用</a:t>
            </a:r>
            <a:r>
              <a:rPr lang="en-US" altLang="zh-CN" dirty="0">
                <a:solidFill>
                  <a:srgbClr val="C00000"/>
                </a:solidFill>
              </a:rPr>
              <a:t>this.$</a:t>
            </a:r>
            <a:r>
              <a:rPr lang="en-US" altLang="zh-CN" dirty="0" err="1">
                <a:solidFill>
                  <a:srgbClr val="C00000"/>
                </a:solidFill>
              </a:rPr>
              <a:t>store.commit</a:t>
            </a:r>
            <a:r>
              <a:rPr lang="en-US" altLang="zh-CN" dirty="0">
                <a:solidFill>
                  <a:srgbClr val="C00000"/>
                </a:solidFill>
              </a:rPr>
              <a:t>('</a:t>
            </a:r>
            <a:r>
              <a:rPr lang="en-US" altLang="zh-CN" dirty="0" err="1">
                <a:solidFill>
                  <a:srgbClr val="C00000"/>
                </a:solidFill>
              </a:rPr>
              <a:t>changeLogin</a:t>
            </a:r>
            <a:r>
              <a:rPr lang="en-US" altLang="zh-CN" dirty="0">
                <a:solidFill>
                  <a:srgbClr val="C00000"/>
                </a:solidFill>
              </a:rPr>
              <a:t>',</a:t>
            </a:r>
            <a:r>
              <a:rPr lang="en-US" altLang="zh-CN" dirty="0" err="1">
                <a:solidFill>
                  <a:srgbClr val="C00000"/>
                </a:solidFill>
              </a:rPr>
              <a:t>this.loginForm.uname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修改状态变量</a:t>
            </a:r>
            <a:r>
              <a:rPr lang="en-US" altLang="zh-CN" dirty="0" err="1">
                <a:solidFill>
                  <a:srgbClr val="C00000"/>
                </a:solidFill>
              </a:rPr>
              <a:t>isLogin</a:t>
            </a:r>
            <a:r>
              <a:rPr lang="zh-CN" altLang="en-US" dirty="0"/>
              <a:t>，标记为已登录状态。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D5F72-F0A5-46E2-A4F1-3F3AF8F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13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19487-AF0F-4999-83E1-F39AAC6F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．使用前置路由钩子函数</a:t>
            </a:r>
            <a:r>
              <a:rPr lang="en-US" altLang="zh-CN" sz="2400" dirty="0" err="1"/>
              <a:t>beforeEach</a:t>
            </a:r>
            <a:r>
              <a:rPr lang="zh-CN" altLang="en-US" sz="2400" dirty="0"/>
              <a:t>判断是否登录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33483-9453-4C27-B0B2-C7897686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的入口文件</a:t>
            </a:r>
            <a:r>
              <a:rPr lang="en-US" altLang="zh-CN" dirty="0">
                <a:solidFill>
                  <a:srgbClr val="C00000"/>
                </a:solidFill>
              </a:rPr>
              <a:t>main.js</a:t>
            </a:r>
            <a:r>
              <a:rPr lang="zh-CN" altLang="en-US" dirty="0"/>
              <a:t>中，使用前置路由钩子函数</a:t>
            </a:r>
            <a:r>
              <a:rPr lang="en-US" altLang="zh-CN" dirty="0" err="1">
                <a:solidFill>
                  <a:srgbClr val="C00000"/>
                </a:solidFill>
              </a:rPr>
              <a:t>beforeEach</a:t>
            </a:r>
            <a:r>
              <a:rPr lang="zh-CN" altLang="en-US" dirty="0"/>
              <a:t>，进入每个路由导航之前（登录路由除外），判断是否已登录。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5D2FB-869A-4E51-B66C-916F26F9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55E13-4256-4580-906A-A91AAF7CAECD}"/>
              </a:ext>
            </a:extLst>
          </p:cNvPr>
          <p:cNvSpPr txBox="1"/>
          <p:nvPr/>
        </p:nvSpPr>
        <p:spPr>
          <a:xfrm>
            <a:off x="1307508" y="2886419"/>
            <a:ext cx="8464453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router.beforeEach((to,from,next)=&gt;{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if(!to.matched.some(m=&gt;m.meta.auth)){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if (store.state.isLogin == '0')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alert("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您没有登录，无权访问！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{confirmButtonText: 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确定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next({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path: 'login',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query: {redirect: to.fullPath}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 else {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已经登陆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next()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正常跳转到设置好的页面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}else{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next()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78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16.1 </a:t>
            </a:r>
            <a:r>
              <a:rPr kumimoji="1" lang="zh-CN" altLang="en-US" dirty="0"/>
              <a:t>系统设计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16.2 </a:t>
            </a:r>
            <a:r>
              <a:rPr kumimoji="1" lang="zh-CN" altLang="en-US" dirty="0"/>
              <a:t>数据库设计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16.3 </a:t>
            </a:r>
            <a:r>
              <a:rPr kumimoji="1" lang="zh-CN" altLang="en-US" dirty="0"/>
              <a:t>后台应用的实现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16.4 </a:t>
            </a:r>
            <a:r>
              <a:rPr kumimoji="1" lang="zh-CN" altLang="en-US" dirty="0"/>
              <a:t>前端项目的实现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16.5 </a:t>
            </a:r>
            <a:r>
              <a:rPr kumimoji="1" lang="zh-CN" altLang="en-US" dirty="0">
                <a:solidFill>
                  <a:srgbClr val="C00000"/>
                </a:solidFill>
              </a:rPr>
              <a:t>测试运行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731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BC95E-365B-4938-913D-CD01ACC1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</a:t>
            </a:r>
            <a:r>
              <a:rPr lang="zh-CN" altLang="en-US" dirty="0"/>
              <a:t>测试运行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C87-B01D-4FBD-AFE0-D235FAF4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1353800" cy="4586694"/>
          </a:xfrm>
        </p:spPr>
        <p:txBody>
          <a:bodyPr/>
          <a:lstStyle/>
          <a:p>
            <a:r>
              <a:rPr lang="zh-CN" altLang="en-US" dirty="0"/>
              <a:t>首先，运行后台应用</a:t>
            </a:r>
            <a:r>
              <a:rPr lang="en-US" altLang="zh-CN" dirty="0" err="1">
                <a:solidFill>
                  <a:srgbClr val="C00000"/>
                </a:solidFill>
              </a:rPr>
              <a:t>personmis</a:t>
            </a:r>
            <a:r>
              <a:rPr lang="zh-CN" altLang="en-US" dirty="0"/>
              <a:t>的主类</a:t>
            </a:r>
            <a:r>
              <a:rPr lang="en-US" altLang="zh-CN" dirty="0" err="1">
                <a:solidFill>
                  <a:srgbClr val="C00000"/>
                </a:solidFill>
              </a:rPr>
              <a:t>PersonmisApplication</a:t>
            </a:r>
            <a:r>
              <a:rPr lang="zh-CN" altLang="en-US" dirty="0"/>
              <a:t>，启动</a:t>
            </a:r>
            <a:r>
              <a:rPr lang="en-US" altLang="zh-CN" dirty="0" err="1">
                <a:solidFill>
                  <a:srgbClr val="C00000"/>
                </a:solidFill>
              </a:rPr>
              <a:t>personmis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其次，在打开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的</a:t>
            </a:r>
            <a:r>
              <a:rPr lang="en-US" altLang="zh-CN" dirty="0" err="1"/>
              <a:t>VSCode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Terminal</a:t>
            </a:r>
            <a:r>
              <a:rPr lang="zh-CN" altLang="en-US" dirty="0"/>
              <a:t>终端命令行窗口中，执行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run serve</a:t>
            </a:r>
            <a:r>
              <a:rPr lang="zh-CN" altLang="en-US" dirty="0"/>
              <a:t>命令启动前端项目</a:t>
            </a:r>
            <a:r>
              <a:rPr lang="en-US" altLang="zh-CN" dirty="0" err="1">
                <a:solidFill>
                  <a:srgbClr val="C00000"/>
                </a:solidFill>
              </a:rPr>
              <a:t>personmis-vue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最后，可通过</a:t>
            </a:r>
            <a:r>
              <a:rPr lang="en-US" altLang="zh-CN" dirty="0">
                <a:solidFill>
                  <a:srgbClr val="C00000"/>
                </a:solidFill>
              </a:rPr>
              <a:t>http://localhost:8080/</a:t>
            </a:r>
            <a:r>
              <a:rPr lang="zh-CN" altLang="en-US" dirty="0"/>
              <a:t>测试运行。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53145-F872-40FE-A019-3D8CA9DB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85</a:t>
            </a:fld>
            <a:endParaRPr kumimoji="1"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9207C6-AB96-42A9-A1CA-6FBC9510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45" y="2559050"/>
            <a:ext cx="5270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630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本章主要介绍了基于</a:t>
            </a:r>
            <a:r>
              <a:rPr kumimoji="1" lang="en-US" altLang="zh-CN" dirty="0"/>
              <a:t>Spring Boot + Vue.js 3 +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的人事管理系统的设计与开发。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/>
              <a:t>重点掌握</a:t>
            </a:r>
            <a:r>
              <a:rPr kumimoji="1" lang="zh-CN" altLang="en-US">
                <a:solidFill>
                  <a:srgbClr val="C00000"/>
                </a:solidFill>
              </a:rPr>
              <a:t>前后端分离项目的跨域访问</a:t>
            </a:r>
            <a:r>
              <a:rPr kumimoji="1" lang="zh-CN" altLang="en-US"/>
              <a:t>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B4273-72CA-4CA4-A18F-8BA525EC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16.1.2 </a:t>
            </a:r>
            <a:r>
              <a:rPr lang="zh-CN" altLang="en-US" dirty="0"/>
              <a:t>系统模块划分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8C8F0-6F8C-4065-82EC-57792385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2" y="1256676"/>
            <a:ext cx="10515600" cy="4586694"/>
          </a:xfrm>
        </p:spPr>
        <p:txBody>
          <a:bodyPr/>
          <a:lstStyle/>
          <a:p>
            <a:r>
              <a:rPr lang="zh-CN" altLang="en-US" dirty="0"/>
              <a:t>系统包括</a:t>
            </a:r>
            <a:r>
              <a:rPr lang="zh-CN" altLang="en-US" dirty="0">
                <a:solidFill>
                  <a:srgbClr val="C00000"/>
                </a:solidFill>
              </a:rPr>
              <a:t>部门管理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岗位管理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员工管理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试用期管理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岗位调动管理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员工离职管理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报表管理</a:t>
            </a:r>
            <a:r>
              <a:rPr lang="zh-CN" altLang="en-US" dirty="0"/>
              <a:t>等功能模块。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3220D-A3FB-4CBB-B624-DF62A9E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AE92BA-2DF5-44F9-99D0-F1F5D942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7497509-EF70-43F4-9B15-BA41D3462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94847"/>
              </p:ext>
            </p:extLst>
          </p:nvPr>
        </p:nvGraphicFramePr>
        <p:xfrm>
          <a:off x="476910" y="2192359"/>
          <a:ext cx="11079784" cy="469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8534400" imgH="3276469" progId="Visio.Drawing.15">
                  <p:embed/>
                </p:oleObj>
              </mc:Choice>
              <mc:Fallback>
                <p:oleObj name="Visio" r:id="rId3" imgW="8534400" imgH="32764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10" y="2192359"/>
                        <a:ext cx="11079784" cy="4696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2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9871</TotalTime>
  <Words>6616</Words>
  <Application>Microsoft Office PowerPoint</Application>
  <PresentationFormat>宽屏</PresentationFormat>
  <Paragraphs>1146</Paragraphs>
  <Slides>88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6" baseType="lpstr">
      <vt:lpstr>等线</vt:lpstr>
      <vt:lpstr>Microsoft YaHei</vt:lpstr>
      <vt:lpstr>Microsoft YaHei</vt:lpstr>
      <vt:lpstr>Arial</vt:lpstr>
      <vt:lpstr>Times New Roman</vt:lpstr>
      <vt:lpstr>Wingdings</vt:lpstr>
      <vt:lpstr>Office 主题​​</vt:lpstr>
      <vt:lpstr>Visio</vt:lpstr>
      <vt:lpstr>第十六章人事管理系统的设计与实现（Spring Boot + Vue3 + MyBatis）</vt:lpstr>
      <vt:lpstr>本章目标</vt:lpstr>
      <vt:lpstr>本章内容</vt:lpstr>
      <vt:lpstr>16.1 系统设计</vt:lpstr>
      <vt:lpstr>16.1.1 系统功能需求</vt:lpstr>
      <vt:lpstr>16.1.1 系统功能需求</vt:lpstr>
      <vt:lpstr>16.1.1 系统功能需求</vt:lpstr>
      <vt:lpstr>16.1 系统设计</vt:lpstr>
      <vt:lpstr>16.1.2 系统模块划分</vt:lpstr>
      <vt:lpstr>本章内容</vt:lpstr>
      <vt:lpstr>16.2 数据库设计</vt:lpstr>
      <vt:lpstr>16.2.1 数据库概念结构设计</vt:lpstr>
      <vt:lpstr>16.2.1 数据库概念结构设计</vt:lpstr>
      <vt:lpstr>16.2 数据库设计</vt:lpstr>
      <vt:lpstr>16.2.2 数据逻辑结构设计</vt:lpstr>
      <vt:lpstr>管理员信息表</vt:lpstr>
      <vt:lpstr>部门信息表</vt:lpstr>
      <vt:lpstr>岗位信息表</vt:lpstr>
      <vt:lpstr>员工离职信息表</vt:lpstr>
      <vt:lpstr>员工信息表</vt:lpstr>
      <vt:lpstr>岗位调动信息表</vt:lpstr>
      <vt:lpstr>16.2 数据库设计</vt:lpstr>
      <vt:lpstr>16.2.3  创建数据表</vt:lpstr>
      <vt:lpstr>本章内容</vt:lpstr>
      <vt:lpstr>16.3 后台应用的实现</vt:lpstr>
      <vt:lpstr>16.3.1 使用IntelliJ IDEA构建后台应用</vt:lpstr>
      <vt:lpstr>16.3 后台应用的实现</vt:lpstr>
      <vt:lpstr>16.3.2 修改pom.xml</vt:lpstr>
      <vt:lpstr>16.3 后台应用的实现</vt:lpstr>
      <vt:lpstr>16.3.3 配置数据源等信息</vt:lpstr>
      <vt:lpstr>16.3 后台应用的实现</vt:lpstr>
      <vt:lpstr>16.3.4 创建CorsFilter的Bean实例实现跨域访问</vt:lpstr>
      <vt:lpstr>16.3 后台应用的实现</vt:lpstr>
      <vt:lpstr>16.3.5 管理员登录后台实现</vt:lpstr>
      <vt:lpstr>1．控制器层</vt:lpstr>
      <vt:lpstr>2．业务层</vt:lpstr>
      <vt:lpstr>数据访问层与SQL映射文件</vt:lpstr>
      <vt:lpstr>16.3 后台应用的实现</vt:lpstr>
      <vt:lpstr>16.3.6 部门管理后台实现</vt:lpstr>
      <vt:lpstr>16.3 后台应用的实现</vt:lpstr>
      <vt:lpstr>16.3.7 岗位管理后台实现</vt:lpstr>
      <vt:lpstr>16.3 后台应用的实现</vt:lpstr>
      <vt:lpstr>16.3.8 员工管理与试用期管理后台实现</vt:lpstr>
      <vt:lpstr>16.3 后台应用的实现</vt:lpstr>
      <vt:lpstr>16.3.9 岗位调动管理后台实现</vt:lpstr>
      <vt:lpstr>16.3 后台应用的实现</vt:lpstr>
      <vt:lpstr>16.3.10 员工离职管理后台实现</vt:lpstr>
      <vt:lpstr>16.3 后台应用的实现</vt:lpstr>
      <vt:lpstr>16.3.11 报表管理后台实现</vt:lpstr>
      <vt:lpstr>本章内容</vt:lpstr>
      <vt:lpstr>16.4 前端项目的实现</vt:lpstr>
      <vt:lpstr>16.4.1 使用Vue CLI搭建前端项目</vt:lpstr>
      <vt:lpstr>16.4 前端项目的实现</vt:lpstr>
      <vt:lpstr>16.4.2 安装axios</vt:lpstr>
      <vt:lpstr>16.4 前端项目的实现</vt:lpstr>
      <vt:lpstr>16.4.3 设置反向代理</vt:lpstr>
      <vt:lpstr>设置反向代理</vt:lpstr>
      <vt:lpstr>16.4 前端项目的实现</vt:lpstr>
      <vt:lpstr>16.4.4 配置页面路由</vt:lpstr>
      <vt:lpstr>16.4 前端项目的实现</vt:lpstr>
      <vt:lpstr>16.4.5 安装Element Plus</vt:lpstr>
      <vt:lpstr>PowerPoint 演示文稿</vt:lpstr>
      <vt:lpstr>16.4 前端项目的实现</vt:lpstr>
      <vt:lpstr>16.4.6 管理员登录界面实现</vt:lpstr>
      <vt:lpstr>16.4 前端项目的实现</vt:lpstr>
      <vt:lpstr>16.4.7 界面导航组件实现</vt:lpstr>
      <vt:lpstr>16.4 前端项目的实现</vt:lpstr>
      <vt:lpstr>16.4.8 部门管理界面实现</vt:lpstr>
      <vt:lpstr>16.4 前端项目的实现</vt:lpstr>
      <vt:lpstr>16.4.9 岗位管理界面实现</vt:lpstr>
      <vt:lpstr>16.4 前端项目的实现</vt:lpstr>
      <vt:lpstr>16.4.10 员工管理界面实现</vt:lpstr>
      <vt:lpstr>16.4 前端项目的实现</vt:lpstr>
      <vt:lpstr>16.4.11 试用期管理界面实现</vt:lpstr>
      <vt:lpstr>16.4 前端项目的实现</vt:lpstr>
      <vt:lpstr>16.4.12 岗位调动管理界面实现</vt:lpstr>
      <vt:lpstr>16.4 前端项目的实现</vt:lpstr>
      <vt:lpstr>16.4.13 员工离职管理界面实现</vt:lpstr>
      <vt:lpstr>16.4 前端项目的实现</vt:lpstr>
      <vt:lpstr>16.4.14 报表管理界面实现</vt:lpstr>
      <vt:lpstr>16.4 前端项目的实现</vt:lpstr>
      <vt:lpstr>16.4.15 使用钩子函数实现登录权限认证</vt:lpstr>
      <vt:lpstr>2．修改状态变量</vt:lpstr>
      <vt:lpstr>3．使用前置路由钩子函数beforeEach判断是否登录</vt:lpstr>
      <vt:lpstr>本章内容</vt:lpstr>
      <vt:lpstr>16.5 测试运行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1416</cp:revision>
  <dcterms:created xsi:type="dcterms:W3CDTF">2021-01-06T05:35:51Z</dcterms:created>
  <dcterms:modified xsi:type="dcterms:W3CDTF">2021-11-14T13:55:43Z</dcterms:modified>
</cp:coreProperties>
</file>