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00"/>
  </p:notesMasterIdLst>
  <p:sldIdLst>
    <p:sldId id="1257" r:id="rId2"/>
    <p:sldId id="991" r:id="rId3"/>
    <p:sldId id="1258" r:id="rId4"/>
    <p:sldId id="1254" r:id="rId5"/>
    <p:sldId id="1361" r:id="rId6"/>
    <p:sldId id="1259" r:id="rId7"/>
    <p:sldId id="1363" r:id="rId8"/>
    <p:sldId id="1362" r:id="rId9"/>
    <p:sldId id="1364" r:id="rId10"/>
    <p:sldId id="1367" r:id="rId11"/>
    <p:sldId id="1366" r:id="rId12"/>
    <p:sldId id="1368" r:id="rId13"/>
    <p:sldId id="1365" r:id="rId14"/>
    <p:sldId id="1369" r:id="rId15"/>
    <p:sldId id="1371" r:id="rId16"/>
    <p:sldId id="1372" r:id="rId17"/>
    <p:sldId id="1373" r:id="rId18"/>
    <p:sldId id="1374" r:id="rId19"/>
    <p:sldId id="1370" r:id="rId20"/>
    <p:sldId id="1375" r:id="rId21"/>
    <p:sldId id="1377" r:id="rId22"/>
    <p:sldId id="1376" r:id="rId23"/>
    <p:sldId id="1378" r:id="rId24"/>
    <p:sldId id="1386" r:id="rId25"/>
    <p:sldId id="1387" r:id="rId26"/>
    <p:sldId id="1379" r:id="rId27"/>
    <p:sldId id="1388" r:id="rId28"/>
    <p:sldId id="1389" r:id="rId29"/>
    <p:sldId id="1380" r:id="rId30"/>
    <p:sldId id="1390" r:id="rId31"/>
    <p:sldId id="1381" r:id="rId32"/>
    <p:sldId id="1382" r:id="rId33"/>
    <p:sldId id="1391" r:id="rId34"/>
    <p:sldId id="1383" r:id="rId35"/>
    <p:sldId id="1392" r:id="rId36"/>
    <p:sldId id="1384" r:id="rId37"/>
    <p:sldId id="1394" r:id="rId38"/>
    <p:sldId id="1393" r:id="rId39"/>
    <p:sldId id="1395" r:id="rId40"/>
    <p:sldId id="1396" r:id="rId41"/>
    <p:sldId id="1397" r:id="rId42"/>
    <p:sldId id="1398" r:id="rId43"/>
    <p:sldId id="1385" r:id="rId44"/>
    <p:sldId id="1399" r:id="rId45"/>
    <p:sldId id="1400" r:id="rId46"/>
    <p:sldId id="1401" r:id="rId47"/>
    <p:sldId id="1402" r:id="rId48"/>
    <p:sldId id="1405" r:id="rId49"/>
    <p:sldId id="1403" r:id="rId50"/>
    <p:sldId id="1406" r:id="rId51"/>
    <p:sldId id="1407" r:id="rId52"/>
    <p:sldId id="1404" r:id="rId53"/>
    <p:sldId id="1409" r:id="rId54"/>
    <p:sldId id="1410" r:id="rId55"/>
    <p:sldId id="1412" r:id="rId56"/>
    <p:sldId id="1411" r:id="rId57"/>
    <p:sldId id="1413" r:id="rId58"/>
    <p:sldId id="1414" r:id="rId59"/>
    <p:sldId id="1415" r:id="rId60"/>
    <p:sldId id="1416" r:id="rId61"/>
    <p:sldId id="1417" r:id="rId62"/>
    <p:sldId id="1418" r:id="rId63"/>
    <p:sldId id="1421" r:id="rId64"/>
    <p:sldId id="1423" r:id="rId65"/>
    <p:sldId id="1422" r:id="rId66"/>
    <p:sldId id="1424" r:id="rId67"/>
    <p:sldId id="1419" r:id="rId68"/>
    <p:sldId id="1420" r:id="rId69"/>
    <p:sldId id="1425" r:id="rId70"/>
    <p:sldId id="1426" r:id="rId71"/>
    <p:sldId id="1408" r:id="rId72"/>
    <p:sldId id="1427" r:id="rId73"/>
    <p:sldId id="1429" r:id="rId74"/>
    <p:sldId id="1428" r:id="rId75"/>
    <p:sldId id="1430" r:id="rId76"/>
    <p:sldId id="1432" r:id="rId77"/>
    <p:sldId id="1433" r:id="rId78"/>
    <p:sldId id="1435" r:id="rId79"/>
    <p:sldId id="1434" r:id="rId80"/>
    <p:sldId id="1436" r:id="rId81"/>
    <p:sldId id="1431" r:id="rId82"/>
    <p:sldId id="1437" r:id="rId83"/>
    <p:sldId id="1438" r:id="rId84"/>
    <p:sldId id="1439" r:id="rId85"/>
    <p:sldId id="1440" r:id="rId86"/>
    <p:sldId id="1441" r:id="rId87"/>
    <p:sldId id="1442" r:id="rId88"/>
    <p:sldId id="1444" r:id="rId89"/>
    <p:sldId id="1443" r:id="rId90"/>
    <p:sldId id="1445" r:id="rId91"/>
    <p:sldId id="1446" r:id="rId92"/>
    <p:sldId id="1447" r:id="rId93"/>
    <p:sldId id="1448" r:id="rId94"/>
    <p:sldId id="1449" r:id="rId95"/>
    <p:sldId id="1450" r:id="rId96"/>
    <p:sldId id="1451" r:id="rId97"/>
    <p:sldId id="994" r:id="rId98"/>
    <p:sldId id="1360" r:id="rId9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A4DC5EF-F422-4A4A-AE2D-E811906D492D}">
          <p14:sldIdLst>
            <p14:sldId id="1257"/>
            <p14:sldId id="991"/>
            <p14:sldId id="1258"/>
            <p14:sldId id="1254"/>
            <p14:sldId id="1361"/>
            <p14:sldId id="1259"/>
            <p14:sldId id="1363"/>
            <p14:sldId id="1362"/>
            <p14:sldId id="1364"/>
            <p14:sldId id="1367"/>
            <p14:sldId id="1366"/>
            <p14:sldId id="1368"/>
            <p14:sldId id="1365"/>
            <p14:sldId id="1369"/>
            <p14:sldId id="1371"/>
            <p14:sldId id="1372"/>
            <p14:sldId id="1373"/>
            <p14:sldId id="1374"/>
            <p14:sldId id="1370"/>
            <p14:sldId id="1375"/>
            <p14:sldId id="1377"/>
            <p14:sldId id="1376"/>
            <p14:sldId id="1378"/>
            <p14:sldId id="1386"/>
            <p14:sldId id="1387"/>
            <p14:sldId id="1379"/>
            <p14:sldId id="1388"/>
            <p14:sldId id="1389"/>
            <p14:sldId id="1380"/>
            <p14:sldId id="1390"/>
            <p14:sldId id="1381"/>
            <p14:sldId id="1382"/>
            <p14:sldId id="1391"/>
            <p14:sldId id="1383"/>
            <p14:sldId id="1392"/>
            <p14:sldId id="1384"/>
            <p14:sldId id="1394"/>
            <p14:sldId id="1393"/>
            <p14:sldId id="1395"/>
            <p14:sldId id="1396"/>
            <p14:sldId id="1397"/>
            <p14:sldId id="1398"/>
            <p14:sldId id="1385"/>
            <p14:sldId id="1399"/>
            <p14:sldId id="1400"/>
            <p14:sldId id="1401"/>
            <p14:sldId id="1402"/>
            <p14:sldId id="1405"/>
            <p14:sldId id="1403"/>
            <p14:sldId id="1406"/>
            <p14:sldId id="1407"/>
            <p14:sldId id="1404"/>
            <p14:sldId id="1409"/>
            <p14:sldId id="1410"/>
            <p14:sldId id="1412"/>
            <p14:sldId id="1411"/>
            <p14:sldId id="1413"/>
            <p14:sldId id="1414"/>
            <p14:sldId id="1415"/>
            <p14:sldId id="1416"/>
            <p14:sldId id="1417"/>
            <p14:sldId id="1418"/>
            <p14:sldId id="1421"/>
            <p14:sldId id="1423"/>
            <p14:sldId id="1422"/>
            <p14:sldId id="1424"/>
            <p14:sldId id="1419"/>
            <p14:sldId id="1420"/>
            <p14:sldId id="1425"/>
            <p14:sldId id="1426"/>
            <p14:sldId id="1408"/>
            <p14:sldId id="1427"/>
            <p14:sldId id="1429"/>
            <p14:sldId id="1428"/>
            <p14:sldId id="1430"/>
            <p14:sldId id="1432"/>
            <p14:sldId id="1433"/>
            <p14:sldId id="1435"/>
            <p14:sldId id="1434"/>
            <p14:sldId id="1436"/>
            <p14:sldId id="1431"/>
            <p14:sldId id="1437"/>
            <p14:sldId id="1438"/>
            <p14:sldId id="1439"/>
            <p14:sldId id="1440"/>
            <p14:sldId id="1441"/>
            <p14:sldId id="1442"/>
            <p14:sldId id="1444"/>
            <p14:sldId id="1443"/>
            <p14:sldId id="1445"/>
            <p14:sldId id="1446"/>
            <p14:sldId id="1447"/>
            <p14:sldId id="1448"/>
            <p14:sldId id="1449"/>
            <p14:sldId id="1450"/>
            <p14:sldId id="1451"/>
            <p14:sldId id="994"/>
            <p14:sldId id="13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307E"/>
    <a:srgbClr val="B962FF"/>
    <a:srgbClr val="FDCB0B"/>
    <a:srgbClr val="FFD700"/>
    <a:srgbClr val="F9BC12"/>
    <a:srgbClr val="FFD801"/>
    <a:srgbClr val="EFB914"/>
    <a:srgbClr val="F5BD15"/>
    <a:srgbClr val="F8BF15"/>
    <a:srgbClr val="FEC6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52"/>
    <p:restoredTop sz="86846" autoAdjust="0"/>
  </p:normalViewPr>
  <p:slideViewPr>
    <p:cSldViewPr snapToGrid="0" snapToObjects="1">
      <p:cViewPr varScale="1">
        <p:scale>
          <a:sx n="58" d="100"/>
          <a:sy n="58" d="100"/>
        </p:scale>
        <p:origin x="88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640"/>
    </p:cViewPr>
  </p:outlineViewPr>
  <p:notesTextViewPr>
    <p:cViewPr>
      <p:scale>
        <a:sx n="145" d="100"/>
        <a:sy n="145" d="100"/>
      </p:scale>
      <p:origin x="0" y="0"/>
    </p:cViewPr>
  </p:notesTextViewPr>
  <p:sorterViewPr>
    <p:cViewPr>
      <p:scale>
        <a:sx n="173" d="100"/>
        <a:sy n="17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E8472-67E5-DE40-B53F-0C0FEA434AA0}" type="datetimeFigureOut">
              <a:rPr kumimoji="1" lang="zh-CN" altLang="en-US" smtClean="0"/>
              <a:pPr/>
              <a:t>2021/10/4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B8802-914A-7C41-BC77-CC54DEE99EE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6025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190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907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2519753A-0055-D144-A586-1058E5013A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23BD17A-A8A6-2A40-9724-F7DF77E9644E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6499C26A-F009-564F-AA6C-BEF327CB0A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B705DED0-1179-5347-93C0-8CE81457D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40648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0173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46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966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97C75-78EB-4043-953B-95F867F42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1C1163-5F70-9046-86B2-81951DCE1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07FD42-40C8-0740-93F0-4905CF42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AC36-F551-8142-B918-8641B516A611}" type="datetime1">
              <a:rPr kumimoji="1" lang="zh-CN" altLang="en-US" smtClean="0"/>
              <a:pPr/>
              <a:t>2021/10/4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8E813-0309-7546-9A4F-6893C1005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F9E280-F138-8142-8DB1-324EA9F38324}"/>
              </a:ext>
            </a:extLst>
          </p:cNvPr>
          <p:cNvSpPr/>
          <p:nvPr userDrawn="1"/>
        </p:nvSpPr>
        <p:spPr>
          <a:xfrm>
            <a:off x="-9939" y="-8627"/>
            <a:ext cx="9307502" cy="567811"/>
          </a:xfrm>
          <a:prstGeom prst="rect">
            <a:avLst/>
          </a:prstGeom>
          <a:solidFill>
            <a:srgbClr val="5B3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0" spc="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 EE</a:t>
            </a:r>
            <a:r>
              <a:rPr lang="zh-CN" altLang="en-US" sz="2800" b="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框架整合开发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DF02C2-66E0-594F-914D-47F0EC7AA666}"/>
              </a:ext>
            </a:extLst>
          </p:cNvPr>
          <p:cNvSpPr txBox="1"/>
          <p:nvPr userDrawn="1"/>
        </p:nvSpPr>
        <p:spPr>
          <a:xfrm>
            <a:off x="9569824" y="90612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800" b="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</a:t>
            </a:r>
            <a:r>
              <a:rPr lang="en-US" altLang="zh-CN" sz="1800" b="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800" b="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</a:t>
            </a:r>
            <a:r>
              <a:rPr lang="en-US" altLang="zh-CN" sz="1800" b="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8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AB2E87B-2061-474F-BD6B-FFB3E5285CE9}"/>
              </a:ext>
            </a:extLst>
          </p:cNvPr>
          <p:cNvGrpSpPr/>
          <p:nvPr userDrawn="1"/>
        </p:nvGrpSpPr>
        <p:grpSpPr>
          <a:xfrm>
            <a:off x="4771770" y="5979422"/>
            <a:ext cx="2136844" cy="742053"/>
            <a:chOff x="4858653" y="5979422"/>
            <a:chExt cx="2136844" cy="742053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ABB9B9B8-F63F-5C48-98A1-BF8860F585BF}"/>
                </a:ext>
              </a:extLst>
            </p:cNvPr>
            <p:cNvGrpSpPr/>
            <p:nvPr userDrawn="1"/>
          </p:nvGrpSpPr>
          <p:grpSpPr>
            <a:xfrm>
              <a:off x="4858653" y="5979422"/>
              <a:ext cx="867188" cy="742053"/>
              <a:chOff x="901977" y="761321"/>
              <a:chExt cx="1281319" cy="1139058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1B680A8-BC74-BA43-BB0D-C8F8C7B77C8F}"/>
                  </a:ext>
                </a:extLst>
              </p:cNvPr>
              <p:cNvSpPr/>
              <p:nvPr userDrawn="1"/>
            </p:nvSpPr>
            <p:spPr>
              <a:xfrm>
                <a:off x="901977" y="761321"/>
                <a:ext cx="1281319" cy="1139058"/>
              </a:xfrm>
              <a:prstGeom prst="rect">
                <a:avLst/>
              </a:prstGeom>
              <a:solidFill>
                <a:srgbClr val="5C30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rgbClr val="5C307E"/>
                  </a:solidFill>
                </a:endParaRPr>
              </a:p>
            </p:txBody>
          </p: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3F50F50E-8A90-104F-B899-DE9D869B8A5F}"/>
                  </a:ext>
                </a:extLst>
              </p:cNvPr>
              <p:cNvGrpSpPr/>
              <p:nvPr userDrawn="1"/>
            </p:nvGrpSpPr>
            <p:grpSpPr>
              <a:xfrm>
                <a:off x="1031055" y="907676"/>
                <a:ext cx="1013957" cy="853426"/>
                <a:chOff x="1368170" y="664579"/>
                <a:chExt cx="550582" cy="439737"/>
              </a:xfrm>
              <a:solidFill>
                <a:schemeClr val="bg1"/>
              </a:solidFill>
            </p:grpSpPr>
            <p:sp>
              <p:nvSpPr>
                <p:cNvPr id="12" name="Freeform 1">
                  <a:extLst>
                    <a:ext uri="{FF2B5EF4-FFF2-40B4-BE49-F238E27FC236}">
                      <a16:creationId xmlns:a16="http://schemas.microsoft.com/office/drawing/2014/main" id="{D5F846F9-652E-1B4D-9692-FE9281D20E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1203" y="771778"/>
                  <a:ext cx="437549" cy="332538"/>
                </a:xfrm>
                <a:custGeom>
                  <a:avLst/>
                  <a:gdLst>
                    <a:gd name="T0" fmla="*/ 25 w 2647"/>
                    <a:gd name="T1" fmla="*/ 1478 h 2011"/>
                    <a:gd name="T2" fmla="*/ 525 w 2647"/>
                    <a:gd name="T3" fmla="*/ 1865 h 2011"/>
                    <a:gd name="T4" fmla="*/ 736 w 2647"/>
                    <a:gd name="T5" fmla="*/ 1972 h 2011"/>
                    <a:gd name="T6" fmla="*/ 940 w 2647"/>
                    <a:gd name="T7" fmla="*/ 2010 h 2011"/>
                    <a:gd name="T8" fmla="*/ 1078 w 2647"/>
                    <a:gd name="T9" fmla="*/ 1991 h 2011"/>
                    <a:gd name="T10" fmla="*/ 1286 w 2647"/>
                    <a:gd name="T11" fmla="*/ 1894 h 2011"/>
                    <a:gd name="T12" fmla="*/ 1506 w 2647"/>
                    <a:gd name="T13" fmla="*/ 1715 h 2011"/>
                    <a:gd name="T14" fmla="*/ 1506 w 2647"/>
                    <a:gd name="T15" fmla="*/ 1715 h 2011"/>
                    <a:gd name="T16" fmla="*/ 2630 w 2647"/>
                    <a:gd name="T17" fmla="*/ 624 h 2011"/>
                    <a:gd name="T18" fmla="*/ 2646 w 2647"/>
                    <a:gd name="T19" fmla="*/ 586 h 2011"/>
                    <a:gd name="T20" fmla="*/ 2630 w 2647"/>
                    <a:gd name="T21" fmla="*/ 548 h 2011"/>
                    <a:gd name="T22" fmla="*/ 2090 w 2647"/>
                    <a:gd name="T23" fmla="*/ 21 h 2011"/>
                    <a:gd name="T24" fmla="*/ 2016 w 2647"/>
                    <a:gd name="T25" fmla="*/ 22 h 2011"/>
                    <a:gd name="T26" fmla="*/ 2017 w 2647"/>
                    <a:gd name="T27" fmla="*/ 96 h 2011"/>
                    <a:gd name="T28" fmla="*/ 2518 w 2647"/>
                    <a:gd name="T29" fmla="*/ 586 h 2011"/>
                    <a:gd name="T30" fmla="*/ 1433 w 2647"/>
                    <a:gd name="T31" fmla="*/ 1639 h 2011"/>
                    <a:gd name="T32" fmla="*/ 1433 w 2647"/>
                    <a:gd name="T33" fmla="*/ 1639 h 2011"/>
                    <a:gd name="T34" fmla="*/ 1167 w 2647"/>
                    <a:gd name="T35" fmla="*/ 1843 h 2011"/>
                    <a:gd name="T36" fmla="*/ 1051 w 2647"/>
                    <a:gd name="T37" fmla="*/ 1889 h 2011"/>
                    <a:gd name="T38" fmla="*/ 940 w 2647"/>
                    <a:gd name="T39" fmla="*/ 1904 h 2011"/>
                    <a:gd name="T40" fmla="*/ 772 w 2647"/>
                    <a:gd name="T41" fmla="*/ 1872 h 2011"/>
                    <a:gd name="T42" fmla="*/ 474 w 2647"/>
                    <a:gd name="T43" fmla="*/ 1704 h 2011"/>
                    <a:gd name="T44" fmla="*/ 93 w 2647"/>
                    <a:gd name="T45" fmla="*/ 1398 h 2011"/>
                    <a:gd name="T46" fmla="*/ 19 w 2647"/>
                    <a:gd name="T47" fmla="*/ 1404 h 2011"/>
                    <a:gd name="T48" fmla="*/ 25 w 2647"/>
                    <a:gd name="T49" fmla="*/ 1478 h 20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647" h="2011">
                      <a:moveTo>
                        <a:pt x="25" y="1478"/>
                      </a:moveTo>
                      <a:cubicBezTo>
                        <a:pt x="219" y="1643"/>
                        <a:pt x="380" y="1773"/>
                        <a:pt x="525" y="1865"/>
                      </a:cubicBezTo>
                      <a:cubicBezTo>
                        <a:pt x="598" y="1911"/>
                        <a:pt x="668" y="1947"/>
                        <a:pt x="736" y="1972"/>
                      </a:cubicBezTo>
                      <a:cubicBezTo>
                        <a:pt x="805" y="1996"/>
                        <a:pt x="872" y="2010"/>
                        <a:pt x="940" y="2010"/>
                      </a:cubicBezTo>
                      <a:cubicBezTo>
                        <a:pt x="986" y="2010"/>
                        <a:pt x="1032" y="2004"/>
                        <a:pt x="1078" y="1991"/>
                      </a:cubicBezTo>
                      <a:cubicBezTo>
                        <a:pt x="1147" y="1973"/>
                        <a:pt x="1216" y="1940"/>
                        <a:pt x="1286" y="1894"/>
                      </a:cubicBezTo>
                      <a:cubicBezTo>
                        <a:pt x="1357" y="1848"/>
                        <a:pt x="1429" y="1789"/>
                        <a:pt x="1506" y="1715"/>
                      </a:cubicBezTo>
                      <a:lnTo>
                        <a:pt x="1506" y="1715"/>
                      </a:lnTo>
                      <a:lnTo>
                        <a:pt x="2630" y="624"/>
                      </a:lnTo>
                      <a:cubicBezTo>
                        <a:pt x="2640" y="614"/>
                        <a:pt x="2646" y="600"/>
                        <a:pt x="2646" y="586"/>
                      </a:cubicBezTo>
                      <a:cubicBezTo>
                        <a:pt x="2646" y="572"/>
                        <a:pt x="2641" y="558"/>
                        <a:pt x="2630" y="548"/>
                      </a:cubicBezTo>
                      <a:lnTo>
                        <a:pt x="2090" y="21"/>
                      </a:lnTo>
                      <a:cubicBezTo>
                        <a:pt x="2069" y="0"/>
                        <a:pt x="2036" y="1"/>
                        <a:pt x="2016" y="22"/>
                      </a:cubicBezTo>
                      <a:cubicBezTo>
                        <a:pt x="1995" y="42"/>
                        <a:pt x="1996" y="76"/>
                        <a:pt x="2017" y="96"/>
                      </a:cubicBezTo>
                      <a:lnTo>
                        <a:pt x="2518" y="586"/>
                      </a:lnTo>
                      <a:lnTo>
                        <a:pt x="1433" y="1639"/>
                      </a:lnTo>
                      <a:lnTo>
                        <a:pt x="1433" y="1639"/>
                      </a:lnTo>
                      <a:cubicBezTo>
                        <a:pt x="1335" y="1733"/>
                        <a:pt x="1247" y="1800"/>
                        <a:pt x="1167" y="1843"/>
                      </a:cubicBezTo>
                      <a:cubicBezTo>
                        <a:pt x="1127" y="1864"/>
                        <a:pt x="1088" y="1879"/>
                        <a:pt x="1051" y="1889"/>
                      </a:cubicBezTo>
                      <a:cubicBezTo>
                        <a:pt x="1013" y="1899"/>
                        <a:pt x="977" y="1904"/>
                        <a:pt x="940" y="1904"/>
                      </a:cubicBezTo>
                      <a:cubicBezTo>
                        <a:pt x="886" y="1904"/>
                        <a:pt x="831" y="1894"/>
                        <a:pt x="772" y="1872"/>
                      </a:cubicBezTo>
                      <a:cubicBezTo>
                        <a:pt x="683" y="1840"/>
                        <a:pt x="586" y="1784"/>
                        <a:pt x="474" y="1704"/>
                      </a:cubicBezTo>
                      <a:cubicBezTo>
                        <a:pt x="363" y="1624"/>
                        <a:pt x="238" y="1521"/>
                        <a:pt x="93" y="1398"/>
                      </a:cubicBezTo>
                      <a:cubicBezTo>
                        <a:pt x="71" y="1379"/>
                        <a:pt x="38" y="1382"/>
                        <a:pt x="19" y="1404"/>
                      </a:cubicBezTo>
                      <a:cubicBezTo>
                        <a:pt x="0" y="1426"/>
                        <a:pt x="3" y="1459"/>
                        <a:pt x="25" y="147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2">
                  <a:extLst>
                    <a:ext uri="{FF2B5EF4-FFF2-40B4-BE49-F238E27FC236}">
                      <a16:creationId xmlns:a16="http://schemas.microsoft.com/office/drawing/2014/main" id="{29E72527-4F98-5C42-A871-1F1811E8F1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1832" y="868769"/>
                  <a:ext cx="356603" cy="190334"/>
                </a:xfrm>
                <a:custGeom>
                  <a:avLst/>
                  <a:gdLst>
                    <a:gd name="T0" fmla="*/ 15 w 2158"/>
                    <a:gd name="T1" fmla="*/ 713 h 1152"/>
                    <a:gd name="T2" fmla="*/ 432 w 2158"/>
                    <a:gd name="T3" fmla="*/ 1033 h 1152"/>
                    <a:gd name="T4" fmla="*/ 605 w 2158"/>
                    <a:gd name="T5" fmla="*/ 1120 h 1152"/>
                    <a:gd name="T6" fmla="*/ 771 w 2158"/>
                    <a:gd name="T7" fmla="*/ 1151 h 1152"/>
                    <a:gd name="T8" fmla="*/ 896 w 2158"/>
                    <a:gd name="T9" fmla="*/ 1132 h 1152"/>
                    <a:gd name="T10" fmla="*/ 1089 w 2158"/>
                    <a:gd name="T11" fmla="*/ 1036 h 1152"/>
                    <a:gd name="T12" fmla="*/ 1305 w 2158"/>
                    <a:gd name="T13" fmla="*/ 856 h 1152"/>
                    <a:gd name="T14" fmla="*/ 1305 w 2158"/>
                    <a:gd name="T15" fmla="*/ 856 h 1152"/>
                    <a:gd name="T16" fmla="*/ 2144 w 2158"/>
                    <a:gd name="T17" fmla="*/ 57 h 1152"/>
                    <a:gd name="T18" fmla="*/ 2145 w 2158"/>
                    <a:gd name="T19" fmla="*/ 13 h 1152"/>
                    <a:gd name="T20" fmla="*/ 2100 w 2158"/>
                    <a:gd name="T21" fmla="*/ 12 h 1152"/>
                    <a:gd name="T22" fmla="*/ 1262 w 2158"/>
                    <a:gd name="T23" fmla="*/ 811 h 1152"/>
                    <a:gd name="T24" fmla="*/ 1262 w 2158"/>
                    <a:gd name="T25" fmla="*/ 811 h 1152"/>
                    <a:gd name="T26" fmla="*/ 993 w 2158"/>
                    <a:gd name="T27" fmla="*/ 1023 h 1152"/>
                    <a:gd name="T28" fmla="*/ 878 w 2158"/>
                    <a:gd name="T29" fmla="*/ 1072 h 1152"/>
                    <a:gd name="T30" fmla="*/ 771 w 2158"/>
                    <a:gd name="T31" fmla="*/ 1088 h 1152"/>
                    <a:gd name="T32" fmla="*/ 626 w 2158"/>
                    <a:gd name="T33" fmla="*/ 1061 h 1152"/>
                    <a:gd name="T34" fmla="*/ 376 w 2158"/>
                    <a:gd name="T35" fmla="*/ 920 h 1152"/>
                    <a:gd name="T36" fmla="*/ 55 w 2158"/>
                    <a:gd name="T37" fmla="*/ 665 h 1152"/>
                    <a:gd name="T38" fmla="*/ 11 w 2158"/>
                    <a:gd name="T39" fmla="*/ 669 h 1152"/>
                    <a:gd name="T40" fmla="*/ 15 w 2158"/>
                    <a:gd name="T41" fmla="*/ 713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58" h="1152">
                      <a:moveTo>
                        <a:pt x="15" y="713"/>
                      </a:moveTo>
                      <a:cubicBezTo>
                        <a:pt x="179" y="850"/>
                        <a:pt x="312" y="958"/>
                        <a:pt x="432" y="1033"/>
                      </a:cubicBezTo>
                      <a:cubicBezTo>
                        <a:pt x="492" y="1071"/>
                        <a:pt x="549" y="1100"/>
                        <a:pt x="605" y="1120"/>
                      </a:cubicBezTo>
                      <a:cubicBezTo>
                        <a:pt x="661" y="1140"/>
                        <a:pt x="716" y="1151"/>
                        <a:pt x="771" y="1151"/>
                      </a:cubicBezTo>
                      <a:cubicBezTo>
                        <a:pt x="812" y="1151"/>
                        <a:pt x="854" y="1145"/>
                        <a:pt x="896" y="1132"/>
                      </a:cubicBezTo>
                      <a:cubicBezTo>
                        <a:pt x="959" y="1114"/>
                        <a:pt x="1022" y="1082"/>
                        <a:pt x="1089" y="1036"/>
                      </a:cubicBezTo>
                      <a:cubicBezTo>
                        <a:pt x="1156" y="990"/>
                        <a:pt x="1227" y="931"/>
                        <a:pt x="1305" y="856"/>
                      </a:cubicBezTo>
                      <a:lnTo>
                        <a:pt x="1305" y="856"/>
                      </a:lnTo>
                      <a:lnTo>
                        <a:pt x="2144" y="57"/>
                      </a:lnTo>
                      <a:cubicBezTo>
                        <a:pt x="2156" y="45"/>
                        <a:pt x="2157" y="25"/>
                        <a:pt x="2145" y="13"/>
                      </a:cubicBezTo>
                      <a:cubicBezTo>
                        <a:pt x="2133" y="0"/>
                        <a:pt x="2113" y="0"/>
                        <a:pt x="2100" y="12"/>
                      </a:cubicBezTo>
                      <a:lnTo>
                        <a:pt x="1262" y="811"/>
                      </a:lnTo>
                      <a:lnTo>
                        <a:pt x="1262" y="811"/>
                      </a:lnTo>
                      <a:cubicBezTo>
                        <a:pt x="1160" y="908"/>
                        <a:pt x="1072" y="978"/>
                        <a:pt x="993" y="1023"/>
                      </a:cubicBezTo>
                      <a:cubicBezTo>
                        <a:pt x="953" y="1045"/>
                        <a:pt x="915" y="1062"/>
                        <a:pt x="878" y="1072"/>
                      </a:cubicBezTo>
                      <a:cubicBezTo>
                        <a:pt x="842" y="1083"/>
                        <a:pt x="806" y="1088"/>
                        <a:pt x="771" y="1088"/>
                      </a:cubicBezTo>
                      <a:cubicBezTo>
                        <a:pt x="724" y="1088"/>
                        <a:pt x="677" y="1079"/>
                        <a:pt x="626" y="1061"/>
                      </a:cubicBezTo>
                      <a:cubicBezTo>
                        <a:pt x="551" y="1034"/>
                        <a:pt x="469" y="987"/>
                        <a:pt x="376" y="920"/>
                      </a:cubicBezTo>
                      <a:cubicBezTo>
                        <a:pt x="282" y="853"/>
                        <a:pt x="177" y="767"/>
                        <a:pt x="55" y="665"/>
                      </a:cubicBezTo>
                      <a:cubicBezTo>
                        <a:pt x="42" y="654"/>
                        <a:pt x="22" y="656"/>
                        <a:pt x="11" y="669"/>
                      </a:cubicBezTo>
                      <a:cubicBezTo>
                        <a:pt x="0" y="682"/>
                        <a:pt x="1" y="702"/>
                        <a:pt x="15" y="713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3">
                  <a:extLst>
                    <a:ext uri="{FF2B5EF4-FFF2-40B4-BE49-F238E27FC236}">
                      <a16:creationId xmlns:a16="http://schemas.microsoft.com/office/drawing/2014/main" id="{E5209C47-8580-2040-BA4C-C66647BCAD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0273" y="847620"/>
                  <a:ext cx="304826" cy="169186"/>
                </a:xfrm>
                <a:custGeom>
                  <a:avLst/>
                  <a:gdLst>
                    <a:gd name="T0" fmla="*/ 12 w 1845"/>
                    <a:gd name="T1" fmla="*/ 672 h 1022"/>
                    <a:gd name="T2" fmla="*/ 350 w 1845"/>
                    <a:gd name="T3" fmla="*/ 928 h 1022"/>
                    <a:gd name="T4" fmla="*/ 488 w 1845"/>
                    <a:gd name="T5" fmla="*/ 997 h 1022"/>
                    <a:gd name="T6" fmla="*/ 620 w 1845"/>
                    <a:gd name="T7" fmla="*/ 1021 h 1022"/>
                    <a:gd name="T8" fmla="*/ 734 w 1845"/>
                    <a:gd name="T9" fmla="*/ 1003 h 1022"/>
                    <a:gd name="T10" fmla="*/ 915 w 1845"/>
                    <a:gd name="T11" fmla="*/ 905 h 1022"/>
                    <a:gd name="T12" fmla="*/ 1129 w 1845"/>
                    <a:gd name="T13" fmla="*/ 720 h 1022"/>
                    <a:gd name="T14" fmla="*/ 1129 w 1845"/>
                    <a:gd name="T15" fmla="*/ 720 h 1022"/>
                    <a:gd name="T16" fmla="*/ 1834 w 1845"/>
                    <a:gd name="T17" fmla="*/ 42 h 1022"/>
                    <a:gd name="T18" fmla="*/ 1835 w 1845"/>
                    <a:gd name="T19" fmla="*/ 10 h 1022"/>
                    <a:gd name="T20" fmla="*/ 1802 w 1845"/>
                    <a:gd name="T21" fmla="*/ 9 h 1022"/>
                    <a:gd name="T22" fmla="*/ 1097 w 1845"/>
                    <a:gd name="T23" fmla="*/ 687 h 1022"/>
                    <a:gd name="T24" fmla="*/ 1097 w 1845"/>
                    <a:gd name="T25" fmla="*/ 687 h 1022"/>
                    <a:gd name="T26" fmla="*/ 828 w 1845"/>
                    <a:gd name="T27" fmla="*/ 907 h 1022"/>
                    <a:gd name="T28" fmla="*/ 720 w 1845"/>
                    <a:gd name="T29" fmla="*/ 959 h 1022"/>
                    <a:gd name="T30" fmla="*/ 620 w 1845"/>
                    <a:gd name="T31" fmla="*/ 975 h 1022"/>
                    <a:gd name="T32" fmla="*/ 504 w 1845"/>
                    <a:gd name="T33" fmla="*/ 954 h 1022"/>
                    <a:gd name="T34" fmla="*/ 302 w 1845"/>
                    <a:gd name="T35" fmla="*/ 841 h 1022"/>
                    <a:gd name="T36" fmla="*/ 41 w 1845"/>
                    <a:gd name="T37" fmla="*/ 636 h 1022"/>
                    <a:gd name="T38" fmla="*/ 9 w 1845"/>
                    <a:gd name="T39" fmla="*/ 640 h 1022"/>
                    <a:gd name="T40" fmla="*/ 12 w 1845"/>
                    <a:gd name="T41" fmla="*/ 672 h 10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845" h="1022">
                      <a:moveTo>
                        <a:pt x="12" y="672"/>
                      </a:moveTo>
                      <a:cubicBezTo>
                        <a:pt x="146" y="782"/>
                        <a:pt x="254" y="868"/>
                        <a:pt x="350" y="928"/>
                      </a:cubicBezTo>
                      <a:cubicBezTo>
                        <a:pt x="398" y="958"/>
                        <a:pt x="444" y="981"/>
                        <a:pt x="488" y="997"/>
                      </a:cubicBezTo>
                      <a:cubicBezTo>
                        <a:pt x="533" y="1013"/>
                        <a:pt x="576" y="1021"/>
                        <a:pt x="620" y="1021"/>
                      </a:cubicBezTo>
                      <a:cubicBezTo>
                        <a:pt x="658" y="1021"/>
                        <a:pt x="695" y="1015"/>
                        <a:pt x="734" y="1003"/>
                      </a:cubicBezTo>
                      <a:cubicBezTo>
                        <a:pt x="791" y="984"/>
                        <a:pt x="850" y="952"/>
                        <a:pt x="915" y="905"/>
                      </a:cubicBezTo>
                      <a:cubicBezTo>
                        <a:pt x="980" y="858"/>
                        <a:pt x="1050" y="797"/>
                        <a:pt x="1129" y="720"/>
                      </a:cubicBezTo>
                      <a:lnTo>
                        <a:pt x="1129" y="720"/>
                      </a:lnTo>
                      <a:lnTo>
                        <a:pt x="1834" y="42"/>
                      </a:lnTo>
                      <a:cubicBezTo>
                        <a:pt x="1843" y="34"/>
                        <a:pt x="1844" y="19"/>
                        <a:pt x="1835" y="10"/>
                      </a:cubicBezTo>
                      <a:cubicBezTo>
                        <a:pt x="1826" y="1"/>
                        <a:pt x="1811" y="0"/>
                        <a:pt x="1802" y="9"/>
                      </a:cubicBezTo>
                      <a:lnTo>
                        <a:pt x="1097" y="687"/>
                      </a:lnTo>
                      <a:lnTo>
                        <a:pt x="1097" y="687"/>
                      </a:lnTo>
                      <a:cubicBezTo>
                        <a:pt x="992" y="788"/>
                        <a:pt x="905" y="861"/>
                        <a:pt x="828" y="907"/>
                      </a:cubicBezTo>
                      <a:cubicBezTo>
                        <a:pt x="790" y="931"/>
                        <a:pt x="754" y="948"/>
                        <a:pt x="720" y="959"/>
                      </a:cubicBezTo>
                      <a:cubicBezTo>
                        <a:pt x="685" y="970"/>
                        <a:pt x="653" y="975"/>
                        <a:pt x="620" y="975"/>
                      </a:cubicBezTo>
                      <a:cubicBezTo>
                        <a:pt x="582" y="975"/>
                        <a:pt x="544" y="968"/>
                        <a:pt x="504" y="954"/>
                      </a:cubicBezTo>
                      <a:cubicBezTo>
                        <a:pt x="443" y="932"/>
                        <a:pt x="378" y="894"/>
                        <a:pt x="302" y="841"/>
                      </a:cubicBezTo>
                      <a:cubicBezTo>
                        <a:pt x="227" y="787"/>
                        <a:pt x="141" y="718"/>
                        <a:pt x="41" y="636"/>
                      </a:cubicBezTo>
                      <a:cubicBezTo>
                        <a:pt x="31" y="628"/>
                        <a:pt x="17" y="630"/>
                        <a:pt x="9" y="640"/>
                      </a:cubicBezTo>
                      <a:cubicBezTo>
                        <a:pt x="0" y="649"/>
                        <a:pt x="2" y="664"/>
                        <a:pt x="12" y="67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4">
                  <a:extLst>
                    <a:ext uri="{FF2B5EF4-FFF2-40B4-BE49-F238E27FC236}">
                      <a16:creationId xmlns:a16="http://schemas.microsoft.com/office/drawing/2014/main" id="{8D752D59-1EE5-1646-B01E-BA47AB38FF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8713" y="826472"/>
                  <a:ext cx="253050" cy="148037"/>
                </a:xfrm>
                <a:custGeom>
                  <a:avLst/>
                  <a:gdLst>
                    <a:gd name="T0" fmla="*/ 8 w 1531"/>
                    <a:gd name="T1" fmla="*/ 630 h 895"/>
                    <a:gd name="T2" fmla="*/ 269 w 1531"/>
                    <a:gd name="T3" fmla="*/ 824 h 895"/>
                    <a:gd name="T4" fmla="*/ 374 w 1531"/>
                    <a:gd name="T5" fmla="*/ 876 h 895"/>
                    <a:gd name="T6" fmla="*/ 473 w 1531"/>
                    <a:gd name="T7" fmla="*/ 894 h 895"/>
                    <a:gd name="T8" fmla="*/ 573 w 1531"/>
                    <a:gd name="T9" fmla="*/ 875 h 895"/>
                    <a:gd name="T10" fmla="*/ 739 w 1531"/>
                    <a:gd name="T11" fmla="*/ 775 h 895"/>
                    <a:gd name="T12" fmla="*/ 953 w 1531"/>
                    <a:gd name="T13" fmla="*/ 584 h 895"/>
                    <a:gd name="T14" fmla="*/ 953 w 1531"/>
                    <a:gd name="T15" fmla="*/ 584 h 895"/>
                    <a:gd name="T16" fmla="*/ 1524 w 1531"/>
                    <a:gd name="T17" fmla="*/ 27 h 895"/>
                    <a:gd name="T18" fmla="*/ 1524 w 1531"/>
                    <a:gd name="T19" fmla="*/ 6 h 895"/>
                    <a:gd name="T20" fmla="*/ 1503 w 1531"/>
                    <a:gd name="T21" fmla="*/ 6 h 895"/>
                    <a:gd name="T22" fmla="*/ 932 w 1531"/>
                    <a:gd name="T23" fmla="*/ 563 h 895"/>
                    <a:gd name="T24" fmla="*/ 932 w 1531"/>
                    <a:gd name="T25" fmla="*/ 563 h 895"/>
                    <a:gd name="T26" fmla="*/ 663 w 1531"/>
                    <a:gd name="T27" fmla="*/ 793 h 895"/>
                    <a:gd name="T28" fmla="*/ 562 w 1531"/>
                    <a:gd name="T29" fmla="*/ 847 h 895"/>
                    <a:gd name="T30" fmla="*/ 473 w 1531"/>
                    <a:gd name="T31" fmla="*/ 865 h 895"/>
                    <a:gd name="T32" fmla="*/ 384 w 1531"/>
                    <a:gd name="T33" fmla="*/ 848 h 895"/>
                    <a:gd name="T34" fmla="*/ 229 w 1531"/>
                    <a:gd name="T35" fmla="*/ 762 h 895"/>
                    <a:gd name="T36" fmla="*/ 26 w 1531"/>
                    <a:gd name="T37" fmla="*/ 607 h 895"/>
                    <a:gd name="T38" fmla="*/ 5 w 1531"/>
                    <a:gd name="T39" fmla="*/ 609 h 895"/>
                    <a:gd name="T40" fmla="*/ 8 w 1531"/>
                    <a:gd name="T41" fmla="*/ 630 h 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531" h="895">
                      <a:moveTo>
                        <a:pt x="8" y="630"/>
                      </a:moveTo>
                      <a:cubicBezTo>
                        <a:pt x="113" y="714"/>
                        <a:pt x="196" y="779"/>
                        <a:pt x="269" y="824"/>
                      </a:cubicBezTo>
                      <a:cubicBezTo>
                        <a:pt x="306" y="847"/>
                        <a:pt x="340" y="864"/>
                        <a:pt x="374" y="876"/>
                      </a:cubicBezTo>
                      <a:cubicBezTo>
                        <a:pt x="407" y="888"/>
                        <a:pt x="440" y="894"/>
                        <a:pt x="473" y="894"/>
                      </a:cubicBezTo>
                      <a:cubicBezTo>
                        <a:pt x="506" y="894"/>
                        <a:pt x="539" y="888"/>
                        <a:pt x="573" y="875"/>
                      </a:cubicBezTo>
                      <a:cubicBezTo>
                        <a:pt x="624" y="856"/>
                        <a:pt x="678" y="823"/>
                        <a:pt x="739" y="775"/>
                      </a:cubicBezTo>
                      <a:cubicBezTo>
                        <a:pt x="801" y="727"/>
                        <a:pt x="870" y="663"/>
                        <a:pt x="953" y="584"/>
                      </a:cubicBezTo>
                      <a:lnTo>
                        <a:pt x="953" y="584"/>
                      </a:lnTo>
                      <a:lnTo>
                        <a:pt x="1524" y="27"/>
                      </a:lnTo>
                      <a:cubicBezTo>
                        <a:pt x="1529" y="21"/>
                        <a:pt x="1530" y="12"/>
                        <a:pt x="1524" y="6"/>
                      </a:cubicBezTo>
                      <a:cubicBezTo>
                        <a:pt x="1518" y="0"/>
                        <a:pt x="1509" y="0"/>
                        <a:pt x="1503" y="6"/>
                      </a:cubicBezTo>
                      <a:lnTo>
                        <a:pt x="932" y="563"/>
                      </a:lnTo>
                      <a:lnTo>
                        <a:pt x="932" y="563"/>
                      </a:lnTo>
                      <a:cubicBezTo>
                        <a:pt x="823" y="668"/>
                        <a:pt x="737" y="744"/>
                        <a:pt x="663" y="793"/>
                      </a:cubicBezTo>
                      <a:cubicBezTo>
                        <a:pt x="627" y="818"/>
                        <a:pt x="594" y="836"/>
                        <a:pt x="562" y="847"/>
                      </a:cubicBezTo>
                      <a:cubicBezTo>
                        <a:pt x="531" y="859"/>
                        <a:pt x="502" y="865"/>
                        <a:pt x="473" y="865"/>
                      </a:cubicBezTo>
                      <a:cubicBezTo>
                        <a:pt x="444" y="865"/>
                        <a:pt x="415" y="859"/>
                        <a:pt x="384" y="848"/>
                      </a:cubicBezTo>
                      <a:cubicBezTo>
                        <a:pt x="338" y="832"/>
                        <a:pt x="288" y="803"/>
                        <a:pt x="229" y="762"/>
                      </a:cubicBezTo>
                      <a:cubicBezTo>
                        <a:pt x="171" y="722"/>
                        <a:pt x="105" y="669"/>
                        <a:pt x="26" y="607"/>
                      </a:cubicBezTo>
                      <a:cubicBezTo>
                        <a:pt x="20" y="602"/>
                        <a:pt x="10" y="603"/>
                        <a:pt x="5" y="609"/>
                      </a:cubicBezTo>
                      <a:cubicBezTo>
                        <a:pt x="0" y="615"/>
                        <a:pt x="1" y="625"/>
                        <a:pt x="8" y="63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>
                  <a:extLst>
                    <a:ext uri="{FF2B5EF4-FFF2-40B4-BE49-F238E27FC236}">
                      <a16:creationId xmlns:a16="http://schemas.microsoft.com/office/drawing/2014/main" id="{736C1717-3251-C843-B909-26D88513A9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6425" y="805324"/>
                  <a:ext cx="201273" cy="127619"/>
                </a:xfrm>
                <a:custGeom>
                  <a:avLst/>
                  <a:gdLst>
                    <a:gd name="T0" fmla="*/ 4 w 1217"/>
                    <a:gd name="T1" fmla="*/ 588 h 773"/>
                    <a:gd name="T2" fmla="*/ 193 w 1217"/>
                    <a:gd name="T3" fmla="*/ 724 h 773"/>
                    <a:gd name="T4" fmla="*/ 332 w 1217"/>
                    <a:gd name="T5" fmla="*/ 772 h 773"/>
                    <a:gd name="T6" fmla="*/ 415 w 1217"/>
                    <a:gd name="T7" fmla="*/ 752 h 773"/>
                    <a:gd name="T8" fmla="*/ 563 w 1217"/>
                    <a:gd name="T9" fmla="*/ 648 h 773"/>
                    <a:gd name="T10" fmla="*/ 776 w 1217"/>
                    <a:gd name="T11" fmla="*/ 448 h 773"/>
                    <a:gd name="T12" fmla="*/ 776 w 1217"/>
                    <a:gd name="T13" fmla="*/ 448 h 773"/>
                    <a:gd name="T14" fmla="*/ 1213 w 1217"/>
                    <a:gd name="T15" fmla="*/ 12 h 773"/>
                    <a:gd name="T16" fmla="*/ 1213 w 1217"/>
                    <a:gd name="T17" fmla="*/ 2 h 773"/>
                    <a:gd name="T18" fmla="*/ 1204 w 1217"/>
                    <a:gd name="T19" fmla="*/ 2 h 773"/>
                    <a:gd name="T20" fmla="*/ 767 w 1217"/>
                    <a:gd name="T21" fmla="*/ 439 h 773"/>
                    <a:gd name="T22" fmla="*/ 500 w 1217"/>
                    <a:gd name="T23" fmla="*/ 682 h 773"/>
                    <a:gd name="T24" fmla="*/ 410 w 1217"/>
                    <a:gd name="T25" fmla="*/ 740 h 773"/>
                    <a:gd name="T26" fmla="*/ 332 w 1217"/>
                    <a:gd name="T27" fmla="*/ 759 h 773"/>
                    <a:gd name="T28" fmla="*/ 199 w 1217"/>
                    <a:gd name="T29" fmla="*/ 712 h 773"/>
                    <a:gd name="T30" fmla="*/ 12 w 1217"/>
                    <a:gd name="T31" fmla="*/ 577 h 773"/>
                    <a:gd name="T32" fmla="*/ 2 w 1217"/>
                    <a:gd name="T33" fmla="*/ 578 h 773"/>
                    <a:gd name="T34" fmla="*/ 4 w 1217"/>
                    <a:gd name="T35" fmla="*/ 588 h 7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217" h="773">
                      <a:moveTo>
                        <a:pt x="4" y="588"/>
                      </a:moveTo>
                      <a:cubicBezTo>
                        <a:pt x="81" y="647"/>
                        <a:pt x="141" y="692"/>
                        <a:pt x="193" y="724"/>
                      </a:cubicBezTo>
                      <a:cubicBezTo>
                        <a:pt x="244" y="755"/>
                        <a:pt x="288" y="772"/>
                        <a:pt x="332" y="772"/>
                      </a:cubicBezTo>
                      <a:cubicBezTo>
                        <a:pt x="359" y="772"/>
                        <a:pt x="386" y="765"/>
                        <a:pt x="415" y="752"/>
                      </a:cubicBezTo>
                      <a:cubicBezTo>
                        <a:pt x="458" y="733"/>
                        <a:pt x="505" y="698"/>
                        <a:pt x="563" y="648"/>
                      </a:cubicBezTo>
                      <a:cubicBezTo>
                        <a:pt x="620" y="597"/>
                        <a:pt x="689" y="531"/>
                        <a:pt x="776" y="448"/>
                      </a:cubicBezTo>
                      <a:lnTo>
                        <a:pt x="776" y="448"/>
                      </a:lnTo>
                      <a:lnTo>
                        <a:pt x="1213" y="12"/>
                      </a:lnTo>
                      <a:cubicBezTo>
                        <a:pt x="1216" y="9"/>
                        <a:pt x="1216" y="5"/>
                        <a:pt x="1213" y="2"/>
                      </a:cubicBezTo>
                      <a:cubicBezTo>
                        <a:pt x="1210" y="0"/>
                        <a:pt x="1206" y="0"/>
                        <a:pt x="1204" y="2"/>
                      </a:cubicBezTo>
                      <a:lnTo>
                        <a:pt x="767" y="439"/>
                      </a:lnTo>
                      <a:cubicBezTo>
                        <a:pt x="651" y="549"/>
                        <a:pt x="568" y="630"/>
                        <a:pt x="500" y="682"/>
                      </a:cubicBezTo>
                      <a:cubicBezTo>
                        <a:pt x="466" y="709"/>
                        <a:pt x="437" y="728"/>
                        <a:pt x="410" y="740"/>
                      </a:cubicBezTo>
                      <a:cubicBezTo>
                        <a:pt x="382" y="753"/>
                        <a:pt x="357" y="759"/>
                        <a:pt x="332" y="759"/>
                      </a:cubicBezTo>
                      <a:cubicBezTo>
                        <a:pt x="291" y="759"/>
                        <a:pt x="250" y="743"/>
                        <a:pt x="199" y="712"/>
                      </a:cubicBezTo>
                      <a:cubicBezTo>
                        <a:pt x="149" y="682"/>
                        <a:pt x="89" y="636"/>
                        <a:pt x="12" y="577"/>
                      </a:cubicBezTo>
                      <a:cubicBezTo>
                        <a:pt x="9" y="575"/>
                        <a:pt x="4" y="575"/>
                        <a:pt x="2" y="578"/>
                      </a:cubicBezTo>
                      <a:cubicBezTo>
                        <a:pt x="0" y="581"/>
                        <a:pt x="1" y="585"/>
                        <a:pt x="4" y="58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6">
                  <a:extLst>
                    <a:ext uri="{FF2B5EF4-FFF2-40B4-BE49-F238E27FC236}">
                      <a16:creationId xmlns:a16="http://schemas.microsoft.com/office/drawing/2014/main" id="{A3B338F7-55A4-4740-9066-F03D0DE3B4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68170" y="664579"/>
                  <a:ext cx="439737" cy="330350"/>
                </a:xfrm>
                <a:custGeom>
                  <a:avLst/>
                  <a:gdLst>
                    <a:gd name="T0" fmla="*/ 2631 w 2657"/>
                    <a:gd name="T1" fmla="*/ 532 h 1998"/>
                    <a:gd name="T2" fmla="*/ 2130 w 2657"/>
                    <a:gd name="T3" fmla="*/ 145 h 1998"/>
                    <a:gd name="T4" fmla="*/ 1920 w 2657"/>
                    <a:gd name="T5" fmla="*/ 38 h 1998"/>
                    <a:gd name="T6" fmla="*/ 1715 w 2657"/>
                    <a:gd name="T7" fmla="*/ 0 h 1998"/>
                    <a:gd name="T8" fmla="*/ 1578 w 2657"/>
                    <a:gd name="T9" fmla="*/ 19 h 1998"/>
                    <a:gd name="T10" fmla="*/ 1370 w 2657"/>
                    <a:gd name="T11" fmla="*/ 116 h 1998"/>
                    <a:gd name="T12" fmla="*/ 1150 w 2657"/>
                    <a:gd name="T13" fmla="*/ 295 h 1998"/>
                    <a:gd name="T14" fmla="*/ 1150 w 2657"/>
                    <a:gd name="T15" fmla="*/ 295 h 1998"/>
                    <a:gd name="T16" fmla="*/ 16 w 2657"/>
                    <a:gd name="T17" fmla="*/ 1368 h 1998"/>
                    <a:gd name="T18" fmla="*/ 0 w 2657"/>
                    <a:gd name="T19" fmla="*/ 1406 h 1998"/>
                    <a:gd name="T20" fmla="*/ 16 w 2657"/>
                    <a:gd name="T21" fmla="*/ 1444 h 1998"/>
                    <a:gd name="T22" fmla="*/ 566 w 2657"/>
                    <a:gd name="T23" fmla="*/ 1977 h 1998"/>
                    <a:gd name="T24" fmla="*/ 640 w 2657"/>
                    <a:gd name="T25" fmla="*/ 1976 h 1998"/>
                    <a:gd name="T26" fmla="*/ 639 w 2657"/>
                    <a:gd name="T27" fmla="*/ 1901 h 1998"/>
                    <a:gd name="T28" fmla="*/ 129 w 2657"/>
                    <a:gd name="T29" fmla="*/ 1406 h 1998"/>
                    <a:gd name="T30" fmla="*/ 1223 w 2657"/>
                    <a:gd name="T31" fmla="*/ 371 h 1998"/>
                    <a:gd name="T32" fmla="*/ 1223 w 2657"/>
                    <a:gd name="T33" fmla="*/ 371 h 1998"/>
                    <a:gd name="T34" fmla="*/ 1489 w 2657"/>
                    <a:gd name="T35" fmla="*/ 167 h 1998"/>
                    <a:gd name="T36" fmla="*/ 1605 w 2657"/>
                    <a:gd name="T37" fmla="*/ 121 h 1998"/>
                    <a:gd name="T38" fmla="*/ 1715 w 2657"/>
                    <a:gd name="T39" fmla="*/ 106 h 1998"/>
                    <a:gd name="T40" fmla="*/ 1884 w 2657"/>
                    <a:gd name="T41" fmla="*/ 138 h 1998"/>
                    <a:gd name="T42" fmla="*/ 2181 w 2657"/>
                    <a:gd name="T43" fmla="*/ 306 h 1998"/>
                    <a:gd name="T44" fmla="*/ 2562 w 2657"/>
                    <a:gd name="T45" fmla="*/ 612 h 1998"/>
                    <a:gd name="T46" fmla="*/ 2637 w 2657"/>
                    <a:gd name="T47" fmla="*/ 606 h 1998"/>
                    <a:gd name="T48" fmla="*/ 2631 w 2657"/>
                    <a:gd name="T49" fmla="*/ 532 h 19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657" h="1998">
                      <a:moveTo>
                        <a:pt x="2631" y="532"/>
                      </a:moveTo>
                      <a:cubicBezTo>
                        <a:pt x="2437" y="367"/>
                        <a:pt x="2276" y="237"/>
                        <a:pt x="2130" y="145"/>
                      </a:cubicBezTo>
                      <a:cubicBezTo>
                        <a:pt x="2058" y="99"/>
                        <a:pt x="1988" y="63"/>
                        <a:pt x="1920" y="38"/>
                      </a:cubicBezTo>
                      <a:cubicBezTo>
                        <a:pt x="1851" y="14"/>
                        <a:pt x="1783" y="0"/>
                        <a:pt x="1715" y="0"/>
                      </a:cubicBezTo>
                      <a:cubicBezTo>
                        <a:pt x="1669" y="0"/>
                        <a:pt x="1623" y="6"/>
                        <a:pt x="1578" y="19"/>
                      </a:cubicBezTo>
                      <a:cubicBezTo>
                        <a:pt x="1509" y="37"/>
                        <a:pt x="1440" y="70"/>
                        <a:pt x="1370" y="116"/>
                      </a:cubicBezTo>
                      <a:cubicBezTo>
                        <a:pt x="1299" y="162"/>
                        <a:pt x="1227" y="221"/>
                        <a:pt x="1150" y="295"/>
                      </a:cubicBezTo>
                      <a:lnTo>
                        <a:pt x="1150" y="295"/>
                      </a:lnTo>
                      <a:lnTo>
                        <a:pt x="16" y="1368"/>
                      </a:lnTo>
                      <a:cubicBezTo>
                        <a:pt x="6" y="1378"/>
                        <a:pt x="0" y="1391"/>
                        <a:pt x="0" y="1406"/>
                      </a:cubicBezTo>
                      <a:cubicBezTo>
                        <a:pt x="0" y="1420"/>
                        <a:pt x="6" y="1434"/>
                        <a:pt x="16" y="1444"/>
                      </a:cubicBezTo>
                      <a:lnTo>
                        <a:pt x="566" y="1977"/>
                      </a:lnTo>
                      <a:cubicBezTo>
                        <a:pt x="587" y="1997"/>
                        <a:pt x="619" y="1997"/>
                        <a:pt x="640" y="1976"/>
                      </a:cubicBezTo>
                      <a:cubicBezTo>
                        <a:pt x="660" y="1955"/>
                        <a:pt x="660" y="1921"/>
                        <a:pt x="639" y="1901"/>
                      </a:cubicBezTo>
                      <a:lnTo>
                        <a:pt x="129" y="1406"/>
                      </a:lnTo>
                      <a:lnTo>
                        <a:pt x="1223" y="371"/>
                      </a:lnTo>
                      <a:lnTo>
                        <a:pt x="1223" y="371"/>
                      </a:lnTo>
                      <a:cubicBezTo>
                        <a:pt x="1321" y="277"/>
                        <a:pt x="1409" y="210"/>
                        <a:pt x="1489" y="167"/>
                      </a:cubicBezTo>
                      <a:cubicBezTo>
                        <a:pt x="1529" y="146"/>
                        <a:pt x="1568" y="131"/>
                        <a:pt x="1605" y="121"/>
                      </a:cubicBezTo>
                      <a:cubicBezTo>
                        <a:pt x="1642" y="111"/>
                        <a:pt x="1679" y="106"/>
                        <a:pt x="1715" y="106"/>
                      </a:cubicBezTo>
                      <a:cubicBezTo>
                        <a:pt x="1770" y="106"/>
                        <a:pt x="1825" y="116"/>
                        <a:pt x="1884" y="138"/>
                      </a:cubicBezTo>
                      <a:cubicBezTo>
                        <a:pt x="1972" y="170"/>
                        <a:pt x="2070" y="226"/>
                        <a:pt x="2181" y="306"/>
                      </a:cubicBezTo>
                      <a:cubicBezTo>
                        <a:pt x="2293" y="387"/>
                        <a:pt x="2418" y="490"/>
                        <a:pt x="2562" y="612"/>
                      </a:cubicBezTo>
                      <a:cubicBezTo>
                        <a:pt x="2585" y="631"/>
                        <a:pt x="2618" y="628"/>
                        <a:pt x="2637" y="606"/>
                      </a:cubicBezTo>
                      <a:cubicBezTo>
                        <a:pt x="2656" y="584"/>
                        <a:pt x="2653" y="551"/>
                        <a:pt x="2631" y="53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7">
                  <a:extLst>
                    <a:ext uri="{FF2B5EF4-FFF2-40B4-BE49-F238E27FC236}">
                      <a16:creationId xmlns:a16="http://schemas.microsoft.com/office/drawing/2014/main" id="{4141CE36-498C-CB43-8361-06B6ABAF9E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9946" y="709792"/>
                  <a:ext cx="356603" cy="190334"/>
                </a:xfrm>
                <a:custGeom>
                  <a:avLst/>
                  <a:gdLst>
                    <a:gd name="T0" fmla="*/ 2142 w 2158"/>
                    <a:gd name="T1" fmla="*/ 438 h 1152"/>
                    <a:gd name="T2" fmla="*/ 1725 w 2158"/>
                    <a:gd name="T3" fmla="*/ 118 h 1152"/>
                    <a:gd name="T4" fmla="*/ 1552 w 2158"/>
                    <a:gd name="T5" fmla="*/ 31 h 1152"/>
                    <a:gd name="T6" fmla="*/ 1386 w 2158"/>
                    <a:gd name="T7" fmla="*/ 0 h 1152"/>
                    <a:gd name="T8" fmla="*/ 1261 w 2158"/>
                    <a:gd name="T9" fmla="*/ 19 h 1152"/>
                    <a:gd name="T10" fmla="*/ 1068 w 2158"/>
                    <a:gd name="T11" fmla="*/ 115 h 1152"/>
                    <a:gd name="T12" fmla="*/ 852 w 2158"/>
                    <a:gd name="T13" fmla="*/ 295 h 1152"/>
                    <a:gd name="T14" fmla="*/ 852 w 2158"/>
                    <a:gd name="T15" fmla="*/ 295 h 1152"/>
                    <a:gd name="T16" fmla="*/ 13 w 2158"/>
                    <a:gd name="T17" fmla="*/ 1094 h 1152"/>
                    <a:gd name="T18" fmla="*/ 12 w 2158"/>
                    <a:gd name="T19" fmla="*/ 1138 h 1152"/>
                    <a:gd name="T20" fmla="*/ 56 w 2158"/>
                    <a:gd name="T21" fmla="*/ 1139 h 1152"/>
                    <a:gd name="T22" fmla="*/ 895 w 2158"/>
                    <a:gd name="T23" fmla="*/ 340 h 1152"/>
                    <a:gd name="T24" fmla="*/ 895 w 2158"/>
                    <a:gd name="T25" fmla="*/ 340 h 1152"/>
                    <a:gd name="T26" fmla="*/ 1164 w 2158"/>
                    <a:gd name="T27" fmla="*/ 128 h 1152"/>
                    <a:gd name="T28" fmla="*/ 1279 w 2158"/>
                    <a:gd name="T29" fmla="*/ 79 h 1152"/>
                    <a:gd name="T30" fmla="*/ 1386 w 2158"/>
                    <a:gd name="T31" fmla="*/ 63 h 1152"/>
                    <a:gd name="T32" fmla="*/ 1531 w 2158"/>
                    <a:gd name="T33" fmla="*/ 90 h 1152"/>
                    <a:gd name="T34" fmla="*/ 1781 w 2158"/>
                    <a:gd name="T35" fmla="*/ 231 h 1152"/>
                    <a:gd name="T36" fmla="*/ 2102 w 2158"/>
                    <a:gd name="T37" fmla="*/ 486 h 1152"/>
                    <a:gd name="T38" fmla="*/ 2146 w 2158"/>
                    <a:gd name="T39" fmla="*/ 482 h 1152"/>
                    <a:gd name="T40" fmla="*/ 2142 w 2158"/>
                    <a:gd name="T41" fmla="*/ 438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58" h="1152">
                      <a:moveTo>
                        <a:pt x="2142" y="438"/>
                      </a:moveTo>
                      <a:cubicBezTo>
                        <a:pt x="1978" y="301"/>
                        <a:pt x="1845" y="193"/>
                        <a:pt x="1725" y="118"/>
                      </a:cubicBezTo>
                      <a:cubicBezTo>
                        <a:pt x="1664" y="80"/>
                        <a:pt x="1608" y="51"/>
                        <a:pt x="1552" y="31"/>
                      </a:cubicBezTo>
                      <a:cubicBezTo>
                        <a:pt x="1496" y="11"/>
                        <a:pt x="1441" y="0"/>
                        <a:pt x="1386" y="0"/>
                      </a:cubicBezTo>
                      <a:cubicBezTo>
                        <a:pt x="1344" y="0"/>
                        <a:pt x="1303" y="6"/>
                        <a:pt x="1261" y="19"/>
                      </a:cubicBezTo>
                      <a:cubicBezTo>
                        <a:pt x="1198" y="37"/>
                        <a:pt x="1135" y="69"/>
                        <a:pt x="1068" y="115"/>
                      </a:cubicBezTo>
                      <a:cubicBezTo>
                        <a:pt x="1000" y="161"/>
                        <a:pt x="930" y="220"/>
                        <a:pt x="852" y="295"/>
                      </a:cubicBezTo>
                      <a:lnTo>
                        <a:pt x="852" y="295"/>
                      </a:lnTo>
                      <a:lnTo>
                        <a:pt x="13" y="1094"/>
                      </a:lnTo>
                      <a:cubicBezTo>
                        <a:pt x="1" y="1106"/>
                        <a:pt x="0" y="1126"/>
                        <a:pt x="12" y="1138"/>
                      </a:cubicBezTo>
                      <a:cubicBezTo>
                        <a:pt x="24" y="1151"/>
                        <a:pt x="44" y="1151"/>
                        <a:pt x="56" y="1139"/>
                      </a:cubicBezTo>
                      <a:lnTo>
                        <a:pt x="895" y="340"/>
                      </a:lnTo>
                      <a:lnTo>
                        <a:pt x="895" y="340"/>
                      </a:lnTo>
                      <a:cubicBezTo>
                        <a:pt x="997" y="243"/>
                        <a:pt x="1085" y="173"/>
                        <a:pt x="1164" y="128"/>
                      </a:cubicBezTo>
                      <a:cubicBezTo>
                        <a:pt x="1204" y="106"/>
                        <a:pt x="1242" y="89"/>
                        <a:pt x="1279" y="79"/>
                      </a:cubicBezTo>
                      <a:cubicBezTo>
                        <a:pt x="1315" y="68"/>
                        <a:pt x="1351" y="63"/>
                        <a:pt x="1386" y="63"/>
                      </a:cubicBezTo>
                      <a:cubicBezTo>
                        <a:pt x="1433" y="63"/>
                        <a:pt x="1480" y="72"/>
                        <a:pt x="1531" y="90"/>
                      </a:cubicBezTo>
                      <a:cubicBezTo>
                        <a:pt x="1606" y="117"/>
                        <a:pt x="1688" y="164"/>
                        <a:pt x="1781" y="231"/>
                      </a:cubicBezTo>
                      <a:cubicBezTo>
                        <a:pt x="1874" y="298"/>
                        <a:pt x="1979" y="384"/>
                        <a:pt x="2102" y="486"/>
                      </a:cubicBezTo>
                      <a:cubicBezTo>
                        <a:pt x="2115" y="497"/>
                        <a:pt x="2135" y="495"/>
                        <a:pt x="2146" y="482"/>
                      </a:cubicBezTo>
                      <a:cubicBezTo>
                        <a:pt x="2157" y="469"/>
                        <a:pt x="2155" y="449"/>
                        <a:pt x="2142" y="43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8">
                  <a:extLst>
                    <a:ext uri="{FF2B5EF4-FFF2-40B4-BE49-F238E27FC236}">
                      <a16:creationId xmlns:a16="http://schemas.microsoft.com/office/drawing/2014/main" id="{8C0DB147-A359-BD41-A434-9663F54133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4012" y="752818"/>
                  <a:ext cx="304826" cy="169186"/>
                </a:xfrm>
                <a:custGeom>
                  <a:avLst/>
                  <a:gdLst>
                    <a:gd name="T0" fmla="*/ 1832 w 1844"/>
                    <a:gd name="T1" fmla="*/ 349 h 1021"/>
                    <a:gd name="T2" fmla="*/ 1494 w 1844"/>
                    <a:gd name="T3" fmla="*/ 93 h 1021"/>
                    <a:gd name="T4" fmla="*/ 1356 w 1844"/>
                    <a:gd name="T5" fmla="*/ 24 h 1021"/>
                    <a:gd name="T6" fmla="*/ 1224 w 1844"/>
                    <a:gd name="T7" fmla="*/ 0 h 1021"/>
                    <a:gd name="T8" fmla="*/ 1110 w 1844"/>
                    <a:gd name="T9" fmla="*/ 18 h 1021"/>
                    <a:gd name="T10" fmla="*/ 929 w 1844"/>
                    <a:gd name="T11" fmla="*/ 116 h 1021"/>
                    <a:gd name="T12" fmla="*/ 715 w 1844"/>
                    <a:gd name="T13" fmla="*/ 301 h 1021"/>
                    <a:gd name="T14" fmla="*/ 714 w 1844"/>
                    <a:gd name="T15" fmla="*/ 301 h 1021"/>
                    <a:gd name="T16" fmla="*/ 10 w 1844"/>
                    <a:gd name="T17" fmla="*/ 978 h 1021"/>
                    <a:gd name="T18" fmla="*/ 9 w 1844"/>
                    <a:gd name="T19" fmla="*/ 1011 h 1021"/>
                    <a:gd name="T20" fmla="*/ 42 w 1844"/>
                    <a:gd name="T21" fmla="*/ 1012 h 1021"/>
                    <a:gd name="T22" fmla="*/ 746 w 1844"/>
                    <a:gd name="T23" fmla="*/ 334 h 1021"/>
                    <a:gd name="T24" fmla="*/ 746 w 1844"/>
                    <a:gd name="T25" fmla="*/ 334 h 1021"/>
                    <a:gd name="T26" fmla="*/ 1016 w 1844"/>
                    <a:gd name="T27" fmla="*/ 114 h 1021"/>
                    <a:gd name="T28" fmla="*/ 1124 w 1844"/>
                    <a:gd name="T29" fmla="*/ 62 h 1021"/>
                    <a:gd name="T30" fmla="*/ 1224 w 1844"/>
                    <a:gd name="T31" fmla="*/ 46 h 1021"/>
                    <a:gd name="T32" fmla="*/ 1340 w 1844"/>
                    <a:gd name="T33" fmla="*/ 67 h 1021"/>
                    <a:gd name="T34" fmla="*/ 1542 w 1844"/>
                    <a:gd name="T35" fmla="*/ 180 h 1021"/>
                    <a:gd name="T36" fmla="*/ 1803 w 1844"/>
                    <a:gd name="T37" fmla="*/ 385 h 1021"/>
                    <a:gd name="T38" fmla="*/ 1835 w 1844"/>
                    <a:gd name="T39" fmla="*/ 381 h 1021"/>
                    <a:gd name="T40" fmla="*/ 1832 w 1844"/>
                    <a:gd name="T41" fmla="*/ 349 h 10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844" h="1021">
                      <a:moveTo>
                        <a:pt x="1832" y="349"/>
                      </a:moveTo>
                      <a:cubicBezTo>
                        <a:pt x="1698" y="239"/>
                        <a:pt x="1590" y="153"/>
                        <a:pt x="1494" y="93"/>
                      </a:cubicBezTo>
                      <a:cubicBezTo>
                        <a:pt x="1446" y="63"/>
                        <a:pt x="1400" y="40"/>
                        <a:pt x="1356" y="24"/>
                      </a:cubicBezTo>
                      <a:cubicBezTo>
                        <a:pt x="1311" y="8"/>
                        <a:pt x="1268" y="0"/>
                        <a:pt x="1224" y="0"/>
                      </a:cubicBezTo>
                      <a:cubicBezTo>
                        <a:pt x="1186" y="0"/>
                        <a:pt x="1148" y="6"/>
                        <a:pt x="1110" y="18"/>
                      </a:cubicBezTo>
                      <a:cubicBezTo>
                        <a:pt x="1052" y="37"/>
                        <a:pt x="993" y="69"/>
                        <a:pt x="929" y="116"/>
                      </a:cubicBezTo>
                      <a:cubicBezTo>
                        <a:pt x="864" y="163"/>
                        <a:pt x="794" y="224"/>
                        <a:pt x="715" y="301"/>
                      </a:cubicBezTo>
                      <a:lnTo>
                        <a:pt x="714" y="301"/>
                      </a:lnTo>
                      <a:lnTo>
                        <a:pt x="10" y="978"/>
                      </a:lnTo>
                      <a:cubicBezTo>
                        <a:pt x="1" y="987"/>
                        <a:pt x="0" y="1002"/>
                        <a:pt x="9" y="1011"/>
                      </a:cubicBezTo>
                      <a:cubicBezTo>
                        <a:pt x="18" y="1020"/>
                        <a:pt x="33" y="1020"/>
                        <a:pt x="42" y="1012"/>
                      </a:cubicBezTo>
                      <a:lnTo>
                        <a:pt x="746" y="334"/>
                      </a:lnTo>
                      <a:lnTo>
                        <a:pt x="746" y="334"/>
                      </a:lnTo>
                      <a:cubicBezTo>
                        <a:pt x="851" y="233"/>
                        <a:pt x="939" y="160"/>
                        <a:pt x="1016" y="114"/>
                      </a:cubicBezTo>
                      <a:cubicBezTo>
                        <a:pt x="1054" y="90"/>
                        <a:pt x="1090" y="73"/>
                        <a:pt x="1124" y="62"/>
                      </a:cubicBezTo>
                      <a:cubicBezTo>
                        <a:pt x="1159" y="51"/>
                        <a:pt x="1191" y="46"/>
                        <a:pt x="1224" y="46"/>
                      </a:cubicBezTo>
                      <a:cubicBezTo>
                        <a:pt x="1262" y="46"/>
                        <a:pt x="1300" y="53"/>
                        <a:pt x="1340" y="67"/>
                      </a:cubicBezTo>
                      <a:cubicBezTo>
                        <a:pt x="1401" y="89"/>
                        <a:pt x="1466" y="127"/>
                        <a:pt x="1542" y="180"/>
                      </a:cubicBezTo>
                      <a:cubicBezTo>
                        <a:pt x="1617" y="234"/>
                        <a:pt x="1702" y="303"/>
                        <a:pt x="1803" y="385"/>
                      </a:cubicBezTo>
                      <a:cubicBezTo>
                        <a:pt x="1813" y="393"/>
                        <a:pt x="1827" y="391"/>
                        <a:pt x="1835" y="381"/>
                      </a:cubicBezTo>
                      <a:cubicBezTo>
                        <a:pt x="1843" y="372"/>
                        <a:pt x="1842" y="357"/>
                        <a:pt x="1832" y="349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9">
                  <a:extLst>
                    <a:ext uri="{FF2B5EF4-FFF2-40B4-BE49-F238E27FC236}">
                      <a16:creationId xmlns:a16="http://schemas.microsoft.com/office/drawing/2014/main" id="{C6F23298-B6AB-BA43-B481-2717E0BC36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7348" y="795114"/>
                  <a:ext cx="253049" cy="148038"/>
                </a:xfrm>
                <a:custGeom>
                  <a:avLst/>
                  <a:gdLst>
                    <a:gd name="T0" fmla="*/ 1522 w 1530"/>
                    <a:gd name="T1" fmla="*/ 264 h 895"/>
                    <a:gd name="T2" fmla="*/ 1260 w 1530"/>
                    <a:gd name="T3" fmla="*/ 70 h 895"/>
                    <a:gd name="T4" fmla="*/ 1156 w 1530"/>
                    <a:gd name="T5" fmla="*/ 18 h 895"/>
                    <a:gd name="T6" fmla="*/ 1057 w 1530"/>
                    <a:gd name="T7" fmla="*/ 0 h 895"/>
                    <a:gd name="T8" fmla="*/ 957 w 1530"/>
                    <a:gd name="T9" fmla="*/ 19 h 895"/>
                    <a:gd name="T10" fmla="*/ 791 w 1530"/>
                    <a:gd name="T11" fmla="*/ 119 h 895"/>
                    <a:gd name="T12" fmla="*/ 577 w 1530"/>
                    <a:gd name="T13" fmla="*/ 310 h 895"/>
                    <a:gd name="T14" fmla="*/ 577 w 1530"/>
                    <a:gd name="T15" fmla="*/ 310 h 895"/>
                    <a:gd name="T16" fmla="*/ 6 w 1530"/>
                    <a:gd name="T17" fmla="*/ 867 h 895"/>
                    <a:gd name="T18" fmla="*/ 6 w 1530"/>
                    <a:gd name="T19" fmla="*/ 888 h 895"/>
                    <a:gd name="T20" fmla="*/ 27 w 1530"/>
                    <a:gd name="T21" fmla="*/ 888 h 895"/>
                    <a:gd name="T22" fmla="*/ 598 w 1530"/>
                    <a:gd name="T23" fmla="*/ 331 h 895"/>
                    <a:gd name="T24" fmla="*/ 598 w 1530"/>
                    <a:gd name="T25" fmla="*/ 331 h 895"/>
                    <a:gd name="T26" fmla="*/ 866 w 1530"/>
                    <a:gd name="T27" fmla="*/ 101 h 895"/>
                    <a:gd name="T28" fmla="*/ 968 w 1530"/>
                    <a:gd name="T29" fmla="*/ 47 h 895"/>
                    <a:gd name="T30" fmla="*/ 1057 w 1530"/>
                    <a:gd name="T31" fmla="*/ 29 h 895"/>
                    <a:gd name="T32" fmla="*/ 1146 w 1530"/>
                    <a:gd name="T33" fmla="*/ 46 h 895"/>
                    <a:gd name="T34" fmla="*/ 1300 w 1530"/>
                    <a:gd name="T35" fmla="*/ 132 h 895"/>
                    <a:gd name="T36" fmla="*/ 1504 w 1530"/>
                    <a:gd name="T37" fmla="*/ 287 h 895"/>
                    <a:gd name="T38" fmla="*/ 1524 w 1530"/>
                    <a:gd name="T39" fmla="*/ 285 h 895"/>
                    <a:gd name="T40" fmla="*/ 1522 w 1530"/>
                    <a:gd name="T41" fmla="*/ 264 h 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530" h="895">
                      <a:moveTo>
                        <a:pt x="1522" y="264"/>
                      </a:moveTo>
                      <a:cubicBezTo>
                        <a:pt x="1417" y="180"/>
                        <a:pt x="1334" y="115"/>
                        <a:pt x="1260" y="70"/>
                      </a:cubicBezTo>
                      <a:cubicBezTo>
                        <a:pt x="1224" y="47"/>
                        <a:pt x="1189" y="30"/>
                        <a:pt x="1156" y="18"/>
                      </a:cubicBezTo>
                      <a:cubicBezTo>
                        <a:pt x="1123" y="6"/>
                        <a:pt x="1090" y="0"/>
                        <a:pt x="1057" y="0"/>
                      </a:cubicBezTo>
                      <a:cubicBezTo>
                        <a:pt x="1024" y="0"/>
                        <a:pt x="991" y="6"/>
                        <a:pt x="957" y="19"/>
                      </a:cubicBezTo>
                      <a:cubicBezTo>
                        <a:pt x="906" y="38"/>
                        <a:pt x="852" y="71"/>
                        <a:pt x="791" y="119"/>
                      </a:cubicBezTo>
                      <a:cubicBezTo>
                        <a:pt x="729" y="167"/>
                        <a:pt x="660" y="231"/>
                        <a:pt x="577" y="310"/>
                      </a:cubicBezTo>
                      <a:lnTo>
                        <a:pt x="577" y="310"/>
                      </a:lnTo>
                      <a:lnTo>
                        <a:pt x="6" y="867"/>
                      </a:lnTo>
                      <a:cubicBezTo>
                        <a:pt x="0" y="873"/>
                        <a:pt x="0" y="882"/>
                        <a:pt x="6" y="888"/>
                      </a:cubicBezTo>
                      <a:cubicBezTo>
                        <a:pt x="12" y="894"/>
                        <a:pt x="21" y="894"/>
                        <a:pt x="27" y="888"/>
                      </a:cubicBezTo>
                      <a:lnTo>
                        <a:pt x="598" y="331"/>
                      </a:lnTo>
                      <a:lnTo>
                        <a:pt x="598" y="331"/>
                      </a:lnTo>
                      <a:cubicBezTo>
                        <a:pt x="707" y="226"/>
                        <a:pt x="793" y="150"/>
                        <a:pt x="866" y="101"/>
                      </a:cubicBezTo>
                      <a:cubicBezTo>
                        <a:pt x="903" y="76"/>
                        <a:pt x="936" y="58"/>
                        <a:pt x="968" y="47"/>
                      </a:cubicBezTo>
                      <a:cubicBezTo>
                        <a:pt x="999" y="35"/>
                        <a:pt x="1028" y="29"/>
                        <a:pt x="1057" y="29"/>
                      </a:cubicBezTo>
                      <a:cubicBezTo>
                        <a:pt x="1086" y="29"/>
                        <a:pt x="1115" y="35"/>
                        <a:pt x="1146" y="46"/>
                      </a:cubicBezTo>
                      <a:cubicBezTo>
                        <a:pt x="1192" y="62"/>
                        <a:pt x="1242" y="91"/>
                        <a:pt x="1300" y="132"/>
                      </a:cubicBezTo>
                      <a:cubicBezTo>
                        <a:pt x="1359" y="172"/>
                        <a:pt x="1425" y="225"/>
                        <a:pt x="1504" y="287"/>
                      </a:cubicBezTo>
                      <a:cubicBezTo>
                        <a:pt x="1510" y="292"/>
                        <a:pt x="1518" y="291"/>
                        <a:pt x="1524" y="285"/>
                      </a:cubicBezTo>
                      <a:cubicBezTo>
                        <a:pt x="1529" y="279"/>
                        <a:pt x="1528" y="269"/>
                        <a:pt x="1522" y="264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10">
                  <a:extLst>
                    <a:ext uri="{FF2B5EF4-FFF2-40B4-BE49-F238E27FC236}">
                      <a16:creationId xmlns:a16="http://schemas.microsoft.com/office/drawing/2014/main" id="{358E77EF-FA74-0941-A231-8FD607054B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1413" y="835952"/>
                  <a:ext cx="201273" cy="127619"/>
                </a:xfrm>
                <a:custGeom>
                  <a:avLst/>
                  <a:gdLst>
                    <a:gd name="T0" fmla="*/ 1212 w 1217"/>
                    <a:gd name="T1" fmla="*/ 184 h 773"/>
                    <a:gd name="T2" fmla="*/ 1023 w 1217"/>
                    <a:gd name="T3" fmla="*/ 48 h 773"/>
                    <a:gd name="T4" fmla="*/ 884 w 1217"/>
                    <a:gd name="T5" fmla="*/ 0 h 773"/>
                    <a:gd name="T6" fmla="*/ 801 w 1217"/>
                    <a:gd name="T7" fmla="*/ 20 h 773"/>
                    <a:gd name="T8" fmla="*/ 653 w 1217"/>
                    <a:gd name="T9" fmla="*/ 124 h 773"/>
                    <a:gd name="T10" fmla="*/ 440 w 1217"/>
                    <a:gd name="T11" fmla="*/ 324 h 773"/>
                    <a:gd name="T12" fmla="*/ 440 w 1217"/>
                    <a:gd name="T13" fmla="*/ 324 h 773"/>
                    <a:gd name="T14" fmla="*/ 3 w 1217"/>
                    <a:gd name="T15" fmla="*/ 760 h 773"/>
                    <a:gd name="T16" fmla="*/ 3 w 1217"/>
                    <a:gd name="T17" fmla="*/ 770 h 773"/>
                    <a:gd name="T18" fmla="*/ 12 w 1217"/>
                    <a:gd name="T19" fmla="*/ 770 h 773"/>
                    <a:gd name="T20" fmla="*/ 449 w 1217"/>
                    <a:gd name="T21" fmla="*/ 333 h 773"/>
                    <a:gd name="T22" fmla="*/ 716 w 1217"/>
                    <a:gd name="T23" fmla="*/ 90 h 773"/>
                    <a:gd name="T24" fmla="*/ 806 w 1217"/>
                    <a:gd name="T25" fmla="*/ 32 h 773"/>
                    <a:gd name="T26" fmla="*/ 884 w 1217"/>
                    <a:gd name="T27" fmla="*/ 13 h 773"/>
                    <a:gd name="T28" fmla="*/ 1016 w 1217"/>
                    <a:gd name="T29" fmla="*/ 60 h 773"/>
                    <a:gd name="T30" fmla="*/ 1204 w 1217"/>
                    <a:gd name="T31" fmla="*/ 195 h 773"/>
                    <a:gd name="T32" fmla="*/ 1214 w 1217"/>
                    <a:gd name="T33" fmla="*/ 194 h 773"/>
                    <a:gd name="T34" fmla="*/ 1212 w 1217"/>
                    <a:gd name="T35" fmla="*/ 184 h 7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217" h="773">
                      <a:moveTo>
                        <a:pt x="1212" y="184"/>
                      </a:moveTo>
                      <a:cubicBezTo>
                        <a:pt x="1135" y="125"/>
                        <a:pt x="1075" y="80"/>
                        <a:pt x="1023" y="48"/>
                      </a:cubicBezTo>
                      <a:cubicBezTo>
                        <a:pt x="971" y="17"/>
                        <a:pt x="928" y="0"/>
                        <a:pt x="884" y="0"/>
                      </a:cubicBezTo>
                      <a:cubicBezTo>
                        <a:pt x="856" y="0"/>
                        <a:pt x="829" y="7"/>
                        <a:pt x="801" y="20"/>
                      </a:cubicBezTo>
                      <a:cubicBezTo>
                        <a:pt x="758" y="39"/>
                        <a:pt x="711" y="74"/>
                        <a:pt x="653" y="124"/>
                      </a:cubicBezTo>
                      <a:cubicBezTo>
                        <a:pt x="595" y="175"/>
                        <a:pt x="527" y="241"/>
                        <a:pt x="440" y="324"/>
                      </a:cubicBezTo>
                      <a:lnTo>
                        <a:pt x="440" y="324"/>
                      </a:lnTo>
                      <a:lnTo>
                        <a:pt x="3" y="760"/>
                      </a:lnTo>
                      <a:cubicBezTo>
                        <a:pt x="0" y="763"/>
                        <a:pt x="0" y="767"/>
                        <a:pt x="3" y="770"/>
                      </a:cubicBezTo>
                      <a:cubicBezTo>
                        <a:pt x="5" y="772"/>
                        <a:pt x="10" y="772"/>
                        <a:pt x="12" y="770"/>
                      </a:cubicBezTo>
                      <a:lnTo>
                        <a:pt x="449" y="333"/>
                      </a:lnTo>
                      <a:cubicBezTo>
                        <a:pt x="565" y="223"/>
                        <a:pt x="648" y="142"/>
                        <a:pt x="716" y="90"/>
                      </a:cubicBezTo>
                      <a:cubicBezTo>
                        <a:pt x="749" y="63"/>
                        <a:pt x="778" y="44"/>
                        <a:pt x="806" y="32"/>
                      </a:cubicBezTo>
                      <a:cubicBezTo>
                        <a:pt x="833" y="19"/>
                        <a:pt x="859" y="13"/>
                        <a:pt x="884" y="13"/>
                      </a:cubicBezTo>
                      <a:cubicBezTo>
                        <a:pt x="924" y="13"/>
                        <a:pt x="966" y="29"/>
                        <a:pt x="1016" y="60"/>
                      </a:cubicBezTo>
                      <a:cubicBezTo>
                        <a:pt x="1067" y="90"/>
                        <a:pt x="1127" y="136"/>
                        <a:pt x="1204" y="195"/>
                      </a:cubicBezTo>
                      <a:cubicBezTo>
                        <a:pt x="1207" y="197"/>
                        <a:pt x="1211" y="197"/>
                        <a:pt x="1214" y="194"/>
                      </a:cubicBezTo>
                      <a:cubicBezTo>
                        <a:pt x="1216" y="191"/>
                        <a:pt x="1215" y="187"/>
                        <a:pt x="1212" y="184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11">
                  <a:extLst>
                    <a:ext uri="{FF2B5EF4-FFF2-40B4-BE49-F238E27FC236}">
                      <a16:creationId xmlns:a16="http://schemas.microsoft.com/office/drawing/2014/main" id="{C4AC1E84-A6C9-AC43-8829-ADA26407D6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8093" y="858559"/>
                  <a:ext cx="72925" cy="48130"/>
                </a:xfrm>
                <a:custGeom>
                  <a:avLst/>
                  <a:gdLst>
                    <a:gd name="T0" fmla="*/ 49 w 442"/>
                    <a:gd name="T1" fmla="*/ 200 h 293"/>
                    <a:gd name="T2" fmla="*/ 0 w 442"/>
                    <a:gd name="T3" fmla="*/ 156 h 293"/>
                    <a:gd name="T4" fmla="*/ 45 w 442"/>
                    <a:gd name="T5" fmla="*/ 107 h 293"/>
                    <a:gd name="T6" fmla="*/ 392 w 442"/>
                    <a:gd name="T7" fmla="*/ 91 h 293"/>
                    <a:gd name="T8" fmla="*/ 441 w 442"/>
                    <a:gd name="T9" fmla="*/ 137 h 293"/>
                    <a:gd name="T10" fmla="*/ 396 w 442"/>
                    <a:gd name="T11" fmla="*/ 185 h 293"/>
                    <a:gd name="T12" fmla="*/ 49 w 442"/>
                    <a:gd name="T13" fmla="*/ 200 h 2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2" h="293">
                      <a:moveTo>
                        <a:pt x="49" y="200"/>
                      </a:moveTo>
                      <a:lnTo>
                        <a:pt x="0" y="156"/>
                      </a:lnTo>
                      <a:lnTo>
                        <a:pt x="45" y="107"/>
                      </a:lnTo>
                      <a:cubicBezTo>
                        <a:pt x="136" y="7"/>
                        <a:pt x="292" y="0"/>
                        <a:pt x="392" y="91"/>
                      </a:cubicBezTo>
                      <a:lnTo>
                        <a:pt x="441" y="137"/>
                      </a:lnTo>
                      <a:lnTo>
                        <a:pt x="396" y="185"/>
                      </a:lnTo>
                      <a:cubicBezTo>
                        <a:pt x="304" y="285"/>
                        <a:pt x="149" y="292"/>
                        <a:pt x="49" y="20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343F0B3-495F-9444-816E-38B2C9F55C5E}"/>
                </a:ext>
              </a:extLst>
            </p:cNvPr>
            <p:cNvSpPr txBox="1"/>
            <p:nvPr userDrawn="1"/>
          </p:nvSpPr>
          <p:spPr>
            <a:xfrm>
              <a:off x="5783563" y="5979422"/>
              <a:ext cx="1211934" cy="723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altLang="zh-CN" sz="1800" spc="600" dirty="0">
                  <a:solidFill>
                    <a:srgbClr val="5B3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TIPCC</a:t>
              </a:r>
            </a:p>
            <a:p>
              <a:pPr algn="ctr">
                <a:spcBef>
                  <a:spcPts val="600"/>
                </a:spcBef>
              </a:pPr>
              <a:r>
                <a:rPr lang="zh-CN" altLang="en-US" sz="1800" spc="600" dirty="0">
                  <a:solidFill>
                    <a:srgbClr val="5B3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教案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74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FBB5D1D6-FEDC-364E-ADD0-80C842FD6986}"/>
              </a:ext>
            </a:extLst>
          </p:cNvPr>
          <p:cNvSpPr/>
          <p:nvPr userDrawn="1"/>
        </p:nvSpPr>
        <p:spPr>
          <a:xfrm>
            <a:off x="667831" y="541554"/>
            <a:ext cx="509313" cy="498948"/>
          </a:xfrm>
          <a:prstGeom prst="rect">
            <a:avLst/>
          </a:prstGeom>
          <a:solidFill>
            <a:srgbClr val="5C3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5C307E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23457C5-5D0E-4F46-9D0B-7EA2985DF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A45BE-434F-B44C-99F8-C563AC076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58"/>
            <a:ext cx="10515600" cy="4586694"/>
          </a:xfrm>
        </p:spPr>
        <p:txBody>
          <a:bodyPr/>
          <a:lstStyle>
            <a:lvl1pPr marL="360363" indent="-360363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tabLst/>
              <a:defRPr/>
            </a:lvl1pPr>
            <a:lvl2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1C8C13-A111-E44B-BB6E-32C9AFF8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4458-A3AD-7248-AB3A-A80099144E2A}" type="datetime1">
              <a:rPr kumimoji="1" lang="zh-CN" altLang="en-US" smtClean="0"/>
              <a:pPr/>
              <a:t>2021/10/4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B7B75-EEC1-2D4D-AB7C-5A351496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DBE6BC-6A1B-1944-BBB6-30FD8C33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9E7AFED4-5702-094E-A3B8-21EB069F234E}"/>
              </a:ext>
            </a:extLst>
          </p:cNvPr>
          <p:cNvCxnSpPr>
            <a:cxnSpLocks/>
          </p:cNvCxnSpPr>
          <p:nvPr userDrawn="1"/>
        </p:nvCxnSpPr>
        <p:spPr>
          <a:xfrm>
            <a:off x="1314788" y="1244212"/>
            <a:ext cx="7295812" cy="0"/>
          </a:xfrm>
          <a:prstGeom prst="line">
            <a:avLst/>
          </a:prstGeom>
          <a:ln w="19050">
            <a:solidFill>
              <a:srgbClr val="5C3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06B569DB-EE88-CB4A-A634-A7CA45E81663}"/>
              </a:ext>
            </a:extLst>
          </p:cNvPr>
          <p:cNvCxnSpPr>
            <a:cxnSpLocks/>
          </p:cNvCxnSpPr>
          <p:nvPr userDrawn="1"/>
        </p:nvCxnSpPr>
        <p:spPr>
          <a:xfrm>
            <a:off x="9705401" y="526774"/>
            <a:ext cx="0" cy="503679"/>
          </a:xfrm>
          <a:prstGeom prst="line">
            <a:avLst/>
          </a:prstGeom>
          <a:ln w="127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C1D75728-DE08-814F-9EF0-7E9AFB999FE6}"/>
              </a:ext>
            </a:extLst>
          </p:cNvPr>
          <p:cNvGrpSpPr/>
          <p:nvPr userDrawn="1"/>
        </p:nvGrpSpPr>
        <p:grpSpPr>
          <a:xfrm>
            <a:off x="715452" y="634525"/>
            <a:ext cx="403039" cy="321898"/>
            <a:chOff x="1368170" y="664579"/>
            <a:chExt cx="550582" cy="439737"/>
          </a:xfrm>
          <a:solidFill>
            <a:schemeClr val="bg1"/>
          </a:solidFill>
        </p:grpSpPr>
        <p:sp>
          <p:nvSpPr>
            <p:cNvPr id="72" name="Freeform 1">
              <a:extLst>
                <a:ext uri="{FF2B5EF4-FFF2-40B4-BE49-F238E27FC236}">
                  <a16:creationId xmlns:a16="http://schemas.microsoft.com/office/drawing/2014/main" id="{53F1A011-1E52-3140-9C21-8911AB322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203" y="771778"/>
              <a:ext cx="437549" cy="332538"/>
            </a:xfrm>
            <a:custGeom>
              <a:avLst/>
              <a:gdLst>
                <a:gd name="T0" fmla="*/ 25 w 2647"/>
                <a:gd name="T1" fmla="*/ 1478 h 2011"/>
                <a:gd name="T2" fmla="*/ 525 w 2647"/>
                <a:gd name="T3" fmla="*/ 1865 h 2011"/>
                <a:gd name="T4" fmla="*/ 736 w 2647"/>
                <a:gd name="T5" fmla="*/ 1972 h 2011"/>
                <a:gd name="T6" fmla="*/ 940 w 2647"/>
                <a:gd name="T7" fmla="*/ 2010 h 2011"/>
                <a:gd name="T8" fmla="*/ 1078 w 2647"/>
                <a:gd name="T9" fmla="*/ 1991 h 2011"/>
                <a:gd name="T10" fmla="*/ 1286 w 2647"/>
                <a:gd name="T11" fmla="*/ 1894 h 2011"/>
                <a:gd name="T12" fmla="*/ 1506 w 2647"/>
                <a:gd name="T13" fmla="*/ 1715 h 2011"/>
                <a:gd name="T14" fmla="*/ 1506 w 2647"/>
                <a:gd name="T15" fmla="*/ 1715 h 2011"/>
                <a:gd name="T16" fmla="*/ 2630 w 2647"/>
                <a:gd name="T17" fmla="*/ 624 h 2011"/>
                <a:gd name="T18" fmla="*/ 2646 w 2647"/>
                <a:gd name="T19" fmla="*/ 586 h 2011"/>
                <a:gd name="T20" fmla="*/ 2630 w 2647"/>
                <a:gd name="T21" fmla="*/ 548 h 2011"/>
                <a:gd name="T22" fmla="*/ 2090 w 2647"/>
                <a:gd name="T23" fmla="*/ 21 h 2011"/>
                <a:gd name="T24" fmla="*/ 2016 w 2647"/>
                <a:gd name="T25" fmla="*/ 22 h 2011"/>
                <a:gd name="T26" fmla="*/ 2017 w 2647"/>
                <a:gd name="T27" fmla="*/ 96 h 2011"/>
                <a:gd name="T28" fmla="*/ 2518 w 2647"/>
                <a:gd name="T29" fmla="*/ 586 h 2011"/>
                <a:gd name="T30" fmla="*/ 1433 w 2647"/>
                <a:gd name="T31" fmla="*/ 1639 h 2011"/>
                <a:gd name="T32" fmla="*/ 1433 w 2647"/>
                <a:gd name="T33" fmla="*/ 1639 h 2011"/>
                <a:gd name="T34" fmla="*/ 1167 w 2647"/>
                <a:gd name="T35" fmla="*/ 1843 h 2011"/>
                <a:gd name="T36" fmla="*/ 1051 w 2647"/>
                <a:gd name="T37" fmla="*/ 1889 h 2011"/>
                <a:gd name="T38" fmla="*/ 940 w 2647"/>
                <a:gd name="T39" fmla="*/ 1904 h 2011"/>
                <a:gd name="T40" fmla="*/ 772 w 2647"/>
                <a:gd name="T41" fmla="*/ 1872 h 2011"/>
                <a:gd name="T42" fmla="*/ 474 w 2647"/>
                <a:gd name="T43" fmla="*/ 1704 h 2011"/>
                <a:gd name="T44" fmla="*/ 93 w 2647"/>
                <a:gd name="T45" fmla="*/ 1398 h 2011"/>
                <a:gd name="T46" fmla="*/ 19 w 2647"/>
                <a:gd name="T47" fmla="*/ 1404 h 2011"/>
                <a:gd name="T48" fmla="*/ 25 w 2647"/>
                <a:gd name="T49" fmla="*/ 1478 h 2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7" h="2011">
                  <a:moveTo>
                    <a:pt x="25" y="1478"/>
                  </a:moveTo>
                  <a:cubicBezTo>
                    <a:pt x="219" y="1643"/>
                    <a:pt x="380" y="1773"/>
                    <a:pt x="525" y="1865"/>
                  </a:cubicBezTo>
                  <a:cubicBezTo>
                    <a:pt x="598" y="1911"/>
                    <a:pt x="668" y="1947"/>
                    <a:pt x="736" y="1972"/>
                  </a:cubicBezTo>
                  <a:cubicBezTo>
                    <a:pt x="805" y="1996"/>
                    <a:pt x="872" y="2010"/>
                    <a:pt x="940" y="2010"/>
                  </a:cubicBezTo>
                  <a:cubicBezTo>
                    <a:pt x="986" y="2010"/>
                    <a:pt x="1032" y="2004"/>
                    <a:pt x="1078" y="1991"/>
                  </a:cubicBezTo>
                  <a:cubicBezTo>
                    <a:pt x="1147" y="1973"/>
                    <a:pt x="1216" y="1940"/>
                    <a:pt x="1286" y="1894"/>
                  </a:cubicBezTo>
                  <a:cubicBezTo>
                    <a:pt x="1357" y="1848"/>
                    <a:pt x="1429" y="1789"/>
                    <a:pt x="1506" y="1715"/>
                  </a:cubicBezTo>
                  <a:lnTo>
                    <a:pt x="1506" y="1715"/>
                  </a:lnTo>
                  <a:lnTo>
                    <a:pt x="2630" y="624"/>
                  </a:lnTo>
                  <a:cubicBezTo>
                    <a:pt x="2640" y="614"/>
                    <a:pt x="2646" y="600"/>
                    <a:pt x="2646" y="586"/>
                  </a:cubicBezTo>
                  <a:cubicBezTo>
                    <a:pt x="2646" y="572"/>
                    <a:pt x="2641" y="558"/>
                    <a:pt x="2630" y="548"/>
                  </a:cubicBezTo>
                  <a:lnTo>
                    <a:pt x="2090" y="21"/>
                  </a:lnTo>
                  <a:cubicBezTo>
                    <a:pt x="2069" y="0"/>
                    <a:pt x="2036" y="1"/>
                    <a:pt x="2016" y="22"/>
                  </a:cubicBezTo>
                  <a:cubicBezTo>
                    <a:pt x="1995" y="42"/>
                    <a:pt x="1996" y="76"/>
                    <a:pt x="2017" y="96"/>
                  </a:cubicBezTo>
                  <a:lnTo>
                    <a:pt x="2518" y="586"/>
                  </a:lnTo>
                  <a:lnTo>
                    <a:pt x="1433" y="1639"/>
                  </a:lnTo>
                  <a:lnTo>
                    <a:pt x="1433" y="1639"/>
                  </a:lnTo>
                  <a:cubicBezTo>
                    <a:pt x="1335" y="1733"/>
                    <a:pt x="1247" y="1800"/>
                    <a:pt x="1167" y="1843"/>
                  </a:cubicBezTo>
                  <a:cubicBezTo>
                    <a:pt x="1127" y="1864"/>
                    <a:pt x="1088" y="1879"/>
                    <a:pt x="1051" y="1889"/>
                  </a:cubicBezTo>
                  <a:cubicBezTo>
                    <a:pt x="1013" y="1899"/>
                    <a:pt x="977" y="1904"/>
                    <a:pt x="940" y="1904"/>
                  </a:cubicBezTo>
                  <a:cubicBezTo>
                    <a:pt x="886" y="1904"/>
                    <a:pt x="831" y="1894"/>
                    <a:pt x="772" y="1872"/>
                  </a:cubicBezTo>
                  <a:cubicBezTo>
                    <a:pt x="683" y="1840"/>
                    <a:pt x="586" y="1784"/>
                    <a:pt x="474" y="1704"/>
                  </a:cubicBezTo>
                  <a:cubicBezTo>
                    <a:pt x="363" y="1624"/>
                    <a:pt x="238" y="1521"/>
                    <a:pt x="93" y="1398"/>
                  </a:cubicBezTo>
                  <a:cubicBezTo>
                    <a:pt x="71" y="1379"/>
                    <a:pt x="38" y="1382"/>
                    <a:pt x="19" y="1404"/>
                  </a:cubicBezTo>
                  <a:cubicBezTo>
                    <a:pt x="0" y="1426"/>
                    <a:pt x="3" y="1459"/>
                    <a:pt x="25" y="14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Freeform 2">
              <a:extLst>
                <a:ext uri="{FF2B5EF4-FFF2-40B4-BE49-F238E27FC236}">
                  <a16:creationId xmlns:a16="http://schemas.microsoft.com/office/drawing/2014/main" id="{364873AD-F7AE-3D48-84F0-C71836518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832" y="868769"/>
              <a:ext cx="356603" cy="190334"/>
            </a:xfrm>
            <a:custGeom>
              <a:avLst/>
              <a:gdLst>
                <a:gd name="T0" fmla="*/ 15 w 2158"/>
                <a:gd name="T1" fmla="*/ 713 h 1152"/>
                <a:gd name="T2" fmla="*/ 432 w 2158"/>
                <a:gd name="T3" fmla="*/ 1033 h 1152"/>
                <a:gd name="T4" fmla="*/ 605 w 2158"/>
                <a:gd name="T5" fmla="*/ 1120 h 1152"/>
                <a:gd name="T6" fmla="*/ 771 w 2158"/>
                <a:gd name="T7" fmla="*/ 1151 h 1152"/>
                <a:gd name="T8" fmla="*/ 896 w 2158"/>
                <a:gd name="T9" fmla="*/ 1132 h 1152"/>
                <a:gd name="T10" fmla="*/ 1089 w 2158"/>
                <a:gd name="T11" fmla="*/ 1036 h 1152"/>
                <a:gd name="T12" fmla="*/ 1305 w 2158"/>
                <a:gd name="T13" fmla="*/ 856 h 1152"/>
                <a:gd name="T14" fmla="*/ 1305 w 2158"/>
                <a:gd name="T15" fmla="*/ 856 h 1152"/>
                <a:gd name="T16" fmla="*/ 2144 w 2158"/>
                <a:gd name="T17" fmla="*/ 57 h 1152"/>
                <a:gd name="T18" fmla="*/ 2145 w 2158"/>
                <a:gd name="T19" fmla="*/ 13 h 1152"/>
                <a:gd name="T20" fmla="*/ 2100 w 2158"/>
                <a:gd name="T21" fmla="*/ 12 h 1152"/>
                <a:gd name="T22" fmla="*/ 1262 w 2158"/>
                <a:gd name="T23" fmla="*/ 811 h 1152"/>
                <a:gd name="T24" fmla="*/ 1262 w 2158"/>
                <a:gd name="T25" fmla="*/ 811 h 1152"/>
                <a:gd name="T26" fmla="*/ 993 w 2158"/>
                <a:gd name="T27" fmla="*/ 1023 h 1152"/>
                <a:gd name="T28" fmla="*/ 878 w 2158"/>
                <a:gd name="T29" fmla="*/ 1072 h 1152"/>
                <a:gd name="T30" fmla="*/ 771 w 2158"/>
                <a:gd name="T31" fmla="*/ 1088 h 1152"/>
                <a:gd name="T32" fmla="*/ 626 w 2158"/>
                <a:gd name="T33" fmla="*/ 1061 h 1152"/>
                <a:gd name="T34" fmla="*/ 376 w 2158"/>
                <a:gd name="T35" fmla="*/ 920 h 1152"/>
                <a:gd name="T36" fmla="*/ 55 w 2158"/>
                <a:gd name="T37" fmla="*/ 665 h 1152"/>
                <a:gd name="T38" fmla="*/ 11 w 2158"/>
                <a:gd name="T39" fmla="*/ 669 h 1152"/>
                <a:gd name="T40" fmla="*/ 15 w 2158"/>
                <a:gd name="T41" fmla="*/ 713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15" y="713"/>
                  </a:moveTo>
                  <a:cubicBezTo>
                    <a:pt x="179" y="850"/>
                    <a:pt x="312" y="958"/>
                    <a:pt x="432" y="1033"/>
                  </a:cubicBezTo>
                  <a:cubicBezTo>
                    <a:pt x="492" y="1071"/>
                    <a:pt x="549" y="1100"/>
                    <a:pt x="605" y="1120"/>
                  </a:cubicBezTo>
                  <a:cubicBezTo>
                    <a:pt x="661" y="1140"/>
                    <a:pt x="716" y="1151"/>
                    <a:pt x="771" y="1151"/>
                  </a:cubicBezTo>
                  <a:cubicBezTo>
                    <a:pt x="812" y="1151"/>
                    <a:pt x="854" y="1145"/>
                    <a:pt x="896" y="1132"/>
                  </a:cubicBezTo>
                  <a:cubicBezTo>
                    <a:pt x="959" y="1114"/>
                    <a:pt x="1022" y="1082"/>
                    <a:pt x="1089" y="1036"/>
                  </a:cubicBezTo>
                  <a:cubicBezTo>
                    <a:pt x="1156" y="990"/>
                    <a:pt x="1227" y="931"/>
                    <a:pt x="1305" y="856"/>
                  </a:cubicBezTo>
                  <a:lnTo>
                    <a:pt x="1305" y="856"/>
                  </a:lnTo>
                  <a:lnTo>
                    <a:pt x="2144" y="57"/>
                  </a:lnTo>
                  <a:cubicBezTo>
                    <a:pt x="2156" y="45"/>
                    <a:pt x="2157" y="25"/>
                    <a:pt x="2145" y="13"/>
                  </a:cubicBezTo>
                  <a:cubicBezTo>
                    <a:pt x="2133" y="0"/>
                    <a:pt x="2113" y="0"/>
                    <a:pt x="2100" y="12"/>
                  </a:cubicBezTo>
                  <a:lnTo>
                    <a:pt x="1262" y="811"/>
                  </a:lnTo>
                  <a:lnTo>
                    <a:pt x="1262" y="811"/>
                  </a:lnTo>
                  <a:cubicBezTo>
                    <a:pt x="1160" y="908"/>
                    <a:pt x="1072" y="978"/>
                    <a:pt x="993" y="1023"/>
                  </a:cubicBezTo>
                  <a:cubicBezTo>
                    <a:pt x="953" y="1045"/>
                    <a:pt x="915" y="1062"/>
                    <a:pt x="878" y="1072"/>
                  </a:cubicBezTo>
                  <a:cubicBezTo>
                    <a:pt x="842" y="1083"/>
                    <a:pt x="806" y="1088"/>
                    <a:pt x="771" y="1088"/>
                  </a:cubicBezTo>
                  <a:cubicBezTo>
                    <a:pt x="724" y="1088"/>
                    <a:pt x="677" y="1079"/>
                    <a:pt x="626" y="1061"/>
                  </a:cubicBezTo>
                  <a:cubicBezTo>
                    <a:pt x="551" y="1034"/>
                    <a:pt x="469" y="987"/>
                    <a:pt x="376" y="920"/>
                  </a:cubicBezTo>
                  <a:cubicBezTo>
                    <a:pt x="282" y="853"/>
                    <a:pt x="177" y="767"/>
                    <a:pt x="55" y="665"/>
                  </a:cubicBezTo>
                  <a:cubicBezTo>
                    <a:pt x="42" y="654"/>
                    <a:pt x="22" y="656"/>
                    <a:pt x="11" y="669"/>
                  </a:cubicBezTo>
                  <a:cubicBezTo>
                    <a:pt x="0" y="682"/>
                    <a:pt x="1" y="702"/>
                    <a:pt x="15" y="7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Freeform 3">
              <a:extLst>
                <a:ext uri="{FF2B5EF4-FFF2-40B4-BE49-F238E27FC236}">
                  <a16:creationId xmlns:a16="http://schemas.microsoft.com/office/drawing/2014/main" id="{5B03D593-4A0D-DF4E-8474-4FAD50C6B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273" y="847620"/>
              <a:ext cx="304826" cy="169186"/>
            </a:xfrm>
            <a:custGeom>
              <a:avLst/>
              <a:gdLst>
                <a:gd name="T0" fmla="*/ 12 w 1845"/>
                <a:gd name="T1" fmla="*/ 672 h 1022"/>
                <a:gd name="T2" fmla="*/ 350 w 1845"/>
                <a:gd name="T3" fmla="*/ 928 h 1022"/>
                <a:gd name="T4" fmla="*/ 488 w 1845"/>
                <a:gd name="T5" fmla="*/ 997 h 1022"/>
                <a:gd name="T6" fmla="*/ 620 w 1845"/>
                <a:gd name="T7" fmla="*/ 1021 h 1022"/>
                <a:gd name="T8" fmla="*/ 734 w 1845"/>
                <a:gd name="T9" fmla="*/ 1003 h 1022"/>
                <a:gd name="T10" fmla="*/ 915 w 1845"/>
                <a:gd name="T11" fmla="*/ 905 h 1022"/>
                <a:gd name="T12" fmla="*/ 1129 w 1845"/>
                <a:gd name="T13" fmla="*/ 720 h 1022"/>
                <a:gd name="T14" fmla="*/ 1129 w 1845"/>
                <a:gd name="T15" fmla="*/ 720 h 1022"/>
                <a:gd name="T16" fmla="*/ 1834 w 1845"/>
                <a:gd name="T17" fmla="*/ 42 h 1022"/>
                <a:gd name="T18" fmla="*/ 1835 w 1845"/>
                <a:gd name="T19" fmla="*/ 10 h 1022"/>
                <a:gd name="T20" fmla="*/ 1802 w 1845"/>
                <a:gd name="T21" fmla="*/ 9 h 1022"/>
                <a:gd name="T22" fmla="*/ 1097 w 1845"/>
                <a:gd name="T23" fmla="*/ 687 h 1022"/>
                <a:gd name="T24" fmla="*/ 1097 w 1845"/>
                <a:gd name="T25" fmla="*/ 687 h 1022"/>
                <a:gd name="T26" fmla="*/ 828 w 1845"/>
                <a:gd name="T27" fmla="*/ 907 h 1022"/>
                <a:gd name="T28" fmla="*/ 720 w 1845"/>
                <a:gd name="T29" fmla="*/ 959 h 1022"/>
                <a:gd name="T30" fmla="*/ 620 w 1845"/>
                <a:gd name="T31" fmla="*/ 975 h 1022"/>
                <a:gd name="T32" fmla="*/ 504 w 1845"/>
                <a:gd name="T33" fmla="*/ 954 h 1022"/>
                <a:gd name="T34" fmla="*/ 302 w 1845"/>
                <a:gd name="T35" fmla="*/ 841 h 1022"/>
                <a:gd name="T36" fmla="*/ 41 w 1845"/>
                <a:gd name="T37" fmla="*/ 636 h 1022"/>
                <a:gd name="T38" fmla="*/ 9 w 1845"/>
                <a:gd name="T39" fmla="*/ 640 h 1022"/>
                <a:gd name="T40" fmla="*/ 12 w 1845"/>
                <a:gd name="T41" fmla="*/ 672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5" h="1022">
                  <a:moveTo>
                    <a:pt x="12" y="672"/>
                  </a:moveTo>
                  <a:cubicBezTo>
                    <a:pt x="146" y="782"/>
                    <a:pt x="254" y="868"/>
                    <a:pt x="350" y="928"/>
                  </a:cubicBezTo>
                  <a:cubicBezTo>
                    <a:pt x="398" y="958"/>
                    <a:pt x="444" y="981"/>
                    <a:pt x="488" y="997"/>
                  </a:cubicBezTo>
                  <a:cubicBezTo>
                    <a:pt x="533" y="1013"/>
                    <a:pt x="576" y="1021"/>
                    <a:pt x="620" y="1021"/>
                  </a:cubicBezTo>
                  <a:cubicBezTo>
                    <a:pt x="658" y="1021"/>
                    <a:pt x="695" y="1015"/>
                    <a:pt x="734" y="1003"/>
                  </a:cubicBezTo>
                  <a:cubicBezTo>
                    <a:pt x="791" y="984"/>
                    <a:pt x="850" y="952"/>
                    <a:pt x="915" y="905"/>
                  </a:cubicBezTo>
                  <a:cubicBezTo>
                    <a:pt x="980" y="858"/>
                    <a:pt x="1050" y="797"/>
                    <a:pt x="1129" y="720"/>
                  </a:cubicBezTo>
                  <a:lnTo>
                    <a:pt x="1129" y="720"/>
                  </a:lnTo>
                  <a:lnTo>
                    <a:pt x="1834" y="42"/>
                  </a:lnTo>
                  <a:cubicBezTo>
                    <a:pt x="1843" y="34"/>
                    <a:pt x="1844" y="19"/>
                    <a:pt x="1835" y="10"/>
                  </a:cubicBezTo>
                  <a:cubicBezTo>
                    <a:pt x="1826" y="1"/>
                    <a:pt x="1811" y="0"/>
                    <a:pt x="1802" y="9"/>
                  </a:cubicBezTo>
                  <a:lnTo>
                    <a:pt x="1097" y="687"/>
                  </a:lnTo>
                  <a:lnTo>
                    <a:pt x="1097" y="687"/>
                  </a:lnTo>
                  <a:cubicBezTo>
                    <a:pt x="992" y="788"/>
                    <a:pt x="905" y="861"/>
                    <a:pt x="828" y="907"/>
                  </a:cubicBezTo>
                  <a:cubicBezTo>
                    <a:pt x="790" y="931"/>
                    <a:pt x="754" y="948"/>
                    <a:pt x="720" y="959"/>
                  </a:cubicBezTo>
                  <a:cubicBezTo>
                    <a:pt x="685" y="970"/>
                    <a:pt x="653" y="975"/>
                    <a:pt x="620" y="975"/>
                  </a:cubicBezTo>
                  <a:cubicBezTo>
                    <a:pt x="582" y="975"/>
                    <a:pt x="544" y="968"/>
                    <a:pt x="504" y="954"/>
                  </a:cubicBezTo>
                  <a:cubicBezTo>
                    <a:pt x="443" y="932"/>
                    <a:pt x="378" y="894"/>
                    <a:pt x="302" y="841"/>
                  </a:cubicBezTo>
                  <a:cubicBezTo>
                    <a:pt x="227" y="787"/>
                    <a:pt x="141" y="718"/>
                    <a:pt x="41" y="636"/>
                  </a:cubicBezTo>
                  <a:cubicBezTo>
                    <a:pt x="31" y="628"/>
                    <a:pt x="17" y="630"/>
                    <a:pt x="9" y="640"/>
                  </a:cubicBezTo>
                  <a:cubicBezTo>
                    <a:pt x="0" y="649"/>
                    <a:pt x="2" y="664"/>
                    <a:pt x="12" y="67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Freeform 4">
              <a:extLst>
                <a:ext uri="{FF2B5EF4-FFF2-40B4-BE49-F238E27FC236}">
                  <a16:creationId xmlns:a16="http://schemas.microsoft.com/office/drawing/2014/main" id="{1A0E5E70-2235-6044-9E4C-A8D320929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713" y="826472"/>
              <a:ext cx="253050" cy="148037"/>
            </a:xfrm>
            <a:custGeom>
              <a:avLst/>
              <a:gdLst>
                <a:gd name="T0" fmla="*/ 8 w 1531"/>
                <a:gd name="T1" fmla="*/ 630 h 895"/>
                <a:gd name="T2" fmla="*/ 269 w 1531"/>
                <a:gd name="T3" fmla="*/ 824 h 895"/>
                <a:gd name="T4" fmla="*/ 374 w 1531"/>
                <a:gd name="T5" fmla="*/ 876 h 895"/>
                <a:gd name="T6" fmla="*/ 473 w 1531"/>
                <a:gd name="T7" fmla="*/ 894 h 895"/>
                <a:gd name="T8" fmla="*/ 573 w 1531"/>
                <a:gd name="T9" fmla="*/ 875 h 895"/>
                <a:gd name="T10" fmla="*/ 739 w 1531"/>
                <a:gd name="T11" fmla="*/ 775 h 895"/>
                <a:gd name="T12" fmla="*/ 953 w 1531"/>
                <a:gd name="T13" fmla="*/ 584 h 895"/>
                <a:gd name="T14" fmla="*/ 953 w 1531"/>
                <a:gd name="T15" fmla="*/ 584 h 895"/>
                <a:gd name="T16" fmla="*/ 1524 w 1531"/>
                <a:gd name="T17" fmla="*/ 27 h 895"/>
                <a:gd name="T18" fmla="*/ 1524 w 1531"/>
                <a:gd name="T19" fmla="*/ 6 h 895"/>
                <a:gd name="T20" fmla="*/ 1503 w 1531"/>
                <a:gd name="T21" fmla="*/ 6 h 895"/>
                <a:gd name="T22" fmla="*/ 932 w 1531"/>
                <a:gd name="T23" fmla="*/ 563 h 895"/>
                <a:gd name="T24" fmla="*/ 932 w 1531"/>
                <a:gd name="T25" fmla="*/ 563 h 895"/>
                <a:gd name="T26" fmla="*/ 663 w 1531"/>
                <a:gd name="T27" fmla="*/ 793 h 895"/>
                <a:gd name="T28" fmla="*/ 562 w 1531"/>
                <a:gd name="T29" fmla="*/ 847 h 895"/>
                <a:gd name="T30" fmla="*/ 473 w 1531"/>
                <a:gd name="T31" fmla="*/ 865 h 895"/>
                <a:gd name="T32" fmla="*/ 384 w 1531"/>
                <a:gd name="T33" fmla="*/ 848 h 895"/>
                <a:gd name="T34" fmla="*/ 229 w 1531"/>
                <a:gd name="T35" fmla="*/ 762 h 895"/>
                <a:gd name="T36" fmla="*/ 26 w 1531"/>
                <a:gd name="T37" fmla="*/ 607 h 895"/>
                <a:gd name="T38" fmla="*/ 5 w 1531"/>
                <a:gd name="T39" fmla="*/ 609 h 895"/>
                <a:gd name="T40" fmla="*/ 8 w 1531"/>
                <a:gd name="T41" fmla="*/ 630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1" h="895">
                  <a:moveTo>
                    <a:pt x="8" y="630"/>
                  </a:moveTo>
                  <a:cubicBezTo>
                    <a:pt x="113" y="714"/>
                    <a:pt x="196" y="779"/>
                    <a:pt x="269" y="824"/>
                  </a:cubicBezTo>
                  <a:cubicBezTo>
                    <a:pt x="306" y="847"/>
                    <a:pt x="340" y="864"/>
                    <a:pt x="374" y="876"/>
                  </a:cubicBezTo>
                  <a:cubicBezTo>
                    <a:pt x="407" y="888"/>
                    <a:pt x="440" y="894"/>
                    <a:pt x="473" y="894"/>
                  </a:cubicBezTo>
                  <a:cubicBezTo>
                    <a:pt x="506" y="894"/>
                    <a:pt x="539" y="888"/>
                    <a:pt x="573" y="875"/>
                  </a:cubicBezTo>
                  <a:cubicBezTo>
                    <a:pt x="624" y="856"/>
                    <a:pt x="678" y="823"/>
                    <a:pt x="739" y="775"/>
                  </a:cubicBezTo>
                  <a:cubicBezTo>
                    <a:pt x="801" y="727"/>
                    <a:pt x="870" y="663"/>
                    <a:pt x="953" y="584"/>
                  </a:cubicBezTo>
                  <a:lnTo>
                    <a:pt x="953" y="584"/>
                  </a:lnTo>
                  <a:lnTo>
                    <a:pt x="1524" y="27"/>
                  </a:lnTo>
                  <a:cubicBezTo>
                    <a:pt x="1529" y="21"/>
                    <a:pt x="1530" y="12"/>
                    <a:pt x="1524" y="6"/>
                  </a:cubicBezTo>
                  <a:cubicBezTo>
                    <a:pt x="1518" y="0"/>
                    <a:pt x="1509" y="0"/>
                    <a:pt x="1503" y="6"/>
                  </a:cubicBezTo>
                  <a:lnTo>
                    <a:pt x="932" y="563"/>
                  </a:lnTo>
                  <a:lnTo>
                    <a:pt x="932" y="563"/>
                  </a:lnTo>
                  <a:cubicBezTo>
                    <a:pt x="823" y="668"/>
                    <a:pt x="737" y="744"/>
                    <a:pt x="663" y="793"/>
                  </a:cubicBezTo>
                  <a:cubicBezTo>
                    <a:pt x="627" y="818"/>
                    <a:pt x="594" y="836"/>
                    <a:pt x="562" y="847"/>
                  </a:cubicBezTo>
                  <a:cubicBezTo>
                    <a:pt x="531" y="859"/>
                    <a:pt x="502" y="865"/>
                    <a:pt x="473" y="865"/>
                  </a:cubicBezTo>
                  <a:cubicBezTo>
                    <a:pt x="444" y="865"/>
                    <a:pt x="415" y="859"/>
                    <a:pt x="384" y="848"/>
                  </a:cubicBezTo>
                  <a:cubicBezTo>
                    <a:pt x="338" y="832"/>
                    <a:pt x="288" y="803"/>
                    <a:pt x="229" y="762"/>
                  </a:cubicBezTo>
                  <a:cubicBezTo>
                    <a:pt x="171" y="722"/>
                    <a:pt x="105" y="669"/>
                    <a:pt x="26" y="607"/>
                  </a:cubicBezTo>
                  <a:cubicBezTo>
                    <a:pt x="20" y="602"/>
                    <a:pt x="10" y="603"/>
                    <a:pt x="5" y="609"/>
                  </a:cubicBezTo>
                  <a:cubicBezTo>
                    <a:pt x="0" y="615"/>
                    <a:pt x="1" y="625"/>
                    <a:pt x="8" y="63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9F25C08B-5CAA-1D40-B768-CF07CC909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425" y="805324"/>
              <a:ext cx="201273" cy="127619"/>
            </a:xfrm>
            <a:custGeom>
              <a:avLst/>
              <a:gdLst>
                <a:gd name="T0" fmla="*/ 4 w 1217"/>
                <a:gd name="T1" fmla="*/ 588 h 773"/>
                <a:gd name="T2" fmla="*/ 193 w 1217"/>
                <a:gd name="T3" fmla="*/ 724 h 773"/>
                <a:gd name="T4" fmla="*/ 332 w 1217"/>
                <a:gd name="T5" fmla="*/ 772 h 773"/>
                <a:gd name="T6" fmla="*/ 415 w 1217"/>
                <a:gd name="T7" fmla="*/ 752 h 773"/>
                <a:gd name="T8" fmla="*/ 563 w 1217"/>
                <a:gd name="T9" fmla="*/ 648 h 773"/>
                <a:gd name="T10" fmla="*/ 776 w 1217"/>
                <a:gd name="T11" fmla="*/ 448 h 773"/>
                <a:gd name="T12" fmla="*/ 776 w 1217"/>
                <a:gd name="T13" fmla="*/ 448 h 773"/>
                <a:gd name="T14" fmla="*/ 1213 w 1217"/>
                <a:gd name="T15" fmla="*/ 12 h 773"/>
                <a:gd name="T16" fmla="*/ 1213 w 1217"/>
                <a:gd name="T17" fmla="*/ 2 h 773"/>
                <a:gd name="T18" fmla="*/ 1204 w 1217"/>
                <a:gd name="T19" fmla="*/ 2 h 773"/>
                <a:gd name="T20" fmla="*/ 767 w 1217"/>
                <a:gd name="T21" fmla="*/ 439 h 773"/>
                <a:gd name="T22" fmla="*/ 500 w 1217"/>
                <a:gd name="T23" fmla="*/ 682 h 773"/>
                <a:gd name="T24" fmla="*/ 410 w 1217"/>
                <a:gd name="T25" fmla="*/ 740 h 773"/>
                <a:gd name="T26" fmla="*/ 332 w 1217"/>
                <a:gd name="T27" fmla="*/ 759 h 773"/>
                <a:gd name="T28" fmla="*/ 199 w 1217"/>
                <a:gd name="T29" fmla="*/ 712 h 773"/>
                <a:gd name="T30" fmla="*/ 12 w 1217"/>
                <a:gd name="T31" fmla="*/ 577 h 773"/>
                <a:gd name="T32" fmla="*/ 2 w 1217"/>
                <a:gd name="T33" fmla="*/ 578 h 773"/>
                <a:gd name="T34" fmla="*/ 4 w 1217"/>
                <a:gd name="T35" fmla="*/ 588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4" y="588"/>
                  </a:moveTo>
                  <a:cubicBezTo>
                    <a:pt x="81" y="647"/>
                    <a:pt x="141" y="692"/>
                    <a:pt x="193" y="724"/>
                  </a:cubicBezTo>
                  <a:cubicBezTo>
                    <a:pt x="244" y="755"/>
                    <a:pt x="288" y="772"/>
                    <a:pt x="332" y="772"/>
                  </a:cubicBezTo>
                  <a:cubicBezTo>
                    <a:pt x="359" y="772"/>
                    <a:pt x="386" y="765"/>
                    <a:pt x="415" y="752"/>
                  </a:cubicBezTo>
                  <a:cubicBezTo>
                    <a:pt x="458" y="733"/>
                    <a:pt x="505" y="698"/>
                    <a:pt x="563" y="648"/>
                  </a:cubicBezTo>
                  <a:cubicBezTo>
                    <a:pt x="620" y="597"/>
                    <a:pt x="689" y="531"/>
                    <a:pt x="776" y="448"/>
                  </a:cubicBezTo>
                  <a:lnTo>
                    <a:pt x="776" y="448"/>
                  </a:lnTo>
                  <a:lnTo>
                    <a:pt x="1213" y="12"/>
                  </a:lnTo>
                  <a:cubicBezTo>
                    <a:pt x="1216" y="9"/>
                    <a:pt x="1216" y="5"/>
                    <a:pt x="1213" y="2"/>
                  </a:cubicBezTo>
                  <a:cubicBezTo>
                    <a:pt x="1210" y="0"/>
                    <a:pt x="1206" y="0"/>
                    <a:pt x="1204" y="2"/>
                  </a:cubicBezTo>
                  <a:lnTo>
                    <a:pt x="767" y="439"/>
                  </a:lnTo>
                  <a:cubicBezTo>
                    <a:pt x="651" y="549"/>
                    <a:pt x="568" y="630"/>
                    <a:pt x="500" y="682"/>
                  </a:cubicBezTo>
                  <a:cubicBezTo>
                    <a:pt x="466" y="709"/>
                    <a:pt x="437" y="728"/>
                    <a:pt x="410" y="740"/>
                  </a:cubicBezTo>
                  <a:cubicBezTo>
                    <a:pt x="382" y="753"/>
                    <a:pt x="357" y="759"/>
                    <a:pt x="332" y="759"/>
                  </a:cubicBezTo>
                  <a:cubicBezTo>
                    <a:pt x="291" y="759"/>
                    <a:pt x="250" y="743"/>
                    <a:pt x="199" y="712"/>
                  </a:cubicBezTo>
                  <a:cubicBezTo>
                    <a:pt x="149" y="682"/>
                    <a:pt x="89" y="636"/>
                    <a:pt x="12" y="577"/>
                  </a:cubicBezTo>
                  <a:cubicBezTo>
                    <a:pt x="9" y="575"/>
                    <a:pt x="4" y="575"/>
                    <a:pt x="2" y="578"/>
                  </a:cubicBezTo>
                  <a:cubicBezTo>
                    <a:pt x="0" y="581"/>
                    <a:pt x="1" y="585"/>
                    <a:pt x="4" y="58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A1A66D2D-2EC2-AA45-8DA4-4B543D6DB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170" y="664579"/>
              <a:ext cx="439737" cy="330350"/>
            </a:xfrm>
            <a:custGeom>
              <a:avLst/>
              <a:gdLst>
                <a:gd name="T0" fmla="*/ 2631 w 2657"/>
                <a:gd name="T1" fmla="*/ 532 h 1998"/>
                <a:gd name="T2" fmla="*/ 2130 w 2657"/>
                <a:gd name="T3" fmla="*/ 145 h 1998"/>
                <a:gd name="T4" fmla="*/ 1920 w 2657"/>
                <a:gd name="T5" fmla="*/ 38 h 1998"/>
                <a:gd name="T6" fmla="*/ 1715 w 2657"/>
                <a:gd name="T7" fmla="*/ 0 h 1998"/>
                <a:gd name="T8" fmla="*/ 1578 w 2657"/>
                <a:gd name="T9" fmla="*/ 19 h 1998"/>
                <a:gd name="T10" fmla="*/ 1370 w 2657"/>
                <a:gd name="T11" fmla="*/ 116 h 1998"/>
                <a:gd name="T12" fmla="*/ 1150 w 2657"/>
                <a:gd name="T13" fmla="*/ 295 h 1998"/>
                <a:gd name="T14" fmla="*/ 1150 w 2657"/>
                <a:gd name="T15" fmla="*/ 295 h 1998"/>
                <a:gd name="T16" fmla="*/ 16 w 2657"/>
                <a:gd name="T17" fmla="*/ 1368 h 1998"/>
                <a:gd name="T18" fmla="*/ 0 w 2657"/>
                <a:gd name="T19" fmla="*/ 1406 h 1998"/>
                <a:gd name="T20" fmla="*/ 16 w 2657"/>
                <a:gd name="T21" fmla="*/ 1444 h 1998"/>
                <a:gd name="T22" fmla="*/ 566 w 2657"/>
                <a:gd name="T23" fmla="*/ 1977 h 1998"/>
                <a:gd name="T24" fmla="*/ 640 w 2657"/>
                <a:gd name="T25" fmla="*/ 1976 h 1998"/>
                <a:gd name="T26" fmla="*/ 639 w 2657"/>
                <a:gd name="T27" fmla="*/ 1901 h 1998"/>
                <a:gd name="T28" fmla="*/ 129 w 2657"/>
                <a:gd name="T29" fmla="*/ 1406 h 1998"/>
                <a:gd name="T30" fmla="*/ 1223 w 2657"/>
                <a:gd name="T31" fmla="*/ 371 h 1998"/>
                <a:gd name="T32" fmla="*/ 1223 w 2657"/>
                <a:gd name="T33" fmla="*/ 371 h 1998"/>
                <a:gd name="T34" fmla="*/ 1489 w 2657"/>
                <a:gd name="T35" fmla="*/ 167 h 1998"/>
                <a:gd name="T36" fmla="*/ 1605 w 2657"/>
                <a:gd name="T37" fmla="*/ 121 h 1998"/>
                <a:gd name="T38" fmla="*/ 1715 w 2657"/>
                <a:gd name="T39" fmla="*/ 106 h 1998"/>
                <a:gd name="T40" fmla="*/ 1884 w 2657"/>
                <a:gd name="T41" fmla="*/ 138 h 1998"/>
                <a:gd name="T42" fmla="*/ 2181 w 2657"/>
                <a:gd name="T43" fmla="*/ 306 h 1998"/>
                <a:gd name="T44" fmla="*/ 2562 w 2657"/>
                <a:gd name="T45" fmla="*/ 612 h 1998"/>
                <a:gd name="T46" fmla="*/ 2637 w 2657"/>
                <a:gd name="T47" fmla="*/ 606 h 1998"/>
                <a:gd name="T48" fmla="*/ 2631 w 2657"/>
                <a:gd name="T49" fmla="*/ 532 h 1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57" h="1998">
                  <a:moveTo>
                    <a:pt x="2631" y="532"/>
                  </a:moveTo>
                  <a:cubicBezTo>
                    <a:pt x="2437" y="367"/>
                    <a:pt x="2276" y="237"/>
                    <a:pt x="2130" y="145"/>
                  </a:cubicBezTo>
                  <a:cubicBezTo>
                    <a:pt x="2058" y="99"/>
                    <a:pt x="1988" y="63"/>
                    <a:pt x="1920" y="38"/>
                  </a:cubicBezTo>
                  <a:cubicBezTo>
                    <a:pt x="1851" y="14"/>
                    <a:pt x="1783" y="0"/>
                    <a:pt x="1715" y="0"/>
                  </a:cubicBezTo>
                  <a:cubicBezTo>
                    <a:pt x="1669" y="0"/>
                    <a:pt x="1623" y="6"/>
                    <a:pt x="1578" y="19"/>
                  </a:cubicBezTo>
                  <a:cubicBezTo>
                    <a:pt x="1509" y="37"/>
                    <a:pt x="1440" y="70"/>
                    <a:pt x="1370" y="116"/>
                  </a:cubicBezTo>
                  <a:cubicBezTo>
                    <a:pt x="1299" y="162"/>
                    <a:pt x="1227" y="221"/>
                    <a:pt x="1150" y="295"/>
                  </a:cubicBezTo>
                  <a:lnTo>
                    <a:pt x="1150" y="295"/>
                  </a:lnTo>
                  <a:lnTo>
                    <a:pt x="16" y="1368"/>
                  </a:lnTo>
                  <a:cubicBezTo>
                    <a:pt x="6" y="1378"/>
                    <a:pt x="0" y="1391"/>
                    <a:pt x="0" y="1406"/>
                  </a:cubicBezTo>
                  <a:cubicBezTo>
                    <a:pt x="0" y="1420"/>
                    <a:pt x="6" y="1434"/>
                    <a:pt x="16" y="1444"/>
                  </a:cubicBezTo>
                  <a:lnTo>
                    <a:pt x="566" y="1977"/>
                  </a:lnTo>
                  <a:cubicBezTo>
                    <a:pt x="587" y="1997"/>
                    <a:pt x="619" y="1997"/>
                    <a:pt x="640" y="1976"/>
                  </a:cubicBezTo>
                  <a:cubicBezTo>
                    <a:pt x="660" y="1955"/>
                    <a:pt x="660" y="1921"/>
                    <a:pt x="639" y="1901"/>
                  </a:cubicBezTo>
                  <a:lnTo>
                    <a:pt x="129" y="1406"/>
                  </a:lnTo>
                  <a:lnTo>
                    <a:pt x="1223" y="371"/>
                  </a:lnTo>
                  <a:lnTo>
                    <a:pt x="1223" y="371"/>
                  </a:lnTo>
                  <a:cubicBezTo>
                    <a:pt x="1321" y="277"/>
                    <a:pt x="1409" y="210"/>
                    <a:pt x="1489" y="167"/>
                  </a:cubicBezTo>
                  <a:cubicBezTo>
                    <a:pt x="1529" y="146"/>
                    <a:pt x="1568" y="131"/>
                    <a:pt x="1605" y="121"/>
                  </a:cubicBezTo>
                  <a:cubicBezTo>
                    <a:pt x="1642" y="111"/>
                    <a:pt x="1679" y="106"/>
                    <a:pt x="1715" y="106"/>
                  </a:cubicBezTo>
                  <a:cubicBezTo>
                    <a:pt x="1770" y="106"/>
                    <a:pt x="1825" y="116"/>
                    <a:pt x="1884" y="138"/>
                  </a:cubicBezTo>
                  <a:cubicBezTo>
                    <a:pt x="1972" y="170"/>
                    <a:pt x="2070" y="226"/>
                    <a:pt x="2181" y="306"/>
                  </a:cubicBezTo>
                  <a:cubicBezTo>
                    <a:pt x="2293" y="387"/>
                    <a:pt x="2418" y="490"/>
                    <a:pt x="2562" y="612"/>
                  </a:cubicBezTo>
                  <a:cubicBezTo>
                    <a:pt x="2585" y="631"/>
                    <a:pt x="2618" y="628"/>
                    <a:pt x="2637" y="606"/>
                  </a:cubicBezTo>
                  <a:cubicBezTo>
                    <a:pt x="2656" y="584"/>
                    <a:pt x="2653" y="551"/>
                    <a:pt x="2631" y="5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BF5A2635-9D3C-B746-B7BB-00E1B5440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946" y="709792"/>
              <a:ext cx="356603" cy="190334"/>
            </a:xfrm>
            <a:custGeom>
              <a:avLst/>
              <a:gdLst>
                <a:gd name="T0" fmla="*/ 2142 w 2158"/>
                <a:gd name="T1" fmla="*/ 438 h 1152"/>
                <a:gd name="T2" fmla="*/ 1725 w 2158"/>
                <a:gd name="T3" fmla="*/ 118 h 1152"/>
                <a:gd name="T4" fmla="*/ 1552 w 2158"/>
                <a:gd name="T5" fmla="*/ 31 h 1152"/>
                <a:gd name="T6" fmla="*/ 1386 w 2158"/>
                <a:gd name="T7" fmla="*/ 0 h 1152"/>
                <a:gd name="T8" fmla="*/ 1261 w 2158"/>
                <a:gd name="T9" fmla="*/ 19 h 1152"/>
                <a:gd name="T10" fmla="*/ 1068 w 2158"/>
                <a:gd name="T11" fmla="*/ 115 h 1152"/>
                <a:gd name="T12" fmla="*/ 852 w 2158"/>
                <a:gd name="T13" fmla="*/ 295 h 1152"/>
                <a:gd name="T14" fmla="*/ 852 w 2158"/>
                <a:gd name="T15" fmla="*/ 295 h 1152"/>
                <a:gd name="T16" fmla="*/ 13 w 2158"/>
                <a:gd name="T17" fmla="*/ 1094 h 1152"/>
                <a:gd name="T18" fmla="*/ 12 w 2158"/>
                <a:gd name="T19" fmla="*/ 1138 h 1152"/>
                <a:gd name="T20" fmla="*/ 56 w 2158"/>
                <a:gd name="T21" fmla="*/ 1139 h 1152"/>
                <a:gd name="T22" fmla="*/ 895 w 2158"/>
                <a:gd name="T23" fmla="*/ 340 h 1152"/>
                <a:gd name="T24" fmla="*/ 895 w 2158"/>
                <a:gd name="T25" fmla="*/ 340 h 1152"/>
                <a:gd name="T26" fmla="*/ 1164 w 2158"/>
                <a:gd name="T27" fmla="*/ 128 h 1152"/>
                <a:gd name="T28" fmla="*/ 1279 w 2158"/>
                <a:gd name="T29" fmla="*/ 79 h 1152"/>
                <a:gd name="T30" fmla="*/ 1386 w 2158"/>
                <a:gd name="T31" fmla="*/ 63 h 1152"/>
                <a:gd name="T32" fmla="*/ 1531 w 2158"/>
                <a:gd name="T33" fmla="*/ 90 h 1152"/>
                <a:gd name="T34" fmla="*/ 1781 w 2158"/>
                <a:gd name="T35" fmla="*/ 231 h 1152"/>
                <a:gd name="T36" fmla="*/ 2102 w 2158"/>
                <a:gd name="T37" fmla="*/ 486 h 1152"/>
                <a:gd name="T38" fmla="*/ 2146 w 2158"/>
                <a:gd name="T39" fmla="*/ 482 h 1152"/>
                <a:gd name="T40" fmla="*/ 2142 w 2158"/>
                <a:gd name="T41" fmla="*/ 438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2142" y="438"/>
                  </a:moveTo>
                  <a:cubicBezTo>
                    <a:pt x="1978" y="301"/>
                    <a:pt x="1845" y="193"/>
                    <a:pt x="1725" y="118"/>
                  </a:cubicBezTo>
                  <a:cubicBezTo>
                    <a:pt x="1664" y="80"/>
                    <a:pt x="1608" y="51"/>
                    <a:pt x="1552" y="31"/>
                  </a:cubicBezTo>
                  <a:cubicBezTo>
                    <a:pt x="1496" y="11"/>
                    <a:pt x="1441" y="0"/>
                    <a:pt x="1386" y="0"/>
                  </a:cubicBezTo>
                  <a:cubicBezTo>
                    <a:pt x="1344" y="0"/>
                    <a:pt x="1303" y="6"/>
                    <a:pt x="1261" y="19"/>
                  </a:cubicBezTo>
                  <a:cubicBezTo>
                    <a:pt x="1198" y="37"/>
                    <a:pt x="1135" y="69"/>
                    <a:pt x="1068" y="115"/>
                  </a:cubicBezTo>
                  <a:cubicBezTo>
                    <a:pt x="1000" y="161"/>
                    <a:pt x="930" y="220"/>
                    <a:pt x="852" y="295"/>
                  </a:cubicBezTo>
                  <a:lnTo>
                    <a:pt x="852" y="295"/>
                  </a:lnTo>
                  <a:lnTo>
                    <a:pt x="13" y="1094"/>
                  </a:lnTo>
                  <a:cubicBezTo>
                    <a:pt x="1" y="1106"/>
                    <a:pt x="0" y="1126"/>
                    <a:pt x="12" y="1138"/>
                  </a:cubicBezTo>
                  <a:cubicBezTo>
                    <a:pt x="24" y="1151"/>
                    <a:pt x="44" y="1151"/>
                    <a:pt x="56" y="1139"/>
                  </a:cubicBezTo>
                  <a:lnTo>
                    <a:pt x="895" y="340"/>
                  </a:lnTo>
                  <a:lnTo>
                    <a:pt x="895" y="340"/>
                  </a:lnTo>
                  <a:cubicBezTo>
                    <a:pt x="997" y="243"/>
                    <a:pt x="1085" y="173"/>
                    <a:pt x="1164" y="128"/>
                  </a:cubicBezTo>
                  <a:cubicBezTo>
                    <a:pt x="1204" y="106"/>
                    <a:pt x="1242" y="89"/>
                    <a:pt x="1279" y="79"/>
                  </a:cubicBezTo>
                  <a:cubicBezTo>
                    <a:pt x="1315" y="68"/>
                    <a:pt x="1351" y="63"/>
                    <a:pt x="1386" y="63"/>
                  </a:cubicBezTo>
                  <a:cubicBezTo>
                    <a:pt x="1433" y="63"/>
                    <a:pt x="1480" y="72"/>
                    <a:pt x="1531" y="90"/>
                  </a:cubicBezTo>
                  <a:cubicBezTo>
                    <a:pt x="1606" y="117"/>
                    <a:pt x="1688" y="164"/>
                    <a:pt x="1781" y="231"/>
                  </a:cubicBezTo>
                  <a:cubicBezTo>
                    <a:pt x="1874" y="298"/>
                    <a:pt x="1979" y="384"/>
                    <a:pt x="2102" y="486"/>
                  </a:cubicBezTo>
                  <a:cubicBezTo>
                    <a:pt x="2115" y="497"/>
                    <a:pt x="2135" y="495"/>
                    <a:pt x="2146" y="482"/>
                  </a:cubicBezTo>
                  <a:cubicBezTo>
                    <a:pt x="2157" y="469"/>
                    <a:pt x="2155" y="449"/>
                    <a:pt x="2142" y="43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9A427AEE-5F0B-1D43-8127-A5A07CDC3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012" y="752818"/>
              <a:ext cx="304826" cy="169186"/>
            </a:xfrm>
            <a:custGeom>
              <a:avLst/>
              <a:gdLst>
                <a:gd name="T0" fmla="*/ 1832 w 1844"/>
                <a:gd name="T1" fmla="*/ 349 h 1021"/>
                <a:gd name="T2" fmla="*/ 1494 w 1844"/>
                <a:gd name="T3" fmla="*/ 93 h 1021"/>
                <a:gd name="T4" fmla="*/ 1356 w 1844"/>
                <a:gd name="T5" fmla="*/ 24 h 1021"/>
                <a:gd name="T6" fmla="*/ 1224 w 1844"/>
                <a:gd name="T7" fmla="*/ 0 h 1021"/>
                <a:gd name="T8" fmla="*/ 1110 w 1844"/>
                <a:gd name="T9" fmla="*/ 18 h 1021"/>
                <a:gd name="T10" fmla="*/ 929 w 1844"/>
                <a:gd name="T11" fmla="*/ 116 h 1021"/>
                <a:gd name="T12" fmla="*/ 715 w 1844"/>
                <a:gd name="T13" fmla="*/ 301 h 1021"/>
                <a:gd name="T14" fmla="*/ 714 w 1844"/>
                <a:gd name="T15" fmla="*/ 301 h 1021"/>
                <a:gd name="T16" fmla="*/ 10 w 1844"/>
                <a:gd name="T17" fmla="*/ 978 h 1021"/>
                <a:gd name="T18" fmla="*/ 9 w 1844"/>
                <a:gd name="T19" fmla="*/ 1011 h 1021"/>
                <a:gd name="T20" fmla="*/ 42 w 1844"/>
                <a:gd name="T21" fmla="*/ 1012 h 1021"/>
                <a:gd name="T22" fmla="*/ 746 w 1844"/>
                <a:gd name="T23" fmla="*/ 334 h 1021"/>
                <a:gd name="T24" fmla="*/ 746 w 1844"/>
                <a:gd name="T25" fmla="*/ 334 h 1021"/>
                <a:gd name="T26" fmla="*/ 1016 w 1844"/>
                <a:gd name="T27" fmla="*/ 114 h 1021"/>
                <a:gd name="T28" fmla="*/ 1124 w 1844"/>
                <a:gd name="T29" fmla="*/ 62 h 1021"/>
                <a:gd name="T30" fmla="*/ 1224 w 1844"/>
                <a:gd name="T31" fmla="*/ 46 h 1021"/>
                <a:gd name="T32" fmla="*/ 1340 w 1844"/>
                <a:gd name="T33" fmla="*/ 67 h 1021"/>
                <a:gd name="T34" fmla="*/ 1542 w 1844"/>
                <a:gd name="T35" fmla="*/ 180 h 1021"/>
                <a:gd name="T36" fmla="*/ 1803 w 1844"/>
                <a:gd name="T37" fmla="*/ 385 h 1021"/>
                <a:gd name="T38" fmla="*/ 1835 w 1844"/>
                <a:gd name="T39" fmla="*/ 381 h 1021"/>
                <a:gd name="T40" fmla="*/ 1832 w 1844"/>
                <a:gd name="T41" fmla="*/ 349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4" h="1021">
                  <a:moveTo>
                    <a:pt x="1832" y="349"/>
                  </a:moveTo>
                  <a:cubicBezTo>
                    <a:pt x="1698" y="239"/>
                    <a:pt x="1590" y="153"/>
                    <a:pt x="1494" y="93"/>
                  </a:cubicBezTo>
                  <a:cubicBezTo>
                    <a:pt x="1446" y="63"/>
                    <a:pt x="1400" y="40"/>
                    <a:pt x="1356" y="24"/>
                  </a:cubicBezTo>
                  <a:cubicBezTo>
                    <a:pt x="1311" y="8"/>
                    <a:pt x="1268" y="0"/>
                    <a:pt x="1224" y="0"/>
                  </a:cubicBezTo>
                  <a:cubicBezTo>
                    <a:pt x="1186" y="0"/>
                    <a:pt x="1148" y="6"/>
                    <a:pt x="1110" y="18"/>
                  </a:cubicBezTo>
                  <a:cubicBezTo>
                    <a:pt x="1052" y="37"/>
                    <a:pt x="993" y="69"/>
                    <a:pt x="929" y="116"/>
                  </a:cubicBezTo>
                  <a:cubicBezTo>
                    <a:pt x="864" y="163"/>
                    <a:pt x="794" y="224"/>
                    <a:pt x="715" y="301"/>
                  </a:cubicBezTo>
                  <a:lnTo>
                    <a:pt x="714" y="301"/>
                  </a:lnTo>
                  <a:lnTo>
                    <a:pt x="10" y="978"/>
                  </a:lnTo>
                  <a:cubicBezTo>
                    <a:pt x="1" y="987"/>
                    <a:pt x="0" y="1002"/>
                    <a:pt x="9" y="1011"/>
                  </a:cubicBezTo>
                  <a:cubicBezTo>
                    <a:pt x="18" y="1020"/>
                    <a:pt x="33" y="1020"/>
                    <a:pt x="42" y="1012"/>
                  </a:cubicBezTo>
                  <a:lnTo>
                    <a:pt x="746" y="334"/>
                  </a:lnTo>
                  <a:lnTo>
                    <a:pt x="746" y="334"/>
                  </a:lnTo>
                  <a:cubicBezTo>
                    <a:pt x="851" y="233"/>
                    <a:pt x="939" y="160"/>
                    <a:pt x="1016" y="114"/>
                  </a:cubicBezTo>
                  <a:cubicBezTo>
                    <a:pt x="1054" y="90"/>
                    <a:pt x="1090" y="73"/>
                    <a:pt x="1124" y="62"/>
                  </a:cubicBezTo>
                  <a:cubicBezTo>
                    <a:pt x="1159" y="51"/>
                    <a:pt x="1191" y="46"/>
                    <a:pt x="1224" y="46"/>
                  </a:cubicBezTo>
                  <a:cubicBezTo>
                    <a:pt x="1262" y="46"/>
                    <a:pt x="1300" y="53"/>
                    <a:pt x="1340" y="67"/>
                  </a:cubicBezTo>
                  <a:cubicBezTo>
                    <a:pt x="1401" y="89"/>
                    <a:pt x="1466" y="127"/>
                    <a:pt x="1542" y="180"/>
                  </a:cubicBezTo>
                  <a:cubicBezTo>
                    <a:pt x="1617" y="234"/>
                    <a:pt x="1702" y="303"/>
                    <a:pt x="1803" y="385"/>
                  </a:cubicBezTo>
                  <a:cubicBezTo>
                    <a:pt x="1813" y="393"/>
                    <a:pt x="1827" y="391"/>
                    <a:pt x="1835" y="381"/>
                  </a:cubicBezTo>
                  <a:cubicBezTo>
                    <a:pt x="1843" y="372"/>
                    <a:pt x="1842" y="357"/>
                    <a:pt x="1832" y="34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E60E42BA-4A46-4D41-AA72-E2F725048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348" y="795114"/>
              <a:ext cx="253049" cy="148038"/>
            </a:xfrm>
            <a:custGeom>
              <a:avLst/>
              <a:gdLst>
                <a:gd name="T0" fmla="*/ 1522 w 1530"/>
                <a:gd name="T1" fmla="*/ 264 h 895"/>
                <a:gd name="T2" fmla="*/ 1260 w 1530"/>
                <a:gd name="T3" fmla="*/ 70 h 895"/>
                <a:gd name="T4" fmla="*/ 1156 w 1530"/>
                <a:gd name="T5" fmla="*/ 18 h 895"/>
                <a:gd name="T6" fmla="*/ 1057 w 1530"/>
                <a:gd name="T7" fmla="*/ 0 h 895"/>
                <a:gd name="T8" fmla="*/ 957 w 1530"/>
                <a:gd name="T9" fmla="*/ 19 h 895"/>
                <a:gd name="T10" fmla="*/ 791 w 1530"/>
                <a:gd name="T11" fmla="*/ 119 h 895"/>
                <a:gd name="T12" fmla="*/ 577 w 1530"/>
                <a:gd name="T13" fmla="*/ 310 h 895"/>
                <a:gd name="T14" fmla="*/ 577 w 1530"/>
                <a:gd name="T15" fmla="*/ 310 h 895"/>
                <a:gd name="T16" fmla="*/ 6 w 1530"/>
                <a:gd name="T17" fmla="*/ 867 h 895"/>
                <a:gd name="T18" fmla="*/ 6 w 1530"/>
                <a:gd name="T19" fmla="*/ 888 h 895"/>
                <a:gd name="T20" fmla="*/ 27 w 1530"/>
                <a:gd name="T21" fmla="*/ 888 h 895"/>
                <a:gd name="T22" fmla="*/ 598 w 1530"/>
                <a:gd name="T23" fmla="*/ 331 h 895"/>
                <a:gd name="T24" fmla="*/ 598 w 1530"/>
                <a:gd name="T25" fmla="*/ 331 h 895"/>
                <a:gd name="T26" fmla="*/ 866 w 1530"/>
                <a:gd name="T27" fmla="*/ 101 h 895"/>
                <a:gd name="T28" fmla="*/ 968 w 1530"/>
                <a:gd name="T29" fmla="*/ 47 h 895"/>
                <a:gd name="T30" fmla="*/ 1057 w 1530"/>
                <a:gd name="T31" fmla="*/ 29 h 895"/>
                <a:gd name="T32" fmla="*/ 1146 w 1530"/>
                <a:gd name="T33" fmla="*/ 46 h 895"/>
                <a:gd name="T34" fmla="*/ 1300 w 1530"/>
                <a:gd name="T35" fmla="*/ 132 h 895"/>
                <a:gd name="T36" fmla="*/ 1504 w 1530"/>
                <a:gd name="T37" fmla="*/ 287 h 895"/>
                <a:gd name="T38" fmla="*/ 1524 w 1530"/>
                <a:gd name="T39" fmla="*/ 285 h 895"/>
                <a:gd name="T40" fmla="*/ 1522 w 1530"/>
                <a:gd name="T41" fmla="*/ 26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0" h="895">
                  <a:moveTo>
                    <a:pt x="1522" y="264"/>
                  </a:moveTo>
                  <a:cubicBezTo>
                    <a:pt x="1417" y="180"/>
                    <a:pt x="1334" y="115"/>
                    <a:pt x="1260" y="70"/>
                  </a:cubicBezTo>
                  <a:cubicBezTo>
                    <a:pt x="1224" y="47"/>
                    <a:pt x="1189" y="30"/>
                    <a:pt x="1156" y="18"/>
                  </a:cubicBezTo>
                  <a:cubicBezTo>
                    <a:pt x="1123" y="6"/>
                    <a:pt x="1090" y="0"/>
                    <a:pt x="1057" y="0"/>
                  </a:cubicBezTo>
                  <a:cubicBezTo>
                    <a:pt x="1024" y="0"/>
                    <a:pt x="991" y="6"/>
                    <a:pt x="957" y="19"/>
                  </a:cubicBezTo>
                  <a:cubicBezTo>
                    <a:pt x="906" y="38"/>
                    <a:pt x="852" y="71"/>
                    <a:pt x="791" y="119"/>
                  </a:cubicBezTo>
                  <a:cubicBezTo>
                    <a:pt x="729" y="167"/>
                    <a:pt x="660" y="231"/>
                    <a:pt x="577" y="310"/>
                  </a:cubicBezTo>
                  <a:lnTo>
                    <a:pt x="577" y="310"/>
                  </a:lnTo>
                  <a:lnTo>
                    <a:pt x="6" y="867"/>
                  </a:lnTo>
                  <a:cubicBezTo>
                    <a:pt x="0" y="873"/>
                    <a:pt x="0" y="882"/>
                    <a:pt x="6" y="888"/>
                  </a:cubicBezTo>
                  <a:cubicBezTo>
                    <a:pt x="12" y="894"/>
                    <a:pt x="21" y="894"/>
                    <a:pt x="27" y="888"/>
                  </a:cubicBezTo>
                  <a:lnTo>
                    <a:pt x="598" y="331"/>
                  </a:lnTo>
                  <a:lnTo>
                    <a:pt x="598" y="331"/>
                  </a:lnTo>
                  <a:cubicBezTo>
                    <a:pt x="707" y="226"/>
                    <a:pt x="793" y="150"/>
                    <a:pt x="866" y="101"/>
                  </a:cubicBezTo>
                  <a:cubicBezTo>
                    <a:pt x="903" y="76"/>
                    <a:pt x="936" y="58"/>
                    <a:pt x="968" y="47"/>
                  </a:cubicBezTo>
                  <a:cubicBezTo>
                    <a:pt x="999" y="35"/>
                    <a:pt x="1028" y="29"/>
                    <a:pt x="1057" y="29"/>
                  </a:cubicBezTo>
                  <a:cubicBezTo>
                    <a:pt x="1086" y="29"/>
                    <a:pt x="1115" y="35"/>
                    <a:pt x="1146" y="46"/>
                  </a:cubicBezTo>
                  <a:cubicBezTo>
                    <a:pt x="1192" y="62"/>
                    <a:pt x="1242" y="91"/>
                    <a:pt x="1300" y="132"/>
                  </a:cubicBezTo>
                  <a:cubicBezTo>
                    <a:pt x="1359" y="172"/>
                    <a:pt x="1425" y="225"/>
                    <a:pt x="1504" y="287"/>
                  </a:cubicBezTo>
                  <a:cubicBezTo>
                    <a:pt x="1510" y="292"/>
                    <a:pt x="1518" y="291"/>
                    <a:pt x="1524" y="285"/>
                  </a:cubicBezTo>
                  <a:cubicBezTo>
                    <a:pt x="1529" y="279"/>
                    <a:pt x="1528" y="269"/>
                    <a:pt x="1522" y="2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5B1734EF-4E6E-164F-849F-5F0125656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413" y="835952"/>
              <a:ext cx="201273" cy="127619"/>
            </a:xfrm>
            <a:custGeom>
              <a:avLst/>
              <a:gdLst>
                <a:gd name="T0" fmla="*/ 1212 w 1217"/>
                <a:gd name="T1" fmla="*/ 184 h 773"/>
                <a:gd name="T2" fmla="*/ 1023 w 1217"/>
                <a:gd name="T3" fmla="*/ 48 h 773"/>
                <a:gd name="T4" fmla="*/ 884 w 1217"/>
                <a:gd name="T5" fmla="*/ 0 h 773"/>
                <a:gd name="T6" fmla="*/ 801 w 1217"/>
                <a:gd name="T7" fmla="*/ 20 h 773"/>
                <a:gd name="T8" fmla="*/ 653 w 1217"/>
                <a:gd name="T9" fmla="*/ 124 h 773"/>
                <a:gd name="T10" fmla="*/ 440 w 1217"/>
                <a:gd name="T11" fmla="*/ 324 h 773"/>
                <a:gd name="T12" fmla="*/ 440 w 1217"/>
                <a:gd name="T13" fmla="*/ 324 h 773"/>
                <a:gd name="T14" fmla="*/ 3 w 1217"/>
                <a:gd name="T15" fmla="*/ 760 h 773"/>
                <a:gd name="T16" fmla="*/ 3 w 1217"/>
                <a:gd name="T17" fmla="*/ 770 h 773"/>
                <a:gd name="T18" fmla="*/ 12 w 1217"/>
                <a:gd name="T19" fmla="*/ 770 h 773"/>
                <a:gd name="T20" fmla="*/ 449 w 1217"/>
                <a:gd name="T21" fmla="*/ 333 h 773"/>
                <a:gd name="T22" fmla="*/ 716 w 1217"/>
                <a:gd name="T23" fmla="*/ 90 h 773"/>
                <a:gd name="T24" fmla="*/ 806 w 1217"/>
                <a:gd name="T25" fmla="*/ 32 h 773"/>
                <a:gd name="T26" fmla="*/ 884 w 1217"/>
                <a:gd name="T27" fmla="*/ 13 h 773"/>
                <a:gd name="T28" fmla="*/ 1016 w 1217"/>
                <a:gd name="T29" fmla="*/ 60 h 773"/>
                <a:gd name="T30" fmla="*/ 1204 w 1217"/>
                <a:gd name="T31" fmla="*/ 195 h 773"/>
                <a:gd name="T32" fmla="*/ 1214 w 1217"/>
                <a:gd name="T33" fmla="*/ 194 h 773"/>
                <a:gd name="T34" fmla="*/ 1212 w 1217"/>
                <a:gd name="T35" fmla="*/ 184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1212" y="184"/>
                  </a:moveTo>
                  <a:cubicBezTo>
                    <a:pt x="1135" y="125"/>
                    <a:pt x="1075" y="80"/>
                    <a:pt x="1023" y="48"/>
                  </a:cubicBezTo>
                  <a:cubicBezTo>
                    <a:pt x="971" y="17"/>
                    <a:pt x="928" y="0"/>
                    <a:pt x="884" y="0"/>
                  </a:cubicBezTo>
                  <a:cubicBezTo>
                    <a:pt x="856" y="0"/>
                    <a:pt x="829" y="7"/>
                    <a:pt x="801" y="20"/>
                  </a:cubicBezTo>
                  <a:cubicBezTo>
                    <a:pt x="758" y="39"/>
                    <a:pt x="711" y="74"/>
                    <a:pt x="653" y="124"/>
                  </a:cubicBezTo>
                  <a:cubicBezTo>
                    <a:pt x="595" y="175"/>
                    <a:pt x="527" y="241"/>
                    <a:pt x="440" y="324"/>
                  </a:cubicBezTo>
                  <a:lnTo>
                    <a:pt x="440" y="324"/>
                  </a:lnTo>
                  <a:lnTo>
                    <a:pt x="3" y="760"/>
                  </a:lnTo>
                  <a:cubicBezTo>
                    <a:pt x="0" y="763"/>
                    <a:pt x="0" y="767"/>
                    <a:pt x="3" y="770"/>
                  </a:cubicBezTo>
                  <a:cubicBezTo>
                    <a:pt x="5" y="772"/>
                    <a:pt x="10" y="772"/>
                    <a:pt x="12" y="770"/>
                  </a:cubicBezTo>
                  <a:lnTo>
                    <a:pt x="449" y="333"/>
                  </a:lnTo>
                  <a:cubicBezTo>
                    <a:pt x="565" y="223"/>
                    <a:pt x="648" y="142"/>
                    <a:pt x="716" y="90"/>
                  </a:cubicBezTo>
                  <a:cubicBezTo>
                    <a:pt x="749" y="63"/>
                    <a:pt x="778" y="44"/>
                    <a:pt x="806" y="32"/>
                  </a:cubicBezTo>
                  <a:cubicBezTo>
                    <a:pt x="833" y="19"/>
                    <a:pt x="859" y="13"/>
                    <a:pt x="884" y="13"/>
                  </a:cubicBezTo>
                  <a:cubicBezTo>
                    <a:pt x="924" y="13"/>
                    <a:pt x="966" y="29"/>
                    <a:pt x="1016" y="60"/>
                  </a:cubicBezTo>
                  <a:cubicBezTo>
                    <a:pt x="1067" y="90"/>
                    <a:pt x="1127" y="136"/>
                    <a:pt x="1204" y="195"/>
                  </a:cubicBezTo>
                  <a:cubicBezTo>
                    <a:pt x="1207" y="197"/>
                    <a:pt x="1211" y="197"/>
                    <a:pt x="1214" y="194"/>
                  </a:cubicBezTo>
                  <a:cubicBezTo>
                    <a:pt x="1216" y="191"/>
                    <a:pt x="1215" y="187"/>
                    <a:pt x="1212" y="1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8623BE8B-4483-AE4A-A6EA-432CBE50B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093" y="858559"/>
              <a:ext cx="72925" cy="48130"/>
            </a:xfrm>
            <a:custGeom>
              <a:avLst/>
              <a:gdLst>
                <a:gd name="T0" fmla="*/ 49 w 442"/>
                <a:gd name="T1" fmla="*/ 200 h 293"/>
                <a:gd name="T2" fmla="*/ 0 w 442"/>
                <a:gd name="T3" fmla="*/ 156 h 293"/>
                <a:gd name="T4" fmla="*/ 45 w 442"/>
                <a:gd name="T5" fmla="*/ 107 h 293"/>
                <a:gd name="T6" fmla="*/ 392 w 442"/>
                <a:gd name="T7" fmla="*/ 91 h 293"/>
                <a:gd name="T8" fmla="*/ 441 w 442"/>
                <a:gd name="T9" fmla="*/ 137 h 293"/>
                <a:gd name="T10" fmla="*/ 396 w 442"/>
                <a:gd name="T11" fmla="*/ 185 h 293"/>
                <a:gd name="T12" fmla="*/ 49 w 442"/>
                <a:gd name="T13" fmla="*/ 20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293">
                  <a:moveTo>
                    <a:pt x="49" y="200"/>
                  </a:moveTo>
                  <a:lnTo>
                    <a:pt x="0" y="156"/>
                  </a:lnTo>
                  <a:lnTo>
                    <a:pt x="45" y="107"/>
                  </a:lnTo>
                  <a:cubicBezTo>
                    <a:pt x="136" y="7"/>
                    <a:pt x="292" y="0"/>
                    <a:pt x="392" y="91"/>
                  </a:cubicBezTo>
                  <a:lnTo>
                    <a:pt x="441" y="137"/>
                  </a:lnTo>
                  <a:lnTo>
                    <a:pt x="396" y="185"/>
                  </a:lnTo>
                  <a:cubicBezTo>
                    <a:pt x="304" y="285"/>
                    <a:pt x="149" y="292"/>
                    <a:pt x="49" y="2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4" name="文本框 24">
            <a:extLst>
              <a:ext uri="{FF2B5EF4-FFF2-40B4-BE49-F238E27FC236}">
                <a16:creationId xmlns:a16="http://schemas.microsoft.com/office/drawing/2014/main" id="{C343F0B3-495F-9444-816E-38B2C9F55C5E}"/>
              </a:ext>
            </a:extLst>
          </p:cNvPr>
          <p:cNvSpPr txBox="1"/>
          <p:nvPr userDrawn="1"/>
        </p:nvSpPr>
        <p:spPr>
          <a:xfrm>
            <a:off x="10848564" y="1043277"/>
            <a:ext cx="1343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10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TIPCC</a:t>
            </a:r>
            <a:r>
              <a:rPr lang="zh-CN" altLang="en-US" sz="10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A78303FA-5CAF-42E9-9612-03C75A454D2F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044" y="12736"/>
            <a:ext cx="1145206" cy="1030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025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CA6BC-3A36-834A-8A46-510CF743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4A777-4880-8640-83A6-327323A56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E2510C-46FB-B140-83A3-4B9EF1B4C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59310F-E4CA-E54F-B1B1-7656B1F4A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EBB2-4D7C-084A-BE30-AC939B671EC1}" type="datetime1">
              <a:rPr kumimoji="1" lang="zh-CN" altLang="en-US" smtClean="0"/>
              <a:pPr/>
              <a:t>2021/10/4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A41358-8B3C-CE4B-B391-06B0FF85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FB6C4E-D29D-9647-82C6-2B183C58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A401A9-3F89-014C-9A94-02FD1A5217FC}"/>
              </a:ext>
            </a:extLst>
          </p:cNvPr>
          <p:cNvSpPr/>
          <p:nvPr userDrawn="1"/>
        </p:nvSpPr>
        <p:spPr>
          <a:xfrm>
            <a:off x="667831" y="543035"/>
            <a:ext cx="509313" cy="498948"/>
          </a:xfrm>
          <a:prstGeom prst="rect">
            <a:avLst/>
          </a:prstGeom>
          <a:solidFill>
            <a:srgbClr val="5C3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5C307E"/>
              </a:solidFill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D64F221-C9B8-444F-9076-736EED2DA56E}"/>
              </a:ext>
            </a:extLst>
          </p:cNvPr>
          <p:cNvCxnSpPr>
            <a:cxnSpLocks/>
          </p:cNvCxnSpPr>
          <p:nvPr userDrawn="1"/>
        </p:nvCxnSpPr>
        <p:spPr>
          <a:xfrm>
            <a:off x="1314788" y="1244212"/>
            <a:ext cx="7295812" cy="0"/>
          </a:xfrm>
          <a:prstGeom prst="line">
            <a:avLst/>
          </a:prstGeom>
          <a:ln w="19050">
            <a:solidFill>
              <a:srgbClr val="5C3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E9B9A2A5-908B-3244-B39F-9E6705AE6320}"/>
              </a:ext>
            </a:extLst>
          </p:cNvPr>
          <p:cNvCxnSpPr>
            <a:cxnSpLocks/>
          </p:cNvCxnSpPr>
          <p:nvPr userDrawn="1"/>
        </p:nvCxnSpPr>
        <p:spPr>
          <a:xfrm>
            <a:off x="9705401" y="526774"/>
            <a:ext cx="0" cy="503679"/>
          </a:xfrm>
          <a:prstGeom prst="line">
            <a:avLst/>
          </a:prstGeom>
          <a:ln w="127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BC00378-4A1A-AF4A-9DA5-0E40AABBEE09}"/>
              </a:ext>
            </a:extLst>
          </p:cNvPr>
          <p:cNvGrpSpPr/>
          <p:nvPr userDrawn="1"/>
        </p:nvGrpSpPr>
        <p:grpSpPr>
          <a:xfrm>
            <a:off x="715452" y="636006"/>
            <a:ext cx="403039" cy="321898"/>
            <a:chOff x="1368170" y="664579"/>
            <a:chExt cx="550582" cy="439737"/>
          </a:xfrm>
          <a:solidFill>
            <a:schemeClr val="bg1"/>
          </a:solidFill>
        </p:grpSpPr>
        <p:sp>
          <p:nvSpPr>
            <p:cNvPr id="41" name="Freeform 1">
              <a:extLst>
                <a:ext uri="{FF2B5EF4-FFF2-40B4-BE49-F238E27FC236}">
                  <a16:creationId xmlns:a16="http://schemas.microsoft.com/office/drawing/2014/main" id="{219E963A-769E-B14C-9175-00DF37C8C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203" y="771778"/>
              <a:ext cx="437549" cy="332538"/>
            </a:xfrm>
            <a:custGeom>
              <a:avLst/>
              <a:gdLst>
                <a:gd name="T0" fmla="*/ 25 w 2647"/>
                <a:gd name="T1" fmla="*/ 1478 h 2011"/>
                <a:gd name="T2" fmla="*/ 525 w 2647"/>
                <a:gd name="T3" fmla="*/ 1865 h 2011"/>
                <a:gd name="T4" fmla="*/ 736 w 2647"/>
                <a:gd name="T5" fmla="*/ 1972 h 2011"/>
                <a:gd name="T6" fmla="*/ 940 w 2647"/>
                <a:gd name="T7" fmla="*/ 2010 h 2011"/>
                <a:gd name="T8" fmla="*/ 1078 w 2647"/>
                <a:gd name="T9" fmla="*/ 1991 h 2011"/>
                <a:gd name="T10" fmla="*/ 1286 w 2647"/>
                <a:gd name="T11" fmla="*/ 1894 h 2011"/>
                <a:gd name="T12" fmla="*/ 1506 w 2647"/>
                <a:gd name="T13" fmla="*/ 1715 h 2011"/>
                <a:gd name="T14" fmla="*/ 1506 w 2647"/>
                <a:gd name="T15" fmla="*/ 1715 h 2011"/>
                <a:gd name="T16" fmla="*/ 2630 w 2647"/>
                <a:gd name="T17" fmla="*/ 624 h 2011"/>
                <a:gd name="T18" fmla="*/ 2646 w 2647"/>
                <a:gd name="T19" fmla="*/ 586 h 2011"/>
                <a:gd name="T20" fmla="*/ 2630 w 2647"/>
                <a:gd name="T21" fmla="*/ 548 h 2011"/>
                <a:gd name="T22" fmla="*/ 2090 w 2647"/>
                <a:gd name="T23" fmla="*/ 21 h 2011"/>
                <a:gd name="T24" fmla="*/ 2016 w 2647"/>
                <a:gd name="T25" fmla="*/ 22 h 2011"/>
                <a:gd name="T26" fmla="*/ 2017 w 2647"/>
                <a:gd name="T27" fmla="*/ 96 h 2011"/>
                <a:gd name="T28" fmla="*/ 2518 w 2647"/>
                <a:gd name="T29" fmla="*/ 586 h 2011"/>
                <a:gd name="T30" fmla="*/ 1433 w 2647"/>
                <a:gd name="T31" fmla="*/ 1639 h 2011"/>
                <a:gd name="T32" fmla="*/ 1433 w 2647"/>
                <a:gd name="T33" fmla="*/ 1639 h 2011"/>
                <a:gd name="T34" fmla="*/ 1167 w 2647"/>
                <a:gd name="T35" fmla="*/ 1843 h 2011"/>
                <a:gd name="T36" fmla="*/ 1051 w 2647"/>
                <a:gd name="T37" fmla="*/ 1889 h 2011"/>
                <a:gd name="T38" fmla="*/ 940 w 2647"/>
                <a:gd name="T39" fmla="*/ 1904 h 2011"/>
                <a:gd name="T40" fmla="*/ 772 w 2647"/>
                <a:gd name="T41" fmla="*/ 1872 h 2011"/>
                <a:gd name="T42" fmla="*/ 474 w 2647"/>
                <a:gd name="T43" fmla="*/ 1704 h 2011"/>
                <a:gd name="T44" fmla="*/ 93 w 2647"/>
                <a:gd name="T45" fmla="*/ 1398 h 2011"/>
                <a:gd name="T46" fmla="*/ 19 w 2647"/>
                <a:gd name="T47" fmla="*/ 1404 h 2011"/>
                <a:gd name="T48" fmla="*/ 25 w 2647"/>
                <a:gd name="T49" fmla="*/ 1478 h 2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7" h="2011">
                  <a:moveTo>
                    <a:pt x="25" y="1478"/>
                  </a:moveTo>
                  <a:cubicBezTo>
                    <a:pt x="219" y="1643"/>
                    <a:pt x="380" y="1773"/>
                    <a:pt x="525" y="1865"/>
                  </a:cubicBezTo>
                  <a:cubicBezTo>
                    <a:pt x="598" y="1911"/>
                    <a:pt x="668" y="1947"/>
                    <a:pt x="736" y="1972"/>
                  </a:cubicBezTo>
                  <a:cubicBezTo>
                    <a:pt x="805" y="1996"/>
                    <a:pt x="872" y="2010"/>
                    <a:pt x="940" y="2010"/>
                  </a:cubicBezTo>
                  <a:cubicBezTo>
                    <a:pt x="986" y="2010"/>
                    <a:pt x="1032" y="2004"/>
                    <a:pt x="1078" y="1991"/>
                  </a:cubicBezTo>
                  <a:cubicBezTo>
                    <a:pt x="1147" y="1973"/>
                    <a:pt x="1216" y="1940"/>
                    <a:pt x="1286" y="1894"/>
                  </a:cubicBezTo>
                  <a:cubicBezTo>
                    <a:pt x="1357" y="1848"/>
                    <a:pt x="1429" y="1789"/>
                    <a:pt x="1506" y="1715"/>
                  </a:cubicBezTo>
                  <a:lnTo>
                    <a:pt x="1506" y="1715"/>
                  </a:lnTo>
                  <a:lnTo>
                    <a:pt x="2630" y="624"/>
                  </a:lnTo>
                  <a:cubicBezTo>
                    <a:pt x="2640" y="614"/>
                    <a:pt x="2646" y="600"/>
                    <a:pt x="2646" y="586"/>
                  </a:cubicBezTo>
                  <a:cubicBezTo>
                    <a:pt x="2646" y="572"/>
                    <a:pt x="2641" y="558"/>
                    <a:pt x="2630" y="548"/>
                  </a:cubicBezTo>
                  <a:lnTo>
                    <a:pt x="2090" y="21"/>
                  </a:lnTo>
                  <a:cubicBezTo>
                    <a:pt x="2069" y="0"/>
                    <a:pt x="2036" y="1"/>
                    <a:pt x="2016" y="22"/>
                  </a:cubicBezTo>
                  <a:cubicBezTo>
                    <a:pt x="1995" y="42"/>
                    <a:pt x="1996" y="76"/>
                    <a:pt x="2017" y="96"/>
                  </a:cubicBezTo>
                  <a:lnTo>
                    <a:pt x="2518" y="586"/>
                  </a:lnTo>
                  <a:lnTo>
                    <a:pt x="1433" y="1639"/>
                  </a:lnTo>
                  <a:lnTo>
                    <a:pt x="1433" y="1639"/>
                  </a:lnTo>
                  <a:cubicBezTo>
                    <a:pt x="1335" y="1733"/>
                    <a:pt x="1247" y="1800"/>
                    <a:pt x="1167" y="1843"/>
                  </a:cubicBezTo>
                  <a:cubicBezTo>
                    <a:pt x="1127" y="1864"/>
                    <a:pt x="1088" y="1879"/>
                    <a:pt x="1051" y="1889"/>
                  </a:cubicBezTo>
                  <a:cubicBezTo>
                    <a:pt x="1013" y="1899"/>
                    <a:pt x="977" y="1904"/>
                    <a:pt x="940" y="1904"/>
                  </a:cubicBezTo>
                  <a:cubicBezTo>
                    <a:pt x="886" y="1904"/>
                    <a:pt x="831" y="1894"/>
                    <a:pt x="772" y="1872"/>
                  </a:cubicBezTo>
                  <a:cubicBezTo>
                    <a:pt x="683" y="1840"/>
                    <a:pt x="586" y="1784"/>
                    <a:pt x="474" y="1704"/>
                  </a:cubicBezTo>
                  <a:cubicBezTo>
                    <a:pt x="363" y="1624"/>
                    <a:pt x="238" y="1521"/>
                    <a:pt x="93" y="1398"/>
                  </a:cubicBezTo>
                  <a:cubicBezTo>
                    <a:pt x="71" y="1379"/>
                    <a:pt x="38" y="1382"/>
                    <a:pt x="19" y="1404"/>
                  </a:cubicBezTo>
                  <a:cubicBezTo>
                    <a:pt x="0" y="1426"/>
                    <a:pt x="3" y="1459"/>
                    <a:pt x="25" y="14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Freeform 2">
              <a:extLst>
                <a:ext uri="{FF2B5EF4-FFF2-40B4-BE49-F238E27FC236}">
                  <a16:creationId xmlns:a16="http://schemas.microsoft.com/office/drawing/2014/main" id="{935EF8B9-88D2-6C42-BF9B-2AD28DBBD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832" y="868769"/>
              <a:ext cx="356603" cy="190334"/>
            </a:xfrm>
            <a:custGeom>
              <a:avLst/>
              <a:gdLst>
                <a:gd name="T0" fmla="*/ 15 w 2158"/>
                <a:gd name="T1" fmla="*/ 713 h 1152"/>
                <a:gd name="T2" fmla="*/ 432 w 2158"/>
                <a:gd name="T3" fmla="*/ 1033 h 1152"/>
                <a:gd name="T4" fmla="*/ 605 w 2158"/>
                <a:gd name="T5" fmla="*/ 1120 h 1152"/>
                <a:gd name="T6" fmla="*/ 771 w 2158"/>
                <a:gd name="T7" fmla="*/ 1151 h 1152"/>
                <a:gd name="T8" fmla="*/ 896 w 2158"/>
                <a:gd name="T9" fmla="*/ 1132 h 1152"/>
                <a:gd name="T10" fmla="*/ 1089 w 2158"/>
                <a:gd name="T11" fmla="*/ 1036 h 1152"/>
                <a:gd name="T12" fmla="*/ 1305 w 2158"/>
                <a:gd name="T13" fmla="*/ 856 h 1152"/>
                <a:gd name="T14" fmla="*/ 1305 w 2158"/>
                <a:gd name="T15" fmla="*/ 856 h 1152"/>
                <a:gd name="T16" fmla="*/ 2144 w 2158"/>
                <a:gd name="T17" fmla="*/ 57 h 1152"/>
                <a:gd name="T18" fmla="*/ 2145 w 2158"/>
                <a:gd name="T19" fmla="*/ 13 h 1152"/>
                <a:gd name="T20" fmla="*/ 2100 w 2158"/>
                <a:gd name="T21" fmla="*/ 12 h 1152"/>
                <a:gd name="T22" fmla="*/ 1262 w 2158"/>
                <a:gd name="T23" fmla="*/ 811 h 1152"/>
                <a:gd name="T24" fmla="*/ 1262 w 2158"/>
                <a:gd name="T25" fmla="*/ 811 h 1152"/>
                <a:gd name="T26" fmla="*/ 993 w 2158"/>
                <a:gd name="T27" fmla="*/ 1023 h 1152"/>
                <a:gd name="T28" fmla="*/ 878 w 2158"/>
                <a:gd name="T29" fmla="*/ 1072 h 1152"/>
                <a:gd name="T30" fmla="*/ 771 w 2158"/>
                <a:gd name="T31" fmla="*/ 1088 h 1152"/>
                <a:gd name="T32" fmla="*/ 626 w 2158"/>
                <a:gd name="T33" fmla="*/ 1061 h 1152"/>
                <a:gd name="T34" fmla="*/ 376 w 2158"/>
                <a:gd name="T35" fmla="*/ 920 h 1152"/>
                <a:gd name="T36" fmla="*/ 55 w 2158"/>
                <a:gd name="T37" fmla="*/ 665 h 1152"/>
                <a:gd name="T38" fmla="*/ 11 w 2158"/>
                <a:gd name="T39" fmla="*/ 669 h 1152"/>
                <a:gd name="T40" fmla="*/ 15 w 2158"/>
                <a:gd name="T41" fmla="*/ 713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15" y="713"/>
                  </a:moveTo>
                  <a:cubicBezTo>
                    <a:pt x="179" y="850"/>
                    <a:pt x="312" y="958"/>
                    <a:pt x="432" y="1033"/>
                  </a:cubicBezTo>
                  <a:cubicBezTo>
                    <a:pt x="492" y="1071"/>
                    <a:pt x="549" y="1100"/>
                    <a:pt x="605" y="1120"/>
                  </a:cubicBezTo>
                  <a:cubicBezTo>
                    <a:pt x="661" y="1140"/>
                    <a:pt x="716" y="1151"/>
                    <a:pt x="771" y="1151"/>
                  </a:cubicBezTo>
                  <a:cubicBezTo>
                    <a:pt x="812" y="1151"/>
                    <a:pt x="854" y="1145"/>
                    <a:pt x="896" y="1132"/>
                  </a:cubicBezTo>
                  <a:cubicBezTo>
                    <a:pt x="959" y="1114"/>
                    <a:pt x="1022" y="1082"/>
                    <a:pt x="1089" y="1036"/>
                  </a:cubicBezTo>
                  <a:cubicBezTo>
                    <a:pt x="1156" y="990"/>
                    <a:pt x="1227" y="931"/>
                    <a:pt x="1305" y="856"/>
                  </a:cubicBezTo>
                  <a:lnTo>
                    <a:pt x="1305" y="856"/>
                  </a:lnTo>
                  <a:lnTo>
                    <a:pt x="2144" y="57"/>
                  </a:lnTo>
                  <a:cubicBezTo>
                    <a:pt x="2156" y="45"/>
                    <a:pt x="2157" y="25"/>
                    <a:pt x="2145" y="13"/>
                  </a:cubicBezTo>
                  <a:cubicBezTo>
                    <a:pt x="2133" y="0"/>
                    <a:pt x="2113" y="0"/>
                    <a:pt x="2100" y="12"/>
                  </a:cubicBezTo>
                  <a:lnTo>
                    <a:pt x="1262" y="811"/>
                  </a:lnTo>
                  <a:lnTo>
                    <a:pt x="1262" y="811"/>
                  </a:lnTo>
                  <a:cubicBezTo>
                    <a:pt x="1160" y="908"/>
                    <a:pt x="1072" y="978"/>
                    <a:pt x="993" y="1023"/>
                  </a:cubicBezTo>
                  <a:cubicBezTo>
                    <a:pt x="953" y="1045"/>
                    <a:pt x="915" y="1062"/>
                    <a:pt x="878" y="1072"/>
                  </a:cubicBezTo>
                  <a:cubicBezTo>
                    <a:pt x="842" y="1083"/>
                    <a:pt x="806" y="1088"/>
                    <a:pt x="771" y="1088"/>
                  </a:cubicBezTo>
                  <a:cubicBezTo>
                    <a:pt x="724" y="1088"/>
                    <a:pt x="677" y="1079"/>
                    <a:pt x="626" y="1061"/>
                  </a:cubicBezTo>
                  <a:cubicBezTo>
                    <a:pt x="551" y="1034"/>
                    <a:pt x="469" y="987"/>
                    <a:pt x="376" y="920"/>
                  </a:cubicBezTo>
                  <a:cubicBezTo>
                    <a:pt x="282" y="853"/>
                    <a:pt x="177" y="767"/>
                    <a:pt x="55" y="665"/>
                  </a:cubicBezTo>
                  <a:cubicBezTo>
                    <a:pt x="42" y="654"/>
                    <a:pt x="22" y="656"/>
                    <a:pt x="11" y="669"/>
                  </a:cubicBezTo>
                  <a:cubicBezTo>
                    <a:pt x="0" y="682"/>
                    <a:pt x="1" y="702"/>
                    <a:pt x="15" y="7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Freeform 3">
              <a:extLst>
                <a:ext uri="{FF2B5EF4-FFF2-40B4-BE49-F238E27FC236}">
                  <a16:creationId xmlns:a16="http://schemas.microsoft.com/office/drawing/2014/main" id="{10E28FF9-5CED-394E-AF38-301649539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273" y="847620"/>
              <a:ext cx="304826" cy="169186"/>
            </a:xfrm>
            <a:custGeom>
              <a:avLst/>
              <a:gdLst>
                <a:gd name="T0" fmla="*/ 12 w 1845"/>
                <a:gd name="T1" fmla="*/ 672 h 1022"/>
                <a:gd name="T2" fmla="*/ 350 w 1845"/>
                <a:gd name="T3" fmla="*/ 928 h 1022"/>
                <a:gd name="T4" fmla="*/ 488 w 1845"/>
                <a:gd name="T5" fmla="*/ 997 h 1022"/>
                <a:gd name="T6" fmla="*/ 620 w 1845"/>
                <a:gd name="T7" fmla="*/ 1021 h 1022"/>
                <a:gd name="T8" fmla="*/ 734 w 1845"/>
                <a:gd name="T9" fmla="*/ 1003 h 1022"/>
                <a:gd name="T10" fmla="*/ 915 w 1845"/>
                <a:gd name="T11" fmla="*/ 905 h 1022"/>
                <a:gd name="T12" fmla="*/ 1129 w 1845"/>
                <a:gd name="T13" fmla="*/ 720 h 1022"/>
                <a:gd name="T14" fmla="*/ 1129 w 1845"/>
                <a:gd name="T15" fmla="*/ 720 h 1022"/>
                <a:gd name="T16" fmla="*/ 1834 w 1845"/>
                <a:gd name="T17" fmla="*/ 42 h 1022"/>
                <a:gd name="T18" fmla="*/ 1835 w 1845"/>
                <a:gd name="T19" fmla="*/ 10 h 1022"/>
                <a:gd name="T20" fmla="*/ 1802 w 1845"/>
                <a:gd name="T21" fmla="*/ 9 h 1022"/>
                <a:gd name="T22" fmla="*/ 1097 w 1845"/>
                <a:gd name="T23" fmla="*/ 687 h 1022"/>
                <a:gd name="T24" fmla="*/ 1097 w 1845"/>
                <a:gd name="T25" fmla="*/ 687 h 1022"/>
                <a:gd name="T26" fmla="*/ 828 w 1845"/>
                <a:gd name="T27" fmla="*/ 907 h 1022"/>
                <a:gd name="T28" fmla="*/ 720 w 1845"/>
                <a:gd name="T29" fmla="*/ 959 h 1022"/>
                <a:gd name="T30" fmla="*/ 620 w 1845"/>
                <a:gd name="T31" fmla="*/ 975 h 1022"/>
                <a:gd name="T32" fmla="*/ 504 w 1845"/>
                <a:gd name="T33" fmla="*/ 954 h 1022"/>
                <a:gd name="T34" fmla="*/ 302 w 1845"/>
                <a:gd name="T35" fmla="*/ 841 h 1022"/>
                <a:gd name="T36" fmla="*/ 41 w 1845"/>
                <a:gd name="T37" fmla="*/ 636 h 1022"/>
                <a:gd name="T38" fmla="*/ 9 w 1845"/>
                <a:gd name="T39" fmla="*/ 640 h 1022"/>
                <a:gd name="T40" fmla="*/ 12 w 1845"/>
                <a:gd name="T41" fmla="*/ 672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5" h="1022">
                  <a:moveTo>
                    <a:pt x="12" y="672"/>
                  </a:moveTo>
                  <a:cubicBezTo>
                    <a:pt x="146" y="782"/>
                    <a:pt x="254" y="868"/>
                    <a:pt x="350" y="928"/>
                  </a:cubicBezTo>
                  <a:cubicBezTo>
                    <a:pt x="398" y="958"/>
                    <a:pt x="444" y="981"/>
                    <a:pt x="488" y="997"/>
                  </a:cubicBezTo>
                  <a:cubicBezTo>
                    <a:pt x="533" y="1013"/>
                    <a:pt x="576" y="1021"/>
                    <a:pt x="620" y="1021"/>
                  </a:cubicBezTo>
                  <a:cubicBezTo>
                    <a:pt x="658" y="1021"/>
                    <a:pt x="695" y="1015"/>
                    <a:pt x="734" y="1003"/>
                  </a:cubicBezTo>
                  <a:cubicBezTo>
                    <a:pt x="791" y="984"/>
                    <a:pt x="850" y="952"/>
                    <a:pt x="915" y="905"/>
                  </a:cubicBezTo>
                  <a:cubicBezTo>
                    <a:pt x="980" y="858"/>
                    <a:pt x="1050" y="797"/>
                    <a:pt x="1129" y="720"/>
                  </a:cubicBezTo>
                  <a:lnTo>
                    <a:pt x="1129" y="720"/>
                  </a:lnTo>
                  <a:lnTo>
                    <a:pt x="1834" y="42"/>
                  </a:lnTo>
                  <a:cubicBezTo>
                    <a:pt x="1843" y="34"/>
                    <a:pt x="1844" y="19"/>
                    <a:pt x="1835" y="10"/>
                  </a:cubicBezTo>
                  <a:cubicBezTo>
                    <a:pt x="1826" y="1"/>
                    <a:pt x="1811" y="0"/>
                    <a:pt x="1802" y="9"/>
                  </a:cubicBezTo>
                  <a:lnTo>
                    <a:pt x="1097" y="687"/>
                  </a:lnTo>
                  <a:lnTo>
                    <a:pt x="1097" y="687"/>
                  </a:lnTo>
                  <a:cubicBezTo>
                    <a:pt x="992" y="788"/>
                    <a:pt x="905" y="861"/>
                    <a:pt x="828" y="907"/>
                  </a:cubicBezTo>
                  <a:cubicBezTo>
                    <a:pt x="790" y="931"/>
                    <a:pt x="754" y="948"/>
                    <a:pt x="720" y="959"/>
                  </a:cubicBezTo>
                  <a:cubicBezTo>
                    <a:pt x="685" y="970"/>
                    <a:pt x="653" y="975"/>
                    <a:pt x="620" y="975"/>
                  </a:cubicBezTo>
                  <a:cubicBezTo>
                    <a:pt x="582" y="975"/>
                    <a:pt x="544" y="968"/>
                    <a:pt x="504" y="954"/>
                  </a:cubicBezTo>
                  <a:cubicBezTo>
                    <a:pt x="443" y="932"/>
                    <a:pt x="378" y="894"/>
                    <a:pt x="302" y="841"/>
                  </a:cubicBezTo>
                  <a:cubicBezTo>
                    <a:pt x="227" y="787"/>
                    <a:pt x="141" y="718"/>
                    <a:pt x="41" y="636"/>
                  </a:cubicBezTo>
                  <a:cubicBezTo>
                    <a:pt x="31" y="628"/>
                    <a:pt x="17" y="630"/>
                    <a:pt x="9" y="640"/>
                  </a:cubicBezTo>
                  <a:cubicBezTo>
                    <a:pt x="0" y="649"/>
                    <a:pt x="2" y="664"/>
                    <a:pt x="12" y="67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Freeform 4">
              <a:extLst>
                <a:ext uri="{FF2B5EF4-FFF2-40B4-BE49-F238E27FC236}">
                  <a16:creationId xmlns:a16="http://schemas.microsoft.com/office/drawing/2014/main" id="{6E5EA531-DEFC-144D-8545-1DECEBA97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713" y="826472"/>
              <a:ext cx="253050" cy="148037"/>
            </a:xfrm>
            <a:custGeom>
              <a:avLst/>
              <a:gdLst>
                <a:gd name="T0" fmla="*/ 8 w 1531"/>
                <a:gd name="T1" fmla="*/ 630 h 895"/>
                <a:gd name="T2" fmla="*/ 269 w 1531"/>
                <a:gd name="T3" fmla="*/ 824 h 895"/>
                <a:gd name="T4" fmla="*/ 374 w 1531"/>
                <a:gd name="T5" fmla="*/ 876 h 895"/>
                <a:gd name="T6" fmla="*/ 473 w 1531"/>
                <a:gd name="T7" fmla="*/ 894 h 895"/>
                <a:gd name="T8" fmla="*/ 573 w 1531"/>
                <a:gd name="T9" fmla="*/ 875 h 895"/>
                <a:gd name="T10" fmla="*/ 739 w 1531"/>
                <a:gd name="T11" fmla="*/ 775 h 895"/>
                <a:gd name="T12" fmla="*/ 953 w 1531"/>
                <a:gd name="T13" fmla="*/ 584 h 895"/>
                <a:gd name="T14" fmla="*/ 953 w 1531"/>
                <a:gd name="T15" fmla="*/ 584 h 895"/>
                <a:gd name="T16" fmla="*/ 1524 w 1531"/>
                <a:gd name="T17" fmla="*/ 27 h 895"/>
                <a:gd name="T18" fmla="*/ 1524 w 1531"/>
                <a:gd name="T19" fmla="*/ 6 h 895"/>
                <a:gd name="T20" fmla="*/ 1503 w 1531"/>
                <a:gd name="T21" fmla="*/ 6 h 895"/>
                <a:gd name="T22" fmla="*/ 932 w 1531"/>
                <a:gd name="T23" fmla="*/ 563 h 895"/>
                <a:gd name="T24" fmla="*/ 932 w 1531"/>
                <a:gd name="T25" fmla="*/ 563 h 895"/>
                <a:gd name="T26" fmla="*/ 663 w 1531"/>
                <a:gd name="T27" fmla="*/ 793 h 895"/>
                <a:gd name="T28" fmla="*/ 562 w 1531"/>
                <a:gd name="T29" fmla="*/ 847 h 895"/>
                <a:gd name="T30" fmla="*/ 473 w 1531"/>
                <a:gd name="T31" fmla="*/ 865 h 895"/>
                <a:gd name="T32" fmla="*/ 384 w 1531"/>
                <a:gd name="T33" fmla="*/ 848 h 895"/>
                <a:gd name="T34" fmla="*/ 229 w 1531"/>
                <a:gd name="T35" fmla="*/ 762 h 895"/>
                <a:gd name="T36" fmla="*/ 26 w 1531"/>
                <a:gd name="T37" fmla="*/ 607 h 895"/>
                <a:gd name="T38" fmla="*/ 5 w 1531"/>
                <a:gd name="T39" fmla="*/ 609 h 895"/>
                <a:gd name="T40" fmla="*/ 8 w 1531"/>
                <a:gd name="T41" fmla="*/ 630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1" h="895">
                  <a:moveTo>
                    <a:pt x="8" y="630"/>
                  </a:moveTo>
                  <a:cubicBezTo>
                    <a:pt x="113" y="714"/>
                    <a:pt x="196" y="779"/>
                    <a:pt x="269" y="824"/>
                  </a:cubicBezTo>
                  <a:cubicBezTo>
                    <a:pt x="306" y="847"/>
                    <a:pt x="340" y="864"/>
                    <a:pt x="374" y="876"/>
                  </a:cubicBezTo>
                  <a:cubicBezTo>
                    <a:pt x="407" y="888"/>
                    <a:pt x="440" y="894"/>
                    <a:pt x="473" y="894"/>
                  </a:cubicBezTo>
                  <a:cubicBezTo>
                    <a:pt x="506" y="894"/>
                    <a:pt x="539" y="888"/>
                    <a:pt x="573" y="875"/>
                  </a:cubicBezTo>
                  <a:cubicBezTo>
                    <a:pt x="624" y="856"/>
                    <a:pt x="678" y="823"/>
                    <a:pt x="739" y="775"/>
                  </a:cubicBezTo>
                  <a:cubicBezTo>
                    <a:pt x="801" y="727"/>
                    <a:pt x="870" y="663"/>
                    <a:pt x="953" y="584"/>
                  </a:cubicBezTo>
                  <a:lnTo>
                    <a:pt x="953" y="584"/>
                  </a:lnTo>
                  <a:lnTo>
                    <a:pt x="1524" y="27"/>
                  </a:lnTo>
                  <a:cubicBezTo>
                    <a:pt x="1529" y="21"/>
                    <a:pt x="1530" y="12"/>
                    <a:pt x="1524" y="6"/>
                  </a:cubicBezTo>
                  <a:cubicBezTo>
                    <a:pt x="1518" y="0"/>
                    <a:pt x="1509" y="0"/>
                    <a:pt x="1503" y="6"/>
                  </a:cubicBezTo>
                  <a:lnTo>
                    <a:pt x="932" y="563"/>
                  </a:lnTo>
                  <a:lnTo>
                    <a:pt x="932" y="563"/>
                  </a:lnTo>
                  <a:cubicBezTo>
                    <a:pt x="823" y="668"/>
                    <a:pt x="737" y="744"/>
                    <a:pt x="663" y="793"/>
                  </a:cubicBezTo>
                  <a:cubicBezTo>
                    <a:pt x="627" y="818"/>
                    <a:pt x="594" y="836"/>
                    <a:pt x="562" y="847"/>
                  </a:cubicBezTo>
                  <a:cubicBezTo>
                    <a:pt x="531" y="859"/>
                    <a:pt x="502" y="865"/>
                    <a:pt x="473" y="865"/>
                  </a:cubicBezTo>
                  <a:cubicBezTo>
                    <a:pt x="444" y="865"/>
                    <a:pt x="415" y="859"/>
                    <a:pt x="384" y="848"/>
                  </a:cubicBezTo>
                  <a:cubicBezTo>
                    <a:pt x="338" y="832"/>
                    <a:pt x="288" y="803"/>
                    <a:pt x="229" y="762"/>
                  </a:cubicBezTo>
                  <a:cubicBezTo>
                    <a:pt x="171" y="722"/>
                    <a:pt x="105" y="669"/>
                    <a:pt x="26" y="607"/>
                  </a:cubicBezTo>
                  <a:cubicBezTo>
                    <a:pt x="20" y="602"/>
                    <a:pt x="10" y="603"/>
                    <a:pt x="5" y="609"/>
                  </a:cubicBezTo>
                  <a:cubicBezTo>
                    <a:pt x="0" y="615"/>
                    <a:pt x="1" y="625"/>
                    <a:pt x="8" y="63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F39A9FAC-3BBF-CD45-BC62-06EF846D7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425" y="805324"/>
              <a:ext cx="201273" cy="127619"/>
            </a:xfrm>
            <a:custGeom>
              <a:avLst/>
              <a:gdLst>
                <a:gd name="T0" fmla="*/ 4 w 1217"/>
                <a:gd name="T1" fmla="*/ 588 h 773"/>
                <a:gd name="T2" fmla="*/ 193 w 1217"/>
                <a:gd name="T3" fmla="*/ 724 h 773"/>
                <a:gd name="T4" fmla="*/ 332 w 1217"/>
                <a:gd name="T5" fmla="*/ 772 h 773"/>
                <a:gd name="T6" fmla="*/ 415 w 1217"/>
                <a:gd name="T7" fmla="*/ 752 h 773"/>
                <a:gd name="T8" fmla="*/ 563 w 1217"/>
                <a:gd name="T9" fmla="*/ 648 h 773"/>
                <a:gd name="T10" fmla="*/ 776 w 1217"/>
                <a:gd name="T11" fmla="*/ 448 h 773"/>
                <a:gd name="T12" fmla="*/ 776 w 1217"/>
                <a:gd name="T13" fmla="*/ 448 h 773"/>
                <a:gd name="T14" fmla="*/ 1213 w 1217"/>
                <a:gd name="T15" fmla="*/ 12 h 773"/>
                <a:gd name="T16" fmla="*/ 1213 w 1217"/>
                <a:gd name="T17" fmla="*/ 2 h 773"/>
                <a:gd name="T18" fmla="*/ 1204 w 1217"/>
                <a:gd name="T19" fmla="*/ 2 h 773"/>
                <a:gd name="T20" fmla="*/ 767 w 1217"/>
                <a:gd name="T21" fmla="*/ 439 h 773"/>
                <a:gd name="T22" fmla="*/ 500 w 1217"/>
                <a:gd name="T23" fmla="*/ 682 h 773"/>
                <a:gd name="T24" fmla="*/ 410 w 1217"/>
                <a:gd name="T25" fmla="*/ 740 h 773"/>
                <a:gd name="T26" fmla="*/ 332 w 1217"/>
                <a:gd name="T27" fmla="*/ 759 h 773"/>
                <a:gd name="T28" fmla="*/ 199 w 1217"/>
                <a:gd name="T29" fmla="*/ 712 h 773"/>
                <a:gd name="T30" fmla="*/ 12 w 1217"/>
                <a:gd name="T31" fmla="*/ 577 h 773"/>
                <a:gd name="T32" fmla="*/ 2 w 1217"/>
                <a:gd name="T33" fmla="*/ 578 h 773"/>
                <a:gd name="T34" fmla="*/ 4 w 1217"/>
                <a:gd name="T35" fmla="*/ 588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4" y="588"/>
                  </a:moveTo>
                  <a:cubicBezTo>
                    <a:pt x="81" y="647"/>
                    <a:pt x="141" y="692"/>
                    <a:pt x="193" y="724"/>
                  </a:cubicBezTo>
                  <a:cubicBezTo>
                    <a:pt x="244" y="755"/>
                    <a:pt x="288" y="772"/>
                    <a:pt x="332" y="772"/>
                  </a:cubicBezTo>
                  <a:cubicBezTo>
                    <a:pt x="359" y="772"/>
                    <a:pt x="386" y="765"/>
                    <a:pt x="415" y="752"/>
                  </a:cubicBezTo>
                  <a:cubicBezTo>
                    <a:pt x="458" y="733"/>
                    <a:pt x="505" y="698"/>
                    <a:pt x="563" y="648"/>
                  </a:cubicBezTo>
                  <a:cubicBezTo>
                    <a:pt x="620" y="597"/>
                    <a:pt x="689" y="531"/>
                    <a:pt x="776" y="448"/>
                  </a:cubicBezTo>
                  <a:lnTo>
                    <a:pt x="776" y="448"/>
                  </a:lnTo>
                  <a:lnTo>
                    <a:pt x="1213" y="12"/>
                  </a:lnTo>
                  <a:cubicBezTo>
                    <a:pt x="1216" y="9"/>
                    <a:pt x="1216" y="5"/>
                    <a:pt x="1213" y="2"/>
                  </a:cubicBezTo>
                  <a:cubicBezTo>
                    <a:pt x="1210" y="0"/>
                    <a:pt x="1206" y="0"/>
                    <a:pt x="1204" y="2"/>
                  </a:cubicBezTo>
                  <a:lnTo>
                    <a:pt x="767" y="439"/>
                  </a:lnTo>
                  <a:cubicBezTo>
                    <a:pt x="651" y="549"/>
                    <a:pt x="568" y="630"/>
                    <a:pt x="500" y="682"/>
                  </a:cubicBezTo>
                  <a:cubicBezTo>
                    <a:pt x="466" y="709"/>
                    <a:pt x="437" y="728"/>
                    <a:pt x="410" y="740"/>
                  </a:cubicBezTo>
                  <a:cubicBezTo>
                    <a:pt x="382" y="753"/>
                    <a:pt x="357" y="759"/>
                    <a:pt x="332" y="759"/>
                  </a:cubicBezTo>
                  <a:cubicBezTo>
                    <a:pt x="291" y="759"/>
                    <a:pt x="250" y="743"/>
                    <a:pt x="199" y="712"/>
                  </a:cubicBezTo>
                  <a:cubicBezTo>
                    <a:pt x="149" y="682"/>
                    <a:pt x="89" y="636"/>
                    <a:pt x="12" y="577"/>
                  </a:cubicBezTo>
                  <a:cubicBezTo>
                    <a:pt x="9" y="575"/>
                    <a:pt x="4" y="575"/>
                    <a:pt x="2" y="578"/>
                  </a:cubicBezTo>
                  <a:cubicBezTo>
                    <a:pt x="0" y="581"/>
                    <a:pt x="1" y="585"/>
                    <a:pt x="4" y="58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4A2E4B78-1C39-A943-B2AE-B76B55EBA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170" y="664579"/>
              <a:ext cx="439737" cy="330350"/>
            </a:xfrm>
            <a:custGeom>
              <a:avLst/>
              <a:gdLst>
                <a:gd name="T0" fmla="*/ 2631 w 2657"/>
                <a:gd name="T1" fmla="*/ 532 h 1998"/>
                <a:gd name="T2" fmla="*/ 2130 w 2657"/>
                <a:gd name="T3" fmla="*/ 145 h 1998"/>
                <a:gd name="T4" fmla="*/ 1920 w 2657"/>
                <a:gd name="T5" fmla="*/ 38 h 1998"/>
                <a:gd name="T6" fmla="*/ 1715 w 2657"/>
                <a:gd name="T7" fmla="*/ 0 h 1998"/>
                <a:gd name="T8" fmla="*/ 1578 w 2657"/>
                <a:gd name="T9" fmla="*/ 19 h 1998"/>
                <a:gd name="T10" fmla="*/ 1370 w 2657"/>
                <a:gd name="T11" fmla="*/ 116 h 1998"/>
                <a:gd name="T12" fmla="*/ 1150 w 2657"/>
                <a:gd name="T13" fmla="*/ 295 h 1998"/>
                <a:gd name="T14" fmla="*/ 1150 w 2657"/>
                <a:gd name="T15" fmla="*/ 295 h 1998"/>
                <a:gd name="T16" fmla="*/ 16 w 2657"/>
                <a:gd name="T17" fmla="*/ 1368 h 1998"/>
                <a:gd name="T18" fmla="*/ 0 w 2657"/>
                <a:gd name="T19" fmla="*/ 1406 h 1998"/>
                <a:gd name="T20" fmla="*/ 16 w 2657"/>
                <a:gd name="T21" fmla="*/ 1444 h 1998"/>
                <a:gd name="T22" fmla="*/ 566 w 2657"/>
                <a:gd name="T23" fmla="*/ 1977 h 1998"/>
                <a:gd name="T24" fmla="*/ 640 w 2657"/>
                <a:gd name="T25" fmla="*/ 1976 h 1998"/>
                <a:gd name="T26" fmla="*/ 639 w 2657"/>
                <a:gd name="T27" fmla="*/ 1901 h 1998"/>
                <a:gd name="T28" fmla="*/ 129 w 2657"/>
                <a:gd name="T29" fmla="*/ 1406 h 1998"/>
                <a:gd name="T30" fmla="*/ 1223 w 2657"/>
                <a:gd name="T31" fmla="*/ 371 h 1998"/>
                <a:gd name="T32" fmla="*/ 1223 w 2657"/>
                <a:gd name="T33" fmla="*/ 371 h 1998"/>
                <a:gd name="T34" fmla="*/ 1489 w 2657"/>
                <a:gd name="T35" fmla="*/ 167 h 1998"/>
                <a:gd name="T36" fmla="*/ 1605 w 2657"/>
                <a:gd name="T37" fmla="*/ 121 h 1998"/>
                <a:gd name="T38" fmla="*/ 1715 w 2657"/>
                <a:gd name="T39" fmla="*/ 106 h 1998"/>
                <a:gd name="T40" fmla="*/ 1884 w 2657"/>
                <a:gd name="T41" fmla="*/ 138 h 1998"/>
                <a:gd name="T42" fmla="*/ 2181 w 2657"/>
                <a:gd name="T43" fmla="*/ 306 h 1998"/>
                <a:gd name="T44" fmla="*/ 2562 w 2657"/>
                <a:gd name="T45" fmla="*/ 612 h 1998"/>
                <a:gd name="T46" fmla="*/ 2637 w 2657"/>
                <a:gd name="T47" fmla="*/ 606 h 1998"/>
                <a:gd name="T48" fmla="*/ 2631 w 2657"/>
                <a:gd name="T49" fmla="*/ 532 h 1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57" h="1998">
                  <a:moveTo>
                    <a:pt x="2631" y="532"/>
                  </a:moveTo>
                  <a:cubicBezTo>
                    <a:pt x="2437" y="367"/>
                    <a:pt x="2276" y="237"/>
                    <a:pt x="2130" y="145"/>
                  </a:cubicBezTo>
                  <a:cubicBezTo>
                    <a:pt x="2058" y="99"/>
                    <a:pt x="1988" y="63"/>
                    <a:pt x="1920" y="38"/>
                  </a:cubicBezTo>
                  <a:cubicBezTo>
                    <a:pt x="1851" y="14"/>
                    <a:pt x="1783" y="0"/>
                    <a:pt x="1715" y="0"/>
                  </a:cubicBezTo>
                  <a:cubicBezTo>
                    <a:pt x="1669" y="0"/>
                    <a:pt x="1623" y="6"/>
                    <a:pt x="1578" y="19"/>
                  </a:cubicBezTo>
                  <a:cubicBezTo>
                    <a:pt x="1509" y="37"/>
                    <a:pt x="1440" y="70"/>
                    <a:pt x="1370" y="116"/>
                  </a:cubicBezTo>
                  <a:cubicBezTo>
                    <a:pt x="1299" y="162"/>
                    <a:pt x="1227" y="221"/>
                    <a:pt x="1150" y="295"/>
                  </a:cubicBezTo>
                  <a:lnTo>
                    <a:pt x="1150" y="295"/>
                  </a:lnTo>
                  <a:lnTo>
                    <a:pt x="16" y="1368"/>
                  </a:lnTo>
                  <a:cubicBezTo>
                    <a:pt x="6" y="1378"/>
                    <a:pt x="0" y="1391"/>
                    <a:pt x="0" y="1406"/>
                  </a:cubicBezTo>
                  <a:cubicBezTo>
                    <a:pt x="0" y="1420"/>
                    <a:pt x="6" y="1434"/>
                    <a:pt x="16" y="1444"/>
                  </a:cubicBezTo>
                  <a:lnTo>
                    <a:pt x="566" y="1977"/>
                  </a:lnTo>
                  <a:cubicBezTo>
                    <a:pt x="587" y="1997"/>
                    <a:pt x="619" y="1997"/>
                    <a:pt x="640" y="1976"/>
                  </a:cubicBezTo>
                  <a:cubicBezTo>
                    <a:pt x="660" y="1955"/>
                    <a:pt x="660" y="1921"/>
                    <a:pt x="639" y="1901"/>
                  </a:cubicBezTo>
                  <a:lnTo>
                    <a:pt x="129" y="1406"/>
                  </a:lnTo>
                  <a:lnTo>
                    <a:pt x="1223" y="371"/>
                  </a:lnTo>
                  <a:lnTo>
                    <a:pt x="1223" y="371"/>
                  </a:lnTo>
                  <a:cubicBezTo>
                    <a:pt x="1321" y="277"/>
                    <a:pt x="1409" y="210"/>
                    <a:pt x="1489" y="167"/>
                  </a:cubicBezTo>
                  <a:cubicBezTo>
                    <a:pt x="1529" y="146"/>
                    <a:pt x="1568" y="131"/>
                    <a:pt x="1605" y="121"/>
                  </a:cubicBezTo>
                  <a:cubicBezTo>
                    <a:pt x="1642" y="111"/>
                    <a:pt x="1679" y="106"/>
                    <a:pt x="1715" y="106"/>
                  </a:cubicBezTo>
                  <a:cubicBezTo>
                    <a:pt x="1770" y="106"/>
                    <a:pt x="1825" y="116"/>
                    <a:pt x="1884" y="138"/>
                  </a:cubicBezTo>
                  <a:cubicBezTo>
                    <a:pt x="1972" y="170"/>
                    <a:pt x="2070" y="226"/>
                    <a:pt x="2181" y="306"/>
                  </a:cubicBezTo>
                  <a:cubicBezTo>
                    <a:pt x="2293" y="387"/>
                    <a:pt x="2418" y="490"/>
                    <a:pt x="2562" y="612"/>
                  </a:cubicBezTo>
                  <a:cubicBezTo>
                    <a:pt x="2585" y="631"/>
                    <a:pt x="2618" y="628"/>
                    <a:pt x="2637" y="606"/>
                  </a:cubicBezTo>
                  <a:cubicBezTo>
                    <a:pt x="2656" y="584"/>
                    <a:pt x="2653" y="551"/>
                    <a:pt x="2631" y="5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E34B0E8F-7C29-3241-8B05-8DB5DF4ED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946" y="709792"/>
              <a:ext cx="356603" cy="190334"/>
            </a:xfrm>
            <a:custGeom>
              <a:avLst/>
              <a:gdLst>
                <a:gd name="T0" fmla="*/ 2142 w 2158"/>
                <a:gd name="T1" fmla="*/ 438 h 1152"/>
                <a:gd name="T2" fmla="*/ 1725 w 2158"/>
                <a:gd name="T3" fmla="*/ 118 h 1152"/>
                <a:gd name="T4" fmla="*/ 1552 w 2158"/>
                <a:gd name="T5" fmla="*/ 31 h 1152"/>
                <a:gd name="T6" fmla="*/ 1386 w 2158"/>
                <a:gd name="T7" fmla="*/ 0 h 1152"/>
                <a:gd name="T8" fmla="*/ 1261 w 2158"/>
                <a:gd name="T9" fmla="*/ 19 h 1152"/>
                <a:gd name="T10" fmla="*/ 1068 w 2158"/>
                <a:gd name="T11" fmla="*/ 115 h 1152"/>
                <a:gd name="T12" fmla="*/ 852 w 2158"/>
                <a:gd name="T13" fmla="*/ 295 h 1152"/>
                <a:gd name="T14" fmla="*/ 852 w 2158"/>
                <a:gd name="T15" fmla="*/ 295 h 1152"/>
                <a:gd name="T16" fmla="*/ 13 w 2158"/>
                <a:gd name="T17" fmla="*/ 1094 h 1152"/>
                <a:gd name="T18" fmla="*/ 12 w 2158"/>
                <a:gd name="T19" fmla="*/ 1138 h 1152"/>
                <a:gd name="T20" fmla="*/ 56 w 2158"/>
                <a:gd name="T21" fmla="*/ 1139 h 1152"/>
                <a:gd name="T22" fmla="*/ 895 w 2158"/>
                <a:gd name="T23" fmla="*/ 340 h 1152"/>
                <a:gd name="T24" fmla="*/ 895 w 2158"/>
                <a:gd name="T25" fmla="*/ 340 h 1152"/>
                <a:gd name="T26" fmla="*/ 1164 w 2158"/>
                <a:gd name="T27" fmla="*/ 128 h 1152"/>
                <a:gd name="T28" fmla="*/ 1279 w 2158"/>
                <a:gd name="T29" fmla="*/ 79 h 1152"/>
                <a:gd name="T30" fmla="*/ 1386 w 2158"/>
                <a:gd name="T31" fmla="*/ 63 h 1152"/>
                <a:gd name="T32" fmla="*/ 1531 w 2158"/>
                <a:gd name="T33" fmla="*/ 90 h 1152"/>
                <a:gd name="T34" fmla="*/ 1781 w 2158"/>
                <a:gd name="T35" fmla="*/ 231 h 1152"/>
                <a:gd name="T36" fmla="*/ 2102 w 2158"/>
                <a:gd name="T37" fmla="*/ 486 h 1152"/>
                <a:gd name="T38" fmla="*/ 2146 w 2158"/>
                <a:gd name="T39" fmla="*/ 482 h 1152"/>
                <a:gd name="T40" fmla="*/ 2142 w 2158"/>
                <a:gd name="T41" fmla="*/ 438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2142" y="438"/>
                  </a:moveTo>
                  <a:cubicBezTo>
                    <a:pt x="1978" y="301"/>
                    <a:pt x="1845" y="193"/>
                    <a:pt x="1725" y="118"/>
                  </a:cubicBezTo>
                  <a:cubicBezTo>
                    <a:pt x="1664" y="80"/>
                    <a:pt x="1608" y="51"/>
                    <a:pt x="1552" y="31"/>
                  </a:cubicBezTo>
                  <a:cubicBezTo>
                    <a:pt x="1496" y="11"/>
                    <a:pt x="1441" y="0"/>
                    <a:pt x="1386" y="0"/>
                  </a:cubicBezTo>
                  <a:cubicBezTo>
                    <a:pt x="1344" y="0"/>
                    <a:pt x="1303" y="6"/>
                    <a:pt x="1261" y="19"/>
                  </a:cubicBezTo>
                  <a:cubicBezTo>
                    <a:pt x="1198" y="37"/>
                    <a:pt x="1135" y="69"/>
                    <a:pt x="1068" y="115"/>
                  </a:cubicBezTo>
                  <a:cubicBezTo>
                    <a:pt x="1000" y="161"/>
                    <a:pt x="930" y="220"/>
                    <a:pt x="852" y="295"/>
                  </a:cubicBezTo>
                  <a:lnTo>
                    <a:pt x="852" y="295"/>
                  </a:lnTo>
                  <a:lnTo>
                    <a:pt x="13" y="1094"/>
                  </a:lnTo>
                  <a:cubicBezTo>
                    <a:pt x="1" y="1106"/>
                    <a:pt x="0" y="1126"/>
                    <a:pt x="12" y="1138"/>
                  </a:cubicBezTo>
                  <a:cubicBezTo>
                    <a:pt x="24" y="1151"/>
                    <a:pt x="44" y="1151"/>
                    <a:pt x="56" y="1139"/>
                  </a:cubicBezTo>
                  <a:lnTo>
                    <a:pt x="895" y="340"/>
                  </a:lnTo>
                  <a:lnTo>
                    <a:pt x="895" y="340"/>
                  </a:lnTo>
                  <a:cubicBezTo>
                    <a:pt x="997" y="243"/>
                    <a:pt x="1085" y="173"/>
                    <a:pt x="1164" y="128"/>
                  </a:cubicBezTo>
                  <a:cubicBezTo>
                    <a:pt x="1204" y="106"/>
                    <a:pt x="1242" y="89"/>
                    <a:pt x="1279" y="79"/>
                  </a:cubicBezTo>
                  <a:cubicBezTo>
                    <a:pt x="1315" y="68"/>
                    <a:pt x="1351" y="63"/>
                    <a:pt x="1386" y="63"/>
                  </a:cubicBezTo>
                  <a:cubicBezTo>
                    <a:pt x="1433" y="63"/>
                    <a:pt x="1480" y="72"/>
                    <a:pt x="1531" y="90"/>
                  </a:cubicBezTo>
                  <a:cubicBezTo>
                    <a:pt x="1606" y="117"/>
                    <a:pt x="1688" y="164"/>
                    <a:pt x="1781" y="231"/>
                  </a:cubicBezTo>
                  <a:cubicBezTo>
                    <a:pt x="1874" y="298"/>
                    <a:pt x="1979" y="384"/>
                    <a:pt x="2102" y="486"/>
                  </a:cubicBezTo>
                  <a:cubicBezTo>
                    <a:pt x="2115" y="497"/>
                    <a:pt x="2135" y="495"/>
                    <a:pt x="2146" y="482"/>
                  </a:cubicBezTo>
                  <a:cubicBezTo>
                    <a:pt x="2157" y="469"/>
                    <a:pt x="2155" y="449"/>
                    <a:pt x="2142" y="43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08D4B6E4-213B-E84A-9B55-3121DC89C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012" y="752818"/>
              <a:ext cx="304826" cy="169186"/>
            </a:xfrm>
            <a:custGeom>
              <a:avLst/>
              <a:gdLst>
                <a:gd name="T0" fmla="*/ 1832 w 1844"/>
                <a:gd name="T1" fmla="*/ 349 h 1021"/>
                <a:gd name="T2" fmla="*/ 1494 w 1844"/>
                <a:gd name="T3" fmla="*/ 93 h 1021"/>
                <a:gd name="T4" fmla="*/ 1356 w 1844"/>
                <a:gd name="T5" fmla="*/ 24 h 1021"/>
                <a:gd name="T6" fmla="*/ 1224 w 1844"/>
                <a:gd name="T7" fmla="*/ 0 h 1021"/>
                <a:gd name="T8" fmla="*/ 1110 w 1844"/>
                <a:gd name="T9" fmla="*/ 18 h 1021"/>
                <a:gd name="T10" fmla="*/ 929 w 1844"/>
                <a:gd name="T11" fmla="*/ 116 h 1021"/>
                <a:gd name="T12" fmla="*/ 715 w 1844"/>
                <a:gd name="T13" fmla="*/ 301 h 1021"/>
                <a:gd name="T14" fmla="*/ 714 w 1844"/>
                <a:gd name="T15" fmla="*/ 301 h 1021"/>
                <a:gd name="T16" fmla="*/ 10 w 1844"/>
                <a:gd name="T17" fmla="*/ 978 h 1021"/>
                <a:gd name="T18" fmla="*/ 9 w 1844"/>
                <a:gd name="T19" fmla="*/ 1011 h 1021"/>
                <a:gd name="T20" fmla="*/ 42 w 1844"/>
                <a:gd name="T21" fmla="*/ 1012 h 1021"/>
                <a:gd name="T22" fmla="*/ 746 w 1844"/>
                <a:gd name="T23" fmla="*/ 334 h 1021"/>
                <a:gd name="T24" fmla="*/ 746 w 1844"/>
                <a:gd name="T25" fmla="*/ 334 h 1021"/>
                <a:gd name="T26" fmla="*/ 1016 w 1844"/>
                <a:gd name="T27" fmla="*/ 114 h 1021"/>
                <a:gd name="T28" fmla="*/ 1124 w 1844"/>
                <a:gd name="T29" fmla="*/ 62 h 1021"/>
                <a:gd name="T30" fmla="*/ 1224 w 1844"/>
                <a:gd name="T31" fmla="*/ 46 h 1021"/>
                <a:gd name="T32" fmla="*/ 1340 w 1844"/>
                <a:gd name="T33" fmla="*/ 67 h 1021"/>
                <a:gd name="T34" fmla="*/ 1542 w 1844"/>
                <a:gd name="T35" fmla="*/ 180 h 1021"/>
                <a:gd name="T36" fmla="*/ 1803 w 1844"/>
                <a:gd name="T37" fmla="*/ 385 h 1021"/>
                <a:gd name="T38" fmla="*/ 1835 w 1844"/>
                <a:gd name="T39" fmla="*/ 381 h 1021"/>
                <a:gd name="T40" fmla="*/ 1832 w 1844"/>
                <a:gd name="T41" fmla="*/ 349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4" h="1021">
                  <a:moveTo>
                    <a:pt x="1832" y="349"/>
                  </a:moveTo>
                  <a:cubicBezTo>
                    <a:pt x="1698" y="239"/>
                    <a:pt x="1590" y="153"/>
                    <a:pt x="1494" y="93"/>
                  </a:cubicBezTo>
                  <a:cubicBezTo>
                    <a:pt x="1446" y="63"/>
                    <a:pt x="1400" y="40"/>
                    <a:pt x="1356" y="24"/>
                  </a:cubicBezTo>
                  <a:cubicBezTo>
                    <a:pt x="1311" y="8"/>
                    <a:pt x="1268" y="0"/>
                    <a:pt x="1224" y="0"/>
                  </a:cubicBezTo>
                  <a:cubicBezTo>
                    <a:pt x="1186" y="0"/>
                    <a:pt x="1148" y="6"/>
                    <a:pt x="1110" y="18"/>
                  </a:cubicBezTo>
                  <a:cubicBezTo>
                    <a:pt x="1052" y="37"/>
                    <a:pt x="993" y="69"/>
                    <a:pt x="929" y="116"/>
                  </a:cubicBezTo>
                  <a:cubicBezTo>
                    <a:pt x="864" y="163"/>
                    <a:pt x="794" y="224"/>
                    <a:pt x="715" y="301"/>
                  </a:cubicBezTo>
                  <a:lnTo>
                    <a:pt x="714" y="301"/>
                  </a:lnTo>
                  <a:lnTo>
                    <a:pt x="10" y="978"/>
                  </a:lnTo>
                  <a:cubicBezTo>
                    <a:pt x="1" y="987"/>
                    <a:pt x="0" y="1002"/>
                    <a:pt x="9" y="1011"/>
                  </a:cubicBezTo>
                  <a:cubicBezTo>
                    <a:pt x="18" y="1020"/>
                    <a:pt x="33" y="1020"/>
                    <a:pt x="42" y="1012"/>
                  </a:cubicBezTo>
                  <a:lnTo>
                    <a:pt x="746" y="334"/>
                  </a:lnTo>
                  <a:lnTo>
                    <a:pt x="746" y="334"/>
                  </a:lnTo>
                  <a:cubicBezTo>
                    <a:pt x="851" y="233"/>
                    <a:pt x="939" y="160"/>
                    <a:pt x="1016" y="114"/>
                  </a:cubicBezTo>
                  <a:cubicBezTo>
                    <a:pt x="1054" y="90"/>
                    <a:pt x="1090" y="73"/>
                    <a:pt x="1124" y="62"/>
                  </a:cubicBezTo>
                  <a:cubicBezTo>
                    <a:pt x="1159" y="51"/>
                    <a:pt x="1191" y="46"/>
                    <a:pt x="1224" y="46"/>
                  </a:cubicBezTo>
                  <a:cubicBezTo>
                    <a:pt x="1262" y="46"/>
                    <a:pt x="1300" y="53"/>
                    <a:pt x="1340" y="67"/>
                  </a:cubicBezTo>
                  <a:cubicBezTo>
                    <a:pt x="1401" y="89"/>
                    <a:pt x="1466" y="127"/>
                    <a:pt x="1542" y="180"/>
                  </a:cubicBezTo>
                  <a:cubicBezTo>
                    <a:pt x="1617" y="234"/>
                    <a:pt x="1702" y="303"/>
                    <a:pt x="1803" y="385"/>
                  </a:cubicBezTo>
                  <a:cubicBezTo>
                    <a:pt x="1813" y="393"/>
                    <a:pt x="1827" y="391"/>
                    <a:pt x="1835" y="381"/>
                  </a:cubicBezTo>
                  <a:cubicBezTo>
                    <a:pt x="1843" y="372"/>
                    <a:pt x="1842" y="357"/>
                    <a:pt x="1832" y="34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3073A429-8658-EC43-92EE-0AD58A539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348" y="795114"/>
              <a:ext cx="253049" cy="148038"/>
            </a:xfrm>
            <a:custGeom>
              <a:avLst/>
              <a:gdLst>
                <a:gd name="T0" fmla="*/ 1522 w 1530"/>
                <a:gd name="T1" fmla="*/ 264 h 895"/>
                <a:gd name="T2" fmla="*/ 1260 w 1530"/>
                <a:gd name="T3" fmla="*/ 70 h 895"/>
                <a:gd name="T4" fmla="*/ 1156 w 1530"/>
                <a:gd name="T5" fmla="*/ 18 h 895"/>
                <a:gd name="T6" fmla="*/ 1057 w 1530"/>
                <a:gd name="T7" fmla="*/ 0 h 895"/>
                <a:gd name="T8" fmla="*/ 957 w 1530"/>
                <a:gd name="T9" fmla="*/ 19 h 895"/>
                <a:gd name="T10" fmla="*/ 791 w 1530"/>
                <a:gd name="T11" fmla="*/ 119 h 895"/>
                <a:gd name="T12" fmla="*/ 577 w 1530"/>
                <a:gd name="T13" fmla="*/ 310 h 895"/>
                <a:gd name="T14" fmla="*/ 577 w 1530"/>
                <a:gd name="T15" fmla="*/ 310 h 895"/>
                <a:gd name="T16" fmla="*/ 6 w 1530"/>
                <a:gd name="T17" fmla="*/ 867 h 895"/>
                <a:gd name="T18" fmla="*/ 6 w 1530"/>
                <a:gd name="T19" fmla="*/ 888 h 895"/>
                <a:gd name="T20" fmla="*/ 27 w 1530"/>
                <a:gd name="T21" fmla="*/ 888 h 895"/>
                <a:gd name="T22" fmla="*/ 598 w 1530"/>
                <a:gd name="T23" fmla="*/ 331 h 895"/>
                <a:gd name="T24" fmla="*/ 598 w 1530"/>
                <a:gd name="T25" fmla="*/ 331 h 895"/>
                <a:gd name="T26" fmla="*/ 866 w 1530"/>
                <a:gd name="T27" fmla="*/ 101 h 895"/>
                <a:gd name="T28" fmla="*/ 968 w 1530"/>
                <a:gd name="T29" fmla="*/ 47 h 895"/>
                <a:gd name="T30" fmla="*/ 1057 w 1530"/>
                <a:gd name="T31" fmla="*/ 29 h 895"/>
                <a:gd name="T32" fmla="*/ 1146 w 1530"/>
                <a:gd name="T33" fmla="*/ 46 h 895"/>
                <a:gd name="T34" fmla="*/ 1300 w 1530"/>
                <a:gd name="T35" fmla="*/ 132 h 895"/>
                <a:gd name="T36" fmla="*/ 1504 w 1530"/>
                <a:gd name="T37" fmla="*/ 287 h 895"/>
                <a:gd name="T38" fmla="*/ 1524 w 1530"/>
                <a:gd name="T39" fmla="*/ 285 h 895"/>
                <a:gd name="T40" fmla="*/ 1522 w 1530"/>
                <a:gd name="T41" fmla="*/ 26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0" h="895">
                  <a:moveTo>
                    <a:pt x="1522" y="264"/>
                  </a:moveTo>
                  <a:cubicBezTo>
                    <a:pt x="1417" y="180"/>
                    <a:pt x="1334" y="115"/>
                    <a:pt x="1260" y="70"/>
                  </a:cubicBezTo>
                  <a:cubicBezTo>
                    <a:pt x="1224" y="47"/>
                    <a:pt x="1189" y="30"/>
                    <a:pt x="1156" y="18"/>
                  </a:cubicBezTo>
                  <a:cubicBezTo>
                    <a:pt x="1123" y="6"/>
                    <a:pt x="1090" y="0"/>
                    <a:pt x="1057" y="0"/>
                  </a:cubicBezTo>
                  <a:cubicBezTo>
                    <a:pt x="1024" y="0"/>
                    <a:pt x="991" y="6"/>
                    <a:pt x="957" y="19"/>
                  </a:cubicBezTo>
                  <a:cubicBezTo>
                    <a:pt x="906" y="38"/>
                    <a:pt x="852" y="71"/>
                    <a:pt x="791" y="119"/>
                  </a:cubicBezTo>
                  <a:cubicBezTo>
                    <a:pt x="729" y="167"/>
                    <a:pt x="660" y="231"/>
                    <a:pt x="577" y="310"/>
                  </a:cubicBezTo>
                  <a:lnTo>
                    <a:pt x="577" y="310"/>
                  </a:lnTo>
                  <a:lnTo>
                    <a:pt x="6" y="867"/>
                  </a:lnTo>
                  <a:cubicBezTo>
                    <a:pt x="0" y="873"/>
                    <a:pt x="0" y="882"/>
                    <a:pt x="6" y="888"/>
                  </a:cubicBezTo>
                  <a:cubicBezTo>
                    <a:pt x="12" y="894"/>
                    <a:pt x="21" y="894"/>
                    <a:pt x="27" y="888"/>
                  </a:cubicBezTo>
                  <a:lnTo>
                    <a:pt x="598" y="331"/>
                  </a:lnTo>
                  <a:lnTo>
                    <a:pt x="598" y="331"/>
                  </a:lnTo>
                  <a:cubicBezTo>
                    <a:pt x="707" y="226"/>
                    <a:pt x="793" y="150"/>
                    <a:pt x="866" y="101"/>
                  </a:cubicBezTo>
                  <a:cubicBezTo>
                    <a:pt x="903" y="76"/>
                    <a:pt x="936" y="58"/>
                    <a:pt x="968" y="47"/>
                  </a:cubicBezTo>
                  <a:cubicBezTo>
                    <a:pt x="999" y="35"/>
                    <a:pt x="1028" y="29"/>
                    <a:pt x="1057" y="29"/>
                  </a:cubicBezTo>
                  <a:cubicBezTo>
                    <a:pt x="1086" y="29"/>
                    <a:pt x="1115" y="35"/>
                    <a:pt x="1146" y="46"/>
                  </a:cubicBezTo>
                  <a:cubicBezTo>
                    <a:pt x="1192" y="62"/>
                    <a:pt x="1242" y="91"/>
                    <a:pt x="1300" y="132"/>
                  </a:cubicBezTo>
                  <a:cubicBezTo>
                    <a:pt x="1359" y="172"/>
                    <a:pt x="1425" y="225"/>
                    <a:pt x="1504" y="287"/>
                  </a:cubicBezTo>
                  <a:cubicBezTo>
                    <a:pt x="1510" y="292"/>
                    <a:pt x="1518" y="291"/>
                    <a:pt x="1524" y="285"/>
                  </a:cubicBezTo>
                  <a:cubicBezTo>
                    <a:pt x="1529" y="279"/>
                    <a:pt x="1528" y="269"/>
                    <a:pt x="1522" y="2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7B9CB57C-5EF1-7045-A70B-14CD6B5A9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413" y="835952"/>
              <a:ext cx="201273" cy="127619"/>
            </a:xfrm>
            <a:custGeom>
              <a:avLst/>
              <a:gdLst>
                <a:gd name="T0" fmla="*/ 1212 w 1217"/>
                <a:gd name="T1" fmla="*/ 184 h 773"/>
                <a:gd name="T2" fmla="*/ 1023 w 1217"/>
                <a:gd name="T3" fmla="*/ 48 h 773"/>
                <a:gd name="T4" fmla="*/ 884 w 1217"/>
                <a:gd name="T5" fmla="*/ 0 h 773"/>
                <a:gd name="T6" fmla="*/ 801 w 1217"/>
                <a:gd name="T7" fmla="*/ 20 h 773"/>
                <a:gd name="T8" fmla="*/ 653 w 1217"/>
                <a:gd name="T9" fmla="*/ 124 h 773"/>
                <a:gd name="T10" fmla="*/ 440 w 1217"/>
                <a:gd name="T11" fmla="*/ 324 h 773"/>
                <a:gd name="T12" fmla="*/ 440 w 1217"/>
                <a:gd name="T13" fmla="*/ 324 h 773"/>
                <a:gd name="T14" fmla="*/ 3 w 1217"/>
                <a:gd name="T15" fmla="*/ 760 h 773"/>
                <a:gd name="T16" fmla="*/ 3 w 1217"/>
                <a:gd name="T17" fmla="*/ 770 h 773"/>
                <a:gd name="T18" fmla="*/ 12 w 1217"/>
                <a:gd name="T19" fmla="*/ 770 h 773"/>
                <a:gd name="T20" fmla="*/ 449 w 1217"/>
                <a:gd name="T21" fmla="*/ 333 h 773"/>
                <a:gd name="T22" fmla="*/ 716 w 1217"/>
                <a:gd name="T23" fmla="*/ 90 h 773"/>
                <a:gd name="T24" fmla="*/ 806 w 1217"/>
                <a:gd name="T25" fmla="*/ 32 h 773"/>
                <a:gd name="T26" fmla="*/ 884 w 1217"/>
                <a:gd name="T27" fmla="*/ 13 h 773"/>
                <a:gd name="T28" fmla="*/ 1016 w 1217"/>
                <a:gd name="T29" fmla="*/ 60 h 773"/>
                <a:gd name="T30" fmla="*/ 1204 w 1217"/>
                <a:gd name="T31" fmla="*/ 195 h 773"/>
                <a:gd name="T32" fmla="*/ 1214 w 1217"/>
                <a:gd name="T33" fmla="*/ 194 h 773"/>
                <a:gd name="T34" fmla="*/ 1212 w 1217"/>
                <a:gd name="T35" fmla="*/ 184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1212" y="184"/>
                  </a:moveTo>
                  <a:cubicBezTo>
                    <a:pt x="1135" y="125"/>
                    <a:pt x="1075" y="80"/>
                    <a:pt x="1023" y="48"/>
                  </a:cubicBezTo>
                  <a:cubicBezTo>
                    <a:pt x="971" y="17"/>
                    <a:pt x="928" y="0"/>
                    <a:pt x="884" y="0"/>
                  </a:cubicBezTo>
                  <a:cubicBezTo>
                    <a:pt x="856" y="0"/>
                    <a:pt x="829" y="7"/>
                    <a:pt x="801" y="20"/>
                  </a:cubicBezTo>
                  <a:cubicBezTo>
                    <a:pt x="758" y="39"/>
                    <a:pt x="711" y="74"/>
                    <a:pt x="653" y="124"/>
                  </a:cubicBezTo>
                  <a:cubicBezTo>
                    <a:pt x="595" y="175"/>
                    <a:pt x="527" y="241"/>
                    <a:pt x="440" y="324"/>
                  </a:cubicBezTo>
                  <a:lnTo>
                    <a:pt x="440" y="324"/>
                  </a:lnTo>
                  <a:lnTo>
                    <a:pt x="3" y="760"/>
                  </a:lnTo>
                  <a:cubicBezTo>
                    <a:pt x="0" y="763"/>
                    <a:pt x="0" y="767"/>
                    <a:pt x="3" y="770"/>
                  </a:cubicBezTo>
                  <a:cubicBezTo>
                    <a:pt x="5" y="772"/>
                    <a:pt x="10" y="772"/>
                    <a:pt x="12" y="770"/>
                  </a:cubicBezTo>
                  <a:lnTo>
                    <a:pt x="449" y="333"/>
                  </a:lnTo>
                  <a:cubicBezTo>
                    <a:pt x="565" y="223"/>
                    <a:pt x="648" y="142"/>
                    <a:pt x="716" y="90"/>
                  </a:cubicBezTo>
                  <a:cubicBezTo>
                    <a:pt x="749" y="63"/>
                    <a:pt x="778" y="44"/>
                    <a:pt x="806" y="32"/>
                  </a:cubicBezTo>
                  <a:cubicBezTo>
                    <a:pt x="833" y="19"/>
                    <a:pt x="859" y="13"/>
                    <a:pt x="884" y="13"/>
                  </a:cubicBezTo>
                  <a:cubicBezTo>
                    <a:pt x="924" y="13"/>
                    <a:pt x="966" y="29"/>
                    <a:pt x="1016" y="60"/>
                  </a:cubicBezTo>
                  <a:cubicBezTo>
                    <a:pt x="1067" y="90"/>
                    <a:pt x="1127" y="136"/>
                    <a:pt x="1204" y="195"/>
                  </a:cubicBezTo>
                  <a:cubicBezTo>
                    <a:pt x="1207" y="197"/>
                    <a:pt x="1211" y="197"/>
                    <a:pt x="1214" y="194"/>
                  </a:cubicBezTo>
                  <a:cubicBezTo>
                    <a:pt x="1216" y="191"/>
                    <a:pt x="1215" y="187"/>
                    <a:pt x="1212" y="1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9187B6AA-F9BB-264E-BDCA-C7E0AC3A6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093" y="858559"/>
              <a:ext cx="72925" cy="48130"/>
            </a:xfrm>
            <a:custGeom>
              <a:avLst/>
              <a:gdLst>
                <a:gd name="T0" fmla="*/ 49 w 442"/>
                <a:gd name="T1" fmla="*/ 200 h 293"/>
                <a:gd name="T2" fmla="*/ 0 w 442"/>
                <a:gd name="T3" fmla="*/ 156 h 293"/>
                <a:gd name="T4" fmla="*/ 45 w 442"/>
                <a:gd name="T5" fmla="*/ 107 h 293"/>
                <a:gd name="T6" fmla="*/ 392 w 442"/>
                <a:gd name="T7" fmla="*/ 91 h 293"/>
                <a:gd name="T8" fmla="*/ 441 w 442"/>
                <a:gd name="T9" fmla="*/ 137 h 293"/>
                <a:gd name="T10" fmla="*/ 396 w 442"/>
                <a:gd name="T11" fmla="*/ 185 h 293"/>
                <a:gd name="T12" fmla="*/ 49 w 442"/>
                <a:gd name="T13" fmla="*/ 20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293">
                  <a:moveTo>
                    <a:pt x="49" y="200"/>
                  </a:moveTo>
                  <a:lnTo>
                    <a:pt x="0" y="156"/>
                  </a:lnTo>
                  <a:lnTo>
                    <a:pt x="45" y="107"/>
                  </a:lnTo>
                  <a:cubicBezTo>
                    <a:pt x="136" y="7"/>
                    <a:pt x="292" y="0"/>
                    <a:pt x="392" y="91"/>
                  </a:cubicBezTo>
                  <a:lnTo>
                    <a:pt x="441" y="137"/>
                  </a:lnTo>
                  <a:lnTo>
                    <a:pt x="396" y="185"/>
                  </a:lnTo>
                  <a:cubicBezTo>
                    <a:pt x="304" y="285"/>
                    <a:pt x="149" y="292"/>
                    <a:pt x="49" y="2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9F0503EB-0084-CC4A-A491-E37EE9525D14}"/>
              </a:ext>
            </a:extLst>
          </p:cNvPr>
          <p:cNvGrpSpPr/>
          <p:nvPr userDrawn="1"/>
        </p:nvGrpSpPr>
        <p:grpSpPr>
          <a:xfrm>
            <a:off x="10327565" y="424110"/>
            <a:ext cx="1107996" cy="382841"/>
            <a:chOff x="10327565" y="424110"/>
            <a:chExt cx="1107996" cy="382841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400C4A7F-6676-534F-B5C8-2DE66581026F}"/>
                </a:ext>
              </a:extLst>
            </p:cNvPr>
            <p:cNvGrpSpPr/>
            <p:nvPr userDrawn="1"/>
          </p:nvGrpSpPr>
          <p:grpSpPr>
            <a:xfrm>
              <a:off x="10413894" y="437620"/>
              <a:ext cx="927707" cy="369331"/>
              <a:chOff x="1113126" y="809213"/>
              <a:chExt cx="2133357" cy="523762"/>
            </a:xfrm>
            <a:solidFill>
              <a:schemeClr val="bg1">
                <a:lumMod val="75000"/>
              </a:schemeClr>
            </a:solidFill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A0A41422-4096-DC41-BB33-0916940AC495}"/>
                  </a:ext>
                </a:extLst>
              </p:cNvPr>
              <p:cNvSpPr/>
              <p:nvPr userDrawn="1"/>
            </p:nvSpPr>
            <p:spPr>
              <a:xfrm>
                <a:off x="1113126" y="809213"/>
                <a:ext cx="523762" cy="5237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D5CEC13B-80D5-3947-B160-212A9A11A3AA}"/>
                  </a:ext>
                </a:extLst>
              </p:cNvPr>
              <p:cNvSpPr/>
              <p:nvPr userDrawn="1"/>
            </p:nvSpPr>
            <p:spPr>
              <a:xfrm>
                <a:off x="1649658" y="809213"/>
                <a:ext cx="523762" cy="5237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E321B4EF-8B5E-3B4F-BDCB-CBEE690C65EA}"/>
                  </a:ext>
                </a:extLst>
              </p:cNvPr>
              <p:cNvSpPr/>
              <p:nvPr userDrawn="1"/>
            </p:nvSpPr>
            <p:spPr>
              <a:xfrm>
                <a:off x="2186190" y="809213"/>
                <a:ext cx="523762" cy="5237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6CD2DC0C-4C61-DA48-9E4B-060D09B0B54B}"/>
                  </a:ext>
                </a:extLst>
              </p:cNvPr>
              <p:cNvSpPr/>
              <p:nvPr userDrawn="1"/>
            </p:nvSpPr>
            <p:spPr>
              <a:xfrm>
                <a:off x="2722721" y="809213"/>
                <a:ext cx="523762" cy="5237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3037419-16FC-5B47-8EC6-875FDF21173A}"/>
                </a:ext>
              </a:extLst>
            </p:cNvPr>
            <p:cNvSpPr/>
            <p:nvPr userDrawn="1"/>
          </p:nvSpPr>
          <p:spPr>
            <a:xfrm>
              <a:off x="10327565" y="424110"/>
              <a:ext cx="110799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1800" b="1" cap="none" spc="0" dirty="0">
                  <a:ln w="22225">
                    <a:noFill/>
                    <a:prstDash val="solid"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</a:rPr>
                <a:t>我的学校</a:t>
              </a:r>
            </a:p>
          </p:txBody>
        </p:sp>
      </p:grpSp>
      <p:sp>
        <p:nvSpPr>
          <p:cNvPr id="53" name="文本框 24">
            <a:extLst>
              <a:ext uri="{FF2B5EF4-FFF2-40B4-BE49-F238E27FC236}">
                <a16:creationId xmlns:a16="http://schemas.microsoft.com/office/drawing/2014/main" id="{C343F0B3-495F-9444-816E-38B2C9F55C5E}"/>
              </a:ext>
            </a:extLst>
          </p:cNvPr>
          <p:cNvSpPr txBox="1"/>
          <p:nvPr userDrawn="1"/>
        </p:nvSpPr>
        <p:spPr>
          <a:xfrm>
            <a:off x="9916558" y="861402"/>
            <a:ext cx="1916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10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TIPCC</a:t>
            </a:r>
            <a:r>
              <a:rPr lang="zh-CN" altLang="en-US" sz="10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</a:p>
        </p:txBody>
      </p:sp>
    </p:spTree>
    <p:extLst>
      <p:ext uri="{BB962C8B-B14F-4D97-AF65-F5344CB8AC3E}">
        <p14:creationId xmlns:p14="http://schemas.microsoft.com/office/powerpoint/2010/main" val="48727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AAA80D-F069-DE49-8F34-B637A12C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508" y="365126"/>
            <a:ext cx="8220812" cy="879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AAAE3F-F071-E445-8B18-8EAF39793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90270"/>
            <a:ext cx="10515600" cy="458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E21652-6A28-F54F-98C2-D24C55AD3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6B5948C6-0782-6042-A859-FD82FD45C478}" type="datetime1">
              <a:rPr kumimoji="1" lang="zh-CN" altLang="en-US" smtClean="0"/>
              <a:pPr/>
              <a:t>2021/10/4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B9D617-AB6E-774C-A385-AAFEFB927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17F525-3365-224F-AAA7-E3B9B3011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394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8D4D1E41-7A09-AB4A-A4E1-09765ADA269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653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F4557-9C48-9D4D-A8AC-E1BCC4493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91254"/>
            <a:ext cx="9144000" cy="2002674"/>
          </a:xfrm>
        </p:spPr>
        <p:txBody>
          <a:bodyPr/>
          <a:lstStyle/>
          <a:p>
            <a:r>
              <a:rPr kumimoji="1" lang="zh-CN" altLang="en-US" dirty="0"/>
              <a:t>第二章 </a:t>
            </a:r>
            <a:r>
              <a:rPr kumimoji="1" lang="en-US" altLang="zh-CN" dirty="0"/>
              <a:t>Spring MVC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AADDAC-3DB3-ED4C-BCFE-CFA683990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7942"/>
            <a:ext cx="9144000" cy="16579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200" dirty="0"/>
              <a:t>授课教师：陈恒</a:t>
            </a:r>
            <a:endParaRPr kumimoji="1" lang="en-US" altLang="zh-CN" sz="3200" dirty="0"/>
          </a:p>
          <a:p>
            <a:pPr>
              <a:lnSpc>
                <a:spcPct val="150000"/>
              </a:lnSpc>
            </a:pPr>
            <a:r>
              <a:rPr kumimoji="1" lang="zh-CN" altLang="en-US" sz="3200" dirty="0"/>
              <a:t>大连外国语大学</a:t>
            </a:r>
            <a:endParaRPr kumimoji="1"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465913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DCE2E-96DD-4A45-9F80-F701819F3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 Spring MVC</a:t>
            </a:r>
            <a:r>
              <a:rPr lang="zh-CN" altLang="en-US" dirty="0"/>
              <a:t>的工作环境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23D072-BABA-4643-BA85-B262339CF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2.2.1  Spring MVC</a:t>
            </a:r>
            <a:r>
              <a:rPr lang="zh-CN" altLang="en-US" dirty="0"/>
              <a:t>所需要的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2.2.2  </a:t>
            </a:r>
            <a:r>
              <a:rPr lang="zh-CN" altLang="en-US" dirty="0">
                <a:solidFill>
                  <a:srgbClr val="C00000"/>
                </a:solidFill>
              </a:rPr>
              <a:t>使用</a:t>
            </a:r>
            <a:r>
              <a:rPr lang="en-US" altLang="zh-CN" dirty="0">
                <a:solidFill>
                  <a:srgbClr val="C00000"/>
                </a:solidFill>
              </a:rPr>
              <a:t>Eclipse</a:t>
            </a:r>
            <a:r>
              <a:rPr lang="zh-CN" altLang="en-US" dirty="0">
                <a:solidFill>
                  <a:srgbClr val="C00000"/>
                </a:solidFill>
              </a:rPr>
              <a:t>开发</a:t>
            </a:r>
            <a:r>
              <a:rPr lang="en-US" altLang="zh-CN" dirty="0">
                <a:solidFill>
                  <a:srgbClr val="C00000"/>
                </a:solidFill>
              </a:rPr>
              <a:t>Spring MVC</a:t>
            </a:r>
            <a:r>
              <a:rPr lang="zh-CN" altLang="en-US" dirty="0">
                <a:solidFill>
                  <a:srgbClr val="C00000"/>
                </a:solidFill>
              </a:rPr>
              <a:t>的</a:t>
            </a:r>
            <a:r>
              <a:rPr lang="en-US" altLang="zh-CN" dirty="0">
                <a:solidFill>
                  <a:srgbClr val="C00000"/>
                </a:solidFill>
              </a:rPr>
              <a:t>Web</a:t>
            </a:r>
            <a:r>
              <a:rPr lang="zh-CN" altLang="en-US" dirty="0">
                <a:solidFill>
                  <a:srgbClr val="C00000"/>
                </a:solidFill>
              </a:rPr>
              <a:t>应用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46B99D-887B-4472-818A-813ABF3A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8964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4D3B7-39BC-4438-AB2C-E8B709222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2.2.2  </a:t>
            </a:r>
            <a:r>
              <a:rPr lang="zh-CN" altLang="en-US" sz="2800" dirty="0"/>
              <a:t>使用</a:t>
            </a:r>
            <a:r>
              <a:rPr lang="en-US" altLang="zh-CN" sz="2800" dirty="0"/>
              <a:t>Eclipse</a:t>
            </a:r>
            <a:r>
              <a:rPr lang="zh-CN" altLang="en-US" sz="2800" dirty="0"/>
              <a:t>开发</a:t>
            </a:r>
            <a:r>
              <a:rPr lang="en-US" altLang="zh-CN" sz="2800" dirty="0"/>
              <a:t>Spring MVC</a:t>
            </a:r>
            <a:r>
              <a:rPr lang="zh-CN" altLang="en-US" sz="2800" dirty="0"/>
              <a:t>的</a:t>
            </a:r>
            <a:r>
              <a:rPr lang="en-US" altLang="zh-CN" sz="2800" dirty="0"/>
              <a:t>Web</a:t>
            </a:r>
            <a:r>
              <a:rPr lang="zh-CN" altLang="en-US" sz="2800" dirty="0"/>
              <a:t>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394D2E-94F4-4FAF-9DAD-58C624A88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2-1】</a:t>
            </a:r>
            <a:r>
              <a:rPr lang="en-US" altLang="zh-CN" dirty="0"/>
              <a:t>Spring MVC</a:t>
            </a:r>
            <a:r>
              <a:rPr lang="zh-CN" altLang="en-US" dirty="0"/>
              <a:t>入门程序的实现过程。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．创建</a:t>
            </a:r>
            <a:r>
              <a:rPr lang="en-US" altLang="zh-CN" dirty="0">
                <a:solidFill>
                  <a:srgbClr val="C00000"/>
                </a:solidFill>
              </a:rPr>
              <a:t>Web</a:t>
            </a:r>
            <a:r>
              <a:rPr lang="zh-CN" altLang="en-US" dirty="0">
                <a:solidFill>
                  <a:srgbClr val="C00000"/>
                </a:solidFill>
              </a:rPr>
              <a:t>应用</a:t>
            </a:r>
            <a:r>
              <a:rPr lang="en-US" altLang="zh-CN" dirty="0">
                <a:solidFill>
                  <a:srgbClr val="C00000"/>
                </a:solidFill>
              </a:rPr>
              <a:t>ch2_1</a:t>
            </a:r>
            <a:r>
              <a:rPr lang="zh-CN" altLang="en-US" dirty="0">
                <a:solidFill>
                  <a:srgbClr val="C00000"/>
                </a:solidFill>
              </a:rPr>
              <a:t>并导入</a:t>
            </a:r>
            <a:r>
              <a:rPr lang="en-US" altLang="zh-CN" dirty="0">
                <a:solidFill>
                  <a:srgbClr val="C00000"/>
                </a:solidFill>
              </a:rPr>
              <a:t>JAR</a:t>
            </a:r>
            <a:r>
              <a:rPr lang="zh-CN" altLang="en-US" dirty="0">
                <a:solidFill>
                  <a:srgbClr val="C00000"/>
                </a:solidFill>
              </a:rPr>
              <a:t>包</a:t>
            </a:r>
          </a:p>
          <a:p>
            <a:r>
              <a:rPr lang="zh-CN" altLang="en-US" dirty="0"/>
              <a:t>创建</a:t>
            </a:r>
            <a:r>
              <a:rPr lang="en-US" altLang="zh-CN" dirty="0"/>
              <a:t>Web</a:t>
            </a:r>
            <a:r>
              <a:rPr lang="zh-CN" altLang="en-US" dirty="0"/>
              <a:t>应用</a:t>
            </a:r>
            <a:r>
              <a:rPr lang="en-US" altLang="zh-CN" dirty="0"/>
              <a:t>ch2_1</a:t>
            </a:r>
            <a:r>
              <a:rPr lang="zh-CN" altLang="en-US" dirty="0"/>
              <a:t>，导入如</a:t>
            </a:r>
            <a:r>
              <a:rPr lang="en-US" altLang="zh-CN" dirty="0"/>
              <a:t>2.2.1</a:t>
            </a:r>
            <a:r>
              <a:rPr lang="zh-CN" altLang="en-US" dirty="0"/>
              <a:t>节所示的</a:t>
            </a:r>
            <a:r>
              <a:rPr lang="en-US" altLang="zh-CN" dirty="0"/>
              <a:t>JAR</a:t>
            </a:r>
            <a:r>
              <a:rPr lang="zh-CN" altLang="en-US" dirty="0"/>
              <a:t>包。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．在</a:t>
            </a:r>
            <a:r>
              <a:rPr lang="en-US" altLang="zh-CN" dirty="0">
                <a:solidFill>
                  <a:srgbClr val="C00000"/>
                </a:solidFill>
              </a:rPr>
              <a:t>web.xml</a:t>
            </a:r>
            <a:r>
              <a:rPr lang="zh-CN" altLang="en-US" dirty="0">
                <a:solidFill>
                  <a:srgbClr val="C00000"/>
                </a:solidFill>
              </a:rPr>
              <a:t>文件中部署</a:t>
            </a:r>
            <a:r>
              <a:rPr lang="en-US" altLang="zh-CN" dirty="0">
                <a:solidFill>
                  <a:srgbClr val="C00000"/>
                </a:solidFill>
              </a:rPr>
              <a:t>Spring MVC</a:t>
            </a:r>
            <a:r>
              <a:rPr lang="zh-CN" altLang="en-US" dirty="0">
                <a:solidFill>
                  <a:srgbClr val="C00000"/>
                </a:solidFill>
              </a:rPr>
              <a:t>核心控制器</a:t>
            </a:r>
            <a:r>
              <a:rPr lang="en-US" altLang="zh-CN" dirty="0" err="1">
                <a:solidFill>
                  <a:srgbClr val="C00000"/>
                </a:solidFill>
              </a:rPr>
              <a:t>DispatcherServlet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在开发</a:t>
            </a:r>
            <a:r>
              <a:rPr lang="en-US" altLang="zh-CN" dirty="0"/>
              <a:t>Spring MVC</a:t>
            </a:r>
            <a:r>
              <a:rPr lang="zh-CN" altLang="en-US" dirty="0"/>
              <a:t>应用时，需要在</a:t>
            </a:r>
            <a:r>
              <a:rPr lang="en-US" altLang="zh-CN" dirty="0"/>
              <a:t>WEB-INF</a:t>
            </a:r>
            <a:r>
              <a:rPr lang="zh-CN" altLang="en-US" dirty="0"/>
              <a:t>目录下，创建</a:t>
            </a:r>
            <a:r>
              <a:rPr lang="en-US" altLang="zh-CN" dirty="0"/>
              <a:t>web.xml</a:t>
            </a:r>
            <a:r>
              <a:rPr lang="zh-CN" altLang="en-US" dirty="0"/>
              <a:t>文件，并在该文件中部署</a:t>
            </a:r>
            <a:r>
              <a:rPr lang="en-US" altLang="zh-CN" dirty="0" err="1"/>
              <a:t>DispatcherServlet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3014D5-E4FB-433D-9692-B1B20FF7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2771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1A2F8-D628-4187-A807-E7C1D257E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部署</a:t>
            </a:r>
            <a:r>
              <a:rPr lang="en-US" altLang="zh-CN" sz="2800" dirty="0"/>
              <a:t>Spring MVC</a:t>
            </a:r>
            <a:r>
              <a:rPr lang="zh-CN" altLang="en-US" sz="2800" dirty="0"/>
              <a:t>核心控制器</a:t>
            </a:r>
            <a:r>
              <a:rPr lang="en-US" altLang="zh-CN" sz="2800" dirty="0" err="1"/>
              <a:t>DispatcherServlet</a:t>
            </a:r>
            <a:endParaRPr lang="zh-CN" altLang="en-US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758342-BB51-4513-815F-03AFB963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11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BEA556-4378-4EBE-9FEA-18F98F545ED2}"/>
              </a:ext>
            </a:extLst>
          </p:cNvPr>
          <p:cNvSpPr txBox="1"/>
          <p:nvPr/>
        </p:nvSpPr>
        <p:spPr>
          <a:xfrm>
            <a:off x="1051562" y="1608462"/>
            <a:ext cx="8732704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&lt;!--</a:t>
            </a:r>
            <a:r>
              <a:rPr lang="zh-CN" altLang="en-US" dirty="0"/>
              <a:t>配置</a:t>
            </a:r>
            <a:r>
              <a:rPr lang="en-US" altLang="zh-CN" dirty="0" err="1"/>
              <a:t>springmvcDispatcherServlet</a:t>
            </a:r>
            <a:r>
              <a:rPr lang="en-US" altLang="zh-CN" dirty="0"/>
              <a:t>--&gt;</a:t>
            </a:r>
          </a:p>
          <a:p>
            <a:r>
              <a:rPr lang="en-US" altLang="zh-CN" dirty="0"/>
              <a:t>&lt;servlet&gt;</a:t>
            </a:r>
          </a:p>
          <a:p>
            <a:r>
              <a:rPr lang="en-US" altLang="zh-CN" dirty="0"/>
              <a:t>    &lt;servlet-name&gt;</a:t>
            </a:r>
            <a:r>
              <a:rPr lang="en-US" altLang="zh-CN" dirty="0" err="1"/>
              <a:t>springmvc</a:t>
            </a:r>
            <a:r>
              <a:rPr lang="en-US" altLang="zh-CN" dirty="0"/>
              <a:t>&lt;/servlet-name&gt;</a:t>
            </a:r>
          </a:p>
          <a:p>
            <a:r>
              <a:rPr lang="en-US" altLang="zh-CN" dirty="0"/>
              <a:t>    &lt;servlet-class&gt;</a:t>
            </a:r>
            <a:r>
              <a:rPr lang="en-US" altLang="zh-CN" dirty="0" err="1"/>
              <a:t>org.springframework.web.servlet.DispatcherServlet</a:t>
            </a:r>
            <a:r>
              <a:rPr lang="en-US" altLang="zh-CN" dirty="0"/>
              <a:t>&lt;/servlet-class&gt;</a:t>
            </a:r>
          </a:p>
          <a:p>
            <a:r>
              <a:rPr lang="en-US" altLang="zh-CN" dirty="0"/>
              <a:t>    &lt;load-on-startup&gt;1&lt;/load-on-startup&gt;</a:t>
            </a:r>
          </a:p>
          <a:p>
            <a:r>
              <a:rPr lang="en-US" altLang="zh-CN" dirty="0"/>
              <a:t>&lt;/servlet&gt; </a:t>
            </a:r>
          </a:p>
          <a:p>
            <a:r>
              <a:rPr lang="en-US" altLang="zh-CN" dirty="0"/>
              <a:t>&lt;servlet-mapping&gt;</a:t>
            </a:r>
          </a:p>
          <a:p>
            <a:r>
              <a:rPr lang="en-US" altLang="zh-CN" dirty="0"/>
              <a:t>    &lt;servlet-name&gt;</a:t>
            </a:r>
            <a:r>
              <a:rPr lang="en-US" altLang="zh-CN" dirty="0" err="1"/>
              <a:t>springmvc</a:t>
            </a:r>
            <a:r>
              <a:rPr lang="en-US" altLang="zh-CN" dirty="0"/>
              <a:t>&lt;/servlet-name&gt;</a:t>
            </a:r>
          </a:p>
          <a:p>
            <a:r>
              <a:rPr lang="en-US" altLang="zh-CN" dirty="0"/>
              <a:t>    &lt;</a:t>
            </a:r>
            <a:r>
              <a:rPr lang="en-US" altLang="zh-CN" dirty="0" err="1"/>
              <a:t>url</a:t>
            </a:r>
            <a:r>
              <a:rPr lang="en-US" altLang="zh-CN" dirty="0"/>
              <a:t>-pattern&gt;/&lt;/</a:t>
            </a:r>
            <a:r>
              <a:rPr lang="en-US" altLang="zh-CN" dirty="0" err="1"/>
              <a:t>url</a:t>
            </a:r>
            <a:r>
              <a:rPr lang="en-US" altLang="zh-CN" dirty="0"/>
              <a:t>-pattern&gt;</a:t>
            </a:r>
          </a:p>
          <a:p>
            <a:r>
              <a:rPr lang="en-US" altLang="zh-CN" dirty="0"/>
              <a:t>&lt;/servlet-mapping&gt;</a:t>
            </a:r>
          </a:p>
        </p:txBody>
      </p:sp>
    </p:spTree>
    <p:extLst>
      <p:ext uri="{BB962C8B-B14F-4D97-AF65-F5344CB8AC3E}">
        <p14:creationId xmlns:p14="http://schemas.microsoft.com/office/powerpoint/2010/main" val="986971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FEAD2-8DFD-4C5E-B61D-A451271E5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．创建</a:t>
            </a:r>
            <a:r>
              <a:rPr lang="en-US" altLang="zh-CN" dirty="0"/>
              <a:t>Web</a:t>
            </a:r>
            <a:r>
              <a:rPr lang="zh-CN" altLang="en-US" dirty="0"/>
              <a:t>应用首页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356EB9-6D43-4A3D-A1B3-7342CBAA5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ch2_1</a:t>
            </a:r>
            <a:r>
              <a:rPr lang="zh-CN" altLang="en-US" dirty="0"/>
              <a:t>应用的</a:t>
            </a:r>
            <a:r>
              <a:rPr lang="en-US" altLang="zh-CN" dirty="0" err="1"/>
              <a:t>WebContent</a:t>
            </a:r>
            <a:r>
              <a:rPr lang="zh-CN" altLang="en-US" dirty="0"/>
              <a:t>目录下，有个应用首页</a:t>
            </a:r>
            <a:r>
              <a:rPr lang="en-US" altLang="zh-CN" dirty="0" err="1"/>
              <a:t>index.jsp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5508C8-7073-43EE-88AA-9D703615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12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0AF054-5DFD-4089-89B7-E6E830A0B8F4}"/>
              </a:ext>
            </a:extLst>
          </p:cNvPr>
          <p:cNvSpPr txBox="1"/>
          <p:nvPr/>
        </p:nvSpPr>
        <p:spPr>
          <a:xfrm>
            <a:off x="838200" y="2478796"/>
            <a:ext cx="7964277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&lt;body&gt;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没注册的用户，请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&lt;a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href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index/register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注册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&lt;/a&gt;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已注册的用户，去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&lt;a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href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index/login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登录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&lt;/a&gt;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！</a:t>
            </a: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&lt;/body&gt;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3675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7B0B6-DEF2-411B-8F25-5FCCB80A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．创建</a:t>
            </a:r>
            <a:r>
              <a:rPr lang="en-US" altLang="zh-CN" dirty="0"/>
              <a:t>Controller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6475E9-AFF8-4791-81A7-1B0D2765C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ch2_1</a:t>
            </a:r>
            <a:r>
              <a:rPr lang="zh-CN" altLang="en-US" dirty="0"/>
              <a:t>应用的</a:t>
            </a:r>
            <a:r>
              <a:rPr lang="en-US" altLang="zh-CN" dirty="0" err="1"/>
              <a:t>src</a:t>
            </a:r>
            <a:r>
              <a:rPr lang="zh-CN" altLang="en-US" dirty="0"/>
              <a:t>目录下，创建包</a:t>
            </a:r>
            <a:r>
              <a:rPr lang="en-US" altLang="zh-CN" dirty="0"/>
              <a:t>controller</a:t>
            </a:r>
            <a:r>
              <a:rPr lang="zh-CN" altLang="en-US" dirty="0"/>
              <a:t>，并在该包中创建基于注解的名为“</a:t>
            </a:r>
            <a:r>
              <a:rPr lang="en-US" altLang="zh-CN" dirty="0" err="1"/>
              <a:t>IndexController</a:t>
            </a:r>
            <a:r>
              <a:rPr lang="en-US" altLang="zh-CN" dirty="0"/>
              <a:t>”</a:t>
            </a:r>
            <a:r>
              <a:rPr lang="zh-CN" altLang="en-US" dirty="0"/>
              <a:t>的控制器类，该类中有两个处理请求方法，分别处理首页</a:t>
            </a:r>
            <a:r>
              <a:rPr lang="en-US" altLang="zh-CN" dirty="0" err="1"/>
              <a:t>index.jsp</a:t>
            </a:r>
            <a:r>
              <a:rPr lang="zh-CN" altLang="en-US" dirty="0"/>
              <a:t>中“注册（</a:t>
            </a:r>
            <a:r>
              <a:rPr lang="en-US" altLang="zh-CN" dirty="0"/>
              <a:t>index/register</a:t>
            </a:r>
            <a:r>
              <a:rPr lang="zh-CN" altLang="en-US" dirty="0"/>
              <a:t>）”和“登录（</a:t>
            </a:r>
            <a:r>
              <a:rPr lang="en-US" altLang="zh-CN" dirty="0"/>
              <a:t>index/login</a:t>
            </a:r>
            <a:r>
              <a:rPr lang="zh-CN" altLang="en-US" dirty="0"/>
              <a:t>）”超链接请求。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60019F-EE0D-4574-9F57-A7006F8F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13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49A56E-EEE3-4C80-A2ED-D4926D9EED2D}"/>
              </a:ext>
            </a:extLst>
          </p:cNvPr>
          <p:cNvSpPr txBox="1"/>
          <p:nvPr/>
        </p:nvSpPr>
        <p:spPr>
          <a:xfrm>
            <a:off x="969484" y="3380037"/>
            <a:ext cx="7601640" cy="3416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@Controller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@RequestMapping("/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index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IndexController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@RequestMapping("/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login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String login()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return "login";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@RequestMapping("/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register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String register()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return "register";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7F6ECC-6135-47B4-AFE3-5AC6606613C1}"/>
              </a:ext>
            </a:extLst>
          </p:cNvPr>
          <p:cNvSpPr/>
          <p:nvPr/>
        </p:nvSpPr>
        <p:spPr>
          <a:xfrm>
            <a:off x="6202496" y="3972119"/>
            <a:ext cx="3759966" cy="113845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r>
              <a:rPr lang="zh-CN" altLang="en-US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请思考</a:t>
            </a:r>
            <a:br>
              <a:rPr lang="en-US" altLang="zh-CN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与前端请求</a:t>
            </a:r>
            <a:r>
              <a:rPr lang="en-US" altLang="zh-CN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URL</a:t>
            </a:r>
            <a:r>
              <a:rPr lang="zh-CN" altLang="en-US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是什么关系？</a:t>
            </a:r>
            <a:endParaRPr lang="zh-CN" altLang="en-US" sz="20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53483CB-29C5-4C71-A008-C03D4421BC4B}"/>
              </a:ext>
            </a:extLst>
          </p:cNvPr>
          <p:cNvCxnSpPr>
            <a:cxnSpLocks/>
          </p:cNvCxnSpPr>
          <p:nvPr/>
        </p:nvCxnSpPr>
        <p:spPr>
          <a:xfrm>
            <a:off x="3977089" y="3898565"/>
            <a:ext cx="2118911" cy="420047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FF0A72F-EBC4-40F6-B742-1F1CE18F5534}"/>
              </a:ext>
            </a:extLst>
          </p:cNvPr>
          <p:cNvCxnSpPr>
            <a:cxnSpLocks/>
          </p:cNvCxnSpPr>
          <p:nvPr/>
        </p:nvCxnSpPr>
        <p:spPr>
          <a:xfrm>
            <a:off x="4439798" y="4428781"/>
            <a:ext cx="1656202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41AEAB0-1A4B-4722-AC50-D9D1AA868C4E}"/>
              </a:ext>
            </a:extLst>
          </p:cNvPr>
          <p:cNvCxnSpPr/>
          <p:nvPr/>
        </p:nvCxnSpPr>
        <p:spPr>
          <a:xfrm flipV="1">
            <a:off x="4811158" y="4549966"/>
            <a:ext cx="1284842" cy="101727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877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E6BD7-A6A9-4778-AE73-C5FA213D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．创建</a:t>
            </a:r>
            <a:r>
              <a:rPr lang="en-US" altLang="zh-CN" dirty="0"/>
              <a:t>Spring MVC</a:t>
            </a:r>
            <a:r>
              <a:rPr lang="zh-CN" altLang="en-US" dirty="0"/>
              <a:t>的配置文件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8FF3C-1642-43B7-992B-EC13FB6D4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590"/>
            <a:ext cx="10515600" cy="4586694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Spring MVC</a:t>
            </a:r>
            <a:r>
              <a:rPr lang="zh-CN" altLang="en-US" dirty="0"/>
              <a:t>中，使用扫描机制找到应用中所有基于注解的控制器类。所以，为了让控制器类被</a:t>
            </a:r>
            <a:r>
              <a:rPr lang="en-US" altLang="zh-CN" dirty="0"/>
              <a:t>Spring MVC</a:t>
            </a:r>
            <a:r>
              <a:rPr lang="zh-CN" altLang="en-US" dirty="0"/>
              <a:t>框架扫描到，需要在配置文件中声明</a:t>
            </a:r>
            <a:r>
              <a:rPr lang="en-US" altLang="zh-CN" dirty="0"/>
              <a:t>spring-context</a:t>
            </a:r>
            <a:r>
              <a:rPr lang="zh-CN" altLang="en-US" dirty="0"/>
              <a:t>，并使用</a:t>
            </a:r>
            <a:r>
              <a:rPr lang="en-US" altLang="zh-CN" dirty="0"/>
              <a:t>&lt;</a:t>
            </a:r>
            <a:r>
              <a:rPr lang="en-US" altLang="zh-CN" dirty="0" err="1"/>
              <a:t>context:component-scan</a:t>
            </a:r>
            <a:r>
              <a:rPr lang="en-US" altLang="zh-CN" dirty="0"/>
              <a:t>/&gt;</a:t>
            </a:r>
            <a:r>
              <a:rPr lang="zh-CN" altLang="en-US" dirty="0"/>
              <a:t>元素指定控制器类的基本包（请确保所有控制器类都在基本包及其子包下）。另外，需要在配置文件中定义</a:t>
            </a:r>
            <a:r>
              <a:rPr lang="en-US" altLang="zh-CN" dirty="0"/>
              <a:t>Spring MVC</a:t>
            </a:r>
            <a:r>
              <a:rPr lang="zh-CN" altLang="en-US" dirty="0"/>
              <a:t>的视图解析器（</a:t>
            </a:r>
            <a:r>
              <a:rPr lang="en-US" altLang="zh-CN" dirty="0" err="1"/>
              <a:t>ViewResolver</a:t>
            </a:r>
            <a:r>
              <a:rPr lang="zh-CN" altLang="en-US" dirty="0"/>
              <a:t>）。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20EF4F-ABCE-4F26-9840-249FC224E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14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26DCD1-4BF9-4B47-85A4-9900DC787372}"/>
              </a:ext>
            </a:extLst>
          </p:cNvPr>
          <p:cNvSpPr txBox="1"/>
          <p:nvPr/>
        </p:nvSpPr>
        <p:spPr>
          <a:xfrm>
            <a:off x="838200" y="3995678"/>
            <a:ext cx="9143082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&lt;!--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使用扫描机制，扫描控制器类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1800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context:component-scan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base-package="controller"/&gt;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	&lt;!--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配置视图解析器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&lt;bean class="org.springframework.web.servlet.view.InternalResourceViewResolver"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id="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internalResourceViewResolver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&lt;!--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前缀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&lt;property name="prefix" value="/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WEB-INF/</a:t>
            </a:r>
            <a:r>
              <a:rPr lang="en-US" altLang="zh-CN" sz="1800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jsp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/"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&lt;!--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后缀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&lt;property name="suffix" value="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en-US" altLang="zh-CN" sz="1800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jsp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&lt;/bean&gt;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118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2DD19-224F-4BA2-B0EC-EAB5F5B6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．应用的其他页面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EA337-7B8F-4AC1-A78D-D99846863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IndexController</a:t>
            </a:r>
            <a:r>
              <a:rPr lang="zh-CN" altLang="en-US" dirty="0"/>
              <a:t>控制器的</a:t>
            </a:r>
            <a:r>
              <a:rPr lang="en-US" altLang="zh-CN" dirty="0"/>
              <a:t>register</a:t>
            </a:r>
            <a:r>
              <a:rPr lang="zh-CN" altLang="en-US" dirty="0"/>
              <a:t>方法处理成功后，跳转到“</a:t>
            </a:r>
            <a:r>
              <a:rPr lang="en-US" altLang="zh-CN" dirty="0">
                <a:solidFill>
                  <a:srgbClr val="C00000"/>
                </a:solidFill>
              </a:rPr>
              <a:t>/WEB-INF/</a:t>
            </a:r>
            <a:r>
              <a:rPr lang="en-US" altLang="zh-CN" dirty="0" err="1">
                <a:solidFill>
                  <a:srgbClr val="C00000"/>
                </a:solidFill>
              </a:rPr>
              <a:t>jsp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en-US" altLang="zh-CN" dirty="0" err="1">
                <a:solidFill>
                  <a:srgbClr val="C00000"/>
                </a:solidFill>
              </a:rPr>
              <a:t>register.jsp</a:t>
            </a:r>
            <a:r>
              <a:rPr lang="en-US" altLang="zh-CN" dirty="0"/>
              <a:t>”</a:t>
            </a:r>
            <a:r>
              <a:rPr lang="zh-CN" altLang="en-US" dirty="0"/>
              <a:t>视图；</a:t>
            </a:r>
            <a:r>
              <a:rPr lang="en-US" altLang="zh-CN" dirty="0" err="1"/>
              <a:t>IndexController</a:t>
            </a:r>
            <a:r>
              <a:rPr lang="zh-CN" altLang="en-US" dirty="0"/>
              <a:t>控制器的</a:t>
            </a:r>
            <a:r>
              <a:rPr lang="en-US" altLang="zh-CN" dirty="0"/>
              <a:t>login</a:t>
            </a:r>
            <a:r>
              <a:rPr lang="zh-CN" altLang="en-US" dirty="0"/>
              <a:t>方法处理成功后，跳转到“</a:t>
            </a:r>
            <a:r>
              <a:rPr lang="en-US" altLang="zh-CN" dirty="0">
                <a:solidFill>
                  <a:srgbClr val="C00000"/>
                </a:solidFill>
              </a:rPr>
              <a:t>/WEB-INF/</a:t>
            </a:r>
            <a:r>
              <a:rPr lang="en-US" altLang="zh-CN" dirty="0" err="1">
                <a:solidFill>
                  <a:srgbClr val="C00000"/>
                </a:solidFill>
              </a:rPr>
              <a:t>jsp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en-US" altLang="zh-CN" dirty="0" err="1">
                <a:solidFill>
                  <a:srgbClr val="C00000"/>
                </a:solidFill>
              </a:rPr>
              <a:t>login.jsp</a:t>
            </a:r>
            <a:r>
              <a:rPr lang="en-US" altLang="zh-CN" dirty="0"/>
              <a:t>”</a:t>
            </a:r>
            <a:r>
              <a:rPr lang="zh-CN" altLang="en-US" dirty="0"/>
              <a:t>视图。因此，应用的“</a:t>
            </a:r>
            <a:r>
              <a:rPr lang="en-US" altLang="zh-CN" dirty="0"/>
              <a:t>/WEB-INF/</a:t>
            </a:r>
            <a:r>
              <a:rPr lang="en-US" altLang="zh-CN" dirty="0" err="1"/>
              <a:t>jsp</a:t>
            </a:r>
            <a:r>
              <a:rPr lang="en-US" altLang="zh-CN" dirty="0"/>
              <a:t>”</a:t>
            </a:r>
            <a:r>
              <a:rPr lang="zh-CN" altLang="en-US" dirty="0"/>
              <a:t>目录下应有“</a:t>
            </a:r>
            <a:r>
              <a:rPr lang="en-US" altLang="zh-CN" dirty="0" err="1"/>
              <a:t>register.jsp</a:t>
            </a:r>
            <a:r>
              <a:rPr lang="en-US" altLang="zh-CN" dirty="0"/>
              <a:t>”</a:t>
            </a:r>
            <a:r>
              <a:rPr lang="zh-CN" altLang="en-US" dirty="0"/>
              <a:t>和“</a:t>
            </a:r>
            <a:r>
              <a:rPr lang="en-US" altLang="zh-CN" dirty="0" err="1"/>
              <a:t>login.jsp</a:t>
            </a:r>
            <a:r>
              <a:rPr lang="en-US" altLang="zh-CN" dirty="0"/>
              <a:t>”</a:t>
            </a:r>
            <a:r>
              <a:rPr lang="zh-CN" altLang="en-US" dirty="0"/>
              <a:t>页面。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0854F8-26DD-4C89-BD0F-8D5FD1D6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15</a:t>
            </a:fld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D83E77-E9E4-4063-AB72-9EBE8027FD5C}"/>
              </a:ext>
            </a:extLst>
          </p:cNvPr>
          <p:cNvSpPr/>
          <p:nvPr/>
        </p:nvSpPr>
        <p:spPr>
          <a:xfrm>
            <a:off x="3985633" y="4208787"/>
            <a:ext cx="3880411" cy="113845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r>
              <a:rPr lang="zh-CN" altLang="en-US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请思考</a:t>
            </a:r>
            <a:br>
              <a:rPr lang="en-US" altLang="zh-CN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与视图解析器是什么关系？</a:t>
            </a:r>
            <a:endParaRPr lang="zh-CN" altLang="en-US" sz="20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64668EA-A92E-44C8-A3D5-79F402302119}"/>
              </a:ext>
            </a:extLst>
          </p:cNvPr>
          <p:cNvCxnSpPr>
            <a:cxnSpLocks/>
          </p:cNvCxnSpPr>
          <p:nvPr/>
        </p:nvCxnSpPr>
        <p:spPr>
          <a:xfrm>
            <a:off x="4461831" y="2346593"/>
            <a:ext cx="848299" cy="17516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E29920C-F85B-410D-8D4E-C6413473F774}"/>
              </a:ext>
            </a:extLst>
          </p:cNvPr>
          <p:cNvCxnSpPr/>
          <p:nvPr/>
        </p:nvCxnSpPr>
        <p:spPr>
          <a:xfrm flipH="1">
            <a:off x="6466901" y="2776251"/>
            <a:ext cx="1872868" cy="132202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279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E4FA1-F0B0-4715-9AC2-FA52647E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．发布并运行</a:t>
            </a:r>
            <a:r>
              <a:rPr lang="en-US" altLang="zh-CN" dirty="0"/>
              <a:t>Spring MVC</a:t>
            </a:r>
            <a:r>
              <a:rPr lang="zh-CN" altLang="en-US" dirty="0"/>
              <a:t>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86CEE-3F16-4C29-A6B0-14C903C1E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Eclipse</a:t>
            </a:r>
            <a:r>
              <a:rPr lang="zh-CN" altLang="en-US" dirty="0"/>
              <a:t>中第</a:t>
            </a:r>
            <a:r>
              <a:rPr lang="en-US" altLang="zh-CN" dirty="0"/>
              <a:t>1</a:t>
            </a:r>
            <a:r>
              <a:rPr lang="zh-CN" altLang="en-US" dirty="0"/>
              <a:t>次运行</a:t>
            </a:r>
            <a:r>
              <a:rPr lang="en-US" altLang="zh-CN" dirty="0"/>
              <a:t>Spring MVC</a:t>
            </a:r>
            <a:r>
              <a:rPr lang="zh-CN" altLang="en-US" dirty="0"/>
              <a:t>应用时，需要将应用发布到</a:t>
            </a:r>
            <a:r>
              <a:rPr lang="en-US" altLang="zh-CN" dirty="0"/>
              <a:t>Tomcat</a:t>
            </a:r>
            <a:r>
              <a:rPr lang="zh-CN" altLang="en-US" dirty="0"/>
              <a:t>。例如，运行</a:t>
            </a:r>
            <a:r>
              <a:rPr lang="en-US" altLang="zh-CN" dirty="0"/>
              <a:t>ch2_1</a:t>
            </a:r>
            <a:r>
              <a:rPr lang="zh-CN" altLang="en-US" dirty="0"/>
              <a:t>应用时，可以右击应用名称</a:t>
            </a:r>
            <a:r>
              <a:rPr lang="en-US" altLang="zh-CN" dirty="0"/>
              <a:t>ch2_1</a:t>
            </a:r>
            <a:r>
              <a:rPr lang="zh-CN" altLang="en-US" dirty="0"/>
              <a:t>，选择</a:t>
            </a:r>
            <a:r>
              <a:rPr lang="en-US" altLang="zh-CN" dirty="0">
                <a:solidFill>
                  <a:srgbClr val="C00000"/>
                </a:solidFill>
              </a:rPr>
              <a:t>Run As/Run on Server</a:t>
            </a:r>
            <a:r>
              <a:rPr lang="zh-CN" altLang="en-US" dirty="0"/>
              <a:t>即完成发布并运行。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ADCC51-B1B2-4084-B520-EF6B378A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46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17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58628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2.1  Spring MVC</a:t>
            </a:r>
            <a:r>
              <a:rPr kumimoji="1" lang="zh-CN" altLang="en-US" dirty="0"/>
              <a:t>的工作原理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2.2  Spring MVC</a:t>
            </a:r>
            <a:r>
              <a:rPr kumimoji="1" lang="zh-CN" altLang="en-US" dirty="0"/>
              <a:t>的工作环境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2.3  </a:t>
            </a:r>
            <a:r>
              <a:rPr kumimoji="1" lang="zh-CN" altLang="en-US" dirty="0">
                <a:solidFill>
                  <a:srgbClr val="C00000"/>
                </a:solidFill>
              </a:rPr>
              <a:t>基于注解的控制器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2.4  </a:t>
            </a:r>
            <a:r>
              <a:rPr kumimoji="1" lang="zh-CN" altLang="en-US" dirty="0"/>
              <a:t>表单标签库与数据绑定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2.5  JSON</a:t>
            </a:r>
            <a:r>
              <a:rPr kumimoji="1" lang="zh-CN" altLang="en-US" dirty="0"/>
              <a:t>数据交互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2.6  </a:t>
            </a:r>
            <a:r>
              <a:rPr kumimoji="1" lang="zh-CN" altLang="en-US" dirty="0"/>
              <a:t>拦截器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2.7  </a:t>
            </a:r>
            <a:r>
              <a:rPr kumimoji="1" lang="zh-CN" altLang="en-US" dirty="0"/>
              <a:t>文件上传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9956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0555D-48FF-4101-A728-52E72400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 </a:t>
            </a:r>
            <a:r>
              <a:rPr lang="zh-CN" altLang="en-US" dirty="0"/>
              <a:t>基于注解的控制器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014AD-67AF-4AFB-BAF4-9F6B05D18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2.3.1  Controller</a:t>
            </a:r>
            <a:r>
              <a:rPr lang="zh-CN" altLang="en-US" dirty="0">
                <a:solidFill>
                  <a:srgbClr val="C00000"/>
                </a:solidFill>
              </a:rPr>
              <a:t>注解类型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2.3.2  </a:t>
            </a:r>
            <a:r>
              <a:rPr lang="en-US" altLang="zh-CN" dirty="0" err="1"/>
              <a:t>RequestMapping</a:t>
            </a:r>
            <a:r>
              <a:rPr lang="zh-CN" altLang="en-US" dirty="0"/>
              <a:t>注解类型</a:t>
            </a:r>
            <a:endParaRPr lang="en-US" altLang="zh-CN" dirty="0"/>
          </a:p>
          <a:p>
            <a:r>
              <a:rPr lang="en-US" altLang="zh-CN" dirty="0"/>
              <a:t>2.3.3  </a:t>
            </a:r>
            <a:r>
              <a:rPr lang="zh-CN" altLang="en-US" dirty="0"/>
              <a:t>编写请求处理方法</a:t>
            </a:r>
            <a:endParaRPr lang="en-US" altLang="zh-CN" dirty="0"/>
          </a:p>
          <a:p>
            <a:r>
              <a:rPr lang="en-US" altLang="zh-CN" dirty="0"/>
              <a:t>2.3.4  Controller</a:t>
            </a:r>
            <a:r>
              <a:rPr lang="zh-CN" altLang="en-US" dirty="0"/>
              <a:t>接收请求参数的常见方式</a:t>
            </a:r>
            <a:endParaRPr lang="en-US" altLang="zh-CN" dirty="0"/>
          </a:p>
          <a:p>
            <a:r>
              <a:rPr lang="en-US" altLang="zh-CN" dirty="0"/>
              <a:t>2.3.5  </a:t>
            </a:r>
            <a:r>
              <a:rPr lang="zh-CN" altLang="en-US" dirty="0"/>
              <a:t>重定向与转发</a:t>
            </a:r>
            <a:endParaRPr lang="en-US" altLang="zh-CN" dirty="0"/>
          </a:p>
          <a:p>
            <a:r>
              <a:rPr lang="en-US" altLang="zh-CN" dirty="0"/>
              <a:t>2.3.6  </a:t>
            </a:r>
            <a:r>
              <a:rPr lang="zh-CN" altLang="en-US" dirty="0"/>
              <a:t>应用</a:t>
            </a:r>
            <a:r>
              <a:rPr lang="en-US" altLang="zh-CN" dirty="0"/>
              <a:t>@Autowired</a:t>
            </a:r>
            <a:r>
              <a:rPr lang="zh-CN" altLang="en-US" dirty="0"/>
              <a:t>进行依赖注入</a:t>
            </a:r>
            <a:endParaRPr lang="en-US" altLang="zh-CN" dirty="0"/>
          </a:p>
          <a:p>
            <a:r>
              <a:rPr lang="en-US" altLang="zh-CN" dirty="0"/>
              <a:t>2.3.7  @ModelAttribute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697D64-FEE8-46C8-AB0D-BC78691F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471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CC7AC-475E-1E4C-8CD6-1AECBEC2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本章目标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1732F0-50F7-8947-81D6-CBBAE8232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了解</a:t>
            </a:r>
            <a:r>
              <a:rPr kumimoji="1" lang="en-US" altLang="zh-CN" dirty="0"/>
              <a:t>Spring MVC</a:t>
            </a:r>
            <a:r>
              <a:rPr kumimoji="1" lang="zh-CN" altLang="en-US" dirty="0"/>
              <a:t>的工作原理</a:t>
            </a:r>
            <a:endParaRPr kumimoji="1"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>
                <a:solidFill>
                  <a:srgbClr val="C00000"/>
                </a:solidFill>
              </a:rPr>
              <a:t>掌握基于注解的控制器的编写方式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了解数据绑定的基本原理</a:t>
            </a:r>
            <a:endParaRPr kumimoji="1"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>
                <a:solidFill>
                  <a:srgbClr val="C00000"/>
                </a:solidFill>
              </a:rPr>
              <a:t>掌握</a:t>
            </a:r>
            <a:r>
              <a:rPr kumimoji="1" lang="en-US" altLang="zh-CN" dirty="0">
                <a:solidFill>
                  <a:srgbClr val="C00000"/>
                </a:solidFill>
              </a:rPr>
              <a:t>Spring MVC</a:t>
            </a:r>
            <a:r>
              <a:rPr kumimoji="1" lang="zh-CN" altLang="en-US" dirty="0">
                <a:solidFill>
                  <a:srgbClr val="C00000"/>
                </a:solidFill>
              </a:rPr>
              <a:t>应用的开发步骤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>
                <a:solidFill>
                  <a:srgbClr val="C00000"/>
                </a:solidFill>
              </a:rPr>
              <a:t>了解拦截器的基本用法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3E877C-BC12-7E4D-A194-CD69A5A31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1699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8820E-0B77-478E-A992-0005E83F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2.3.1  Controller</a:t>
            </a:r>
            <a:r>
              <a:rPr lang="zh-CN" altLang="en-US" dirty="0"/>
              <a:t>注解类型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E85D28-D9EE-47B4-8421-239CB989D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Spring MVC</a:t>
            </a:r>
            <a:r>
              <a:rPr lang="zh-CN" altLang="en-US" dirty="0"/>
              <a:t>中，使用</a:t>
            </a:r>
            <a:r>
              <a:rPr lang="en-US" altLang="zh-CN" dirty="0" err="1"/>
              <a:t>org.springframework.stereotype.Controller</a:t>
            </a:r>
            <a:r>
              <a:rPr lang="zh-CN" altLang="en-US" dirty="0"/>
              <a:t>注解类型声明某类的实例是一个控制器。例如，</a:t>
            </a:r>
            <a:r>
              <a:rPr lang="en-US" altLang="zh-CN" dirty="0"/>
              <a:t>2.2.2</a:t>
            </a:r>
            <a:r>
              <a:rPr lang="zh-CN" altLang="en-US" dirty="0"/>
              <a:t>节中的</a:t>
            </a:r>
            <a:r>
              <a:rPr lang="en-US" altLang="zh-CN" dirty="0" err="1"/>
              <a:t>IndexController</a:t>
            </a:r>
            <a:r>
              <a:rPr lang="zh-CN" altLang="en-US" dirty="0"/>
              <a:t>控制器类。别忘了在</a:t>
            </a:r>
            <a:r>
              <a:rPr lang="en-US" altLang="zh-CN" dirty="0"/>
              <a:t>Spring MVC</a:t>
            </a:r>
            <a:r>
              <a:rPr lang="zh-CN" altLang="en-US" dirty="0"/>
              <a:t>的配置文件中使用</a:t>
            </a:r>
            <a:r>
              <a:rPr lang="en-US" altLang="zh-CN" dirty="0">
                <a:solidFill>
                  <a:srgbClr val="C00000"/>
                </a:solidFill>
              </a:rPr>
              <a:t>&lt;</a:t>
            </a:r>
            <a:r>
              <a:rPr lang="en-US" altLang="zh-CN" dirty="0" err="1">
                <a:solidFill>
                  <a:srgbClr val="C00000"/>
                </a:solidFill>
              </a:rPr>
              <a:t>context:component-scan</a:t>
            </a:r>
            <a:r>
              <a:rPr lang="en-US" altLang="zh-CN" dirty="0">
                <a:solidFill>
                  <a:srgbClr val="C00000"/>
                </a:solidFill>
              </a:rPr>
              <a:t>/&gt;</a:t>
            </a:r>
            <a:r>
              <a:rPr lang="zh-CN" altLang="en-US" dirty="0"/>
              <a:t>元素（见</a:t>
            </a: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2-1】</a:t>
            </a:r>
            <a:r>
              <a:rPr lang="zh-CN" altLang="en-US" dirty="0"/>
              <a:t>）指定控制器类的基本包，进而扫描所有注解的控制器类。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D83759-4ECF-48BB-96A2-E23577C3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278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0555D-48FF-4101-A728-52E72400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 </a:t>
            </a:r>
            <a:r>
              <a:rPr lang="zh-CN" altLang="en-US" dirty="0"/>
              <a:t>基于注解的控制器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014AD-67AF-4AFB-BAF4-9F6B05D18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2.3.1  Controller</a:t>
            </a:r>
            <a:r>
              <a:rPr lang="zh-CN" altLang="en-US" dirty="0"/>
              <a:t>注解类型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2.3.2  </a:t>
            </a:r>
            <a:r>
              <a:rPr lang="en-US" altLang="zh-CN" dirty="0" err="1">
                <a:solidFill>
                  <a:srgbClr val="C00000"/>
                </a:solidFill>
              </a:rPr>
              <a:t>RequestMapping</a:t>
            </a:r>
            <a:r>
              <a:rPr lang="zh-CN" altLang="en-US" dirty="0">
                <a:solidFill>
                  <a:srgbClr val="C00000"/>
                </a:solidFill>
              </a:rPr>
              <a:t>注解类型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2.3.3  </a:t>
            </a:r>
            <a:r>
              <a:rPr lang="zh-CN" altLang="en-US" dirty="0"/>
              <a:t>编写请求处理方法</a:t>
            </a:r>
            <a:endParaRPr lang="en-US" altLang="zh-CN" dirty="0"/>
          </a:p>
          <a:p>
            <a:r>
              <a:rPr lang="en-US" altLang="zh-CN" dirty="0"/>
              <a:t>2.3.4  Controller</a:t>
            </a:r>
            <a:r>
              <a:rPr lang="zh-CN" altLang="en-US" dirty="0"/>
              <a:t>接收请求参数的常见方式</a:t>
            </a:r>
            <a:endParaRPr lang="en-US" altLang="zh-CN" dirty="0"/>
          </a:p>
          <a:p>
            <a:r>
              <a:rPr lang="en-US" altLang="zh-CN" dirty="0"/>
              <a:t>2.3.5  </a:t>
            </a:r>
            <a:r>
              <a:rPr lang="zh-CN" altLang="en-US" dirty="0"/>
              <a:t>重定向与转发</a:t>
            </a:r>
            <a:endParaRPr lang="en-US" altLang="zh-CN" dirty="0"/>
          </a:p>
          <a:p>
            <a:r>
              <a:rPr lang="en-US" altLang="zh-CN" dirty="0"/>
              <a:t>2.3.6  </a:t>
            </a:r>
            <a:r>
              <a:rPr lang="zh-CN" altLang="en-US" dirty="0"/>
              <a:t>应用</a:t>
            </a:r>
            <a:r>
              <a:rPr lang="en-US" altLang="zh-CN" dirty="0"/>
              <a:t>@Autowired</a:t>
            </a:r>
            <a:r>
              <a:rPr lang="zh-CN" altLang="en-US" dirty="0"/>
              <a:t>进行依赖注入</a:t>
            </a:r>
            <a:endParaRPr lang="en-US" altLang="zh-CN" dirty="0"/>
          </a:p>
          <a:p>
            <a:r>
              <a:rPr lang="en-US" altLang="zh-CN" dirty="0"/>
              <a:t>2.3.7  @ModelAttribute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697D64-FEE8-46C8-AB0D-BC78691F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8023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4A284-DFC8-4B5C-A850-ACA3095A0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2.3.2  </a:t>
            </a:r>
            <a:r>
              <a:rPr lang="en-US" altLang="zh-CN" dirty="0" err="1"/>
              <a:t>RequestMapping</a:t>
            </a:r>
            <a:r>
              <a:rPr lang="zh-CN" altLang="en-US" dirty="0"/>
              <a:t>注解类型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C0A943-EBA7-48B2-B547-649C23719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在基于注解的控制器类中，可以为每个请求编写对应的处理方法。如何将请求与处理方法一一对应呢？需要使用</a:t>
            </a:r>
            <a:r>
              <a:rPr lang="en-US" altLang="zh-CN" dirty="0" err="1"/>
              <a:t>org.springframework.web.bind.annotation.</a:t>
            </a:r>
            <a:r>
              <a:rPr lang="en-US" altLang="zh-CN" dirty="0" err="1">
                <a:solidFill>
                  <a:srgbClr val="C00000"/>
                </a:solidFill>
              </a:rPr>
              <a:t>RequestMapping</a:t>
            </a:r>
            <a:r>
              <a:rPr lang="zh-CN" altLang="en-US" dirty="0"/>
              <a:t>注解类型将</a:t>
            </a:r>
            <a:r>
              <a:rPr lang="zh-CN" altLang="en-US" dirty="0">
                <a:solidFill>
                  <a:srgbClr val="C00000"/>
                </a:solidFill>
              </a:rPr>
              <a:t>请求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C00000"/>
                </a:solidFill>
              </a:rPr>
              <a:t>处理方法一一对应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A27FC3-7EC1-46C9-977B-68EE4677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8132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2E68B-CECC-4CDF-9783-82CA0287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方法级别注解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C95ABE-1F1D-4115-926F-2727CB0A2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22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7D74A8-B4DC-4CB6-B123-E890BD4B5FD1}"/>
              </a:ext>
            </a:extLst>
          </p:cNvPr>
          <p:cNvSpPr txBox="1"/>
          <p:nvPr/>
        </p:nvSpPr>
        <p:spPr>
          <a:xfrm>
            <a:off x="958467" y="1443841"/>
            <a:ext cx="8747393" cy="39703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>
              <a:spcBef>
                <a:spcPts val="600"/>
              </a:spcBef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@Controller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IndexController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@RequestMapping(value = "/index/login")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String login()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/**login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代表逻辑视图名称，需要根据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 MVC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配置中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 *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internalResourceViewResolver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的前缀和后缀找到对应的物理视图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 */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return "login";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@RequestMapping(value = "/index/register")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String register()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return "register";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8183F2-EB43-4940-81B4-2D8A50FC56A7}"/>
              </a:ext>
            </a:extLst>
          </p:cNvPr>
          <p:cNvSpPr txBox="1"/>
          <p:nvPr/>
        </p:nvSpPr>
        <p:spPr>
          <a:xfrm>
            <a:off x="2177667" y="5031918"/>
            <a:ext cx="9463490" cy="12899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注解的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属性将请求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URI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映射到方法，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属性是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RequestMapping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注解的默认属性，如果就一个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属性，则可省略该属性。可以使用如下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login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方法（请求处理方法）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http://localhost:xxx/yyyy/index/login</a:t>
            </a:r>
            <a:endParaRPr lang="zh-CN" altLang="zh-CN" sz="1800" kern="100" dirty="0">
              <a:solidFill>
                <a:srgbClr val="C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1019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08FF7-47AD-4572-8A29-701123075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类级别注解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80B91C-80EA-46C2-B0FA-3532F36AE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23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DC56A5-B924-4D77-855F-B2CB53133A43}"/>
              </a:ext>
            </a:extLst>
          </p:cNvPr>
          <p:cNvSpPr txBox="1"/>
          <p:nvPr/>
        </p:nvSpPr>
        <p:spPr>
          <a:xfrm>
            <a:off x="991517" y="1509311"/>
            <a:ext cx="5816907" cy="3416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@Controller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@RequestMapping("/index")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IndexController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@RequestMapping("/login")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String login()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return "login";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@RequestMapping("/register")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String register()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return "register";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E48D86-D2EC-43BE-937B-4B7A2C719D57}"/>
              </a:ext>
            </a:extLst>
          </p:cNvPr>
          <p:cNvSpPr txBox="1"/>
          <p:nvPr/>
        </p:nvSpPr>
        <p:spPr>
          <a:xfrm>
            <a:off x="1307508" y="5045725"/>
            <a:ext cx="9576984" cy="8744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为了方便程序维护，建议开发者采用类级别注解，将相关处理放在同一个控制器类中，例如，对商品的增、删、改、查处理方法都可以放在一个名为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GoodsOperate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的控制类中。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3888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0555D-48FF-4101-A728-52E72400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 </a:t>
            </a:r>
            <a:r>
              <a:rPr lang="zh-CN" altLang="en-US" dirty="0"/>
              <a:t>基于注解的控制器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014AD-67AF-4AFB-BAF4-9F6B05D18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2.3.1  Controller</a:t>
            </a:r>
            <a:r>
              <a:rPr lang="zh-CN" altLang="en-US" dirty="0"/>
              <a:t>注解类型</a:t>
            </a:r>
            <a:endParaRPr lang="en-US" altLang="zh-CN" dirty="0"/>
          </a:p>
          <a:p>
            <a:r>
              <a:rPr lang="en-US" altLang="zh-CN" dirty="0"/>
              <a:t>2.3.2  </a:t>
            </a:r>
            <a:r>
              <a:rPr lang="en-US" altLang="zh-CN" dirty="0" err="1"/>
              <a:t>RequestMapping</a:t>
            </a:r>
            <a:r>
              <a:rPr lang="zh-CN" altLang="en-US" dirty="0"/>
              <a:t>注解类型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2.3.3  </a:t>
            </a:r>
            <a:r>
              <a:rPr lang="zh-CN" altLang="en-US" dirty="0">
                <a:solidFill>
                  <a:srgbClr val="C00000"/>
                </a:solidFill>
              </a:rPr>
              <a:t>编写请求处理方法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2.3.4  Controller</a:t>
            </a:r>
            <a:r>
              <a:rPr lang="zh-CN" altLang="en-US" dirty="0"/>
              <a:t>接收请求参数的常见方式</a:t>
            </a:r>
            <a:endParaRPr lang="en-US" altLang="zh-CN" dirty="0"/>
          </a:p>
          <a:p>
            <a:r>
              <a:rPr lang="en-US" altLang="zh-CN" dirty="0"/>
              <a:t>2.3.5  </a:t>
            </a:r>
            <a:r>
              <a:rPr lang="zh-CN" altLang="en-US" dirty="0"/>
              <a:t>重定向与转发</a:t>
            </a:r>
            <a:endParaRPr lang="en-US" altLang="zh-CN" dirty="0"/>
          </a:p>
          <a:p>
            <a:r>
              <a:rPr lang="en-US" altLang="zh-CN" dirty="0"/>
              <a:t>2.3.6  </a:t>
            </a:r>
            <a:r>
              <a:rPr lang="zh-CN" altLang="en-US" dirty="0"/>
              <a:t>应用</a:t>
            </a:r>
            <a:r>
              <a:rPr lang="en-US" altLang="zh-CN" dirty="0"/>
              <a:t>@Autowired</a:t>
            </a:r>
            <a:r>
              <a:rPr lang="zh-CN" altLang="en-US" dirty="0"/>
              <a:t>进行依赖注入</a:t>
            </a:r>
            <a:endParaRPr lang="en-US" altLang="zh-CN" dirty="0"/>
          </a:p>
          <a:p>
            <a:r>
              <a:rPr lang="en-US" altLang="zh-CN" dirty="0"/>
              <a:t>2.3.7  @ModelAttribute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697D64-FEE8-46C8-AB0D-BC78691F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106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B0766-1130-4726-B545-23E9824E0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请求处理方法中常出现的参数类型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E487FC-3D2D-4A63-A656-856BB845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25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D9058C-C58E-4FD6-BE52-B2B1A25D5200}"/>
              </a:ext>
            </a:extLst>
          </p:cNvPr>
          <p:cNvSpPr txBox="1"/>
          <p:nvPr/>
        </p:nvSpPr>
        <p:spPr>
          <a:xfrm>
            <a:off x="964715" y="1498294"/>
            <a:ext cx="8563605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@Controller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@RequestMapping("/index")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IndexController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@RequestMapping("/login")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String login(</a:t>
            </a:r>
            <a:r>
              <a:rPr lang="en-US" altLang="zh-CN" sz="18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HttpSession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session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8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HttpServletRequest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request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session.setAttribute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("skey", "session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范围的值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request.setAttribute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rkey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", "request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范围的值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return "login";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41CB2C-0DA1-4751-8DF3-96B199EA45F4}"/>
              </a:ext>
            </a:extLst>
          </p:cNvPr>
          <p:cNvSpPr txBox="1"/>
          <p:nvPr/>
        </p:nvSpPr>
        <p:spPr>
          <a:xfrm>
            <a:off x="800010" y="4713530"/>
            <a:ext cx="10591979" cy="12899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 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参数类型外，还有输入输出流、表单实体类、注解类型、与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框架相关的类型等等。但特别重要的类型是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org.springframework.ui.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类型，该类型是一个包含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框架类型。每次调用请求处理方法时，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都将创建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org.springframework.ui.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对象。</a:t>
            </a:r>
          </a:p>
        </p:txBody>
      </p:sp>
    </p:spTree>
    <p:extLst>
      <p:ext uri="{BB962C8B-B14F-4D97-AF65-F5344CB8AC3E}">
        <p14:creationId xmlns:p14="http://schemas.microsoft.com/office/powerpoint/2010/main" val="2629006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7E9E2-AA37-49AD-9567-2C2D6D999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请求处理方法常见的返回类型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5699A8-1729-487F-AEE1-4A10178A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最常见的返回类型，就是代表逻辑视图名称的</a:t>
            </a:r>
            <a:r>
              <a:rPr lang="en-US" altLang="zh-CN" dirty="0">
                <a:solidFill>
                  <a:srgbClr val="C00000"/>
                </a:solidFill>
              </a:rPr>
              <a:t>String</a:t>
            </a:r>
            <a:r>
              <a:rPr lang="zh-CN" altLang="en-US" dirty="0"/>
              <a:t>类型。除了</a:t>
            </a:r>
            <a:r>
              <a:rPr lang="en-US" altLang="zh-CN" dirty="0">
                <a:solidFill>
                  <a:srgbClr val="C00000"/>
                </a:solidFill>
              </a:rPr>
              <a:t>String</a:t>
            </a:r>
            <a:r>
              <a:rPr lang="zh-CN" altLang="en-US" dirty="0"/>
              <a:t>类型外，还有</a:t>
            </a:r>
            <a:r>
              <a:rPr lang="en-US" altLang="zh-CN" dirty="0"/>
              <a:t>Model</a:t>
            </a:r>
            <a:r>
              <a:rPr lang="zh-CN" altLang="en-US" dirty="0"/>
              <a:t>、</a:t>
            </a:r>
            <a:r>
              <a:rPr lang="en-US" altLang="zh-CN" dirty="0"/>
              <a:t>View</a:t>
            </a:r>
            <a:r>
              <a:rPr lang="zh-CN" altLang="en-US" dirty="0"/>
              <a:t>以及其它任意的</a:t>
            </a:r>
            <a:r>
              <a:rPr lang="en-US" altLang="zh-CN" dirty="0"/>
              <a:t>Java</a:t>
            </a:r>
            <a:r>
              <a:rPr lang="zh-CN" altLang="en-US" dirty="0"/>
              <a:t>类型。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E9D593-9F39-4533-BA78-6EC11F13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1216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0555D-48FF-4101-A728-52E72400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 </a:t>
            </a:r>
            <a:r>
              <a:rPr lang="zh-CN" altLang="en-US" dirty="0"/>
              <a:t>基于注解的控制器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014AD-67AF-4AFB-BAF4-9F6B05D18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2.3.1  Controller</a:t>
            </a:r>
            <a:r>
              <a:rPr lang="zh-CN" altLang="en-US" dirty="0"/>
              <a:t>注解类型</a:t>
            </a:r>
            <a:endParaRPr lang="en-US" altLang="zh-CN" dirty="0"/>
          </a:p>
          <a:p>
            <a:r>
              <a:rPr lang="en-US" altLang="zh-CN" dirty="0"/>
              <a:t>2.3.2  </a:t>
            </a:r>
            <a:r>
              <a:rPr lang="en-US" altLang="zh-CN" dirty="0" err="1"/>
              <a:t>RequestMapping</a:t>
            </a:r>
            <a:r>
              <a:rPr lang="zh-CN" altLang="en-US" dirty="0"/>
              <a:t>注解类型</a:t>
            </a:r>
            <a:endParaRPr lang="en-US" altLang="zh-CN" dirty="0"/>
          </a:p>
          <a:p>
            <a:r>
              <a:rPr lang="en-US" altLang="zh-CN" dirty="0"/>
              <a:t>2.3.3  </a:t>
            </a:r>
            <a:r>
              <a:rPr lang="zh-CN" altLang="en-US" dirty="0"/>
              <a:t>编写请求处理方法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2.3.4  Controller</a:t>
            </a:r>
            <a:r>
              <a:rPr lang="zh-CN" altLang="en-US" dirty="0">
                <a:solidFill>
                  <a:srgbClr val="C00000"/>
                </a:solidFill>
              </a:rPr>
              <a:t>接收请求参数的常见方式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2.3.5  </a:t>
            </a:r>
            <a:r>
              <a:rPr lang="zh-CN" altLang="en-US" dirty="0"/>
              <a:t>重定向与转发</a:t>
            </a:r>
            <a:endParaRPr lang="en-US" altLang="zh-CN" dirty="0"/>
          </a:p>
          <a:p>
            <a:r>
              <a:rPr lang="en-US" altLang="zh-CN" dirty="0"/>
              <a:t>2.3.6  </a:t>
            </a:r>
            <a:r>
              <a:rPr lang="zh-CN" altLang="en-US" dirty="0"/>
              <a:t>应用</a:t>
            </a:r>
            <a:r>
              <a:rPr lang="en-US" altLang="zh-CN" dirty="0"/>
              <a:t>@Autowired</a:t>
            </a:r>
            <a:r>
              <a:rPr lang="zh-CN" altLang="en-US" dirty="0"/>
              <a:t>进行依赖注入</a:t>
            </a:r>
            <a:endParaRPr lang="en-US" altLang="zh-CN" dirty="0"/>
          </a:p>
          <a:p>
            <a:r>
              <a:rPr lang="en-US" altLang="zh-CN" dirty="0"/>
              <a:t>2.3.7  @ModelAttribute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697D64-FEE8-46C8-AB0D-BC78691F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095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78124-9F3A-4C00-B3D4-CE10F1C87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通过实体</a:t>
            </a:r>
            <a:r>
              <a:rPr lang="en-US" altLang="zh-CN" dirty="0"/>
              <a:t>bean</a:t>
            </a:r>
            <a:r>
              <a:rPr lang="zh-CN" altLang="en-US" dirty="0"/>
              <a:t>接收请求参数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628597-2537-43F2-A922-62FB84C4F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通过一个实体</a:t>
            </a:r>
            <a:r>
              <a:rPr lang="en-US" altLang="zh-CN" dirty="0"/>
              <a:t>bean</a:t>
            </a:r>
            <a:r>
              <a:rPr lang="zh-CN" altLang="en-US" dirty="0"/>
              <a:t>来接收请求参数，适用于</a:t>
            </a:r>
            <a:r>
              <a:rPr lang="en-US" altLang="zh-CN" dirty="0">
                <a:solidFill>
                  <a:srgbClr val="C00000"/>
                </a:solidFill>
              </a:rPr>
              <a:t>get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post</a:t>
            </a:r>
            <a:r>
              <a:rPr lang="zh-CN" altLang="en-US" dirty="0"/>
              <a:t>请求方式。需要注意的是，</a:t>
            </a:r>
            <a:r>
              <a:rPr lang="en-US" altLang="zh-CN" dirty="0"/>
              <a:t>bean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属性名称</a:t>
            </a:r>
            <a:r>
              <a:rPr lang="zh-CN" altLang="en-US" dirty="0"/>
              <a:t>必须与</a:t>
            </a:r>
            <a:r>
              <a:rPr lang="zh-CN" altLang="en-US" dirty="0">
                <a:solidFill>
                  <a:srgbClr val="C00000"/>
                </a:solidFill>
              </a:rPr>
              <a:t>请求参数名称</a:t>
            </a:r>
            <a:r>
              <a:rPr lang="zh-CN" altLang="en-US" dirty="0"/>
              <a:t>相同。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230907-19D0-4805-9FDD-516AB9E8C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28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6E5C30-BB68-4CA3-ADB6-F1556721136E}"/>
              </a:ext>
            </a:extLst>
          </p:cNvPr>
          <p:cNvSpPr txBox="1"/>
          <p:nvPr/>
        </p:nvSpPr>
        <p:spPr>
          <a:xfrm>
            <a:off x="1134737" y="2677099"/>
            <a:ext cx="7832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&lt;input type="text" name="</a:t>
            </a:r>
            <a:r>
              <a:rPr lang="en-US" altLang="zh-CN" sz="18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uname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 /&gt;</a:t>
            </a:r>
          </a:p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&lt;input type="password"  name="</a:t>
            </a:r>
            <a:r>
              <a:rPr lang="en-US" altLang="zh-CN" sz="18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upass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"/&gt;</a:t>
            </a:r>
          </a:p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&lt;input type="password"  name="</a:t>
            </a:r>
            <a:r>
              <a:rPr lang="en-US" altLang="zh-CN" sz="18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reupass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"/&gt;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AAADC8-5182-4F7C-9D21-9741431C7F96}"/>
              </a:ext>
            </a:extLst>
          </p:cNvPr>
          <p:cNvSpPr txBox="1"/>
          <p:nvPr/>
        </p:nvSpPr>
        <p:spPr>
          <a:xfrm>
            <a:off x="5387248" y="2677099"/>
            <a:ext cx="6654188" cy="20313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>
              <a:spcBef>
                <a:spcPts val="600"/>
              </a:spcBef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package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pojo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UserForm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String </a:t>
            </a:r>
            <a:r>
              <a:rPr lang="en-US" altLang="zh-CN" sz="18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uname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form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表单的请求参数名称相同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String </a:t>
            </a:r>
            <a:r>
              <a:rPr lang="en-US" altLang="zh-CN" sz="18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upass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String </a:t>
            </a:r>
            <a:r>
              <a:rPr lang="en-US" altLang="zh-CN" sz="18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reupass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省略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getter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setter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D8EB34F-13F9-4C8C-A752-B44CBBFFC5D4}"/>
              </a:ext>
            </a:extLst>
          </p:cNvPr>
          <p:cNvCxnSpPr/>
          <p:nvPr/>
        </p:nvCxnSpPr>
        <p:spPr>
          <a:xfrm>
            <a:off x="4439798" y="2875402"/>
            <a:ext cx="3139807" cy="55359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BAD1177-06C2-4274-8709-311BCB753B34}"/>
              </a:ext>
            </a:extLst>
          </p:cNvPr>
          <p:cNvCxnSpPr/>
          <p:nvPr/>
        </p:nvCxnSpPr>
        <p:spPr>
          <a:xfrm>
            <a:off x="4913523" y="3183875"/>
            <a:ext cx="2776250" cy="61485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A33B0D3-EFA7-452A-A6F6-522C944E6EF2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051234" y="3600429"/>
            <a:ext cx="2638539" cy="42072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38C5B4E-BFBD-48A6-BC7F-7F1C77358CBA}"/>
              </a:ext>
            </a:extLst>
          </p:cNvPr>
          <p:cNvSpPr txBox="1"/>
          <p:nvPr/>
        </p:nvSpPr>
        <p:spPr>
          <a:xfrm>
            <a:off x="727113" y="4974970"/>
            <a:ext cx="8141465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@RequestMapping("/login")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String login(</a:t>
            </a:r>
            <a:r>
              <a:rPr lang="en-US" altLang="zh-CN" sz="18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UserForm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HttpSession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session, Model model)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933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58628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2.1  Spring MVC</a:t>
            </a:r>
            <a:r>
              <a:rPr kumimoji="1" lang="zh-CN" altLang="en-US" dirty="0">
                <a:solidFill>
                  <a:srgbClr val="C00000"/>
                </a:solidFill>
              </a:rPr>
              <a:t>的工作原理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2.2  Spring MVC</a:t>
            </a:r>
            <a:r>
              <a:rPr kumimoji="1" lang="zh-CN" altLang="en-US" dirty="0"/>
              <a:t>的工作环境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2.3  </a:t>
            </a:r>
            <a:r>
              <a:rPr kumimoji="1" lang="zh-CN" altLang="en-US" dirty="0"/>
              <a:t>基于注解的控制器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2.4  </a:t>
            </a:r>
            <a:r>
              <a:rPr kumimoji="1" lang="zh-CN" altLang="en-US" dirty="0"/>
              <a:t>表单标签库与数据绑定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2.5  JSON</a:t>
            </a:r>
            <a:r>
              <a:rPr kumimoji="1" lang="zh-CN" altLang="en-US" dirty="0"/>
              <a:t>数据交互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2.6  </a:t>
            </a:r>
            <a:r>
              <a:rPr kumimoji="1" lang="zh-CN" altLang="en-US" dirty="0"/>
              <a:t>拦截器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2.7  </a:t>
            </a:r>
            <a:r>
              <a:rPr kumimoji="1" lang="zh-CN" altLang="en-US" dirty="0"/>
              <a:t>文件上传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7151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43D25-05F6-4401-B597-1F71CC09B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通过处理方法的形参接收请求参数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946FAA-DA96-47E2-BC1C-948391F2C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通过处理方法的形参接收请求参数，也就是直接把表单参数写在控制器类相应方法的形参中，即</a:t>
            </a:r>
            <a:r>
              <a:rPr lang="zh-CN" altLang="en-US" dirty="0">
                <a:solidFill>
                  <a:srgbClr val="C00000"/>
                </a:solidFill>
              </a:rPr>
              <a:t>形参名称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C00000"/>
                </a:solidFill>
              </a:rPr>
              <a:t>请求参数名称</a:t>
            </a:r>
            <a:r>
              <a:rPr lang="zh-CN" altLang="en-US" dirty="0"/>
              <a:t>完全相同。该接收参数方式适用于</a:t>
            </a:r>
            <a:r>
              <a:rPr lang="en-US" altLang="zh-CN" dirty="0">
                <a:solidFill>
                  <a:srgbClr val="C00000"/>
                </a:solidFill>
              </a:rPr>
              <a:t>get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post</a:t>
            </a:r>
            <a:r>
              <a:rPr lang="zh-CN" altLang="en-US" dirty="0"/>
              <a:t>请求方式。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AF9129-6D30-457D-99C0-8EB12DE2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29</a:t>
            </a:fld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297C95-300E-4F38-86AF-C22271EE5EC4}"/>
              </a:ext>
            </a:extLst>
          </p:cNvPr>
          <p:cNvSpPr txBox="1"/>
          <p:nvPr/>
        </p:nvSpPr>
        <p:spPr>
          <a:xfrm>
            <a:off x="218587" y="2887682"/>
            <a:ext cx="9024566" cy="39703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@RequestMapping("/register")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/**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 *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通过形参接收请求参数，形参名称与请求参数名称完全相同</a:t>
            </a: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 */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String register(String </a:t>
            </a:r>
            <a:r>
              <a:rPr lang="en-US" altLang="zh-CN" sz="18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uname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String </a:t>
            </a:r>
            <a:r>
              <a:rPr lang="en-US" altLang="zh-CN" sz="18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upass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Model model)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if("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zhangsan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".equals(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uname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		&amp;&amp; "123456".equals(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upass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	return "login";//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注册成功，跳转到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login.jsp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}else{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register.jsp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页面上可以使用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表达式取出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model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uname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值</a:t>
            </a: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	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model.addAttribute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uname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",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uname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	return "register";//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返回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register.jsp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0450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34607-ECAE-469B-A189-EBC33B7A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通过</a:t>
            </a:r>
            <a:r>
              <a:rPr lang="en-US" altLang="zh-CN" dirty="0"/>
              <a:t>@RequestParam</a:t>
            </a:r>
            <a:r>
              <a:rPr lang="zh-CN" altLang="en-US" dirty="0"/>
              <a:t>接收请求参数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D0F933-BE01-46DF-8858-B17A7F11E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@RequestParam</a:t>
            </a:r>
            <a:r>
              <a:rPr lang="zh-CN" altLang="en-US" dirty="0"/>
              <a:t>接收请求参数，适用于</a:t>
            </a:r>
            <a:r>
              <a:rPr lang="en-US" altLang="zh-CN" dirty="0">
                <a:solidFill>
                  <a:srgbClr val="C00000"/>
                </a:solidFill>
              </a:rPr>
              <a:t>get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post</a:t>
            </a:r>
            <a:r>
              <a:rPr lang="zh-CN" altLang="en-US" dirty="0"/>
              <a:t>请求方式。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DCFFA1-7C1B-4511-BED8-30A54F63C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30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9E6F99-DA95-4CB3-A6D2-E816698BC338}"/>
              </a:ext>
            </a:extLst>
          </p:cNvPr>
          <p:cNvSpPr txBox="1"/>
          <p:nvPr/>
        </p:nvSpPr>
        <p:spPr>
          <a:xfrm>
            <a:off x="936433" y="2484920"/>
            <a:ext cx="10201619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String register(@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RequestParam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String </a:t>
            </a:r>
            <a:r>
              <a:rPr lang="en-US" altLang="zh-CN" sz="18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uname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@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RequestParam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String </a:t>
            </a:r>
            <a:r>
              <a:rPr lang="en-US" altLang="zh-CN" sz="18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upass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Model model)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if("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zhangsan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".equals(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uname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		&amp;&amp; "123456".equals(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upass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	return "login";//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注册成功，跳转到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login.jsp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}else{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register.jsp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页面上可以使用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表达式取出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model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uname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值</a:t>
            </a: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	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model.addAttribute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uname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",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uname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	return "register";//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返回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register.jsp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28F0AC-536A-4755-B13E-B61EB2503397}"/>
              </a:ext>
            </a:extLst>
          </p:cNvPr>
          <p:cNvSpPr/>
          <p:nvPr/>
        </p:nvSpPr>
        <p:spPr>
          <a:xfrm>
            <a:off x="936433" y="5528224"/>
            <a:ext cx="10299852" cy="113845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r>
              <a:rPr lang="zh-CN" altLang="en-US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请思考</a:t>
            </a:r>
            <a:br>
              <a:rPr lang="en-US" altLang="zh-CN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</a:t>
            </a:r>
            <a:r>
              <a:rPr lang="en-US" altLang="zh-CN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@RequestParam</a:t>
            </a:r>
            <a:r>
              <a:rPr lang="zh-CN" altLang="en-US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接收请求参数与“通过处理方法的形参接收请求参数”的区别是？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83508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B7BE3-2371-45F9-BEA9-5D848E844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通过</a:t>
            </a:r>
            <a:r>
              <a:rPr lang="en-US" altLang="zh-CN" dirty="0"/>
              <a:t>@ModelAttribute</a:t>
            </a:r>
            <a:r>
              <a:rPr lang="zh-CN" altLang="en-US" dirty="0"/>
              <a:t>接收请求参数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043DC4-9F33-4976-A4BB-7B1F4F107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@ModelAttribute</a:t>
            </a:r>
            <a:r>
              <a:rPr lang="zh-CN" altLang="en-US" dirty="0"/>
              <a:t>注解放在处理方法的形参上时，用于将多个请求参数封装到一个实体对象中，从而简化数据绑定流程，而且</a:t>
            </a:r>
            <a:r>
              <a:rPr lang="zh-CN" altLang="en-US" dirty="0">
                <a:solidFill>
                  <a:srgbClr val="C00000"/>
                </a:solidFill>
              </a:rPr>
              <a:t>自动暴露</a:t>
            </a:r>
            <a:r>
              <a:rPr lang="zh-CN" altLang="en-US" dirty="0"/>
              <a:t>为模型数据用于视图页面展示时使用。而“通过实体</a:t>
            </a:r>
            <a:r>
              <a:rPr lang="en-US" altLang="zh-CN" dirty="0"/>
              <a:t>bean</a:t>
            </a:r>
            <a:r>
              <a:rPr lang="zh-CN" altLang="en-US" dirty="0"/>
              <a:t>接收请求参数”只是将多个请求参数封装到一个实体对象，并不能暴露为模型数据（需要使用</a:t>
            </a:r>
            <a:r>
              <a:rPr lang="en-US" altLang="zh-CN" dirty="0" err="1"/>
              <a:t>model.addAttribute</a:t>
            </a:r>
            <a:r>
              <a:rPr lang="zh-CN" altLang="en-US" dirty="0"/>
              <a:t>语句才能暴露为模型数据，数据绑定与模型数据展示，可参考第</a:t>
            </a:r>
            <a:r>
              <a:rPr lang="en-US" altLang="zh-CN" dirty="0"/>
              <a:t>2.4</a:t>
            </a:r>
            <a:r>
              <a:rPr lang="zh-CN" altLang="en-US" dirty="0"/>
              <a:t>节的内容）。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7C01F7-27F2-4BD4-8FB5-E8D737093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77028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0555D-48FF-4101-A728-52E72400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 </a:t>
            </a:r>
            <a:r>
              <a:rPr lang="zh-CN" altLang="en-US" dirty="0"/>
              <a:t>基于注解的控制器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014AD-67AF-4AFB-BAF4-9F6B05D18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2.3.1  Controller</a:t>
            </a:r>
            <a:r>
              <a:rPr lang="zh-CN" altLang="en-US" dirty="0"/>
              <a:t>注解类型</a:t>
            </a:r>
            <a:endParaRPr lang="en-US" altLang="zh-CN" dirty="0"/>
          </a:p>
          <a:p>
            <a:r>
              <a:rPr lang="en-US" altLang="zh-CN" dirty="0"/>
              <a:t>2.3.2  </a:t>
            </a:r>
            <a:r>
              <a:rPr lang="en-US" altLang="zh-CN" dirty="0" err="1"/>
              <a:t>RequestMapping</a:t>
            </a:r>
            <a:r>
              <a:rPr lang="zh-CN" altLang="en-US" dirty="0"/>
              <a:t>注解类型</a:t>
            </a:r>
            <a:endParaRPr lang="en-US" altLang="zh-CN" dirty="0"/>
          </a:p>
          <a:p>
            <a:r>
              <a:rPr lang="en-US" altLang="zh-CN" dirty="0"/>
              <a:t>2.3.3  </a:t>
            </a:r>
            <a:r>
              <a:rPr lang="zh-CN" altLang="en-US" dirty="0"/>
              <a:t>编写请求处理方法</a:t>
            </a:r>
            <a:endParaRPr lang="en-US" altLang="zh-CN" dirty="0"/>
          </a:p>
          <a:p>
            <a:r>
              <a:rPr lang="en-US" altLang="zh-CN" dirty="0"/>
              <a:t>2.3.4  Controller</a:t>
            </a:r>
            <a:r>
              <a:rPr lang="zh-CN" altLang="en-US" dirty="0"/>
              <a:t>接收请求参数的常见方式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2.3.5  </a:t>
            </a:r>
            <a:r>
              <a:rPr lang="zh-CN" altLang="en-US" dirty="0">
                <a:solidFill>
                  <a:srgbClr val="C00000"/>
                </a:solidFill>
              </a:rPr>
              <a:t>重定向与转发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2.3.6  </a:t>
            </a:r>
            <a:r>
              <a:rPr lang="zh-CN" altLang="en-US" dirty="0"/>
              <a:t>应用</a:t>
            </a:r>
            <a:r>
              <a:rPr lang="en-US" altLang="zh-CN" dirty="0"/>
              <a:t>@Autowired</a:t>
            </a:r>
            <a:r>
              <a:rPr lang="zh-CN" altLang="en-US" dirty="0"/>
              <a:t>进行依赖注入</a:t>
            </a:r>
            <a:endParaRPr lang="en-US" altLang="zh-CN" dirty="0"/>
          </a:p>
          <a:p>
            <a:r>
              <a:rPr lang="en-US" altLang="zh-CN" dirty="0"/>
              <a:t>2.3.7  @ModelAttribute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697D64-FEE8-46C8-AB0D-BC78691F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4467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EDF89-E588-4B47-B39F-E02EACF9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2.3.5  </a:t>
            </a:r>
            <a:r>
              <a:rPr lang="zh-CN" altLang="en-US" dirty="0"/>
              <a:t>重定向与转发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2A127-B970-4E09-AC1D-C50791B90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082" y="1345505"/>
            <a:ext cx="10515600" cy="4586694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Spring MVC</a:t>
            </a:r>
            <a:r>
              <a:rPr lang="zh-CN" altLang="en-US" dirty="0"/>
              <a:t>框架中，控制器类中处理方法的</a:t>
            </a:r>
            <a:r>
              <a:rPr lang="en-US" altLang="zh-CN" dirty="0"/>
              <a:t>return</a:t>
            </a:r>
            <a:r>
              <a:rPr lang="zh-CN" altLang="en-US" dirty="0"/>
              <a:t>语句默认就是转发实现，只不过实现的是转发到视图。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Spring MVC</a:t>
            </a:r>
            <a:r>
              <a:rPr lang="zh-CN" altLang="en-US" dirty="0"/>
              <a:t>框架中，不管重定向或转发，都需要符合视图解析器的配置，如果直接重定向到一个不需要</a:t>
            </a:r>
            <a:r>
              <a:rPr lang="en-US" altLang="zh-CN" dirty="0" err="1"/>
              <a:t>DispatcherServlet</a:t>
            </a:r>
            <a:r>
              <a:rPr lang="zh-CN" altLang="en-US" dirty="0"/>
              <a:t>的资源，如：</a:t>
            </a:r>
            <a:r>
              <a:rPr lang="en-US" altLang="zh-CN" dirty="0">
                <a:solidFill>
                  <a:srgbClr val="C00000"/>
                </a:solidFill>
              </a:rPr>
              <a:t>return "redirect:/html/my.html";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A8C06D-A2AD-4A37-97D1-1B92AFC5E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33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6F4E90-56A8-4A58-8DCB-439803955D46}"/>
              </a:ext>
            </a:extLst>
          </p:cNvPr>
          <p:cNvSpPr txBox="1"/>
          <p:nvPr/>
        </p:nvSpPr>
        <p:spPr>
          <a:xfrm>
            <a:off x="915318" y="2408617"/>
            <a:ext cx="8367311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转发到一个请求方法（同一个控制器类里，可省略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/index/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  <a:p>
            <a:pPr indent="266700" algn="just"/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return "forward:/index/</a:t>
            </a:r>
            <a:r>
              <a:rPr lang="en-US" altLang="zh-CN" sz="18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isLogin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";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重定向到一个请求方法</a:t>
            </a:r>
          </a:p>
          <a:p>
            <a:pPr indent="266700" algn="just"/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return "redirect:/index/</a:t>
            </a:r>
            <a:r>
              <a:rPr lang="en-US" altLang="zh-CN" sz="18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isRegister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";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转发到一个视图</a:t>
            </a:r>
          </a:p>
          <a:p>
            <a:pPr indent="266700" algn="just"/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return "register";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E037E0-B425-41F0-8A85-468F4F5BEE75}"/>
              </a:ext>
            </a:extLst>
          </p:cNvPr>
          <p:cNvSpPr txBox="1"/>
          <p:nvPr/>
        </p:nvSpPr>
        <p:spPr>
          <a:xfrm>
            <a:off x="990141" y="5761822"/>
            <a:ext cx="8367311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mvc:annotation-driven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mvc:resources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location="/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/" mapping="/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html/**"&gt;&lt;/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mvc:resources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1895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0555D-48FF-4101-A728-52E72400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 </a:t>
            </a:r>
            <a:r>
              <a:rPr lang="zh-CN" altLang="en-US" dirty="0"/>
              <a:t>基于注解的控制器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014AD-67AF-4AFB-BAF4-9F6B05D18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2.3.1  Controller</a:t>
            </a:r>
            <a:r>
              <a:rPr lang="zh-CN" altLang="en-US" dirty="0"/>
              <a:t>注解类型</a:t>
            </a:r>
            <a:endParaRPr lang="en-US" altLang="zh-CN" dirty="0"/>
          </a:p>
          <a:p>
            <a:r>
              <a:rPr lang="en-US" altLang="zh-CN" dirty="0"/>
              <a:t>2.3.2  </a:t>
            </a:r>
            <a:r>
              <a:rPr lang="en-US" altLang="zh-CN" dirty="0" err="1"/>
              <a:t>RequestMapping</a:t>
            </a:r>
            <a:r>
              <a:rPr lang="zh-CN" altLang="en-US" dirty="0"/>
              <a:t>注解类型</a:t>
            </a:r>
            <a:endParaRPr lang="en-US" altLang="zh-CN" dirty="0"/>
          </a:p>
          <a:p>
            <a:r>
              <a:rPr lang="en-US" altLang="zh-CN" dirty="0"/>
              <a:t>2.3.3  </a:t>
            </a:r>
            <a:r>
              <a:rPr lang="zh-CN" altLang="en-US" dirty="0"/>
              <a:t>编写请求处理方法</a:t>
            </a:r>
            <a:endParaRPr lang="en-US" altLang="zh-CN" dirty="0"/>
          </a:p>
          <a:p>
            <a:r>
              <a:rPr lang="en-US" altLang="zh-CN" dirty="0"/>
              <a:t>2.3.4  Controller</a:t>
            </a:r>
            <a:r>
              <a:rPr lang="zh-CN" altLang="en-US" dirty="0"/>
              <a:t>接收请求参数的常见方式</a:t>
            </a:r>
            <a:endParaRPr lang="en-US" altLang="zh-CN" dirty="0"/>
          </a:p>
          <a:p>
            <a:r>
              <a:rPr lang="en-US" altLang="zh-CN" dirty="0"/>
              <a:t>2.3.5  </a:t>
            </a:r>
            <a:r>
              <a:rPr lang="zh-CN" altLang="en-US" dirty="0"/>
              <a:t>重定向与转发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2.3.6  </a:t>
            </a:r>
            <a:r>
              <a:rPr lang="zh-CN" altLang="en-US" dirty="0">
                <a:solidFill>
                  <a:srgbClr val="C00000"/>
                </a:solidFill>
              </a:rPr>
              <a:t>应用</a:t>
            </a:r>
            <a:r>
              <a:rPr lang="en-US" altLang="zh-CN" dirty="0">
                <a:solidFill>
                  <a:srgbClr val="C00000"/>
                </a:solidFill>
              </a:rPr>
              <a:t>@Autowired</a:t>
            </a:r>
            <a:r>
              <a:rPr lang="zh-CN" altLang="en-US" dirty="0">
                <a:solidFill>
                  <a:srgbClr val="C00000"/>
                </a:solidFill>
              </a:rPr>
              <a:t>进行依赖注入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2.3.7  @ModelAttribute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697D64-FEE8-46C8-AB0D-BC78691F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58819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BFF9A-EB63-4ACF-BA61-ABFB72BAF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2.3.6  </a:t>
            </a:r>
            <a:r>
              <a:rPr lang="zh-CN" altLang="en-US" dirty="0"/>
              <a:t>应用</a:t>
            </a:r>
            <a:r>
              <a:rPr lang="en-US" altLang="zh-CN" dirty="0"/>
              <a:t>@Autowired</a:t>
            </a:r>
            <a:r>
              <a:rPr lang="zh-CN" altLang="en-US" dirty="0"/>
              <a:t>进行依赖注入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5D6174-3510-461E-9847-2B8F0930F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Spring MVC</a:t>
            </a:r>
            <a:r>
              <a:rPr lang="zh-CN" altLang="en-US" dirty="0"/>
              <a:t>框架本身就是一个非常优秀的</a:t>
            </a:r>
            <a:r>
              <a:rPr lang="en-US" altLang="zh-CN" dirty="0"/>
              <a:t>MVC</a:t>
            </a:r>
            <a:r>
              <a:rPr lang="zh-CN" altLang="en-US" dirty="0"/>
              <a:t>框架，它具有一个依赖注入的优点。可以通过</a:t>
            </a:r>
            <a:r>
              <a:rPr lang="en-US" altLang="zh-CN" dirty="0" err="1"/>
              <a:t>org.springframework.beans.factory.annotation.</a:t>
            </a:r>
            <a:r>
              <a:rPr lang="en-US" altLang="zh-CN" dirty="0" err="1">
                <a:solidFill>
                  <a:srgbClr val="C00000"/>
                </a:solidFill>
              </a:rPr>
              <a:t>Autowired</a:t>
            </a:r>
            <a:r>
              <a:rPr lang="zh-CN" altLang="en-US" dirty="0"/>
              <a:t>注解类型将依赖注入到一个属性（成员变量）或方法，如：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在</a:t>
            </a:r>
            <a:r>
              <a:rPr lang="en-US" altLang="zh-CN" dirty="0"/>
              <a:t>Spring MVC</a:t>
            </a:r>
            <a:r>
              <a:rPr lang="zh-CN" altLang="en-US" dirty="0"/>
              <a:t>中，为了能被作为依赖注入，服务层的类必须使用</a:t>
            </a:r>
            <a:r>
              <a:rPr lang="en-US" altLang="zh-CN" dirty="0" err="1"/>
              <a:t>org.springframework.stereotype.Service</a:t>
            </a:r>
            <a:r>
              <a:rPr lang="zh-CN" altLang="en-US" dirty="0"/>
              <a:t>注解类型注明为</a:t>
            </a:r>
            <a:r>
              <a:rPr lang="en-US" altLang="zh-CN" dirty="0"/>
              <a:t>@Service</a:t>
            </a:r>
            <a:r>
              <a:rPr lang="zh-CN" altLang="en-US" dirty="0"/>
              <a:t>（一个服务）。另外，还需要在配置文件中使用</a:t>
            </a:r>
            <a:r>
              <a:rPr lang="en-US" altLang="zh-CN" dirty="0">
                <a:solidFill>
                  <a:srgbClr val="C00000"/>
                </a:solidFill>
              </a:rPr>
              <a:t>&lt;</a:t>
            </a:r>
            <a:r>
              <a:rPr lang="en-US" altLang="zh-CN" dirty="0" err="1">
                <a:solidFill>
                  <a:srgbClr val="C00000"/>
                </a:solidFill>
              </a:rPr>
              <a:t>context:component-scan</a:t>
            </a:r>
            <a:r>
              <a:rPr lang="en-US" altLang="zh-CN" dirty="0">
                <a:solidFill>
                  <a:srgbClr val="C00000"/>
                </a:solidFill>
              </a:rPr>
              <a:t> base-package="</a:t>
            </a:r>
            <a:r>
              <a:rPr lang="zh-CN" altLang="en-US" dirty="0">
                <a:solidFill>
                  <a:srgbClr val="C00000"/>
                </a:solidFill>
              </a:rPr>
              <a:t>基本包</a:t>
            </a:r>
            <a:r>
              <a:rPr lang="en-US" altLang="zh-CN" dirty="0">
                <a:solidFill>
                  <a:srgbClr val="C00000"/>
                </a:solidFill>
              </a:rPr>
              <a:t>"/&gt;</a:t>
            </a:r>
            <a:r>
              <a:rPr lang="zh-CN" altLang="en-US" dirty="0"/>
              <a:t>元素来扫描依赖基本包。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244765-B262-4B44-9E59-3BFC701E4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35</a:t>
            </a:fld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AC3042-61E2-4029-A437-9BB5F7935F83}"/>
              </a:ext>
            </a:extLst>
          </p:cNvPr>
          <p:cNvSpPr txBox="1"/>
          <p:nvPr/>
        </p:nvSpPr>
        <p:spPr>
          <a:xfrm>
            <a:off x="1193034" y="3205908"/>
            <a:ext cx="3852691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@</a:t>
            </a:r>
            <a:r>
              <a:rPr lang="en-US" altLang="zh-CN" b="1" dirty="0">
                <a:solidFill>
                  <a:srgbClr val="C00000"/>
                </a:solidFill>
              </a:rPr>
              <a:t>Autowired</a:t>
            </a:r>
          </a:p>
          <a:p>
            <a:r>
              <a:rPr lang="en-US" altLang="zh-CN" dirty="0"/>
              <a:t>public </a:t>
            </a:r>
            <a:r>
              <a:rPr lang="en-US" altLang="zh-CN" dirty="0" err="1"/>
              <a:t>UserService</a:t>
            </a:r>
            <a:r>
              <a:rPr lang="en-US" altLang="zh-CN" dirty="0"/>
              <a:t> </a:t>
            </a:r>
            <a:r>
              <a:rPr lang="en-US" altLang="zh-CN" dirty="0" err="1"/>
              <a:t>userService</a:t>
            </a:r>
            <a:r>
              <a:rPr lang="en-US" altLang="zh-C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252276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0555D-48FF-4101-A728-52E72400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 </a:t>
            </a:r>
            <a:r>
              <a:rPr lang="zh-CN" altLang="en-US" dirty="0"/>
              <a:t>基于注解的控制器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014AD-67AF-4AFB-BAF4-9F6B05D18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2.3.1  Controller</a:t>
            </a:r>
            <a:r>
              <a:rPr lang="zh-CN" altLang="en-US" dirty="0"/>
              <a:t>注解类型</a:t>
            </a:r>
            <a:endParaRPr lang="en-US" altLang="zh-CN" dirty="0"/>
          </a:p>
          <a:p>
            <a:r>
              <a:rPr lang="en-US" altLang="zh-CN" dirty="0"/>
              <a:t>2.3.2  </a:t>
            </a:r>
            <a:r>
              <a:rPr lang="en-US" altLang="zh-CN" dirty="0" err="1"/>
              <a:t>RequestMapping</a:t>
            </a:r>
            <a:r>
              <a:rPr lang="zh-CN" altLang="en-US" dirty="0"/>
              <a:t>注解类型</a:t>
            </a:r>
            <a:endParaRPr lang="en-US" altLang="zh-CN" dirty="0"/>
          </a:p>
          <a:p>
            <a:r>
              <a:rPr lang="en-US" altLang="zh-CN" dirty="0"/>
              <a:t>2.3.3  </a:t>
            </a:r>
            <a:r>
              <a:rPr lang="zh-CN" altLang="en-US" dirty="0"/>
              <a:t>编写请求处理方法</a:t>
            </a:r>
            <a:endParaRPr lang="en-US" altLang="zh-CN" dirty="0"/>
          </a:p>
          <a:p>
            <a:r>
              <a:rPr lang="en-US" altLang="zh-CN" dirty="0"/>
              <a:t>2.3.4  Controller</a:t>
            </a:r>
            <a:r>
              <a:rPr lang="zh-CN" altLang="en-US" dirty="0"/>
              <a:t>接收请求参数的常见方式</a:t>
            </a:r>
            <a:endParaRPr lang="en-US" altLang="zh-CN" dirty="0"/>
          </a:p>
          <a:p>
            <a:r>
              <a:rPr lang="en-US" altLang="zh-CN" dirty="0"/>
              <a:t>2.3.5  </a:t>
            </a:r>
            <a:r>
              <a:rPr lang="zh-CN" altLang="en-US" dirty="0"/>
              <a:t>重定向与转发</a:t>
            </a:r>
            <a:endParaRPr lang="en-US" altLang="zh-CN" dirty="0"/>
          </a:p>
          <a:p>
            <a:r>
              <a:rPr lang="en-US" altLang="zh-CN" dirty="0"/>
              <a:t>2.3.6  </a:t>
            </a:r>
            <a:r>
              <a:rPr lang="zh-CN" altLang="en-US" dirty="0"/>
              <a:t>应用</a:t>
            </a:r>
            <a:r>
              <a:rPr lang="en-US" altLang="zh-CN" dirty="0"/>
              <a:t>@Autowired</a:t>
            </a:r>
            <a:r>
              <a:rPr lang="zh-CN" altLang="en-US" dirty="0"/>
              <a:t>进行依赖注入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2.3.7  @ModelAttribute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697D64-FEE8-46C8-AB0D-BC78691F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9079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AB63E-45DB-4937-8F4A-8D96394B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绑定请求参数到实体对象（表单的命令对象）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FF15C8-86F7-4F31-B73A-E6AE074E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37</a:t>
            </a:fld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4DC759-2E8A-45BE-8D41-02BECC1F38DE}"/>
              </a:ext>
            </a:extLst>
          </p:cNvPr>
          <p:cNvSpPr txBox="1"/>
          <p:nvPr/>
        </p:nvSpPr>
        <p:spPr>
          <a:xfrm>
            <a:off x="980501" y="1497447"/>
            <a:ext cx="7050795" cy="25853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>
              <a:spcBef>
                <a:spcPts val="600"/>
              </a:spcBef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@RequestMapping("/register")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public String register(@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ModelAttribute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("user")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UserForm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user)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if("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zhangsan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".equals(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user.getUname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())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	&amp;&amp; "123456".equals(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user.getUpass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())){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return "login";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}else{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return "register";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60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8D223B-0ED2-4113-831D-51F4DA66B999}"/>
              </a:ext>
            </a:extLst>
          </p:cNvPr>
          <p:cNvSpPr txBox="1"/>
          <p:nvPr/>
        </p:nvSpPr>
        <p:spPr>
          <a:xfrm>
            <a:off x="980501" y="4340646"/>
            <a:ext cx="10289754" cy="21229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上述代码中“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@ModelAttribute("user") </a:t>
            </a:r>
            <a:r>
              <a:rPr lang="en-US" altLang="zh-CN" sz="18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UserForm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user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”语句的功能有两个，一是将请求参数的输入封装到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对象中；一是创建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UserForm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实例，以“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”为键值存储在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Model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对象中，与“</a:t>
            </a:r>
            <a:r>
              <a:rPr lang="en-US" altLang="zh-CN" sz="18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model.addAttribute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("user", user)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”语句功能一样。如果没有指定键值，即“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@ModelAttribute </a:t>
            </a:r>
            <a:r>
              <a:rPr lang="en-US" altLang="zh-CN" sz="18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UserForm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user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”，那么创建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UserForm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实例时，以“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userForm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”为键值存储在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Model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对象中，与“</a:t>
            </a:r>
            <a:r>
              <a:rPr lang="en-US" altLang="zh-CN" sz="18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model.addAttribute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("</a:t>
            </a:r>
            <a:r>
              <a:rPr lang="en-US" altLang="zh-CN" sz="18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userForm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", user)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”语句功能一样。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2540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EB001-6739-4200-9320-4A65F13BD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注解一个非请求处理方法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A4E0F4-0F4D-4F6E-A707-213F9EF23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在控制器类中，被</a:t>
            </a:r>
            <a:r>
              <a:rPr lang="en-US" altLang="zh-CN" dirty="0"/>
              <a:t>@ModelAttribute</a:t>
            </a:r>
            <a:r>
              <a:rPr lang="zh-CN" altLang="en-US" dirty="0"/>
              <a:t>注解的一个非请求处理方法，将在每次调用该控制器类的请求处理方法前被调用。这种特性可以用来控制登录权限，当然控制登录权限的方法很多，例如拦截器、过滤器等。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92968A-AD3A-4C76-94CE-AAFA6438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38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AA4FB6-BB9C-4D89-B3F2-56E8D37FA0AE}"/>
              </a:ext>
            </a:extLst>
          </p:cNvPr>
          <p:cNvSpPr txBox="1"/>
          <p:nvPr/>
        </p:nvSpPr>
        <p:spPr>
          <a:xfrm>
            <a:off x="330506" y="3514381"/>
            <a:ext cx="4616067" cy="25853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BaseController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@ModelAttribute  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public void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isLogin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HttpSession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session) throws Exception {     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if(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session.getAttribute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("user") == null){ 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throw new Exception("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没有权限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"); 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}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}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C44516-342B-4999-AF8B-C741A2DBD3A5}"/>
              </a:ext>
            </a:extLst>
          </p:cNvPr>
          <p:cNvSpPr txBox="1"/>
          <p:nvPr/>
        </p:nvSpPr>
        <p:spPr>
          <a:xfrm>
            <a:off x="5210978" y="3150824"/>
            <a:ext cx="6650516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@Controller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@RequestMapping("/admin")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ModelAttributeController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extends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BaseController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@RequestMapping("/add")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String add(){}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@RequestMapping("/update")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String update(){}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@RequestMapping("/delete")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String delete(){}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775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0ACADC7-2230-864C-A77A-DA0BF8437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508" y="352769"/>
            <a:ext cx="8220812" cy="879086"/>
          </a:xfrm>
        </p:spPr>
        <p:txBody>
          <a:bodyPr/>
          <a:lstStyle/>
          <a:p>
            <a:pPr eaLnBrk="1" hangingPunct="1"/>
            <a:r>
              <a:rPr lang="en-US" altLang="zh-CN" dirty="0"/>
              <a:t>2.1  Spring MVC</a:t>
            </a:r>
            <a:r>
              <a:rPr lang="zh-CN" altLang="en-US" dirty="0"/>
              <a:t>的工作原理</a:t>
            </a:r>
            <a:endParaRPr lang="zh-CN" altLang="en-US" sz="28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C755278-7C6D-194D-B9C6-F3E13F17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</a:t>
            </a:fld>
            <a:endParaRPr kumimoji="1" lang="zh-CN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89EA9D2-B3C9-40C7-96B5-7C9BF8386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EE8DEBA-FDFC-441A-8171-58E03D815C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9791"/>
              </p:ext>
            </p:extLst>
          </p:nvPr>
        </p:nvGraphicFramePr>
        <p:xfrm>
          <a:off x="249889" y="1311255"/>
          <a:ext cx="8141465" cy="5012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930811" imgH="3652526" progId="Visio.Drawing.11">
                  <p:embed/>
                </p:oleObj>
              </mc:Choice>
              <mc:Fallback>
                <p:oleObj name="Visio" r:id="rId3" imgW="5930811" imgH="365252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89" y="1311255"/>
                        <a:ext cx="8141465" cy="50123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2ABB6E01-987A-4D00-BE3F-133329373FB1}"/>
              </a:ext>
            </a:extLst>
          </p:cNvPr>
          <p:cNvSpPr/>
          <p:nvPr/>
        </p:nvSpPr>
        <p:spPr>
          <a:xfrm>
            <a:off x="6310192" y="5409038"/>
            <a:ext cx="4640402" cy="113845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r>
              <a:rPr lang="zh-CN" altLang="en-US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请思考</a:t>
            </a:r>
            <a:br>
              <a:rPr lang="en-US" altLang="zh-CN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Spring MVC</a:t>
            </a:r>
            <a:r>
              <a:rPr lang="zh-CN" altLang="en-US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框架的核心控制器是？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337186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39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58628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2.1  Spring MVC</a:t>
            </a:r>
            <a:r>
              <a:rPr kumimoji="1" lang="zh-CN" altLang="en-US" dirty="0"/>
              <a:t>的工作原理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2.2  Spring MVC</a:t>
            </a:r>
            <a:r>
              <a:rPr kumimoji="1" lang="zh-CN" altLang="en-US" dirty="0"/>
              <a:t>的工作环境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2.3  </a:t>
            </a:r>
            <a:r>
              <a:rPr kumimoji="1" lang="zh-CN" altLang="en-US" dirty="0"/>
              <a:t>基于注解的控制器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2.4  </a:t>
            </a:r>
            <a:r>
              <a:rPr kumimoji="1" lang="zh-CN" altLang="en-US" dirty="0">
                <a:solidFill>
                  <a:srgbClr val="C00000"/>
                </a:solidFill>
              </a:rPr>
              <a:t>表单标签库与数据绑定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2.5  JSON</a:t>
            </a:r>
            <a:r>
              <a:rPr kumimoji="1" lang="zh-CN" altLang="en-US" dirty="0"/>
              <a:t>数据交互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2.6  </a:t>
            </a:r>
            <a:r>
              <a:rPr kumimoji="1" lang="zh-CN" altLang="en-US" dirty="0"/>
              <a:t>拦截器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2.7  </a:t>
            </a:r>
            <a:r>
              <a:rPr kumimoji="1" lang="zh-CN" altLang="en-US" dirty="0"/>
              <a:t>文件上传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37673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92670-0685-4EFF-8BEF-662422D1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 </a:t>
            </a:r>
            <a:r>
              <a:rPr lang="zh-CN" altLang="en-US" dirty="0"/>
              <a:t>表单标签库与数据绑定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4A491-C1F1-4788-AAED-36B7FC3E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2.4.1  </a:t>
            </a:r>
            <a:r>
              <a:rPr lang="zh-CN" altLang="en-US" dirty="0">
                <a:solidFill>
                  <a:srgbClr val="C00000"/>
                </a:solidFill>
              </a:rPr>
              <a:t>表单标签库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2.4.2  </a:t>
            </a:r>
            <a:r>
              <a:rPr lang="zh-CN" altLang="en-US" dirty="0"/>
              <a:t>数据绑定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B6C8C2-7973-4DD0-8AD5-8B8E7DAAE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89092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71E40-D722-4B43-B659-4FD3BA2F6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2.4.1  </a:t>
            </a:r>
            <a:r>
              <a:rPr lang="zh-CN" altLang="en-US" dirty="0"/>
              <a:t>表单标签库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F714D9-7BA7-4224-881F-DE0C53692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表单标签库中包含了可以用在</a:t>
            </a:r>
            <a:r>
              <a:rPr lang="en-US" altLang="zh-CN" dirty="0"/>
              <a:t>JSP</a:t>
            </a:r>
            <a:r>
              <a:rPr lang="zh-CN" altLang="en-US" dirty="0"/>
              <a:t>页面中渲染</a:t>
            </a:r>
            <a:r>
              <a:rPr lang="en-US" altLang="zh-CN" dirty="0"/>
              <a:t>HTML</a:t>
            </a:r>
            <a:r>
              <a:rPr lang="zh-CN" altLang="en-US" dirty="0"/>
              <a:t>元素的标签。</a:t>
            </a:r>
            <a:r>
              <a:rPr lang="en-US" altLang="zh-CN" dirty="0"/>
              <a:t>JSP</a:t>
            </a:r>
            <a:r>
              <a:rPr lang="zh-CN" altLang="en-US" dirty="0"/>
              <a:t>页面使用</a:t>
            </a:r>
            <a:r>
              <a:rPr lang="en-US" altLang="zh-CN" dirty="0"/>
              <a:t>Spring</a:t>
            </a:r>
            <a:r>
              <a:rPr lang="zh-CN" altLang="en-US" dirty="0"/>
              <a:t>表单标签库时，必须在</a:t>
            </a:r>
            <a:r>
              <a:rPr lang="en-US" altLang="zh-CN" dirty="0"/>
              <a:t>JSP</a:t>
            </a:r>
            <a:r>
              <a:rPr lang="zh-CN" altLang="en-US" dirty="0"/>
              <a:t>页面开头处声明</a:t>
            </a:r>
            <a:r>
              <a:rPr lang="en-US" altLang="zh-CN" dirty="0" err="1"/>
              <a:t>taglib</a:t>
            </a:r>
            <a:r>
              <a:rPr lang="zh-CN" altLang="en-US" dirty="0"/>
              <a:t>指令，指令代码如下：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表单标签库中有</a:t>
            </a:r>
            <a:r>
              <a:rPr lang="en-US" altLang="zh-CN" dirty="0"/>
              <a:t>form</a:t>
            </a:r>
            <a:r>
              <a:rPr lang="zh-CN" altLang="en-US" dirty="0"/>
              <a:t>、</a:t>
            </a:r>
            <a:r>
              <a:rPr lang="en-US" altLang="zh-CN" dirty="0"/>
              <a:t>input</a:t>
            </a:r>
            <a:r>
              <a:rPr lang="zh-CN" altLang="en-US" dirty="0"/>
              <a:t>、</a:t>
            </a:r>
            <a:r>
              <a:rPr lang="en-US" altLang="zh-CN" dirty="0"/>
              <a:t>password</a:t>
            </a:r>
            <a:r>
              <a:rPr lang="zh-CN" altLang="en-US" dirty="0"/>
              <a:t>、</a:t>
            </a:r>
            <a:r>
              <a:rPr lang="en-US" altLang="zh-CN" dirty="0"/>
              <a:t>hidden</a:t>
            </a:r>
            <a:r>
              <a:rPr lang="zh-CN" altLang="en-US" dirty="0"/>
              <a:t>、</a:t>
            </a:r>
            <a:r>
              <a:rPr lang="en-US" altLang="zh-CN" dirty="0" err="1"/>
              <a:t>textarea</a:t>
            </a:r>
            <a:r>
              <a:rPr lang="zh-CN" altLang="en-US" dirty="0"/>
              <a:t>、</a:t>
            </a:r>
            <a:r>
              <a:rPr lang="en-US" altLang="zh-CN" dirty="0"/>
              <a:t>checkbox</a:t>
            </a:r>
            <a:r>
              <a:rPr lang="zh-CN" altLang="en-US" dirty="0"/>
              <a:t>、</a:t>
            </a:r>
            <a:r>
              <a:rPr lang="en-US" altLang="zh-CN" dirty="0"/>
              <a:t>checkboxes</a:t>
            </a:r>
            <a:r>
              <a:rPr lang="zh-CN" altLang="en-US" dirty="0"/>
              <a:t>、</a:t>
            </a:r>
            <a:r>
              <a:rPr lang="en-US" altLang="zh-CN" dirty="0" err="1"/>
              <a:t>radiobutton</a:t>
            </a:r>
            <a:r>
              <a:rPr lang="zh-CN" altLang="en-US" dirty="0"/>
              <a:t>、</a:t>
            </a:r>
            <a:r>
              <a:rPr lang="en-US" altLang="zh-CN" dirty="0" err="1"/>
              <a:t>radiobuttons</a:t>
            </a:r>
            <a:r>
              <a:rPr lang="zh-CN" altLang="en-US" dirty="0"/>
              <a:t>、</a:t>
            </a:r>
            <a:r>
              <a:rPr lang="en-US" altLang="zh-CN" dirty="0"/>
              <a:t>select</a:t>
            </a:r>
            <a:r>
              <a:rPr lang="zh-CN" altLang="en-US" dirty="0"/>
              <a:t>、</a:t>
            </a:r>
            <a:r>
              <a:rPr lang="en-US" altLang="zh-CN" dirty="0"/>
              <a:t>option</a:t>
            </a:r>
            <a:r>
              <a:rPr lang="zh-CN" altLang="en-US" dirty="0"/>
              <a:t>、</a:t>
            </a:r>
            <a:r>
              <a:rPr lang="en-US" altLang="zh-CN" dirty="0"/>
              <a:t>options</a:t>
            </a:r>
            <a:r>
              <a:rPr lang="zh-CN" altLang="en-US" dirty="0"/>
              <a:t>、</a:t>
            </a:r>
            <a:r>
              <a:rPr lang="en-US" altLang="zh-CN" dirty="0"/>
              <a:t>errors</a:t>
            </a:r>
            <a:r>
              <a:rPr lang="zh-CN" altLang="en-US" dirty="0"/>
              <a:t>等标签。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A062AF-AC29-4EAE-97B0-F0E2F495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41</a:t>
            </a:fld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3EBE56-F5C8-45C4-BB01-F28F268071F1}"/>
              </a:ext>
            </a:extLst>
          </p:cNvPr>
          <p:cNvSpPr txBox="1"/>
          <p:nvPr/>
        </p:nvSpPr>
        <p:spPr>
          <a:xfrm>
            <a:off x="1013552" y="2930487"/>
            <a:ext cx="912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&lt;%@ </a:t>
            </a:r>
            <a:r>
              <a:rPr lang="en-US" altLang="zh-CN" sz="18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taglib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prefix="form" </a:t>
            </a:r>
            <a:r>
              <a:rPr lang="en-US" altLang="zh-CN" sz="18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uri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="http://www.springframework.org/tags/form" %&gt;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104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2DADA-3110-4CEF-8699-5CD19499E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表单标签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C74012-1CDD-455B-A1E9-9F641A1E6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42</a:t>
            </a:fld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1D14C3-4210-49E1-A827-D31C4238CF20}"/>
              </a:ext>
            </a:extLst>
          </p:cNvPr>
          <p:cNvSpPr txBox="1"/>
          <p:nvPr/>
        </p:nvSpPr>
        <p:spPr>
          <a:xfrm>
            <a:off x="826265" y="1542361"/>
            <a:ext cx="9066882" cy="12772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form:form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modelAttribute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="xxx" method="post" action="xxx"&gt;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</a:p>
          <a:p>
            <a:pPr algn="just"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form:form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AC1EE31-EF23-4993-8B2B-EC07CC34FFC8}"/>
              </a:ext>
            </a:extLst>
          </p:cNvPr>
          <p:cNvSpPr txBox="1"/>
          <p:nvPr/>
        </p:nvSpPr>
        <p:spPr>
          <a:xfrm>
            <a:off x="826266" y="2898852"/>
            <a:ext cx="4803354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@RequestMapping(value = "/input")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String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inputUser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(Model model)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……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model.addAttribute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("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", new User());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return 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userAdd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3834718-796E-4253-BDF5-E69E3CC3AD7E}"/>
              </a:ext>
            </a:extLst>
          </p:cNvPr>
          <p:cNvSpPr txBox="1"/>
          <p:nvPr/>
        </p:nvSpPr>
        <p:spPr>
          <a:xfrm>
            <a:off x="561860" y="4812850"/>
            <a:ext cx="7899094" cy="12772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form:form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modelAttribute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  method="post" action="user/save"&gt;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</a:p>
          <a:p>
            <a:pPr algn="just"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form:form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F0E6809-F78D-48C1-85D5-BCA2F675C7CD}"/>
              </a:ext>
            </a:extLst>
          </p:cNvPr>
          <p:cNvCxnSpPr/>
          <p:nvPr/>
        </p:nvCxnSpPr>
        <p:spPr>
          <a:xfrm flipH="1">
            <a:off x="3624549" y="4086183"/>
            <a:ext cx="198304" cy="72666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A61E5F0-00B7-4539-AAB2-D6BB423F17BE}"/>
              </a:ext>
            </a:extLst>
          </p:cNvPr>
          <p:cNvSpPr txBox="1"/>
          <p:nvPr/>
        </p:nvSpPr>
        <p:spPr>
          <a:xfrm>
            <a:off x="6621136" y="2898852"/>
            <a:ext cx="5233012" cy="17054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kern="100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！</a:t>
            </a:r>
            <a:r>
              <a:rPr lang="zh-CN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注意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：在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inputUser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方法中，如果没有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userAdd.jsp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页面就会抛出异常，因为表单标签无法找到在其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modelAttribute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属性中指定的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form backing object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0609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94B51-5EEC-4C39-98FF-8469FD37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input</a:t>
            </a:r>
            <a:r>
              <a:rPr lang="zh-CN" altLang="en-US" dirty="0"/>
              <a:t>标签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DE1773-BF44-4EE9-9343-007BFD771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43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D529DF-8C23-4634-92D8-D22A4A65D52E}"/>
              </a:ext>
            </a:extLst>
          </p:cNvPr>
          <p:cNvSpPr txBox="1"/>
          <p:nvPr/>
        </p:nvSpPr>
        <p:spPr>
          <a:xfrm>
            <a:off x="980501" y="1696598"/>
            <a:ext cx="8547819" cy="14157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form:form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modelAttribute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="user"  method="post" action="user/save"&gt;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form:</a:t>
            </a:r>
            <a:r>
              <a:rPr lang="en-US" altLang="zh-CN" sz="18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input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path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</a:t>
            </a:r>
            <a:r>
              <a:rPr lang="en-US" altLang="zh-CN" sz="18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userName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"/&gt;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form:form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</a:p>
          <a:p>
            <a:pPr algn="just">
              <a:spcAft>
                <a:spcPts val="600"/>
              </a:spcAft>
            </a:pP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上述代码，将输入值绑定到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对象的</a:t>
            </a:r>
            <a:r>
              <a:rPr lang="en-US" altLang="zh-CN" sz="1800" b="1" kern="100" dirty="0" err="1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userName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属性。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77491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90054-07D9-418F-B04E-AED7C918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password</a:t>
            </a:r>
            <a:r>
              <a:rPr lang="zh-CN" altLang="en-US" sz="3200" dirty="0"/>
              <a:t>标签、</a:t>
            </a:r>
            <a:r>
              <a:rPr lang="en-US" altLang="zh-CN" sz="3200" dirty="0"/>
              <a:t>hidden</a:t>
            </a:r>
            <a:r>
              <a:rPr lang="zh-CN" altLang="en-US" sz="3200" dirty="0"/>
              <a:t>标签、</a:t>
            </a:r>
            <a:r>
              <a:rPr lang="en-US" altLang="zh-CN" sz="3200" dirty="0" err="1"/>
              <a:t>textarea</a:t>
            </a:r>
            <a:r>
              <a:rPr lang="zh-CN" altLang="en-US" sz="3200" dirty="0"/>
              <a:t>标签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3C03B-A9A4-4952-8D71-0E5F048B2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password</a:t>
            </a:r>
            <a:r>
              <a:rPr lang="zh-CN" altLang="en-US" dirty="0"/>
              <a:t>标签、</a:t>
            </a:r>
            <a:r>
              <a:rPr lang="en-US" altLang="zh-CN" dirty="0"/>
              <a:t>hidden</a:t>
            </a:r>
            <a:r>
              <a:rPr lang="zh-CN" altLang="en-US" dirty="0"/>
              <a:t>标签、</a:t>
            </a:r>
            <a:r>
              <a:rPr lang="en-US" altLang="zh-CN" dirty="0" err="1"/>
              <a:t>textarea</a:t>
            </a:r>
            <a:r>
              <a:rPr lang="zh-CN" altLang="en-US" dirty="0"/>
              <a:t>标签与</a:t>
            </a:r>
            <a:r>
              <a:rPr lang="en-US" altLang="zh-CN" dirty="0"/>
              <a:t>input</a:t>
            </a:r>
            <a:r>
              <a:rPr lang="zh-CN" altLang="en-US" dirty="0"/>
              <a:t>标签用法一致，不再赘述。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23C81F-2CA0-48D0-9E5C-A6D366B7C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6237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111F9-C9E2-4A69-9DE3-A4813583E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checkbox</a:t>
            </a:r>
            <a:r>
              <a:rPr lang="zh-CN" altLang="en-US" dirty="0"/>
              <a:t>标签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9ED17F-4E4C-4C86-834B-78953A275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多个</a:t>
            </a:r>
            <a:r>
              <a:rPr lang="en-US" altLang="zh-CN" dirty="0">
                <a:solidFill>
                  <a:srgbClr val="C00000"/>
                </a:solidFill>
              </a:rPr>
              <a:t>path</a:t>
            </a:r>
            <a:r>
              <a:rPr lang="zh-CN" altLang="en-US" dirty="0"/>
              <a:t>相同的</a:t>
            </a:r>
            <a:r>
              <a:rPr lang="en-US" altLang="zh-CN" dirty="0">
                <a:solidFill>
                  <a:srgbClr val="C00000"/>
                </a:solidFill>
              </a:rPr>
              <a:t>checkbox</a:t>
            </a:r>
            <a:r>
              <a:rPr lang="zh-CN" altLang="en-US" dirty="0"/>
              <a:t>标签，它们是一个选项组，允许多选。选项值绑定到一个数组属性。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上述示例代码中复选框的值绑定到一个字符串数组属性</a:t>
            </a:r>
            <a:r>
              <a:rPr lang="en-US" altLang="zh-CN" dirty="0"/>
              <a:t>friends</a:t>
            </a:r>
            <a:r>
              <a:rPr lang="zh-CN" altLang="en-US" dirty="0"/>
              <a:t>（</a:t>
            </a:r>
            <a:r>
              <a:rPr lang="en-US" altLang="zh-CN" dirty="0"/>
              <a:t>String[] friends</a:t>
            </a:r>
            <a:r>
              <a:rPr lang="zh-CN" altLang="en-US" dirty="0"/>
              <a:t>）。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64BF13-2AB9-47CC-8A63-DB0520C5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45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640600-DF0F-4275-BF5D-D5A8C1C11812}"/>
              </a:ext>
            </a:extLst>
          </p:cNvPr>
          <p:cNvSpPr txBox="1"/>
          <p:nvPr/>
        </p:nvSpPr>
        <p:spPr>
          <a:xfrm>
            <a:off x="1079653" y="2599981"/>
            <a:ext cx="7083846" cy="17017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form:checkbox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path="friends" value="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张三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"/&gt;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张三</a:t>
            </a:r>
          </a:p>
          <a:p>
            <a:pPr marL="2667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form:checkbox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path="friends" value="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李四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"/&gt;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李四</a:t>
            </a:r>
          </a:p>
          <a:p>
            <a:pPr marL="2667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form:checkbox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path="friends" value="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王五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"/&gt;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王五</a:t>
            </a:r>
          </a:p>
          <a:p>
            <a:pPr marL="266700" algn="just">
              <a:lnSpc>
                <a:spcPct val="150000"/>
              </a:lnSpc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form:checkbox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path="friends" value="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赵六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"/&gt;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赵六</a:t>
            </a:r>
          </a:p>
        </p:txBody>
      </p:sp>
    </p:spTree>
    <p:extLst>
      <p:ext uri="{BB962C8B-B14F-4D97-AF65-F5344CB8AC3E}">
        <p14:creationId xmlns:p14="http://schemas.microsoft.com/office/powerpoint/2010/main" val="6024413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C9A33-EFA1-488B-8226-E899F662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checkboxes</a:t>
            </a:r>
            <a:r>
              <a:rPr lang="zh-CN" altLang="en-US" dirty="0"/>
              <a:t>标签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4A0264-A05A-483F-AAD4-AEAAFD0CB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checkboxes</a:t>
            </a:r>
            <a:r>
              <a:rPr lang="zh-CN" altLang="en-US" dirty="0"/>
              <a:t>标签渲染多个复选框，是一个选项组，等价于多个</a:t>
            </a:r>
            <a:r>
              <a:rPr lang="en-US" altLang="zh-CN" dirty="0"/>
              <a:t>path</a:t>
            </a:r>
            <a:r>
              <a:rPr lang="zh-CN" altLang="en-US" dirty="0"/>
              <a:t>相同的</a:t>
            </a:r>
            <a:r>
              <a:rPr lang="en-US" altLang="zh-CN" dirty="0"/>
              <a:t>checkbox</a:t>
            </a:r>
            <a:r>
              <a:rPr lang="zh-CN" altLang="en-US" dirty="0"/>
              <a:t>标签。它有</a:t>
            </a:r>
            <a:r>
              <a:rPr lang="en-US" altLang="zh-CN" dirty="0"/>
              <a:t>3</a:t>
            </a:r>
            <a:r>
              <a:rPr lang="zh-CN" altLang="en-US" dirty="0"/>
              <a:t>个非常重要的属性：</a:t>
            </a:r>
            <a:r>
              <a:rPr lang="en-US" altLang="zh-CN" dirty="0"/>
              <a:t>items</a:t>
            </a:r>
            <a:r>
              <a:rPr lang="zh-CN" altLang="en-US" dirty="0"/>
              <a:t>、</a:t>
            </a:r>
            <a:r>
              <a:rPr lang="en-US" altLang="zh-CN" dirty="0" err="1"/>
              <a:t>itemLabel</a:t>
            </a:r>
            <a:r>
              <a:rPr lang="zh-CN" altLang="en-US" dirty="0"/>
              <a:t>和</a:t>
            </a:r>
            <a:r>
              <a:rPr lang="en-US" altLang="zh-CN" dirty="0" err="1"/>
              <a:t>itemValue</a:t>
            </a:r>
            <a:r>
              <a:rPr lang="zh-CN" altLang="en-US" dirty="0"/>
              <a:t>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items</a:t>
            </a:r>
            <a:r>
              <a:rPr lang="zh-CN" altLang="en-US" dirty="0"/>
              <a:t>：用于生成</a:t>
            </a:r>
            <a:r>
              <a:rPr lang="en-US" altLang="zh-CN" dirty="0"/>
              <a:t>input</a:t>
            </a:r>
            <a:r>
              <a:rPr lang="zh-CN" altLang="en-US" dirty="0"/>
              <a:t>元素的</a:t>
            </a:r>
            <a:r>
              <a:rPr lang="en-US" altLang="zh-CN" dirty="0"/>
              <a:t>Collection</a:t>
            </a:r>
            <a:r>
              <a:rPr lang="zh-CN" altLang="en-US" dirty="0"/>
              <a:t>、</a:t>
            </a:r>
            <a:r>
              <a:rPr lang="en-US" altLang="zh-CN" dirty="0"/>
              <a:t>Map</a:t>
            </a:r>
            <a:r>
              <a:rPr lang="zh-CN" altLang="en-US" dirty="0"/>
              <a:t>或</a:t>
            </a:r>
            <a:r>
              <a:rPr lang="en-US" altLang="zh-CN" dirty="0"/>
              <a:t>Array</a:t>
            </a:r>
            <a:r>
              <a:rPr lang="zh-CN" altLang="en-US" dirty="0"/>
              <a:t>。</a:t>
            </a:r>
          </a:p>
          <a:p>
            <a:r>
              <a:rPr lang="en-US" altLang="zh-CN" dirty="0" err="1">
                <a:solidFill>
                  <a:srgbClr val="C00000"/>
                </a:solidFill>
              </a:rPr>
              <a:t>itemLabel</a:t>
            </a:r>
            <a:r>
              <a:rPr lang="zh-CN" altLang="en-US" dirty="0"/>
              <a:t>：</a:t>
            </a:r>
            <a:r>
              <a:rPr lang="en-US" altLang="zh-CN" dirty="0"/>
              <a:t>items</a:t>
            </a:r>
            <a:r>
              <a:rPr lang="zh-CN" altLang="en-US" dirty="0"/>
              <a:t>属性中指定的集合对象的属性，为每个</a:t>
            </a:r>
            <a:r>
              <a:rPr lang="en-US" altLang="zh-CN" dirty="0"/>
              <a:t>input</a:t>
            </a:r>
            <a:r>
              <a:rPr lang="zh-CN" altLang="en-US" dirty="0"/>
              <a:t>元素提供</a:t>
            </a:r>
            <a:r>
              <a:rPr lang="en-US" altLang="zh-CN" dirty="0"/>
              <a:t>label</a:t>
            </a:r>
            <a:r>
              <a:rPr lang="zh-CN" altLang="en-US" dirty="0"/>
              <a:t>。</a:t>
            </a:r>
          </a:p>
          <a:p>
            <a:r>
              <a:rPr lang="en-US" altLang="zh-CN" dirty="0" err="1">
                <a:solidFill>
                  <a:srgbClr val="C00000"/>
                </a:solidFill>
              </a:rPr>
              <a:t>itemValue</a:t>
            </a:r>
            <a:r>
              <a:rPr lang="zh-CN" altLang="en-US" dirty="0"/>
              <a:t>：</a:t>
            </a:r>
            <a:r>
              <a:rPr lang="en-US" altLang="zh-CN" dirty="0"/>
              <a:t>items</a:t>
            </a:r>
            <a:r>
              <a:rPr lang="zh-CN" altLang="en-US" dirty="0"/>
              <a:t>属性中指定的集合对象的属性，为每个</a:t>
            </a:r>
            <a:r>
              <a:rPr lang="en-US" altLang="zh-CN" dirty="0"/>
              <a:t>input</a:t>
            </a:r>
            <a:r>
              <a:rPr lang="zh-CN" altLang="en-US" dirty="0"/>
              <a:t>元素提供</a:t>
            </a:r>
            <a:r>
              <a:rPr lang="en-US" altLang="zh-CN" dirty="0"/>
              <a:t>value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&lt;</a:t>
            </a:r>
            <a:r>
              <a:rPr lang="en-US" altLang="zh-CN" dirty="0" err="1"/>
              <a:t>form:</a:t>
            </a:r>
            <a:r>
              <a:rPr lang="en-US" altLang="zh-CN" dirty="0" err="1">
                <a:solidFill>
                  <a:srgbClr val="C00000"/>
                </a:solidFill>
              </a:rPr>
              <a:t>checkboxes</a:t>
            </a:r>
            <a:r>
              <a:rPr lang="en-US" altLang="zh-CN" dirty="0"/>
              <a:t> items="xxx"  path="xxx"/&gt;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form:</a:t>
            </a:r>
            <a:r>
              <a:rPr lang="en-US" altLang="zh-CN" dirty="0" err="1">
                <a:solidFill>
                  <a:srgbClr val="C00000"/>
                </a:solidFill>
              </a:rPr>
              <a:t>checkboxes</a:t>
            </a:r>
            <a:r>
              <a:rPr lang="en-US" altLang="zh-CN" dirty="0"/>
              <a:t> items="${</a:t>
            </a:r>
            <a:r>
              <a:rPr lang="en-US" altLang="zh-CN" dirty="0" err="1"/>
              <a:t>hobbys</a:t>
            </a:r>
            <a:r>
              <a:rPr lang="en-US" altLang="zh-CN" dirty="0"/>
              <a:t>}"  path="hobby" /&gt;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8F836C-FE13-4449-A45F-85D6B484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44916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C5D46-F73E-4367-8001-5DB91E6AC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radiobutton</a:t>
            </a:r>
            <a:r>
              <a:rPr lang="zh-CN" altLang="en-US" dirty="0"/>
              <a:t>标签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ADC81A-3D2B-4005-A630-CF18375DD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</a:t>
            </a:r>
            <a:r>
              <a:rPr lang="en-US" altLang="zh-CN" dirty="0" err="1"/>
              <a:t>form:</a:t>
            </a:r>
            <a:r>
              <a:rPr lang="en-US" altLang="zh-CN" dirty="0" err="1">
                <a:solidFill>
                  <a:srgbClr val="C00000"/>
                </a:solidFill>
              </a:rPr>
              <a:t>radiobutton</a:t>
            </a:r>
            <a:r>
              <a:rPr lang="en-US" altLang="zh-CN" dirty="0"/>
              <a:t> path="xxx" value="xxx"/&gt;</a:t>
            </a:r>
          </a:p>
          <a:p>
            <a:r>
              <a:rPr lang="zh-CN" altLang="en-US" dirty="0"/>
              <a:t>多个</a:t>
            </a:r>
            <a:r>
              <a:rPr lang="en-US" altLang="zh-CN" dirty="0">
                <a:solidFill>
                  <a:srgbClr val="C00000"/>
                </a:solidFill>
              </a:rPr>
              <a:t>path</a:t>
            </a:r>
            <a:r>
              <a:rPr lang="zh-CN" altLang="en-US" dirty="0"/>
              <a:t>相同的</a:t>
            </a:r>
            <a:r>
              <a:rPr lang="en-US" altLang="zh-CN" dirty="0" err="1">
                <a:solidFill>
                  <a:srgbClr val="C00000"/>
                </a:solidFill>
              </a:rPr>
              <a:t>radiobutton</a:t>
            </a:r>
            <a:r>
              <a:rPr lang="zh-CN" altLang="en-US" dirty="0"/>
              <a:t>标签，它们是一个选项组，只允许单选。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9B37D4-7A03-4CAD-927D-A0F9151B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53964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1534E-CC0A-475B-A0C3-6076502F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radiobuttons</a:t>
            </a:r>
            <a:r>
              <a:rPr lang="zh-CN" altLang="en-US" dirty="0"/>
              <a:t>标签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C4BFC2-340D-4011-8C0B-F7C5ADBA1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radiobuttons</a:t>
            </a:r>
            <a:r>
              <a:rPr lang="zh-CN" altLang="en-US" dirty="0"/>
              <a:t>标签渲染多个</a:t>
            </a:r>
            <a:r>
              <a:rPr lang="en-US" altLang="zh-CN" dirty="0"/>
              <a:t>radio</a:t>
            </a:r>
            <a:r>
              <a:rPr lang="zh-CN" altLang="en-US" dirty="0"/>
              <a:t>，是一个选项组，等价于多个</a:t>
            </a:r>
            <a:r>
              <a:rPr lang="en-US" altLang="zh-CN" dirty="0"/>
              <a:t>path</a:t>
            </a:r>
            <a:r>
              <a:rPr lang="zh-CN" altLang="en-US" dirty="0"/>
              <a:t>相同的</a:t>
            </a:r>
            <a:r>
              <a:rPr lang="en-US" altLang="zh-CN" dirty="0" err="1"/>
              <a:t>radiobutton</a:t>
            </a:r>
            <a:r>
              <a:rPr lang="zh-CN" altLang="en-US" dirty="0"/>
              <a:t>标签。</a:t>
            </a:r>
            <a:r>
              <a:rPr lang="en-US" altLang="zh-CN" dirty="0" err="1"/>
              <a:t>radiobuttons</a:t>
            </a:r>
            <a:r>
              <a:rPr lang="zh-CN" altLang="en-US" dirty="0"/>
              <a:t>标签，语法格式如下：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&lt;</a:t>
            </a:r>
            <a:r>
              <a:rPr lang="en-US" altLang="zh-CN" dirty="0" err="1">
                <a:solidFill>
                  <a:srgbClr val="C00000"/>
                </a:solidFill>
              </a:rPr>
              <a:t>form:radiobuttons</a:t>
            </a:r>
            <a:r>
              <a:rPr lang="en-US" altLang="zh-CN" dirty="0">
                <a:solidFill>
                  <a:srgbClr val="C00000"/>
                </a:solidFill>
              </a:rPr>
              <a:t> path="xxx" items="xxx"/&gt;</a:t>
            </a:r>
          </a:p>
          <a:p>
            <a:r>
              <a:rPr lang="zh-CN" altLang="en-US" dirty="0"/>
              <a:t>该标签的</a:t>
            </a:r>
            <a:r>
              <a:rPr lang="en-US" altLang="zh-CN" dirty="0" err="1"/>
              <a:t>itemLabel</a:t>
            </a:r>
            <a:r>
              <a:rPr lang="zh-CN" altLang="en-US" dirty="0"/>
              <a:t>和</a:t>
            </a:r>
            <a:r>
              <a:rPr lang="en-US" altLang="zh-CN" dirty="0" err="1"/>
              <a:t>itemValue</a:t>
            </a:r>
            <a:r>
              <a:rPr lang="zh-CN" altLang="en-US" dirty="0"/>
              <a:t>属性与</a:t>
            </a:r>
            <a:r>
              <a:rPr lang="en-US" altLang="zh-CN" dirty="0"/>
              <a:t>checkboxes</a:t>
            </a:r>
            <a:r>
              <a:rPr lang="zh-CN" altLang="en-US" dirty="0"/>
              <a:t>标签的</a:t>
            </a:r>
            <a:r>
              <a:rPr lang="en-US" altLang="zh-CN" dirty="0" err="1"/>
              <a:t>itemLabel</a:t>
            </a:r>
            <a:r>
              <a:rPr lang="zh-CN" altLang="en-US" dirty="0"/>
              <a:t>和</a:t>
            </a:r>
            <a:r>
              <a:rPr lang="en-US" altLang="zh-CN" dirty="0" err="1"/>
              <a:t>itemValue</a:t>
            </a:r>
            <a:r>
              <a:rPr lang="zh-CN" altLang="en-US" dirty="0"/>
              <a:t>属性完全一样，但只允许单选。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BD353D-EFC3-4CB6-BD77-0B01ED02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4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930B9-5DA9-4E3B-BAD6-42E9F746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 MVC</a:t>
            </a:r>
            <a:r>
              <a:rPr lang="zh-CN" altLang="en-US" dirty="0"/>
              <a:t>的工作流程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2109FB-F77E-45D4-BF39-1BC5BDD4F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．客户端请求提交到</a:t>
            </a:r>
            <a:r>
              <a:rPr lang="en-US" altLang="zh-CN" dirty="0" err="1"/>
              <a:t>DispatcherServlet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．由</a:t>
            </a:r>
            <a:r>
              <a:rPr lang="en-US" altLang="zh-CN" dirty="0" err="1"/>
              <a:t>DispatcherServlet</a:t>
            </a:r>
            <a:r>
              <a:rPr lang="zh-CN" altLang="en-US" dirty="0"/>
              <a:t>控制器寻找一个或多个</a:t>
            </a:r>
            <a:r>
              <a:rPr lang="en-US" altLang="zh-CN" dirty="0" err="1"/>
              <a:t>HandlerMapping</a:t>
            </a:r>
            <a:r>
              <a:rPr lang="zh-CN" altLang="en-US" dirty="0"/>
              <a:t>，找到处理请求的</a:t>
            </a:r>
            <a:r>
              <a:rPr lang="en-US" altLang="zh-CN" dirty="0"/>
              <a:t>Controller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．</a:t>
            </a:r>
            <a:r>
              <a:rPr lang="en-US" altLang="zh-CN" dirty="0" err="1"/>
              <a:t>DispatcherServlet</a:t>
            </a:r>
            <a:r>
              <a:rPr lang="zh-CN" altLang="en-US" dirty="0"/>
              <a:t>将请求提交到</a:t>
            </a:r>
            <a:r>
              <a:rPr lang="en-US" altLang="zh-CN" dirty="0"/>
              <a:t>Controller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．</a:t>
            </a:r>
            <a:r>
              <a:rPr lang="en-US" altLang="zh-CN" dirty="0"/>
              <a:t>Controller</a:t>
            </a:r>
            <a:r>
              <a:rPr lang="zh-CN" altLang="en-US" dirty="0"/>
              <a:t>调用业务逻辑处理后，返回</a:t>
            </a:r>
            <a:r>
              <a:rPr lang="en-US" altLang="zh-CN" dirty="0" err="1"/>
              <a:t>ModelAndView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．</a:t>
            </a:r>
            <a:r>
              <a:rPr lang="en-US" altLang="zh-CN" dirty="0" err="1"/>
              <a:t>DispatcherServlet</a:t>
            </a:r>
            <a:r>
              <a:rPr lang="zh-CN" altLang="en-US" dirty="0"/>
              <a:t>寻找一个或多个</a:t>
            </a:r>
            <a:r>
              <a:rPr lang="en-US" altLang="zh-CN" dirty="0" err="1"/>
              <a:t>ViewResoler</a:t>
            </a:r>
            <a:r>
              <a:rPr lang="zh-CN" altLang="en-US" dirty="0"/>
              <a:t>视图解析器，找到</a:t>
            </a:r>
            <a:r>
              <a:rPr lang="en-US" altLang="zh-CN" dirty="0" err="1"/>
              <a:t>ModelAndView</a:t>
            </a:r>
            <a:r>
              <a:rPr lang="zh-CN" altLang="en-US" dirty="0"/>
              <a:t>指定的视图；</a:t>
            </a:r>
          </a:p>
          <a:p>
            <a:r>
              <a:rPr lang="en-US" altLang="zh-CN" dirty="0"/>
              <a:t>6</a:t>
            </a:r>
            <a:r>
              <a:rPr lang="zh-CN" altLang="en-US" dirty="0"/>
              <a:t>．视图负责将结果显示到客户端。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77B183-550B-4F63-B89C-C89159432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35682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3F53C-FC91-49FE-9913-EF2957B0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</a:t>
            </a:r>
            <a:r>
              <a:rPr lang="zh-CN" altLang="en-US" dirty="0"/>
              <a:t>标签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49D8D2-A4A1-4B31-AD68-194647490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</a:t>
            </a:r>
            <a:r>
              <a:rPr lang="zh-CN" altLang="en-US" dirty="0"/>
              <a:t>标签的选项可能来自其属性</a:t>
            </a:r>
            <a:r>
              <a:rPr lang="en-US" altLang="zh-CN" dirty="0"/>
              <a:t>items</a:t>
            </a:r>
            <a:r>
              <a:rPr lang="zh-CN" altLang="en-US" dirty="0"/>
              <a:t>指定的集合，或者来自一个嵌套的</a:t>
            </a:r>
            <a:r>
              <a:rPr lang="en-US" altLang="zh-CN" dirty="0"/>
              <a:t>option</a:t>
            </a:r>
            <a:r>
              <a:rPr lang="zh-CN" altLang="en-US" dirty="0"/>
              <a:t>标签或</a:t>
            </a:r>
            <a:r>
              <a:rPr lang="en-US" altLang="zh-CN" dirty="0"/>
              <a:t>options</a:t>
            </a:r>
            <a:r>
              <a:rPr lang="zh-CN" altLang="en-US" dirty="0"/>
              <a:t>标签。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4CC216-13A2-45B1-9196-711E4071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49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A10074-0A14-4275-AA28-4903F260EA43}"/>
              </a:ext>
            </a:extLst>
          </p:cNvPr>
          <p:cNvSpPr txBox="1"/>
          <p:nvPr/>
        </p:nvSpPr>
        <p:spPr>
          <a:xfrm>
            <a:off x="1112704" y="2555913"/>
            <a:ext cx="4682168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form:select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path="xxx" items="xxx" /&gt;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C32C80-9615-44E6-8ADC-FED3F2B80A38}"/>
              </a:ext>
            </a:extLst>
          </p:cNvPr>
          <p:cNvSpPr txBox="1"/>
          <p:nvPr/>
        </p:nvSpPr>
        <p:spPr>
          <a:xfrm>
            <a:off x="1112704" y="3191791"/>
            <a:ext cx="4682168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form:select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path="xxx" items="xxx" 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&lt;option value="xxx"&gt;xxx&lt;/option&gt;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form:select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368553-AFB5-40DD-8901-B54C6910C4A9}"/>
              </a:ext>
            </a:extLst>
          </p:cNvPr>
          <p:cNvSpPr txBox="1"/>
          <p:nvPr/>
        </p:nvSpPr>
        <p:spPr>
          <a:xfrm>
            <a:off x="1112704" y="4406747"/>
            <a:ext cx="4682168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form:select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path="xxx"&gt;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&lt;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form:options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items="xxx"/&gt;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form:select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47993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92670-0685-4EFF-8BEF-662422D1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 </a:t>
            </a:r>
            <a:r>
              <a:rPr lang="zh-CN" altLang="en-US" dirty="0"/>
              <a:t>表单标签库与数据绑定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4A491-C1F1-4788-AAED-36B7FC3E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2.4.1  </a:t>
            </a:r>
            <a:r>
              <a:rPr lang="zh-CN" altLang="en-US" dirty="0"/>
              <a:t>表单标签库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2.4.2  </a:t>
            </a:r>
            <a:r>
              <a:rPr lang="zh-CN" altLang="en-US" dirty="0">
                <a:solidFill>
                  <a:srgbClr val="C00000"/>
                </a:solidFill>
              </a:rPr>
              <a:t>数据绑定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B6C8C2-7973-4DD0-8AD5-8B8E7DAAE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58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4EFD9-23AC-4998-9C2F-4508D5BF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2.4.2  </a:t>
            </a:r>
            <a:r>
              <a:rPr lang="zh-CN" altLang="en-US" dirty="0"/>
              <a:t>数据绑定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116513-85E1-40B5-9CBB-27A698E45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为了让读者进一步学习数据绑定和表单标签，本节给出了一个应用实例</a:t>
            </a:r>
            <a:r>
              <a:rPr lang="en-US" altLang="zh-CN" dirty="0"/>
              <a:t>ch2_3</a:t>
            </a:r>
            <a:r>
              <a:rPr lang="zh-CN" altLang="en-US" dirty="0"/>
              <a:t>。</a:t>
            </a:r>
            <a:r>
              <a:rPr lang="en-US" altLang="zh-CN" dirty="0"/>
              <a:t>ch2_3</a:t>
            </a:r>
            <a:r>
              <a:rPr lang="zh-CN" altLang="en-US" dirty="0"/>
              <a:t>应用中实现了</a:t>
            </a:r>
            <a:r>
              <a:rPr lang="en-US" altLang="zh-CN" dirty="0"/>
              <a:t>User</a:t>
            </a:r>
            <a:r>
              <a:rPr lang="zh-CN" altLang="en-US" dirty="0"/>
              <a:t>类属性和</a:t>
            </a:r>
            <a:r>
              <a:rPr lang="en-US" altLang="zh-CN" dirty="0"/>
              <a:t>JSP</a:t>
            </a:r>
            <a:r>
              <a:rPr lang="zh-CN" altLang="en-US" dirty="0"/>
              <a:t>页面中表单参数的绑定，同时在</a:t>
            </a:r>
            <a:r>
              <a:rPr lang="en-US" altLang="zh-CN" dirty="0"/>
              <a:t>JSP</a:t>
            </a:r>
            <a:r>
              <a:rPr lang="zh-CN" altLang="en-US" dirty="0"/>
              <a:t>页面中分别展示了</a:t>
            </a:r>
            <a:r>
              <a:rPr lang="en-US" altLang="zh-CN" dirty="0"/>
              <a:t>input</a:t>
            </a:r>
            <a:r>
              <a:rPr lang="zh-CN" altLang="en-US" dirty="0"/>
              <a:t>、</a:t>
            </a:r>
            <a:r>
              <a:rPr lang="en-US" altLang="zh-CN" dirty="0" err="1"/>
              <a:t>textarea</a:t>
            </a:r>
            <a:r>
              <a:rPr lang="zh-CN" altLang="en-US" dirty="0"/>
              <a:t>、</a:t>
            </a:r>
            <a:r>
              <a:rPr lang="en-US" altLang="zh-CN" dirty="0"/>
              <a:t>checkbox</a:t>
            </a:r>
            <a:r>
              <a:rPr lang="zh-CN" altLang="en-US" dirty="0"/>
              <a:t>、</a:t>
            </a:r>
            <a:r>
              <a:rPr lang="en-US" altLang="zh-CN" dirty="0" err="1"/>
              <a:t>checkboxs</a:t>
            </a:r>
            <a:r>
              <a:rPr lang="zh-CN" altLang="en-US" dirty="0"/>
              <a:t>、</a:t>
            </a:r>
            <a:r>
              <a:rPr lang="en-US" altLang="zh-CN" dirty="0"/>
              <a:t>select</a:t>
            </a:r>
            <a:r>
              <a:rPr lang="zh-CN" altLang="en-US" dirty="0"/>
              <a:t>等标签。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7FDEE4-5749-4815-91AC-5997188A9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0963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1FCB2-4D02-432E-A93B-F57AFDB8C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．创建应用并导入相关的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14E7C9-35A4-4328-84E6-D98E9544D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ch2_3</a:t>
            </a:r>
            <a:r>
              <a:rPr lang="zh-CN" altLang="en-US" dirty="0"/>
              <a:t>应用中需要使用</a:t>
            </a:r>
            <a:r>
              <a:rPr lang="en-US" altLang="zh-CN" dirty="0"/>
              <a:t>JSTL</a:t>
            </a:r>
            <a:r>
              <a:rPr lang="zh-CN" altLang="en-US" dirty="0"/>
              <a:t>标签，因此，不仅需要将</a:t>
            </a:r>
            <a:r>
              <a:rPr lang="en-US" altLang="zh-CN" dirty="0">
                <a:solidFill>
                  <a:srgbClr val="C00000"/>
                </a:solidFill>
              </a:rPr>
              <a:t>Spring MVC</a:t>
            </a:r>
            <a:r>
              <a:rPr lang="zh-CN" altLang="en-US" dirty="0">
                <a:solidFill>
                  <a:srgbClr val="C00000"/>
                </a:solidFill>
              </a:rPr>
              <a:t>相关</a:t>
            </a:r>
            <a:r>
              <a:rPr lang="en-US" altLang="zh-CN" dirty="0">
                <a:solidFill>
                  <a:srgbClr val="C00000"/>
                </a:solidFill>
              </a:rPr>
              <a:t>jar</a:t>
            </a:r>
            <a:r>
              <a:rPr lang="zh-CN" altLang="en-US" dirty="0">
                <a:solidFill>
                  <a:srgbClr val="C00000"/>
                </a:solidFill>
              </a:rPr>
              <a:t>包</a:t>
            </a:r>
            <a:r>
              <a:rPr lang="zh-CN" altLang="en-US" dirty="0"/>
              <a:t>拷贝到应用的</a:t>
            </a:r>
            <a:r>
              <a:rPr lang="en-US" altLang="zh-CN" dirty="0"/>
              <a:t>WEN-INF/lib</a:t>
            </a:r>
            <a:r>
              <a:rPr lang="zh-CN" altLang="en-US" dirty="0"/>
              <a:t>目录下，还需要从</a:t>
            </a:r>
            <a:r>
              <a:rPr lang="en-US" altLang="zh-CN" dirty="0"/>
              <a:t>Tomcat</a:t>
            </a:r>
            <a:r>
              <a:rPr lang="zh-CN" altLang="en-US" dirty="0"/>
              <a:t>的</a:t>
            </a:r>
            <a:r>
              <a:rPr lang="en-US" altLang="zh-CN" dirty="0"/>
              <a:t>webapps\examples\WEB-INF\lib</a:t>
            </a:r>
            <a:r>
              <a:rPr lang="zh-CN" altLang="en-US" dirty="0"/>
              <a:t>目录下，将</a:t>
            </a:r>
            <a:r>
              <a:rPr lang="en-US" altLang="zh-CN" dirty="0"/>
              <a:t>JSTL</a:t>
            </a:r>
            <a:r>
              <a:rPr lang="zh-CN" altLang="en-US" dirty="0"/>
              <a:t>相关</a:t>
            </a:r>
            <a:r>
              <a:rPr lang="en-US" altLang="zh-CN" dirty="0"/>
              <a:t>jar</a:t>
            </a:r>
            <a:r>
              <a:rPr lang="zh-CN" altLang="en-US" dirty="0"/>
              <a:t>包（</a:t>
            </a:r>
            <a:r>
              <a:rPr lang="en-US" altLang="zh-CN" dirty="0">
                <a:solidFill>
                  <a:srgbClr val="C00000"/>
                </a:solidFill>
              </a:rPr>
              <a:t>taglibs-standard-impl-1.2.5.jar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taglibs-standard-spec-1.2.5.jar</a:t>
            </a:r>
            <a:r>
              <a:rPr lang="zh-CN" altLang="en-US" dirty="0"/>
              <a:t>）拷贝到应用的</a:t>
            </a:r>
            <a:r>
              <a:rPr lang="en-US" altLang="zh-CN" dirty="0"/>
              <a:t>WEN-INF/lib</a:t>
            </a:r>
            <a:r>
              <a:rPr lang="zh-CN" altLang="en-US" dirty="0"/>
              <a:t>目录下。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635CF1-0A36-4C11-A0A9-0ED0019DF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64899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0146D-68E2-4C25-A64B-56BE649C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．创建</a:t>
            </a:r>
            <a:r>
              <a:rPr lang="en-US" altLang="zh-CN" dirty="0"/>
              <a:t>Web</a:t>
            </a:r>
            <a:r>
              <a:rPr lang="zh-CN" altLang="en-US" dirty="0"/>
              <a:t>和</a:t>
            </a:r>
            <a:r>
              <a:rPr lang="en-US" altLang="zh-CN" dirty="0"/>
              <a:t>Spring MVC</a:t>
            </a:r>
            <a:r>
              <a:rPr lang="zh-CN" altLang="en-US" dirty="0"/>
              <a:t>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79E865-F830-46B4-9F8C-6141F8343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WEB-INF</a:t>
            </a:r>
            <a:r>
              <a:rPr lang="zh-CN" altLang="en-US" dirty="0"/>
              <a:t>目录中创建</a:t>
            </a:r>
            <a:r>
              <a:rPr lang="en-US" altLang="zh-CN" dirty="0"/>
              <a:t>web.xml</a:t>
            </a:r>
            <a:r>
              <a:rPr lang="zh-CN" altLang="en-US" dirty="0"/>
              <a:t>，为了</a:t>
            </a:r>
            <a:r>
              <a:rPr lang="zh-CN" altLang="en-US" dirty="0">
                <a:solidFill>
                  <a:srgbClr val="C00000"/>
                </a:solidFill>
              </a:rPr>
              <a:t>避免中文乱码问题</a:t>
            </a:r>
            <a:r>
              <a:rPr lang="zh-CN" altLang="en-US" dirty="0"/>
              <a:t>，需要在</a:t>
            </a:r>
            <a:r>
              <a:rPr lang="en-US" altLang="zh-CN" dirty="0"/>
              <a:t>web.xml</a:t>
            </a:r>
            <a:r>
              <a:rPr lang="zh-CN" altLang="en-US" dirty="0"/>
              <a:t>中配置</a:t>
            </a:r>
            <a:r>
              <a:rPr lang="zh-CN" altLang="en-US" dirty="0">
                <a:solidFill>
                  <a:srgbClr val="C00000"/>
                </a:solidFill>
              </a:rPr>
              <a:t>编码过滤器</a:t>
            </a:r>
            <a:r>
              <a:rPr lang="zh-CN" altLang="en-US" dirty="0"/>
              <a:t>，同时</a:t>
            </a:r>
            <a:r>
              <a:rPr lang="en-US" altLang="zh-CN" dirty="0"/>
              <a:t>JSP</a:t>
            </a:r>
            <a:r>
              <a:rPr lang="zh-CN" altLang="en-US" dirty="0"/>
              <a:t>页面编码设置为</a:t>
            </a:r>
            <a:r>
              <a:rPr lang="en-US" altLang="zh-CN" dirty="0"/>
              <a:t>UTF-8</a:t>
            </a:r>
            <a:r>
              <a:rPr lang="zh-CN" altLang="en-US" dirty="0"/>
              <a:t>，</a:t>
            </a:r>
            <a:r>
              <a:rPr lang="en-US" altLang="zh-CN" dirty="0"/>
              <a:t>form</a:t>
            </a:r>
            <a:r>
              <a:rPr lang="zh-CN" altLang="en-US" dirty="0"/>
              <a:t>表单的提交方式为</a:t>
            </a:r>
            <a:r>
              <a:rPr lang="en-US" altLang="zh-CN" dirty="0"/>
              <a:t>post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src</a:t>
            </a:r>
            <a:r>
              <a:rPr lang="zh-CN" altLang="en-US" dirty="0"/>
              <a:t>目录中，创建名为</a:t>
            </a:r>
            <a:r>
              <a:rPr lang="en-US" altLang="zh-CN" dirty="0"/>
              <a:t>config</a:t>
            </a:r>
            <a:r>
              <a:rPr lang="zh-CN" altLang="en-US" dirty="0"/>
              <a:t>的包，并在该包中创建</a:t>
            </a:r>
            <a:r>
              <a:rPr lang="en-US" altLang="zh-CN" dirty="0"/>
              <a:t>Spring MVC</a:t>
            </a:r>
            <a:r>
              <a:rPr lang="zh-CN" altLang="en-US" dirty="0"/>
              <a:t>的配置文件</a:t>
            </a:r>
            <a:r>
              <a:rPr lang="en-US" altLang="zh-CN" dirty="0"/>
              <a:t>springmvc.xml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93AAA4-8B0E-491C-8C9C-0CB4A41E6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35665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5E3C6-3247-4D8B-B0B0-0B08E634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．创建</a:t>
            </a:r>
            <a:r>
              <a:rPr lang="en-US" altLang="zh-CN" dirty="0"/>
              <a:t>View</a:t>
            </a:r>
            <a:r>
              <a:rPr lang="zh-CN" altLang="en-US" dirty="0"/>
              <a:t>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71B279-5F14-44BB-B1F8-B5C1CF9A7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View</a:t>
            </a:r>
            <a:r>
              <a:rPr lang="zh-CN" altLang="en-US" dirty="0"/>
              <a:t>层包含两个</a:t>
            </a:r>
            <a:r>
              <a:rPr lang="en-US" altLang="zh-CN" dirty="0"/>
              <a:t>JSP</a:t>
            </a:r>
            <a:r>
              <a:rPr lang="zh-CN" altLang="en-US" dirty="0"/>
              <a:t>页面，一个是信息输入页面</a:t>
            </a:r>
            <a:r>
              <a:rPr lang="en-US" altLang="zh-CN" dirty="0" err="1"/>
              <a:t>userAdd.jsp</a:t>
            </a:r>
            <a:r>
              <a:rPr lang="zh-CN" altLang="en-US" dirty="0"/>
              <a:t>，一个是信息显示页面</a:t>
            </a:r>
            <a:r>
              <a:rPr lang="en-US" altLang="zh-CN" dirty="0" err="1"/>
              <a:t>userList.jsp</a:t>
            </a:r>
            <a:r>
              <a:rPr lang="zh-CN" altLang="en-US" dirty="0"/>
              <a:t>。在</a:t>
            </a:r>
            <a:r>
              <a:rPr lang="en-US" altLang="zh-CN" dirty="0"/>
              <a:t>ch2_3</a:t>
            </a:r>
            <a:r>
              <a:rPr lang="zh-CN" altLang="en-US" dirty="0"/>
              <a:t>应用的</a:t>
            </a:r>
            <a:r>
              <a:rPr lang="en-US" altLang="zh-CN" dirty="0"/>
              <a:t>WEB-INF/</a:t>
            </a:r>
            <a:r>
              <a:rPr lang="en-US" altLang="zh-CN" dirty="0" err="1"/>
              <a:t>jsp</a:t>
            </a:r>
            <a:r>
              <a:rPr lang="en-US" altLang="zh-CN" dirty="0"/>
              <a:t>/</a:t>
            </a:r>
            <a:r>
              <a:rPr lang="zh-CN" altLang="en-US" dirty="0"/>
              <a:t>目录下，创建此两个</a:t>
            </a:r>
            <a:r>
              <a:rPr lang="en-US" altLang="zh-CN" dirty="0"/>
              <a:t>JSP</a:t>
            </a:r>
            <a:r>
              <a:rPr lang="zh-CN" altLang="en-US" dirty="0"/>
              <a:t>页面。</a:t>
            </a:r>
          </a:p>
          <a:p>
            <a:r>
              <a:rPr lang="zh-CN" altLang="en-US" dirty="0"/>
              <a:t>在</a:t>
            </a:r>
            <a:r>
              <a:rPr lang="en-US" altLang="zh-CN" dirty="0" err="1"/>
              <a:t>userAdd.jsp</a:t>
            </a:r>
            <a:r>
              <a:rPr lang="zh-CN" altLang="en-US" dirty="0"/>
              <a:t>页面中将</a:t>
            </a:r>
            <a:r>
              <a:rPr lang="en-US" altLang="zh-CN" dirty="0"/>
              <a:t>Map</a:t>
            </a:r>
            <a:r>
              <a:rPr lang="zh-CN" altLang="en-US" dirty="0"/>
              <a:t>类型的</a:t>
            </a:r>
            <a:r>
              <a:rPr lang="en-US" altLang="zh-CN" dirty="0" err="1">
                <a:solidFill>
                  <a:srgbClr val="C00000"/>
                </a:solidFill>
              </a:rPr>
              <a:t>hobbys</a:t>
            </a:r>
            <a:r>
              <a:rPr lang="zh-CN" altLang="en-US" dirty="0"/>
              <a:t>绑定到了</a:t>
            </a:r>
            <a:r>
              <a:rPr lang="en-US" altLang="zh-CN" dirty="0">
                <a:solidFill>
                  <a:srgbClr val="C00000"/>
                </a:solidFill>
              </a:rPr>
              <a:t>checkboxes</a:t>
            </a:r>
            <a:r>
              <a:rPr lang="zh-CN" altLang="en-US" dirty="0"/>
              <a:t>上，将</a:t>
            </a:r>
            <a:r>
              <a:rPr lang="en-US" altLang="zh-CN" dirty="0"/>
              <a:t>String[]</a:t>
            </a:r>
            <a:r>
              <a:rPr lang="zh-CN" altLang="en-US" dirty="0"/>
              <a:t>类型的</a:t>
            </a:r>
            <a:r>
              <a:rPr lang="en-US" altLang="zh-CN" dirty="0" err="1">
                <a:solidFill>
                  <a:srgbClr val="C00000"/>
                </a:solidFill>
              </a:rPr>
              <a:t>carrers</a:t>
            </a:r>
            <a:r>
              <a:rPr lang="zh-CN" altLang="en-US" dirty="0"/>
              <a:t>和</a:t>
            </a:r>
            <a:r>
              <a:rPr lang="en-US" altLang="zh-CN" dirty="0" err="1">
                <a:solidFill>
                  <a:srgbClr val="C00000"/>
                </a:solidFill>
              </a:rPr>
              <a:t>houseRegisters</a:t>
            </a:r>
            <a:r>
              <a:rPr lang="zh-CN" altLang="en-US" dirty="0"/>
              <a:t>绑定到</a:t>
            </a:r>
            <a:r>
              <a:rPr lang="en-US" altLang="zh-CN" dirty="0">
                <a:solidFill>
                  <a:srgbClr val="C00000"/>
                </a:solidFill>
              </a:rPr>
              <a:t>select</a:t>
            </a:r>
            <a:r>
              <a:rPr lang="zh-CN" altLang="en-US" dirty="0"/>
              <a:t>上，实现通过</a:t>
            </a:r>
            <a:r>
              <a:rPr lang="en-US" altLang="zh-CN" dirty="0"/>
              <a:t>option</a:t>
            </a:r>
            <a:r>
              <a:rPr lang="zh-CN" altLang="en-US" dirty="0"/>
              <a:t>标签对</a:t>
            </a:r>
            <a:r>
              <a:rPr lang="en-US" altLang="zh-CN" dirty="0"/>
              <a:t>select</a:t>
            </a:r>
            <a:r>
              <a:rPr lang="zh-CN" altLang="en-US" dirty="0"/>
              <a:t>添加选项，同时表单的</a:t>
            </a:r>
            <a:r>
              <a:rPr lang="en-US" altLang="zh-CN" dirty="0"/>
              <a:t>method</a:t>
            </a:r>
            <a:r>
              <a:rPr lang="zh-CN" altLang="en-US" dirty="0"/>
              <a:t>方法需指定为</a:t>
            </a:r>
            <a:r>
              <a:rPr lang="en-US" altLang="zh-CN" dirty="0"/>
              <a:t>post</a:t>
            </a:r>
            <a:r>
              <a:rPr lang="zh-CN" altLang="en-US" dirty="0"/>
              <a:t>来避免中文乱码问题。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61C978-7BD0-4D4C-A617-997C30E6C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99660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0A890-D387-4DA5-A11F-E69BCE1A9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．创建领域模型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51544A-33E8-42E9-BEC7-3E3A6CD77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应用中实现</a:t>
            </a:r>
            <a:r>
              <a:rPr lang="en-US" altLang="zh-CN" dirty="0"/>
              <a:t>User</a:t>
            </a:r>
            <a:r>
              <a:rPr lang="zh-CN" altLang="en-US" dirty="0"/>
              <a:t>类属性和</a:t>
            </a:r>
            <a:r>
              <a:rPr lang="en-US" altLang="zh-CN" dirty="0"/>
              <a:t>JSP</a:t>
            </a:r>
            <a:r>
              <a:rPr lang="zh-CN" altLang="en-US" dirty="0"/>
              <a:t>页面表单参数的绑定，</a:t>
            </a:r>
            <a:r>
              <a:rPr lang="en-US" altLang="zh-CN" dirty="0"/>
              <a:t>User</a:t>
            </a:r>
            <a:r>
              <a:rPr lang="zh-CN" altLang="en-US" dirty="0"/>
              <a:t>类包含和表单参数名对应的属性，以及属性的</a:t>
            </a:r>
            <a:r>
              <a:rPr lang="en-US" altLang="zh-CN" dirty="0">
                <a:solidFill>
                  <a:srgbClr val="C00000"/>
                </a:solidFill>
              </a:rPr>
              <a:t>set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get</a:t>
            </a:r>
            <a:r>
              <a:rPr lang="zh-CN" altLang="en-US" dirty="0"/>
              <a:t>方法。在</a:t>
            </a:r>
            <a:r>
              <a:rPr lang="en-US" altLang="zh-CN" dirty="0"/>
              <a:t>ch2_3</a:t>
            </a:r>
            <a:r>
              <a:rPr lang="zh-CN" altLang="en-US" dirty="0"/>
              <a:t>应用的</a:t>
            </a:r>
            <a:r>
              <a:rPr lang="en-US" altLang="zh-CN" dirty="0" err="1"/>
              <a:t>src</a:t>
            </a:r>
            <a:r>
              <a:rPr lang="zh-CN" altLang="en-US" dirty="0"/>
              <a:t>目录下，创建包</a:t>
            </a:r>
            <a:r>
              <a:rPr lang="en-US" altLang="zh-CN" dirty="0" err="1"/>
              <a:t>pojo</a:t>
            </a:r>
            <a:r>
              <a:rPr lang="zh-CN" altLang="en-US" dirty="0"/>
              <a:t>，并在该包中创建</a:t>
            </a:r>
            <a:r>
              <a:rPr lang="en-US" altLang="zh-CN" dirty="0"/>
              <a:t>User</a:t>
            </a:r>
            <a:r>
              <a:rPr lang="zh-CN" altLang="en-US" dirty="0"/>
              <a:t>类。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23A574-9536-4C89-A2CC-CA189951E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55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A40C87-6E80-4843-9815-3E6CA70B6789}"/>
              </a:ext>
            </a:extLst>
          </p:cNvPr>
          <p:cNvSpPr txBox="1"/>
          <p:nvPr/>
        </p:nvSpPr>
        <p:spPr>
          <a:xfrm>
            <a:off x="947451" y="3073706"/>
            <a:ext cx="4748269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package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pojo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User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String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userName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String[] hobby;//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兴趣爱好</a:t>
            </a: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String[] friends;//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朋友</a:t>
            </a: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String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carrer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String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houseRegister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String remark;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省略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setter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getter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</a:t>
            </a:r>
          </a:p>
          <a:p>
            <a:pPr marL="266700" algn="just"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55818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EFF0-95EB-417F-B9D0-BCC702ECA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．创建</a:t>
            </a:r>
            <a:r>
              <a:rPr lang="en-US" altLang="zh-CN" dirty="0"/>
              <a:t>Service</a:t>
            </a:r>
            <a:r>
              <a:rPr lang="zh-CN" altLang="en-US" dirty="0"/>
              <a:t>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89A6AC-DBDA-4923-BE9E-871F78C22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Service</a:t>
            </a:r>
            <a:r>
              <a:rPr lang="zh-CN" altLang="en-US" dirty="0"/>
              <a:t>层使用静态集合变量</a:t>
            </a:r>
            <a:r>
              <a:rPr lang="en-US" altLang="zh-CN" dirty="0"/>
              <a:t>users</a:t>
            </a:r>
            <a:r>
              <a:rPr lang="zh-CN" altLang="en-US" dirty="0"/>
              <a:t>模拟数据库存储用户信息，包括添加用户和查询用户两个功能方法。在</a:t>
            </a:r>
            <a:r>
              <a:rPr lang="en-US" altLang="zh-CN" dirty="0"/>
              <a:t>ch2_3</a:t>
            </a:r>
            <a:r>
              <a:rPr lang="zh-CN" altLang="en-US" dirty="0"/>
              <a:t>应用的</a:t>
            </a:r>
            <a:r>
              <a:rPr lang="en-US" altLang="zh-CN" dirty="0" err="1"/>
              <a:t>src</a:t>
            </a:r>
            <a:r>
              <a:rPr lang="zh-CN" altLang="en-US" dirty="0"/>
              <a:t>目录下，创建包</a:t>
            </a:r>
            <a:r>
              <a:rPr lang="en-US" altLang="zh-CN" dirty="0"/>
              <a:t>service</a:t>
            </a:r>
            <a:r>
              <a:rPr lang="zh-CN" altLang="en-US" dirty="0"/>
              <a:t>，并在该包中创建</a:t>
            </a:r>
            <a:r>
              <a:rPr lang="en-US" altLang="zh-CN" dirty="0" err="1"/>
              <a:t>UserService</a:t>
            </a:r>
            <a:r>
              <a:rPr lang="zh-CN" altLang="en-US" dirty="0"/>
              <a:t>接口和</a:t>
            </a:r>
            <a:r>
              <a:rPr lang="en-US" altLang="zh-CN" dirty="0" err="1"/>
              <a:t>UserServiceImpl</a:t>
            </a:r>
            <a:r>
              <a:rPr lang="zh-CN" altLang="en-US" dirty="0"/>
              <a:t>实现类。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CC5F27-1A65-47C9-BA7E-FD9608A10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61020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E75E6-03F7-4C61-8A01-BE2FF40C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．创建</a:t>
            </a:r>
            <a:r>
              <a:rPr lang="en-US" altLang="zh-CN" dirty="0"/>
              <a:t>Controller</a:t>
            </a:r>
            <a:r>
              <a:rPr lang="zh-CN" altLang="en-US" dirty="0"/>
              <a:t>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2FAB5F-D5C2-4058-A963-DFC0D41E7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Controller</a:t>
            </a:r>
            <a:r>
              <a:rPr lang="zh-CN" altLang="en-US" dirty="0"/>
              <a:t>类</a:t>
            </a:r>
            <a:r>
              <a:rPr lang="en-US" altLang="zh-CN" dirty="0" err="1"/>
              <a:t>UserController</a:t>
            </a:r>
            <a:r>
              <a:rPr lang="zh-CN" altLang="en-US" dirty="0"/>
              <a:t>中定义请求处理方法，其中包括处理</a:t>
            </a:r>
            <a:r>
              <a:rPr lang="en-US" altLang="zh-CN" dirty="0"/>
              <a:t>user/input</a:t>
            </a:r>
            <a:r>
              <a:rPr lang="zh-CN" altLang="en-US" dirty="0"/>
              <a:t>请求的</a:t>
            </a:r>
            <a:r>
              <a:rPr lang="en-US" altLang="zh-CN" dirty="0" err="1"/>
              <a:t>inputUser</a:t>
            </a:r>
            <a:r>
              <a:rPr lang="zh-CN" altLang="en-US" dirty="0"/>
              <a:t>方法，以及</a:t>
            </a:r>
            <a:r>
              <a:rPr lang="en-US" altLang="zh-CN" dirty="0"/>
              <a:t>user/save</a:t>
            </a:r>
            <a:r>
              <a:rPr lang="zh-CN" altLang="en-US" dirty="0"/>
              <a:t>请求的</a:t>
            </a:r>
            <a:r>
              <a:rPr lang="en-US" altLang="zh-CN" dirty="0" err="1"/>
              <a:t>addUser</a:t>
            </a:r>
            <a:r>
              <a:rPr lang="zh-CN" altLang="en-US" dirty="0"/>
              <a:t>方法。在</a:t>
            </a:r>
            <a:r>
              <a:rPr lang="en-US" altLang="zh-CN" dirty="0" err="1"/>
              <a:t>UserController</a:t>
            </a:r>
            <a:r>
              <a:rPr lang="zh-CN" altLang="en-US" dirty="0"/>
              <a:t>类中，通过</a:t>
            </a:r>
            <a:r>
              <a:rPr lang="en-US" altLang="zh-CN" dirty="0">
                <a:solidFill>
                  <a:srgbClr val="C00000"/>
                </a:solidFill>
              </a:rPr>
              <a:t>@Autowired</a:t>
            </a:r>
            <a:r>
              <a:rPr lang="zh-CN" altLang="en-US" dirty="0"/>
              <a:t>注解注入</a:t>
            </a:r>
            <a:r>
              <a:rPr lang="en-US" altLang="zh-CN" dirty="0" err="1"/>
              <a:t>UserService</a:t>
            </a:r>
            <a:r>
              <a:rPr lang="zh-CN" altLang="en-US" dirty="0"/>
              <a:t>对象，实现对</a:t>
            </a:r>
            <a:r>
              <a:rPr lang="en-US" altLang="zh-CN" dirty="0"/>
              <a:t>user</a:t>
            </a:r>
            <a:r>
              <a:rPr lang="zh-CN" altLang="en-US" dirty="0"/>
              <a:t>对象的添加和查询等操作；通过</a:t>
            </a:r>
            <a:r>
              <a:rPr lang="en-US" altLang="zh-CN" dirty="0"/>
              <a:t>model</a:t>
            </a:r>
            <a:r>
              <a:rPr lang="zh-CN" altLang="en-US" dirty="0"/>
              <a:t>的</a:t>
            </a:r>
            <a:r>
              <a:rPr lang="en-US" altLang="zh-CN" dirty="0" err="1"/>
              <a:t>addAttribute</a:t>
            </a:r>
            <a:r>
              <a:rPr lang="zh-CN" altLang="en-US" dirty="0"/>
              <a:t>方法将</a:t>
            </a:r>
            <a:r>
              <a:rPr lang="en-US" altLang="zh-CN" dirty="0">
                <a:solidFill>
                  <a:srgbClr val="C00000"/>
                </a:solidFill>
              </a:rPr>
              <a:t>User</a:t>
            </a:r>
            <a:r>
              <a:rPr lang="zh-CN" altLang="en-US" dirty="0">
                <a:solidFill>
                  <a:srgbClr val="C00000"/>
                </a:solidFill>
              </a:rPr>
              <a:t>类对象、</a:t>
            </a:r>
            <a:r>
              <a:rPr lang="en-US" altLang="zh-CN" dirty="0">
                <a:solidFill>
                  <a:srgbClr val="C00000"/>
                </a:solidFill>
              </a:rPr>
              <a:t>HashMap</a:t>
            </a:r>
            <a:r>
              <a:rPr lang="zh-CN" altLang="en-US" dirty="0">
                <a:solidFill>
                  <a:srgbClr val="C00000"/>
                </a:solidFill>
              </a:rPr>
              <a:t>类型的</a:t>
            </a:r>
            <a:r>
              <a:rPr lang="en-US" altLang="zh-CN" dirty="0" err="1">
                <a:solidFill>
                  <a:srgbClr val="C00000"/>
                </a:solidFill>
              </a:rPr>
              <a:t>hobbys</a:t>
            </a:r>
            <a:r>
              <a:rPr lang="zh-CN" altLang="en-US" dirty="0">
                <a:solidFill>
                  <a:srgbClr val="C00000"/>
                </a:solidFill>
              </a:rPr>
              <a:t>对象、</a:t>
            </a:r>
            <a:r>
              <a:rPr lang="en-US" altLang="zh-CN" dirty="0">
                <a:solidFill>
                  <a:srgbClr val="C00000"/>
                </a:solidFill>
              </a:rPr>
              <a:t>String[]</a:t>
            </a:r>
            <a:r>
              <a:rPr lang="zh-CN" altLang="en-US" dirty="0">
                <a:solidFill>
                  <a:srgbClr val="C00000"/>
                </a:solidFill>
              </a:rPr>
              <a:t>类型的</a:t>
            </a:r>
            <a:r>
              <a:rPr lang="en-US" altLang="zh-CN" dirty="0" err="1">
                <a:solidFill>
                  <a:srgbClr val="C00000"/>
                </a:solidFill>
              </a:rPr>
              <a:t>carrers</a:t>
            </a:r>
            <a:r>
              <a:rPr lang="zh-CN" altLang="en-US" dirty="0">
                <a:solidFill>
                  <a:srgbClr val="C00000"/>
                </a:solidFill>
              </a:rPr>
              <a:t>对象以及</a:t>
            </a:r>
            <a:r>
              <a:rPr lang="en-US" altLang="zh-CN" dirty="0">
                <a:solidFill>
                  <a:srgbClr val="C00000"/>
                </a:solidFill>
              </a:rPr>
              <a:t>String[]</a:t>
            </a:r>
            <a:r>
              <a:rPr lang="zh-CN" altLang="en-US" dirty="0">
                <a:solidFill>
                  <a:srgbClr val="C00000"/>
                </a:solidFill>
              </a:rPr>
              <a:t>类型的</a:t>
            </a:r>
            <a:r>
              <a:rPr lang="en-US" altLang="zh-CN" dirty="0" err="1">
                <a:solidFill>
                  <a:srgbClr val="C00000"/>
                </a:solidFill>
              </a:rPr>
              <a:t>houseRegisters</a:t>
            </a:r>
            <a:r>
              <a:rPr lang="zh-CN" altLang="en-US" dirty="0">
                <a:solidFill>
                  <a:srgbClr val="C00000"/>
                </a:solidFill>
              </a:rPr>
              <a:t>对象</a:t>
            </a:r>
            <a:r>
              <a:rPr lang="zh-CN" altLang="en-US" dirty="0"/>
              <a:t>传递给</a:t>
            </a:r>
            <a:r>
              <a:rPr lang="en-US" altLang="zh-CN" dirty="0"/>
              <a:t>View</a:t>
            </a:r>
            <a:r>
              <a:rPr lang="zh-CN" altLang="en-US" dirty="0"/>
              <a:t>（</a:t>
            </a:r>
            <a:r>
              <a:rPr lang="en-US" altLang="zh-CN" dirty="0" err="1"/>
              <a:t>userAdd.jsp</a:t>
            </a:r>
            <a:r>
              <a:rPr lang="zh-CN" altLang="en-US" dirty="0"/>
              <a:t>）。在</a:t>
            </a:r>
            <a:r>
              <a:rPr lang="en-US" altLang="zh-CN" dirty="0"/>
              <a:t>ch2_3</a:t>
            </a:r>
            <a:r>
              <a:rPr lang="zh-CN" altLang="en-US" dirty="0"/>
              <a:t>应用的</a:t>
            </a:r>
            <a:r>
              <a:rPr lang="en-US" altLang="zh-CN" dirty="0" err="1"/>
              <a:t>src</a:t>
            </a:r>
            <a:r>
              <a:rPr lang="zh-CN" altLang="en-US" dirty="0"/>
              <a:t>目录下，创建包</a:t>
            </a:r>
            <a:r>
              <a:rPr lang="en-US" altLang="zh-CN" dirty="0"/>
              <a:t>controller</a:t>
            </a:r>
            <a:r>
              <a:rPr lang="zh-CN" altLang="en-US" dirty="0"/>
              <a:t>，并在该包中创建</a:t>
            </a:r>
            <a:r>
              <a:rPr lang="en-US" altLang="zh-CN" dirty="0" err="1"/>
              <a:t>UserController</a:t>
            </a:r>
            <a:r>
              <a:rPr lang="zh-CN" altLang="en-US" dirty="0"/>
              <a:t>控制器类。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7B1D4A-2ADC-40EE-8FB2-ED9BCFB8D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5590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D653E-C676-4AB8-8EA3-C25975B63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．测试应用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EACEB9-F422-458E-8279-E4A53567F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通过地址</a:t>
            </a:r>
            <a:r>
              <a:rPr lang="en-US" altLang="zh-CN" dirty="0">
                <a:solidFill>
                  <a:srgbClr val="C00000"/>
                </a:solidFill>
              </a:rPr>
              <a:t>http://localhost:8080/ch2_3/user/input</a:t>
            </a:r>
            <a:r>
              <a:rPr lang="zh-CN" altLang="en-US" dirty="0"/>
              <a:t>测试应用，添加用户信息页面效果如图</a:t>
            </a:r>
            <a:r>
              <a:rPr lang="en-US" altLang="zh-CN" dirty="0"/>
              <a:t>2.2</a:t>
            </a:r>
            <a:r>
              <a:rPr lang="zh-CN" altLang="en-US" dirty="0"/>
              <a:t>所示。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70620F-BBBA-46B6-8F1E-EC4D4C168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58</a:t>
            </a:fld>
            <a:endParaRPr kumimoji="1"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459D31B-9D2F-4203-8945-75CB2737F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109" y="2582067"/>
            <a:ext cx="2808287" cy="2960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423F8C25-0D41-4839-A424-E68A3B4F5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914" y="2538946"/>
            <a:ext cx="2808287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7D262DF-6D67-4009-B61B-668B666E5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416" y="2582067"/>
            <a:ext cx="328295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5A8076F-627E-4BB7-8C54-4C93512AC142}"/>
              </a:ext>
            </a:extLst>
          </p:cNvPr>
          <p:cNvSpPr txBox="1"/>
          <p:nvPr/>
        </p:nvSpPr>
        <p:spPr>
          <a:xfrm>
            <a:off x="3481661" y="5867998"/>
            <a:ext cx="5012718" cy="5810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kern="100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r>
              <a:rPr lang="zh-CN" altLang="en-US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请思考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数据绑定的意义是？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38F39C8-D01B-4D2B-8A7C-F5112E08A4D0}"/>
              </a:ext>
            </a:extLst>
          </p:cNvPr>
          <p:cNvCxnSpPr/>
          <p:nvPr/>
        </p:nvCxnSpPr>
        <p:spPr>
          <a:xfrm flipV="1">
            <a:off x="4728396" y="4450814"/>
            <a:ext cx="1099527" cy="1417184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77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38DCB-67F3-4A9C-BBF5-4D2031F11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Spring MVC</a:t>
            </a:r>
            <a:r>
              <a:rPr lang="zh-CN" altLang="en-US" dirty="0"/>
              <a:t>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BBDB4E-4924-496F-8906-523AE1568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Spring MVC</a:t>
            </a:r>
            <a:r>
              <a:rPr lang="zh-CN" altLang="en-US" dirty="0"/>
              <a:t>所有的请求都经过</a:t>
            </a:r>
            <a:r>
              <a:rPr lang="en-US" altLang="zh-CN" dirty="0" err="1">
                <a:solidFill>
                  <a:srgbClr val="FF0000"/>
                </a:solidFill>
              </a:rPr>
              <a:t>DispatcherServlet</a:t>
            </a:r>
            <a:r>
              <a:rPr lang="zh-CN" altLang="en-US" dirty="0"/>
              <a:t>接口来统一分发。</a:t>
            </a:r>
            <a:r>
              <a:rPr lang="en-US" altLang="zh-CN" dirty="0" err="1"/>
              <a:t>DispatcherServlet</a:t>
            </a:r>
            <a:r>
              <a:rPr lang="zh-CN" altLang="en-US" dirty="0"/>
              <a:t>将请求分发给</a:t>
            </a:r>
            <a:r>
              <a:rPr lang="en-US" altLang="zh-CN" dirty="0"/>
              <a:t>Controller</a:t>
            </a:r>
            <a:r>
              <a:rPr lang="zh-CN" altLang="en-US" dirty="0"/>
              <a:t>之前，需要借助于</a:t>
            </a:r>
            <a:r>
              <a:rPr lang="en-US" altLang="zh-CN" dirty="0"/>
              <a:t>Spring MVC</a:t>
            </a:r>
            <a:r>
              <a:rPr lang="zh-CN" altLang="en-US" dirty="0"/>
              <a:t>提供的</a:t>
            </a:r>
            <a:r>
              <a:rPr lang="en-US" altLang="zh-CN" dirty="0" err="1"/>
              <a:t>HandlerMapping</a:t>
            </a:r>
            <a:r>
              <a:rPr lang="zh-CN" altLang="en-US" dirty="0"/>
              <a:t>定位到具体的</a:t>
            </a:r>
            <a:r>
              <a:rPr lang="en-US" altLang="zh-CN" dirty="0"/>
              <a:t>Controller</a:t>
            </a:r>
            <a:r>
              <a:rPr lang="zh-CN" altLang="en-US" dirty="0"/>
              <a:t>。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HandlerMapping</a:t>
            </a:r>
            <a:r>
              <a:rPr lang="zh-CN" altLang="en-US" dirty="0"/>
              <a:t>接口负责完成客户请求到</a:t>
            </a:r>
            <a:r>
              <a:rPr lang="en-US" altLang="zh-CN" dirty="0"/>
              <a:t>Controller</a:t>
            </a:r>
            <a:r>
              <a:rPr lang="zh-CN" altLang="en-US" dirty="0"/>
              <a:t>映射。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Controller</a:t>
            </a:r>
            <a:r>
              <a:rPr lang="zh-CN" altLang="en-US" dirty="0"/>
              <a:t>接口将处理用户请求，这和</a:t>
            </a:r>
            <a:r>
              <a:rPr lang="en-US" altLang="zh-CN" dirty="0"/>
              <a:t>Java Servlet</a:t>
            </a:r>
            <a:r>
              <a:rPr lang="zh-CN" altLang="en-US" dirty="0"/>
              <a:t>扮演的角色是一致的。从宏观角度考虑，</a:t>
            </a:r>
            <a:r>
              <a:rPr lang="en-US" altLang="zh-CN" dirty="0" err="1"/>
              <a:t>DispatcherServlet</a:t>
            </a:r>
            <a:r>
              <a:rPr lang="zh-CN" altLang="en-US" dirty="0"/>
              <a:t>是整个</a:t>
            </a:r>
            <a:r>
              <a:rPr lang="en-US" altLang="zh-CN" dirty="0"/>
              <a:t>Web</a:t>
            </a:r>
            <a:r>
              <a:rPr lang="zh-CN" altLang="en-US" dirty="0"/>
              <a:t>应用的控制器；从微观考虑，</a:t>
            </a:r>
            <a:r>
              <a:rPr lang="en-US" altLang="zh-CN" dirty="0"/>
              <a:t>Controller</a:t>
            </a:r>
            <a:r>
              <a:rPr lang="zh-CN" altLang="en-US" dirty="0"/>
              <a:t>是单个</a:t>
            </a:r>
            <a:r>
              <a:rPr lang="en-US" altLang="zh-CN" dirty="0"/>
              <a:t>Http</a:t>
            </a:r>
            <a:r>
              <a:rPr lang="zh-CN" altLang="en-US" dirty="0"/>
              <a:t>请求处理过程中的控制器，而</a:t>
            </a:r>
            <a:r>
              <a:rPr lang="en-US" altLang="zh-CN" dirty="0" err="1"/>
              <a:t>ModelAndView</a:t>
            </a:r>
            <a:r>
              <a:rPr lang="zh-CN" altLang="en-US" dirty="0"/>
              <a:t>是</a:t>
            </a:r>
            <a:r>
              <a:rPr lang="en-US" altLang="zh-CN" dirty="0"/>
              <a:t>Http</a:t>
            </a:r>
            <a:r>
              <a:rPr lang="zh-CN" altLang="en-US" dirty="0"/>
              <a:t>请求过程中返回的模型（</a:t>
            </a:r>
            <a:r>
              <a:rPr lang="en-US" altLang="zh-CN" dirty="0"/>
              <a:t>Model</a:t>
            </a:r>
            <a:r>
              <a:rPr lang="zh-CN" altLang="en-US" dirty="0"/>
              <a:t>）和视图（</a:t>
            </a:r>
            <a:r>
              <a:rPr lang="en-US" altLang="zh-CN" dirty="0"/>
              <a:t>View</a:t>
            </a:r>
            <a:r>
              <a:rPr lang="zh-CN" altLang="en-US" dirty="0"/>
              <a:t>）。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ViewResolver</a:t>
            </a:r>
            <a:r>
              <a:rPr lang="zh-CN" altLang="en-US" dirty="0"/>
              <a:t>接口（视图解析器）在</a:t>
            </a:r>
            <a:r>
              <a:rPr lang="en-US" altLang="zh-CN" dirty="0"/>
              <a:t>Web</a:t>
            </a:r>
            <a:r>
              <a:rPr lang="zh-CN" altLang="en-US" dirty="0"/>
              <a:t>应用中负责查找</a:t>
            </a:r>
            <a:r>
              <a:rPr lang="en-US" altLang="zh-CN" dirty="0"/>
              <a:t>View</a:t>
            </a:r>
            <a:r>
              <a:rPr lang="zh-CN" altLang="en-US" dirty="0"/>
              <a:t>对象，从而将相应结果渲染给客户。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39AB8C-69B3-4612-9B47-91828E8A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84320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59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58628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2.1  Spring MVC</a:t>
            </a:r>
            <a:r>
              <a:rPr kumimoji="1" lang="zh-CN" altLang="en-US" dirty="0"/>
              <a:t>的工作原理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2.2  Spring MVC</a:t>
            </a:r>
            <a:r>
              <a:rPr kumimoji="1" lang="zh-CN" altLang="en-US" dirty="0"/>
              <a:t>的工作环境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2.3  </a:t>
            </a:r>
            <a:r>
              <a:rPr kumimoji="1" lang="zh-CN" altLang="en-US" dirty="0"/>
              <a:t>基于注解的控制器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2.4  </a:t>
            </a:r>
            <a:r>
              <a:rPr kumimoji="1" lang="zh-CN" altLang="en-US" dirty="0"/>
              <a:t>表单标签库与数据绑定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2.5  JSON</a:t>
            </a:r>
            <a:r>
              <a:rPr kumimoji="1" lang="zh-CN" altLang="en-US" dirty="0">
                <a:solidFill>
                  <a:srgbClr val="C00000"/>
                </a:solidFill>
              </a:rPr>
              <a:t>数据交互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2.6  </a:t>
            </a:r>
            <a:r>
              <a:rPr kumimoji="1" lang="zh-CN" altLang="en-US" dirty="0"/>
              <a:t>拦截器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2.7  </a:t>
            </a:r>
            <a:r>
              <a:rPr kumimoji="1" lang="zh-CN" altLang="en-US" dirty="0"/>
              <a:t>文件上传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58673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DF69F-75E5-4D1C-9A0E-9AD003B0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 JSON</a:t>
            </a:r>
            <a:r>
              <a:rPr lang="zh-CN" altLang="en-US" dirty="0"/>
              <a:t>数据交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E13540-4427-4E23-8B3B-40D1466D1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2.5.1  JSON</a:t>
            </a:r>
            <a:r>
              <a:rPr lang="zh-CN" altLang="en-US" dirty="0">
                <a:solidFill>
                  <a:srgbClr val="C00000"/>
                </a:solidFill>
              </a:rPr>
              <a:t>数据结构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2.5.2  JSON</a:t>
            </a:r>
            <a:r>
              <a:rPr lang="zh-CN" altLang="en-US" dirty="0"/>
              <a:t>数据转换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70F46E-0DB4-4207-8FFA-3FD0C7FC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16784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F633C-4488-4DE3-846B-B0659C19F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C1D921-F33B-4C53-88A7-12247B108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对象结构以“</a:t>
            </a:r>
            <a:r>
              <a:rPr lang="en-US" altLang="zh-CN" dirty="0"/>
              <a:t>{”</a:t>
            </a:r>
            <a:r>
              <a:rPr lang="zh-CN" altLang="en-US" dirty="0"/>
              <a:t>开始，以“</a:t>
            </a:r>
            <a:r>
              <a:rPr lang="en-US" altLang="zh-CN" dirty="0"/>
              <a:t>}”</a:t>
            </a:r>
            <a:r>
              <a:rPr lang="zh-CN" altLang="en-US" dirty="0"/>
              <a:t>结束。中间部分由</a:t>
            </a:r>
            <a:r>
              <a:rPr lang="en-US" altLang="zh-CN" dirty="0"/>
              <a:t>0</a:t>
            </a:r>
            <a:r>
              <a:rPr lang="zh-CN" altLang="en-US" dirty="0"/>
              <a:t>个或多个以英文“</a:t>
            </a:r>
            <a:r>
              <a:rPr lang="en-US" altLang="zh-CN" dirty="0"/>
              <a:t>,”</a:t>
            </a:r>
            <a:r>
              <a:rPr lang="zh-CN" altLang="en-US" dirty="0"/>
              <a:t>分隔的</a:t>
            </a:r>
            <a:r>
              <a:rPr lang="en-US" altLang="zh-CN" dirty="0"/>
              <a:t>key/value</a:t>
            </a:r>
            <a:r>
              <a:rPr lang="zh-CN" altLang="en-US" dirty="0"/>
              <a:t>对构成，</a:t>
            </a:r>
            <a:r>
              <a:rPr lang="en-US" altLang="zh-CN" dirty="0"/>
              <a:t>key</a:t>
            </a:r>
            <a:r>
              <a:rPr lang="zh-CN" altLang="en-US" dirty="0"/>
              <a:t>和</a:t>
            </a:r>
            <a:r>
              <a:rPr lang="en-US" altLang="zh-CN" dirty="0"/>
              <a:t>value</a:t>
            </a:r>
            <a:r>
              <a:rPr lang="zh-CN" altLang="en-US" dirty="0"/>
              <a:t>之间以英文“</a:t>
            </a:r>
            <a:r>
              <a:rPr lang="en-US" altLang="zh-CN" dirty="0"/>
              <a:t>:”</a:t>
            </a:r>
            <a:r>
              <a:rPr lang="zh-CN" altLang="en-US" dirty="0"/>
              <a:t>分隔。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其中，</a:t>
            </a:r>
            <a:r>
              <a:rPr lang="en-US" altLang="zh-CN" dirty="0">
                <a:solidFill>
                  <a:srgbClr val="C00000"/>
                </a:solidFill>
              </a:rPr>
              <a:t>key</a:t>
            </a:r>
            <a:r>
              <a:rPr lang="zh-CN" altLang="en-US" dirty="0"/>
              <a:t>必须为</a:t>
            </a:r>
            <a:r>
              <a:rPr lang="en-US" altLang="zh-CN" dirty="0">
                <a:solidFill>
                  <a:srgbClr val="C00000"/>
                </a:solidFill>
              </a:rPr>
              <a:t>String</a:t>
            </a:r>
            <a:r>
              <a:rPr lang="zh-CN" altLang="en-US" dirty="0"/>
              <a:t>类型，</a:t>
            </a:r>
            <a:r>
              <a:rPr lang="en-US" altLang="zh-CN" dirty="0">
                <a:solidFill>
                  <a:srgbClr val="C00000"/>
                </a:solidFill>
              </a:rPr>
              <a:t>value</a:t>
            </a:r>
            <a:r>
              <a:rPr lang="zh-CN" altLang="en-US" dirty="0"/>
              <a:t>可以是</a:t>
            </a:r>
            <a:r>
              <a:rPr lang="en-US" altLang="zh-CN" dirty="0"/>
              <a:t>String</a:t>
            </a:r>
            <a:r>
              <a:rPr lang="zh-CN" altLang="en-US" dirty="0"/>
              <a:t>、</a:t>
            </a:r>
            <a:r>
              <a:rPr lang="en-US" altLang="zh-CN" dirty="0"/>
              <a:t>Number</a:t>
            </a:r>
            <a:r>
              <a:rPr lang="zh-CN" altLang="en-US" dirty="0"/>
              <a:t>、</a:t>
            </a:r>
            <a:r>
              <a:rPr lang="en-US" altLang="zh-CN" dirty="0"/>
              <a:t>Object</a:t>
            </a:r>
            <a:r>
              <a:rPr lang="zh-CN" altLang="en-US" dirty="0"/>
              <a:t>、</a:t>
            </a:r>
            <a:r>
              <a:rPr lang="en-US" altLang="zh-CN" dirty="0"/>
              <a:t>Array</a:t>
            </a:r>
            <a:r>
              <a:rPr lang="zh-CN" altLang="en-US" dirty="0"/>
              <a:t>等数据类型。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0753EF-B6A5-4848-BD21-C6A31122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61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F8744B-9964-4CB6-ADF8-D83FB075389B}"/>
              </a:ext>
            </a:extLst>
          </p:cNvPr>
          <p:cNvSpPr txBox="1"/>
          <p:nvPr/>
        </p:nvSpPr>
        <p:spPr>
          <a:xfrm>
            <a:off x="1002536" y="2875402"/>
            <a:ext cx="4142342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>
              <a:spcBef>
                <a:spcPts val="600"/>
              </a:spcBef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key1:value1,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key2:value2,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…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22488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7C03E-4E14-4342-85AB-F2A5E153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4F20F-3C2F-407D-97C3-17F9C9054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数组结构以“</a:t>
            </a:r>
            <a:r>
              <a:rPr lang="en-US" altLang="zh-CN" dirty="0"/>
              <a:t>[”</a:t>
            </a:r>
            <a:r>
              <a:rPr lang="zh-CN" altLang="en-US" dirty="0"/>
              <a:t>开始，以“</a:t>
            </a:r>
            <a:r>
              <a:rPr lang="en-US" altLang="zh-CN" dirty="0"/>
              <a:t>]”</a:t>
            </a:r>
            <a:r>
              <a:rPr lang="zh-CN" altLang="en-US" dirty="0"/>
              <a:t>结束。中间部分由</a:t>
            </a:r>
            <a:r>
              <a:rPr lang="en-US" altLang="zh-CN" dirty="0"/>
              <a:t>0</a:t>
            </a:r>
            <a:r>
              <a:rPr lang="zh-CN" altLang="en-US" dirty="0"/>
              <a:t>个或多个以英文“</a:t>
            </a:r>
            <a:r>
              <a:rPr lang="en-US" altLang="zh-CN" dirty="0"/>
              <a:t>,”</a:t>
            </a:r>
            <a:r>
              <a:rPr lang="zh-CN" altLang="en-US" dirty="0"/>
              <a:t>分隔的值的列表组成。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2FCC56-ADC3-44FB-A9E2-15893F46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62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1CCF66-8FB8-4D4C-BAF7-00F1373D06E0}"/>
              </a:ext>
            </a:extLst>
          </p:cNvPr>
          <p:cNvSpPr txBox="1"/>
          <p:nvPr/>
        </p:nvSpPr>
        <p:spPr>
          <a:xfrm>
            <a:off x="980501" y="2690336"/>
            <a:ext cx="3448279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>
              <a:spcBef>
                <a:spcPts val="600"/>
              </a:spcBef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value1,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value2,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…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75D24C-AF20-42B8-8213-333ADF16A3B4}"/>
              </a:ext>
            </a:extLst>
          </p:cNvPr>
          <p:cNvSpPr txBox="1"/>
          <p:nvPr/>
        </p:nvSpPr>
        <p:spPr>
          <a:xfrm>
            <a:off x="4887816" y="2622015"/>
            <a:ext cx="6698256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>
              <a:spcBef>
                <a:spcPts val="600"/>
              </a:spcBef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"sno":"201802228888",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sname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":"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陈恒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"hobby":["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篮球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","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足球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"],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"college":{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cname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":"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清华大学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"city":"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北京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10C1A3-A98C-4A13-9722-D0AF45568DED}"/>
              </a:ext>
            </a:extLst>
          </p:cNvPr>
          <p:cNvSpPr txBox="1"/>
          <p:nvPr/>
        </p:nvSpPr>
        <p:spPr>
          <a:xfrm>
            <a:off x="5192533" y="5561440"/>
            <a:ext cx="2541308" cy="4589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kern="100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r>
              <a:rPr lang="zh-CN" altLang="en-US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请思考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组合情况。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F54DCD3-6DDD-4F48-8253-21BD20518395}"/>
              </a:ext>
            </a:extLst>
          </p:cNvPr>
          <p:cNvCxnSpPr/>
          <p:nvPr/>
        </p:nvCxnSpPr>
        <p:spPr>
          <a:xfrm flipH="1">
            <a:off x="6863508" y="4715204"/>
            <a:ext cx="396607" cy="84623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3738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DF69F-75E5-4D1C-9A0E-9AD003B0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 JSON</a:t>
            </a:r>
            <a:r>
              <a:rPr lang="zh-CN" altLang="en-US" dirty="0"/>
              <a:t>数据交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E13540-4427-4E23-8B3B-40D1466D1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2.5.1  JSON</a:t>
            </a:r>
            <a:r>
              <a:rPr lang="zh-CN" altLang="en-US" dirty="0"/>
              <a:t>数据结构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2.5.2  JSON</a:t>
            </a:r>
            <a:r>
              <a:rPr lang="zh-CN" altLang="en-US" dirty="0">
                <a:solidFill>
                  <a:srgbClr val="C00000"/>
                </a:solidFill>
              </a:rPr>
              <a:t>数据转换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70F46E-0DB4-4207-8FFA-3FD0C7FC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4356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37CE8-5105-47EE-B91E-F02A9B25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2.5.2  JSON</a:t>
            </a:r>
            <a:r>
              <a:rPr lang="zh-CN" altLang="en-US" dirty="0"/>
              <a:t>数据转换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7F5812-10D4-48FE-BE09-8A6793D85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为实现浏览器与控制器类之间的</a:t>
            </a:r>
            <a:r>
              <a:rPr lang="en-US" altLang="zh-CN" dirty="0"/>
              <a:t>JSON</a:t>
            </a:r>
            <a:r>
              <a:rPr lang="zh-CN" altLang="en-US" dirty="0"/>
              <a:t>数据交互，</a:t>
            </a:r>
            <a:r>
              <a:rPr lang="en-US" altLang="zh-CN" dirty="0"/>
              <a:t>Spring MVC</a:t>
            </a:r>
            <a:r>
              <a:rPr lang="zh-CN" altLang="en-US" dirty="0"/>
              <a:t>提供了</a:t>
            </a:r>
            <a:r>
              <a:rPr lang="en-US" altLang="zh-CN" dirty="0"/>
              <a:t>MappingJackson2HttpMessageConverter</a:t>
            </a:r>
            <a:r>
              <a:rPr lang="zh-CN" altLang="en-US" dirty="0"/>
              <a:t>实现类默认处理</a:t>
            </a:r>
            <a:r>
              <a:rPr lang="en-US" altLang="zh-CN" dirty="0"/>
              <a:t>JSON</a:t>
            </a:r>
            <a:r>
              <a:rPr lang="zh-CN" altLang="en-US" dirty="0"/>
              <a:t>格式请求响应。该实现类利用</a:t>
            </a:r>
            <a:r>
              <a:rPr lang="en-US" altLang="zh-CN" dirty="0">
                <a:solidFill>
                  <a:srgbClr val="C00000"/>
                </a:solidFill>
              </a:rPr>
              <a:t>Jackson</a:t>
            </a:r>
            <a:r>
              <a:rPr lang="zh-CN" altLang="en-US" dirty="0"/>
              <a:t>开源包读写</a:t>
            </a:r>
            <a:r>
              <a:rPr lang="en-US" altLang="zh-CN" dirty="0"/>
              <a:t>JSON</a:t>
            </a:r>
            <a:r>
              <a:rPr lang="zh-CN" altLang="en-US" dirty="0"/>
              <a:t>数据，将</a:t>
            </a:r>
            <a:r>
              <a:rPr lang="en-US" altLang="zh-CN" dirty="0"/>
              <a:t>Java</a:t>
            </a:r>
            <a:r>
              <a:rPr lang="zh-CN" altLang="en-US" dirty="0"/>
              <a:t>对象转换为</a:t>
            </a:r>
            <a:r>
              <a:rPr lang="en-US" altLang="zh-CN" dirty="0"/>
              <a:t>JSON</a:t>
            </a:r>
            <a:r>
              <a:rPr lang="zh-CN" altLang="en-US" dirty="0"/>
              <a:t>对象和</a:t>
            </a:r>
            <a:r>
              <a:rPr lang="en-US" altLang="zh-CN" dirty="0"/>
              <a:t>XML</a:t>
            </a:r>
            <a:r>
              <a:rPr lang="zh-CN" altLang="en-US" dirty="0"/>
              <a:t>文档，同时也可以将</a:t>
            </a:r>
            <a:r>
              <a:rPr lang="en-US" altLang="zh-CN" dirty="0"/>
              <a:t>JSON</a:t>
            </a:r>
            <a:r>
              <a:rPr lang="zh-CN" altLang="en-US" dirty="0"/>
              <a:t>对象和</a:t>
            </a:r>
            <a:r>
              <a:rPr lang="en-US" altLang="zh-CN" dirty="0"/>
              <a:t>XML</a:t>
            </a:r>
            <a:r>
              <a:rPr lang="zh-CN" altLang="en-US" dirty="0"/>
              <a:t>文档转换为</a:t>
            </a:r>
            <a:r>
              <a:rPr lang="en-US" altLang="zh-CN" dirty="0"/>
              <a:t>Java</a:t>
            </a:r>
            <a:r>
              <a:rPr lang="zh-CN" altLang="en-US" dirty="0"/>
              <a:t>对象。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jackson-annotations.jar</a:t>
            </a:r>
            <a:r>
              <a:rPr lang="zh-CN" altLang="en-US" dirty="0"/>
              <a:t>：</a:t>
            </a:r>
            <a:r>
              <a:rPr lang="en-US" altLang="zh-CN" dirty="0"/>
              <a:t>JSON</a:t>
            </a:r>
            <a:r>
              <a:rPr lang="zh-CN" altLang="en-US" dirty="0"/>
              <a:t>转换注解包。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jackson-core.jar</a:t>
            </a:r>
            <a:r>
              <a:rPr lang="zh-CN" altLang="en-US" dirty="0"/>
              <a:t>：</a:t>
            </a:r>
            <a:r>
              <a:rPr lang="en-US" altLang="zh-CN" dirty="0"/>
              <a:t>JSON</a:t>
            </a:r>
            <a:r>
              <a:rPr lang="zh-CN" altLang="en-US" dirty="0"/>
              <a:t>转换核心包。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jackson-databind.jar</a:t>
            </a:r>
            <a:r>
              <a:rPr lang="zh-CN" altLang="en-US" dirty="0"/>
              <a:t>：</a:t>
            </a:r>
            <a:r>
              <a:rPr lang="en-US" altLang="zh-CN" dirty="0"/>
              <a:t>JSON</a:t>
            </a:r>
            <a:r>
              <a:rPr lang="zh-CN" altLang="en-US" dirty="0"/>
              <a:t>转换的数据绑定包。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2C1FA6-461C-48B1-A028-48A98333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50026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8E8DE-E798-4B32-847E-3E847CD4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r>
              <a:rPr lang="zh-CN" altLang="en-US" dirty="0"/>
              <a:t>格式转换注解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C54DE1-8F88-403E-B197-648D0F72B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在使用注解开发时，需要用到两个重要的</a:t>
            </a:r>
            <a:r>
              <a:rPr lang="en-US" altLang="zh-CN" dirty="0"/>
              <a:t>JSON</a:t>
            </a:r>
            <a:r>
              <a:rPr lang="zh-CN" altLang="en-US" dirty="0"/>
              <a:t>格式转换注解，分别是</a:t>
            </a:r>
            <a:r>
              <a:rPr lang="en-US" altLang="zh-CN" dirty="0"/>
              <a:t>@RequestBody</a:t>
            </a:r>
            <a:r>
              <a:rPr lang="zh-CN" altLang="en-US" dirty="0"/>
              <a:t>和</a:t>
            </a:r>
            <a:r>
              <a:rPr lang="en-US" altLang="zh-CN" dirty="0"/>
              <a:t>@ResponseBody</a:t>
            </a:r>
            <a:r>
              <a:rPr lang="zh-CN" altLang="en-US" dirty="0"/>
              <a:t>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@RequestBody</a:t>
            </a:r>
            <a:r>
              <a:rPr lang="zh-CN" altLang="en-US" dirty="0"/>
              <a:t>：用于将请求体中的数据绑定到方法的形参中，该注解应用在方法的形参上。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@ResponseBody</a:t>
            </a:r>
            <a:r>
              <a:rPr lang="zh-CN" altLang="en-US" dirty="0"/>
              <a:t>：用于直接返回</a:t>
            </a:r>
            <a:r>
              <a:rPr lang="en-US" altLang="zh-CN" dirty="0"/>
              <a:t>JSON</a:t>
            </a:r>
            <a:r>
              <a:rPr lang="zh-CN" altLang="en-US" dirty="0"/>
              <a:t>对象，该注解应用在方法上。</a:t>
            </a:r>
            <a:endParaRPr lang="en-US" altLang="zh-CN" dirty="0"/>
          </a:p>
          <a:p>
            <a:r>
              <a:rPr lang="zh-CN" altLang="en-US" dirty="0"/>
              <a:t>通过一个实例来演示</a:t>
            </a:r>
            <a:r>
              <a:rPr lang="en-US" altLang="zh-CN" dirty="0"/>
              <a:t>JSON</a:t>
            </a:r>
            <a:r>
              <a:rPr lang="zh-CN" altLang="en-US" dirty="0"/>
              <a:t>数据交互过程。在该实例中，针对返回</a:t>
            </a:r>
            <a:r>
              <a:rPr lang="zh-CN" altLang="en-US" dirty="0">
                <a:solidFill>
                  <a:srgbClr val="C00000"/>
                </a:solidFill>
              </a:rPr>
              <a:t>实体对象</a:t>
            </a:r>
            <a:r>
              <a:rPr lang="zh-CN" altLang="en-US" dirty="0"/>
              <a:t>、</a:t>
            </a:r>
            <a:r>
              <a:rPr lang="en-US" altLang="zh-CN" dirty="0" err="1">
                <a:solidFill>
                  <a:srgbClr val="C00000"/>
                </a:solidFill>
              </a:rPr>
              <a:t>ArrayList</a:t>
            </a:r>
            <a:r>
              <a:rPr lang="zh-CN" altLang="en-US" dirty="0">
                <a:solidFill>
                  <a:srgbClr val="C00000"/>
                </a:solidFill>
              </a:rPr>
              <a:t>集合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C00000"/>
                </a:solidFill>
              </a:rPr>
              <a:t>Map&lt;String, Object&gt;</a:t>
            </a:r>
            <a:r>
              <a:rPr lang="zh-CN" altLang="en-US" dirty="0">
                <a:solidFill>
                  <a:srgbClr val="C00000"/>
                </a:solidFill>
              </a:rPr>
              <a:t>集合</a:t>
            </a:r>
            <a:r>
              <a:rPr lang="zh-CN" altLang="en-US" dirty="0"/>
              <a:t>以及</a:t>
            </a:r>
            <a:r>
              <a:rPr lang="en-US" altLang="zh-CN" dirty="0">
                <a:solidFill>
                  <a:srgbClr val="C00000"/>
                </a:solidFill>
              </a:rPr>
              <a:t>List&lt;Map&lt;String, Object&gt;&gt;</a:t>
            </a:r>
            <a:r>
              <a:rPr lang="zh-CN" altLang="en-US" dirty="0">
                <a:solidFill>
                  <a:srgbClr val="C00000"/>
                </a:solidFill>
              </a:rPr>
              <a:t>集合</a:t>
            </a:r>
            <a:r>
              <a:rPr lang="zh-CN" altLang="en-US" dirty="0"/>
              <a:t>分别处理。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1AD2A3-7B74-4D34-8167-20B04779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30021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F405E-F28E-4DC5-9C3E-BBB8BCEF3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．创建</a:t>
            </a:r>
            <a:r>
              <a:rPr lang="en-US" altLang="zh-CN" dirty="0"/>
              <a:t>Web</a:t>
            </a:r>
            <a:r>
              <a:rPr lang="zh-CN" altLang="en-US" dirty="0"/>
              <a:t>应用并导入相关的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EA469-E1D3-4AD2-8D91-FAE0B4643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Web</a:t>
            </a:r>
            <a:r>
              <a:rPr lang="zh-CN" altLang="en-US" dirty="0"/>
              <a:t>应用</a:t>
            </a:r>
            <a:r>
              <a:rPr lang="en-US" altLang="zh-CN" dirty="0"/>
              <a:t>ch2_4</a:t>
            </a:r>
            <a:r>
              <a:rPr lang="zh-CN" altLang="en-US" dirty="0"/>
              <a:t>，除了导入如</a:t>
            </a:r>
            <a:r>
              <a:rPr lang="en-US" altLang="zh-CN" dirty="0"/>
              <a:t>2.2.1</a:t>
            </a:r>
            <a:r>
              <a:rPr lang="zh-CN" altLang="en-US" dirty="0"/>
              <a:t>节所示的</a:t>
            </a:r>
            <a:r>
              <a:rPr lang="en-US" altLang="zh-CN" dirty="0"/>
              <a:t>JAR</a:t>
            </a:r>
            <a:r>
              <a:rPr lang="zh-CN" altLang="en-US" dirty="0"/>
              <a:t>包外，还需将</a:t>
            </a:r>
            <a:r>
              <a:rPr lang="en-US" altLang="zh-CN" dirty="0"/>
              <a:t>JSON</a:t>
            </a:r>
            <a:r>
              <a:rPr lang="zh-CN" altLang="en-US" dirty="0"/>
              <a:t>相关的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JAR</a:t>
            </a:r>
            <a:r>
              <a:rPr lang="zh-CN" altLang="en-US" dirty="0"/>
              <a:t>包（</a:t>
            </a:r>
            <a:r>
              <a:rPr lang="en-US" altLang="zh-CN" dirty="0">
                <a:solidFill>
                  <a:srgbClr val="C00000"/>
                </a:solidFill>
              </a:rPr>
              <a:t>jackson-annotations-2.12.0.jar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C00000"/>
                </a:solidFill>
              </a:rPr>
              <a:t>jackson-databind-2.12.0.jar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jackson-core-2.12.0.jar</a:t>
            </a:r>
            <a:r>
              <a:rPr lang="zh-CN" altLang="en-US" dirty="0"/>
              <a:t>）复制到</a:t>
            </a:r>
            <a:r>
              <a:rPr lang="en-US" altLang="zh-CN" dirty="0"/>
              <a:t>WEB-INF/lib</a:t>
            </a:r>
            <a:r>
              <a:rPr lang="zh-CN" altLang="en-US" dirty="0"/>
              <a:t>目录中。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A7C96D-53C8-4475-9926-33AD3AC5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00744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1619D-B9F2-4F5C-915E-1F4ADDEF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．创建</a:t>
            </a:r>
            <a:r>
              <a:rPr lang="en-US" altLang="zh-CN" dirty="0"/>
              <a:t>Web</a:t>
            </a:r>
            <a:r>
              <a:rPr lang="zh-CN" altLang="en-US" dirty="0"/>
              <a:t>和</a:t>
            </a:r>
            <a:r>
              <a:rPr lang="en-US" altLang="zh-CN" dirty="0"/>
              <a:t>Spring MVC</a:t>
            </a:r>
            <a:r>
              <a:rPr lang="zh-CN" altLang="en-US" dirty="0"/>
              <a:t>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1499A4-F096-48D8-B74D-C17BE5792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  <a:r>
              <a:rPr lang="en-US" altLang="zh-CN" dirty="0"/>
              <a:t>ch2_4</a:t>
            </a:r>
            <a:r>
              <a:rPr lang="zh-CN" altLang="en-US" dirty="0"/>
              <a:t>的</a:t>
            </a:r>
            <a:r>
              <a:rPr lang="en-US" altLang="zh-CN" dirty="0"/>
              <a:t>Web</a:t>
            </a:r>
            <a:r>
              <a:rPr lang="zh-CN" altLang="en-US" dirty="0"/>
              <a:t>配置文件</a:t>
            </a:r>
            <a:r>
              <a:rPr lang="en-US" altLang="zh-CN" dirty="0">
                <a:solidFill>
                  <a:srgbClr val="C00000"/>
                </a:solidFill>
              </a:rPr>
              <a:t>web.xml</a:t>
            </a:r>
            <a:r>
              <a:rPr lang="zh-CN" altLang="en-US" dirty="0"/>
              <a:t>与</a:t>
            </a: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2-3】</a:t>
            </a:r>
            <a:r>
              <a:rPr lang="zh-CN" altLang="en-US" dirty="0"/>
              <a:t>一样，为节省篇幅，不再赘述。</a:t>
            </a:r>
          </a:p>
          <a:p>
            <a:r>
              <a:rPr lang="zh-CN" altLang="en-US" dirty="0"/>
              <a:t>在应用</a:t>
            </a:r>
            <a:r>
              <a:rPr lang="en-US" altLang="zh-CN" dirty="0"/>
              <a:t>ch2_4</a:t>
            </a:r>
            <a:r>
              <a:rPr lang="zh-CN" altLang="en-US" dirty="0"/>
              <a:t>的</a:t>
            </a:r>
            <a:r>
              <a:rPr lang="en-US" altLang="zh-CN" dirty="0" err="1"/>
              <a:t>src</a:t>
            </a:r>
            <a:r>
              <a:rPr lang="zh-CN" altLang="en-US" dirty="0"/>
              <a:t>目录下，创建名为</a:t>
            </a:r>
            <a:r>
              <a:rPr lang="en-US" altLang="zh-CN" dirty="0"/>
              <a:t>config</a:t>
            </a:r>
            <a:r>
              <a:rPr lang="zh-CN" altLang="en-US" dirty="0"/>
              <a:t>的包，并在该包中创建</a:t>
            </a:r>
            <a:r>
              <a:rPr lang="en-US" altLang="zh-CN" dirty="0"/>
              <a:t>Spring MVC</a:t>
            </a:r>
            <a:r>
              <a:rPr lang="zh-CN" altLang="en-US" dirty="0"/>
              <a:t>配置文件</a:t>
            </a:r>
            <a:r>
              <a:rPr lang="en-US" altLang="zh-CN" dirty="0">
                <a:solidFill>
                  <a:srgbClr val="C00000"/>
                </a:solidFill>
              </a:rPr>
              <a:t>springmvc.xml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9488D2-FC57-4998-B7B6-FFB098D3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67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B3A190-E1EB-47FF-9CAE-F1E2AD929FA6}"/>
              </a:ext>
            </a:extLst>
          </p:cNvPr>
          <p:cNvSpPr txBox="1"/>
          <p:nvPr/>
        </p:nvSpPr>
        <p:spPr>
          <a:xfrm>
            <a:off x="924040" y="3701667"/>
            <a:ext cx="7250476" cy="12966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&lt;</a:t>
            </a:r>
            <a:r>
              <a:rPr lang="en-US" altLang="zh-CN" dirty="0" err="1"/>
              <a:t>context:component-scan</a:t>
            </a:r>
            <a:r>
              <a:rPr lang="en-US" altLang="zh-CN" dirty="0"/>
              <a:t> base-package="controller"/&gt;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&lt;</a:t>
            </a:r>
            <a:r>
              <a:rPr lang="en-US" altLang="zh-CN" dirty="0" err="1"/>
              <a:t>mvc:annotation-driven</a:t>
            </a:r>
            <a:r>
              <a:rPr lang="en-US" altLang="zh-CN" dirty="0"/>
              <a:t> /&gt;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&lt;</a:t>
            </a:r>
            <a:r>
              <a:rPr lang="en-US" altLang="zh-CN" dirty="0" err="1"/>
              <a:t>mvc:resources</a:t>
            </a:r>
            <a:r>
              <a:rPr lang="en-US" altLang="zh-CN" dirty="0"/>
              <a:t> location="/</a:t>
            </a:r>
            <a:r>
              <a:rPr lang="en-US" altLang="zh-CN" dirty="0" err="1"/>
              <a:t>js</a:t>
            </a:r>
            <a:r>
              <a:rPr lang="en-US" altLang="zh-CN" dirty="0"/>
              <a:t>/" mapping="/</a:t>
            </a:r>
            <a:r>
              <a:rPr lang="en-US" altLang="zh-CN" dirty="0" err="1"/>
              <a:t>js</a:t>
            </a:r>
            <a:r>
              <a:rPr lang="en-US" altLang="zh-CN" dirty="0"/>
              <a:t>/**"&gt;&lt;/</a:t>
            </a:r>
            <a:r>
              <a:rPr lang="en-US" altLang="zh-CN" dirty="0" err="1"/>
              <a:t>mvc:resources</a:t>
            </a:r>
            <a:r>
              <a:rPr lang="en-US" altLang="zh-CN" dirty="0"/>
              <a:t>&gt;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1934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92795-7331-401C-90D2-72FF9283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．创建</a:t>
            </a:r>
            <a:r>
              <a:rPr lang="en-US" altLang="zh-CN" dirty="0"/>
              <a:t>JSP</a:t>
            </a:r>
            <a:r>
              <a:rPr lang="zh-CN" altLang="en-US" dirty="0"/>
              <a:t>页面，并引入</a:t>
            </a:r>
            <a:r>
              <a:rPr lang="en-US" altLang="zh-CN" dirty="0"/>
              <a:t>jQuery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3ACA2E-5407-4FE8-A158-A9AD0B59F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首先从</a:t>
            </a:r>
            <a:r>
              <a:rPr lang="en-US" altLang="zh-CN" dirty="0"/>
              <a:t>jQuery</a:t>
            </a:r>
            <a:r>
              <a:rPr lang="zh-CN" altLang="en-US" dirty="0"/>
              <a:t>官方网站</a:t>
            </a:r>
            <a:r>
              <a:rPr lang="en-US" altLang="zh-CN" dirty="0"/>
              <a:t>http://jquery.com/download/</a:t>
            </a:r>
            <a:r>
              <a:rPr lang="zh-CN" altLang="en-US" dirty="0"/>
              <a:t>下载</a:t>
            </a:r>
            <a:r>
              <a:rPr lang="en-US" altLang="zh-CN" dirty="0"/>
              <a:t>jQuery</a:t>
            </a:r>
            <a:r>
              <a:rPr lang="zh-CN" altLang="en-US" dirty="0"/>
              <a:t>插件：</a:t>
            </a:r>
            <a:r>
              <a:rPr lang="en-US" altLang="zh-CN" dirty="0"/>
              <a:t>jquery-3.5.1.min.js</a:t>
            </a:r>
            <a:r>
              <a:rPr lang="zh-CN" altLang="en-US" dirty="0"/>
              <a:t>，将其复制到</a:t>
            </a:r>
            <a:r>
              <a:rPr lang="en-US" altLang="zh-CN" dirty="0"/>
              <a:t>Web</a:t>
            </a:r>
            <a:r>
              <a:rPr lang="zh-CN" altLang="en-US" dirty="0"/>
              <a:t>项目开发目录的</a:t>
            </a:r>
            <a:r>
              <a:rPr lang="en-US" altLang="zh-CN" dirty="0" err="1"/>
              <a:t>WebContent</a:t>
            </a:r>
            <a:r>
              <a:rPr lang="en-US" altLang="zh-CN" dirty="0"/>
              <a:t>/</a:t>
            </a:r>
            <a:r>
              <a:rPr lang="en-US" altLang="zh-CN" dirty="0" err="1"/>
              <a:t>js</a:t>
            </a:r>
            <a:r>
              <a:rPr lang="zh-CN" altLang="en-US" dirty="0"/>
              <a:t>目录下。然后在</a:t>
            </a:r>
            <a:r>
              <a:rPr lang="en-US" altLang="zh-CN" dirty="0"/>
              <a:t>JSP</a:t>
            </a:r>
            <a:r>
              <a:rPr lang="zh-CN" altLang="en-US" dirty="0"/>
              <a:t>页面中，通过</a:t>
            </a:r>
            <a:r>
              <a:rPr lang="en-US" altLang="zh-CN" dirty="0">
                <a:solidFill>
                  <a:srgbClr val="C00000"/>
                </a:solidFill>
              </a:rPr>
              <a:t>&lt;script type="text/</a:t>
            </a:r>
            <a:r>
              <a:rPr lang="en-US" altLang="zh-CN" dirty="0" err="1">
                <a:solidFill>
                  <a:srgbClr val="C00000"/>
                </a:solidFill>
              </a:rPr>
              <a:t>javascript</a:t>
            </a:r>
            <a:r>
              <a:rPr lang="en-US" altLang="zh-CN" dirty="0">
                <a:solidFill>
                  <a:srgbClr val="C00000"/>
                </a:solidFill>
              </a:rPr>
              <a:t>" </a:t>
            </a:r>
            <a:r>
              <a:rPr lang="en-US" altLang="zh-CN" dirty="0" err="1">
                <a:solidFill>
                  <a:srgbClr val="C00000"/>
                </a:solidFill>
              </a:rPr>
              <a:t>src</a:t>
            </a:r>
            <a:r>
              <a:rPr lang="en-US" altLang="zh-CN" dirty="0">
                <a:solidFill>
                  <a:srgbClr val="C00000"/>
                </a:solidFill>
              </a:rPr>
              <a:t>="</a:t>
            </a:r>
            <a:r>
              <a:rPr lang="en-US" altLang="zh-CN" dirty="0" err="1">
                <a:solidFill>
                  <a:srgbClr val="C00000"/>
                </a:solidFill>
              </a:rPr>
              <a:t>js</a:t>
            </a:r>
            <a:r>
              <a:rPr lang="en-US" altLang="zh-CN" dirty="0">
                <a:solidFill>
                  <a:srgbClr val="C00000"/>
                </a:solidFill>
              </a:rPr>
              <a:t>/jquery-3.5.1.min.js"&gt;&lt;/script&gt;</a:t>
            </a:r>
            <a:r>
              <a:rPr lang="zh-CN" altLang="en-US" dirty="0"/>
              <a:t>代码将</a:t>
            </a:r>
            <a:r>
              <a:rPr lang="en-US" altLang="zh-CN" dirty="0"/>
              <a:t>jquery-3.5.1.min.js</a:t>
            </a:r>
            <a:r>
              <a:rPr lang="zh-CN" altLang="en-US" dirty="0"/>
              <a:t>引入当前页面中。</a:t>
            </a:r>
            <a:endParaRPr lang="en-US" altLang="zh-CN" dirty="0"/>
          </a:p>
          <a:p>
            <a:r>
              <a:rPr lang="zh-CN" altLang="en-US" dirty="0"/>
              <a:t>在应用</a:t>
            </a:r>
            <a:r>
              <a:rPr lang="en-US" altLang="zh-CN" dirty="0"/>
              <a:t>ch2_4</a:t>
            </a:r>
            <a:r>
              <a:rPr lang="zh-CN" altLang="en-US" dirty="0"/>
              <a:t>的</a:t>
            </a:r>
            <a:r>
              <a:rPr lang="en-US" altLang="zh-CN" dirty="0" err="1"/>
              <a:t>WebContent</a:t>
            </a:r>
            <a:r>
              <a:rPr lang="zh-CN" altLang="en-US" dirty="0"/>
              <a:t>目录下创建</a:t>
            </a:r>
            <a:r>
              <a:rPr lang="en-US" altLang="zh-CN" dirty="0"/>
              <a:t>JSP</a:t>
            </a:r>
            <a:r>
              <a:rPr lang="zh-CN" altLang="en-US" dirty="0"/>
              <a:t>文件</a:t>
            </a:r>
            <a:r>
              <a:rPr lang="en-US" altLang="zh-CN" dirty="0" err="1"/>
              <a:t>index.jsp</a:t>
            </a:r>
            <a:r>
              <a:rPr lang="zh-CN" altLang="en-US" dirty="0"/>
              <a:t>，在该页面中使用</a:t>
            </a:r>
            <a:r>
              <a:rPr lang="en-US" altLang="zh-CN" dirty="0">
                <a:solidFill>
                  <a:srgbClr val="C00000"/>
                </a:solidFill>
              </a:rPr>
              <a:t>Ajax</a:t>
            </a:r>
            <a:r>
              <a:rPr lang="zh-CN" altLang="en-US" dirty="0"/>
              <a:t>向控制器异步提交数据。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48AE0B-B930-410D-9B9F-0B25F6EC8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345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58628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2.1  Spring MVC</a:t>
            </a:r>
            <a:r>
              <a:rPr kumimoji="1" lang="zh-CN" altLang="en-US" dirty="0"/>
              <a:t>的工作原理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2.2  Spring MVC</a:t>
            </a:r>
            <a:r>
              <a:rPr kumimoji="1" lang="zh-CN" altLang="en-US" dirty="0">
                <a:solidFill>
                  <a:srgbClr val="C00000"/>
                </a:solidFill>
              </a:rPr>
              <a:t>的工作环境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2.3  </a:t>
            </a:r>
            <a:r>
              <a:rPr kumimoji="1" lang="zh-CN" altLang="en-US" dirty="0"/>
              <a:t>基于注解的控制器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2.4  </a:t>
            </a:r>
            <a:r>
              <a:rPr kumimoji="1" lang="zh-CN" altLang="en-US" dirty="0"/>
              <a:t>表单标签库与数据绑定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2.5  JSON</a:t>
            </a:r>
            <a:r>
              <a:rPr kumimoji="1" lang="zh-CN" altLang="en-US" dirty="0"/>
              <a:t>数据交互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2.6  </a:t>
            </a:r>
            <a:r>
              <a:rPr kumimoji="1" lang="zh-CN" altLang="en-US" dirty="0"/>
              <a:t>拦截器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2.7  </a:t>
            </a:r>
            <a:r>
              <a:rPr kumimoji="1" lang="zh-CN" altLang="en-US" dirty="0"/>
              <a:t>文件上传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60279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588D0-E782-4B0B-9C65-B16CD078A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．创建实体类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11539F-70E5-45B4-A76A-AD053FB10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</a:t>
            </a:r>
            <a:r>
              <a:rPr lang="en-US" altLang="zh-CN" dirty="0"/>
              <a:t>ch2_4</a:t>
            </a:r>
            <a:r>
              <a:rPr lang="zh-CN" altLang="en-US" dirty="0"/>
              <a:t>的</a:t>
            </a:r>
            <a:r>
              <a:rPr lang="en-US" altLang="zh-CN" dirty="0" err="1"/>
              <a:t>src</a:t>
            </a:r>
            <a:r>
              <a:rPr lang="zh-CN" altLang="en-US" dirty="0"/>
              <a:t>目录下，创建名为</a:t>
            </a:r>
            <a:r>
              <a:rPr lang="en-US" altLang="zh-CN" dirty="0" err="1"/>
              <a:t>pojo</a:t>
            </a:r>
            <a:r>
              <a:rPr lang="zh-CN" altLang="en-US" dirty="0"/>
              <a:t>的包，在该包中创建</a:t>
            </a:r>
            <a:r>
              <a:rPr lang="en-US" altLang="zh-CN" dirty="0"/>
              <a:t>Person</a:t>
            </a:r>
            <a:r>
              <a:rPr lang="zh-CN" altLang="en-US" dirty="0"/>
              <a:t>实体类。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3DAF5E-33B3-47A4-AFA1-CC24A2534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69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9EC74A-C96B-4A6F-AA14-BC70F8ECF975}"/>
              </a:ext>
            </a:extLst>
          </p:cNvPr>
          <p:cNvSpPr txBox="1"/>
          <p:nvPr/>
        </p:nvSpPr>
        <p:spPr>
          <a:xfrm>
            <a:off x="1102605" y="2754217"/>
            <a:ext cx="3590581" cy="20313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package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pojo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Person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String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pname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String password;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Integer page;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省略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get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</a:t>
            </a: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94405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3103C-1868-49C5-AD56-0D7299FA5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．创建控制器类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9BEACD-32C1-4960-8F79-2C2166E25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184"/>
            <a:ext cx="10515600" cy="4586694"/>
          </a:xfrm>
        </p:spPr>
        <p:txBody>
          <a:bodyPr/>
          <a:lstStyle/>
          <a:p>
            <a:r>
              <a:rPr lang="zh-CN" altLang="en-US" dirty="0"/>
              <a:t>在应用</a:t>
            </a:r>
            <a:r>
              <a:rPr lang="en-US" altLang="zh-CN" dirty="0"/>
              <a:t>ch2_4</a:t>
            </a:r>
            <a:r>
              <a:rPr lang="zh-CN" altLang="en-US" dirty="0"/>
              <a:t>的</a:t>
            </a:r>
            <a:r>
              <a:rPr lang="en-US" altLang="zh-CN" dirty="0" err="1"/>
              <a:t>src</a:t>
            </a:r>
            <a:r>
              <a:rPr lang="zh-CN" altLang="en-US" dirty="0"/>
              <a:t>目录下，创建名为</a:t>
            </a:r>
            <a:r>
              <a:rPr lang="en-US" altLang="zh-CN" dirty="0"/>
              <a:t>controller</a:t>
            </a:r>
            <a:r>
              <a:rPr lang="zh-CN" altLang="en-US" dirty="0"/>
              <a:t>的包，并在该包中创建</a:t>
            </a:r>
            <a:r>
              <a:rPr lang="en-US" altLang="zh-CN" dirty="0" err="1"/>
              <a:t>TestController</a:t>
            </a:r>
            <a:r>
              <a:rPr lang="zh-CN" altLang="en-US" dirty="0"/>
              <a:t>控制器类，在处理方法中使用</a:t>
            </a:r>
            <a:r>
              <a:rPr lang="en-US" altLang="zh-CN" dirty="0"/>
              <a:t>@</a:t>
            </a:r>
            <a:r>
              <a:rPr lang="en-US" altLang="zh-CN" dirty="0">
                <a:solidFill>
                  <a:srgbClr val="C00000"/>
                </a:solidFill>
              </a:rPr>
              <a:t>ResponseBody</a:t>
            </a:r>
            <a:r>
              <a:rPr lang="zh-CN" altLang="en-US" dirty="0"/>
              <a:t>和</a:t>
            </a:r>
            <a:r>
              <a:rPr lang="en-US" altLang="zh-CN" dirty="0"/>
              <a:t>@</a:t>
            </a:r>
            <a:r>
              <a:rPr lang="en-US" altLang="zh-CN" dirty="0">
                <a:solidFill>
                  <a:srgbClr val="C00000"/>
                </a:solidFill>
              </a:rPr>
              <a:t>RequestBody</a:t>
            </a:r>
            <a:r>
              <a:rPr lang="zh-CN" altLang="en-US" dirty="0"/>
              <a:t>注解进行</a:t>
            </a:r>
            <a:r>
              <a:rPr lang="en-US" altLang="zh-CN" dirty="0"/>
              <a:t>JSON</a:t>
            </a:r>
            <a:r>
              <a:rPr lang="zh-CN" altLang="en-US" dirty="0"/>
              <a:t>数据交互。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322149-DDB3-4906-A5EA-523D5AA3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70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87947B-56A3-4715-905A-382555354DD9}"/>
              </a:ext>
            </a:extLst>
          </p:cNvPr>
          <p:cNvSpPr txBox="1"/>
          <p:nvPr/>
        </p:nvSpPr>
        <p:spPr>
          <a:xfrm>
            <a:off x="727114" y="3150824"/>
            <a:ext cx="7821976" cy="21259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@RequestMapping("/testJson")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</a:pP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@ResponseBody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public List&lt;Map&lt;String, Object&gt;&gt;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testJson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(@RequestBody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Person user) {</a:t>
            </a:r>
          </a:p>
          <a:p>
            <a:pPr>
              <a:lnSpc>
                <a:spcPct val="150000"/>
              </a:lnSpc>
            </a:pP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2568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186F2-0A1B-4165-9721-562E03492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．测试应用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CAC187-C762-4840-A873-BE685B4DC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右击应用</a:t>
            </a:r>
            <a:r>
              <a:rPr lang="en-US" altLang="zh-CN" dirty="0"/>
              <a:t>ch2_4</a:t>
            </a:r>
            <a:r>
              <a:rPr lang="zh-CN" altLang="en-US" dirty="0"/>
              <a:t>，选择</a:t>
            </a:r>
            <a:r>
              <a:rPr lang="en-US" altLang="zh-CN" dirty="0"/>
              <a:t>Run As/Run on Server</a:t>
            </a:r>
            <a:r>
              <a:rPr lang="zh-CN" altLang="en-US" dirty="0"/>
              <a:t>发布并运行应用。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C613C9-E817-4457-9CE2-013102AA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3362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72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58628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2.1  Spring MVC</a:t>
            </a:r>
            <a:r>
              <a:rPr kumimoji="1" lang="zh-CN" altLang="en-US" dirty="0"/>
              <a:t>的工作原理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2.2  Spring MVC</a:t>
            </a:r>
            <a:r>
              <a:rPr kumimoji="1" lang="zh-CN" altLang="en-US" dirty="0"/>
              <a:t>的工作环境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2.3  </a:t>
            </a:r>
            <a:r>
              <a:rPr kumimoji="1" lang="zh-CN" altLang="en-US" dirty="0"/>
              <a:t>基于注解的控制器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2.4  </a:t>
            </a:r>
            <a:r>
              <a:rPr kumimoji="1" lang="zh-CN" altLang="en-US" dirty="0"/>
              <a:t>表单标签库与数据绑定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2.5  JSON</a:t>
            </a:r>
            <a:r>
              <a:rPr kumimoji="1" lang="zh-CN" altLang="en-US" dirty="0"/>
              <a:t>数据交互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2.6  </a:t>
            </a:r>
            <a:r>
              <a:rPr kumimoji="1" lang="zh-CN" altLang="en-US" dirty="0">
                <a:solidFill>
                  <a:srgbClr val="C00000"/>
                </a:solidFill>
              </a:rPr>
              <a:t>拦截器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2.7  </a:t>
            </a:r>
            <a:r>
              <a:rPr kumimoji="1" lang="zh-CN" altLang="en-US" dirty="0"/>
              <a:t>文件上传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08003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B49E3-D8E7-46E1-8709-1B846EA5F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  </a:t>
            </a:r>
            <a:r>
              <a:rPr lang="zh-CN" altLang="en-US" dirty="0"/>
              <a:t>拦截器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162C20-8253-4871-86A6-468860E02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2.6.1  </a:t>
            </a:r>
            <a:r>
              <a:rPr lang="zh-CN" altLang="en-US" dirty="0">
                <a:solidFill>
                  <a:srgbClr val="C00000"/>
                </a:solidFill>
              </a:rPr>
              <a:t>拦截器的定义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2.6.2  </a:t>
            </a:r>
            <a:r>
              <a:rPr lang="zh-CN" altLang="en-US" dirty="0"/>
              <a:t>拦截器的配置</a:t>
            </a:r>
            <a:endParaRPr lang="en-US" altLang="zh-CN" dirty="0"/>
          </a:p>
          <a:p>
            <a:r>
              <a:rPr lang="en-US" altLang="zh-CN" dirty="0"/>
              <a:t>2.6.3  </a:t>
            </a:r>
            <a:r>
              <a:rPr lang="zh-CN" altLang="en-US" dirty="0"/>
              <a:t>拦截器的执行流程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93B79D-5D94-4E92-BB57-42462B70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152849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3E4E1-0F2C-48EE-82BE-2328D5C5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2.6.1  </a:t>
            </a:r>
            <a:r>
              <a:rPr lang="zh-CN" altLang="en-US" dirty="0"/>
              <a:t>拦截器的定义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7B5FDB-2D9A-43D5-B5CA-EE90C569B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Spring MVC</a:t>
            </a:r>
            <a:r>
              <a:rPr lang="zh-CN" altLang="en-US" dirty="0"/>
              <a:t>框架中，定义一个拦截器可以通过两种方式：一种是通过实现</a:t>
            </a:r>
            <a:r>
              <a:rPr lang="en-US" altLang="zh-CN" dirty="0" err="1">
                <a:solidFill>
                  <a:srgbClr val="C00000"/>
                </a:solidFill>
              </a:rPr>
              <a:t>HandlerInterceptor</a:t>
            </a:r>
            <a:r>
              <a:rPr lang="zh-CN" altLang="en-US" dirty="0"/>
              <a:t>接口或继承</a:t>
            </a:r>
            <a:r>
              <a:rPr lang="en-US" altLang="zh-CN" dirty="0" err="1">
                <a:solidFill>
                  <a:srgbClr val="C00000"/>
                </a:solidFill>
              </a:rPr>
              <a:t>HandlerInterceptor</a:t>
            </a:r>
            <a:r>
              <a:rPr lang="zh-CN" altLang="en-US" dirty="0">
                <a:solidFill>
                  <a:srgbClr val="C00000"/>
                </a:solidFill>
              </a:rPr>
              <a:t>接口的实现类</a:t>
            </a:r>
            <a:r>
              <a:rPr lang="zh-CN" altLang="en-US" dirty="0"/>
              <a:t>来定义；另一种是通过实现</a:t>
            </a:r>
            <a:r>
              <a:rPr lang="en-US" altLang="zh-CN" dirty="0" err="1">
                <a:solidFill>
                  <a:srgbClr val="C00000"/>
                </a:solidFill>
              </a:rPr>
              <a:t>WebRequestInterceptor</a:t>
            </a:r>
            <a:r>
              <a:rPr lang="zh-CN" altLang="en-US" dirty="0"/>
              <a:t>接口或继承</a:t>
            </a:r>
            <a:r>
              <a:rPr lang="en-US" altLang="zh-CN" dirty="0" err="1">
                <a:solidFill>
                  <a:srgbClr val="C00000"/>
                </a:solidFill>
              </a:rPr>
              <a:t>WebRequestInterceptor</a:t>
            </a:r>
            <a:r>
              <a:rPr lang="zh-CN" altLang="en-US" dirty="0">
                <a:solidFill>
                  <a:srgbClr val="C00000"/>
                </a:solidFill>
              </a:rPr>
              <a:t>接口的实现类</a:t>
            </a:r>
            <a:r>
              <a:rPr lang="zh-CN" altLang="en-US" dirty="0"/>
              <a:t>来定义。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05CF7C-2EF8-4CEB-B214-2880F1D6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0076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A220B2-39C2-4D93-B445-FD09F3C0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75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806F95-44C4-4B8B-9828-D3AA69E82171}"/>
              </a:ext>
            </a:extLst>
          </p:cNvPr>
          <p:cNvSpPr txBox="1"/>
          <p:nvPr/>
        </p:nvSpPr>
        <p:spPr>
          <a:xfrm>
            <a:off x="99152" y="1520328"/>
            <a:ext cx="11986352" cy="43242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TestInterceptor implements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HandlerInterceptor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@Override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boolean preHandle(HttpServletRequest request, HttpServletResponse response, Object handler)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	throws Exception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@Override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void postHandle(HttpServletRequest request, HttpServletResponse response, Object handler,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	ModelAndView modelAndView) throws Exception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@Override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void afterCompletion(HttpServletRequest request, HttpServletResponse response, Object handler, Exception ex)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	throws Exception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0687937-31E0-4601-875A-0B6A5533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508" y="365126"/>
            <a:ext cx="8220812" cy="879086"/>
          </a:xfrm>
        </p:spPr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 err="1"/>
              <a:t>HandlerInterceptor</a:t>
            </a:r>
            <a:r>
              <a:rPr lang="zh-CN" altLang="en-US" dirty="0"/>
              <a:t>接口</a:t>
            </a:r>
          </a:p>
        </p:txBody>
      </p:sp>
    </p:spTree>
    <p:extLst>
      <p:ext uri="{BB962C8B-B14F-4D97-AF65-F5344CB8AC3E}">
        <p14:creationId xmlns:p14="http://schemas.microsoft.com/office/powerpoint/2010/main" val="14774999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B78E4-73A9-424B-9071-17D2F980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HandlerInterceptor</a:t>
            </a:r>
            <a:r>
              <a:rPr lang="zh-CN" altLang="en-US" dirty="0"/>
              <a:t>接口中的方法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221442-B8AF-45C4-A2AD-EF1572DCA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C00000"/>
                </a:solidFill>
              </a:rPr>
              <a:t>preHandle</a:t>
            </a:r>
            <a:r>
              <a:rPr lang="en-US" altLang="zh-CN" dirty="0"/>
              <a:t>()</a:t>
            </a:r>
            <a:r>
              <a:rPr lang="zh-CN" altLang="en-US" dirty="0"/>
              <a:t>方法：该方法在控制器的处理请求方法前执行，其返回值表示是否中断后续操作。返回</a:t>
            </a:r>
            <a:r>
              <a:rPr lang="en-US" altLang="zh-CN" dirty="0"/>
              <a:t>true</a:t>
            </a:r>
            <a:r>
              <a:rPr lang="zh-CN" altLang="en-US" dirty="0"/>
              <a:t>表示继续向下执行，返回</a:t>
            </a:r>
            <a:r>
              <a:rPr lang="en-US" altLang="zh-CN" dirty="0"/>
              <a:t>false</a:t>
            </a:r>
            <a:r>
              <a:rPr lang="zh-CN" altLang="en-US" dirty="0"/>
              <a:t>表示中断后续操作。</a:t>
            </a:r>
          </a:p>
          <a:p>
            <a:r>
              <a:rPr lang="en-US" altLang="zh-CN" dirty="0" err="1">
                <a:solidFill>
                  <a:srgbClr val="C00000"/>
                </a:solidFill>
              </a:rPr>
              <a:t>postHandle</a:t>
            </a:r>
            <a:r>
              <a:rPr lang="en-US" altLang="zh-CN" dirty="0"/>
              <a:t>()</a:t>
            </a:r>
            <a:r>
              <a:rPr lang="zh-CN" altLang="en-US" dirty="0"/>
              <a:t>方法：该方法在控制器的处理请求方法调用之后，解析视图之前执行。可以通过此方法对请求域中的模型和视图做进一步的修改。</a:t>
            </a:r>
          </a:p>
          <a:p>
            <a:r>
              <a:rPr lang="en-US" altLang="zh-CN" dirty="0" err="1">
                <a:solidFill>
                  <a:srgbClr val="C00000"/>
                </a:solidFill>
              </a:rPr>
              <a:t>afterCompletion</a:t>
            </a:r>
            <a:r>
              <a:rPr lang="en-US" altLang="zh-CN" dirty="0"/>
              <a:t>()</a:t>
            </a:r>
            <a:r>
              <a:rPr lang="zh-CN" altLang="en-US" dirty="0"/>
              <a:t>方法：该方法在控制器的处理请求方法执行完成后执行，即视图渲染结束后执行。可以通过此方法实现一些资源清理、记录日志信息等工作。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19E848-49AE-429E-919F-19D7E454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29453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B49E3-D8E7-46E1-8709-1B846EA5F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  </a:t>
            </a:r>
            <a:r>
              <a:rPr lang="zh-CN" altLang="en-US" dirty="0"/>
              <a:t>拦截器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162C20-8253-4871-86A6-468860E02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2.6.1  </a:t>
            </a:r>
            <a:r>
              <a:rPr lang="zh-CN" altLang="en-US" dirty="0"/>
              <a:t>拦截器的定义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2.6.2  </a:t>
            </a:r>
            <a:r>
              <a:rPr lang="zh-CN" altLang="en-US" dirty="0">
                <a:solidFill>
                  <a:srgbClr val="C00000"/>
                </a:solidFill>
              </a:rPr>
              <a:t>拦截器的配置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2.6.3  </a:t>
            </a:r>
            <a:r>
              <a:rPr lang="zh-CN" altLang="en-US" dirty="0"/>
              <a:t>拦截器的执行流程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93B79D-5D94-4E92-BB57-42462B70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09569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91E6DB-869C-4DA1-B359-ED8FD05D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78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814360-DFB6-4CF3-94D1-23A23FCDB9B0}"/>
              </a:ext>
            </a:extLst>
          </p:cNvPr>
          <p:cNvSpPr txBox="1"/>
          <p:nvPr/>
        </p:nvSpPr>
        <p:spPr>
          <a:xfrm>
            <a:off x="616944" y="1366163"/>
            <a:ext cx="10818564" cy="50783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&lt;!--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配置拦截器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	&lt;mvc:interceptors&gt;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		&lt;!-- 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配置一个全局拦截器，拦截所有请求</a:t>
            </a:r>
            <a:r>
              <a:rPr lang="de-DE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--&gt;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		</a:t>
            </a:r>
            <a:r>
              <a:rPr lang="de-DE" altLang="zh-CN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&lt;bean class="interceptor.TestInterceptor"/&gt;</a:t>
            </a:r>
            <a:endParaRPr lang="zh-CN" altLang="zh-CN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		&lt;mvc:interceptor&gt;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			&lt;!-- 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配置拦截器作用的路径</a:t>
            </a:r>
            <a:r>
              <a:rPr lang="de-DE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--&gt;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			&lt;mvc:mapping path="/**"/&gt;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			&lt;!-- 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配置不需要拦截作用的路径</a:t>
            </a:r>
            <a:r>
              <a:rPr lang="de-DE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--&gt;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			&lt;mvc:exclude-mapping path=""/&gt;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			&lt;!-- 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定义在</a:t>
            </a:r>
            <a:r>
              <a:rPr lang="de-DE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&lt;mvc:interceptor&gt;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元素中，表示匹配指定路径的请求才进行拦截</a:t>
            </a:r>
            <a:r>
              <a:rPr lang="de-DE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--&gt;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			</a:t>
            </a:r>
            <a:r>
              <a:rPr lang="de-DE" altLang="zh-CN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&lt;bean class="interceptor.Interceptor1"/&gt;</a:t>
            </a:r>
            <a:endParaRPr lang="zh-CN" altLang="zh-CN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		&lt;/mvc:interceptor&gt;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		&lt;mvc:interceptor&gt;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			&lt;!-- 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配置拦截器作用的路径</a:t>
            </a:r>
            <a:r>
              <a:rPr lang="de-DE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--&gt;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			&lt;mvc:mapping path="/gotoTest"/&gt;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			</a:t>
            </a:r>
            <a:r>
              <a:rPr lang="de-DE" altLang="zh-CN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&lt;bean class="interceptor.Interceptor2"/&gt;</a:t>
            </a:r>
            <a:endParaRPr lang="zh-CN" altLang="zh-CN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de-DE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		&lt;/mvc:interceptor&gt;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600"/>
              </a:spcAft>
            </a:pPr>
            <a:r>
              <a:rPr lang="de-DE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	&lt;/mvc:interceptors&gt;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C4405B10-9F03-462A-B850-3FCBDAF2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508" y="365126"/>
            <a:ext cx="8220812" cy="879086"/>
          </a:xfrm>
        </p:spPr>
        <p:txBody>
          <a:bodyPr/>
          <a:lstStyle/>
          <a:p>
            <a:r>
              <a:rPr lang="en-US" altLang="zh-CN" dirty="0"/>
              <a:t>2.6  </a:t>
            </a:r>
            <a:r>
              <a:rPr lang="zh-CN" altLang="en-US" dirty="0"/>
              <a:t>配置拦截器 </a:t>
            </a:r>
          </a:p>
        </p:txBody>
      </p:sp>
    </p:spTree>
    <p:extLst>
      <p:ext uri="{BB962C8B-B14F-4D97-AF65-F5344CB8AC3E}">
        <p14:creationId xmlns:p14="http://schemas.microsoft.com/office/powerpoint/2010/main" val="2062523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DCE2E-96DD-4A45-9F80-F701819F3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 Spring MVC</a:t>
            </a:r>
            <a:r>
              <a:rPr lang="zh-CN" altLang="en-US" dirty="0"/>
              <a:t>的工作环境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23D072-BABA-4643-BA85-B262339CF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2.2.1  Spring MVC</a:t>
            </a:r>
            <a:r>
              <a:rPr lang="zh-CN" altLang="en-US" dirty="0">
                <a:solidFill>
                  <a:srgbClr val="C00000"/>
                </a:solidFill>
              </a:rPr>
              <a:t>所需要的</a:t>
            </a:r>
            <a:r>
              <a:rPr lang="en-US" altLang="zh-CN" dirty="0">
                <a:solidFill>
                  <a:srgbClr val="C00000"/>
                </a:solidFill>
              </a:rPr>
              <a:t>JAR</a:t>
            </a:r>
            <a:r>
              <a:rPr lang="zh-CN" altLang="en-US" dirty="0">
                <a:solidFill>
                  <a:srgbClr val="C00000"/>
                </a:solidFill>
              </a:rPr>
              <a:t>包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2.2.2  </a:t>
            </a:r>
            <a:r>
              <a:rPr lang="zh-CN" altLang="en-US" dirty="0"/>
              <a:t>使用</a:t>
            </a:r>
            <a:r>
              <a:rPr lang="en-US" altLang="zh-CN" dirty="0"/>
              <a:t>Eclipse</a:t>
            </a:r>
            <a:r>
              <a:rPr lang="zh-CN" altLang="en-US" dirty="0"/>
              <a:t>开发</a:t>
            </a:r>
            <a:r>
              <a:rPr lang="en-US" altLang="zh-CN" dirty="0"/>
              <a:t>Spring MVC</a:t>
            </a:r>
            <a:r>
              <a:rPr lang="zh-CN" altLang="en-US" dirty="0"/>
              <a:t>的</a:t>
            </a:r>
            <a:r>
              <a:rPr lang="en-US" altLang="zh-CN" dirty="0"/>
              <a:t>Web</a:t>
            </a:r>
            <a:r>
              <a:rPr lang="zh-CN" altLang="en-US" dirty="0"/>
              <a:t>应用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46B99D-887B-4472-818A-813ABF3A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22479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B49E3-D8E7-46E1-8709-1B846EA5F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  </a:t>
            </a:r>
            <a:r>
              <a:rPr lang="zh-CN" altLang="en-US" dirty="0"/>
              <a:t>拦截器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162C20-8253-4871-86A6-468860E02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2.6.1  </a:t>
            </a:r>
            <a:r>
              <a:rPr lang="zh-CN" altLang="en-US" dirty="0"/>
              <a:t>拦截器的定义</a:t>
            </a:r>
            <a:endParaRPr lang="en-US" altLang="zh-CN" dirty="0"/>
          </a:p>
          <a:p>
            <a:r>
              <a:rPr lang="en-US" altLang="zh-CN" dirty="0"/>
              <a:t>2.6.2  </a:t>
            </a:r>
            <a:r>
              <a:rPr lang="zh-CN" altLang="en-US" dirty="0"/>
              <a:t>拦截器的配置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2.6.3  </a:t>
            </a:r>
            <a:r>
              <a:rPr lang="zh-CN" altLang="en-US" dirty="0">
                <a:solidFill>
                  <a:srgbClr val="C00000"/>
                </a:solidFill>
              </a:rPr>
              <a:t>拦截器的执行流程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93B79D-5D94-4E92-BB57-42462B70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970451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06006-7290-4C7A-84E1-4D499727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2.6.3  </a:t>
            </a:r>
            <a:r>
              <a:rPr lang="zh-CN" altLang="en-US" dirty="0"/>
              <a:t>拦截器的执行流程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127EF-6C47-4266-AED7-549BB6745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在配置文件中，如果只定义了一个拦截器，程序</a:t>
            </a:r>
            <a:r>
              <a:rPr lang="zh-CN" altLang="en-US" dirty="0">
                <a:solidFill>
                  <a:srgbClr val="C00000"/>
                </a:solidFill>
              </a:rPr>
              <a:t>首先</a:t>
            </a:r>
            <a:r>
              <a:rPr lang="zh-CN" altLang="en-US" dirty="0"/>
              <a:t>将执行拦截器类中的</a:t>
            </a:r>
            <a:r>
              <a:rPr lang="en-US" altLang="zh-CN" dirty="0" err="1">
                <a:solidFill>
                  <a:srgbClr val="C00000"/>
                </a:solidFill>
              </a:rPr>
              <a:t>preHandle</a:t>
            </a:r>
            <a:r>
              <a:rPr lang="en-US" altLang="zh-CN" dirty="0">
                <a:solidFill>
                  <a:srgbClr val="C00000"/>
                </a:solidFill>
              </a:rPr>
              <a:t>()</a:t>
            </a:r>
            <a:r>
              <a:rPr lang="zh-CN" altLang="en-US" dirty="0"/>
              <a:t>方法，如果该方法返回</a:t>
            </a:r>
            <a:r>
              <a:rPr lang="en-US" altLang="zh-CN" dirty="0"/>
              <a:t>true</a:t>
            </a:r>
            <a:r>
              <a:rPr lang="zh-CN" altLang="en-US" dirty="0"/>
              <a:t>，程序将继续执行控制器中处理请求的方法，否则中断执行。如果</a:t>
            </a:r>
            <a:r>
              <a:rPr lang="en-US" altLang="zh-CN" dirty="0" err="1">
                <a:solidFill>
                  <a:srgbClr val="C00000"/>
                </a:solidFill>
              </a:rPr>
              <a:t>preHandle</a:t>
            </a:r>
            <a:r>
              <a:rPr lang="en-US" altLang="zh-CN" dirty="0">
                <a:solidFill>
                  <a:srgbClr val="C00000"/>
                </a:solidFill>
              </a:rPr>
              <a:t>()</a:t>
            </a:r>
            <a:r>
              <a:rPr lang="zh-CN" altLang="en-US" dirty="0"/>
              <a:t>方法返回</a:t>
            </a:r>
            <a:r>
              <a:rPr lang="en-US" altLang="zh-CN" dirty="0"/>
              <a:t>true</a:t>
            </a:r>
            <a:r>
              <a:rPr lang="zh-CN" altLang="en-US" dirty="0"/>
              <a:t>，并且控制器中处理请求的方法执行后返回视图前，将执行</a:t>
            </a:r>
            <a:r>
              <a:rPr lang="en-US" altLang="zh-CN" dirty="0" err="1">
                <a:solidFill>
                  <a:srgbClr val="C00000"/>
                </a:solidFill>
              </a:rPr>
              <a:t>postHandle</a:t>
            </a:r>
            <a:r>
              <a:rPr lang="en-US" altLang="zh-CN" dirty="0">
                <a:solidFill>
                  <a:srgbClr val="C00000"/>
                </a:solidFill>
              </a:rPr>
              <a:t>()</a:t>
            </a:r>
            <a:r>
              <a:rPr lang="zh-CN" altLang="en-US" dirty="0"/>
              <a:t>方法。返回视图后，才执行</a:t>
            </a:r>
            <a:r>
              <a:rPr lang="en-US" altLang="zh-CN" dirty="0" err="1">
                <a:solidFill>
                  <a:srgbClr val="C00000"/>
                </a:solidFill>
              </a:rPr>
              <a:t>afterCompletion</a:t>
            </a:r>
            <a:r>
              <a:rPr lang="en-US" altLang="zh-CN" dirty="0">
                <a:solidFill>
                  <a:srgbClr val="C00000"/>
                </a:solidFill>
              </a:rPr>
              <a:t>()</a:t>
            </a:r>
            <a:r>
              <a:rPr lang="zh-CN" altLang="en-US" dirty="0"/>
              <a:t>方法。</a:t>
            </a:r>
          </a:p>
          <a:p>
            <a:r>
              <a:rPr lang="zh-CN" altLang="en-US" dirty="0"/>
              <a:t>在需要</a:t>
            </a:r>
            <a:r>
              <a:rPr lang="en-US" altLang="zh-CN" dirty="0"/>
              <a:t>Web</a:t>
            </a:r>
            <a:r>
              <a:rPr lang="zh-CN" altLang="en-US" dirty="0"/>
              <a:t>应用中，通常有多个拦截器同时工作，这时它们的</a:t>
            </a:r>
            <a:r>
              <a:rPr lang="en-US" altLang="zh-CN" dirty="0" err="1">
                <a:solidFill>
                  <a:srgbClr val="C00000"/>
                </a:solidFill>
              </a:rPr>
              <a:t>preHandle</a:t>
            </a:r>
            <a:r>
              <a:rPr lang="en-US" altLang="zh-CN" dirty="0">
                <a:solidFill>
                  <a:srgbClr val="C00000"/>
                </a:solidFill>
              </a:rPr>
              <a:t>()</a:t>
            </a:r>
            <a:r>
              <a:rPr lang="zh-CN" altLang="en-US" dirty="0"/>
              <a:t>方法将按照配置文件中拦截器的配置顺序执行，而它们的</a:t>
            </a:r>
            <a:r>
              <a:rPr lang="en-US" altLang="zh-CN" dirty="0" err="1">
                <a:solidFill>
                  <a:srgbClr val="C00000"/>
                </a:solidFill>
              </a:rPr>
              <a:t>postHandle</a:t>
            </a:r>
            <a:r>
              <a:rPr lang="en-US" altLang="zh-CN" dirty="0">
                <a:solidFill>
                  <a:srgbClr val="C00000"/>
                </a:solidFill>
              </a:rPr>
              <a:t>()</a:t>
            </a:r>
            <a:r>
              <a:rPr lang="zh-CN" altLang="en-US" dirty="0"/>
              <a:t>方法和</a:t>
            </a:r>
            <a:r>
              <a:rPr lang="en-US" altLang="zh-CN" dirty="0" err="1">
                <a:solidFill>
                  <a:srgbClr val="C00000"/>
                </a:solidFill>
              </a:rPr>
              <a:t>afterCompletion</a:t>
            </a:r>
            <a:r>
              <a:rPr lang="en-US" altLang="zh-CN" dirty="0">
                <a:solidFill>
                  <a:srgbClr val="C00000"/>
                </a:solidFill>
              </a:rPr>
              <a:t>()</a:t>
            </a:r>
            <a:r>
              <a:rPr lang="zh-CN" altLang="en-US" dirty="0"/>
              <a:t>方法则按照配置顺序的反序执行。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08943F-4B8C-4909-9ABA-4212C71B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42483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B8639-062B-4EAC-AA06-C97D045B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2-5】</a:t>
            </a:r>
            <a:r>
              <a:rPr lang="zh-CN" altLang="en-US" dirty="0"/>
              <a:t>多个拦截器的执行过程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82DACB-742F-43F8-BB4B-2655048E7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．创建</a:t>
            </a:r>
            <a:r>
              <a:rPr lang="en-US" altLang="zh-CN" dirty="0">
                <a:solidFill>
                  <a:srgbClr val="C00000"/>
                </a:solidFill>
              </a:rPr>
              <a:t>Web</a:t>
            </a:r>
            <a:r>
              <a:rPr lang="zh-CN" altLang="en-US" dirty="0">
                <a:solidFill>
                  <a:srgbClr val="C00000"/>
                </a:solidFill>
              </a:rPr>
              <a:t>应用并导入相关的</a:t>
            </a:r>
            <a:r>
              <a:rPr lang="en-US" altLang="zh-CN" dirty="0">
                <a:solidFill>
                  <a:srgbClr val="C00000"/>
                </a:solidFill>
              </a:rPr>
              <a:t>JAR</a:t>
            </a:r>
            <a:r>
              <a:rPr lang="zh-CN" altLang="en-US" dirty="0">
                <a:solidFill>
                  <a:srgbClr val="C00000"/>
                </a:solidFill>
              </a:rPr>
              <a:t>包</a:t>
            </a:r>
          </a:p>
          <a:p>
            <a:r>
              <a:rPr lang="zh-CN" altLang="en-US" dirty="0"/>
              <a:t>创建</a:t>
            </a:r>
            <a:r>
              <a:rPr lang="en-US" altLang="zh-CN" dirty="0"/>
              <a:t>Web</a:t>
            </a:r>
            <a:r>
              <a:rPr lang="zh-CN" altLang="en-US" dirty="0"/>
              <a:t>应用</a:t>
            </a:r>
            <a:r>
              <a:rPr lang="en-US" altLang="zh-CN" dirty="0"/>
              <a:t>ch2_5</a:t>
            </a:r>
            <a:r>
              <a:rPr lang="zh-CN" altLang="en-US" dirty="0"/>
              <a:t>，将如</a:t>
            </a:r>
            <a:r>
              <a:rPr lang="en-US" altLang="zh-CN" dirty="0"/>
              <a:t>2.2.1</a:t>
            </a:r>
            <a:r>
              <a:rPr lang="zh-CN" altLang="en-US" dirty="0"/>
              <a:t>节所示的</a:t>
            </a:r>
            <a:r>
              <a:rPr lang="en-US" altLang="zh-CN" dirty="0"/>
              <a:t>JAR</a:t>
            </a:r>
            <a:r>
              <a:rPr lang="zh-CN" altLang="en-US" dirty="0"/>
              <a:t>包复制到</a:t>
            </a:r>
            <a:r>
              <a:rPr lang="en-US" altLang="zh-CN" dirty="0"/>
              <a:t>WEB-INF/lib</a:t>
            </a:r>
            <a:r>
              <a:rPr lang="zh-CN" altLang="en-US" dirty="0"/>
              <a:t>目录中。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．创建</a:t>
            </a:r>
            <a:r>
              <a:rPr lang="en-US" altLang="zh-CN" dirty="0">
                <a:solidFill>
                  <a:srgbClr val="C00000"/>
                </a:solidFill>
              </a:rPr>
              <a:t>Web</a:t>
            </a:r>
            <a:r>
              <a:rPr lang="zh-CN" altLang="en-US" dirty="0">
                <a:solidFill>
                  <a:srgbClr val="C00000"/>
                </a:solidFill>
              </a:rPr>
              <a:t>配置文件</a:t>
            </a:r>
            <a:r>
              <a:rPr lang="en-US" altLang="zh-CN" dirty="0">
                <a:solidFill>
                  <a:srgbClr val="C00000"/>
                </a:solidFill>
              </a:rPr>
              <a:t>web.xml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WEB-INF</a:t>
            </a:r>
            <a:r>
              <a:rPr lang="zh-CN" altLang="en-US" dirty="0"/>
              <a:t>目录下，创建</a:t>
            </a:r>
            <a:r>
              <a:rPr lang="en-US" altLang="zh-CN" dirty="0"/>
              <a:t>web.xml</a:t>
            </a:r>
            <a:r>
              <a:rPr lang="zh-CN" altLang="en-US" dirty="0"/>
              <a:t>文件，该文件中的配置信息与</a:t>
            </a: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2-1】</a:t>
            </a:r>
            <a:r>
              <a:rPr lang="zh-CN" altLang="en-US" dirty="0"/>
              <a:t>相同，为节省篇幅，不再赘述。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9F1553-DF2C-4ECF-9B2F-C8C9981F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559726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5A897-2F7D-4239-B0B5-DC8CB0C23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．创建控制器类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FF8BD-8B5D-4242-A346-9815ECB0C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src</a:t>
            </a:r>
            <a:r>
              <a:rPr lang="zh-CN" altLang="en-US" dirty="0"/>
              <a:t>目录下，创建名为</a:t>
            </a:r>
            <a:r>
              <a:rPr lang="en-US" altLang="zh-CN" dirty="0"/>
              <a:t>controller</a:t>
            </a:r>
            <a:r>
              <a:rPr lang="zh-CN" altLang="en-US" dirty="0"/>
              <a:t>的包，并在该包中创建控制器类</a:t>
            </a:r>
            <a:r>
              <a:rPr lang="en-US" altLang="zh-CN" dirty="0" err="1">
                <a:solidFill>
                  <a:srgbClr val="C00000"/>
                </a:solidFill>
              </a:rPr>
              <a:t>InterceptorController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7734FC-457E-4E17-81B2-1FDC8478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82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198B32-6E28-42FA-94B4-F537F3912947}"/>
              </a:ext>
            </a:extLst>
          </p:cNvPr>
          <p:cNvSpPr txBox="1"/>
          <p:nvPr/>
        </p:nvSpPr>
        <p:spPr>
          <a:xfrm>
            <a:off x="1002535" y="2732183"/>
            <a:ext cx="8912646" cy="23083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l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@Controller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InterceptorController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@RequestMapping("/gotoTest")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String gotoTest()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System.out.println("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正在测试拦截器，执行控制器的处理请求方法中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return "test";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760197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09495-016E-4FC0-98D6-F3098F88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．创建拦截器类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4AD11B-C474-4207-B364-B7FBE7AC4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src</a:t>
            </a:r>
            <a:r>
              <a:rPr lang="zh-CN" altLang="en-US" dirty="0"/>
              <a:t>目录下，创建一个名为</a:t>
            </a:r>
            <a:r>
              <a:rPr lang="en-US" altLang="zh-CN" dirty="0"/>
              <a:t>interceptor</a:t>
            </a:r>
            <a:r>
              <a:rPr lang="zh-CN" altLang="en-US" dirty="0"/>
              <a:t>的包，并在该包中创建拦截器类</a:t>
            </a:r>
            <a:r>
              <a:rPr lang="en-US" altLang="zh-CN" dirty="0" err="1">
                <a:solidFill>
                  <a:srgbClr val="C00000"/>
                </a:solidFill>
              </a:rPr>
              <a:t>TestInterceptor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C00000"/>
                </a:solidFill>
              </a:rPr>
              <a:t>Interceptor1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Interceptor2</a:t>
            </a:r>
            <a:r>
              <a:rPr lang="zh-CN" altLang="en-US" dirty="0"/>
              <a:t>。</a:t>
            </a:r>
            <a:r>
              <a:rPr lang="en-US" altLang="zh-CN" dirty="0" err="1"/>
              <a:t>TestInterceptor</a:t>
            </a:r>
            <a:r>
              <a:rPr lang="zh-CN" altLang="en-US" dirty="0"/>
              <a:t>的代码与</a:t>
            </a:r>
            <a:r>
              <a:rPr lang="en-US" altLang="zh-CN" dirty="0"/>
              <a:t>2.6.1</a:t>
            </a:r>
            <a:r>
              <a:rPr lang="zh-CN" altLang="en-US" dirty="0"/>
              <a:t>节的示例代码相同，为节省篇幅，不再赘述。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C7E117-3FBF-4DE1-B1DD-B8849BD9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16478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CE31C-7940-4129-B0A1-157787341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．创建配置文件</a:t>
            </a:r>
            <a:r>
              <a:rPr lang="en-US" altLang="zh-CN" dirty="0"/>
              <a:t>springmvc.xml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3D7102-BF9B-445E-9B11-4865ED898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src</a:t>
            </a:r>
            <a:r>
              <a:rPr lang="zh-CN" altLang="en-US" dirty="0"/>
              <a:t>目录下，创建名为</a:t>
            </a:r>
            <a:r>
              <a:rPr lang="en-US" altLang="zh-CN" dirty="0"/>
              <a:t>config</a:t>
            </a:r>
            <a:r>
              <a:rPr lang="zh-CN" altLang="en-US" dirty="0"/>
              <a:t>的包，并在该包中创建配置文件</a:t>
            </a:r>
            <a:r>
              <a:rPr lang="en-US" altLang="zh-CN" dirty="0"/>
              <a:t>springmvc.xml</a:t>
            </a:r>
            <a:r>
              <a:rPr lang="zh-CN" altLang="en-US" dirty="0"/>
              <a:t>。在配置文件配置</a:t>
            </a:r>
            <a:r>
              <a:rPr lang="zh-CN" altLang="en-US" dirty="0">
                <a:solidFill>
                  <a:srgbClr val="C00000"/>
                </a:solidFill>
              </a:rPr>
              <a:t>一个全局拦截器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C00000"/>
                </a:solidFill>
              </a:rPr>
              <a:t>两个局部拦截器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8753A8-1967-4803-BF08-50B779346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84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9F1943-A81B-4011-BCC6-32541BC677F2}"/>
              </a:ext>
            </a:extLst>
          </p:cNvPr>
          <p:cNvSpPr txBox="1"/>
          <p:nvPr/>
        </p:nvSpPr>
        <p:spPr>
          <a:xfrm>
            <a:off x="2136002" y="3199546"/>
            <a:ext cx="7392318" cy="5810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kern="100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r>
              <a:rPr lang="zh-CN" altLang="en-US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请思考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全局拦截器与局部拦截器的区别是什么？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797442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4B8F4-EFBA-4011-9A93-693F0FA37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．创建视图</a:t>
            </a:r>
            <a:r>
              <a:rPr lang="en-US" altLang="zh-CN" dirty="0"/>
              <a:t>JSP</a:t>
            </a:r>
            <a:r>
              <a:rPr lang="zh-CN" altLang="en-US" dirty="0"/>
              <a:t>文件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988B82-AAB5-4827-9315-267B215C9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85</a:t>
            </a:fld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D4E3456-BECA-401E-B032-A9D528C7B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58"/>
            <a:ext cx="10515600" cy="4586694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WEB-INF</a:t>
            </a:r>
            <a:r>
              <a:rPr lang="zh-CN" altLang="en-US" dirty="0"/>
              <a:t>目录下，创建一个</a:t>
            </a:r>
            <a:r>
              <a:rPr lang="en-US" altLang="zh-CN" dirty="0" err="1"/>
              <a:t>jsp</a:t>
            </a:r>
            <a:r>
              <a:rPr lang="zh-CN" altLang="en-US" dirty="0"/>
              <a:t>文件夹，并在该文件夹中创建一个</a:t>
            </a:r>
            <a:r>
              <a:rPr lang="en-US" altLang="zh-CN" dirty="0"/>
              <a:t>JSP</a:t>
            </a:r>
            <a:r>
              <a:rPr lang="zh-CN" altLang="en-US" dirty="0"/>
              <a:t>文件</a:t>
            </a:r>
            <a:r>
              <a:rPr lang="en-US" altLang="zh-CN" dirty="0" err="1"/>
              <a:t>test.jsp</a:t>
            </a:r>
            <a:r>
              <a:rPr lang="zh-CN" altLang="en-US" dirty="0"/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28F4C2-C97B-4C8D-A644-F399B197A06B}"/>
              </a:ext>
            </a:extLst>
          </p:cNvPr>
          <p:cNvSpPr txBox="1"/>
          <p:nvPr/>
        </p:nvSpPr>
        <p:spPr>
          <a:xfrm>
            <a:off x="1068636" y="2688116"/>
            <a:ext cx="6257581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&lt;body&gt;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视图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&lt;%System.out.println("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视图渲染结束。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"); %&gt;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&lt;/body&gt;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389034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EFB27-955B-4887-A48C-BF83C392A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．测试拦截器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B8E12-6BD4-4ABC-A105-AD68311B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首先，将应用</a:t>
            </a:r>
            <a:r>
              <a:rPr lang="en-US" altLang="zh-CN" dirty="0"/>
              <a:t>ch2_5</a:t>
            </a:r>
            <a:r>
              <a:rPr lang="zh-CN" altLang="en-US" dirty="0"/>
              <a:t>发布到</a:t>
            </a:r>
            <a:r>
              <a:rPr lang="en-US" altLang="zh-CN" dirty="0"/>
              <a:t>Tomcat</a:t>
            </a:r>
            <a:r>
              <a:rPr lang="zh-CN" altLang="en-US" dirty="0"/>
              <a:t>服务器，并启动</a:t>
            </a:r>
            <a:r>
              <a:rPr lang="en-US" altLang="zh-CN" dirty="0"/>
              <a:t>Tomcat</a:t>
            </a:r>
            <a:r>
              <a:rPr lang="zh-CN" altLang="en-US" dirty="0"/>
              <a:t>服务器。然后，通过地址</a:t>
            </a:r>
            <a:r>
              <a:rPr lang="en-US" altLang="zh-CN" dirty="0">
                <a:solidFill>
                  <a:srgbClr val="C00000"/>
                </a:solidFill>
              </a:rPr>
              <a:t>http://localhost:8080/ch2_5/gotoTest</a:t>
            </a:r>
            <a:r>
              <a:rPr lang="zh-CN" altLang="en-US" dirty="0"/>
              <a:t>测试拦截器。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C234B5-DD1D-4188-BAFF-F5A24097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86</a:t>
            </a:fld>
            <a:endParaRPr kumimoji="1"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2A500C0-7221-4508-B9BA-E0E5B74FD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55" y="3054140"/>
            <a:ext cx="6945294" cy="330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9E0716A-0BCC-4641-B361-619410370EC0}"/>
              </a:ext>
            </a:extLst>
          </p:cNvPr>
          <p:cNvSpPr txBox="1"/>
          <p:nvPr/>
        </p:nvSpPr>
        <p:spPr>
          <a:xfrm>
            <a:off x="7629258" y="4269999"/>
            <a:ext cx="4302010" cy="5810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kern="100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r>
              <a:rPr lang="zh-CN" altLang="en-US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请思考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拦截器的执行顺序。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754558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87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58628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2.1  Spring MVC</a:t>
            </a:r>
            <a:r>
              <a:rPr kumimoji="1" lang="zh-CN" altLang="en-US" dirty="0"/>
              <a:t>的工作原理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2.2  Spring MVC</a:t>
            </a:r>
            <a:r>
              <a:rPr kumimoji="1" lang="zh-CN" altLang="en-US" dirty="0"/>
              <a:t>的工作环境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2.3  </a:t>
            </a:r>
            <a:r>
              <a:rPr kumimoji="1" lang="zh-CN" altLang="en-US" dirty="0"/>
              <a:t>基于注解的控制器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2.4  </a:t>
            </a:r>
            <a:r>
              <a:rPr kumimoji="1" lang="zh-CN" altLang="en-US" dirty="0"/>
              <a:t>表单标签库与数据绑定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2.5  JSON</a:t>
            </a:r>
            <a:r>
              <a:rPr kumimoji="1" lang="zh-CN" altLang="en-US" dirty="0"/>
              <a:t>数据交互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2.6  </a:t>
            </a:r>
            <a:r>
              <a:rPr kumimoji="1" lang="zh-CN" altLang="en-US" dirty="0"/>
              <a:t>拦截器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2.7  </a:t>
            </a:r>
            <a:r>
              <a:rPr kumimoji="1" lang="zh-CN" altLang="en-US" dirty="0">
                <a:solidFill>
                  <a:srgbClr val="C00000"/>
                </a:solidFill>
              </a:rPr>
              <a:t>文件上传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38801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24501-F3B2-4AA7-849E-FE3DA4CC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2.7  </a:t>
            </a:r>
            <a:r>
              <a:rPr lang="zh-CN" altLang="en-US" dirty="0"/>
              <a:t>文件上传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E72B8-442B-4C32-9C86-B1A756FFA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文件上传是一个</a:t>
            </a:r>
            <a:r>
              <a:rPr lang="en-US" altLang="zh-CN" dirty="0"/>
              <a:t>Spring MVC</a:t>
            </a:r>
            <a:r>
              <a:rPr lang="zh-CN" altLang="en-US" dirty="0"/>
              <a:t>应用中经常使用的功能，</a:t>
            </a:r>
            <a:r>
              <a:rPr lang="en-US" altLang="zh-CN" dirty="0"/>
              <a:t>Spring MVC</a:t>
            </a:r>
            <a:r>
              <a:rPr lang="zh-CN" altLang="en-US" dirty="0"/>
              <a:t>通过配置一个</a:t>
            </a:r>
            <a:r>
              <a:rPr lang="en-US" altLang="zh-CN" dirty="0" err="1"/>
              <a:t>MultipartResolver</a:t>
            </a:r>
            <a:r>
              <a:rPr lang="zh-CN" altLang="en-US" dirty="0"/>
              <a:t>来上传文件。在</a:t>
            </a:r>
            <a:r>
              <a:rPr lang="en-US" altLang="zh-CN" dirty="0"/>
              <a:t>Spring MVC</a:t>
            </a:r>
            <a:r>
              <a:rPr lang="zh-CN" altLang="en-US" dirty="0"/>
              <a:t>的控制器中，可以通过</a:t>
            </a:r>
            <a:r>
              <a:rPr lang="en-US" altLang="zh-CN" dirty="0" err="1">
                <a:solidFill>
                  <a:srgbClr val="C00000"/>
                </a:solidFill>
              </a:rPr>
              <a:t>MultipartFile</a:t>
            </a:r>
            <a:r>
              <a:rPr lang="zh-CN" altLang="en-US" dirty="0"/>
              <a:t>来接收单个文件上传，通过</a:t>
            </a:r>
            <a:r>
              <a:rPr lang="en-US" altLang="zh-CN" dirty="0">
                <a:solidFill>
                  <a:srgbClr val="C00000"/>
                </a:solidFill>
              </a:rPr>
              <a:t>List&lt;</a:t>
            </a:r>
            <a:r>
              <a:rPr lang="en-US" altLang="zh-CN" dirty="0" err="1">
                <a:solidFill>
                  <a:srgbClr val="C00000"/>
                </a:solidFill>
              </a:rPr>
              <a:t>MultipartFile</a:t>
            </a:r>
            <a:r>
              <a:rPr lang="en-US" altLang="zh-CN" dirty="0">
                <a:solidFill>
                  <a:srgbClr val="C00000"/>
                </a:solidFill>
              </a:rPr>
              <a:t>&gt;</a:t>
            </a:r>
            <a:r>
              <a:rPr lang="zh-CN" altLang="en-US" dirty="0"/>
              <a:t>来接收多个文件上传。</a:t>
            </a:r>
            <a:endParaRPr lang="en-US" altLang="zh-CN" dirty="0"/>
          </a:p>
          <a:p>
            <a:r>
              <a:rPr lang="zh-CN" altLang="en-US" dirty="0"/>
              <a:t>由于</a:t>
            </a:r>
            <a:r>
              <a:rPr lang="en-US" altLang="zh-CN" dirty="0"/>
              <a:t>Spring MVC</a:t>
            </a:r>
            <a:r>
              <a:rPr lang="zh-CN" altLang="en-US" dirty="0"/>
              <a:t>框架的文件上传是基于</a:t>
            </a:r>
            <a:r>
              <a:rPr lang="en-US" altLang="zh-CN" dirty="0">
                <a:solidFill>
                  <a:srgbClr val="C00000"/>
                </a:solidFill>
              </a:rPr>
              <a:t>commons-</a:t>
            </a:r>
            <a:r>
              <a:rPr lang="en-US" altLang="zh-CN" dirty="0" err="1">
                <a:solidFill>
                  <a:srgbClr val="C00000"/>
                </a:solidFill>
              </a:rPr>
              <a:t>fileupload</a:t>
            </a:r>
            <a:r>
              <a:rPr lang="zh-CN" altLang="en-US" dirty="0"/>
              <a:t>组件的文件上传。因此，需要将</a:t>
            </a:r>
            <a:r>
              <a:rPr lang="en-US" altLang="zh-CN" dirty="0">
                <a:solidFill>
                  <a:srgbClr val="C00000"/>
                </a:solidFill>
              </a:rPr>
              <a:t>commons-</a:t>
            </a:r>
            <a:r>
              <a:rPr lang="en-US" altLang="zh-CN" dirty="0" err="1">
                <a:solidFill>
                  <a:srgbClr val="C00000"/>
                </a:solidFill>
              </a:rPr>
              <a:t>fileupload</a:t>
            </a:r>
            <a:r>
              <a:rPr lang="zh-CN" altLang="en-US" dirty="0"/>
              <a:t>组件相关的</a:t>
            </a:r>
            <a:r>
              <a:rPr lang="en-US" altLang="zh-CN" dirty="0"/>
              <a:t>jar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rgbClr val="C00000"/>
                </a:solidFill>
              </a:rPr>
              <a:t>commons-fileupload.jar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commons-io.jar</a:t>
            </a:r>
            <a:r>
              <a:rPr lang="zh-CN" altLang="en-US" dirty="0"/>
              <a:t>）拷贝到</a:t>
            </a:r>
            <a:r>
              <a:rPr lang="en-US" altLang="zh-CN" dirty="0"/>
              <a:t>Spring MVC</a:t>
            </a:r>
            <a:r>
              <a:rPr lang="zh-CN" altLang="en-US" dirty="0"/>
              <a:t>应用的</a:t>
            </a:r>
            <a:r>
              <a:rPr lang="en-US" altLang="zh-CN" dirty="0"/>
              <a:t>WEB-INF/lib</a:t>
            </a:r>
            <a:r>
              <a:rPr lang="zh-CN" altLang="en-US" dirty="0"/>
              <a:t>目录下。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2-6</a:t>
            </a:r>
            <a:r>
              <a:rPr lang="en-US" altLang="zh-CN" dirty="0"/>
              <a:t>】</a:t>
            </a:r>
            <a:r>
              <a:rPr lang="zh-CN" altLang="en-US" dirty="0"/>
              <a:t>上传多个文件。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FAB4DB-5326-4A8B-ADE2-C7EEF549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7941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28839-F57E-4017-9F12-08ABE08E6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  Spring MVC</a:t>
            </a:r>
            <a:r>
              <a:rPr lang="zh-CN" altLang="en-US" dirty="0"/>
              <a:t>所需要的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7A4FAB-3137-44E1-A523-C4E0663D1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/>
              <a:t>Spring MVC</a:t>
            </a:r>
            <a:r>
              <a:rPr lang="zh-CN" altLang="en-US" dirty="0"/>
              <a:t>框架的初学者，开发</a:t>
            </a:r>
            <a:r>
              <a:rPr lang="en-US" altLang="zh-CN" dirty="0"/>
              <a:t>Spring MVC</a:t>
            </a:r>
            <a:r>
              <a:rPr lang="zh-CN" altLang="en-US" dirty="0"/>
              <a:t>应用时，只需将</a:t>
            </a:r>
            <a:r>
              <a:rPr lang="en-US" altLang="zh-CN" dirty="0"/>
              <a:t>Spring</a:t>
            </a:r>
            <a:r>
              <a:rPr lang="zh-CN" altLang="en-US" dirty="0"/>
              <a:t>的</a:t>
            </a:r>
            <a:r>
              <a:rPr lang="en-US" altLang="zh-CN" dirty="0">
                <a:solidFill>
                  <a:srgbClr val="C00000"/>
                </a:solidFill>
              </a:rPr>
              <a:t>4</a:t>
            </a:r>
            <a:r>
              <a:rPr lang="zh-CN" altLang="en-US" dirty="0">
                <a:solidFill>
                  <a:srgbClr val="C00000"/>
                </a:solidFill>
              </a:rPr>
              <a:t>个基础包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C00000"/>
                </a:solidFill>
              </a:rPr>
              <a:t>commons-logging-1.2.jar</a:t>
            </a:r>
            <a:r>
              <a:rPr lang="zh-CN" altLang="en-US" dirty="0"/>
              <a:t>、注解时需要的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  <a:r>
              <a:rPr lang="en-US" altLang="zh-CN" dirty="0">
                <a:solidFill>
                  <a:srgbClr val="C00000"/>
                </a:solidFill>
              </a:rPr>
              <a:t>spring-aop-5.1.4.RELEASE.jar</a:t>
            </a:r>
            <a:r>
              <a:rPr lang="zh-CN" altLang="en-US" dirty="0"/>
              <a:t>和</a:t>
            </a:r>
            <a:r>
              <a:rPr lang="en-US" altLang="zh-CN" dirty="0"/>
              <a:t>Spring MVC</a:t>
            </a:r>
            <a:r>
              <a:rPr lang="zh-CN" altLang="en-US" dirty="0"/>
              <a:t>相关的</a:t>
            </a:r>
            <a:r>
              <a:rPr lang="en-US" altLang="zh-CN" dirty="0"/>
              <a:t>JAR</a:t>
            </a:r>
            <a:r>
              <a:rPr lang="zh-CN" altLang="en-US" dirty="0"/>
              <a:t>包（</a:t>
            </a:r>
            <a:r>
              <a:rPr lang="en-US" altLang="zh-CN" dirty="0">
                <a:solidFill>
                  <a:srgbClr val="C00000"/>
                </a:solidFill>
              </a:rPr>
              <a:t>spring-web-5.3.2.jar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spring-webmvc-5.3.2.jar</a:t>
            </a:r>
            <a:r>
              <a:rPr lang="zh-CN" altLang="en-US" dirty="0"/>
              <a:t>）复制到</a:t>
            </a:r>
            <a:r>
              <a:rPr lang="en-US" altLang="zh-CN" dirty="0"/>
              <a:t>Web</a:t>
            </a:r>
            <a:r>
              <a:rPr lang="zh-CN" altLang="en-US" dirty="0"/>
              <a:t>应用的</a:t>
            </a:r>
            <a:r>
              <a:rPr lang="en-US" altLang="zh-CN" dirty="0"/>
              <a:t>WEB-INF/lib</a:t>
            </a:r>
            <a:r>
              <a:rPr lang="zh-CN" altLang="en-US" dirty="0"/>
              <a:t>目录下即可。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15C8C0-6F4E-4041-8FBC-1CF84FB2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913373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0B09B-6CCB-41CC-B06E-B2D7CB8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．创建</a:t>
            </a:r>
            <a:r>
              <a:rPr lang="en-US" altLang="zh-CN" dirty="0"/>
              <a:t>Web</a:t>
            </a:r>
            <a:r>
              <a:rPr lang="zh-CN" altLang="en-US" dirty="0"/>
              <a:t>应用并导入相关的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99D1E8-D57B-4F4A-BE35-389CBE47F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89</a:t>
            </a:fld>
            <a:endParaRPr kumimoji="1" lang="zh-CN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A7D4DD6-9060-4F35-B942-EDFCE8DE1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903" y="1625829"/>
            <a:ext cx="3959723" cy="4028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706742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BD7A9-20F1-48AA-9A14-379B63528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．创建多文件选择页面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F55F63-E801-4651-BCF4-FD1CED3A9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</a:t>
            </a:r>
            <a:r>
              <a:rPr lang="en-US" altLang="zh-CN" dirty="0"/>
              <a:t>ch2_6</a:t>
            </a:r>
            <a:r>
              <a:rPr lang="zh-CN" altLang="en-US" dirty="0"/>
              <a:t>的</a:t>
            </a:r>
            <a:r>
              <a:rPr lang="en-US" altLang="zh-CN" dirty="0" err="1"/>
              <a:t>WebContent</a:t>
            </a:r>
            <a:r>
              <a:rPr lang="zh-CN" altLang="en-US" dirty="0"/>
              <a:t>目录下，创建</a:t>
            </a:r>
            <a:r>
              <a:rPr lang="en-US" altLang="zh-CN" dirty="0"/>
              <a:t>JSP</a:t>
            </a:r>
            <a:r>
              <a:rPr lang="zh-CN" altLang="en-US" dirty="0"/>
              <a:t>页面</a:t>
            </a:r>
            <a:r>
              <a:rPr lang="en-US" altLang="zh-CN" dirty="0" err="1"/>
              <a:t>multiFiles.jsp</a:t>
            </a:r>
            <a:r>
              <a:rPr lang="zh-CN" altLang="en-US" dirty="0"/>
              <a:t>。在该页面中使用表单（别忘记了</a:t>
            </a:r>
            <a:r>
              <a:rPr lang="en-US" altLang="zh-CN" dirty="0" err="1">
                <a:solidFill>
                  <a:srgbClr val="C00000"/>
                </a:solidFill>
              </a:rPr>
              <a:t>enctype</a:t>
            </a:r>
            <a:r>
              <a:rPr lang="zh-CN" altLang="en-US" dirty="0"/>
              <a:t>属性值为</a:t>
            </a:r>
            <a:r>
              <a:rPr lang="en-US" altLang="zh-CN" dirty="0">
                <a:solidFill>
                  <a:srgbClr val="C00000"/>
                </a:solidFill>
              </a:rPr>
              <a:t>multipart/form-data</a:t>
            </a:r>
            <a:r>
              <a:rPr lang="zh-CN" altLang="en-US" dirty="0"/>
              <a:t>）上传多个文件。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99471B-D025-4033-B31C-8FC21A3D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90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1906E3-E81E-4110-BBDE-B887503BF39B}"/>
              </a:ext>
            </a:extLst>
          </p:cNvPr>
          <p:cNvSpPr txBox="1"/>
          <p:nvPr/>
        </p:nvSpPr>
        <p:spPr>
          <a:xfrm>
            <a:off x="838201" y="3051672"/>
            <a:ext cx="7721906" cy="25853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381000" indent="-114300" algn="l">
              <a:spcBef>
                <a:spcPts val="60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&lt;form action="multifile" 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method="post" </a:t>
            </a:r>
            <a:r>
              <a:rPr lang="en-US" altLang="zh-CN" sz="1800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enctype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="multipart/form-data"&gt;  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选择文件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1:&lt;input type="file" name="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myfile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"&gt;  &lt;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文件描述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1:&lt;input type="text" name="description"&gt; &lt;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选择文件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2:&lt;input type="file" name="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myfile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"&gt;  &lt;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文件描述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2:&lt;input type="text" name="description"&gt; &lt;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选择文件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3:&lt;input type="file" name="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myfile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"&gt;  &lt;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文件描述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3:&lt;input type="text" name="description"&gt; &lt;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&lt;input type="submit" value="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提交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"&gt;  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&lt;/form&gt;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38796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75716-5882-431E-B361-85BC1005D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．创建</a:t>
            </a:r>
            <a:r>
              <a:rPr lang="en-US" altLang="zh-CN" dirty="0"/>
              <a:t>POJO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7B7337-B62B-4A7A-A12F-C99830C30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</a:t>
            </a:r>
            <a:r>
              <a:rPr lang="en-US" altLang="zh-CN" dirty="0"/>
              <a:t>ch2_6</a:t>
            </a:r>
            <a:r>
              <a:rPr lang="zh-CN" altLang="en-US" dirty="0"/>
              <a:t>的</a:t>
            </a:r>
            <a:r>
              <a:rPr lang="en-US" altLang="zh-CN" dirty="0" err="1"/>
              <a:t>src</a:t>
            </a:r>
            <a:r>
              <a:rPr lang="zh-CN" altLang="en-US" dirty="0"/>
              <a:t>目录下，创建名为</a:t>
            </a:r>
            <a:r>
              <a:rPr lang="en-US" altLang="zh-CN" dirty="0" err="1"/>
              <a:t>pojo</a:t>
            </a:r>
            <a:r>
              <a:rPr lang="zh-CN" altLang="en-US" dirty="0"/>
              <a:t>的包，在该包中创建实体类</a:t>
            </a:r>
            <a:r>
              <a:rPr lang="en-US" altLang="zh-CN" dirty="0" err="1"/>
              <a:t>MultiFileDomain</a:t>
            </a:r>
            <a:r>
              <a:rPr lang="zh-CN" altLang="en-US" dirty="0"/>
              <a:t>。上传多文件时，需要</a:t>
            </a:r>
            <a:r>
              <a:rPr lang="en-US" altLang="zh-CN" dirty="0"/>
              <a:t>POJO</a:t>
            </a:r>
            <a:r>
              <a:rPr lang="zh-CN" altLang="en-US" dirty="0"/>
              <a:t>类</a:t>
            </a:r>
            <a:r>
              <a:rPr lang="en-US" altLang="zh-CN" dirty="0" err="1">
                <a:solidFill>
                  <a:srgbClr val="C00000"/>
                </a:solidFill>
              </a:rPr>
              <a:t>MultiFileDomain</a:t>
            </a:r>
            <a:r>
              <a:rPr lang="zh-CN" altLang="en-US" dirty="0"/>
              <a:t>封装文件信息。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3178EA-E1D3-4484-91A3-DA6360D24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91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E812C2-4FBA-4922-B02E-D20B1BDC9204}"/>
              </a:ext>
            </a:extLst>
          </p:cNvPr>
          <p:cNvSpPr txBox="1"/>
          <p:nvPr/>
        </p:nvSpPr>
        <p:spPr>
          <a:xfrm>
            <a:off x="838200" y="3161841"/>
            <a:ext cx="5077858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l">
              <a:spcBef>
                <a:spcPts val="60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MultiFileDomain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List&lt;String&gt; description;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List&lt;</a:t>
            </a:r>
            <a:r>
              <a:rPr lang="en-US" altLang="zh-CN" sz="18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MultipartFile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myfile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l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省略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setter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getter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</a:t>
            </a:r>
          </a:p>
          <a:p>
            <a:pPr marL="266700" algn="l"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734829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19A54-86FD-4F10-8996-8DFF7C258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．创建控制器类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86B43B-1EDD-4530-A092-7FA7A4FBF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</a:t>
            </a:r>
            <a:r>
              <a:rPr lang="en-US" altLang="zh-CN" dirty="0"/>
              <a:t>ch2_6</a:t>
            </a:r>
            <a:r>
              <a:rPr lang="zh-CN" altLang="en-US" dirty="0"/>
              <a:t>的</a:t>
            </a:r>
            <a:r>
              <a:rPr lang="en-US" altLang="zh-CN" dirty="0" err="1"/>
              <a:t>src</a:t>
            </a:r>
            <a:r>
              <a:rPr lang="zh-CN" altLang="en-US" dirty="0"/>
              <a:t>目录下，创建名为</a:t>
            </a:r>
            <a:r>
              <a:rPr lang="en-US" altLang="zh-CN" dirty="0"/>
              <a:t>controller</a:t>
            </a:r>
            <a:r>
              <a:rPr lang="zh-CN" altLang="en-US" dirty="0"/>
              <a:t>的包，在该包中创建控制器类</a:t>
            </a:r>
            <a:r>
              <a:rPr lang="en-US" altLang="zh-CN" dirty="0" err="1">
                <a:solidFill>
                  <a:srgbClr val="C00000"/>
                </a:solidFill>
              </a:rPr>
              <a:t>MutiFilesController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EF75BA-A843-42CF-A2D4-451E92F3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92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85918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BABD8-9B4D-419C-9695-D041688B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．创建</a:t>
            </a:r>
            <a:r>
              <a:rPr lang="en-US" altLang="zh-CN" dirty="0"/>
              <a:t>Web</a:t>
            </a:r>
            <a:r>
              <a:rPr lang="zh-CN" altLang="en-US" dirty="0"/>
              <a:t>与</a:t>
            </a:r>
            <a:r>
              <a:rPr lang="en-US" altLang="zh-CN" dirty="0"/>
              <a:t>Spring MVC</a:t>
            </a:r>
            <a:r>
              <a:rPr lang="zh-CN" altLang="en-US" dirty="0"/>
              <a:t>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E5C1CC-226D-401A-91A3-959CD2718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</a:t>
            </a:r>
            <a:r>
              <a:rPr lang="en-US" altLang="zh-CN" dirty="0"/>
              <a:t>ch2_6</a:t>
            </a:r>
            <a:r>
              <a:rPr lang="zh-CN" altLang="en-US" dirty="0"/>
              <a:t>的</a:t>
            </a:r>
            <a:r>
              <a:rPr lang="en-US" altLang="zh-CN" dirty="0"/>
              <a:t>WEB-INF</a:t>
            </a:r>
            <a:r>
              <a:rPr lang="zh-CN" altLang="en-US" dirty="0"/>
              <a:t>目录下，创建</a:t>
            </a:r>
            <a:r>
              <a:rPr lang="en-US" altLang="zh-CN" dirty="0"/>
              <a:t>web.xml</a:t>
            </a:r>
            <a:r>
              <a:rPr lang="zh-CN" altLang="en-US" dirty="0"/>
              <a:t>文件。为防止中文乱码，需要在</a:t>
            </a:r>
            <a:r>
              <a:rPr lang="en-US" altLang="zh-CN" dirty="0"/>
              <a:t>web.xml</a:t>
            </a:r>
            <a:r>
              <a:rPr lang="zh-CN" altLang="en-US" dirty="0"/>
              <a:t>文件中添加字符编码过滤器，具体代码与</a:t>
            </a: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2-3】</a:t>
            </a:r>
            <a:r>
              <a:rPr lang="zh-CN" altLang="en-US" dirty="0"/>
              <a:t>相同，为节省篇幅，不再赘述。</a:t>
            </a:r>
          </a:p>
          <a:p>
            <a:r>
              <a:rPr lang="zh-CN" altLang="en-US" dirty="0"/>
              <a:t>在应用</a:t>
            </a:r>
            <a:r>
              <a:rPr lang="en-US" altLang="zh-CN" dirty="0"/>
              <a:t>ch2_6</a:t>
            </a:r>
            <a:r>
              <a:rPr lang="zh-CN" altLang="en-US" dirty="0"/>
              <a:t>的</a:t>
            </a:r>
            <a:r>
              <a:rPr lang="en-US" altLang="zh-CN" dirty="0" err="1"/>
              <a:t>src</a:t>
            </a:r>
            <a:r>
              <a:rPr lang="zh-CN" altLang="en-US" dirty="0"/>
              <a:t>目录下，创建名为</a:t>
            </a:r>
            <a:r>
              <a:rPr lang="en-US" altLang="zh-CN" dirty="0"/>
              <a:t>config</a:t>
            </a:r>
            <a:r>
              <a:rPr lang="zh-CN" altLang="en-US" dirty="0"/>
              <a:t>的包，并在该包中创建</a:t>
            </a:r>
            <a:r>
              <a:rPr lang="en-US" altLang="zh-CN" dirty="0"/>
              <a:t>Spring MVC</a:t>
            </a:r>
            <a:r>
              <a:rPr lang="zh-CN" altLang="en-US" dirty="0"/>
              <a:t>配置文件</a:t>
            </a:r>
            <a:r>
              <a:rPr lang="en-US" altLang="zh-CN" dirty="0"/>
              <a:t>springmvc.xml</a:t>
            </a:r>
            <a:r>
              <a:rPr lang="zh-CN" altLang="en-US" dirty="0"/>
              <a:t>。在</a:t>
            </a:r>
            <a:r>
              <a:rPr lang="en-US" altLang="zh-CN" dirty="0"/>
              <a:t>Spring MVC</a:t>
            </a:r>
            <a:r>
              <a:rPr lang="zh-CN" altLang="en-US" dirty="0"/>
              <a:t>配置文件中，使用</a:t>
            </a:r>
            <a:r>
              <a:rPr lang="en-US" altLang="zh-CN" dirty="0"/>
              <a:t>Spring</a:t>
            </a:r>
            <a:r>
              <a:rPr lang="zh-CN" altLang="en-US" dirty="0"/>
              <a:t>的</a:t>
            </a:r>
            <a:r>
              <a:rPr lang="en-US" altLang="zh-CN" dirty="0" err="1">
                <a:solidFill>
                  <a:srgbClr val="C00000"/>
                </a:solidFill>
              </a:rPr>
              <a:t>CommonsMultipartResolver</a:t>
            </a:r>
            <a:r>
              <a:rPr lang="zh-CN" altLang="en-US" dirty="0"/>
              <a:t>类配置</a:t>
            </a:r>
            <a:r>
              <a:rPr lang="en-US" altLang="zh-CN" dirty="0" err="1">
                <a:solidFill>
                  <a:srgbClr val="C00000"/>
                </a:solidFill>
              </a:rPr>
              <a:t>MultipartResolver</a:t>
            </a:r>
            <a:r>
              <a:rPr lang="zh-CN" altLang="en-US" dirty="0"/>
              <a:t>用于文件上传。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97154D-50DE-4D84-BF80-B016C0176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93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724EFC-4415-4353-9CE9-457179AC7063}"/>
              </a:ext>
            </a:extLst>
          </p:cNvPr>
          <p:cNvSpPr txBox="1"/>
          <p:nvPr/>
        </p:nvSpPr>
        <p:spPr>
          <a:xfrm>
            <a:off x="838200" y="4638101"/>
            <a:ext cx="10515600" cy="23083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&lt;!--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CommosMultipartResolver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，配置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MultipartResolver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用于文件上传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--&gt; 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1143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&lt;bean id="multipartResolver"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4572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class="org.springframework.web.multipart.commons.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CommonsMultipartResolver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 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p:defaultEncoding="UTF-8" 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p:maxUploadSize="5400000" 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p:uploadTempDir="fileUpload/temp"&gt;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&lt;!--workspace\.metadata\.plugins\org.eclipse.wst.server.core\tmp0\wtpwebapps\fileUpload--&gt; 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&lt;/bean&gt;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417254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29535-1AC7-4424-991B-B428C591E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．创建成功显示页面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143F8D-2258-4F45-8290-20B46976B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</a:t>
            </a:r>
            <a:r>
              <a:rPr lang="en-US" altLang="zh-CN" dirty="0"/>
              <a:t>ch2_6</a:t>
            </a:r>
            <a:r>
              <a:rPr lang="zh-CN" altLang="en-US" dirty="0"/>
              <a:t>的</a:t>
            </a:r>
            <a:r>
              <a:rPr lang="en-US" altLang="zh-CN" dirty="0"/>
              <a:t>WEB-INF</a:t>
            </a:r>
            <a:r>
              <a:rPr lang="zh-CN" altLang="en-US" dirty="0"/>
              <a:t>目录下，创建名为</a:t>
            </a:r>
            <a:r>
              <a:rPr lang="en-US" altLang="zh-CN" dirty="0" err="1"/>
              <a:t>jsp</a:t>
            </a:r>
            <a:r>
              <a:rPr lang="zh-CN" altLang="en-US" dirty="0"/>
              <a:t>的文件夹，并在该文件夹中创建多文件上传成功显示页面</a:t>
            </a:r>
            <a:r>
              <a:rPr lang="en-US" altLang="zh-CN" dirty="0" err="1">
                <a:solidFill>
                  <a:srgbClr val="C00000"/>
                </a:solidFill>
              </a:rPr>
              <a:t>showMulti.jsp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F76764-44FA-413F-BF57-600F4DB3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94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1A123D-7319-4A22-AD85-5AF9AFE9D20E}"/>
              </a:ext>
            </a:extLst>
          </p:cNvPr>
          <p:cNvSpPr txBox="1"/>
          <p:nvPr/>
        </p:nvSpPr>
        <p:spPr>
          <a:xfrm>
            <a:off x="896038" y="2474158"/>
            <a:ext cx="10399923" cy="42473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&lt;body&gt;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&lt;table&gt;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&lt;tr&gt;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	&lt;td&gt;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详情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&lt;/td&gt;&lt;td&gt;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文件名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&lt;/td&gt;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&lt;/tr&gt;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&lt;!--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同时取两个数组的元素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&lt;c:forEach items="${multiFileDomain.description}" var="description" varStatus="loop"&gt;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	&lt;tr&gt;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		&lt;td&gt;${description}&lt;/td&gt;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		&lt;td&gt;${multiFileDomain.myfile[loop.count-1].originalFilename}&lt;/td&gt;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	&lt;/tr&gt;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&lt;/c:forEach&gt;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&lt;!-- fileDomain.getMyfile().getOriginalFilename() 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&lt;/table&gt;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&lt;/body&gt;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685017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A065D-1114-4FD9-8071-18E65E970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．发布并运行应用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B7C10C-2DC6-4CB6-BCB6-05E8E0AC5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发布</a:t>
            </a:r>
            <a:r>
              <a:rPr lang="en-US" altLang="zh-CN" dirty="0"/>
              <a:t>ch2_6</a:t>
            </a:r>
            <a:r>
              <a:rPr lang="zh-CN" altLang="en-US" dirty="0"/>
              <a:t>应用到</a:t>
            </a:r>
            <a:r>
              <a:rPr lang="en-US" altLang="zh-CN" dirty="0"/>
              <a:t>Tomcat</a:t>
            </a:r>
            <a:r>
              <a:rPr lang="zh-CN" altLang="en-US" dirty="0"/>
              <a:t>服务器，并启动</a:t>
            </a:r>
            <a:r>
              <a:rPr lang="en-US" altLang="zh-CN" dirty="0"/>
              <a:t>Tomcat</a:t>
            </a:r>
            <a:r>
              <a:rPr lang="zh-CN" altLang="en-US" dirty="0"/>
              <a:t>服务器。然后，通过地址</a:t>
            </a:r>
            <a:r>
              <a:rPr lang="en-US" altLang="zh-CN" dirty="0">
                <a:solidFill>
                  <a:srgbClr val="C00000"/>
                </a:solidFill>
              </a:rPr>
              <a:t>http://localhost:8080/ch2_6/multiFiles.jsp</a:t>
            </a:r>
            <a:r>
              <a:rPr lang="zh-CN" altLang="en-US" dirty="0"/>
              <a:t>运行多文件选择页面。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9F438C-BC8D-4ADA-AFD5-3F70DF46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95</a:t>
            </a:fld>
            <a:endParaRPr kumimoji="1" lang="zh-CN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DAAE21E-DAB7-4187-AE15-D5CF647F1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25" y="3177621"/>
            <a:ext cx="31242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601BEBFB-2D4F-4AB0-A0C1-0AE5B457F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492" y="3177621"/>
            <a:ext cx="34163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16489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EFC88-15A8-8F47-A008-BBB6B0BE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本章总结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01C0D4-2EC3-7D4D-AAC5-3C4CCB3DB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/>
              <a:t>本章主要介绍了</a:t>
            </a:r>
            <a:r>
              <a:rPr kumimoji="1" lang="en-US" altLang="zh-CN" dirty="0"/>
              <a:t>Spring MVC</a:t>
            </a:r>
            <a:r>
              <a:rPr kumimoji="1" lang="zh-CN" altLang="en-US" dirty="0"/>
              <a:t>框架基础，包括</a:t>
            </a:r>
            <a:r>
              <a:rPr kumimoji="1" lang="en-US" altLang="zh-CN" dirty="0"/>
              <a:t>Spring MVC</a:t>
            </a:r>
            <a:r>
              <a:rPr kumimoji="1" lang="zh-CN" altLang="en-US" dirty="0"/>
              <a:t>的</a:t>
            </a:r>
            <a:r>
              <a:rPr kumimoji="1" lang="zh-CN" altLang="en-US" dirty="0">
                <a:solidFill>
                  <a:srgbClr val="C00000"/>
                </a:solidFill>
              </a:rPr>
              <a:t>工作流程</a:t>
            </a:r>
            <a:r>
              <a:rPr kumimoji="1" lang="zh-CN" altLang="en-US" dirty="0"/>
              <a:t>、</a:t>
            </a:r>
            <a:r>
              <a:rPr kumimoji="1" lang="zh-CN" altLang="en-US" dirty="0">
                <a:solidFill>
                  <a:srgbClr val="C00000"/>
                </a:solidFill>
              </a:rPr>
              <a:t>控制器</a:t>
            </a:r>
            <a:r>
              <a:rPr kumimoji="1" lang="zh-CN" altLang="en-US" dirty="0"/>
              <a:t>、</a:t>
            </a:r>
            <a:r>
              <a:rPr kumimoji="1" lang="zh-CN" altLang="en-US" dirty="0">
                <a:solidFill>
                  <a:srgbClr val="C00000"/>
                </a:solidFill>
              </a:rPr>
              <a:t>表单标签与数据绑定</a:t>
            </a:r>
            <a:r>
              <a:rPr kumimoji="1" lang="zh-CN" altLang="en-US" dirty="0"/>
              <a:t>、</a:t>
            </a:r>
            <a:r>
              <a:rPr kumimoji="1" lang="en-US" altLang="zh-CN" dirty="0">
                <a:solidFill>
                  <a:srgbClr val="C00000"/>
                </a:solidFill>
              </a:rPr>
              <a:t>JSON</a:t>
            </a:r>
            <a:r>
              <a:rPr kumimoji="1" lang="zh-CN" altLang="en-US" dirty="0">
                <a:solidFill>
                  <a:srgbClr val="C00000"/>
                </a:solidFill>
              </a:rPr>
              <a:t>数据交互</a:t>
            </a:r>
            <a:r>
              <a:rPr kumimoji="1" lang="zh-CN" altLang="en-US" dirty="0"/>
              <a:t>、</a:t>
            </a:r>
            <a:r>
              <a:rPr kumimoji="1" lang="zh-CN" altLang="en-US" dirty="0">
                <a:solidFill>
                  <a:srgbClr val="C00000"/>
                </a:solidFill>
              </a:rPr>
              <a:t>拦截器</a:t>
            </a:r>
            <a:r>
              <a:rPr kumimoji="1" lang="zh-CN" altLang="en-US" dirty="0"/>
              <a:t>以及</a:t>
            </a:r>
            <a:r>
              <a:rPr kumimoji="1" lang="zh-CN" altLang="en-US" dirty="0">
                <a:solidFill>
                  <a:srgbClr val="C00000"/>
                </a:solidFill>
              </a:rPr>
              <a:t>文件上传</a:t>
            </a:r>
            <a:r>
              <a:rPr kumimoji="1" lang="zh-CN" altLang="en-US" dirty="0"/>
              <a:t>等内容。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重点掌握</a:t>
            </a:r>
            <a:r>
              <a:rPr kumimoji="1" lang="zh-CN" altLang="en-US" dirty="0">
                <a:solidFill>
                  <a:srgbClr val="C00000"/>
                </a:solidFill>
              </a:rPr>
              <a:t>控制器的编写方式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理解</a:t>
            </a:r>
            <a:r>
              <a:rPr kumimoji="1" lang="zh-CN" altLang="en-US" dirty="0">
                <a:solidFill>
                  <a:srgbClr val="C00000"/>
                </a:solidFill>
              </a:rPr>
              <a:t>数据绑定的原理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了解</a:t>
            </a:r>
            <a:r>
              <a:rPr kumimoji="1" lang="en-US" altLang="zh-CN" dirty="0">
                <a:solidFill>
                  <a:srgbClr val="C00000"/>
                </a:solidFill>
              </a:rPr>
              <a:t>JSON</a:t>
            </a:r>
            <a:r>
              <a:rPr kumimoji="1" lang="zh-CN" altLang="en-US" dirty="0">
                <a:solidFill>
                  <a:srgbClr val="C00000"/>
                </a:solidFill>
              </a:rPr>
              <a:t>数据交互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掌握</a:t>
            </a:r>
            <a:r>
              <a:rPr kumimoji="1" lang="en-US" altLang="zh-CN" dirty="0"/>
              <a:t>Spring MVC</a:t>
            </a:r>
            <a:r>
              <a:rPr kumimoji="1" lang="zh-CN" altLang="en-US" dirty="0"/>
              <a:t>的</a:t>
            </a:r>
            <a:r>
              <a:rPr kumimoji="1" lang="zh-CN" altLang="en-US" dirty="0">
                <a:solidFill>
                  <a:srgbClr val="C00000"/>
                </a:solidFill>
              </a:rPr>
              <a:t>工作流程。</a:t>
            </a:r>
            <a:endParaRPr kumimoji="1"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E33C2B-DFEA-AB45-B09F-58B1C2A1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96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46129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DB0DF-AF70-4F66-B8C5-4EF0BD39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致谢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2DC72F-A62E-4E42-BCF6-2740B9D2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97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5D0883-FBF8-4232-A6F1-21B2608F268F}"/>
              </a:ext>
            </a:extLst>
          </p:cNvPr>
          <p:cNvSpPr txBox="1"/>
          <p:nvPr/>
        </p:nvSpPr>
        <p:spPr>
          <a:xfrm>
            <a:off x="3988106" y="2751954"/>
            <a:ext cx="39660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Thanks!!!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31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9487</TotalTime>
  <Words>7607</Words>
  <Application>Microsoft Office PowerPoint</Application>
  <PresentationFormat>宽屏</PresentationFormat>
  <Paragraphs>762</Paragraphs>
  <Slides>98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98</vt:i4>
      </vt:variant>
    </vt:vector>
  </HeadingPairs>
  <TitlesOfParts>
    <vt:vector size="107" baseType="lpstr">
      <vt:lpstr>等线</vt:lpstr>
      <vt:lpstr>Microsoft YaHei</vt:lpstr>
      <vt:lpstr>Microsoft YaHei</vt:lpstr>
      <vt:lpstr>Arial</vt:lpstr>
      <vt:lpstr>Tahoma</vt:lpstr>
      <vt:lpstr>Times New Roman</vt:lpstr>
      <vt:lpstr>Wingdings</vt:lpstr>
      <vt:lpstr>Office 主题​​</vt:lpstr>
      <vt:lpstr>Visio</vt:lpstr>
      <vt:lpstr>第二章 Spring MVC</vt:lpstr>
      <vt:lpstr>本章目标</vt:lpstr>
      <vt:lpstr>本章内容</vt:lpstr>
      <vt:lpstr>2.1  Spring MVC的工作原理</vt:lpstr>
      <vt:lpstr>Spring MVC的工作流程</vt:lpstr>
      <vt:lpstr>Spring MVC接口</vt:lpstr>
      <vt:lpstr>本章内容</vt:lpstr>
      <vt:lpstr>2.2  Spring MVC的工作环境</vt:lpstr>
      <vt:lpstr>2.2.1  Spring MVC所需要的JAR包</vt:lpstr>
      <vt:lpstr>2.2  Spring MVC的工作环境</vt:lpstr>
      <vt:lpstr>2.2.2  使用Eclipse开发Spring MVC的Web应用</vt:lpstr>
      <vt:lpstr>部署Spring MVC核心控制器DispatcherServlet</vt:lpstr>
      <vt:lpstr>3．创建Web应用首页</vt:lpstr>
      <vt:lpstr>4．创建Controller类</vt:lpstr>
      <vt:lpstr>5．创建Spring MVC的配置文件</vt:lpstr>
      <vt:lpstr>6．应用的其他页面</vt:lpstr>
      <vt:lpstr>7．发布并运行Spring MVC应用</vt:lpstr>
      <vt:lpstr>本章内容</vt:lpstr>
      <vt:lpstr>2.3  基于注解的控制器</vt:lpstr>
      <vt:lpstr>2.3.1  Controller注解类型</vt:lpstr>
      <vt:lpstr>2.3  基于注解的控制器</vt:lpstr>
      <vt:lpstr>2.3.2  RequestMapping注解类型</vt:lpstr>
      <vt:lpstr>方法级别注解</vt:lpstr>
      <vt:lpstr>类级别注解</vt:lpstr>
      <vt:lpstr>2.3  基于注解的控制器</vt:lpstr>
      <vt:lpstr>请求处理方法中常出现的参数类型</vt:lpstr>
      <vt:lpstr>请求处理方法常见的返回类型</vt:lpstr>
      <vt:lpstr>2.3  基于注解的控制器</vt:lpstr>
      <vt:lpstr>通过实体bean接收请求参数</vt:lpstr>
      <vt:lpstr>通过处理方法的形参接收请求参数</vt:lpstr>
      <vt:lpstr>通过@RequestParam接收请求参数</vt:lpstr>
      <vt:lpstr>通过@ModelAttribute接收请求参数</vt:lpstr>
      <vt:lpstr>2.3  基于注解的控制器</vt:lpstr>
      <vt:lpstr>2.3.5  重定向与转发</vt:lpstr>
      <vt:lpstr>2.3  基于注解的控制器</vt:lpstr>
      <vt:lpstr>2.3.6  应用@Autowired进行依赖注入</vt:lpstr>
      <vt:lpstr>2.3  基于注解的控制器</vt:lpstr>
      <vt:lpstr>绑定请求参数到实体对象（表单的命令对象）</vt:lpstr>
      <vt:lpstr>注解一个非请求处理方法</vt:lpstr>
      <vt:lpstr>本章内容</vt:lpstr>
      <vt:lpstr>2.4  表单标签库与数据绑定</vt:lpstr>
      <vt:lpstr>2.4.1  表单标签库</vt:lpstr>
      <vt:lpstr>表单标签</vt:lpstr>
      <vt:lpstr>input标签</vt:lpstr>
      <vt:lpstr>password标签、hidden标签、textarea标签</vt:lpstr>
      <vt:lpstr>checkbox标签</vt:lpstr>
      <vt:lpstr>checkboxes标签</vt:lpstr>
      <vt:lpstr>radiobutton标签</vt:lpstr>
      <vt:lpstr>radiobuttons标签</vt:lpstr>
      <vt:lpstr>select标签</vt:lpstr>
      <vt:lpstr>2.4  表单标签库与数据绑定</vt:lpstr>
      <vt:lpstr>2.4.2  数据绑定</vt:lpstr>
      <vt:lpstr>1．创建应用并导入相关的JAR包</vt:lpstr>
      <vt:lpstr>2．创建Web和Spring MVC配置文件</vt:lpstr>
      <vt:lpstr>3．创建View层</vt:lpstr>
      <vt:lpstr>4．创建领域模型</vt:lpstr>
      <vt:lpstr>5．创建Service层</vt:lpstr>
      <vt:lpstr>6．创建Controller层</vt:lpstr>
      <vt:lpstr>7．测试应用</vt:lpstr>
      <vt:lpstr>本章内容</vt:lpstr>
      <vt:lpstr>2.5  JSON数据交</vt:lpstr>
      <vt:lpstr>对象结构</vt:lpstr>
      <vt:lpstr>数组结构</vt:lpstr>
      <vt:lpstr>2.5  JSON数据交</vt:lpstr>
      <vt:lpstr>2.5.2  JSON数据转换</vt:lpstr>
      <vt:lpstr>JSON格式转换注解</vt:lpstr>
      <vt:lpstr>1．创建Web应用并导入相关的JAR包</vt:lpstr>
      <vt:lpstr>2．创建Web和Spring MVC配置文件</vt:lpstr>
      <vt:lpstr>3．创建JSP页面，并引入jQuery</vt:lpstr>
      <vt:lpstr>4．创建实体类</vt:lpstr>
      <vt:lpstr>5．创建控制器类</vt:lpstr>
      <vt:lpstr>6．测试应用</vt:lpstr>
      <vt:lpstr>本章内容</vt:lpstr>
      <vt:lpstr>2.6  拦截器</vt:lpstr>
      <vt:lpstr>2.6.1  拦截器的定义</vt:lpstr>
      <vt:lpstr>实现HandlerInterceptor接口</vt:lpstr>
      <vt:lpstr>HandlerInterceptor接口中的方法</vt:lpstr>
      <vt:lpstr>2.6  拦截器</vt:lpstr>
      <vt:lpstr>2.6  配置拦截器 </vt:lpstr>
      <vt:lpstr>2.6  拦截器</vt:lpstr>
      <vt:lpstr>2.6.3  拦截器的执行流程</vt:lpstr>
      <vt:lpstr>【例2-5】多个拦截器的执行过程</vt:lpstr>
      <vt:lpstr>3．创建控制器类</vt:lpstr>
      <vt:lpstr>4．创建拦截器类</vt:lpstr>
      <vt:lpstr>5．创建配置文件springmvc.xml</vt:lpstr>
      <vt:lpstr>6．创建视图JSP文件</vt:lpstr>
      <vt:lpstr>7．测试拦截器</vt:lpstr>
      <vt:lpstr>本章内容</vt:lpstr>
      <vt:lpstr>2.7  文件上传</vt:lpstr>
      <vt:lpstr>1．创建Web应用并导入相关的JAR包</vt:lpstr>
      <vt:lpstr>2．创建多文件选择页面</vt:lpstr>
      <vt:lpstr>3．创建POJO类</vt:lpstr>
      <vt:lpstr>4．创建控制器类</vt:lpstr>
      <vt:lpstr>5．创建Web与Spring MVC配置文件</vt:lpstr>
      <vt:lpstr>6．创建成功显示页面</vt:lpstr>
      <vt:lpstr>7．发布并运行应用</vt:lpstr>
      <vt:lpstr>本章总结</vt:lpstr>
      <vt:lpstr>致谢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Yong Cui</dc:creator>
  <cp:lastModifiedBy>chenhengdl@126.com</cp:lastModifiedBy>
  <cp:revision>1434</cp:revision>
  <dcterms:created xsi:type="dcterms:W3CDTF">2021-01-06T05:35:51Z</dcterms:created>
  <dcterms:modified xsi:type="dcterms:W3CDTF">2021-10-04T09:03:00Z</dcterms:modified>
</cp:coreProperties>
</file>