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5"/>
  </p:notesMasterIdLst>
  <p:sldIdLst>
    <p:sldId id="1257" r:id="rId2"/>
    <p:sldId id="991" r:id="rId3"/>
    <p:sldId id="1258" r:id="rId4"/>
    <p:sldId id="1361" r:id="rId5"/>
    <p:sldId id="1362" r:id="rId6"/>
    <p:sldId id="1363" r:id="rId7"/>
    <p:sldId id="1364" r:id="rId8"/>
    <p:sldId id="1365" r:id="rId9"/>
    <p:sldId id="1367" r:id="rId10"/>
    <p:sldId id="1366" r:id="rId11"/>
    <p:sldId id="1368" r:id="rId12"/>
    <p:sldId id="1369" r:id="rId13"/>
    <p:sldId id="1370" r:id="rId14"/>
    <p:sldId id="1371" r:id="rId15"/>
    <p:sldId id="1372" r:id="rId16"/>
    <p:sldId id="1373" r:id="rId17"/>
    <p:sldId id="1374" r:id="rId18"/>
    <p:sldId id="1375" r:id="rId19"/>
    <p:sldId id="1254" r:id="rId20"/>
    <p:sldId id="1376" r:id="rId21"/>
    <p:sldId id="1378" r:id="rId22"/>
    <p:sldId id="1377" r:id="rId23"/>
    <p:sldId id="1379" r:id="rId24"/>
    <p:sldId id="1381" r:id="rId25"/>
    <p:sldId id="1380" r:id="rId26"/>
    <p:sldId id="1382" r:id="rId27"/>
    <p:sldId id="1383" r:id="rId28"/>
    <p:sldId id="1384" r:id="rId29"/>
    <p:sldId id="1385" r:id="rId30"/>
    <p:sldId id="1386" r:id="rId31"/>
    <p:sldId id="1387" r:id="rId32"/>
    <p:sldId id="1388" r:id="rId33"/>
    <p:sldId id="1389" r:id="rId34"/>
    <p:sldId id="1390" r:id="rId35"/>
    <p:sldId id="1391" r:id="rId36"/>
    <p:sldId id="1392" r:id="rId37"/>
    <p:sldId id="1393" r:id="rId38"/>
    <p:sldId id="1394" r:id="rId39"/>
    <p:sldId id="1395" r:id="rId40"/>
    <p:sldId id="1396" r:id="rId41"/>
    <p:sldId id="1397" r:id="rId42"/>
    <p:sldId id="1398" r:id="rId43"/>
    <p:sldId id="1399" r:id="rId44"/>
    <p:sldId id="1400" r:id="rId45"/>
    <p:sldId id="1401" r:id="rId46"/>
    <p:sldId id="1402" r:id="rId47"/>
    <p:sldId id="1403" r:id="rId48"/>
    <p:sldId id="1404" r:id="rId49"/>
    <p:sldId id="1405" r:id="rId50"/>
    <p:sldId id="1406" r:id="rId51"/>
    <p:sldId id="1407" r:id="rId52"/>
    <p:sldId id="1408" r:id="rId53"/>
    <p:sldId id="1409" r:id="rId54"/>
    <p:sldId id="1410" r:id="rId55"/>
    <p:sldId id="1411" r:id="rId56"/>
    <p:sldId id="1413" r:id="rId57"/>
    <p:sldId id="1412" r:id="rId58"/>
    <p:sldId id="1414" r:id="rId59"/>
    <p:sldId id="1415" r:id="rId60"/>
    <p:sldId id="1416" r:id="rId61"/>
    <p:sldId id="1417" r:id="rId62"/>
    <p:sldId id="1418" r:id="rId63"/>
    <p:sldId id="1419" r:id="rId64"/>
    <p:sldId id="1421" r:id="rId65"/>
    <p:sldId id="1420" r:id="rId66"/>
    <p:sldId id="1422" r:id="rId67"/>
    <p:sldId id="1423" r:id="rId68"/>
    <p:sldId id="1424" r:id="rId69"/>
    <p:sldId id="1425" r:id="rId70"/>
    <p:sldId id="1426" r:id="rId71"/>
    <p:sldId id="1427" r:id="rId72"/>
    <p:sldId id="1428" r:id="rId73"/>
    <p:sldId id="1430" r:id="rId74"/>
    <p:sldId id="1429" r:id="rId75"/>
    <p:sldId id="1431" r:id="rId76"/>
    <p:sldId id="1432" r:id="rId77"/>
    <p:sldId id="1433" r:id="rId78"/>
    <p:sldId id="1434" r:id="rId79"/>
    <p:sldId id="1436" r:id="rId80"/>
    <p:sldId id="1435" r:id="rId81"/>
    <p:sldId id="1437" r:id="rId82"/>
    <p:sldId id="1438" r:id="rId83"/>
    <p:sldId id="1439" r:id="rId84"/>
    <p:sldId id="1440" r:id="rId85"/>
    <p:sldId id="1442" r:id="rId86"/>
    <p:sldId id="1441" r:id="rId87"/>
    <p:sldId id="1445" r:id="rId88"/>
    <p:sldId id="1444" r:id="rId89"/>
    <p:sldId id="1446" r:id="rId90"/>
    <p:sldId id="1447" r:id="rId91"/>
    <p:sldId id="1448" r:id="rId92"/>
    <p:sldId id="1449" r:id="rId93"/>
    <p:sldId id="1450" r:id="rId94"/>
    <p:sldId id="1451" r:id="rId95"/>
    <p:sldId id="1453" r:id="rId96"/>
    <p:sldId id="1452" r:id="rId97"/>
    <p:sldId id="1443" r:id="rId98"/>
    <p:sldId id="1454" r:id="rId99"/>
    <p:sldId id="1455" r:id="rId100"/>
    <p:sldId id="1456" r:id="rId101"/>
    <p:sldId id="1457" r:id="rId102"/>
    <p:sldId id="1458" r:id="rId103"/>
    <p:sldId id="1459" r:id="rId104"/>
    <p:sldId id="1460" r:id="rId105"/>
    <p:sldId id="1462" r:id="rId106"/>
    <p:sldId id="1463" r:id="rId107"/>
    <p:sldId id="1464" r:id="rId108"/>
    <p:sldId id="1465" r:id="rId109"/>
    <p:sldId id="1466" r:id="rId110"/>
    <p:sldId id="1461" r:id="rId111"/>
    <p:sldId id="1469" r:id="rId112"/>
    <p:sldId id="1468" r:id="rId113"/>
    <p:sldId id="1471" r:id="rId114"/>
    <p:sldId id="1470" r:id="rId115"/>
    <p:sldId id="1472" r:id="rId116"/>
    <p:sldId id="1467" r:id="rId117"/>
    <p:sldId id="1473" r:id="rId118"/>
    <p:sldId id="1474" r:id="rId119"/>
    <p:sldId id="1475" r:id="rId120"/>
    <p:sldId id="1476" r:id="rId121"/>
    <p:sldId id="1477" r:id="rId122"/>
    <p:sldId id="1478" r:id="rId123"/>
    <p:sldId id="1479" r:id="rId124"/>
    <p:sldId id="1480" r:id="rId125"/>
    <p:sldId id="1482" r:id="rId126"/>
    <p:sldId id="1481" r:id="rId127"/>
    <p:sldId id="1483" r:id="rId128"/>
    <p:sldId id="1484" r:id="rId129"/>
    <p:sldId id="1485" r:id="rId130"/>
    <p:sldId id="1486" r:id="rId131"/>
    <p:sldId id="1487" r:id="rId132"/>
    <p:sldId id="1488" r:id="rId133"/>
    <p:sldId id="1491" r:id="rId134"/>
    <p:sldId id="1490" r:id="rId135"/>
    <p:sldId id="1489" r:id="rId136"/>
    <p:sldId id="1492" r:id="rId137"/>
    <p:sldId id="1493" r:id="rId138"/>
    <p:sldId id="1494" r:id="rId139"/>
    <p:sldId id="1495" r:id="rId140"/>
    <p:sldId id="1496" r:id="rId141"/>
    <p:sldId id="1499" r:id="rId142"/>
    <p:sldId id="1497" r:id="rId143"/>
    <p:sldId id="1498" r:id="rId144"/>
    <p:sldId id="1502" r:id="rId145"/>
    <p:sldId id="1501" r:id="rId146"/>
    <p:sldId id="1504" r:id="rId147"/>
    <p:sldId id="1505" r:id="rId148"/>
    <p:sldId id="1506" r:id="rId149"/>
    <p:sldId id="1503" r:id="rId150"/>
    <p:sldId id="1507" r:id="rId151"/>
    <p:sldId id="1509" r:id="rId152"/>
    <p:sldId id="1508" r:id="rId153"/>
    <p:sldId id="1510" r:id="rId154"/>
    <p:sldId id="1511" r:id="rId155"/>
    <p:sldId id="1500" r:id="rId156"/>
    <p:sldId id="1512" r:id="rId157"/>
    <p:sldId id="1513" r:id="rId158"/>
    <p:sldId id="1514" r:id="rId159"/>
    <p:sldId id="1516" r:id="rId160"/>
    <p:sldId id="1515" r:id="rId161"/>
    <p:sldId id="1517" r:id="rId162"/>
    <p:sldId id="1518" r:id="rId163"/>
    <p:sldId id="1519" r:id="rId164"/>
    <p:sldId id="1521" r:id="rId165"/>
    <p:sldId id="1520" r:id="rId166"/>
    <p:sldId id="1523" r:id="rId167"/>
    <p:sldId id="1524" r:id="rId168"/>
    <p:sldId id="1525" r:id="rId169"/>
    <p:sldId id="1522" r:id="rId170"/>
    <p:sldId id="1526" r:id="rId171"/>
    <p:sldId id="1527" r:id="rId172"/>
    <p:sldId id="994" r:id="rId173"/>
    <p:sldId id="1360" r:id="rId1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4DC5EF-F422-4A4A-AE2D-E811906D492D}">
          <p14:sldIdLst>
            <p14:sldId id="1257"/>
            <p14:sldId id="991"/>
            <p14:sldId id="1258"/>
            <p14:sldId id="1361"/>
            <p14:sldId id="1362"/>
            <p14:sldId id="1363"/>
            <p14:sldId id="1364"/>
            <p14:sldId id="1365"/>
            <p14:sldId id="1367"/>
            <p14:sldId id="1366"/>
            <p14:sldId id="1368"/>
            <p14:sldId id="1369"/>
            <p14:sldId id="1370"/>
            <p14:sldId id="1371"/>
            <p14:sldId id="1372"/>
            <p14:sldId id="1373"/>
            <p14:sldId id="1374"/>
            <p14:sldId id="1375"/>
            <p14:sldId id="1254"/>
            <p14:sldId id="1376"/>
            <p14:sldId id="1378"/>
            <p14:sldId id="1377"/>
            <p14:sldId id="1379"/>
            <p14:sldId id="1381"/>
            <p14:sldId id="1380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1391"/>
            <p14:sldId id="1392"/>
            <p14:sldId id="1393"/>
            <p14:sldId id="1394"/>
            <p14:sldId id="1395"/>
            <p14:sldId id="1396"/>
            <p14:sldId id="1397"/>
            <p14:sldId id="1398"/>
            <p14:sldId id="1399"/>
            <p14:sldId id="1400"/>
            <p14:sldId id="1401"/>
            <p14:sldId id="1402"/>
            <p14:sldId id="1403"/>
            <p14:sldId id="1404"/>
            <p14:sldId id="1405"/>
            <p14:sldId id="1406"/>
            <p14:sldId id="1407"/>
            <p14:sldId id="1408"/>
            <p14:sldId id="1409"/>
            <p14:sldId id="1410"/>
            <p14:sldId id="1411"/>
            <p14:sldId id="1413"/>
            <p14:sldId id="1412"/>
            <p14:sldId id="1414"/>
            <p14:sldId id="1415"/>
            <p14:sldId id="1416"/>
            <p14:sldId id="1417"/>
            <p14:sldId id="1418"/>
            <p14:sldId id="1419"/>
            <p14:sldId id="1421"/>
            <p14:sldId id="1420"/>
            <p14:sldId id="1422"/>
            <p14:sldId id="1423"/>
            <p14:sldId id="1424"/>
            <p14:sldId id="1425"/>
            <p14:sldId id="1426"/>
            <p14:sldId id="1427"/>
            <p14:sldId id="1428"/>
            <p14:sldId id="1430"/>
            <p14:sldId id="1429"/>
            <p14:sldId id="1431"/>
            <p14:sldId id="1432"/>
            <p14:sldId id="1433"/>
            <p14:sldId id="1434"/>
            <p14:sldId id="1436"/>
            <p14:sldId id="1435"/>
            <p14:sldId id="1437"/>
            <p14:sldId id="1438"/>
            <p14:sldId id="1439"/>
            <p14:sldId id="1440"/>
            <p14:sldId id="1442"/>
            <p14:sldId id="1441"/>
            <p14:sldId id="1445"/>
            <p14:sldId id="1444"/>
            <p14:sldId id="1446"/>
            <p14:sldId id="1447"/>
            <p14:sldId id="1448"/>
            <p14:sldId id="1449"/>
            <p14:sldId id="1450"/>
            <p14:sldId id="1451"/>
            <p14:sldId id="1453"/>
            <p14:sldId id="1452"/>
            <p14:sldId id="1443"/>
            <p14:sldId id="1454"/>
            <p14:sldId id="1455"/>
            <p14:sldId id="1456"/>
            <p14:sldId id="1457"/>
            <p14:sldId id="1458"/>
            <p14:sldId id="1459"/>
            <p14:sldId id="1460"/>
            <p14:sldId id="1462"/>
            <p14:sldId id="1463"/>
            <p14:sldId id="1464"/>
            <p14:sldId id="1465"/>
            <p14:sldId id="1466"/>
            <p14:sldId id="1461"/>
            <p14:sldId id="1469"/>
            <p14:sldId id="1468"/>
            <p14:sldId id="1471"/>
            <p14:sldId id="1470"/>
            <p14:sldId id="1472"/>
            <p14:sldId id="1467"/>
            <p14:sldId id="1473"/>
            <p14:sldId id="1474"/>
            <p14:sldId id="1475"/>
            <p14:sldId id="1476"/>
            <p14:sldId id="1477"/>
            <p14:sldId id="1478"/>
            <p14:sldId id="1479"/>
            <p14:sldId id="1480"/>
            <p14:sldId id="1482"/>
            <p14:sldId id="1481"/>
            <p14:sldId id="1483"/>
            <p14:sldId id="1484"/>
            <p14:sldId id="1485"/>
            <p14:sldId id="1486"/>
            <p14:sldId id="1487"/>
            <p14:sldId id="1488"/>
            <p14:sldId id="1491"/>
            <p14:sldId id="1490"/>
            <p14:sldId id="1489"/>
            <p14:sldId id="1492"/>
            <p14:sldId id="1493"/>
            <p14:sldId id="1494"/>
            <p14:sldId id="1495"/>
            <p14:sldId id="1496"/>
            <p14:sldId id="1499"/>
            <p14:sldId id="1497"/>
            <p14:sldId id="1498"/>
            <p14:sldId id="1502"/>
            <p14:sldId id="1501"/>
            <p14:sldId id="1504"/>
            <p14:sldId id="1505"/>
            <p14:sldId id="1506"/>
            <p14:sldId id="1503"/>
            <p14:sldId id="1507"/>
            <p14:sldId id="1509"/>
            <p14:sldId id="1508"/>
            <p14:sldId id="1510"/>
            <p14:sldId id="1511"/>
            <p14:sldId id="1500"/>
            <p14:sldId id="1512"/>
            <p14:sldId id="1513"/>
            <p14:sldId id="1514"/>
            <p14:sldId id="1516"/>
            <p14:sldId id="1515"/>
            <p14:sldId id="1517"/>
            <p14:sldId id="1518"/>
            <p14:sldId id="1519"/>
            <p14:sldId id="1521"/>
            <p14:sldId id="1520"/>
            <p14:sldId id="1523"/>
            <p14:sldId id="1524"/>
            <p14:sldId id="1525"/>
            <p14:sldId id="1522"/>
            <p14:sldId id="1526"/>
            <p14:sldId id="1527"/>
            <p14:sldId id="994"/>
            <p14:sldId id="1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307E"/>
    <a:srgbClr val="B962FF"/>
    <a:srgbClr val="FDCB0B"/>
    <a:srgbClr val="FFD700"/>
    <a:srgbClr val="F9BC12"/>
    <a:srgbClr val="FFD801"/>
    <a:srgbClr val="EFB914"/>
    <a:srgbClr val="F5BD15"/>
    <a:srgbClr val="F8BF15"/>
    <a:srgbClr val="FEC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2"/>
    <p:restoredTop sz="86846" autoAdjust="0"/>
  </p:normalViewPr>
  <p:slideViewPr>
    <p:cSldViewPr snapToGrid="0" snapToObjects="1">
      <p:cViewPr varScale="1">
        <p:scale>
          <a:sx n="58" d="100"/>
          <a:sy n="58" d="100"/>
        </p:scale>
        <p:origin x="8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45" d="100"/>
        <a:sy n="145" d="100"/>
      </p:scale>
      <p:origin x="0" y="0"/>
    </p:cViewPr>
  </p:notesTextViewPr>
  <p:sorterViewPr>
    <p:cViewPr>
      <p:scale>
        <a:sx n="173" d="100"/>
        <a:sy n="1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602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90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788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0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064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50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87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519753A-0055-D144-A586-1058E5013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BD17A-A8A6-2A40-9724-F7DF77E9644E}" type="slidenum">
              <a:rPr lang="en-US" altLang="zh-CN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499C26A-F009-564F-AA6C-BEF327CB0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705DED0-1179-5347-93C0-8CE81457D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306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4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98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83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38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7C75-78EB-4043-953B-95F867F4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C1163-5F70-9046-86B2-81951DCE1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7FD42-40C8-0740-93F0-4905CF42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AC36-F551-8142-B918-8641B516A61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E813-0309-7546-9A4F-6893C100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F9E280-F138-8142-8DB1-324EA9F38324}"/>
              </a:ext>
            </a:extLst>
          </p:cNvPr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spc="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EE</a:t>
            </a:r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F02C2-66E0-594F-914D-47F0EC7AA666}"/>
              </a:ext>
            </a:extLst>
          </p:cNvPr>
          <p:cNvSpPr txBox="1"/>
          <p:nvPr userDrawn="1"/>
        </p:nvSpPr>
        <p:spPr>
          <a:xfrm>
            <a:off x="9569824" y="9061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en-US" altLang="zh-CN" sz="1800" b="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AB2E87B-2061-474F-BD6B-FFB3E5285CE9}"/>
              </a:ext>
            </a:extLst>
          </p:cNvPr>
          <p:cNvGrpSpPr/>
          <p:nvPr userDrawn="1"/>
        </p:nvGrpSpPr>
        <p:grpSpPr>
          <a:xfrm>
            <a:off x="4771770" y="5979422"/>
            <a:ext cx="2136844" cy="742053"/>
            <a:chOff x="4858653" y="5979422"/>
            <a:chExt cx="2136844" cy="74205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BB9B9B8-F63F-5C48-98A1-BF8860F585BF}"/>
                </a:ext>
              </a:extLst>
            </p:cNvPr>
            <p:cNvGrpSpPr/>
            <p:nvPr userDrawn="1"/>
          </p:nvGrpSpPr>
          <p:grpSpPr>
            <a:xfrm>
              <a:off x="4858653" y="5979422"/>
              <a:ext cx="867188" cy="742053"/>
              <a:chOff x="901977" y="761321"/>
              <a:chExt cx="1281319" cy="113905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1B680A8-BC74-BA43-BB0D-C8F8C7B77C8F}"/>
                  </a:ext>
                </a:extLst>
              </p:cNvPr>
              <p:cNvSpPr/>
              <p:nvPr userDrawn="1"/>
            </p:nvSpPr>
            <p:spPr>
              <a:xfrm>
                <a:off x="901977" y="761321"/>
                <a:ext cx="1281319" cy="1139058"/>
              </a:xfrm>
              <a:prstGeom prst="rect">
                <a:avLst/>
              </a:prstGeom>
              <a:solidFill>
                <a:srgbClr val="5C3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5C307E"/>
                  </a:solidFill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F50F50E-8A90-104F-B899-DE9D869B8A5F}"/>
                  </a:ext>
                </a:extLst>
              </p:cNvPr>
              <p:cNvGrpSpPr/>
              <p:nvPr userDrawn="1"/>
            </p:nvGrpSpPr>
            <p:grpSpPr>
              <a:xfrm>
                <a:off x="1031055" y="907676"/>
                <a:ext cx="1013957" cy="853426"/>
                <a:chOff x="1368170" y="664579"/>
                <a:chExt cx="550582" cy="439737"/>
              </a:xfrm>
              <a:solidFill>
                <a:schemeClr val="bg1"/>
              </a:solidFill>
            </p:grpSpPr>
            <p:sp>
              <p:nvSpPr>
                <p:cNvPr id="12" name="Freeform 1">
                  <a:extLst>
                    <a:ext uri="{FF2B5EF4-FFF2-40B4-BE49-F238E27FC236}">
                      <a16:creationId xmlns:a16="http://schemas.microsoft.com/office/drawing/2014/main" id="{D5F846F9-652E-1B4D-9692-FE9281D20E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1203" y="771778"/>
                  <a:ext cx="437549" cy="332538"/>
                </a:xfrm>
                <a:custGeom>
                  <a:avLst/>
                  <a:gdLst>
                    <a:gd name="T0" fmla="*/ 25 w 2647"/>
                    <a:gd name="T1" fmla="*/ 1478 h 2011"/>
                    <a:gd name="T2" fmla="*/ 525 w 2647"/>
                    <a:gd name="T3" fmla="*/ 1865 h 2011"/>
                    <a:gd name="T4" fmla="*/ 736 w 2647"/>
                    <a:gd name="T5" fmla="*/ 1972 h 2011"/>
                    <a:gd name="T6" fmla="*/ 940 w 2647"/>
                    <a:gd name="T7" fmla="*/ 2010 h 2011"/>
                    <a:gd name="T8" fmla="*/ 1078 w 2647"/>
                    <a:gd name="T9" fmla="*/ 1991 h 2011"/>
                    <a:gd name="T10" fmla="*/ 1286 w 2647"/>
                    <a:gd name="T11" fmla="*/ 1894 h 2011"/>
                    <a:gd name="T12" fmla="*/ 1506 w 2647"/>
                    <a:gd name="T13" fmla="*/ 1715 h 2011"/>
                    <a:gd name="T14" fmla="*/ 1506 w 2647"/>
                    <a:gd name="T15" fmla="*/ 1715 h 2011"/>
                    <a:gd name="T16" fmla="*/ 2630 w 2647"/>
                    <a:gd name="T17" fmla="*/ 624 h 2011"/>
                    <a:gd name="T18" fmla="*/ 2646 w 2647"/>
                    <a:gd name="T19" fmla="*/ 586 h 2011"/>
                    <a:gd name="T20" fmla="*/ 2630 w 2647"/>
                    <a:gd name="T21" fmla="*/ 548 h 2011"/>
                    <a:gd name="T22" fmla="*/ 2090 w 2647"/>
                    <a:gd name="T23" fmla="*/ 21 h 2011"/>
                    <a:gd name="T24" fmla="*/ 2016 w 2647"/>
                    <a:gd name="T25" fmla="*/ 22 h 2011"/>
                    <a:gd name="T26" fmla="*/ 2017 w 2647"/>
                    <a:gd name="T27" fmla="*/ 96 h 2011"/>
                    <a:gd name="T28" fmla="*/ 2518 w 2647"/>
                    <a:gd name="T29" fmla="*/ 586 h 2011"/>
                    <a:gd name="T30" fmla="*/ 1433 w 2647"/>
                    <a:gd name="T31" fmla="*/ 1639 h 2011"/>
                    <a:gd name="T32" fmla="*/ 1433 w 2647"/>
                    <a:gd name="T33" fmla="*/ 1639 h 2011"/>
                    <a:gd name="T34" fmla="*/ 1167 w 2647"/>
                    <a:gd name="T35" fmla="*/ 1843 h 2011"/>
                    <a:gd name="T36" fmla="*/ 1051 w 2647"/>
                    <a:gd name="T37" fmla="*/ 1889 h 2011"/>
                    <a:gd name="T38" fmla="*/ 940 w 2647"/>
                    <a:gd name="T39" fmla="*/ 1904 h 2011"/>
                    <a:gd name="T40" fmla="*/ 772 w 2647"/>
                    <a:gd name="T41" fmla="*/ 1872 h 2011"/>
                    <a:gd name="T42" fmla="*/ 474 w 2647"/>
                    <a:gd name="T43" fmla="*/ 1704 h 2011"/>
                    <a:gd name="T44" fmla="*/ 93 w 2647"/>
                    <a:gd name="T45" fmla="*/ 1398 h 2011"/>
                    <a:gd name="T46" fmla="*/ 19 w 2647"/>
                    <a:gd name="T47" fmla="*/ 1404 h 2011"/>
                    <a:gd name="T48" fmla="*/ 25 w 2647"/>
                    <a:gd name="T49" fmla="*/ 1478 h 20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47" h="2011">
                      <a:moveTo>
                        <a:pt x="25" y="1478"/>
                      </a:moveTo>
                      <a:cubicBezTo>
                        <a:pt x="219" y="1643"/>
                        <a:pt x="380" y="1773"/>
                        <a:pt x="525" y="1865"/>
                      </a:cubicBezTo>
                      <a:cubicBezTo>
                        <a:pt x="598" y="1911"/>
                        <a:pt x="668" y="1947"/>
                        <a:pt x="736" y="1972"/>
                      </a:cubicBezTo>
                      <a:cubicBezTo>
                        <a:pt x="805" y="1996"/>
                        <a:pt x="872" y="2010"/>
                        <a:pt x="940" y="2010"/>
                      </a:cubicBezTo>
                      <a:cubicBezTo>
                        <a:pt x="986" y="2010"/>
                        <a:pt x="1032" y="2004"/>
                        <a:pt x="1078" y="1991"/>
                      </a:cubicBezTo>
                      <a:cubicBezTo>
                        <a:pt x="1147" y="1973"/>
                        <a:pt x="1216" y="1940"/>
                        <a:pt x="1286" y="1894"/>
                      </a:cubicBezTo>
                      <a:cubicBezTo>
                        <a:pt x="1357" y="1848"/>
                        <a:pt x="1429" y="1789"/>
                        <a:pt x="1506" y="1715"/>
                      </a:cubicBezTo>
                      <a:lnTo>
                        <a:pt x="1506" y="1715"/>
                      </a:lnTo>
                      <a:lnTo>
                        <a:pt x="2630" y="624"/>
                      </a:lnTo>
                      <a:cubicBezTo>
                        <a:pt x="2640" y="614"/>
                        <a:pt x="2646" y="600"/>
                        <a:pt x="2646" y="586"/>
                      </a:cubicBezTo>
                      <a:cubicBezTo>
                        <a:pt x="2646" y="572"/>
                        <a:pt x="2641" y="558"/>
                        <a:pt x="2630" y="548"/>
                      </a:cubicBezTo>
                      <a:lnTo>
                        <a:pt x="2090" y="21"/>
                      </a:lnTo>
                      <a:cubicBezTo>
                        <a:pt x="2069" y="0"/>
                        <a:pt x="2036" y="1"/>
                        <a:pt x="2016" y="22"/>
                      </a:cubicBezTo>
                      <a:cubicBezTo>
                        <a:pt x="1995" y="42"/>
                        <a:pt x="1996" y="76"/>
                        <a:pt x="2017" y="96"/>
                      </a:cubicBezTo>
                      <a:lnTo>
                        <a:pt x="2518" y="586"/>
                      </a:lnTo>
                      <a:lnTo>
                        <a:pt x="1433" y="1639"/>
                      </a:lnTo>
                      <a:lnTo>
                        <a:pt x="1433" y="1639"/>
                      </a:lnTo>
                      <a:cubicBezTo>
                        <a:pt x="1335" y="1733"/>
                        <a:pt x="1247" y="1800"/>
                        <a:pt x="1167" y="1843"/>
                      </a:cubicBezTo>
                      <a:cubicBezTo>
                        <a:pt x="1127" y="1864"/>
                        <a:pt x="1088" y="1879"/>
                        <a:pt x="1051" y="1889"/>
                      </a:cubicBezTo>
                      <a:cubicBezTo>
                        <a:pt x="1013" y="1899"/>
                        <a:pt x="977" y="1904"/>
                        <a:pt x="940" y="1904"/>
                      </a:cubicBezTo>
                      <a:cubicBezTo>
                        <a:pt x="886" y="1904"/>
                        <a:pt x="831" y="1894"/>
                        <a:pt x="772" y="1872"/>
                      </a:cubicBezTo>
                      <a:cubicBezTo>
                        <a:pt x="683" y="1840"/>
                        <a:pt x="586" y="1784"/>
                        <a:pt x="474" y="1704"/>
                      </a:cubicBezTo>
                      <a:cubicBezTo>
                        <a:pt x="363" y="1624"/>
                        <a:pt x="238" y="1521"/>
                        <a:pt x="93" y="1398"/>
                      </a:cubicBezTo>
                      <a:cubicBezTo>
                        <a:pt x="71" y="1379"/>
                        <a:pt x="38" y="1382"/>
                        <a:pt x="19" y="1404"/>
                      </a:cubicBezTo>
                      <a:cubicBezTo>
                        <a:pt x="0" y="1426"/>
                        <a:pt x="3" y="1459"/>
                        <a:pt x="25" y="147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2">
                  <a:extLst>
                    <a:ext uri="{FF2B5EF4-FFF2-40B4-BE49-F238E27FC236}">
                      <a16:creationId xmlns:a16="http://schemas.microsoft.com/office/drawing/2014/main" id="{29E72527-4F98-5C42-A871-1F1811E8F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1832" y="868769"/>
                  <a:ext cx="356603" cy="190334"/>
                </a:xfrm>
                <a:custGeom>
                  <a:avLst/>
                  <a:gdLst>
                    <a:gd name="T0" fmla="*/ 15 w 2158"/>
                    <a:gd name="T1" fmla="*/ 713 h 1152"/>
                    <a:gd name="T2" fmla="*/ 432 w 2158"/>
                    <a:gd name="T3" fmla="*/ 1033 h 1152"/>
                    <a:gd name="T4" fmla="*/ 605 w 2158"/>
                    <a:gd name="T5" fmla="*/ 1120 h 1152"/>
                    <a:gd name="T6" fmla="*/ 771 w 2158"/>
                    <a:gd name="T7" fmla="*/ 1151 h 1152"/>
                    <a:gd name="T8" fmla="*/ 896 w 2158"/>
                    <a:gd name="T9" fmla="*/ 1132 h 1152"/>
                    <a:gd name="T10" fmla="*/ 1089 w 2158"/>
                    <a:gd name="T11" fmla="*/ 1036 h 1152"/>
                    <a:gd name="T12" fmla="*/ 1305 w 2158"/>
                    <a:gd name="T13" fmla="*/ 856 h 1152"/>
                    <a:gd name="T14" fmla="*/ 1305 w 2158"/>
                    <a:gd name="T15" fmla="*/ 856 h 1152"/>
                    <a:gd name="T16" fmla="*/ 2144 w 2158"/>
                    <a:gd name="T17" fmla="*/ 57 h 1152"/>
                    <a:gd name="T18" fmla="*/ 2145 w 2158"/>
                    <a:gd name="T19" fmla="*/ 13 h 1152"/>
                    <a:gd name="T20" fmla="*/ 2100 w 2158"/>
                    <a:gd name="T21" fmla="*/ 12 h 1152"/>
                    <a:gd name="T22" fmla="*/ 1262 w 2158"/>
                    <a:gd name="T23" fmla="*/ 811 h 1152"/>
                    <a:gd name="T24" fmla="*/ 1262 w 2158"/>
                    <a:gd name="T25" fmla="*/ 811 h 1152"/>
                    <a:gd name="T26" fmla="*/ 993 w 2158"/>
                    <a:gd name="T27" fmla="*/ 1023 h 1152"/>
                    <a:gd name="T28" fmla="*/ 878 w 2158"/>
                    <a:gd name="T29" fmla="*/ 1072 h 1152"/>
                    <a:gd name="T30" fmla="*/ 771 w 2158"/>
                    <a:gd name="T31" fmla="*/ 1088 h 1152"/>
                    <a:gd name="T32" fmla="*/ 626 w 2158"/>
                    <a:gd name="T33" fmla="*/ 1061 h 1152"/>
                    <a:gd name="T34" fmla="*/ 376 w 2158"/>
                    <a:gd name="T35" fmla="*/ 920 h 1152"/>
                    <a:gd name="T36" fmla="*/ 55 w 2158"/>
                    <a:gd name="T37" fmla="*/ 665 h 1152"/>
                    <a:gd name="T38" fmla="*/ 11 w 2158"/>
                    <a:gd name="T39" fmla="*/ 669 h 1152"/>
                    <a:gd name="T40" fmla="*/ 15 w 2158"/>
                    <a:gd name="T41" fmla="*/ 713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15" y="713"/>
                      </a:moveTo>
                      <a:cubicBezTo>
                        <a:pt x="179" y="850"/>
                        <a:pt x="312" y="958"/>
                        <a:pt x="432" y="1033"/>
                      </a:cubicBezTo>
                      <a:cubicBezTo>
                        <a:pt x="492" y="1071"/>
                        <a:pt x="549" y="1100"/>
                        <a:pt x="605" y="1120"/>
                      </a:cubicBezTo>
                      <a:cubicBezTo>
                        <a:pt x="661" y="1140"/>
                        <a:pt x="716" y="1151"/>
                        <a:pt x="771" y="1151"/>
                      </a:cubicBezTo>
                      <a:cubicBezTo>
                        <a:pt x="812" y="1151"/>
                        <a:pt x="854" y="1145"/>
                        <a:pt x="896" y="1132"/>
                      </a:cubicBezTo>
                      <a:cubicBezTo>
                        <a:pt x="959" y="1114"/>
                        <a:pt x="1022" y="1082"/>
                        <a:pt x="1089" y="1036"/>
                      </a:cubicBezTo>
                      <a:cubicBezTo>
                        <a:pt x="1156" y="990"/>
                        <a:pt x="1227" y="931"/>
                        <a:pt x="1305" y="856"/>
                      </a:cubicBezTo>
                      <a:lnTo>
                        <a:pt x="1305" y="856"/>
                      </a:lnTo>
                      <a:lnTo>
                        <a:pt x="2144" y="57"/>
                      </a:lnTo>
                      <a:cubicBezTo>
                        <a:pt x="2156" y="45"/>
                        <a:pt x="2157" y="25"/>
                        <a:pt x="2145" y="13"/>
                      </a:cubicBezTo>
                      <a:cubicBezTo>
                        <a:pt x="2133" y="0"/>
                        <a:pt x="2113" y="0"/>
                        <a:pt x="2100" y="12"/>
                      </a:cubicBezTo>
                      <a:lnTo>
                        <a:pt x="1262" y="811"/>
                      </a:lnTo>
                      <a:lnTo>
                        <a:pt x="1262" y="811"/>
                      </a:lnTo>
                      <a:cubicBezTo>
                        <a:pt x="1160" y="908"/>
                        <a:pt x="1072" y="978"/>
                        <a:pt x="993" y="1023"/>
                      </a:cubicBezTo>
                      <a:cubicBezTo>
                        <a:pt x="953" y="1045"/>
                        <a:pt x="915" y="1062"/>
                        <a:pt x="878" y="1072"/>
                      </a:cubicBezTo>
                      <a:cubicBezTo>
                        <a:pt x="842" y="1083"/>
                        <a:pt x="806" y="1088"/>
                        <a:pt x="771" y="1088"/>
                      </a:cubicBezTo>
                      <a:cubicBezTo>
                        <a:pt x="724" y="1088"/>
                        <a:pt x="677" y="1079"/>
                        <a:pt x="626" y="1061"/>
                      </a:cubicBezTo>
                      <a:cubicBezTo>
                        <a:pt x="551" y="1034"/>
                        <a:pt x="469" y="987"/>
                        <a:pt x="376" y="920"/>
                      </a:cubicBezTo>
                      <a:cubicBezTo>
                        <a:pt x="282" y="853"/>
                        <a:pt x="177" y="767"/>
                        <a:pt x="55" y="665"/>
                      </a:cubicBezTo>
                      <a:cubicBezTo>
                        <a:pt x="42" y="654"/>
                        <a:pt x="22" y="656"/>
                        <a:pt x="11" y="669"/>
                      </a:cubicBezTo>
                      <a:cubicBezTo>
                        <a:pt x="0" y="682"/>
                        <a:pt x="1" y="702"/>
                        <a:pt x="15" y="71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3">
                  <a:extLst>
                    <a:ext uri="{FF2B5EF4-FFF2-40B4-BE49-F238E27FC236}">
                      <a16:creationId xmlns:a16="http://schemas.microsoft.com/office/drawing/2014/main" id="{E5209C47-8580-2040-BA4C-C66647BC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273" y="847620"/>
                  <a:ext cx="304826" cy="169186"/>
                </a:xfrm>
                <a:custGeom>
                  <a:avLst/>
                  <a:gdLst>
                    <a:gd name="T0" fmla="*/ 12 w 1845"/>
                    <a:gd name="T1" fmla="*/ 672 h 1022"/>
                    <a:gd name="T2" fmla="*/ 350 w 1845"/>
                    <a:gd name="T3" fmla="*/ 928 h 1022"/>
                    <a:gd name="T4" fmla="*/ 488 w 1845"/>
                    <a:gd name="T5" fmla="*/ 997 h 1022"/>
                    <a:gd name="T6" fmla="*/ 620 w 1845"/>
                    <a:gd name="T7" fmla="*/ 1021 h 1022"/>
                    <a:gd name="T8" fmla="*/ 734 w 1845"/>
                    <a:gd name="T9" fmla="*/ 1003 h 1022"/>
                    <a:gd name="T10" fmla="*/ 915 w 1845"/>
                    <a:gd name="T11" fmla="*/ 905 h 1022"/>
                    <a:gd name="T12" fmla="*/ 1129 w 1845"/>
                    <a:gd name="T13" fmla="*/ 720 h 1022"/>
                    <a:gd name="T14" fmla="*/ 1129 w 1845"/>
                    <a:gd name="T15" fmla="*/ 720 h 1022"/>
                    <a:gd name="T16" fmla="*/ 1834 w 1845"/>
                    <a:gd name="T17" fmla="*/ 42 h 1022"/>
                    <a:gd name="T18" fmla="*/ 1835 w 1845"/>
                    <a:gd name="T19" fmla="*/ 10 h 1022"/>
                    <a:gd name="T20" fmla="*/ 1802 w 1845"/>
                    <a:gd name="T21" fmla="*/ 9 h 1022"/>
                    <a:gd name="T22" fmla="*/ 1097 w 1845"/>
                    <a:gd name="T23" fmla="*/ 687 h 1022"/>
                    <a:gd name="T24" fmla="*/ 1097 w 1845"/>
                    <a:gd name="T25" fmla="*/ 687 h 1022"/>
                    <a:gd name="T26" fmla="*/ 828 w 1845"/>
                    <a:gd name="T27" fmla="*/ 907 h 1022"/>
                    <a:gd name="T28" fmla="*/ 720 w 1845"/>
                    <a:gd name="T29" fmla="*/ 959 h 1022"/>
                    <a:gd name="T30" fmla="*/ 620 w 1845"/>
                    <a:gd name="T31" fmla="*/ 975 h 1022"/>
                    <a:gd name="T32" fmla="*/ 504 w 1845"/>
                    <a:gd name="T33" fmla="*/ 954 h 1022"/>
                    <a:gd name="T34" fmla="*/ 302 w 1845"/>
                    <a:gd name="T35" fmla="*/ 841 h 1022"/>
                    <a:gd name="T36" fmla="*/ 41 w 1845"/>
                    <a:gd name="T37" fmla="*/ 636 h 1022"/>
                    <a:gd name="T38" fmla="*/ 9 w 1845"/>
                    <a:gd name="T39" fmla="*/ 640 h 1022"/>
                    <a:gd name="T40" fmla="*/ 12 w 1845"/>
                    <a:gd name="T41" fmla="*/ 672 h 1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5" h="1022">
                      <a:moveTo>
                        <a:pt x="12" y="672"/>
                      </a:moveTo>
                      <a:cubicBezTo>
                        <a:pt x="146" y="782"/>
                        <a:pt x="254" y="868"/>
                        <a:pt x="350" y="928"/>
                      </a:cubicBezTo>
                      <a:cubicBezTo>
                        <a:pt x="398" y="958"/>
                        <a:pt x="444" y="981"/>
                        <a:pt x="488" y="997"/>
                      </a:cubicBezTo>
                      <a:cubicBezTo>
                        <a:pt x="533" y="1013"/>
                        <a:pt x="576" y="1021"/>
                        <a:pt x="620" y="1021"/>
                      </a:cubicBezTo>
                      <a:cubicBezTo>
                        <a:pt x="658" y="1021"/>
                        <a:pt x="695" y="1015"/>
                        <a:pt x="734" y="1003"/>
                      </a:cubicBezTo>
                      <a:cubicBezTo>
                        <a:pt x="791" y="984"/>
                        <a:pt x="850" y="952"/>
                        <a:pt x="915" y="905"/>
                      </a:cubicBezTo>
                      <a:cubicBezTo>
                        <a:pt x="980" y="858"/>
                        <a:pt x="1050" y="797"/>
                        <a:pt x="1129" y="720"/>
                      </a:cubicBezTo>
                      <a:lnTo>
                        <a:pt x="1129" y="720"/>
                      </a:lnTo>
                      <a:lnTo>
                        <a:pt x="1834" y="42"/>
                      </a:lnTo>
                      <a:cubicBezTo>
                        <a:pt x="1843" y="34"/>
                        <a:pt x="1844" y="19"/>
                        <a:pt x="1835" y="10"/>
                      </a:cubicBezTo>
                      <a:cubicBezTo>
                        <a:pt x="1826" y="1"/>
                        <a:pt x="1811" y="0"/>
                        <a:pt x="1802" y="9"/>
                      </a:cubicBezTo>
                      <a:lnTo>
                        <a:pt x="1097" y="687"/>
                      </a:lnTo>
                      <a:lnTo>
                        <a:pt x="1097" y="687"/>
                      </a:lnTo>
                      <a:cubicBezTo>
                        <a:pt x="992" y="788"/>
                        <a:pt x="905" y="861"/>
                        <a:pt x="828" y="907"/>
                      </a:cubicBezTo>
                      <a:cubicBezTo>
                        <a:pt x="790" y="931"/>
                        <a:pt x="754" y="948"/>
                        <a:pt x="720" y="959"/>
                      </a:cubicBezTo>
                      <a:cubicBezTo>
                        <a:pt x="685" y="970"/>
                        <a:pt x="653" y="975"/>
                        <a:pt x="620" y="975"/>
                      </a:cubicBezTo>
                      <a:cubicBezTo>
                        <a:pt x="582" y="975"/>
                        <a:pt x="544" y="968"/>
                        <a:pt x="504" y="954"/>
                      </a:cubicBezTo>
                      <a:cubicBezTo>
                        <a:pt x="443" y="932"/>
                        <a:pt x="378" y="894"/>
                        <a:pt x="302" y="841"/>
                      </a:cubicBezTo>
                      <a:cubicBezTo>
                        <a:pt x="227" y="787"/>
                        <a:pt x="141" y="718"/>
                        <a:pt x="41" y="636"/>
                      </a:cubicBezTo>
                      <a:cubicBezTo>
                        <a:pt x="31" y="628"/>
                        <a:pt x="17" y="630"/>
                        <a:pt x="9" y="640"/>
                      </a:cubicBezTo>
                      <a:cubicBezTo>
                        <a:pt x="0" y="649"/>
                        <a:pt x="2" y="664"/>
                        <a:pt x="12" y="6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4">
                  <a:extLst>
                    <a:ext uri="{FF2B5EF4-FFF2-40B4-BE49-F238E27FC236}">
                      <a16:creationId xmlns:a16="http://schemas.microsoft.com/office/drawing/2014/main" id="{8D752D59-1EE5-1646-B01E-BA47AB38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8713" y="826472"/>
                  <a:ext cx="253050" cy="148037"/>
                </a:xfrm>
                <a:custGeom>
                  <a:avLst/>
                  <a:gdLst>
                    <a:gd name="T0" fmla="*/ 8 w 1531"/>
                    <a:gd name="T1" fmla="*/ 630 h 895"/>
                    <a:gd name="T2" fmla="*/ 269 w 1531"/>
                    <a:gd name="T3" fmla="*/ 824 h 895"/>
                    <a:gd name="T4" fmla="*/ 374 w 1531"/>
                    <a:gd name="T5" fmla="*/ 876 h 895"/>
                    <a:gd name="T6" fmla="*/ 473 w 1531"/>
                    <a:gd name="T7" fmla="*/ 894 h 895"/>
                    <a:gd name="T8" fmla="*/ 573 w 1531"/>
                    <a:gd name="T9" fmla="*/ 875 h 895"/>
                    <a:gd name="T10" fmla="*/ 739 w 1531"/>
                    <a:gd name="T11" fmla="*/ 775 h 895"/>
                    <a:gd name="T12" fmla="*/ 953 w 1531"/>
                    <a:gd name="T13" fmla="*/ 584 h 895"/>
                    <a:gd name="T14" fmla="*/ 953 w 1531"/>
                    <a:gd name="T15" fmla="*/ 584 h 895"/>
                    <a:gd name="T16" fmla="*/ 1524 w 1531"/>
                    <a:gd name="T17" fmla="*/ 27 h 895"/>
                    <a:gd name="T18" fmla="*/ 1524 w 1531"/>
                    <a:gd name="T19" fmla="*/ 6 h 895"/>
                    <a:gd name="T20" fmla="*/ 1503 w 1531"/>
                    <a:gd name="T21" fmla="*/ 6 h 895"/>
                    <a:gd name="T22" fmla="*/ 932 w 1531"/>
                    <a:gd name="T23" fmla="*/ 563 h 895"/>
                    <a:gd name="T24" fmla="*/ 932 w 1531"/>
                    <a:gd name="T25" fmla="*/ 563 h 895"/>
                    <a:gd name="T26" fmla="*/ 663 w 1531"/>
                    <a:gd name="T27" fmla="*/ 793 h 895"/>
                    <a:gd name="T28" fmla="*/ 562 w 1531"/>
                    <a:gd name="T29" fmla="*/ 847 h 895"/>
                    <a:gd name="T30" fmla="*/ 473 w 1531"/>
                    <a:gd name="T31" fmla="*/ 865 h 895"/>
                    <a:gd name="T32" fmla="*/ 384 w 1531"/>
                    <a:gd name="T33" fmla="*/ 848 h 895"/>
                    <a:gd name="T34" fmla="*/ 229 w 1531"/>
                    <a:gd name="T35" fmla="*/ 762 h 895"/>
                    <a:gd name="T36" fmla="*/ 26 w 1531"/>
                    <a:gd name="T37" fmla="*/ 607 h 895"/>
                    <a:gd name="T38" fmla="*/ 5 w 1531"/>
                    <a:gd name="T39" fmla="*/ 609 h 895"/>
                    <a:gd name="T40" fmla="*/ 8 w 1531"/>
                    <a:gd name="T41" fmla="*/ 630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1" h="895">
                      <a:moveTo>
                        <a:pt x="8" y="630"/>
                      </a:moveTo>
                      <a:cubicBezTo>
                        <a:pt x="113" y="714"/>
                        <a:pt x="196" y="779"/>
                        <a:pt x="269" y="824"/>
                      </a:cubicBezTo>
                      <a:cubicBezTo>
                        <a:pt x="306" y="847"/>
                        <a:pt x="340" y="864"/>
                        <a:pt x="374" y="876"/>
                      </a:cubicBezTo>
                      <a:cubicBezTo>
                        <a:pt x="407" y="888"/>
                        <a:pt x="440" y="894"/>
                        <a:pt x="473" y="894"/>
                      </a:cubicBezTo>
                      <a:cubicBezTo>
                        <a:pt x="506" y="894"/>
                        <a:pt x="539" y="888"/>
                        <a:pt x="573" y="875"/>
                      </a:cubicBezTo>
                      <a:cubicBezTo>
                        <a:pt x="624" y="856"/>
                        <a:pt x="678" y="823"/>
                        <a:pt x="739" y="775"/>
                      </a:cubicBezTo>
                      <a:cubicBezTo>
                        <a:pt x="801" y="727"/>
                        <a:pt x="870" y="663"/>
                        <a:pt x="953" y="584"/>
                      </a:cubicBezTo>
                      <a:lnTo>
                        <a:pt x="953" y="584"/>
                      </a:lnTo>
                      <a:lnTo>
                        <a:pt x="1524" y="27"/>
                      </a:lnTo>
                      <a:cubicBezTo>
                        <a:pt x="1529" y="21"/>
                        <a:pt x="1530" y="12"/>
                        <a:pt x="1524" y="6"/>
                      </a:cubicBezTo>
                      <a:cubicBezTo>
                        <a:pt x="1518" y="0"/>
                        <a:pt x="1509" y="0"/>
                        <a:pt x="1503" y="6"/>
                      </a:cubicBezTo>
                      <a:lnTo>
                        <a:pt x="932" y="563"/>
                      </a:lnTo>
                      <a:lnTo>
                        <a:pt x="932" y="563"/>
                      </a:lnTo>
                      <a:cubicBezTo>
                        <a:pt x="823" y="668"/>
                        <a:pt x="737" y="744"/>
                        <a:pt x="663" y="793"/>
                      </a:cubicBezTo>
                      <a:cubicBezTo>
                        <a:pt x="627" y="818"/>
                        <a:pt x="594" y="836"/>
                        <a:pt x="562" y="847"/>
                      </a:cubicBezTo>
                      <a:cubicBezTo>
                        <a:pt x="531" y="859"/>
                        <a:pt x="502" y="865"/>
                        <a:pt x="473" y="865"/>
                      </a:cubicBezTo>
                      <a:cubicBezTo>
                        <a:pt x="444" y="865"/>
                        <a:pt x="415" y="859"/>
                        <a:pt x="384" y="848"/>
                      </a:cubicBezTo>
                      <a:cubicBezTo>
                        <a:pt x="338" y="832"/>
                        <a:pt x="288" y="803"/>
                        <a:pt x="229" y="762"/>
                      </a:cubicBezTo>
                      <a:cubicBezTo>
                        <a:pt x="171" y="722"/>
                        <a:pt x="105" y="669"/>
                        <a:pt x="26" y="607"/>
                      </a:cubicBezTo>
                      <a:cubicBezTo>
                        <a:pt x="20" y="602"/>
                        <a:pt x="10" y="603"/>
                        <a:pt x="5" y="609"/>
                      </a:cubicBezTo>
                      <a:cubicBezTo>
                        <a:pt x="0" y="615"/>
                        <a:pt x="1" y="625"/>
                        <a:pt x="8" y="63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36C1717-3251-C843-B909-26D88513A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425" y="805324"/>
                  <a:ext cx="201273" cy="127619"/>
                </a:xfrm>
                <a:custGeom>
                  <a:avLst/>
                  <a:gdLst>
                    <a:gd name="T0" fmla="*/ 4 w 1217"/>
                    <a:gd name="T1" fmla="*/ 588 h 773"/>
                    <a:gd name="T2" fmla="*/ 193 w 1217"/>
                    <a:gd name="T3" fmla="*/ 724 h 773"/>
                    <a:gd name="T4" fmla="*/ 332 w 1217"/>
                    <a:gd name="T5" fmla="*/ 772 h 773"/>
                    <a:gd name="T6" fmla="*/ 415 w 1217"/>
                    <a:gd name="T7" fmla="*/ 752 h 773"/>
                    <a:gd name="T8" fmla="*/ 563 w 1217"/>
                    <a:gd name="T9" fmla="*/ 648 h 773"/>
                    <a:gd name="T10" fmla="*/ 776 w 1217"/>
                    <a:gd name="T11" fmla="*/ 448 h 773"/>
                    <a:gd name="T12" fmla="*/ 776 w 1217"/>
                    <a:gd name="T13" fmla="*/ 448 h 773"/>
                    <a:gd name="T14" fmla="*/ 1213 w 1217"/>
                    <a:gd name="T15" fmla="*/ 12 h 773"/>
                    <a:gd name="T16" fmla="*/ 1213 w 1217"/>
                    <a:gd name="T17" fmla="*/ 2 h 773"/>
                    <a:gd name="T18" fmla="*/ 1204 w 1217"/>
                    <a:gd name="T19" fmla="*/ 2 h 773"/>
                    <a:gd name="T20" fmla="*/ 767 w 1217"/>
                    <a:gd name="T21" fmla="*/ 439 h 773"/>
                    <a:gd name="T22" fmla="*/ 500 w 1217"/>
                    <a:gd name="T23" fmla="*/ 682 h 773"/>
                    <a:gd name="T24" fmla="*/ 410 w 1217"/>
                    <a:gd name="T25" fmla="*/ 740 h 773"/>
                    <a:gd name="T26" fmla="*/ 332 w 1217"/>
                    <a:gd name="T27" fmla="*/ 759 h 773"/>
                    <a:gd name="T28" fmla="*/ 199 w 1217"/>
                    <a:gd name="T29" fmla="*/ 712 h 773"/>
                    <a:gd name="T30" fmla="*/ 12 w 1217"/>
                    <a:gd name="T31" fmla="*/ 577 h 773"/>
                    <a:gd name="T32" fmla="*/ 2 w 1217"/>
                    <a:gd name="T33" fmla="*/ 578 h 773"/>
                    <a:gd name="T34" fmla="*/ 4 w 1217"/>
                    <a:gd name="T35" fmla="*/ 588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4" y="588"/>
                      </a:moveTo>
                      <a:cubicBezTo>
                        <a:pt x="81" y="647"/>
                        <a:pt x="141" y="692"/>
                        <a:pt x="193" y="724"/>
                      </a:cubicBezTo>
                      <a:cubicBezTo>
                        <a:pt x="244" y="755"/>
                        <a:pt x="288" y="772"/>
                        <a:pt x="332" y="772"/>
                      </a:cubicBezTo>
                      <a:cubicBezTo>
                        <a:pt x="359" y="772"/>
                        <a:pt x="386" y="765"/>
                        <a:pt x="415" y="752"/>
                      </a:cubicBezTo>
                      <a:cubicBezTo>
                        <a:pt x="458" y="733"/>
                        <a:pt x="505" y="698"/>
                        <a:pt x="563" y="648"/>
                      </a:cubicBezTo>
                      <a:cubicBezTo>
                        <a:pt x="620" y="597"/>
                        <a:pt x="689" y="531"/>
                        <a:pt x="776" y="448"/>
                      </a:cubicBezTo>
                      <a:lnTo>
                        <a:pt x="776" y="448"/>
                      </a:lnTo>
                      <a:lnTo>
                        <a:pt x="1213" y="12"/>
                      </a:lnTo>
                      <a:cubicBezTo>
                        <a:pt x="1216" y="9"/>
                        <a:pt x="1216" y="5"/>
                        <a:pt x="1213" y="2"/>
                      </a:cubicBezTo>
                      <a:cubicBezTo>
                        <a:pt x="1210" y="0"/>
                        <a:pt x="1206" y="0"/>
                        <a:pt x="1204" y="2"/>
                      </a:cubicBezTo>
                      <a:lnTo>
                        <a:pt x="767" y="439"/>
                      </a:lnTo>
                      <a:cubicBezTo>
                        <a:pt x="651" y="549"/>
                        <a:pt x="568" y="630"/>
                        <a:pt x="500" y="682"/>
                      </a:cubicBezTo>
                      <a:cubicBezTo>
                        <a:pt x="466" y="709"/>
                        <a:pt x="437" y="728"/>
                        <a:pt x="410" y="740"/>
                      </a:cubicBezTo>
                      <a:cubicBezTo>
                        <a:pt x="382" y="753"/>
                        <a:pt x="357" y="759"/>
                        <a:pt x="332" y="759"/>
                      </a:cubicBezTo>
                      <a:cubicBezTo>
                        <a:pt x="291" y="759"/>
                        <a:pt x="250" y="743"/>
                        <a:pt x="199" y="712"/>
                      </a:cubicBezTo>
                      <a:cubicBezTo>
                        <a:pt x="149" y="682"/>
                        <a:pt x="89" y="636"/>
                        <a:pt x="12" y="577"/>
                      </a:cubicBezTo>
                      <a:cubicBezTo>
                        <a:pt x="9" y="575"/>
                        <a:pt x="4" y="575"/>
                        <a:pt x="2" y="578"/>
                      </a:cubicBezTo>
                      <a:cubicBezTo>
                        <a:pt x="0" y="581"/>
                        <a:pt x="1" y="585"/>
                        <a:pt x="4" y="58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>
                  <a:extLst>
                    <a:ext uri="{FF2B5EF4-FFF2-40B4-BE49-F238E27FC236}">
                      <a16:creationId xmlns:a16="http://schemas.microsoft.com/office/drawing/2014/main" id="{A3B338F7-55A4-4740-9066-F03D0DE3B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8170" y="664579"/>
                  <a:ext cx="439737" cy="330350"/>
                </a:xfrm>
                <a:custGeom>
                  <a:avLst/>
                  <a:gdLst>
                    <a:gd name="T0" fmla="*/ 2631 w 2657"/>
                    <a:gd name="T1" fmla="*/ 532 h 1998"/>
                    <a:gd name="T2" fmla="*/ 2130 w 2657"/>
                    <a:gd name="T3" fmla="*/ 145 h 1998"/>
                    <a:gd name="T4" fmla="*/ 1920 w 2657"/>
                    <a:gd name="T5" fmla="*/ 38 h 1998"/>
                    <a:gd name="T6" fmla="*/ 1715 w 2657"/>
                    <a:gd name="T7" fmla="*/ 0 h 1998"/>
                    <a:gd name="T8" fmla="*/ 1578 w 2657"/>
                    <a:gd name="T9" fmla="*/ 19 h 1998"/>
                    <a:gd name="T10" fmla="*/ 1370 w 2657"/>
                    <a:gd name="T11" fmla="*/ 116 h 1998"/>
                    <a:gd name="T12" fmla="*/ 1150 w 2657"/>
                    <a:gd name="T13" fmla="*/ 295 h 1998"/>
                    <a:gd name="T14" fmla="*/ 1150 w 2657"/>
                    <a:gd name="T15" fmla="*/ 295 h 1998"/>
                    <a:gd name="T16" fmla="*/ 16 w 2657"/>
                    <a:gd name="T17" fmla="*/ 1368 h 1998"/>
                    <a:gd name="T18" fmla="*/ 0 w 2657"/>
                    <a:gd name="T19" fmla="*/ 1406 h 1998"/>
                    <a:gd name="T20" fmla="*/ 16 w 2657"/>
                    <a:gd name="T21" fmla="*/ 1444 h 1998"/>
                    <a:gd name="T22" fmla="*/ 566 w 2657"/>
                    <a:gd name="T23" fmla="*/ 1977 h 1998"/>
                    <a:gd name="T24" fmla="*/ 640 w 2657"/>
                    <a:gd name="T25" fmla="*/ 1976 h 1998"/>
                    <a:gd name="T26" fmla="*/ 639 w 2657"/>
                    <a:gd name="T27" fmla="*/ 1901 h 1998"/>
                    <a:gd name="T28" fmla="*/ 129 w 2657"/>
                    <a:gd name="T29" fmla="*/ 1406 h 1998"/>
                    <a:gd name="T30" fmla="*/ 1223 w 2657"/>
                    <a:gd name="T31" fmla="*/ 371 h 1998"/>
                    <a:gd name="T32" fmla="*/ 1223 w 2657"/>
                    <a:gd name="T33" fmla="*/ 371 h 1998"/>
                    <a:gd name="T34" fmla="*/ 1489 w 2657"/>
                    <a:gd name="T35" fmla="*/ 167 h 1998"/>
                    <a:gd name="T36" fmla="*/ 1605 w 2657"/>
                    <a:gd name="T37" fmla="*/ 121 h 1998"/>
                    <a:gd name="T38" fmla="*/ 1715 w 2657"/>
                    <a:gd name="T39" fmla="*/ 106 h 1998"/>
                    <a:gd name="T40" fmla="*/ 1884 w 2657"/>
                    <a:gd name="T41" fmla="*/ 138 h 1998"/>
                    <a:gd name="T42" fmla="*/ 2181 w 2657"/>
                    <a:gd name="T43" fmla="*/ 306 h 1998"/>
                    <a:gd name="T44" fmla="*/ 2562 w 2657"/>
                    <a:gd name="T45" fmla="*/ 612 h 1998"/>
                    <a:gd name="T46" fmla="*/ 2637 w 2657"/>
                    <a:gd name="T47" fmla="*/ 606 h 1998"/>
                    <a:gd name="T48" fmla="*/ 2631 w 2657"/>
                    <a:gd name="T49" fmla="*/ 532 h 1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57" h="1998">
                      <a:moveTo>
                        <a:pt x="2631" y="532"/>
                      </a:moveTo>
                      <a:cubicBezTo>
                        <a:pt x="2437" y="367"/>
                        <a:pt x="2276" y="237"/>
                        <a:pt x="2130" y="145"/>
                      </a:cubicBezTo>
                      <a:cubicBezTo>
                        <a:pt x="2058" y="99"/>
                        <a:pt x="1988" y="63"/>
                        <a:pt x="1920" y="38"/>
                      </a:cubicBezTo>
                      <a:cubicBezTo>
                        <a:pt x="1851" y="14"/>
                        <a:pt x="1783" y="0"/>
                        <a:pt x="1715" y="0"/>
                      </a:cubicBezTo>
                      <a:cubicBezTo>
                        <a:pt x="1669" y="0"/>
                        <a:pt x="1623" y="6"/>
                        <a:pt x="1578" y="19"/>
                      </a:cubicBezTo>
                      <a:cubicBezTo>
                        <a:pt x="1509" y="37"/>
                        <a:pt x="1440" y="70"/>
                        <a:pt x="1370" y="116"/>
                      </a:cubicBezTo>
                      <a:cubicBezTo>
                        <a:pt x="1299" y="162"/>
                        <a:pt x="1227" y="221"/>
                        <a:pt x="1150" y="295"/>
                      </a:cubicBezTo>
                      <a:lnTo>
                        <a:pt x="1150" y="295"/>
                      </a:lnTo>
                      <a:lnTo>
                        <a:pt x="16" y="1368"/>
                      </a:lnTo>
                      <a:cubicBezTo>
                        <a:pt x="6" y="1378"/>
                        <a:pt x="0" y="1391"/>
                        <a:pt x="0" y="1406"/>
                      </a:cubicBezTo>
                      <a:cubicBezTo>
                        <a:pt x="0" y="1420"/>
                        <a:pt x="6" y="1434"/>
                        <a:pt x="16" y="1444"/>
                      </a:cubicBezTo>
                      <a:lnTo>
                        <a:pt x="566" y="1977"/>
                      </a:lnTo>
                      <a:cubicBezTo>
                        <a:pt x="587" y="1997"/>
                        <a:pt x="619" y="1997"/>
                        <a:pt x="640" y="1976"/>
                      </a:cubicBezTo>
                      <a:cubicBezTo>
                        <a:pt x="660" y="1955"/>
                        <a:pt x="660" y="1921"/>
                        <a:pt x="639" y="1901"/>
                      </a:cubicBezTo>
                      <a:lnTo>
                        <a:pt x="129" y="1406"/>
                      </a:lnTo>
                      <a:lnTo>
                        <a:pt x="1223" y="371"/>
                      </a:lnTo>
                      <a:lnTo>
                        <a:pt x="1223" y="371"/>
                      </a:lnTo>
                      <a:cubicBezTo>
                        <a:pt x="1321" y="277"/>
                        <a:pt x="1409" y="210"/>
                        <a:pt x="1489" y="167"/>
                      </a:cubicBezTo>
                      <a:cubicBezTo>
                        <a:pt x="1529" y="146"/>
                        <a:pt x="1568" y="131"/>
                        <a:pt x="1605" y="121"/>
                      </a:cubicBezTo>
                      <a:cubicBezTo>
                        <a:pt x="1642" y="111"/>
                        <a:pt x="1679" y="106"/>
                        <a:pt x="1715" y="106"/>
                      </a:cubicBezTo>
                      <a:cubicBezTo>
                        <a:pt x="1770" y="106"/>
                        <a:pt x="1825" y="116"/>
                        <a:pt x="1884" y="138"/>
                      </a:cubicBezTo>
                      <a:cubicBezTo>
                        <a:pt x="1972" y="170"/>
                        <a:pt x="2070" y="226"/>
                        <a:pt x="2181" y="306"/>
                      </a:cubicBezTo>
                      <a:cubicBezTo>
                        <a:pt x="2293" y="387"/>
                        <a:pt x="2418" y="490"/>
                        <a:pt x="2562" y="612"/>
                      </a:cubicBezTo>
                      <a:cubicBezTo>
                        <a:pt x="2585" y="631"/>
                        <a:pt x="2618" y="628"/>
                        <a:pt x="2637" y="606"/>
                      </a:cubicBezTo>
                      <a:cubicBezTo>
                        <a:pt x="2656" y="584"/>
                        <a:pt x="2653" y="551"/>
                        <a:pt x="2631" y="5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7">
                  <a:extLst>
                    <a:ext uri="{FF2B5EF4-FFF2-40B4-BE49-F238E27FC236}">
                      <a16:creationId xmlns:a16="http://schemas.microsoft.com/office/drawing/2014/main" id="{4141CE36-498C-CB43-8361-06B6ABAF9E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9946" y="709792"/>
                  <a:ext cx="356603" cy="190334"/>
                </a:xfrm>
                <a:custGeom>
                  <a:avLst/>
                  <a:gdLst>
                    <a:gd name="T0" fmla="*/ 2142 w 2158"/>
                    <a:gd name="T1" fmla="*/ 438 h 1152"/>
                    <a:gd name="T2" fmla="*/ 1725 w 2158"/>
                    <a:gd name="T3" fmla="*/ 118 h 1152"/>
                    <a:gd name="T4" fmla="*/ 1552 w 2158"/>
                    <a:gd name="T5" fmla="*/ 31 h 1152"/>
                    <a:gd name="T6" fmla="*/ 1386 w 2158"/>
                    <a:gd name="T7" fmla="*/ 0 h 1152"/>
                    <a:gd name="T8" fmla="*/ 1261 w 2158"/>
                    <a:gd name="T9" fmla="*/ 19 h 1152"/>
                    <a:gd name="T10" fmla="*/ 1068 w 2158"/>
                    <a:gd name="T11" fmla="*/ 115 h 1152"/>
                    <a:gd name="T12" fmla="*/ 852 w 2158"/>
                    <a:gd name="T13" fmla="*/ 295 h 1152"/>
                    <a:gd name="T14" fmla="*/ 852 w 2158"/>
                    <a:gd name="T15" fmla="*/ 295 h 1152"/>
                    <a:gd name="T16" fmla="*/ 13 w 2158"/>
                    <a:gd name="T17" fmla="*/ 1094 h 1152"/>
                    <a:gd name="T18" fmla="*/ 12 w 2158"/>
                    <a:gd name="T19" fmla="*/ 1138 h 1152"/>
                    <a:gd name="T20" fmla="*/ 56 w 2158"/>
                    <a:gd name="T21" fmla="*/ 1139 h 1152"/>
                    <a:gd name="T22" fmla="*/ 895 w 2158"/>
                    <a:gd name="T23" fmla="*/ 340 h 1152"/>
                    <a:gd name="T24" fmla="*/ 895 w 2158"/>
                    <a:gd name="T25" fmla="*/ 340 h 1152"/>
                    <a:gd name="T26" fmla="*/ 1164 w 2158"/>
                    <a:gd name="T27" fmla="*/ 128 h 1152"/>
                    <a:gd name="T28" fmla="*/ 1279 w 2158"/>
                    <a:gd name="T29" fmla="*/ 79 h 1152"/>
                    <a:gd name="T30" fmla="*/ 1386 w 2158"/>
                    <a:gd name="T31" fmla="*/ 63 h 1152"/>
                    <a:gd name="T32" fmla="*/ 1531 w 2158"/>
                    <a:gd name="T33" fmla="*/ 90 h 1152"/>
                    <a:gd name="T34" fmla="*/ 1781 w 2158"/>
                    <a:gd name="T35" fmla="*/ 231 h 1152"/>
                    <a:gd name="T36" fmla="*/ 2102 w 2158"/>
                    <a:gd name="T37" fmla="*/ 486 h 1152"/>
                    <a:gd name="T38" fmla="*/ 2146 w 2158"/>
                    <a:gd name="T39" fmla="*/ 482 h 1152"/>
                    <a:gd name="T40" fmla="*/ 2142 w 2158"/>
                    <a:gd name="T41" fmla="*/ 438 h 1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58" h="1152">
                      <a:moveTo>
                        <a:pt x="2142" y="438"/>
                      </a:moveTo>
                      <a:cubicBezTo>
                        <a:pt x="1978" y="301"/>
                        <a:pt x="1845" y="193"/>
                        <a:pt x="1725" y="118"/>
                      </a:cubicBezTo>
                      <a:cubicBezTo>
                        <a:pt x="1664" y="80"/>
                        <a:pt x="1608" y="51"/>
                        <a:pt x="1552" y="31"/>
                      </a:cubicBezTo>
                      <a:cubicBezTo>
                        <a:pt x="1496" y="11"/>
                        <a:pt x="1441" y="0"/>
                        <a:pt x="1386" y="0"/>
                      </a:cubicBezTo>
                      <a:cubicBezTo>
                        <a:pt x="1344" y="0"/>
                        <a:pt x="1303" y="6"/>
                        <a:pt x="1261" y="19"/>
                      </a:cubicBezTo>
                      <a:cubicBezTo>
                        <a:pt x="1198" y="37"/>
                        <a:pt x="1135" y="69"/>
                        <a:pt x="1068" y="115"/>
                      </a:cubicBezTo>
                      <a:cubicBezTo>
                        <a:pt x="1000" y="161"/>
                        <a:pt x="930" y="220"/>
                        <a:pt x="852" y="295"/>
                      </a:cubicBezTo>
                      <a:lnTo>
                        <a:pt x="852" y="295"/>
                      </a:lnTo>
                      <a:lnTo>
                        <a:pt x="13" y="1094"/>
                      </a:lnTo>
                      <a:cubicBezTo>
                        <a:pt x="1" y="1106"/>
                        <a:pt x="0" y="1126"/>
                        <a:pt x="12" y="1138"/>
                      </a:cubicBezTo>
                      <a:cubicBezTo>
                        <a:pt x="24" y="1151"/>
                        <a:pt x="44" y="1151"/>
                        <a:pt x="56" y="1139"/>
                      </a:cubicBezTo>
                      <a:lnTo>
                        <a:pt x="895" y="340"/>
                      </a:lnTo>
                      <a:lnTo>
                        <a:pt x="895" y="340"/>
                      </a:lnTo>
                      <a:cubicBezTo>
                        <a:pt x="997" y="243"/>
                        <a:pt x="1085" y="173"/>
                        <a:pt x="1164" y="128"/>
                      </a:cubicBezTo>
                      <a:cubicBezTo>
                        <a:pt x="1204" y="106"/>
                        <a:pt x="1242" y="89"/>
                        <a:pt x="1279" y="79"/>
                      </a:cubicBezTo>
                      <a:cubicBezTo>
                        <a:pt x="1315" y="68"/>
                        <a:pt x="1351" y="63"/>
                        <a:pt x="1386" y="63"/>
                      </a:cubicBezTo>
                      <a:cubicBezTo>
                        <a:pt x="1433" y="63"/>
                        <a:pt x="1480" y="72"/>
                        <a:pt x="1531" y="90"/>
                      </a:cubicBezTo>
                      <a:cubicBezTo>
                        <a:pt x="1606" y="117"/>
                        <a:pt x="1688" y="164"/>
                        <a:pt x="1781" y="231"/>
                      </a:cubicBezTo>
                      <a:cubicBezTo>
                        <a:pt x="1874" y="298"/>
                        <a:pt x="1979" y="384"/>
                        <a:pt x="2102" y="486"/>
                      </a:cubicBezTo>
                      <a:cubicBezTo>
                        <a:pt x="2115" y="497"/>
                        <a:pt x="2135" y="495"/>
                        <a:pt x="2146" y="482"/>
                      </a:cubicBezTo>
                      <a:cubicBezTo>
                        <a:pt x="2157" y="469"/>
                        <a:pt x="2155" y="449"/>
                        <a:pt x="2142" y="43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8">
                  <a:extLst>
                    <a:ext uri="{FF2B5EF4-FFF2-40B4-BE49-F238E27FC236}">
                      <a16:creationId xmlns:a16="http://schemas.microsoft.com/office/drawing/2014/main" id="{8C0DB147-A359-BD41-A434-9663F5413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4012" y="752818"/>
                  <a:ext cx="304826" cy="169186"/>
                </a:xfrm>
                <a:custGeom>
                  <a:avLst/>
                  <a:gdLst>
                    <a:gd name="T0" fmla="*/ 1832 w 1844"/>
                    <a:gd name="T1" fmla="*/ 349 h 1021"/>
                    <a:gd name="T2" fmla="*/ 1494 w 1844"/>
                    <a:gd name="T3" fmla="*/ 93 h 1021"/>
                    <a:gd name="T4" fmla="*/ 1356 w 1844"/>
                    <a:gd name="T5" fmla="*/ 24 h 1021"/>
                    <a:gd name="T6" fmla="*/ 1224 w 1844"/>
                    <a:gd name="T7" fmla="*/ 0 h 1021"/>
                    <a:gd name="T8" fmla="*/ 1110 w 1844"/>
                    <a:gd name="T9" fmla="*/ 18 h 1021"/>
                    <a:gd name="T10" fmla="*/ 929 w 1844"/>
                    <a:gd name="T11" fmla="*/ 116 h 1021"/>
                    <a:gd name="T12" fmla="*/ 715 w 1844"/>
                    <a:gd name="T13" fmla="*/ 301 h 1021"/>
                    <a:gd name="T14" fmla="*/ 714 w 1844"/>
                    <a:gd name="T15" fmla="*/ 301 h 1021"/>
                    <a:gd name="T16" fmla="*/ 10 w 1844"/>
                    <a:gd name="T17" fmla="*/ 978 h 1021"/>
                    <a:gd name="T18" fmla="*/ 9 w 1844"/>
                    <a:gd name="T19" fmla="*/ 1011 h 1021"/>
                    <a:gd name="T20" fmla="*/ 42 w 1844"/>
                    <a:gd name="T21" fmla="*/ 1012 h 1021"/>
                    <a:gd name="T22" fmla="*/ 746 w 1844"/>
                    <a:gd name="T23" fmla="*/ 334 h 1021"/>
                    <a:gd name="T24" fmla="*/ 746 w 1844"/>
                    <a:gd name="T25" fmla="*/ 334 h 1021"/>
                    <a:gd name="T26" fmla="*/ 1016 w 1844"/>
                    <a:gd name="T27" fmla="*/ 114 h 1021"/>
                    <a:gd name="T28" fmla="*/ 1124 w 1844"/>
                    <a:gd name="T29" fmla="*/ 62 h 1021"/>
                    <a:gd name="T30" fmla="*/ 1224 w 1844"/>
                    <a:gd name="T31" fmla="*/ 46 h 1021"/>
                    <a:gd name="T32" fmla="*/ 1340 w 1844"/>
                    <a:gd name="T33" fmla="*/ 67 h 1021"/>
                    <a:gd name="T34" fmla="*/ 1542 w 1844"/>
                    <a:gd name="T35" fmla="*/ 180 h 1021"/>
                    <a:gd name="T36" fmla="*/ 1803 w 1844"/>
                    <a:gd name="T37" fmla="*/ 385 h 1021"/>
                    <a:gd name="T38" fmla="*/ 1835 w 1844"/>
                    <a:gd name="T39" fmla="*/ 381 h 1021"/>
                    <a:gd name="T40" fmla="*/ 1832 w 1844"/>
                    <a:gd name="T41" fmla="*/ 349 h 1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44" h="1021">
                      <a:moveTo>
                        <a:pt x="1832" y="349"/>
                      </a:moveTo>
                      <a:cubicBezTo>
                        <a:pt x="1698" y="239"/>
                        <a:pt x="1590" y="153"/>
                        <a:pt x="1494" y="93"/>
                      </a:cubicBezTo>
                      <a:cubicBezTo>
                        <a:pt x="1446" y="63"/>
                        <a:pt x="1400" y="40"/>
                        <a:pt x="1356" y="24"/>
                      </a:cubicBezTo>
                      <a:cubicBezTo>
                        <a:pt x="1311" y="8"/>
                        <a:pt x="1268" y="0"/>
                        <a:pt x="1224" y="0"/>
                      </a:cubicBezTo>
                      <a:cubicBezTo>
                        <a:pt x="1186" y="0"/>
                        <a:pt x="1148" y="6"/>
                        <a:pt x="1110" y="18"/>
                      </a:cubicBezTo>
                      <a:cubicBezTo>
                        <a:pt x="1052" y="37"/>
                        <a:pt x="993" y="69"/>
                        <a:pt x="929" y="116"/>
                      </a:cubicBezTo>
                      <a:cubicBezTo>
                        <a:pt x="864" y="163"/>
                        <a:pt x="794" y="224"/>
                        <a:pt x="715" y="301"/>
                      </a:cubicBezTo>
                      <a:lnTo>
                        <a:pt x="714" y="301"/>
                      </a:lnTo>
                      <a:lnTo>
                        <a:pt x="10" y="978"/>
                      </a:lnTo>
                      <a:cubicBezTo>
                        <a:pt x="1" y="987"/>
                        <a:pt x="0" y="1002"/>
                        <a:pt x="9" y="1011"/>
                      </a:cubicBezTo>
                      <a:cubicBezTo>
                        <a:pt x="18" y="1020"/>
                        <a:pt x="33" y="1020"/>
                        <a:pt x="42" y="1012"/>
                      </a:cubicBezTo>
                      <a:lnTo>
                        <a:pt x="746" y="334"/>
                      </a:lnTo>
                      <a:lnTo>
                        <a:pt x="746" y="334"/>
                      </a:lnTo>
                      <a:cubicBezTo>
                        <a:pt x="851" y="233"/>
                        <a:pt x="939" y="160"/>
                        <a:pt x="1016" y="114"/>
                      </a:cubicBezTo>
                      <a:cubicBezTo>
                        <a:pt x="1054" y="90"/>
                        <a:pt x="1090" y="73"/>
                        <a:pt x="1124" y="62"/>
                      </a:cubicBezTo>
                      <a:cubicBezTo>
                        <a:pt x="1159" y="51"/>
                        <a:pt x="1191" y="46"/>
                        <a:pt x="1224" y="46"/>
                      </a:cubicBezTo>
                      <a:cubicBezTo>
                        <a:pt x="1262" y="46"/>
                        <a:pt x="1300" y="53"/>
                        <a:pt x="1340" y="67"/>
                      </a:cubicBezTo>
                      <a:cubicBezTo>
                        <a:pt x="1401" y="89"/>
                        <a:pt x="1466" y="127"/>
                        <a:pt x="1542" y="180"/>
                      </a:cubicBezTo>
                      <a:cubicBezTo>
                        <a:pt x="1617" y="234"/>
                        <a:pt x="1702" y="303"/>
                        <a:pt x="1803" y="385"/>
                      </a:cubicBezTo>
                      <a:cubicBezTo>
                        <a:pt x="1813" y="393"/>
                        <a:pt x="1827" y="391"/>
                        <a:pt x="1835" y="381"/>
                      </a:cubicBezTo>
                      <a:cubicBezTo>
                        <a:pt x="1843" y="372"/>
                        <a:pt x="1842" y="357"/>
                        <a:pt x="1832" y="34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9">
                  <a:extLst>
                    <a:ext uri="{FF2B5EF4-FFF2-40B4-BE49-F238E27FC236}">
                      <a16:creationId xmlns:a16="http://schemas.microsoft.com/office/drawing/2014/main" id="{C6F23298-B6AB-BA43-B481-2717E0BC36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7348" y="795114"/>
                  <a:ext cx="253049" cy="148038"/>
                </a:xfrm>
                <a:custGeom>
                  <a:avLst/>
                  <a:gdLst>
                    <a:gd name="T0" fmla="*/ 1522 w 1530"/>
                    <a:gd name="T1" fmla="*/ 264 h 895"/>
                    <a:gd name="T2" fmla="*/ 1260 w 1530"/>
                    <a:gd name="T3" fmla="*/ 70 h 895"/>
                    <a:gd name="T4" fmla="*/ 1156 w 1530"/>
                    <a:gd name="T5" fmla="*/ 18 h 895"/>
                    <a:gd name="T6" fmla="*/ 1057 w 1530"/>
                    <a:gd name="T7" fmla="*/ 0 h 895"/>
                    <a:gd name="T8" fmla="*/ 957 w 1530"/>
                    <a:gd name="T9" fmla="*/ 19 h 895"/>
                    <a:gd name="T10" fmla="*/ 791 w 1530"/>
                    <a:gd name="T11" fmla="*/ 119 h 895"/>
                    <a:gd name="T12" fmla="*/ 577 w 1530"/>
                    <a:gd name="T13" fmla="*/ 310 h 895"/>
                    <a:gd name="T14" fmla="*/ 577 w 1530"/>
                    <a:gd name="T15" fmla="*/ 310 h 895"/>
                    <a:gd name="T16" fmla="*/ 6 w 1530"/>
                    <a:gd name="T17" fmla="*/ 867 h 895"/>
                    <a:gd name="T18" fmla="*/ 6 w 1530"/>
                    <a:gd name="T19" fmla="*/ 888 h 895"/>
                    <a:gd name="T20" fmla="*/ 27 w 1530"/>
                    <a:gd name="T21" fmla="*/ 888 h 895"/>
                    <a:gd name="T22" fmla="*/ 598 w 1530"/>
                    <a:gd name="T23" fmla="*/ 331 h 895"/>
                    <a:gd name="T24" fmla="*/ 598 w 1530"/>
                    <a:gd name="T25" fmla="*/ 331 h 895"/>
                    <a:gd name="T26" fmla="*/ 866 w 1530"/>
                    <a:gd name="T27" fmla="*/ 101 h 895"/>
                    <a:gd name="T28" fmla="*/ 968 w 1530"/>
                    <a:gd name="T29" fmla="*/ 47 h 895"/>
                    <a:gd name="T30" fmla="*/ 1057 w 1530"/>
                    <a:gd name="T31" fmla="*/ 29 h 895"/>
                    <a:gd name="T32" fmla="*/ 1146 w 1530"/>
                    <a:gd name="T33" fmla="*/ 46 h 895"/>
                    <a:gd name="T34" fmla="*/ 1300 w 1530"/>
                    <a:gd name="T35" fmla="*/ 132 h 895"/>
                    <a:gd name="T36" fmla="*/ 1504 w 1530"/>
                    <a:gd name="T37" fmla="*/ 287 h 895"/>
                    <a:gd name="T38" fmla="*/ 1524 w 1530"/>
                    <a:gd name="T39" fmla="*/ 285 h 895"/>
                    <a:gd name="T40" fmla="*/ 1522 w 1530"/>
                    <a:gd name="T41" fmla="*/ 264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30" h="895">
                      <a:moveTo>
                        <a:pt x="1522" y="264"/>
                      </a:moveTo>
                      <a:cubicBezTo>
                        <a:pt x="1417" y="180"/>
                        <a:pt x="1334" y="115"/>
                        <a:pt x="1260" y="70"/>
                      </a:cubicBezTo>
                      <a:cubicBezTo>
                        <a:pt x="1224" y="47"/>
                        <a:pt x="1189" y="30"/>
                        <a:pt x="1156" y="18"/>
                      </a:cubicBezTo>
                      <a:cubicBezTo>
                        <a:pt x="1123" y="6"/>
                        <a:pt x="1090" y="0"/>
                        <a:pt x="1057" y="0"/>
                      </a:cubicBezTo>
                      <a:cubicBezTo>
                        <a:pt x="1024" y="0"/>
                        <a:pt x="991" y="6"/>
                        <a:pt x="957" y="19"/>
                      </a:cubicBezTo>
                      <a:cubicBezTo>
                        <a:pt x="906" y="38"/>
                        <a:pt x="852" y="71"/>
                        <a:pt x="791" y="119"/>
                      </a:cubicBezTo>
                      <a:cubicBezTo>
                        <a:pt x="729" y="167"/>
                        <a:pt x="660" y="231"/>
                        <a:pt x="577" y="310"/>
                      </a:cubicBezTo>
                      <a:lnTo>
                        <a:pt x="577" y="310"/>
                      </a:lnTo>
                      <a:lnTo>
                        <a:pt x="6" y="867"/>
                      </a:lnTo>
                      <a:cubicBezTo>
                        <a:pt x="0" y="873"/>
                        <a:pt x="0" y="882"/>
                        <a:pt x="6" y="888"/>
                      </a:cubicBezTo>
                      <a:cubicBezTo>
                        <a:pt x="12" y="894"/>
                        <a:pt x="21" y="894"/>
                        <a:pt x="27" y="888"/>
                      </a:cubicBezTo>
                      <a:lnTo>
                        <a:pt x="598" y="331"/>
                      </a:lnTo>
                      <a:lnTo>
                        <a:pt x="598" y="331"/>
                      </a:lnTo>
                      <a:cubicBezTo>
                        <a:pt x="707" y="226"/>
                        <a:pt x="793" y="150"/>
                        <a:pt x="866" y="101"/>
                      </a:cubicBezTo>
                      <a:cubicBezTo>
                        <a:pt x="903" y="76"/>
                        <a:pt x="936" y="58"/>
                        <a:pt x="968" y="47"/>
                      </a:cubicBezTo>
                      <a:cubicBezTo>
                        <a:pt x="999" y="35"/>
                        <a:pt x="1028" y="29"/>
                        <a:pt x="1057" y="29"/>
                      </a:cubicBezTo>
                      <a:cubicBezTo>
                        <a:pt x="1086" y="29"/>
                        <a:pt x="1115" y="35"/>
                        <a:pt x="1146" y="46"/>
                      </a:cubicBezTo>
                      <a:cubicBezTo>
                        <a:pt x="1192" y="62"/>
                        <a:pt x="1242" y="91"/>
                        <a:pt x="1300" y="132"/>
                      </a:cubicBezTo>
                      <a:cubicBezTo>
                        <a:pt x="1359" y="172"/>
                        <a:pt x="1425" y="225"/>
                        <a:pt x="1504" y="287"/>
                      </a:cubicBezTo>
                      <a:cubicBezTo>
                        <a:pt x="1510" y="292"/>
                        <a:pt x="1518" y="291"/>
                        <a:pt x="1524" y="285"/>
                      </a:cubicBezTo>
                      <a:cubicBezTo>
                        <a:pt x="1529" y="279"/>
                        <a:pt x="1528" y="269"/>
                        <a:pt x="1522" y="26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358E77EF-FA74-0941-A231-8FD607054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1413" y="835952"/>
                  <a:ext cx="201273" cy="127619"/>
                </a:xfrm>
                <a:custGeom>
                  <a:avLst/>
                  <a:gdLst>
                    <a:gd name="T0" fmla="*/ 1212 w 1217"/>
                    <a:gd name="T1" fmla="*/ 184 h 773"/>
                    <a:gd name="T2" fmla="*/ 1023 w 1217"/>
                    <a:gd name="T3" fmla="*/ 48 h 773"/>
                    <a:gd name="T4" fmla="*/ 884 w 1217"/>
                    <a:gd name="T5" fmla="*/ 0 h 773"/>
                    <a:gd name="T6" fmla="*/ 801 w 1217"/>
                    <a:gd name="T7" fmla="*/ 20 h 773"/>
                    <a:gd name="T8" fmla="*/ 653 w 1217"/>
                    <a:gd name="T9" fmla="*/ 124 h 773"/>
                    <a:gd name="T10" fmla="*/ 440 w 1217"/>
                    <a:gd name="T11" fmla="*/ 324 h 773"/>
                    <a:gd name="T12" fmla="*/ 440 w 1217"/>
                    <a:gd name="T13" fmla="*/ 324 h 773"/>
                    <a:gd name="T14" fmla="*/ 3 w 1217"/>
                    <a:gd name="T15" fmla="*/ 760 h 773"/>
                    <a:gd name="T16" fmla="*/ 3 w 1217"/>
                    <a:gd name="T17" fmla="*/ 770 h 773"/>
                    <a:gd name="T18" fmla="*/ 12 w 1217"/>
                    <a:gd name="T19" fmla="*/ 770 h 773"/>
                    <a:gd name="T20" fmla="*/ 449 w 1217"/>
                    <a:gd name="T21" fmla="*/ 333 h 773"/>
                    <a:gd name="T22" fmla="*/ 716 w 1217"/>
                    <a:gd name="T23" fmla="*/ 90 h 773"/>
                    <a:gd name="T24" fmla="*/ 806 w 1217"/>
                    <a:gd name="T25" fmla="*/ 32 h 773"/>
                    <a:gd name="T26" fmla="*/ 884 w 1217"/>
                    <a:gd name="T27" fmla="*/ 13 h 773"/>
                    <a:gd name="T28" fmla="*/ 1016 w 1217"/>
                    <a:gd name="T29" fmla="*/ 60 h 773"/>
                    <a:gd name="T30" fmla="*/ 1204 w 1217"/>
                    <a:gd name="T31" fmla="*/ 195 h 773"/>
                    <a:gd name="T32" fmla="*/ 1214 w 1217"/>
                    <a:gd name="T33" fmla="*/ 194 h 773"/>
                    <a:gd name="T34" fmla="*/ 1212 w 1217"/>
                    <a:gd name="T35" fmla="*/ 184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17" h="773">
                      <a:moveTo>
                        <a:pt x="1212" y="184"/>
                      </a:moveTo>
                      <a:cubicBezTo>
                        <a:pt x="1135" y="125"/>
                        <a:pt x="1075" y="80"/>
                        <a:pt x="1023" y="48"/>
                      </a:cubicBezTo>
                      <a:cubicBezTo>
                        <a:pt x="971" y="17"/>
                        <a:pt x="928" y="0"/>
                        <a:pt x="884" y="0"/>
                      </a:cubicBezTo>
                      <a:cubicBezTo>
                        <a:pt x="856" y="0"/>
                        <a:pt x="829" y="7"/>
                        <a:pt x="801" y="20"/>
                      </a:cubicBezTo>
                      <a:cubicBezTo>
                        <a:pt x="758" y="39"/>
                        <a:pt x="711" y="74"/>
                        <a:pt x="653" y="124"/>
                      </a:cubicBezTo>
                      <a:cubicBezTo>
                        <a:pt x="595" y="175"/>
                        <a:pt x="527" y="241"/>
                        <a:pt x="440" y="324"/>
                      </a:cubicBezTo>
                      <a:lnTo>
                        <a:pt x="440" y="324"/>
                      </a:lnTo>
                      <a:lnTo>
                        <a:pt x="3" y="760"/>
                      </a:lnTo>
                      <a:cubicBezTo>
                        <a:pt x="0" y="763"/>
                        <a:pt x="0" y="767"/>
                        <a:pt x="3" y="770"/>
                      </a:cubicBezTo>
                      <a:cubicBezTo>
                        <a:pt x="5" y="772"/>
                        <a:pt x="10" y="772"/>
                        <a:pt x="12" y="770"/>
                      </a:cubicBezTo>
                      <a:lnTo>
                        <a:pt x="449" y="333"/>
                      </a:lnTo>
                      <a:cubicBezTo>
                        <a:pt x="565" y="223"/>
                        <a:pt x="648" y="142"/>
                        <a:pt x="716" y="90"/>
                      </a:cubicBezTo>
                      <a:cubicBezTo>
                        <a:pt x="749" y="63"/>
                        <a:pt x="778" y="44"/>
                        <a:pt x="806" y="32"/>
                      </a:cubicBezTo>
                      <a:cubicBezTo>
                        <a:pt x="833" y="19"/>
                        <a:pt x="859" y="13"/>
                        <a:pt x="884" y="13"/>
                      </a:cubicBezTo>
                      <a:cubicBezTo>
                        <a:pt x="924" y="13"/>
                        <a:pt x="966" y="29"/>
                        <a:pt x="1016" y="60"/>
                      </a:cubicBezTo>
                      <a:cubicBezTo>
                        <a:pt x="1067" y="90"/>
                        <a:pt x="1127" y="136"/>
                        <a:pt x="1204" y="195"/>
                      </a:cubicBezTo>
                      <a:cubicBezTo>
                        <a:pt x="1207" y="197"/>
                        <a:pt x="1211" y="197"/>
                        <a:pt x="1214" y="194"/>
                      </a:cubicBezTo>
                      <a:cubicBezTo>
                        <a:pt x="1216" y="191"/>
                        <a:pt x="1215" y="187"/>
                        <a:pt x="1212" y="18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C4AC1E84-A6C9-AC43-8829-ADA26407D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093" y="858559"/>
                  <a:ext cx="72925" cy="48130"/>
                </a:xfrm>
                <a:custGeom>
                  <a:avLst/>
                  <a:gdLst>
                    <a:gd name="T0" fmla="*/ 49 w 442"/>
                    <a:gd name="T1" fmla="*/ 200 h 293"/>
                    <a:gd name="T2" fmla="*/ 0 w 442"/>
                    <a:gd name="T3" fmla="*/ 156 h 293"/>
                    <a:gd name="T4" fmla="*/ 45 w 442"/>
                    <a:gd name="T5" fmla="*/ 107 h 293"/>
                    <a:gd name="T6" fmla="*/ 392 w 442"/>
                    <a:gd name="T7" fmla="*/ 91 h 293"/>
                    <a:gd name="T8" fmla="*/ 441 w 442"/>
                    <a:gd name="T9" fmla="*/ 137 h 293"/>
                    <a:gd name="T10" fmla="*/ 396 w 442"/>
                    <a:gd name="T11" fmla="*/ 185 h 293"/>
                    <a:gd name="T12" fmla="*/ 49 w 442"/>
                    <a:gd name="T13" fmla="*/ 20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2" h="293">
                      <a:moveTo>
                        <a:pt x="49" y="200"/>
                      </a:moveTo>
                      <a:lnTo>
                        <a:pt x="0" y="156"/>
                      </a:lnTo>
                      <a:lnTo>
                        <a:pt x="45" y="107"/>
                      </a:lnTo>
                      <a:cubicBezTo>
                        <a:pt x="136" y="7"/>
                        <a:pt x="292" y="0"/>
                        <a:pt x="392" y="91"/>
                      </a:cubicBezTo>
                      <a:lnTo>
                        <a:pt x="441" y="137"/>
                      </a:lnTo>
                      <a:lnTo>
                        <a:pt x="396" y="185"/>
                      </a:lnTo>
                      <a:cubicBezTo>
                        <a:pt x="304" y="285"/>
                        <a:pt x="149" y="292"/>
                        <a:pt x="49" y="2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43F0B3-495F-9444-816E-38B2C9F55C5E}"/>
                </a:ext>
              </a:extLst>
            </p:cNvPr>
            <p:cNvSpPr txBox="1"/>
            <p:nvPr userDrawn="1"/>
          </p:nvSpPr>
          <p:spPr>
            <a:xfrm>
              <a:off x="5783563" y="5979422"/>
              <a:ext cx="1211934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altLang="zh-CN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TIPCC</a:t>
              </a:r>
            </a:p>
            <a:p>
              <a:pPr algn="ctr">
                <a:spcBef>
                  <a:spcPts val="600"/>
                </a:spcBef>
              </a:pPr>
              <a:r>
                <a:rPr lang="zh-CN" altLang="en-US" sz="1800" spc="600" dirty="0">
                  <a:solidFill>
                    <a:srgbClr val="5B307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7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BB5D1D6-FEDC-364E-ADD0-80C842FD6986}"/>
              </a:ext>
            </a:extLst>
          </p:cNvPr>
          <p:cNvSpPr/>
          <p:nvPr userDrawn="1"/>
        </p:nvSpPr>
        <p:spPr>
          <a:xfrm>
            <a:off x="667831" y="541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457C5-5D0E-4F46-9D0B-7EA2985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45BE-434F-B44C-99F8-C563AC0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 marL="360363" indent="-360363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C8C13-A111-E44B-BB6E-32C9AFF8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4458-A3AD-7248-AB3A-A80099144E2A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B7B75-EEC1-2D4D-AB7C-5A351496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BE6BC-6A1B-1944-BBB6-30FD8C3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E7AFED4-5702-094E-A3B8-21EB069F234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6B569DB-EE88-CB4A-A634-A7CA45E81663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1D75728-DE08-814F-9EF0-7E9AFB999FE6}"/>
              </a:ext>
            </a:extLst>
          </p:cNvPr>
          <p:cNvGrpSpPr/>
          <p:nvPr userDrawn="1"/>
        </p:nvGrpSpPr>
        <p:grpSpPr>
          <a:xfrm>
            <a:off x="715452" y="634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53F1A011-1E52-3140-9C21-8911AB32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364873AD-F7AE-3D48-84F0-C7183651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5B03D593-4A0D-DF4E-8474-4FAD50C6B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1A0E5E70-2235-6044-9E4C-A8D320929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F25C08B-5CAA-1D40-B768-CF07CC90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A1A66D2D-2EC2-AA45-8DA4-4B543D6D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F5A2635-9D3C-B746-B7BB-00E1B544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9A427AEE-5F0B-1D43-8127-A5A07CDC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60E42BA-4A46-4D41-AA72-E2F7250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5B1734EF-4E6E-164F-849F-5F012565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8623BE8B-4483-AE4A-A6EA-432CBE50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10848564" y="1043277"/>
            <a:ext cx="1343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78303FA-5CAF-42E9-9612-03C75A454D2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044" y="12736"/>
            <a:ext cx="1145206" cy="1030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2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A6BC-3A36-834A-8A46-510CF743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4A777-4880-8640-83A6-327323A56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2510C-46FB-B140-83A3-4B9EF1B4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9310F-E4CA-E54F-B1B1-7656B1F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EBB2-4D7C-084A-BE30-AC939B671EC1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41358-8B3C-CE4B-B391-06B0FF85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B6C4E-D29D-9647-82C6-2B183C5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A401A9-3F89-014C-9A94-02FD1A5217FC}"/>
              </a:ext>
            </a:extLst>
          </p:cNvPr>
          <p:cNvSpPr/>
          <p:nvPr userDrawn="1"/>
        </p:nvSpPr>
        <p:spPr>
          <a:xfrm>
            <a:off x="667831" y="54303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D64F221-C9B8-444F-9076-736EED2DA56E}"/>
              </a:ext>
            </a:extLst>
          </p:cNvPr>
          <p:cNvCxnSpPr>
            <a:cxnSpLocks/>
          </p:cNvCxnSpPr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9B9A2A5-908B-3244-B39F-9E6705AE6320}"/>
              </a:ext>
            </a:extLst>
          </p:cNvPr>
          <p:cNvCxnSpPr>
            <a:cxnSpLocks/>
          </p:cNvCxnSpPr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BC00378-4A1A-AF4A-9DA5-0E40AABBEE09}"/>
              </a:ext>
            </a:extLst>
          </p:cNvPr>
          <p:cNvGrpSpPr/>
          <p:nvPr userDrawn="1"/>
        </p:nvGrpSpPr>
        <p:grpSpPr>
          <a:xfrm>
            <a:off x="715452" y="636006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219E963A-769E-B14C-9175-00DF37C8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935EF8B9-88D2-6C42-BF9B-2AD28DBB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10E28FF9-5CED-394E-AF38-30164953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6E5EA531-DEFC-144D-8545-1DECEBA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39A9FAC-3BBF-CD45-BC62-06EF846D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4A2E4B78-1C39-A943-B2AE-B76B55EBA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E34B0E8F-7C29-3241-8B05-8DB5DF4ED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08D4B6E4-213B-E84A-9B55-3121DC89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3073A429-8658-EC43-92EE-0AD58A5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B9CB57C-5EF1-7045-A70B-14CD6B5A9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9187B6AA-F9BB-264E-BDCA-C7E0AC3A6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0503EB-0084-CC4A-A491-E37EE9525D14}"/>
              </a:ext>
            </a:extLst>
          </p:cNvPr>
          <p:cNvGrpSpPr/>
          <p:nvPr userDrawn="1"/>
        </p:nvGrpSpPr>
        <p:grpSpPr>
          <a:xfrm>
            <a:off x="10327565" y="424110"/>
            <a:ext cx="1107996" cy="382841"/>
            <a:chOff x="10327565" y="424110"/>
            <a:chExt cx="1107996" cy="38284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0C4A7F-6676-534F-B5C8-2DE66581026F}"/>
                </a:ext>
              </a:extLst>
            </p:cNvPr>
            <p:cNvGrpSpPr/>
            <p:nvPr userDrawn="1"/>
          </p:nvGrpSpPr>
          <p:grpSpPr>
            <a:xfrm>
              <a:off x="10413894" y="437620"/>
              <a:ext cx="927707" cy="369331"/>
              <a:chOff x="1113126" y="809213"/>
              <a:chExt cx="2133357" cy="523762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A0A41422-4096-DC41-BB33-0916940AC495}"/>
                  </a:ext>
                </a:extLst>
              </p:cNvPr>
              <p:cNvSpPr/>
              <p:nvPr userDrawn="1"/>
            </p:nvSpPr>
            <p:spPr>
              <a:xfrm>
                <a:off x="1113126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D5CEC13B-80D5-3947-B160-212A9A11A3AA}"/>
                  </a:ext>
                </a:extLst>
              </p:cNvPr>
              <p:cNvSpPr/>
              <p:nvPr userDrawn="1"/>
            </p:nvSpPr>
            <p:spPr>
              <a:xfrm>
                <a:off x="1649658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E321B4EF-8B5E-3B4F-BDCB-CBEE690C65EA}"/>
                  </a:ext>
                </a:extLst>
              </p:cNvPr>
              <p:cNvSpPr/>
              <p:nvPr userDrawn="1"/>
            </p:nvSpPr>
            <p:spPr>
              <a:xfrm>
                <a:off x="2186190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CD2DC0C-4C61-DA48-9E4B-060D09B0B54B}"/>
                  </a:ext>
                </a:extLst>
              </p:cNvPr>
              <p:cNvSpPr/>
              <p:nvPr userDrawn="1"/>
            </p:nvSpPr>
            <p:spPr>
              <a:xfrm>
                <a:off x="2722721" y="809213"/>
                <a:ext cx="523762" cy="5237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037419-16FC-5B47-8EC6-875FDF21173A}"/>
                </a:ext>
              </a:extLst>
            </p:cNvPr>
            <p:cNvSpPr/>
            <p:nvPr userDrawn="1"/>
          </p:nvSpPr>
          <p:spPr>
            <a:xfrm>
              <a:off x="10327565" y="42411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800" b="1" cap="none" spc="0" dirty="0">
                  <a:ln w="22225">
                    <a:noFill/>
                    <a:prstDash val="solid"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</a:rPr>
                <a:t>我的学校</a:t>
              </a:r>
            </a:p>
          </p:txBody>
        </p:sp>
      </p:grpSp>
      <p:sp>
        <p:nvSpPr>
          <p:cNvPr id="53" name="文本框 24">
            <a:extLst>
              <a:ext uri="{FF2B5EF4-FFF2-40B4-BE49-F238E27FC236}">
                <a16:creationId xmlns:a16="http://schemas.microsoft.com/office/drawing/2014/main" id="{C343F0B3-495F-9444-816E-38B2C9F55C5E}"/>
              </a:ext>
            </a:extLst>
          </p:cNvPr>
          <p:cNvSpPr txBox="1"/>
          <p:nvPr userDrawn="1"/>
        </p:nvSpPr>
        <p:spPr>
          <a:xfrm>
            <a:off x="9916558" y="861402"/>
            <a:ext cx="191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TIPCC</a:t>
            </a:r>
            <a:r>
              <a:rPr lang="zh-CN" altLang="en-US" sz="1000" spc="600" dirty="0">
                <a:solidFill>
                  <a:srgbClr val="5B30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</a:p>
        </p:txBody>
      </p:sp>
    </p:spTree>
    <p:extLst>
      <p:ext uri="{BB962C8B-B14F-4D97-AF65-F5344CB8AC3E}">
        <p14:creationId xmlns:p14="http://schemas.microsoft.com/office/powerpoint/2010/main" val="4872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AAA80D-F069-DE49-8F34-B637A12C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AAE3F-F071-E445-8B18-8EAF397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21652-6A28-F54F-98C2-D24C55AD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B5948C6-0782-6042-A859-FD82FD45C478}" type="datetime1">
              <a:rPr kumimoji="1" lang="zh-CN" altLang="en-US" smtClean="0"/>
              <a:pPr/>
              <a:t>2021/10/4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9D617-AB6E-774C-A385-AAFEFB927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7F525-3365-224F-AAA7-E3B9B301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39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5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__.vsdx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F4557-9C48-9D4D-A8AC-E1BCC449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第三章 </a:t>
            </a:r>
            <a:r>
              <a:rPr kumimoji="1" lang="en-US" altLang="zh-CN" dirty="0" err="1"/>
              <a:t>MyBatis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ADDAC-3DB3-ED4C-BCFE-CFA68399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授课教师：陈恒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altLang="en-US" sz="3200" dirty="0"/>
              <a:t>大连外国语大学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6591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1F97B-F4C2-44C0-8BEA-E6147766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的核心配置文件模板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69C2A-3626-4178-9FFA-2826B6D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C4F10-7B31-4D04-BF0F-3E663E49F6DB}"/>
              </a:ext>
            </a:extLst>
          </p:cNvPr>
          <p:cNvSpPr txBox="1"/>
          <p:nvPr/>
        </p:nvSpPr>
        <p:spPr>
          <a:xfrm>
            <a:off x="1160051" y="1248954"/>
            <a:ext cx="8220812" cy="550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&lt;configuration&gt;</a:t>
            </a:r>
          </a:p>
          <a:p>
            <a:r>
              <a:rPr lang="en-US" altLang="zh-CN" sz="1600" dirty="0"/>
              <a:t>	&lt;properties/&gt;&lt;!-- </a:t>
            </a:r>
            <a:r>
              <a:rPr lang="zh-CN" altLang="en-US" sz="1600" dirty="0"/>
              <a:t>属性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&lt;settings&gt;&lt;!-- </a:t>
            </a:r>
            <a:r>
              <a:rPr lang="zh-CN" altLang="en-US" sz="1600" dirty="0"/>
              <a:t>设置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	&lt;setting name="" value=""/&gt;</a:t>
            </a:r>
          </a:p>
          <a:p>
            <a:r>
              <a:rPr lang="en-US" altLang="zh-CN" sz="1600" dirty="0"/>
              <a:t>	&lt;/settings&gt; </a:t>
            </a:r>
          </a:p>
          <a:p>
            <a:r>
              <a:rPr lang="en-US" altLang="zh-CN" sz="1600" dirty="0"/>
              <a:t>	&lt;</a:t>
            </a:r>
            <a:r>
              <a:rPr lang="en-US" altLang="zh-CN" sz="1600" dirty="0" err="1"/>
              <a:t>typeAliases</a:t>
            </a:r>
            <a:r>
              <a:rPr lang="en-US" altLang="zh-CN" sz="1600" dirty="0"/>
              <a:t>/&gt;&lt;!-- </a:t>
            </a:r>
            <a:r>
              <a:rPr lang="zh-CN" altLang="en-US" sz="1600" dirty="0"/>
              <a:t>类型命名（别名）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&lt;</a:t>
            </a:r>
            <a:r>
              <a:rPr lang="en-US" altLang="zh-CN" sz="1600" dirty="0" err="1"/>
              <a:t>typeHandlers</a:t>
            </a:r>
            <a:r>
              <a:rPr lang="en-US" altLang="zh-CN" sz="1600" dirty="0"/>
              <a:t>/&gt;&lt;!-- </a:t>
            </a:r>
            <a:r>
              <a:rPr lang="zh-CN" altLang="en-US" sz="1600" dirty="0"/>
              <a:t>类型处理器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&lt;</a:t>
            </a:r>
            <a:r>
              <a:rPr lang="en-US" altLang="zh-CN" sz="1600" dirty="0" err="1"/>
              <a:t>objectFactory</a:t>
            </a:r>
            <a:r>
              <a:rPr lang="en-US" altLang="zh-CN" sz="1600" dirty="0"/>
              <a:t> type=""/&gt;&lt;!-- </a:t>
            </a:r>
            <a:r>
              <a:rPr lang="zh-CN" altLang="en-US" sz="1600" dirty="0"/>
              <a:t>对象工厂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&lt;plugins&gt;&lt;!-- </a:t>
            </a:r>
            <a:r>
              <a:rPr lang="zh-CN" altLang="en-US" sz="1600" dirty="0"/>
              <a:t>插件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	&lt;plugin interceptor=""&gt;&lt;/plugin&gt;</a:t>
            </a:r>
          </a:p>
          <a:p>
            <a:r>
              <a:rPr lang="en-US" altLang="zh-CN" sz="1600" dirty="0"/>
              <a:t>	&lt;/plugins&gt;</a:t>
            </a:r>
          </a:p>
          <a:p>
            <a:r>
              <a:rPr lang="en-US" altLang="zh-CN" sz="1600" dirty="0"/>
              <a:t>	&lt;environments default=""&gt;&lt;!-- </a:t>
            </a:r>
            <a:r>
              <a:rPr lang="zh-CN" altLang="en-US" sz="1600" dirty="0"/>
              <a:t>配置环境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	&lt;environment id=""&gt;&lt;!-- </a:t>
            </a:r>
            <a:r>
              <a:rPr lang="zh-CN" altLang="en-US" sz="1600" dirty="0"/>
              <a:t>环境变量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		&lt;</a:t>
            </a:r>
            <a:r>
              <a:rPr lang="en-US" altLang="zh-CN" sz="1600" dirty="0" err="1"/>
              <a:t>transactionManager</a:t>
            </a:r>
            <a:r>
              <a:rPr lang="en-US" altLang="zh-CN" sz="1600" dirty="0"/>
              <a:t> type=""/&gt;&lt;!-- </a:t>
            </a:r>
            <a:r>
              <a:rPr lang="zh-CN" altLang="en-US" sz="1600" dirty="0"/>
              <a:t>事务管理器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		&lt;</a:t>
            </a:r>
            <a:r>
              <a:rPr lang="en-US" altLang="zh-CN" sz="1600" dirty="0" err="1"/>
              <a:t>dataSource</a:t>
            </a:r>
            <a:r>
              <a:rPr lang="en-US" altLang="zh-CN" sz="1600" dirty="0"/>
              <a:t> type=""/&gt;&lt;!-- </a:t>
            </a:r>
            <a:r>
              <a:rPr lang="zh-CN" altLang="en-US" sz="1600" dirty="0"/>
              <a:t>数据源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	&lt;/environment&gt;</a:t>
            </a:r>
          </a:p>
          <a:p>
            <a:r>
              <a:rPr lang="en-US" altLang="zh-CN" sz="1600" dirty="0"/>
              <a:t>	&lt;/environments&gt;</a:t>
            </a:r>
          </a:p>
          <a:p>
            <a:r>
              <a:rPr lang="en-US" altLang="zh-CN" sz="1600" dirty="0"/>
              <a:t>	&lt;</a:t>
            </a:r>
            <a:r>
              <a:rPr lang="en-US" altLang="zh-CN" sz="1600" dirty="0" err="1"/>
              <a:t>databaseIdProvider</a:t>
            </a:r>
            <a:r>
              <a:rPr lang="en-US" altLang="zh-CN" sz="1600" dirty="0"/>
              <a:t> type=""/&gt;&lt;!-- </a:t>
            </a:r>
            <a:r>
              <a:rPr lang="zh-CN" altLang="en-US" sz="1600" dirty="0"/>
              <a:t>数据库厂商标识 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	 &lt;mappers&gt;&lt;!-- </a:t>
            </a:r>
            <a:r>
              <a:rPr lang="zh-CN" altLang="en-US" sz="1600" dirty="0"/>
              <a:t>映射器，告诉 </a:t>
            </a:r>
            <a:r>
              <a:rPr lang="en-US" altLang="zh-CN" sz="1600" dirty="0" err="1"/>
              <a:t>MyBatis</a:t>
            </a:r>
            <a:r>
              <a:rPr lang="zh-CN" altLang="en-US" sz="1600" dirty="0"/>
              <a:t>到哪里去找映射文件</a:t>
            </a:r>
            <a:r>
              <a:rPr lang="en-US" altLang="zh-CN" sz="1600" dirty="0"/>
              <a:t>--&gt;</a:t>
            </a:r>
          </a:p>
          <a:p>
            <a:r>
              <a:rPr lang="en-US" altLang="zh-CN" sz="1600" dirty="0"/>
              <a:t>        &lt;mapper resource="com/</a:t>
            </a:r>
            <a:r>
              <a:rPr lang="en-US" altLang="zh-CN" sz="1600" dirty="0" err="1"/>
              <a:t>mybatis</a:t>
            </a:r>
            <a:r>
              <a:rPr lang="en-US" altLang="zh-CN" sz="1600" dirty="0"/>
              <a:t>/UserMapper.xml"/&gt;</a:t>
            </a:r>
          </a:p>
          <a:p>
            <a:r>
              <a:rPr lang="en-US" altLang="zh-CN" sz="1600" dirty="0"/>
              <a:t> 	&lt;/mappers&gt;</a:t>
            </a:r>
          </a:p>
          <a:p>
            <a:r>
              <a:rPr lang="en-US" altLang="zh-CN" sz="1600" dirty="0"/>
              <a:t>&lt;/configuration&gt;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D4F8F-D17E-4942-A826-0133F4620F8D}"/>
              </a:ext>
            </a:extLst>
          </p:cNvPr>
          <p:cNvSpPr txBox="1"/>
          <p:nvPr/>
        </p:nvSpPr>
        <p:spPr>
          <a:xfrm>
            <a:off x="7105880" y="1855505"/>
            <a:ext cx="4549966" cy="22458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！注意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的核心配置文件中的元素配置顺序不能颠倒，否则，在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启动阶段就将发生异常。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783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A01F6-C200-4208-B6FC-D74E792A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0160B-1A87-4C36-809A-3563EE670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http://localhost:8080/ch3_2/selectAllUserMap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4BAF9-6E3F-4FD2-82A6-17E93C7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986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3.10  &lt;insert&gt;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&lt;update&gt;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&lt;delete&gt;</a:t>
            </a:r>
            <a:r>
              <a:rPr kumimoji="1" lang="zh-CN" altLang="en-US" dirty="0">
                <a:solidFill>
                  <a:srgbClr val="C00000"/>
                </a:solidFill>
              </a:rPr>
              <a:t>以及</a:t>
            </a:r>
            <a:r>
              <a:rPr kumimoji="1" lang="en-US" altLang="zh-CN" dirty="0">
                <a:solidFill>
                  <a:srgbClr val="C00000"/>
                </a:solidFill>
              </a:rPr>
              <a:t>&lt;</a:t>
            </a:r>
            <a:r>
              <a:rPr kumimoji="1" lang="en-US" altLang="zh-CN" dirty="0" err="1">
                <a:solidFill>
                  <a:srgbClr val="C00000"/>
                </a:solidFill>
              </a:rPr>
              <a:t>sql</a:t>
            </a:r>
            <a:r>
              <a:rPr kumimoji="1" lang="en-US" altLang="zh-CN" dirty="0">
                <a:solidFill>
                  <a:srgbClr val="C00000"/>
                </a:solidFill>
              </a:rPr>
              <a:t>&gt;</a:t>
            </a:r>
            <a:r>
              <a:rPr kumimoji="1" lang="zh-CN" altLang="en-US" dirty="0">
                <a:solidFill>
                  <a:srgbClr val="C00000"/>
                </a:solidFill>
              </a:rPr>
              <a:t>元素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3970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E8B5-BDEC-40BA-A6E6-7DC1D3F3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3.10  &lt;insert&gt;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&lt;update&gt;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&lt;delete&gt;</a:t>
            </a:r>
            <a:r>
              <a:rPr lang="zh-CN" altLang="en-US" sz="2400" dirty="0"/>
              <a:t>以及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DAF2B-5F96-449F-9494-069CF999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3.10.1  &lt;insert&gt;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nn-NO" altLang="zh-CN" dirty="0"/>
              <a:t>3.10.2  &lt;update&gt;</a:t>
            </a:r>
            <a:r>
              <a:rPr lang="zh-CN" altLang="nn-NO" dirty="0"/>
              <a:t>与</a:t>
            </a:r>
            <a:r>
              <a:rPr lang="nn-NO" altLang="zh-CN" dirty="0"/>
              <a:t>&lt;delete&gt;</a:t>
            </a:r>
            <a:r>
              <a:rPr lang="zh-CN" altLang="nn-NO" dirty="0"/>
              <a:t>元素</a:t>
            </a:r>
            <a:endParaRPr lang="en-US" altLang="zh-CN" dirty="0"/>
          </a:p>
          <a:p>
            <a:r>
              <a:rPr lang="en-US" altLang="zh-CN" dirty="0"/>
              <a:t>3.10.3  &lt;</a:t>
            </a:r>
            <a:r>
              <a:rPr lang="en-US" altLang="zh-CN" dirty="0" err="1"/>
              <a:t>sql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43D43-F936-4CC5-A0A3-DF825541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306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F8B97-803C-4157-9C69-A1314A51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3.10.1  &lt;insert&gt;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3F53D-9017-4BE6-A892-AA2E54C7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&lt;insert&gt;</a:t>
            </a:r>
            <a:r>
              <a:rPr lang="zh-CN" altLang="en-US" dirty="0"/>
              <a:t>元素用于映射添加语句，</a:t>
            </a:r>
            <a:r>
              <a:rPr lang="en-US" altLang="zh-CN" dirty="0" err="1"/>
              <a:t>MyBatis</a:t>
            </a:r>
            <a:r>
              <a:rPr lang="zh-CN" altLang="en-US" dirty="0"/>
              <a:t>执行完一条添加语句后，将返回一个整数表示其影响的行数。它的属性与</a:t>
            </a:r>
            <a:r>
              <a:rPr lang="en-US" altLang="zh-CN" dirty="0"/>
              <a:t>&lt;select&gt;</a:t>
            </a:r>
            <a:r>
              <a:rPr lang="zh-CN" altLang="en-US" dirty="0"/>
              <a:t>元素的属性大部分相同，在本节讲解它的几个特有属性。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keyProperty</a:t>
            </a:r>
            <a:r>
              <a:rPr lang="zh-CN" altLang="en-US" dirty="0"/>
              <a:t>：添加时将自动生成的主键值回填给</a:t>
            </a:r>
            <a:r>
              <a:rPr lang="en-US" altLang="zh-CN" dirty="0"/>
              <a:t>PO</a:t>
            </a:r>
            <a:r>
              <a:rPr lang="zh-CN" altLang="en-US" dirty="0"/>
              <a:t>（</a:t>
            </a:r>
            <a:r>
              <a:rPr lang="en-US" altLang="zh-CN" dirty="0" err="1"/>
              <a:t>Persistant</a:t>
            </a:r>
            <a:r>
              <a:rPr lang="en-US" altLang="zh-CN" dirty="0"/>
              <a:t> Object</a:t>
            </a:r>
            <a:r>
              <a:rPr lang="zh-CN" altLang="en-US" dirty="0"/>
              <a:t>）类的某个属性，通常会设置为主键对应的属性。如果是联合主键，可以在多个值之间用逗号隔开。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keyColumn</a:t>
            </a:r>
            <a:r>
              <a:rPr lang="zh-CN" altLang="en-US" dirty="0"/>
              <a:t>：设置第几列是主键，当主键列不是表中的第一列时需要设置。如果是联合主键时，可以在多个值之间用逗号隔开。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useGeneratedKeys</a:t>
            </a:r>
            <a:r>
              <a:rPr lang="zh-CN" altLang="en-US" dirty="0"/>
              <a:t>：该属性将使</a:t>
            </a:r>
            <a:r>
              <a:rPr lang="en-US" altLang="zh-CN" dirty="0" err="1"/>
              <a:t>MyBatis</a:t>
            </a:r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的</a:t>
            </a:r>
            <a:r>
              <a:rPr lang="en-US" altLang="zh-CN" dirty="0" err="1"/>
              <a:t>getGeneratedKeys</a:t>
            </a:r>
            <a:r>
              <a:rPr lang="en-US" altLang="zh-CN" dirty="0"/>
              <a:t>()</a:t>
            </a:r>
            <a:r>
              <a:rPr lang="zh-CN" altLang="en-US" dirty="0"/>
              <a:t>方法获取由数据库内部生产的主键，如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  <a:r>
              <a:rPr lang="zh-CN" altLang="en-US" dirty="0"/>
              <a:t>等自动递增的字段，其默认值为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0F905-A5A2-4BFA-9242-78AB0CEB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7910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94E4C-1A06-469B-BB9C-CF65A112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．主键（自动递增）回填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4EC2-8F9B-4998-B30A-8A5088FB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MySQL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en-US" altLang="zh-CN" dirty="0"/>
              <a:t> Server</a:t>
            </a:r>
            <a:r>
              <a:rPr lang="zh-CN" altLang="en-US" dirty="0"/>
              <a:t>等数据库的表格可以采用</a:t>
            </a:r>
            <a:r>
              <a:rPr lang="zh-CN" altLang="en-US" dirty="0">
                <a:solidFill>
                  <a:srgbClr val="C00000"/>
                </a:solidFill>
              </a:rPr>
              <a:t>自动递增</a:t>
            </a:r>
            <a:r>
              <a:rPr lang="zh-CN" altLang="en-US" dirty="0"/>
              <a:t>的字段作为主键。有时可能需要使用这个刚刚产生的主键，用以关联其它业务。因为本书采用的数据库是</a:t>
            </a:r>
            <a:r>
              <a:rPr lang="en-US" altLang="zh-CN" dirty="0"/>
              <a:t>MySQL</a:t>
            </a:r>
            <a:r>
              <a:rPr lang="zh-CN" altLang="en-US" dirty="0"/>
              <a:t>数据库，所有可以直接使用</a:t>
            </a:r>
            <a:r>
              <a:rPr lang="en-US" altLang="zh-CN" dirty="0"/>
              <a:t>ch3_2</a:t>
            </a:r>
            <a:r>
              <a:rPr lang="zh-CN" altLang="en-US" dirty="0"/>
              <a:t>应用讲解</a:t>
            </a:r>
            <a:r>
              <a:rPr lang="zh-CN" altLang="en-US" dirty="0">
                <a:solidFill>
                  <a:srgbClr val="C00000"/>
                </a:solidFill>
              </a:rPr>
              <a:t>自动递增主键回填</a:t>
            </a:r>
            <a:r>
              <a:rPr lang="zh-CN" altLang="en-US" dirty="0"/>
              <a:t>的使用方法。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3-9】</a:t>
            </a:r>
            <a:r>
              <a:rPr lang="zh-CN" altLang="en-US" dirty="0"/>
              <a:t>在</a:t>
            </a:r>
            <a:r>
              <a:rPr lang="en-US" altLang="zh-CN" dirty="0"/>
              <a:t>3.6.3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</a:t>
            </a:r>
            <a:r>
              <a:rPr lang="zh-CN" altLang="en-US" dirty="0"/>
              <a:t>的基础上，实现</a:t>
            </a:r>
            <a:r>
              <a:rPr lang="zh-CN" altLang="en-US" dirty="0">
                <a:solidFill>
                  <a:srgbClr val="C00000"/>
                </a:solidFill>
              </a:rPr>
              <a:t>自动递增主键回填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E59D4-4BAE-469A-ACCB-068F2665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103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9D4198-8455-4DCF-8249-64FC619798AD}"/>
              </a:ext>
            </a:extLst>
          </p:cNvPr>
          <p:cNvSpPr/>
          <p:nvPr/>
        </p:nvSpPr>
        <p:spPr>
          <a:xfrm>
            <a:off x="3919532" y="4298020"/>
            <a:ext cx="3781260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主键回填应用的场景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64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99C4-D0A5-4802-9228-A3BDBE80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）添加接口方法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929A4-740F-4531-9DFE-02033B89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UserMapper</a:t>
            </a:r>
            <a:r>
              <a:rPr lang="zh-CN" altLang="en-US" dirty="0"/>
              <a:t>接口中，添加数据操作接口方法</a:t>
            </a:r>
            <a:r>
              <a:rPr lang="en-US" altLang="zh-CN" dirty="0" err="1">
                <a:solidFill>
                  <a:srgbClr val="C00000"/>
                </a:solidFill>
              </a:rPr>
              <a:t>addUserBack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，该方法的返回值类型是</a:t>
            </a:r>
            <a:r>
              <a:rPr lang="en-US" altLang="zh-CN" dirty="0"/>
              <a:t>int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C6AC5-DB87-46A9-B803-000D5046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9ABE5-54A9-4F46-9B2F-C99BB4FE1971}"/>
              </a:ext>
            </a:extLst>
          </p:cNvPr>
          <p:cNvSpPr txBox="1"/>
          <p:nvPr/>
        </p:nvSpPr>
        <p:spPr>
          <a:xfrm>
            <a:off x="1134739" y="2582118"/>
            <a:ext cx="44287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 </a:t>
            </a:r>
            <a:r>
              <a:rPr lang="en-US" altLang="zh-CN" dirty="0" err="1"/>
              <a:t>addUserBack</a:t>
            </a:r>
            <a:r>
              <a:rPr lang="en-US" altLang="zh-CN" dirty="0"/>
              <a:t>(</a:t>
            </a:r>
            <a:r>
              <a:rPr lang="en-US" altLang="zh-CN" dirty="0" err="1"/>
              <a:t>MyUser</a:t>
            </a:r>
            <a:r>
              <a:rPr lang="en-US" altLang="zh-CN" dirty="0"/>
              <a:t> mu);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468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B9DC-5089-4A78-ADE4-D19254B2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）添加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6A2A6-CCE4-4255-B454-58B32017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/>
              <a:t>UserMapper.xml</a:t>
            </a:r>
            <a:r>
              <a:rPr lang="zh-CN" altLang="en-US" dirty="0"/>
              <a:t>中，添加接口方法</a:t>
            </a:r>
            <a:r>
              <a:rPr lang="en-US" altLang="zh-CN" dirty="0" err="1">
                <a:solidFill>
                  <a:srgbClr val="C00000"/>
                </a:solidFill>
              </a:rPr>
              <a:t>addUserBack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对应的</a:t>
            </a:r>
            <a:r>
              <a:rPr lang="en-US" altLang="zh-CN" dirty="0"/>
              <a:t>SQL</a:t>
            </a:r>
            <a:r>
              <a:rPr lang="zh-CN" altLang="en-US" dirty="0"/>
              <a:t>映射。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4C20D-109C-49F4-A634-77C7C4E6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4B90BE-C7BD-43F0-8FDD-86DF47EE3522}"/>
              </a:ext>
            </a:extLst>
          </p:cNvPr>
          <p:cNvSpPr txBox="1"/>
          <p:nvPr/>
        </p:nvSpPr>
        <p:spPr>
          <a:xfrm>
            <a:off x="1079653" y="2622014"/>
            <a:ext cx="10515600" cy="1712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&lt;!-- </a:t>
            </a:r>
            <a:r>
              <a:rPr lang="zh-CN" altLang="en-US" dirty="0"/>
              <a:t>添加一个用户，成功后将主键值回填给</a:t>
            </a:r>
            <a:r>
              <a:rPr lang="en-US" altLang="zh-CN" dirty="0" err="1"/>
              <a:t>uid</a:t>
            </a:r>
            <a:r>
              <a:rPr lang="zh-CN" altLang="en-US" dirty="0"/>
              <a:t>（</a:t>
            </a:r>
            <a:r>
              <a:rPr lang="en-US" altLang="zh-CN" dirty="0"/>
              <a:t>po</a:t>
            </a:r>
            <a:r>
              <a:rPr lang="zh-CN" altLang="en-US" dirty="0"/>
              <a:t>类的属性）</a:t>
            </a:r>
            <a:r>
              <a:rPr lang="en-US" altLang="zh-CN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&lt;insert id="</a:t>
            </a:r>
            <a:r>
              <a:rPr lang="en-US" altLang="zh-CN" dirty="0" err="1"/>
              <a:t>addUserBack</a:t>
            </a:r>
            <a:r>
              <a:rPr lang="en-US" altLang="zh-CN" dirty="0"/>
              <a:t>" </a:t>
            </a:r>
            <a:r>
              <a:rPr lang="en-US" altLang="zh-CN" dirty="0" err="1"/>
              <a:t>parameterType</a:t>
            </a:r>
            <a:r>
              <a:rPr lang="en-US" altLang="zh-CN" dirty="0"/>
              <a:t>="</a:t>
            </a:r>
            <a:r>
              <a:rPr lang="en-US" altLang="zh-CN" dirty="0" err="1"/>
              <a:t>MyUser</a:t>
            </a:r>
            <a:r>
              <a:rPr lang="en-US" altLang="zh-CN" dirty="0"/>
              <a:t>" </a:t>
            </a:r>
            <a:r>
              <a:rPr lang="en-US" altLang="zh-CN" dirty="0" err="1"/>
              <a:t>keyProperty</a:t>
            </a:r>
            <a:r>
              <a:rPr lang="en-US" altLang="zh-CN" dirty="0"/>
              <a:t>="</a:t>
            </a:r>
            <a:r>
              <a:rPr lang="en-US" altLang="zh-CN" dirty="0" err="1"/>
              <a:t>uid</a:t>
            </a:r>
            <a:r>
              <a:rPr lang="en-US" altLang="zh-CN" dirty="0"/>
              <a:t>" </a:t>
            </a:r>
            <a:r>
              <a:rPr lang="en-US" altLang="zh-CN" b="1" dirty="0" err="1">
                <a:solidFill>
                  <a:srgbClr val="C00000"/>
                </a:solidFill>
              </a:rPr>
              <a:t>useGeneratedKeys</a:t>
            </a:r>
            <a:r>
              <a:rPr lang="en-US" altLang="zh-CN" dirty="0"/>
              <a:t>="true"&gt;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insert into user (</a:t>
            </a:r>
            <a:r>
              <a:rPr lang="en-US" altLang="zh-CN" dirty="0" err="1"/>
              <a:t>uname,usex</a:t>
            </a:r>
            <a:r>
              <a:rPr lang="en-US" altLang="zh-CN" dirty="0"/>
              <a:t>) values(#{uname},#{usex})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&lt;/insert&gt;</a:t>
            </a:r>
          </a:p>
        </p:txBody>
      </p:sp>
    </p:spTree>
    <p:extLst>
      <p:ext uri="{BB962C8B-B14F-4D97-AF65-F5344CB8AC3E}">
        <p14:creationId xmlns:p14="http://schemas.microsoft.com/office/powerpoint/2010/main" val="12278502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AAA42-15D3-44CE-89F4-FDD0CB26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）添加请求处理方法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7B028-71E4-4E8F-972E-43AD37FE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的控制器类</a:t>
            </a:r>
            <a:r>
              <a:rPr lang="en-US" altLang="zh-CN" dirty="0" err="1"/>
              <a:t>TestController</a:t>
            </a:r>
            <a:r>
              <a:rPr lang="zh-CN" altLang="en-US" dirty="0"/>
              <a:t>中，添加请求处理方法</a:t>
            </a:r>
            <a:r>
              <a:rPr lang="en-US" altLang="zh-CN" dirty="0" err="1">
                <a:solidFill>
                  <a:srgbClr val="C00000"/>
                </a:solidFill>
              </a:rPr>
              <a:t>addUserBack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230521-3219-499A-899E-6A1C7A62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40CFF9-1ED4-46AF-AC2D-1D7605A8BE71}"/>
              </a:ext>
            </a:extLst>
          </p:cNvPr>
          <p:cNvSpPr txBox="1"/>
          <p:nvPr/>
        </p:nvSpPr>
        <p:spPr>
          <a:xfrm>
            <a:off x="991519" y="2523916"/>
            <a:ext cx="5761822" cy="41975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@RequestMapping("/addUserBack")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addUserBack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添加一个用户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addmu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addmu.setUname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陈恒主键回填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addmu.setUsex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userMapper.addUserBack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addmu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addmu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addmu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showAddUser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9776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6D205-8952-4632-AE52-9BC489D7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）创建显示被添加的用户信息页面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58E2-4578-47DB-8BB8-DC1046EA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/WEB-INF/</a:t>
            </a:r>
            <a:r>
              <a:rPr lang="en-US" altLang="zh-CN" dirty="0" err="1"/>
              <a:t>jsp</a:t>
            </a:r>
            <a:r>
              <a:rPr lang="zh-CN" altLang="en-US" dirty="0"/>
              <a:t>目录下，创建</a:t>
            </a:r>
            <a:r>
              <a:rPr lang="en-US" altLang="zh-CN" dirty="0" err="1">
                <a:solidFill>
                  <a:srgbClr val="C00000"/>
                </a:solidFill>
              </a:rPr>
              <a:t>showAddUser.jsp</a:t>
            </a:r>
            <a:r>
              <a:rPr lang="zh-CN" altLang="en-US" dirty="0"/>
              <a:t>文件显示添加的用户信息。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58FF3-3D2B-4E9F-BA6D-FE359ED8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4492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FB74C-E3A1-4E6E-809D-C9783CEA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173D0-6BB5-4118-9BC5-B26FBE45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http://localhost:8080/ch3_2/addUserBack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C22E9-C5D5-4415-85BC-28793EBA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108</a:t>
            </a:fld>
            <a:endParaRPr kumimoji="1"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00E65A-411A-407E-940F-58E56658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08" y="2793617"/>
            <a:ext cx="6239046" cy="174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8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3.5  </a:t>
            </a:r>
            <a:r>
              <a:rPr kumimoji="1" lang="zh-CN" altLang="en-US" dirty="0">
                <a:solidFill>
                  <a:srgbClr val="C00000"/>
                </a:solidFill>
              </a:rPr>
              <a:t>使用</a:t>
            </a:r>
            <a:r>
              <a:rPr kumimoji="1" lang="en-US" altLang="zh-CN" dirty="0">
                <a:solidFill>
                  <a:srgbClr val="C00000"/>
                </a:solidFill>
              </a:rPr>
              <a:t>Eclipse</a:t>
            </a:r>
            <a:r>
              <a:rPr kumimoji="1" lang="zh-CN" altLang="en-US" dirty="0">
                <a:solidFill>
                  <a:srgbClr val="C00000"/>
                </a:solidFill>
              </a:rPr>
              <a:t>开发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入门程序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1287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C37F2-CCD7-42EC-9BDE-1CF9F0FC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 </a:t>
            </a:r>
            <a:r>
              <a:rPr lang="zh-CN" altLang="en-US" dirty="0"/>
              <a:t>自定义主键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C1AD9-C02A-4DED-B979-DA6EA41C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如果实际工程中使用的数据库不支持主键自动递增（如</a:t>
            </a:r>
            <a:r>
              <a:rPr lang="en-US" altLang="zh-CN" dirty="0"/>
              <a:t>Oracle</a:t>
            </a:r>
            <a:r>
              <a:rPr lang="zh-CN" altLang="en-US" dirty="0"/>
              <a:t>），或者取消了主键自动递增的规则时，可以使用</a:t>
            </a:r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selectKey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元素来</a:t>
            </a:r>
            <a:r>
              <a:rPr lang="zh-CN" altLang="en-US" dirty="0">
                <a:solidFill>
                  <a:srgbClr val="C00000"/>
                </a:solidFill>
              </a:rPr>
              <a:t>自定义生成主键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</a:t>
            </a:r>
            <a:r>
              <a:rPr lang="en-US" altLang="zh-CN" dirty="0" err="1"/>
              <a:t>selectKey</a:t>
            </a:r>
            <a:r>
              <a:rPr lang="en-US" altLang="zh-CN" dirty="0"/>
              <a:t>&gt;</a:t>
            </a:r>
            <a:r>
              <a:rPr lang="zh-CN" altLang="en-US" dirty="0"/>
              <a:t>元素的</a:t>
            </a:r>
            <a:r>
              <a:rPr lang="en-US" altLang="zh-CN" dirty="0" err="1">
                <a:solidFill>
                  <a:srgbClr val="C00000"/>
                </a:solidFill>
              </a:rPr>
              <a:t>keyProperty</a:t>
            </a:r>
            <a:r>
              <a:rPr lang="zh-CN" altLang="en-US" dirty="0"/>
              <a:t>属性指定了新生主键值返回给</a:t>
            </a:r>
            <a:r>
              <a:rPr lang="en-US" altLang="zh-CN" dirty="0"/>
              <a:t>PO</a:t>
            </a:r>
            <a:r>
              <a:rPr lang="zh-CN" altLang="en-US" dirty="0"/>
              <a:t>类（</a:t>
            </a:r>
            <a:r>
              <a:rPr lang="en-US" altLang="zh-CN" dirty="0" err="1"/>
              <a:t>MyUser</a:t>
            </a:r>
            <a:r>
              <a:rPr lang="zh-CN" altLang="en-US" dirty="0"/>
              <a:t>）的哪个属性。</a:t>
            </a:r>
            <a:r>
              <a:rPr lang="en-US" altLang="zh-CN" dirty="0">
                <a:solidFill>
                  <a:srgbClr val="C00000"/>
                </a:solidFill>
              </a:rPr>
              <a:t>order</a:t>
            </a:r>
            <a:r>
              <a:rPr lang="zh-CN" altLang="en-US" dirty="0"/>
              <a:t>属性可以设置为</a:t>
            </a:r>
            <a:r>
              <a:rPr lang="en-US" altLang="zh-CN" dirty="0">
                <a:solidFill>
                  <a:srgbClr val="C00000"/>
                </a:solidFill>
              </a:rPr>
              <a:t>BEFORE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AFTER</a:t>
            </a:r>
            <a:r>
              <a:rPr lang="zh-CN" altLang="en-US" dirty="0"/>
              <a:t>，</a:t>
            </a:r>
            <a:r>
              <a:rPr lang="en-US" altLang="zh-CN" dirty="0"/>
              <a:t>BEFORE</a:t>
            </a:r>
            <a:r>
              <a:rPr lang="zh-CN" altLang="en-US" dirty="0"/>
              <a:t>表示先执行</a:t>
            </a:r>
            <a:r>
              <a:rPr lang="en-US" altLang="zh-CN" dirty="0"/>
              <a:t>&lt;</a:t>
            </a:r>
            <a:r>
              <a:rPr lang="en-US" altLang="zh-CN" dirty="0" err="1"/>
              <a:t>selectKey</a:t>
            </a:r>
            <a:r>
              <a:rPr lang="en-US" altLang="zh-CN" dirty="0"/>
              <a:t>&gt;</a:t>
            </a:r>
            <a:r>
              <a:rPr lang="zh-CN" altLang="en-US" dirty="0"/>
              <a:t>元素然后执行插入语句；</a:t>
            </a:r>
            <a:r>
              <a:rPr lang="en-US" altLang="zh-CN" dirty="0"/>
              <a:t>AFTER</a:t>
            </a:r>
            <a:r>
              <a:rPr lang="zh-CN" altLang="en-US" dirty="0"/>
              <a:t>表示先执行插入语句再执行</a:t>
            </a:r>
            <a:r>
              <a:rPr lang="en-US" altLang="zh-CN" dirty="0"/>
              <a:t>&lt;</a:t>
            </a:r>
            <a:r>
              <a:rPr lang="en-US" altLang="zh-CN" dirty="0" err="1"/>
              <a:t>selectKey</a:t>
            </a:r>
            <a:r>
              <a:rPr lang="en-US" altLang="zh-CN" dirty="0"/>
              <a:t>&gt;</a:t>
            </a:r>
            <a:r>
              <a:rPr lang="zh-CN" altLang="en-US" dirty="0"/>
              <a:t>元素。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9BBA2-2174-46FE-AAF3-EB564E5A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03FD3B-64DA-46E2-B943-EE2596C62EA5}"/>
              </a:ext>
            </a:extLst>
          </p:cNvPr>
          <p:cNvSpPr txBox="1"/>
          <p:nvPr/>
        </p:nvSpPr>
        <p:spPr>
          <a:xfrm>
            <a:off x="1036504" y="2504679"/>
            <a:ext cx="9341385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&lt;insert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insertUser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先使用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selectKey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元素定义主键，然后再定义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selectKey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keyProperty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="Integer" order="BEFORE"&gt;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decode(max(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null, 1 , max(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)+1) as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from user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selectKey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insert into user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uid,uname,usex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values(#uid,#{uname},#{usex})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&lt;/insert&gt;</a:t>
            </a:r>
          </a:p>
        </p:txBody>
      </p:sp>
    </p:spTree>
    <p:extLst>
      <p:ext uri="{BB962C8B-B14F-4D97-AF65-F5344CB8AC3E}">
        <p14:creationId xmlns:p14="http://schemas.microsoft.com/office/powerpoint/2010/main" val="16724185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E8B5-BDEC-40BA-A6E6-7DC1D3F3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3.10  &lt;insert&gt;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&lt;update&gt;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&lt;delete&gt;</a:t>
            </a:r>
            <a:r>
              <a:rPr lang="zh-CN" altLang="en-US" sz="2400" dirty="0"/>
              <a:t>以及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DAF2B-5F96-449F-9494-069CF999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3.10.1  &lt;insert&gt;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nn-NO" altLang="zh-CN" dirty="0">
                <a:solidFill>
                  <a:srgbClr val="C00000"/>
                </a:solidFill>
              </a:rPr>
              <a:t>3.10.2  &lt;update&gt;</a:t>
            </a:r>
            <a:r>
              <a:rPr lang="zh-CN" altLang="nn-NO" dirty="0">
                <a:solidFill>
                  <a:srgbClr val="C00000"/>
                </a:solidFill>
              </a:rPr>
              <a:t>与</a:t>
            </a:r>
            <a:r>
              <a:rPr lang="nn-NO" altLang="zh-CN" dirty="0">
                <a:solidFill>
                  <a:srgbClr val="C00000"/>
                </a:solidFill>
              </a:rPr>
              <a:t>&lt;delete&gt;</a:t>
            </a:r>
            <a:r>
              <a:rPr lang="zh-CN" altLang="nn-NO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3.10.3  &lt;</a:t>
            </a:r>
            <a:r>
              <a:rPr lang="en-US" altLang="zh-CN" dirty="0" err="1"/>
              <a:t>sql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43D43-F936-4CC5-A0A3-DF825541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428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DDDB-FBFE-4FEB-90F1-0E4A4E9D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altLang="zh-CN" dirty="0"/>
              <a:t>3.10.2  &lt;update&gt;</a:t>
            </a:r>
            <a:r>
              <a:rPr lang="zh-CN" altLang="nn-NO" dirty="0"/>
              <a:t>与</a:t>
            </a:r>
            <a:r>
              <a:rPr lang="nn-NO" altLang="zh-CN" dirty="0"/>
              <a:t>&lt;delete&gt;</a:t>
            </a:r>
            <a:r>
              <a:rPr lang="zh-CN" altLang="nn-NO" dirty="0"/>
              <a:t>元素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6CDD7-73D3-48C9-A6FE-CFBED94D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&lt;update&gt;</a:t>
            </a:r>
            <a:r>
              <a:rPr lang="zh-CN" altLang="en-US" dirty="0"/>
              <a:t>和</a:t>
            </a:r>
            <a:r>
              <a:rPr lang="en-US" altLang="zh-CN" dirty="0"/>
              <a:t>&lt;delete&gt;</a:t>
            </a:r>
            <a:r>
              <a:rPr lang="zh-CN" altLang="en-US" dirty="0"/>
              <a:t>元素比较简单，它们的属性和</a:t>
            </a:r>
            <a:r>
              <a:rPr lang="en-US" altLang="zh-CN" dirty="0"/>
              <a:t>&lt;insert&gt;</a:t>
            </a:r>
            <a:r>
              <a:rPr lang="zh-CN" altLang="en-US" dirty="0"/>
              <a:t>元素的属性基本一样，执行后也返回一个</a:t>
            </a:r>
            <a:r>
              <a:rPr lang="zh-CN" altLang="en-US" dirty="0">
                <a:solidFill>
                  <a:srgbClr val="C00000"/>
                </a:solidFill>
              </a:rPr>
              <a:t>整数</a:t>
            </a:r>
            <a:r>
              <a:rPr lang="zh-CN" altLang="en-US" dirty="0"/>
              <a:t>，表示</a:t>
            </a:r>
            <a:r>
              <a:rPr lang="zh-CN" altLang="en-US" dirty="0">
                <a:solidFill>
                  <a:srgbClr val="C00000"/>
                </a:solidFill>
              </a:rPr>
              <a:t>影响数据库的记录行数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4E61B-9367-4CEA-9D95-00398E5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9772CB-8529-43A7-9F9D-80AAD0CA8494}"/>
              </a:ext>
            </a:extLst>
          </p:cNvPr>
          <p:cNvSpPr txBox="1"/>
          <p:nvPr/>
        </p:nvSpPr>
        <p:spPr>
          <a:xfrm>
            <a:off x="992436" y="3018622"/>
            <a:ext cx="7953260" cy="3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修改一个用户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&lt;update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update user set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#{uname},usex = #{usex} 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#{uid}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&lt;/update&gt;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删除一个用户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&lt;delete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deleteUser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="Integer"&gt;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delete from user 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#{uid}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&lt;/delete&gt;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3141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2E8B5-BDEC-40BA-A6E6-7DC1D3F3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3.10  &lt;insert&gt;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&lt;update&gt;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&lt;delete&gt;</a:t>
            </a:r>
            <a:r>
              <a:rPr lang="zh-CN" altLang="en-US" sz="2400" dirty="0"/>
              <a:t>以及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&gt;</a:t>
            </a:r>
            <a:r>
              <a:rPr lang="zh-CN" altLang="en-US" sz="2400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DAF2B-5F96-449F-9494-069CF999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3.10.1  &lt;insert&gt;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nn-NO" altLang="zh-CN" dirty="0"/>
              <a:t>3.10.2  &lt;update&gt;</a:t>
            </a:r>
            <a:r>
              <a:rPr lang="zh-CN" altLang="nn-NO" dirty="0"/>
              <a:t>与</a:t>
            </a:r>
            <a:r>
              <a:rPr lang="nn-NO" altLang="zh-CN" dirty="0"/>
              <a:t>&lt;delete&gt;</a:t>
            </a:r>
            <a:r>
              <a:rPr lang="zh-CN" altLang="nn-NO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3.10.3  &lt;</a:t>
            </a:r>
            <a:r>
              <a:rPr lang="en-US" altLang="zh-CN" dirty="0" err="1">
                <a:solidFill>
                  <a:srgbClr val="C00000"/>
                </a:solidFill>
              </a:rPr>
              <a:t>sql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43D43-F936-4CC5-A0A3-DF825541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641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2483-1EF9-403C-AC12-93369A45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3.10.3  &lt;</a:t>
            </a:r>
            <a:r>
              <a:rPr lang="en-US" altLang="zh-CN" dirty="0" err="1"/>
              <a:t>sql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15052-3C18-4B09-B737-28CF3C08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</a:t>
            </a:r>
            <a:r>
              <a:rPr lang="en-US" altLang="zh-CN" dirty="0" err="1"/>
              <a:t>sql</a:t>
            </a:r>
            <a:r>
              <a:rPr lang="en-US" altLang="zh-CN" dirty="0"/>
              <a:t>&gt;</a:t>
            </a:r>
            <a:r>
              <a:rPr lang="zh-CN" altLang="en-US" dirty="0"/>
              <a:t>元素的作用是定义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语句的一部分</a:t>
            </a:r>
            <a:r>
              <a:rPr lang="zh-CN" altLang="en-US" dirty="0"/>
              <a:t>（代码片段），方便后续的</a:t>
            </a:r>
            <a:r>
              <a:rPr lang="en-US" altLang="zh-CN" dirty="0"/>
              <a:t>SQL</a:t>
            </a:r>
            <a:r>
              <a:rPr lang="zh-CN" altLang="en-US" dirty="0"/>
              <a:t>语句引用它，比如</a:t>
            </a:r>
            <a:r>
              <a:rPr lang="zh-CN" altLang="en-US" dirty="0">
                <a:solidFill>
                  <a:srgbClr val="C00000"/>
                </a:solidFill>
              </a:rPr>
              <a:t>反复使用的列名</a:t>
            </a:r>
            <a:r>
              <a:rPr lang="zh-CN" altLang="en-US" dirty="0"/>
              <a:t>。在</a:t>
            </a:r>
            <a:r>
              <a:rPr lang="en-US" altLang="zh-CN" dirty="0" err="1"/>
              <a:t>MyBatis</a:t>
            </a:r>
            <a:r>
              <a:rPr lang="zh-CN" altLang="en-US" dirty="0"/>
              <a:t>中只需使用</a:t>
            </a:r>
            <a:r>
              <a:rPr lang="en-US" altLang="zh-CN" dirty="0"/>
              <a:t>&lt;</a:t>
            </a:r>
            <a:r>
              <a:rPr lang="en-US" altLang="zh-CN" dirty="0" err="1"/>
              <a:t>sql</a:t>
            </a:r>
            <a:r>
              <a:rPr lang="en-US" altLang="zh-CN" dirty="0"/>
              <a:t>&gt;</a:t>
            </a:r>
            <a:r>
              <a:rPr lang="zh-CN" altLang="en-US" dirty="0"/>
              <a:t>元素编写一次便能在其它元素中引用它。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9ED16-253F-47A8-A0A5-7B250628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585034-844E-4E13-A247-D29CE585D90F}"/>
              </a:ext>
            </a:extLst>
          </p:cNvPr>
          <p:cNvSpPr txBox="1"/>
          <p:nvPr/>
        </p:nvSpPr>
        <p:spPr>
          <a:xfrm>
            <a:off x="1061750" y="3073706"/>
            <a:ext cx="6297517" cy="1712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sql</a:t>
            </a:r>
            <a:r>
              <a:rPr lang="en-US" altLang="zh-CN" dirty="0"/>
              <a:t> id="</a:t>
            </a:r>
            <a:r>
              <a:rPr lang="en-US" altLang="zh-CN" dirty="0" err="1"/>
              <a:t>comColumns</a:t>
            </a:r>
            <a:r>
              <a:rPr lang="en-US" altLang="zh-CN" dirty="0"/>
              <a:t>"&gt;</a:t>
            </a:r>
            <a:r>
              <a:rPr lang="en-US" altLang="zh-CN" dirty="0" err="1"/>
              <a:t>id,uname,usex</a:t>
            </a:r>
            <a:r>
              <a:rPr lang="en-US" altLang="zh-CN" dirty="0"/>
              <a:t>&lt;/</a:t>
            </a:r>
            <a:r>
              <a:rPr lang="en-US" altLang="zh-CN" dirty="0" err="1"/>
              <a:t>sql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&lt;select id="</a:t>
            </a:r>
            <a:r>
              <a:rPr lang="en-US" altLang="zh-CN" dirty="0" err="1"/>
              <a:t>selectUser</a:t>
            </a:r>
            <a:r>
              <a:rPr lang="en-US" altLang="zh-CN" dirty="0"/>
              <a:t>" </a:t>
            </a:r>
            <a:r>
              <a:rPr lang="en-US" altLang="zh-CN" dirty="0" err="1"/>
              <a:t>resultType</a:t>
            </a:r>
            <a:r>
              <a:rPr lang="en-US" altLang="zh-CN" dirty="0"/>
              <a:t>="</a:t>
            </a:r>
            <a:r>
              <a:rPr lang="en-US" altLang="zh-CN" dirty="0" err="1"/>
              <a:t>MyUser</a:t>
            </a:r>
            <a:r>
              <a:rPr lang="en-US" altLang="zh-CN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select &lt;include </a:t>
            </a:r>
            <a:r>
              <a:rPr lang="en-US" altLang="zh-CN" dirty="0" err="1"/>
              <a:t>refid</a:t>
            </a:r>
            <a:r>
              <a:rPr lang="en-US" altLang="zh-CN" dirty="0"/>
              <a:t>="</a:t>
            </a:r>
            <a:r>
              <a:rPr lang="en-US" altLang="zh-CN" dirty="0" err="1"/>
              <a:t>comColumns</a:t>
            </a:r>
            <a:r>
              <a:rPr lang="en-US" altLang="zh-CN" dirty="0"/>
              <a:t>"/&gt; from 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1052922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114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3.11  </a:t>
            </a:r>
            <a:r>
              <a:rPr kumimoji="1" lang="zh-CN" altLang="en-US" dirty="0">
                <a:solidFill>
                  <a:srgbClr val="C00000"/>
                </a:solidFill>
              </a:rPr>
              <a:t>级联查询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78914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E305E-E971-45DC-AE6F-75D3108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3.11  </a:t>
            </a:r>
            <a:r>
              <a:rPr lang="zh-CN" altLang="en-US" dirty="0"/>
              <a:t>级联查询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02F33-0F3A-40EC-BE88-F61EE3D0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3.11.1  </a:t>
            </a:r>
            <a:r>
              <a:rPr lang="zh-CN" altLang="en-US" dirty="0">
                <a:solidFill>
                  <a:srgbClr val="C00000"/>
                </a:solidFill>
              </a:rPr>
              <a:t>一对一级联查询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3.11.2  </a:t>
            </a:r>
            <a:r>
              <a:rPr lang="zh-CN" altLang="en-US" dirty="0"/>
              <a:t>一对多级联查询</a:t>
            </a:r>
            <a:endParaRPr lang="en-US" altLang="zh-CN" dirty="0"/>
          </a:p>
          <a:p>
            <a:r>
              <a:rPr lang="en-US" altLang="zh-CN" dirty="0"/>
              <a:t>3.11.3  </a:t>
            </a:r>
            <a:r>
              <a:rPr lang="zh-CN" altLang="en-US" dirty="0"/>
              <a:t>多对多级联查询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85036-779F-4860-A470-32D9B746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1275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54DE2-BC2D-4780-BB93-D636196D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3.11.1  </a:t>
            </a:r>
            <a:r>
              <a:rPr lang="zh-CN" altLang="en-US" dirty="0"/>
              <a:t>一对一级联查询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393AA-4905-42CC-927A-F2803C11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一对一级联关系，在现实生活中是十分常见的。比如一个大学生只有一张一卡通，一张一卡通只属于一个学生。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MyBatis</a:t>
            </a:r>
            <a:r>
              <a:rPr lang="zh-CN" altLang="en-US" dirty="0"/>
              <a:t>中，通过</a:t>
            </a:r>
            <a:r>
              <a:rPr lang="en-US" altLang="zh-CN" dirty="0"/>
              <a:t>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元素的子元素</a:t>
            </a:r>
            <a:r>
              <a:rPr lang="en-US" altLang="zh-CN" dirty="0">
                <a:solidFill>
                  <a:srgbClr val="C00000"/>
                </a:solidFill>
              </a:rPr>
              <a:t>&lt;association&gt;</a:t>
            </a:r>
            <a:r>
              <a:rPr lang="zh-CN" altLang="en-US" dirty="0"/>
              <a:t>处理这种一对一级联关系。在</a:t>
            </a:r>
            <a:r>
              <a:rPr lang="en-US" altLang="zh-CN" dirty="0"/>
              <a:t>&lt;association&gt;</a:t>
            </a:r>
            <a:r>
              <a:rPr lang="zh-CN" altLang="en-US" dirty="0"/>
              <a:t>元素中，通常使用以下属性。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property</a:t>
            </a:r>
            <a:r>
              <a:rPr lang="zh-CN" altLang="en-US" dirty="0"/>
              <a:t>：指定映射到实体类的对象属性。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column</a:t>
            </a:r>
            <a:r>
              <a:rPr lang="zh-CN" altLang="en-US" dirty="0"/>
              <a:t>：指定表中对应的字段（即查询返回的列名）。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javaType</a:t>
            </a:r>
            <a:r>
              <a:rPr lang="zh-CN" altLang="en-US" dirty="0"/>
              <a:t>：指定映射到实体对象属性的类型。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select</a:t>
            </a:r>
            <a:r>
              <a:rPr lang="zh-CN" altLang="en-US" dirty="0"/>
              <a:t>：指定引入嵌套查询的子</a:t>
            </a:r>
            <a:r>
              <a:rPr lang="en-US" altLang="zh-CN" dirty="0"/>
              <a:t>SQL</a:t>
            </a:r>
            <a:r>
              <a:rPr lang="zh-CN" altLang="en-US" dirty="0"/>
              <a:t>语句，该属性用于关联映射中的嵌套查询。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DF9C5-7111-49EF-9F11-1B5EE260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E4F1EC-9D6A-4A8B-8892-14AE43F2A0BB}"/>
              </a:ext>
            </a:extLst>
          </p:cNvPr>
          <p:cNvSpPr txBox="1"/>
          <p:nvPr/>
        </p:nvSpPr>
        <p:spPr>
          <a:xfrm>
            <a:off x="981420" y="5860973"/>
            <a:ext cx="991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3-10】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3.6.3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3-2】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的基础上，进行一对一级联查询的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AADC43-6279-43E6-B47F-C0F9254C6C94}"/>
              </a:ext>
            </a:extLst>
          </p:cNvPr>
          <p:cNvSpPr txBox="1"/>
          <p:nvPr/>
        </p:nvSpPr>
        <p:spPr>
          <a:xfrm>
            <a:off x="3426246" y="6308079"/>
            <a:ext cx="477030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以个人与身份证之间的关系为例</a:t>
            </a:r>
          </a:p>
        </p:txBody>
      </p:sp>
    </p:spTree>
    <p:extLst>
      <p:ext uri="{BB962C8B-B14F-4D97-AF65-F5344CB8AC3E}">
        <p14:creationId xmlns:p14="http://schemas.microsoft.com/office/powerpoint/2010/main" val="32658408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F1D25-6346-4CCC-B8EB-D0BDBE57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．创建数据表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4E1E2-7D6A-4F5A-941A-5F6768DE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本实例需要在数据库</a:t>
            </a:r>
            <a:r>
              <a:rPr lang="en-US" altLang="zh-CN" dirty="0" err="1"/>
              <a:t>springtest</a:t>
            </a:r>
            <a:r>
              <a:rPr lang="zh-CN" altLang="en-US" dirty="0"/>
              <a:t>中创建两张数据表，一张是身份证表</a:t>
            </a:r>
            <a:r>
              <a:rPr lang="en-US" altLang="zh-CN" dirty="0" err="1">
                <a:solidFill>
                  <a:srgbClr val="C00000"/>
                </a:solidFill>
              </a:rPr>
              <a:t>idcard</a:t>
            </a:r>
            <a:r>
              <a:rPr lang="zh-CN" altLang="en-US" dirty="0"/>
              <a:t>，一张是个人信息表</a:t>
            </a:r>
            <a:r>
              <a:rPr lang="en-US" altLang="zh-CN" dirty="0">
                <a:solidFill>
                  <a:srgbClr val="C00000"/>
                </a:solidFill>
              </a:rPr>
              <a:t>person</a:t>
            </a:r>
            <a:r>
              <a:rPr lang="zh-CN" altLang="en-US" dirty="0"/>
              <a:t>。这两张表具有</a:t>
            </a:r>
            <a:r>
              <a:rPr lang="zh-CN" altLang="en-US" dirty="0">
                <a:solidFill>
                  <a:srgbClr val="C00000"/>
                </a:solidFill>
              </a:rPr>
              <a:t>一对一的级联关系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0471F-1474-40E2-A704-44816512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F9438-A3CD-4639-8674-3CBD24C5E414}"/>
              </a:ext>
            </a:extLst>
          </p:cNvPr>
          <p:cNvSpPr txBox="1"/>
          <p:nvPr/>
        </p:nvSpPr>
        <p:spPr>
          <a:xfrm>
            <a:off x="838200" y="2887682"/>
            <a:ext cx="9187149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 TABLE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(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`id` int(11) NOT NULL AUTO_INCREMENT,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`code` varchar(18) COLLATE utf8_unicode_ci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PRIMARY KEY (`id`)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 TABLE `person` (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`id` int(11) NOT NULL AUTO_INCREMENT,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`name` varchar(20) COLLATE utf8_unicode_ci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`age` int(11)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int(11)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PRIMARY KEY (`id`),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KEY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CONSTRAINT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FOREIGN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(`id`)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08431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3104-5E98-42D9-AEE8-F1DD13B3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．创建实体类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A3D7D-CFA8-4F4B-B60B-A4DE4048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com.mybatis.po</a:t>
            </a:r>
            <a:r>
              <a:rPr lang="zh-CN" altLang="en-US" dirty="0"/>
              <a:t>包中创建数据表对应的持久化类</a:t>
            </a:r>
            <a:r>
              <a:rPr lang="en-US" altLang="zh-CN" dirty="0" err="1">
                <a:solidFill>
                  <a:srgbClr val="C00000"/>
                </a:solidFill>
              </a:rPr>
              <a:t>Idcard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Person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8BD13-8BAD-4911-B8BA-94E1B337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3FC97-4127-4ED8-87E9-42C20EBDED4D}"/>
              </a:ext>
            </a:extLst>
          </p:cNvPr>
          <p:cNvSpPr txBox="1"/>
          <p:nvPr/>
        </p:nvSpPr>
        <p:spPr>
          <a:xfrm>
            <a:off x="521465" y="2407976"/>
            <a:ext cx="5574535" cy="2939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com.mybatis.po;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Idcard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Integer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String code;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toString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[id=" + id + ",code="+ code + 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EE3F2F-0FB6-4910-8D0E-BA7964BCE4E8}"/>
              </a:ext>
            </a:extLst>
          </p:cNvPr>
          <p:cNvSpPr txBox="1"/>
          <p:nvPr/>
        </p:nvSpPr>
        <p:spPr>
          <a:xfrm>
            <a:off x="6257581" y="2368627"/>
            <a:ext cx="5728771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com.mybatis.po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Person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age;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个人身份证关联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Idcard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card;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toString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return "Person [id=" + id + ",name=" + name + ",age=" + age +",card=" + card +"]" 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E90F635-8B03-410F-8E71-FD5066E8EEA8}"/>
              </a:ext>
            </a:extLst>
          </p:cNvPr>
          <p:cNvCxnSpPr/>
          <p:nvPr/>
        </p:nvCxnSpPr>
        <p:spPr>
          <a:xfrm>
            <a:off x="2280492" y="2985571"/>
            <a:ext cx="5596568" cy="1123721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7EDC-0C46-4A55-ACAC-EBC306DE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应用并导入相关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809F0-8032-47B1-BA25-E60602F9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创建一个名为</a:t>
            </a:r>
            <a:r>
              <a:rPr lang="en-US" altLang="zh-CN" dirty="0"/>
              <a:t>ch3_1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应用，并将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的核心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的依赖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的驱动连接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/>
              <a:t>复制到</a:t>
            </a:r>
            <a:r>
              <a:rPr lang="en-US" altLang="zh-CN" dirty="0"/>
              <a:t>WEB-INF/lib</a:t>
            </a:r>
            <a:r>
              <a:rPr lang="zh-CN" altLang="en-US" dirty="0"/>
              <a:t>目录中。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81E68-0CB4-4E3B-A0D1-79A6383D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B9F9B3-96F3-4EC3-9D9F-CE4026F53F82}"/>
              </a:ext>
            </a:extLst>
          </p:cNvPr>
          <p:cNvSpPr txBox="1"/>
          <p:nvPr/>
        </p:nvSpPr>
        <p:spPr>
          <a:xfrm>
            <a:off x="3933023" y="3227024"/>
            <a:ext cx="3789801" cy="1135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？思考</a:t>
            </a:r>
            <a:endParaRPr lang="en-US" altLang="zh-CN" sz="2400" b="1" kern="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请问这些包在哪里找到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0DCEC4B-148B-478C-BCCA-3521E1588AFA}"/>
              </a:ext>
            </a:extLst>
          </p:cNvPr>
          <p:cNvCxnSpPr>
            <a:cxnSpLocks/>
          </p:cNvCxnSpPr>
          <p:nvPr/>
        </p:nvCxnSpPr>
        <p:spPr>
          <a:xfrm>
            <a:off x="2313542" y="2346593"/>
            <a:ext cx="1509311" cy="1002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8F5FBA-6701-4BC8-AFDA-F10FBB689246}"/>
              </a:ext>
            </a:extLst>
          </p:cNvPr>
          <p:cNvCxnSpPr/>
          <p:nvPr/>
        </p:nvCxnSpPr>
        <p:spPr>
          <a:xfrm>
            <a:off x="5794874" y="2346593"/>
            <a:ext cx="0" cy="880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DB5F7C-F821-4CA5-9AE2-7A61A6D4057D}"/>
              </a:ext>
            </a:extLst>
          </p:cNvPr>
          <p:cNvCxnSpPr>
            <a:cxnSpLocks/>
          </p:cNvCxnSpPr>
          <p:nvPr/>
        </p:nvCxnSpPr>
        <p:spPr>
          <a:xfrm flipH="1">
            <a:off x="7766897" y="2346593"/>
            <a:ext cx="1134732" cy="1082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685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870B-2161-4A24-8F5B-71759EE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035F2-6EF5-452B-B6E1-BC62F3E1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com.mybatis.mapper</a:t>
            </a:r>
            <a:r>
              <a:rPr lang="zh-CN" altLang="en-US" dirty="0"/>
              <a:t>包中创建两张表对应的映射文件</a:t>
            </a:r>
            <a:r>
              <a:rPr lang="en-US" altLang="zh-CN" dirty="0">
                <a:solidFill>
                  <a:srgbClr val="C00000"/>
                </a:solidFill>
              </a:rPr>
              <a:t>IdCardMapper.xml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PersonMapper.xml</a:t>
            </a:r>
            <a:r>
              <a:rPr lang="zh-CN" altLang="en-US" dirty="0"/>
              <a:t>。在</a:t>
            </a:r>
            <a:r>
              <a:rPr lang="en-US" altLang="zh-CN" dirty="0">
                <a:solidFill>
                  <a:srgbClr val="C00000"/>
                </a:solidFill>
              </a:rPr>
              <a:t>PersonMapper.xml</a:t>
            </a:r>
            <a:r>
              <a:rPr lang="zh-CN" altLang="en-US" dirty="0"/>
              <a:t>文件中以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种方式实现“</a:t>
            </a:r>
            <a:r>
              <a:rPr lang="zh-CN" altLang="en-US" dirty="0">
                <a:solidFill>
                  <a:srgbClr val="C00000"/>
                </a:solidFill>
              </a:rPr>
              <a:t>根据个人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查询个人信息</a:t>
            </a:r>
            <a:r>
              <a:rPr lang="zh-CN" altLang="en-US" dirty="0"/>
              <a:t>”的功能。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7518E-B205-49F9-97EF-BB8C97CA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119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7B7DB2-5C0C-4AB1-8978-DA8382B10736}"/>
              </a:ext>
            </a:extLst>
          </p:cNvPr>
          <p:cNvSpPr/>
          <p:nvPr/>
        </p:nvSpPr>
        <p:spPr>
          <a:xfrm>
            <a:off x="3379704" y="3485526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级联查询与连接查询的区别？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2314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D1674-4DE3-4FE9-A875-06E6350F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</a:t>
            </a:r>
            <a:r>
              <a:rPr lang="en-US" altLang="zh-CN" dirty="0"/>
              <a:t>POJO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C4D88-CB3C-40C8-9919-DDFE2569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com.mybatis.po</a:t>
            </a:r>
            <a:r>
              <a:rPr lang="zh-CN" altLang="en-US" dirty="0"/>
              <a:t>包中创建</a:t>
            </a:r>
            <a:r>
              <a:rPr lang="en-US" altLang="zh-CN" dirty="0"/>
              <a:t>POJO</a:t>
            </a:r>
            <a:r>
              <a:rPr lang="zh-CN" altLang="en-US" dirty="0"/>
              <a:t>类</a:t>
            </a:r>
            <a:r>
              <a:rPr lang="en-US" altLang="zh-CN" dirty="0" err="1">
                <a:solidFill>
                  <a:srgbClr val="C00000"/>
                </a:solidFill>
              </a:rPr>
              <a:t>SelectPersonById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步使用的</a:t>
            </a:r>
            <a:r>
              <a:rPr lang="en-US" altLang="zh-CN" dirty="0"/>
              <a:t>POJO</a:t>
            </a:r>
            <a:r>
              <a:rPr lang="zh-CN" altLang="en-US" dirty="0"/>
              <a:t>类）。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F7A75-CDB7-42B8-B161-5DD79BF7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5C5497-A454-4CF1-8D4E-85C69602EA88}"/>
              </a:ext>
            </a:extLst>
          </p:cNvPr>
          <p:cNvSpPr txBox="1"/>
          <p:nvPr/>
        </p:nvSpPr>
        <p:spPr>
          <a:xfrm>
            <a:off x="838200" y="2557141"/>
            <a:ext cx="7677839" cy="3693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com.mybatis.po;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SelectPersonById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age;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String code;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toString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"Person [id=" + id + ",name=" + name + ",age="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age + ",code=" + code + 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2247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AE2CD-A356-49B7-9480-129C2563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</a:t>
            </a:r>
            <a:r>
              <a:rPr lang="en-US" altLang="zh-CN" dirty="0"/>
              <a:t>Mapper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37D26-4790-4F34-9888-2E56DDC2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com.mybatis.mapper</a:t>
            </a:r>
            <a:r>
              <a:rPr lang="zh-CN" altLang="en-US" dirty="0"/>
              <a:t>包中创建第</a:t>
            </a:r>
            <a:r>
              <a:rPr lang="en-US" altLang="zh-CN" dirty="0"/>
              <a:t>3</a:t>
            </a:r>
            <a:r>
              <a:rPr lang="zh-CN" altLang="en-US" dirty="0"/>
              <a:t>步映射文件对应的数据操作接口</a:t>
            </a:r>
            <a:r>
              <a:rPr lang="en-US" altLang="zh-CN" dirty="0" err="1">
                <a:solidFill>
                  <a:srgbClr val="C00000"/>
                </a:solidFill>
              </a:rPr>
              <a:t>IdCardMapper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PersonMapper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193D8-425F-43EC-B2CD-A694C853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2623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9C87-348C-490D-988D-D0C718B3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．创建控制器类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CE5C1-F8B9-46E4-A7B5-40B5B103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r>
              <a:rPr lang="zh-CN" altLang="en-US" dirty="0"/>
              <a:t>包中创建</a:t>
            </a:r>
            <a:r>
              <a:rPr lang="en-US" altLang="zh-CN" dirty="0" err="1">
                <a:solidFill>
                  <a:srgbClr val="C00000"/>
                </a:solidFill>
              </a:rPr>
              <a:t>OneToOneController</a:t>
            </a:r>
            <a:r>
              <a:rPr lang="zh-CN" altLang="en-US" dirty="0"/>
              <a:t>控制器类，在该类中调用第</a:t>
            </a:r>
            <a:r>
              <a:rPr lang="en-US" altLang="zh-CN" dirty="0"/>
              <a:t>5</a:t>
            </a:r>
            <a:r>
              <a:rPr lang="zh-CN" altLang="en-US" dirty="0"/>
              <a:t>步的接口方法。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829C6-C19C-4969-BBD6-1C652CF7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7450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6A807-C287-4B7A-BD0F-43AF466F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FBDF7-DD01-44C7-A84E-A0300C8A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发布应用到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http://localhost:8080/ch3_2/oneToOneTest</a:t>
            </a:r>
            <a:r>
              <a:rPr lang="zh-CN" altLang="en-US" dirty="0"/>
              <a:t>测试应用。测试时，需事先为数据表手动添加数据。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CA158-A556-4AE5-882E-96705B7E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123</a:t>
            </a:fld>
            <a:endParaRPr kumimoji="1"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FF2090B-01C9-4740-AAFB-C2CA9FB0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08" y="3042948"/>
            <a:ext cx="484505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44ADAF-70FC-47FD-9F4D-BBA1DD3D95CC}"/>
              </a:ext>
            </a:extLst>
          </p:cNvPr>
          <p:cNvSpPr/>
          <p:nvPr/>
        </p:nvSpPr>
        <p:spPr>
          <a:xfrm>
            <a:off x="6802140" y="3054165"/>
            <a:ext cx="476818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还能说出哪些一对一关系？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4281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E305E-E971-45DC-AE6F-75D3108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3.11  </a:t>
            </a:r>
            <a:r>
              <a:rPr lang="zh-CN" altLang="en-US" dirty="0"/>
              <a:t>级联查询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02F33-0F3A-40EC-BE88-F61EE3D0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3.11.1  </a:t>
            </a:r>
            <a:r>
              <a:rPr lang="zh-CN" altLang="en-US" dirty="0"/>
              <a:t>一对一级联查询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3.11.2  </a:t>
            </a:r>
            <a:r>
              <a:rPr lang="zh-CN" altLang="en-US" dirty="0">
                <a:solidFill>
                  <a:srgbClr val="C00000"/>
                </a:solidFill>
              </a:rPr>
              <a:t>一对多级联查询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3.11.3  </a:t>
            </a:r>
            <a:r>
              <a:rPr lang="zh-CN" altLang="en-US" dirty="0"/>
              <a:t>多对多级联查询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85036-779F-4860-A470-32D9B746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0251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3A5C5-7FBF-4379-A663-3526F135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3.11.2  </a:t>
            </a:r>
            <a:r>
              <a:rPr lang="zh-CN" altLang="en-US" dirty="0"/>
              <a:t>一对多级联查询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63698-B40E-42E3-96F4-881CA19B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在实际生活中有许多</a:t>
            </a:r>
            <a:r>
              <a:rPr lang="zh-CN" altLang="en-US" dirty="0">
                <a:solidFill>
                  <a:srgbClr val="C00000"/>
                </a:solidFill>
              </a:rPr>
              <a:t>一对多</a:t>
            </a:r>
            <a:r>
              <a:rPr lang="zh-CN" altLang="en-US" dirty="0"/>
              <a:t>的关系，例如一个用户可以有多个订单，而一个订单只属于一个用户。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3-11】</a:t>
            </a:r>
            <a:r>
              <a:rPr lang="zh-CN" altLang="en-US" dirty="0"/>
              <a:t>在</a:t>
            </a:r>
            <a:r>
              <a:rPr lang="en-US" altLang="zh-CN" dirty="0"/>
              <a:t>3.6.3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</a:t>
            </a:r>
            <a:r>
              <a:rPr lang="zh-CN" altLang="en-US" dirty="0"/>
              <a:t>的基础上，进行一对多级联查询的</a:t>
            </a:r>
            <a:r>
              <a:rPr lang="en-US" altLang="zh-CN" dirty="0" err="1"/>
              <a:t>MyBatis</a:t>
            </a:r>
            <a:r>
              <a:rPr lang="zh-CN" altLang="en-US" dirty="0"/>
              <a:t>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658E3-E1BE-4243-A4CA-812BF39D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E318BD-3B34-4E65-B93F-3094BA228BEA}"/>
              </a:ext>
            </a:extLst>
          </p:cNvPr>
          <p:cNvSpPr txBox="1"/>
          <p:nvPr/>
        </p:nvSpPr>
        <p:spPr>
          <a:xfrm>
            <a:off x="1386199" y="3701668"/>
            <a:ext cx="806342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实现“根据用户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查询用户及其关联的订单信息”的功能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5856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F47DE-6326-4027-9930-F9ECF8B2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．创建数据表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43875-8C93-4E00-AB63-5094506A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本实例需要两张数据表：一张是用户表</a:t>
            </a:r>
            <a:r>
              <a:rPr lang="en-US" altLang="zh-CN" dirty="0">
                <a:solidFill>
                  <a:srgbClr val="C00000"/>
                </a:solidFill>
              </a:rPr>
              <a:t>user</a:t>
            </a:r>
            <a:r>
              <a:rPr lang="zh-CN" altLang="en-US" dirty="0"/>
              <a:t>，一张是订单表</a:t>
            </a:r>
            <a:r>
              <a:rPr lang="en-US" altLang="zh-CN" dirty="0">
                <a:solidFill>
                  <a:srgbClr val="C00000"/>
                </a:solidFill>
              </a:rPr>
              <a:t>orders</a:t>
            </a:r>
            <a:r>
              <a:rPr lang="zh-CN" altLang="en-US" dirty="0"/>
              <a:t>。这两张表具有</a:t>
            </a:r>
            <a:r>
              <a:rPr lang="zh-CN" altLang="en-US" dirty="0">
                <a:solidFill>
                  <a:srgbClr val="C00000"/>
                </a:solidFill>
              </a:rPr>
              <a:t>一对多的级联关系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user</a:t>
            </a:r>
            <a:r>
              <a:rPr lang="zh-CN" altLang="en-US" dirty="0"/>
              <a:t>表在前面已创建，</a:t>
            </a:r>
            <a:r>
              <a:rPr lang="en-US" altLang="zh-CN" dirty="0">
                <a:solidFill>
                  <a:srgbClr val="C00000"/>
                </a:solidFill>
              </a:rPr>
              <a:t>orders</a:t>
            </a:r>
            <a:r>
              <a:rPr lang="zh-CN" altLang="en-US" dirty="0"/>
              <a:t>的创建代码如下：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84AF0-F51B-4CD8-8741-E185871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A760FF-7F76-494C-A84A-10D1D64777ED}"/>
              </a:ext>
            </a:extLst>
          </p:cNvPr>
          <p:cNvSpPr txBox="1"/>
          <p:nvPr/>
        </p:nvSpPr>
        <p:spPr>
          <a:xfrm>
            <a:off x="838201" y="3040655"/>
            <a:ext cx="8911728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 TABLE `orders` (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`id` int(11) NOT NULL AUTO_INCREMENT,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varchar(10) COLLATE utf8_unicode_ci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int(11)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PRIMARY KEY (`id`),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KEY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CONSTRAINT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FOREIGN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`user` 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9216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37DF8-680F-4372-A205-75433E0B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．创建持久化类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A41D4-8EA4-4175-A1E3-FE3D4C2E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com.mybatis.po</a:t>
            </a:r>
            <a:r>
              <a:rPr lang="zh-CN" altLang="en-US" dirty="0"/>
              <a:t>包中，创建数据表</a:t>
            </a:r>
            <a:r>
              <a:rPr lang="en-US" altLang="zh-CN" dirty="0"/>
              <a:t>orders</a:t>
            </a:r>
            <a:r>
              <a:rPr lang="zh-CN" altLang="en-US" dirty="0"/>
              <a:t>对应的持久化类</a:t>
            </a:r>
            <a:r>
              <a:rPr lang="en-US" altLang="zh-CN" dirty="0">
                <a:solidFill>
                  <a:srgbClr val="C00000"/>
                </a:solidFill>
              </a:rPr>
              <a:t>Orders</a:t>
            </a:r>
            <a:r>
              <a:rPr lang="zh-CN" altLang="en-US" dirty="0"/>
              <a:t>，数据表</a:t>
            </a:r>
            <a:r>
              <a:rPr lang="en-US" altLang="zh-CN" dirty="0"/>
              <a:t>user</a:t>
            </a:r>
            <a:r>
              <a:rPr lang="zh-CN" altLang="en-US" dirty="0"/>
              <a:t>对应的持久化类</a:t>
            </a:r>
            <a:r>
              <a:rPr lang="en-US" altLang="zh-CN" dirty="0" err="1">
                <a:solidFill>
                  <a:srgbClr val="C00000"/>
                </a:solidFill>
              </a:rPr>
              <a:t>MyUserOrder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1509-2018-4D19-BB4F-DD3CC205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10C3B7-6904-4EAA-8E22-1C82BB3F7105}"/>
              </a:ext>
            </a:extLst>
          </p:cNvPr>
          <p:cNvSpPr txBox="1"/>
          <p:nvPr/>
        </p:nvSpPr>
        <p:spPr>
          <a:xfrm>
            <a:off x="616945" y="2677099"/>
            <a:ext cx="5479055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com.mybatis.po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MyUserOrder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主键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List&lt;Orders&gt;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ordersList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toString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"User 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52CFDF-0A5D-48BB-B73E-BF7CA053F50C}"/>
              </a:ext>
            </a:extLst>
          </p:cNvPr>
          <p:cNvSpPr txBox="1"/>
          <p:nvPr/>
        </p:nvSpPr>
        <p:spPr>
          <a:xfrm>
            <a:off x="6246564" y="2787267"/>
            <a:ext cx="5479055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com.mybatis.po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Orders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toString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"Orders [id=" + id + 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47D779D-B939-4B5E-A674-6112D716A1B9}"/>
              </a:ext>
            </a:extLst>
          </p:cNvPr>
          <p:cNvCxnSpPr/>
          <p:nvPr/>
        </p:nvCxnSpPr>
        <p:spPr>
          <a:xfrm flipV="1">
            <a:off x="3580482" y="3327094"/>
            <a:ext cx="4274545" cy="1134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521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E3A9B-A480-4B35-BDFB-33012474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．创建并修改映射文件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2EDE6-2D5D-4C68-8279-A11B90726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com.mybatis.mapper</a:t>
            </a:r>
            <a:r>
              <a:rPr lang="zh-CN" altLang="en-US" dirty="0"/>
              <a:t>中，创建</a:t>
            </a:r>
            <a:r>
              <a:rPr lang="en-US" altLang="zh-CN" dirty="0"/>
              <a:t>orders</a:t>
            </a:r>
            <a:r>
              <a:rPr lang="zh-CN" altLang="en-US" dirty="0"/>
              <a:t>表对应的映射文件</a:t>
            </a:r>
            <a:r>
              <a:rPr lang="en-US" altLang="zh-CN" dirty="0">
                <a:solidFill>
                  <a:srgbClr val="C00000"/>
                </a:solidFill>
              </a:rPr>
              <a:t>OrdersMapper.xml</a:t>
            </a:r>
            <a:r>
              <a:rPr lang="zh-CN" altLang="en-US" dirty="0"/>
              <a:t>。在映射文件</a:t>
            </a:r>
            <a:r>
              <a:rPr lang="en-US" altLang="zh-CN" dirty="0">
                <a:solidFill>
                  <a:srgbClr val="C00000"/>
                </a:solidFill>
              </a:rPr>
              <a:t>UserMapper.xml</a:t>
            </a:r>
            <a:r>
              <a:rPr lang="zh-CN" altLang="en-US" dirty="0"/>
              <a:t>中，添加实现</a:t>
            </a:r>
            <a:r>
              <a:rPr lang="zh-CN" altLang="en-US" dirty="0">
                <a:solidFill>
                  <a:srgbClr val="C00000"/>
                </a:solidFill>
              </a:rPr>
              <a:t>一对多级联查询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根据用户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查询用户及其关联的订单信息</a:t>
            </a:r>
            <a:r>
              <a:rPr lang="zh-CN" altLang="en-US" dirty="0"/>
              <a:t>）的</a:t>
            </a:r>
            <a:r>
              <a:rPr lang="en-US" altLang="zh-CN" dirty="0"/>
              <a:t>SQL</a:t>
            </a:r>
            <a:r>
              <a:rPr lang="zh-CN" altLang="en-US" dirty="0"/>
              <a:t>映射。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7087E-67B8-49B3-9B78-1724C719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32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E1BC-0288-4B67-8F8D-3CB17679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Log4j</a:t>
            </a:r>
            <a:r>
              <a:rPr lang="zh-CN" altLang="en-US" dirty="0"/>
              <a:t>的日志配置文件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68E9-CB21-4F4B-BB37-01D0B11E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可使用</a:t>
            </a:r>
            <a:r>
              <a:rPr lang="en-US" altLang="zh-CN" dirty="0">
                <a:solidFill>
                  <a:srgbClr val="C00000"/>
                </a:solidFill>
              </a:rPr>
              <a:t>Log4j</a:t>
            </a:r>
            <a:r>
              <a:rPr lang="zh-CN" altLang="en-US" dirty="0"/>
              <a:t>输出日志信息，如果开发者需要查看控制台输出的</a:t>
            </a:r>
            <a:r>
              <a:rPr lang="en-US" altLang="zh-CN" dirty="0"/>
              <a:t>SQL</a:t>
            </a:r>
            <a:r>
              <a:rPr lang="zh-CN" altLang="en-US" dirty="0"/>
              <a:t>语句，那么需要在</a:t>
            </a:r>
            <a:r>
              <a:rPr lang="en-US" altLang="zh-CN" dirty="0" err="1">
                <a:solidFill>
                  <a:srgbClr val="C00000"/>
                </a:solidFill>
              </a:rPr>
              <a:t>classpath</a:t>
            </a:r>
            <a:r>
              <a:rPr lang="zh-CN" altLang="en-US" dirty="0"/>
              <a:t>路径下配置其日志文件。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BB6BF3-59D3-407C-989D-0474B093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144C51-AFC3-421A-9FE0-A64EFF099403}"/>
              </a:ext>
            </a:extLst>
          </p:cNvPr>
          <p:cNvSpPr txBox="1"/>
          <p:nvPr/>
        </p:nvSpPr>
        <p:spPr>
          <a:xfrm>
            <a:off x="1079652" y="2866331"/>
            <a:ext cx="7877062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 Global logging configuration</a:t>
            </a:r>
          </a:p>
          <a:p>
            <a:r>
              <a:rPr lang="en-US" altLang="zh-CN" dirty="0"/>
              <a:t>log4j.rootLogger=ERROR, </a:t>
            </a:r>
            <a:r>
              <a:rPr lang="en-US" altLang="zh-CN" dirty="0" err="1"/>
              <a:t>stdout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MyBatis</a:t>
            </a:r>
            <a:r>
              <a:rPr lang="en-US" altLang="zh-CN" dirty="0"/>
              <a:t> logging configuration...</a:t>
            </a:r>
          </a:p>
          <a:p>
            <a:r>
              <a:rPr lang="en-US" altLang="zh-CN" dirty="0"/>
              <a:t>log4j.logger.</a:t>
            </a:r>
            <a:r>
              <a:rPr lang="en-US" altLang="zh-CN" b="1" dirty="0">
                <a:solidFill>
                  <a:srgbClr val="C00000"/>
                </a:solidFill>
              </a:rPr>
              <a:t>com.mybatis.mapper</a:t>
            </a:r>
            <a:r>
              <a:rPr lang="en-US" altLang="zh-CN" dirty="0"/>
              <a:t>=</a:t>
            </a:r>
            <a:r>
              <a:rPr lang="en-US" altLang="zh-CN" b="1" dirty="0">
                <a:solidFill>
                  <a:srgbClr val="C00000"/>
                </a:solidFill>
              </a:rPr>
              <a:t>DEBUG</a:t>
            </a:r>
          </a:p>
          <a:p>
            <a:r>
              <a:rPr lang="en-US" altLang="zh-CN" dirty="0"/>
              <a:t># Console output...</a:t>
            </a:r>
          </a:p>
          <a:p>
            <a:r>
              <a:rPr lang="en-US" altLang="zh-CN" dirty="0"/>
              <a:t>log4j.appender.stdout=org.apache.log4j.ConsoleAppender</a:t>
            </a:r>
          </a:p>
          <a:p>
            <a:r>
              <a:rPr lang="en-US" altLang="zh-CN" dirty="0"/>
              <a:t>log4j.appender.stdout.layout=org.apache.log4j.PatternLayout</a:t>
            </a:r>
          </a:p>
          <a:p>
            <a:r>
              <a:rPr lang="en-US" altLang="zh-CN" dirty="0"/>
              <a:t>log4j.appender.stdout.layout.ConversionPattern=%5p [%t] - %</a:t>
            </a:r>
            <a:r>
              <a:rPr lang="en-US" altLang="zh-CN" dirty="0" err="1"/>
              <a:t>m%n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3FB2C7-F5CE-460A-AF88-DF856E331040}"/>
              </a:ext>
            </a:extLst>
          </p:cNvPr>
          <p:cNvSpPr txBox="1"/>
          <p:nvPr/>
        </p:nvSpPr>
        <p:spPr>
          <a:xfrm>
            <a:off x="838200" y="5303304"/>
            <a:ext cx="1025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上述日志文件中配置了全局的日志配置、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的日志配置和控制台输出，其中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的日志配置用于将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com.mybati.mapper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包下所有类的日志记录级别设置为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DEBUG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。该配置文件内容不需要开发者全部手写，可以从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使用手册中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Logging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小节复制，然后进行简单修改。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9524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8481-FBEC-4D4B-AF6C-9A41A750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．创建并修改</a:t>
            </a:r>
            <a:r>
              <a:rPr lang="en-US" altLang="zh-CN" dirty="0"/>
              <a:t>Mapper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73E9-D7C8-4CB1-8047-15ECB54B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com.mybatis.mapper</a:t>
            </a:r>
            <a:r>
              <a:rPr lang="zh-CN" altLang="en-US" dirty="0"/>
              <a:t>包中，创建第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步映射文件对应的数据操作接口</a:t>
            </a:r>
            <a:r>
              <a:rPr lang="en-US" altLang="zh-CN" dirty="0" err="1">
                <a:solidFill>
                  <a:srgbClr val="C00000"/>
                </a:solidFill>
              </a:rPr>
              <a:t>OrdersMapper</a:t>
            </a:r>
            <a:r>
              <a:rPr lang="zh-CN" altLang="en-US" dirty="0"/>
              <a:t>，并在</a:t>
            </a:r>
            <a:r>
              <a:rPr lang="en-US" altLang="zh-CN" dirty="0" err="1">
                <a:solidFill>
                  <a:srgbClr val="C00000"/>
                </a:solidFill>
              </a:rPr>
              <a:t>UserMapper</a:t>
            </a:r>
            <a:r>
              <a:rPr lang="zh-CN" altLang="en-US" dirty="0"/>
              <a:t>接口中添加接口方法。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BE82C-8036-4E30-B66D-E0D59A08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7796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ECDEA-E1D0-4FA8-B34E-6BA670C2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．创建控制器类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88083-17BB-400C-8F05-989FBEFE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r>
              <a:rPr lang="zh-CN" altLang="en-US" dirty="0"/>
              <a:t>包中，创建控制器类</a:t>
            </a:r>
            <a:r>
              <a:rPr lang="en-US" altLang="zh-CN" dirty="0" err="1">
                <a:solidFill>
                  <a:srgbClr val="C00000"/>
                </a:solidFill>
              </a:rPr>
              <a:t>OneToMoreController</a:t>
            </a:r>
            <a:r>
              <a:rPr lang="zh-CN" altLang="en-US" dirty="0"/>
              <a:t>，在该类中调用第</a:t>
            </a:r>
            <a:r>
              <a:rPr lang="en-US" altLang="zh-CN" dirty="0"/>
              <a:t>4</a:t>
            </a:r>
            <a:r>
              <a:rPr lang="zh-CN" altLang="en-US" dirty="0"/>
              <a:t>步的接口方法。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6318C-794D-48B9-B265-116C82DC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22789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2A0FB-638C-46F3-8990-638067C2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6F972-51EC-4F18-9D54-3A0AA92D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http://localhost:8080/ch3_2/oneToMoreTest</a:t>
            </a:r>
            <a:r>
              <a:rPr lang="zh-CN" altLang="en-US" dirty="0"/>
              <a:t>测试应用。测试时，需事先为数据表手动添加数据。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04169-73E5-46B8-9CA3-DDDBD3E3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131</a:t>
            </a:fld>
            <a:endParaRPr kumimoji="1" lang="zh-CN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BD9E4E2-1300-486A-8A3A-3DBFBD507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95" y="3159700"/>
            <a:ext cx="6148479" cy="26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6D823C-6BEC-4E0B-9C48-0A4FD970C538}"/>
              </a:ext>
            </a:extLst>
          </p:cNvPr>
          <p:cNvSpPr/>
          <p:nvPr/>
        </p:nvSpPr>
        <p:spPr>
          <a:xfrm>
            <a:off x="7423813" y="3159700"/>
            <a:ext cx="463965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还能说出哪些一对多关系？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96670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E305E-E971-45DC-AE6F-75D3108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3.11  </a:t>
            </a:r>
            <a:r>
              <a:rPr lang="zh-CN" altLang="en-US" dirty="0"/>
              <a:t>级联查询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02F33-0F3A-40EC-BE88-F61EE3D0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3.11.1  </a:t>
            </a:r>
            <a:r>
              <a:rPr lang="zh-CN" altLang="en-US" dirty="0"/>
              <a:t>一对一级联查询</a:t>
            </a:r>
            <a:endParaRPr lang="en-US" altLang="zh-CN" dirty="0"/>
          </a:p>
          <a:p>
            <a:r>
              <a:rPr lang="en-US" altLang="zh-CN" dirty="0"/>
              <a:t>3.11.2  </a:t>
            </a:r>
            <a:r>
              <a:rPr lang="zh-CN" altLang="en-US" dirty="0"/>
              <a:t>一对多级联查询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3.11.3  </a:t>
            </a:r>
            <a:r>
              <a:rPr lang="zh-CN" altLang="en-US" dirty="0">
                <a:solidFill>
                  <a:srgbClr val="C00000"/>
                </a:solidFill>
              </a:rPr>
              <a:t>多对多级联查询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85036-779F-4860-A470-32D9B746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7063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FCA4-C92B-432E-B0AE-31B1CD46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3.11.3  </a:t>
            </a:r>
            <a:r>
              <a:rPr lang="zh-CN" altLang="en-US" dirty="0"/>
              <a:t>多对多级联查询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4E4CA-F34B-48D4-BCD2-211C0A10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其实，</a:t>
            </a:r>
            <a:r>
              <a:rPr lang="en-US" altLang="zh-CN" dirty="0" err="1"/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没有实现多对多级联</a:t>
            </a:r>
            <a:r>
              <a:rPr lang="zh-CN" altLang="en-US" dirty="0"/>
              <a:t>，这是因为多对多级联可以通过</a:t>
            </a:r>
            <a:r>
              <a:rPr lang="zh-CN" altLang="en-US" dirty="0">
                <a:solidFill>
                  <a:srgbClr val="C00000"/>
                </a:solidFill>
              </a:rPr>
              <a:t>两个一对多级联</a:t>
            </a:r>
            <a:r>
              <a:rPr lang="zh-CN" altLang="en-US" dirty="0"/>
              <a:t>进行替换。例如，</a:t>
            </a:r>
            <a:r>
              <a:rPr lang="zh-CN" altLang="en-US" dirty="0">
                <a:solidFill>
                  <a:srgbClr val="C00000"/>
                </a:solidFill>
              </a:rPr>
              <a:t>一个订单可以有多种商品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一种商品可以对应多个订单</a:t>
            </a:r>
            <a:r>
              <a:rPr lang="zh-CN" altLang="en-US" dirty="0"/>
              <a:t>，订单与商品就是多对多的级联关系。使用一个中间表订单记录表，就可以将多对多级联转换成两个一对多的关系。下面以订单和商品（</a:t>
            </a:r>
            <a:r>
              <a:rPr lang="zh-CN" altLang="en-US" dirty="0">
                <a:solidFill>
                  <a:srgbClr val="C00000"/>
                </a:solidFill>
              </a:rPr>
              <a:t>实现“查询所有订单以及每个订单对应的商品信息”的功能</a:t>
            </a:r>
            <a:r>
              <a:rPr lang="zh-CN" altLang="en-US" dirty="0"/>
              <a:t>）为例，讲解多对多级联查询。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3-12】</a:t>
            </a:r>
            <a:r>
              <a:rPr lang="zh-CN" altLang="en-US" dirty="0"/>
              <a:t>在</a:t>
            </a:r>
            <a:r>
              <a:rPr lang="en-US" altLang="zh-CN" dirty="0"/>
              <a:t>3.11.2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3-11】</a:t>
            </a:r>
            <a:r>
              <a:rPr lang="zh-CN" altLang="en-US" dirty="0"/>
              <a:t>的基础上，进行多对多级联查询的</a:t>
            </a:r>
            <a:r>
              <a:rPr lang="en-US" altLang="zh-CN" dirty="0" err="1"/>
              <a:t>MyBatis</a:t>
            </a:r>
            <a:r>
              <a:rPr lang="zh-CN" altLang="en-US" dirty="0"/>
              <a:t>实现。为节省篇幅，相同的实现不再赘述。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8FBE61-86EF-4102-818C-37125421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7094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9996-1D4A-4DB0-A5F4-CFEF904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．创建数据表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987D8-BDD6-4D91-B996-B423B541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订单表前文已创建，这里需要再创建商品表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zh-CN" altLang="en-US" dirty="0"/>
              <a:t>和订单记录表</a:t>
            </a:r>
            <a:r>
              <a:rPr lang="en-US" altLang="zh-CN" dirty="0" err="1">
                <a:solidFill>
                  <a:srgbClr val="C00000"/>
                </a:solidFill>
              </a:rPr>
              <a:t>orders_detail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49D4D-F516-44E8-935F-B3F324E3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630080-269B-443C-876A-BEBB0F676E94}"/>
              </a:ext>
            </a:extLst>
          </p:cNvPr>
          <p:cNvSpPr txBox="1"/>
          <p:nvPr/>
        </p:nvSpPr>
        <p:spPr>
          <a:xfrm>
            <a:off x="4246174" y="2049779"/>
            <a:ext cx="725919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 TABLE `product` (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`id` int(11) NOT NULL AUTO_INCREMENT,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`name` varchar(50) COLLATE utf8_unicode_ci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`price` double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PRIMARY KEY (`id`)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286DBF-B549-468F-A37D-E98397E1B81C}"/>
              </a:ext>
            </a:extLst>
          </p:cNvPr>
          <p:cNvSpPr txBox="1"/>
          <p:nvPr/>
        </p:nvSpPr>
        <p:spPr>
          <a:xfrm>
            <a:off x="256970" y="3916081"/>
            <a:ext cx="9660875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CREATE TABLE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orders_detail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(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`id` int(11) NOT NULL AUTO_INCREMENT,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int(11)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product_id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int(11) DEFAULT NULL,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PRIMARY KEY (`id`),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KEY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KEY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product_id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product_id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CONSTRAINT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FOREIGN KEY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`orders` (`id`),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CONSTRAINT 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product_id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FOREIGN KEY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(`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product_id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`) 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REFERENCES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`product` (`id`)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008593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AE08-1DD4-402D-B8F2-F6A6B245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．创建持久化类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6E5C0-E6DF-48A1-8DE8-A5B27D58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com.mybatis.po</a:t>
            </a:r>
            <a:r>
              <a:rPr lang="zh-CN" altLang="en-US" dirty="0"/>
              <a:t>包中，创建数据表</a:t>
            </a:r>
            <a:r>
              <a:rPr lang="en-US" altLang="zh-CN" dirty="0"/>
              <a:t>product</a:t>
            </a:r>
            <a:r>
              <a:rPr lang="zh-CN" altLang="en-US" dirty="0"/>
              <a:t>对应的持久化类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zh-CN" altLang="en-US" dirty="0"/>
              <a:t>，而中间表</a:t>
            </a:r>
            <a:r>
              <a:rPr lang="en-US" altLang="zh-CN" dirty="0" err="1">
                <a:solidFill>
                  <a:srgbClr val="C00000"/>
                </a:solidFill>
              </a:rPr>
              <a:t>orders_detail</a:t>
            </a:r>
            <a:r>
              <a:rPr lang="zh-CN" altLang="en-US" dirty="0"/>
              <a:t>不需要持久化类，但需要在订单表</a:t>
            </a:r>
            <a:r>
              <a:rPr lang="en-US" altLang="zh-CN" dirty="0">
                <a:solidFill>
                  <a:srgbClr val="C00000"/>
                </a:solidFill>
              </a:rPr>
              <a:t>orders</a:t>
            </a:r>
            <a:r>
              <a:rPr lang="zh-CN" altLang="en-US" dirty="0"/>
              <a:t>对应的持久化类</a:t>
            </a:r>
            <a:r>
              <a:rPr lang="en-US" altLang="zh-CN" dirty="0">
                <a:solidFill>
                  <a:srgbClr val="C00000"/>
                </a:solidFill>
              </a:rPr>
              <a:t>Orders</a:t>
            </a:r>
            <a:r>
              <a:rPr lang="zh-CN" altLang="en-US" dirty="0"/>
              <a:t>中添加关联属性。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4FA28F-E534-48DC-B26B-D24AE271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D6CC98-0702-4326-84EA-7116D577DBC0}"/>
              </a:ext>
            </a:extLst>
          </p:cNvPr>
          <p:cNvSpPr txBox="1"/>
          <p:nvPr/>
        </p:nvSpPr>
        <p:spPr>
          <a:xfrm>
            <a:off x="1035586" y="3138229"/>
            <a:ext cx="4649118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com.mybatis.po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Product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Double price;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多对多中的一个一对多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List&lt;Orders&gt; orders;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A8A6BE-49EB-4EFB-B167-166CC4016474}"/>
              </a:ext>
            </a:extLst>
          </p:cNvPr>
          <p:cNvSpPr txBox="1"/>
          <p:nvPr/>
        </p:nvSpPr>
        <p:spPr>
          <a:xfrm>
            <a:off x="5761823" y="3150824"/>
            <a:ext cx="5210978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com.mybatis.po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java.util.List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Orders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id;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多对多中的另一个一对多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private List&lt;Product&gt; products;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6394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AAF3-C546-41C2-85BA-5F8E1730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D6CFE-0282-440C-ADA8-D8A9564F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本实例只需在</a:t>
            </a:r>
            <a:r>
              <a:rPr lang="en-US" altLang="zh-CN" dirty="0" err="1"/>
              <a:t>com.mybatis.mapper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OrdersMapper.xml</a:t>
            </a:r>
            <a:r>
              <a:rPr lang="zh-CN" altLang="en-US" dirty="0"/>
              <a:t>文件中追加以下配置，即可实现多对多关联查询。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D7EF3-0D72-41CF-A46A-766D748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63E287-D19E-4B26-97B6-F1AA96C4DC7E}"/>
              </a:ext>
            </a:extLst>
          </p:cNvPr>
          <p:cNvSpPr txBox="1"/>
          <p:nvPr/>
        </p:nvSpPr>
        <p:spPr>
          <a:xfrm>
            <a:off x="760164" y="2434727"/>
            <a:ext cx="9386371" cy="42780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多对多关联 查询所有订单以及每个订单对应的商品信息（嵌套结果）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type="Orders" id="</a:t>
            </a:r>
            <a:r>
              <a:rPr lang="en-US" altLang="zh-CN" sz="16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allOrdersAndProducts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&lt;id property="id" column="id"/&gt;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&lt;result property="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column="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ordersn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&lt;!--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多对多关联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&lt;collection property="products" </a:t>
            </a:r>
            <a:r>
              <a:rPr lang="en-US" altLang="zh-CN" sz="16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ofType</a:t>
            </a:r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="Product"&gt;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&lt;id property="id" column="</a:t>
            </a:r>
            <a:r>
              <a:rPr lang="en-US" altLang="zh-CN" sz="16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&lt;result property="name" column="name"/&gt;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&lt;result property="price" column="price"/&gt;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&lt;/collection&gt;</a:t>
            </a:r>
            <a:endParaRPr lang="zh-CN" altLang="zh-CN" sz="16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selectallOrdersAndProducts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6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allOrdersAndProducts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o.*,p.id as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pid,p.name,p.price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from orders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o,orders_detail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od,product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where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od.orders_id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o.id 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and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od.product_id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p.id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4593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B2AA8-031D-49C8-96E4-91E71A40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．添加</a:t>
            </a:r>
            <a:r>
              <a:rPr lang="en-US" altLang="zh-CN" dirty="0"/>
              <a:t>Mapper</a:t>
            </a:r>
            <a:r>
              <a:rPr lang="zh-CN" altLang="en-US" dirty="0"/>
              <a:t>接口方法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0D30D-FF9E-4AFF-BDC5-B29BEFE8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OrdersMapper</a:t>
            </a:r>
            <a:r>
              <a:rPr lang="zh-CN" altLang="en-US" dirty="0"/>
              <a:t>接口中添加以下接口方法：</a:t>
            </a:r>
          </a:p>
          <a:p>
            <a:r>
              <a:rPr lang="en-US" altLang="zh-CN" dirty="0"/>
              <a:t>public List&lt;Orders&gt; </a:t>
            </a:r>
            <a:r>
              <a:rPr lang="en-US" altLang="zh-CN" dirty="0" err="1">
                <a:solidFill>
                  <a:srgbClr val="C00000"/>
                </a:solidFill>
              </a:rPr>
              <a:t>selectallOrdersAndProducts</a:t>
            </a:r>
            <a:r>
              <a:rPr lang="en-US" altLang="zh-CN" dirty="0"/>
              <a:t>();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EC06F-C7DC-41A7-B23A-22E45F6A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5778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7B67-4C02-47EF-800D-7A770EEF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．创建控制器类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1196D-0C23-43A7-B67C-45D34B49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r>
              <a:rPr lang="zh-CN" altLang="en-US" dirty="0"/>
              <a:t>包中，创建类</a:t>
            </a:r>
            <a:r>
              <a:rPr lang="en-US" altLang="zh-CN" dirty="0" err="1">
                <a:solidFill>
                  <a:srgbClr val="C00000"/>
                </a:solidFill>
              </a:rPr>
              <a:t>MoreToMoreController</a:t>
            </a:r>
            <a:r>
              <a:rPr lang="zh-CN" altLang="en-US" dirty="0"/>
              <a:t>，在该类中调用第</a:t>
            </a:r>
            <a:r>
              <a:rPr lang="en-US" altLang="zh-CN" dirty="0"/>
              <a:t>4</a:t>
            </a:r>
            <a:r>
              <a:rPr lang="zh-CN" altLang="en-US" dirty="0"/>
              <a:t>步的接口方法。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EFECD-F676-4BDA-9F65-141734C7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93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E1DFD-D86E-4F85-BA0B-37296F38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创建持久化类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7AD55-7B9C-40A0-AB5A-5ED30EF6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 err="1"/>
              <a:t>com.mybatis.po</a:t>
            </a:r>
            <a:r>
              <a:rPr lang="zh-CN" altLang="en-US" dirty="0"/>
              <a:t>的包，并在该包中创建持久化类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。类中声明的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与数据表</a:t>
            </a:r>
            <a:r>
              <a:rPr lang="en-US" altLang="zh-CN" dirty="0"/>
              <a:t>user</a:t>
            </a:r>
            <a:r>
              <a:rPr lang="zh-CN" altLang="en-US" dirty="0"/>
              <a:t>（创建表的代码请参见源代码的</a:t>
            </a:r>
            <a:r>
              <a:rPr lang="en-US" altLang="zh-CN" dirty="0" err="1"/>
              <a:t>user.sql</a:t>
            </a:r>
            <a:r>
              <a:rPr lang="zh-CN" altLang="en-US" dirty="0"/>
              <a:t>）的</a:t>
            </a:r>
            <a:r>
              <a:rPr lang="zh-CN" altLang="en-US" dirty="0">
                <a:solidFill>
                  <a:srgbClr val="C00000"/>
                </a:solidFill>
              </a:rPr>
              <a:t>字段</a:t>
            </a:r>
            <a:r>
              <a:rPr lang="zh-CN" altLang="en-US" dirty="0"/>
              <a:t>一致。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3281C-9769-46F7-8CE6-6C4BF30C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770804-3FDB-4176-AFC1-DC65FE647DFA}"/>
              </a:ext>
            </a:extLst>
          </p:cNvPr>
          <p:cNvSpPr txBox="1"/>
          <p:nvPr/>
        </p:nvSpPr>
        <p:spPr>
          <a:xfrm>
            <a:off x="991518" y="3073706"/>
            <a:ext cx="853680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MyUser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uid;//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主键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uname;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usex;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此处省略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toString() {//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为了方便查看结果，重写了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toString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"User [uid=" + uid +",uname=" + uname + ",usex=" + usex +"]";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B9BEEF-4CF1-4727-8602-137FA919B0CA}"/>
              </a:ext>
            </a:extLst>
          </p:cNvPr>
          <p:cNvSpPr txBox="1"/>
          <p:nvPr/>
        </p:nvSpPr>
        <p:spPr>
          <a:xfrm>
            <a:off x="8321973" y="3304538"/>
            <a:ext cx="241269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良好的习惯！！！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BFEAD7C-ABAB-49F1-AFD3-71A18CFDFADE}"/>
              </a:ext>
            </a:extLst>
          </p:cNvPr>
          <p:cNvCxnSpPr/>
          <p:nvPr/>
        </p:nvCxnSpPr>
        <p:spPr>
          <a:xfrm flipH="1" flipV="1">
            <a:off x="9528320" y="2886419"/>
            <a:ext cx="441945" cy="418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4935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0623F-F539-4FA0-92EE-D3AC4C9C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9D28-BD51-4CD9-8CBB-92172FF7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http://localhost:8080/ch3_2/moreToMoreTest</a:t>
            </a:r>
            <a:r>
              <a:rPr lang="zh-CN" altLang="en-US" dirty="0"/>
              <a:t>测试应用。测试时，需事先为数据表手动添加数据。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643F94-13CA-4A1F-BDD9-3D23425A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139</a:t>
            </a:fld>
            <a:endParaRPr kumimoji="1" lang="zh-CN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F9DCF9E-8681-41DC-BB3A-A1202638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67" y="3265755"/>
            <a:ext cx="9803035" cy="124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4C333B-9FBF-40DB-AA03-02B99CE9DF67}"/>
              </a:ext>
            </a:extLst>
          </p:cNvPr>
          <p:cNvSpPr/>
          <p:nvPr/>
        </p:nvSpPr>
        <p:spPr>
          <a:xfrm>
            <a:off x="3138056" y="4791926"/>
            <a:ext cx="463965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还能说出哪些多对多关系？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91938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140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3.12  </a:t>
            </a:r>
            <a:r>
              <a:rPr kumimoji="1" lang="zh-CN" altLang="en-US" dirty="0">
                <a:solidFill>
                  <a:srgbClr val="C00000"/>
                </a:solidFill>
              </a:rPr>
              <a:t>动态</a:t>
            </a:r>
            <a:r>
              <a:rPr kumimoji="1" lang="en-US" altLang="zh-CN" dirty="0">
                <a:solidFill>
                  <a:srgbClr val="C00000"/>
                </a:solidFill>
              </a:rPr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75429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2B7A-5014-416E-A424-3841370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  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73DA-A995-4145-9D75-F6F8024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3.12.1  &lt;if&gt;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3.12.2  &lt;choose&gt;</a:t>
            </a:r>
            <a:r>
              <a:rPr lang="zh-CN" altLang="en-US" dirty="0"/>
              <a:t>、</a:t>
            </a:r>
            <a:r>
              <a:rPr lang="en-US" altLang="zh-CN" dirty="0"/>
              <a:t>&lt;when&gt;</a:t>
            </a:r>
            <a:r>
              <a:rPr lang="zh-CN" altLang="en-US" dirty="0"/>
              <a:t>、</a:t>
            </a:r>
            <a:r>
              <a:rPr lang="en-US" altLang="zh-CN" dirty="0"/>
              <a:t>&lt;otherwise&gt;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3.12.3  &lt;trim&gt;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3.12.5  &lt;set&gt;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69EDA-D878-4656-94F9-B643DA5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1441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78A9-6181-4327-9C6B-4D87E736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3.12.1  &lt;if&gt;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FD742-0C7A-4DCD-B4FF-7FAB48A4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</a:t>
            </a:r>
            <a:r>
              <a:rPr lang="en-US" altLang="zh-CN" dirty="0"/>
              <a:t>SQL</a:t>
            </a:r>
            <a:r>
              <a:rPr lang="zh-CN" altLang="en-US" dirty="0"/>
              <a:t>通常要做的事情是有条件地包含</a:t>
            </a:r>
            <a:r>
              <a:rPr lang="en-US" altLang="zh-CN" dirty="0">
                <a:solidFill>
                  <a:srgbClr val="C00000"/>
                </a:solidFill>
              </a:rPr>
              <a:t>where</a:t>
            </a:r>
            <a:r>
              <a:rPr lang="zh-CN" altLang="en-US" dirty="0">
                <a:solidFill>
                  <a:srgbClr val="C00000"/>
                </a:solidFill>
              </a:rPr>
              <a:t>子句</a:t>
            </a:r>
            <a:r>
              <a:rPr lang="zh-CN" altLang="en-US" dirty="0"/>
              <a:t>的一部分。所以在</a:t>
            </a:r>
            <a:r>
              <a:rPr lang="en-US" altLang="zh-CN" dirty="0" err="1"/>
              <a:t>MyBatis</a:t>
            </a:r>
            <a:r>
              <a:rPr lang="zh-CN" altLang="en-US" dirty="0"/>
              <a:t>中，</a:t>
            </a:r>
            <a:r>
              <a:rPr lang="en-US" altLang="zh-CN" dirty="0">
                <a:solidFill>
                  <a:srgbClr val="C00000"/>
                </a:solidFill>
              </a:rPr>
              <a:t>&lt;if&gt;</a:t>
            </a:r>
            <a:r>
              <a:rPr lang="zh-CN" altLang="en-US" dirty="0"/>
              <a:t>元素是最常用的元素。它类似于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/>
              <a:t>if</a:t>
            </a:r>
            <a:r>
              <a:rPr lang="zh-CN" altLang="en-US" dirty="0"/>
              <a:t>语句。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4B578-2050-473D-B9B1-061A5EDA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6B061D-923B-44E5-94BF-30A36D8B5F1E}"/>
              </a:ext>
            </a:extLst>
          </p:cNvPr>
          <p:cNvSpPr txBox="1"/>
          <p:nvPr/>
        </p:nvSpPr>
        <p:spPr>
          <a:xfrm>
            <a:off x="561860" y="3106757"/>
            <a:ext cx="9177051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元素，根据条件动态查询用户信息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selectAllUserByIf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user where 1=1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&lt;if test="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concat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('%',#{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},'%')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&lt;/if&gt;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&lt;if test="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#{usex}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&lt;/if&gt;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1066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2B7A-5014-416E-A424-3841370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  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73DA-A995-4145-9D75-F6F8024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3.12.1  &lt;if&gt;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3.12.2  &lt;choose&gt;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&lt;when&gt;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&lt;otherwise&gt;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3.12.3  &lt;trim&gt;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3.12.5  &lt;set&gt;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69EDA-D878-4656-94F9-B643DA5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66029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7EFD-F7B4-4ED4-8165-753C9A90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3.12.2  &lt;choose&gt;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&lt;when&gt;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&lt;otherwise&gt;</a:t>
            </a:r>
            <a:r>
              <a:rPr lang="zh-CN" altLang="en-US" sz="2800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99324-11FE-434C-A6E2-4996C647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有时不需要用到所有的条件语句，而只需从中择其一二。针对这种情况，</a:t>
            </a:r>
            <a:r>
              <a:rPr lang="en-US" altLang="zh-CN" dirty="0" err="1"/>
              <a:t>MyBatis</a:t>
            </a:r>
            <a:r>
              <a:rPr lang="zh-CN" altLang="en-US" dirty="0"/>
              <a:t>提供了</a:t>
            </a:r>
            <a:r>
              <a:rPr lang="en-US" altLang="zh-CN" dirty="0">
                <a:solidFill>
                  <a:srgbClr val="C00000"/>
                </a:solidFill>
              </a:rPr>
              <a:t>&lt;choose&gt;</a:t>
            </a:r>
            <a:r>
              <a:rPr lang="zh-CN" altLang="en-US" dirty="0"/>
              <a:t>元素，它有点像</a:t>
            </a:r>
            <a:r>
              <a:rPr lang="en-US" altLang="zh-CN" dirty="0"/>
              <a:t>Java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switch</a:t>
            </a:r>
            <a:r>
              <a:rPr lang="zh-CN" altLang="en-US" dirty="0"/>
              <a:t>语句。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07C84-294B-4211-A913-053929A2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E1206E-E285-40A7-838F-A5EABAB1A12F}"/>
              </a:ext>
            </a:extLst>
          </p:cNvPr>
          <p:cNvSpPr txBox="1"/>
          <p:nvPr/>
        </p:nvSpPr>
        <p:spPr>
          <a:xfrm>
            <a:off x="2457680" y="247415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choose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when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otherwise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元素，根据条件动态查询用户信息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selectUserByChoose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user where 1=1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&lt;choose&gt;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&lt;when test="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concat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('%',#{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},'%')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&lt;/when&gt;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&lt;when test="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#{usex}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&lt;/when&gt;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&lt;otherwise&gt;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 3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&lt;/otherwise&gt;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&lt;/choose&gt;</a:t>
            </a:r>
            <a:endParaRPr lang="zh-CN" altLang="zh-CN" sz="18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584B04-43EC-49BA-9381-97A28B7B5AEA}"/>
              </a:ext>
            </a:extLst>
          </p:cNvPr>
          <p:cNvSpPr/>
          <p:nvPr/>
        </p:nvSpPr>
        <p:spPr>
          <a:xfrm>
            <a:off x="6940627" y="5039033"/>
            <a:ext cx="4639657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元素与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choose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元素的区别？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09846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2B7A-5014-416E-A424-3841370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  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73DA-A995-4145-9D75-F6F8024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3.12.1  &lt;if&gt;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3.12.2  &lt;choose&gt;</a:t>
            </a:r>
            <a:r>
              <a:rPr lang="zh-CN" altLang="en-US" dirty="0"/>
              <a:t>、</a:t>
            </a:r>
            <a:r>
              <a:rPr lang="en-US" altLang="zh-CN" dirty="0"/>
              <a:t>&lt;when&gt;</a:t>
            </a:r>
            <a:r>
              <a:rPr lang="zh-CN" altLang="en-US" dirty="0"/>
              <a:t>、</a:t>
            </a:r>
            <a:r>
              <a:rPr lang="en-US" altLang="zh-CN" dirty="0"/>
              <a:t>&lt;otherwise&gt;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3.12.3  &lt;trim&gt;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3.12.5  &lt;set&gt;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69EDA-D878-4656-94F9-B643DA5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58279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30E59-B027-4DA1-81F2-EB013C47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3.12.3  &lt;trim&gt;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7B85-7C85-4993-AE3F-EC8344D8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&lt;trim&gt;</a:t>
            </a:r>
            <a:r>
              <a:rPr lang="zh-CN" altLang="en-US" dirty="0"/>
              <a:t>元素的主要功能是可以在自己包含的内容前加上某些前缀，也可以在其后加上某些后缀，与之对应的属性是</a:t>
            </a:r>
            <a:r>
              <a:rPr lang="en-US" altLang="zh-CN" dirty="0">
                <a:solidFill>
                  <a:srgbClr val="C00000"/>
                </a:solidFill>
              </a:rPr>
              <a:t>prefix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suffix</a:t>
            </a:r>
            <a:r>
              <a:rPr lang="zh-CN" altLang="en-US" dirty="0"/>
              <a:t>；可以把包含内容的首部某些内容覆盖，即忽略，也可以把尾部的某些内容覆盖，对应的属性是</a:t>
            </a:r>
            <a:r>
              <a:rPr lang="en-US" altLang="zh-CN" dirty="0" err="1">
                <a:solidFill>
                  <a:srgbClr val="C00000"/>
                </a:solidFill>
              </a:rPr>
              <a:t>prefixOverrides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suffixOverrides</a:t>
            </a:r>
            <a:r>
              <a:rPr lang="zh-CN" altLang="en-US" dirty="0"/>
              <a:t>；正因为</a:t>
            </a:r>
            <a:r>
              <a:rPr lang="en-US" altLang="zh-CN" dirty="0">
                <a:solidFill>
                  <a:srgbClr val="C00000"/>
                </a:solidFill>
              </a:rPr>
              <a:t>&lt;trim&gt;</a:t>
            </a:r>
            <a:r>
              <a:rPr lang="zh-CN" altLang="en-US" dirty="0"/>
              <a:t>元素有这样的功能，所以也可以非常简单地利用</a:t>
            </a:r>
            <a:r>
              <a:rPr lang="en-US" altLang="zh-CN" dirty="0">
                <a:solidFill>
                  <a:srgbClr val="C00000"/>
                </a:solidFill>
              </a:rPr>
              <a:t>&lt;trim&gt;</a:t>
            </a:r>
            <a:r>
              <a:rPr lang="zh-CN" altLang="en-US" dirty="0"/>
              <a:t>来代替</a:t>
            </a:r>
            <a:r>
              <a:rPr lang="en-US" altLang="zh-CN" dirty="0">
                <a:solidFill>
                  <a:srgbClr val="C00000"/>
                </a:solidFill>
              </a:rPr>
              <a:t>&lt;where&gt;</a:t>
            </a:r>
            <a:r>
              <a:rPr lang="zh-CN" altLang="en-US" dirty="0"/>
              <a:t>元素的功能。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E23BA-EAF9-4255-A244-16CA349E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B9CB3-A81C-4457-8616-601D2E1FF5AD}"/>
              </a:ext>
            </a:extLst>
          </p:cNvPr>
          <p:cNvSpPr txBox="1"/>
          <p:nvPr/>
        </p:nvSpPr>
        <p:spPr>
          <a:xfrm>
            <a:off x="394855" y="4059787"/>
            <a:ext cx="7625424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trim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元素，根据条件动态查询用户信息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selectUserByTrim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user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&lt;trim prefix="where" </a:t>
            </a:r>
            <a:r>
              <a:rPr lang="en-US" altLang="zh-CN" sz="14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prefixOverrides</a:t>
            </a:r>
            <a:r>
              <a:rPr lang="en-US" altLang="zh-CN" sz="1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4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and|or</a:t>
            </a:r>
            <a:r>
              <a:rPr lang="en-US" altLang="zh-CN" sz="1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  </a:t>
            </a:r>
            <a:endParaRPr lang="zh-CN" altLang="zh-CN" sz="14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  &lt;if test="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      and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like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concat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('%',#{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},'%')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  &lt;/if&gt;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  &lt;if test="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      and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#{usex}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        &lt;/if&gt;  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		</a:t>
            </a:r>
            <a:r>
              <a:rPr lang="en-US" altLang="zh-CN" sz="1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&lt;/trim&gt;  </a:t>
            </a:r>
            <a:endParaRPr lang="zh-CN" altLang="zh-CN" sz="14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36172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2B7A-5014-416E-A424-3841370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  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73DA-A995-4145-9D75-F6F8024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3.12.1  &lt;if&gt;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3.12.2  &lt;choose&gt;</a:t>
            </a:r>
            <a:r>
              <a:rPr lang="zh-CN" altLang="en-US" dirty="0"/>
              <a:t>、</a:t>
            </a:r>
            <a:r>
              <a:rPr lang="en-US" altLang="zh-CN" dirty="0"/>
              <a:t>&lt;when&gt;</a:t>
            </a:r>
            <a:r>
              <a:rPr lang="zh-CN" altLang="en-US" dirty="0"/>
              <a:t>、</a:t>
            </a:r>
            <a:r>
              <a:rPr lang="en-US" altLang="zh-CN" dirty="0"/>
              <a:t>&lt;otherwise&gt;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3.12.3  &lt;trim&gt;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3.12.4  &lt;where&gt;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3.12.5  &lt;set&gt;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69EDA-D878-4656-94F9-B643DA5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5647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E4E2-EF76-430A-828E-FDF95687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7C922-58B5-4458-8154-95A2C3CC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&lt;where&gt;</a:t>
            </a:r>
            <a:r>
              <a:rPr lang="zh-CN" altLang="en-US" dirty="0"/>
              <a:t>元素的作用是输出一个</a:t>
            </a:r>
            <a:r>
              <a:rPr lang="en-US" altLang="zh-CN" dirty="0"/>
              <a:t>where</a:t>
            </a:r>
            <a:r>
              <a:rPr lang="zh-CN" altLang="en-US" dirty="0"/>
              <a:t>语句，优点是不考虑</a:t>
            </a:r>
            <a:r>
              <a:rPr lang="en-US" altLang="zh-CN" dirty="0">
                <a:solidFill>
                  <a:srgbClr val="C00000"/>
                </a:solidFill>
              </a:rPr>
              <a:t>&lt;where&gt;</a:t>
            </a:r>
            <a:r>
              <a:rPr lang="zh-CN" altLang="en-US" dirty="0"/>
              <a:t>元素的条件输出，</a:t>
            </a:r>
            <a:r>
              <a:rPr lang="en-US" altLang="zh-CN" dirty="0" err="1"/>
              <a:t>MyBatis</a:t>
            </a:r>
            <a:r>
              <a:rPr lang="zh-CN" altLang="en-US" dirty="0"/>
              <a:t>将智能处理。如果所有的条件都不满足，那么</a:t>
            </a:r>
            <a:r>
              <a:rPr lang="en-US" altLang="zh-CN" dirty="0" err="1"/>
              <a:t>MyBatis</a:t>
            </a:r>
            <a:r>
              <a:rPr lang="zh-CN" altLang="en-US" dirty="0"/>
              <a:t>将会查出所有记录，如果输出是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/>
              <a:t>开头，</a:t>
            </a:r>
            <a:r>
              <a:rPr lang="en-US" altLang="zh-CN" dirty="0" err="1"/>
              <a:t>MyBatis</a:t>
            </a:r>
            <a:r>
              <a:rPr lang="zh-CN" altLang="en-US" dirty="0"/>
              <a:t>将把第一个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/>
              <a:t>忽略，如果是</a:t>
            </a:r>
            <a:r>
              <a:rPr lang="en-US" altLang="zh-CN" dirty="0">
                <a:solidFill>
                  <a:srgbClr val="C00000"/>
                </a:solidFill>
              </a:rPr>
              <a:t>or</a:t>
            </a:r>
            <a:r>
              <a:rPr lang="zh-CN" altLang="en-US" dirty="0"/>
              <a:t>开头的，</a:t>
            </a:r>
            <a:r>
              <a:rPr lang="en-US" altLang="zh-CN" dirty="0" err="1"/>
              <a:t>MyBatis</a:t>
            </a:r>
            <a:r>
              <a:rPr lang="zh-CN" altLang="en-US" dirty="0"/>
              <a:t>也将把它忽略；此外，在</a:t>
            </a:r>
            <a:r>
              <a:rPr lang="en-US" altLang="zh-CN" dirty="0">
                <a:solidFill>
                  <a:srgbClr val="C00000"/>
                </a:solidFill>
              </a:rPr>
              <a:t>&lt;where&gt;</a:t>
            </a:r>
            <a:r>
              <a:rPr lang="zh-CN" altLang="en-US" dirty="0"/>
              <a:t>元素中不考虑空格的问题，</a:t>
            </a:r>
            <a:r>
              <a:rPr lang="en-US" altLang="zh-CN" dirty="0" err="1"/>
              <a:t>MyBatis</a:t>
            </a:r>
            <a:r>
              <a:rPr lang="zh-CN" altLang="en-US" dirty="0"/>
              <a:t>将智能加上。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A89E0-9A9A-4D84-83B0-DB35180F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04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D8047-1A81-4459-ACCD-0A00F3A8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CCD88-DBA3-4106-83D0-137EB114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的核心配置文件</a:t>
            </a:r>
            <a:r>
              <a:rPr lang="en-US" altLang="zh-CN" dirty="0"/>
              <a:t>mybatis-config.xml</a:t>
            </a:r>
            <a:r>
              <a:rPr lang="zh-CN" altLang="en-US" dirty="0"/>
              <a:t>。在该文件中，配置了</a:t>
            </a:r>
            <a:r>
              <a:rPr lang="zh-CN" altLang="en-US" dirty="0">
                <a:solidFill>
                  <a:srgbClr val="C00000"/>
                </a:solidFill>
              </a:rPr>
              <a:t>数据库环境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映射文件的位置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7587A-E3BE-4990-BF3D-306F0506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00131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7CDA6-BFE1-44FB-A66E-191786B6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73670E-D47F-4BF4-8418-03555A20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149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756FC-7CF4-4185-ADEF-32E4D84D5DB2}"/>
              </a:ext>
            </a:extLst>
          </p:cNvPr>
          <p:cNvSpPr txBox="1"/>
          <p:nvPr/>
        </p:nvSpPr>
        <p:spPr>
          <a:xfrm>
            <a:off x="330506" y="1443210"/>
            <a:ext cx="9834390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where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元素，根据条件动态查询用户信息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selectUserByWhere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user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&lt;where&gt;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&lt;if test="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concat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('%',#{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},'%')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&lt;/if&gt;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&lt;if test="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!=null 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!=''"&gt;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#{usex}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&lt;/if&gt;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&lt;/where&gt;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B43C24-08FF-4550-964C-0797155E28FD}"/>
              </a:ext>
            </a:extLst>
          </p:cNvPr>
          <p:cNvSpPr/>
          <p:nvPr/>
        </p:nvSpPr>
        <p:spPr>
          <a:xfrm>
            <a:off x="5014790" y="5058528"/>
            <a:ext cx="5150106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trim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元素与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元素的区别？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0559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2B7A-5014-416E-A424-3841370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  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73DA-A995-4145-9D75-F6F8024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3.12.1  &lt;if&gt;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3.12.2  &lt;choose&gt;</a:t>
            </a:r>
            <a:r>
              <a:rPr lang="zh-CN" altLang="en-US" dirty="0"/>
              <a:t>、</a:t>
            </a:r>
            <a:r>
              <a:rPr lang="en-US" altLang="zh-CN" dirty="0"/>
              <a:t>&lt;when&gt;</a:t>
            </a:r>
            <a:r>
              <a:rPr lang="zh-CN" altLang="en-US" dirty="0"/>
              <a:t>、</a:t>
            </a:r>
            <a:r>
              <a:rPr lang="en-US" altLang="zh-CN" dirty="0"/>
              <a:t>&lt;otherwise&gt;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3.12.3  &lt;trim&gt;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3.12.5  &lt;set&gt;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69EDA-D878-4656-94F9-B643DA5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0260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1B3F4-ED40-4D84-9240-33537E41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3.12.5  &lt;set&gt;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C013B-9ECF-4FDF-A724-4F4B2987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update</a:t>
            </a:r>
            <a:r>
              <a:rPr lang="zh-CN" altLang="en-US" dirty="0"/>
              <a:t>语句中，可以使用</a:t>
            </a:r>
            <a:r>
              <a:rPr lang="en-US" altLang="zh-CN" dirty="0">
                <a:solidFill>
                  <a:srgbClr val="C00000"/>
                </a:solidFill>
              </a:rPr>
              <a:t>&lt;set&gt;</a:t>
            </a:r>
            <a:r>
              <a:rPr lang="zh-CN" altLang="en-US" dirty="0"/>
              <a:t>元素动态更新列。下面通过一个实例讲解</a:t>
            </a:r>
            <a:r>
              <a:rPr lang="en-US" altLang="zh-CN" dirty="0">
                <a:solidFill>
                  <a:srgbClr val="C00000"/>
                </a:solidFill>
              </a:rPr>
              <a:t>&lt;set&gt;</a:t>
            </a:r>
            <a:r>
              <a:rPr lang="zh-CN" altLang="en-US" dirty="0"/>
              <a:t>元素的使用过程。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2A13A-015E-47C5-91C6-A33CBF2A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F15FB-D67B-4D96-BE51-5729948B7CE5}"/>
              </a:ext>
            </a:extLst>
          </p:cNvPr>
          <p:cNvSpPr txBox="1"/>
          <p:nvPr/>
        </p:nvSpPr>
        <p:spPr>
          <a:xfrm>
            <a:off x="220337" y="2622013"/>
            <a:ext cx="9000781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元素，动态修改一个用户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&lt;update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updateUserBySet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update user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&lt;set&gt;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&lt;if test="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null"&gt;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=#{uname},&lt;/if&gt;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&lt;if test="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null"&gt;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=#{usex}&lt;/if&gt;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&lt;/set&gt;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#{uid}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&lt;/update&gt;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93967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2B7A-5014-416E-A424-3841370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  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73DA-A995-4145-9D75-F6F8024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3.12.1  &lt;if&gt;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3.12.2  &lt;choose&gt;</a:t>
            </a:r>
            <a:r>
              <a:rPr lang="zh-CN" altLang="en-US" dirty="0"/>
              <a:t>、</a:t>
            </a:r>
            <a:r>
              <a:rPr lang="en-US" altLang="zh-CN" dirty="0"/>
              <a:t>&lt;when&gt;</a:t>
            </a:r>
            <a:r>
              <a:rPr lang="zh-CN" altLang="en-US" dirty="0"/>
              <a:t>、</a:t>
            </a:r>
            <a:r>
              <a:rPr lang="en-US" altLang="zh-CN" dirty="0"/>
              <a:t>&lt;otherwise&gt;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3.12.3  &lt;trim&gt;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3.12.5  &lt;set&gt;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3.12.6  &lt;foreach&gt;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69EDA-D878-4656-94F9-B643DA5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6608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3A207-08AE-4156-A28E-4A8D56D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74091-F6EF-4DF2-AAC7-3C71DF09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7"/>
            <a:ext cx="10515600" cy="498211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&lt;foreach&gt;</a:t>
            </a:r>
            <a:r>
              <a:rPr lang="zh-CN" altLang="en-US" dirty="0"/>
              <a:t>元素主要用于构建</a:t>
            </a:r>
            <a:r>
              <a:rPr lang="en-US" altLang="zh-CN" dirty="0">
                <a:solidFill>
                  <a:srgbClr val="C00000"/>
                </a:solidFill>
              </a:rPr>
              <a:t>in</a:t>
            </a:r>
            <a:r>
              <a:rPr lang="zh-CN" altLang="en-US" dirty="0">
                <a:solidFill>
                  <a:srgbClr val="C00000"/>
                </a:solidFill>
              </a:rPr>
              <a:t>条件</a:t>
            </a:r>
            <a:r>
              <a:rPr lang="zh-CN" altLang="en-US" dirty="0"/>
              <a:t>，它可以在</a:t>
            </a:r>
            <a:r>
              <a:rPr lang="en-US" altLang="zh-CN" dirty="0"/>
              <a:t>SQL</a:t>
            </a:r>
            <a:r>
              <a:rPr lang="zh-CN" altLang="en-US" dirty="0"/>
              <a:t>语句中进行迭代一个集合。</a:t>
            </a:r>
            <a:r>
              <a:rPr lang="en-US" altLang="zh-CN" dirty="0">
                <a:solidFill>
                  <a:srgbClr val="C00000"/>
                </a:solidFill>
              </a:rPr>
              <a:t>&lt;foreach&gt;</a:t>
            </a:r>
            <a:r>
              <a:rPr lang="zh-CN" altLang="en-US" dirty="0"/>
              <a:t>元素的属性主要有</a:t>
            </a:r>
            <a:r>
              <a:rPr lang="en-US" altLang="zh-CN" dirty="0">
                <a:solidFill>
                  <a:srgbClr val="C00000"/>
                </a:solidFill>
              </a:rPr>
              <a:t>item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index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open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separator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C00000"/>
                </a:solidFill>
              </a:rPr>
              <a:t>close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item</a:t>
            </a:r>
            <a:r>
              <a:rPr lang="zh-CN" altLang="en-US" dirty="0"/>
              <a:t>表示集合中每一个元素进行迭代时的别名，</a:t>
            </a:r>
            <a:r>
              <a:rPr lang="en-US" altLang="zh-CN" dirty="0">
                <a:solidFill>
                  <a:srgbClr val="C00000"/>
                </a:solidFill>
              </a:rPr>
              <a:t>index</a:t>
            </a:r>
            <a:r>
              <a:rPr lang="zh-CN" altLang="en-US" dirty="0"/>
              <a:t>指定一个名字，用于表示在迭代过程中，每次迭代到的位置，</a:t>
            </a:r>
            <a:r>
              <a:rPr lang="en-US" altLang="zh-CN" dirty="0">
                <a:solidFill>
                  <a:srgbClr val="C00000"/>
                </a:solidFill>
              </a:rPr>
              <a:t>open</a:t>
            </a:r>
            <a:r>
              <a:rPr lang="zh-CN" altLang="en-US" dirty="0"/>
              <a:t>表示该语句以什么开始，</a:t>
            </a:r>
            <a:r>
              <a:rPr lang="en-US" altLang="zh-CN" dirty="0">
                <a:solidFill>
                  <a:srgbClr val="C00000"/>
                </a:solidFill>
              </a:rPr>
              <a:t>separator</a:t>
            </a:r>
            <a:r>
              <a:rPr lang="zh-CN" altLang="en-US" dirty="0"/>
              <a:t>表示在每次进行迭代之间以什么符号作为分隔符，</a:t>
            </a:r>
            <a:r>
              <a:rPr lang="en-US" altLang="zh-CN" dirty="0">
                <a:solidFill>
                  <a:srgbClr val="C00000"/>
                </a:solidFill>
              </a:rPr>
              <a:t>close</a:t>
            </a:r>
            <a:r>
              <a:rPr lang="zh-CN" altLang="en-US" dirty="0"/>
              <a:t>表示以什么结束。在使用</a:t>
            </a:r>
            <a:r>
              <a:rPr lang="en-US" altLang="zh-CN" dirty="0">
                <a:solidFill>
                  <a:srgbClr val="C00000"/>
                </a:solidFill>
              </a:rPr>
              <a:t>&lt;foreach&gt;</a:t>
            </a:r>
            <a:r>
              <a:rPr lang="zh-CN" altLang="en-US" dirty="0"/>
              <a:t>时，最关键的也是最容易出错的是</a:t>
            </a:r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zh-CN" altLang="en-US" dirty="0"/>
              <a:t>属性，该属性是必选的，但在不同情况下，该属性的值是不一样的，主要有以下</a:t>
            </a:r>
            <a:r>
              <a:rPr lang="en-US" altLang="zh-CN" dirty="0"/>
              <a:t>3</a:t>
            </a:r>
            <a:r>
              <a:rPr lang="zh-CN" altLang="en-US" dirty="0"/>
              <a:t>种情况：</a:t>
            </a:r>
          </a:p>
          <a:p>
            <a:r>
              <a:rPr lang="zh-CN" altLang="en-US" dirty="0"/>
              <a:t>如果传入的是单参数且参数类型是一个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zh-CN" altLang="en-US" dirty="0"/>
              <a:t>的时候，</a:t>
            </a:r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zh-CN" altLang="en-US" dirty="0"/>
              <a:t>属性值为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如果传入的是单参数且参数类型是一个</a:t>
            </a:r>
            <a:r>
              <a:rPr lang="en-US" altLang="zh-CN" dirty="0">
                <a:solidFill>
                  <a:srgbClr val="C00000"/>
                </a:solidFill>
              </a:rPr>
              <a:t>array</a:t>
            </a:r>
            <a:r>
              <a:rPr lang="zh-CN" altLang="en-US" dirty="0"/>
              <a:t>数组的时候，</a:t>
            </a:r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zh-CN" altLang="en-US" dirty="0"/>
              <a:t>的属性值为</a:t>
            </a:r>
            <a:r>
              <a:rPr lang="en-US" altLang="zh-CN" dirty="0">
                <a:solidFill>
                  <a:srgbClr val="C00000"/>
                </a:solidFill>
              </a:rPr>
              <a:t>array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如果传入的参数是多个时，需要把它们封装成一个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，当然单参数也可以封装成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key</a:t>
            </a:r>
            <a:r>
              <a:rPr lang="zh-CN" altLang="en-US" dirty="0"/>
              <a:t>是参数名，所以</a:t>
            </a:r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zh-CN" altLang="en-US" dirty="0"/>
              <a:t>属性值是传入的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array</a:t>
            </a:r>
            <a:r>
              <a:rPr lang="zh-CN" altLang="en-US" dirty="0"/>
              <a:t>对象在自己封装的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key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6EC5C8-98A3-403F-888C-1D284800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27510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31418-489B-4973-B6EF-3845F47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50742-A127-44E4-B56E-BFBA378E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32C781-C271-43A0-832C-279B85A794AF}"/>
              </a:ext>
            </a:extLst>
          </p:cNvPr>
          <p:cNvSpPr txBox="1"/>
          <p:nvPr/>
        </p:nvSpPr>
        <p:spPr>
          <a:xfrm>
            <a:off x="341523" y="1530864"/>
            <a:ext cx="9959248" cy="336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foreach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元素，查询用户信息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selectUserByForeach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="List"&gt;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user 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&lt;foreach item="item" index="index" collection="list"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open="(" separator="," close=")"&gt;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#{item}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&lt;/foreach&gt;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12270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2B7A-5014-416E-A424-3841370A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  </a:t>
            </a:r>
            <a:r>
              <a:rPr lang="zh-CN" altLang="en-US" dirty="0"/>
              <a:t>动态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A73DA-A995-4145-9D75-F6F8024F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3.12.1  &lt;if&gt;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3.12.2  &lt;choose&gt;</a:t>
            </a:r>
            <a:r>
              <a:rPr lang="zh-CN" altLang="en-US" dirty="0"/>
              <a:t>、</a:t>
            </a:r>
            <a:r>
              <a:rPr lang="en-US" altLang="zh-CN" dirty="0"/>
              <a:t>&lt;when&gt;</a:t>
            </a:r>
            <a:r>
              <a:rPr lang="zh-CN" altLang="en-US" dirty="0"/>
              <a:t>、</a:t>
            </a:r>
            <a:r>
              <a:rPr lang="en-US" altLang="zh-CN" dirty="0"/>
              <a:t>&lt;otherwise&gt;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3.12.3  &lt;trim&gt;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3.12.4  &lt;where&gt;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3.12.5  &lt;set&gt;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3.12.6  &lt;foreach&gt;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3.12.7  &lt;bind&gt;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669EDA-D878-4656-94F9-B643DA5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12208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42311-C468-441D-8890-69316E37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829A-326C-4D6C-94CA-5649AB1A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在模糊查询时，如果使用“</a:t>
            </a:r>
            <a:r>
              <a:rPr lang="en-US" altLang="zh-CN" dirty="0">
                <a:solidFill>
                  <a:srgbClr val="C00000"/>
                </a:solidFill>
              </a:rPr>
              <a:t>${}</a:t>
            </a:r>
            <a:r>
              <a:rPr lang="en-US" altLang="zh-CN" dirty="0"/>
              <a:t>”</a:t>
            </a:r>
            <a:r>
              <a:rPr lang="zh-CN" altLang="en-US" dirty="0"/>
              <a:t>拼接字符串，则无法防止</a:t>
            </a:r>
            <a:r>
              <a:rPr lang="en-US" altLang="zh-CN" dirty="0"/>
              <a:t>SQL</a:t>
            </a:r>
            <a:r>
              <a:rPr lang="zh-CN" altLang="en-US" dirty="0"/>
              <a:t>注入问题。如果使用</a:t>
            </a:r>
            <a:r>
              <a:rPr lang="zh-CN" altLang="en-US" dirty="0">
                <a:solidFill>
                  <a:srgbClr val="C00000"/>
                </a:solidFill>
              </a:rPr>
              <a:t>字符串拼接函数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连接符号</a:t>
            </a:r>
            <a:r>
              <a:rPr lang="zh-CN" altLang="en-US" dirty="0"/>
              <a:t>，但不同数据库的拼接函数或连接符号不同，如</a:t>
            </a:r>
            <a:r>
              <a:rPr lang="en-US" altLang="zh-CN" dirty="0"/>
              <a:t>MySQL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concat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的连接符号“</a:t>
            </a:r>
            <a:r>
              <a:rPr lang="en-US" altLang="zh-CN" dirty="0">
                <a:solidFill>
                  <a:srgbClr val="C00000"/>
                </a:solidFill>
              </a:rPr>
              <a:t>||</a:t>
            </a:r>
            <a:r>
              <a:rPr lang="en-US" altLang="zh-CN" dirty="0"/>
              <a:t>”</a:t>
            </a:r>
            <a:r>
              <a:rPr lang="zh-CN" altLang="en-US" dirty="0"/>
              <a:t>。这样，</a:t>
            </a:r>
            <a:r>
              <a:rPr lang="en-US" altLang="zh-CN" dirty="0"/>
              <a:t>SQL</a:t>
            </a:r>
            <a:r>
              <a:rPr lang="zh-CN" altLang="en-US" dirty="0"/>
              <a:t>映射文件就需要根据不同的数据库提供不同的实现，显然是比较麻烦，且不利于代码的移植。幸运的是，</a:t>
            </a:r>
            <a:r>
              <a:rPr lang="en-US" altLang="zh-CN" dirty="0" err="1"/>
              <a:t>MyBatis</a:t>
            </a:r>
            <a:r>
              <a:rPr lang="zh-CN" altLang="en-US" dirty="0"/>
              <a:t>提供了</a:t>
            </a:r>
            <a:r>
              <a:rPr lang="en-US" altLang="zh-CN" dirty="0">
                <a:solidFill>
                  <a:srgbClr val="C00000"/>
                </a:solidFill>
              </a:rPr>
              <a:t>&lt;bind&gt;</a:t>
            </a:r>
            <a:r>
              <a:rPr lang="zh-CN" altLang="en-US" dirty="0"/>
              <a:t>元素来解决这一问题。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6050F3-DC76-4C63-AF00-E629690E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88090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FDA85-3FCC-42BC-8C08-36213C67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3.12.7  &lt;bind&gt;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5B1C-DE58-409B-9F8F-0549DFD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905E71-7E68-453B-A92C-837CDCAD6471}"/>
              </a:ext>
            </a:extLst>
          </p:cNvPr>
          <p:cNvSpPr txBox="1"/>
          <p:nvPr/>
        </p:nvSpPr>
        <p:spPr>
          <a:xfrm>
            <a:off x="319487" y="1608463"/>
            <a:ext cx="9364339" cy="3035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bind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元素进行模糊查询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&lt;select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selectUserByBind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bind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com.po.MyUser</a:t>
            </a:r>
            <a:r>
              <a:rPr lang="zh-CN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的属性名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&lt;bind name="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paran_uname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value="'%' + 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'%'"/&gt;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select * from user 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like #{paran_uname}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23954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158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3.13 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的缓存机制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5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17DA-2CD1-4FB1-9EDE-06B1F367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7364-C5EE-4BB9-B5A1-D31BA1B9E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 err="1">
                <a:solidFill>
                  <a:srgbClr val="C00000"/>
                </a:solidFill>
              </a:rPr>
              <a:t>com.mybatis.mapper</a:t>
            </a:r>
            <a:r>
              <a:rPr lang="zh-CN" altLang="en-US" dirty="0"/>
              <a:t>的包，并在该包中创建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>
                <a:solidFill>
                  <a:srgbClr val="C00000"/>
                </a:solidFill>
              </a:rPr>
              <a:t>UserMapper.xml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映射文件中，</a:t>
            </a:r>
            <a:r>
              <a:rPr lang="en-US" altLang="zh-CN" dirty="0">
                <a:solidFill>
                  <a:srgbClr val="C00000"/>
                </a:solidFill>
              </a:rPr>
              <a:t>&lt;mapper&gt;</a:t>
            </a:r>
            <a:r>
              <a:rPr lang="zh-CN" altLang="en-US" dirty="0"/>
              <a:t>元素是配置文件的根元素，它包含了一个</a:t>
            </a:r>
            <a:r>
              <a:rPr lang="en-US" altLang="zh-CN" dirty="0"/>
              <a:t>namespace</a:t>
            </a:r>
            <a:r>
              <a:rPr lang="zh-CN" altLang="en-US" dirty="0"/>
              <a:t>属性，该属性值通常设置为“</a:t>
            </a:r>
            <a:r>
              <a:rPr lang="zh-CN" altLang="en-US" dirty="0">
                <a:solidFill>
                  <a:srgbClr val="C00000"/>
                </a:solidFill>
              </a:rPr>
              <a:t>包名</a:t>
            </a:r>
            <a:r>
              <a:rPr lang="en-US" altLang="zh-CN" dirty="0">
                <a:solidFill>
                  <a:srgbClr val="C00000"/>
                </a:solidFill>
              </a:rPr>
              <a:t>+SQL</a:t>
            </a:r>
            <a:r>
              <a:rPr lang="zh-CN" altLang="en-US" dirty="0">
                <a:solidFill>
                  <a:srgbClr val="C00000"/>
                </a:solidFill>
              </a:rPr>
              <a:t>映射文件名</a:t>
            </a:r>
            <a:r>
              <a:rPr lang="zh-CN" altLang="en-US" dirty="0"/>
              <a:t>”，指定了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命名空间。子元素</a:t>
            </a:r>
            <a:r>
              <a:rPr lang="en-US" altLang="zh-CN" dirty="0">
                <a:solidFill>
                  <a:srgbClr val="C00000"/>
                </a:solidFill>
              </a:rPr>
              <a:t>&lt;select&gt;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&lt;insert&gt;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&lt;update&gt;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C00000"/>
                </a:solidFill>
              </a:rPr>
              <a:t>&lt;delete&gt;</a:t>
            </a:r>
            <a:r>
              <a:rPr lang="zh-CN" altLang="en-US" dirty="0"/>
              <a:t>中的信息是用于执行查询、添加、修改以及删除操作的配置。在定义的</a:t>
            </a:r>
            <a:r>
              <a:rPr lang="en-US" altLang="zh-CN" dirty="0"/>
              <a:t>SQL</a:t>
            </a:r>
            <a:r>
              <a:rPr lang="zh-CN" altLang="en-US" dirty="0"/>
              <a:t>语句中，“</a:t>
            </a:r>
            <a:r>
              <a:rPr lang="en-US" altLang="zh-CN" dirty="0">
                <a:solidFill>
                  <a:srgbClr val="C00000"/>
                </a:solidFill>
              </a:rPr>
              <a:t>#{}</a:t>
            </a:r>
            <a:r>
              <a:rPr lang="en-US" altLang="zh-CN" dirty="0"/>
              <a:t>”</a:t>
            </a:r>
            <a:r>
              <a:rPr lang="zh-CN" altLang="en-US" dirty="0"/>
              <a:t>表示一个占位符，相当于“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/>
              <a:t>”</a:t>
            </a:r>
            <a:r>
              <a:rPr lang="zh-CN" altLang="en-US" dirty="0"/>
              <a:t>，而“</a:t>
            </a:r>
            <a:r>
              <a:rPr lang="en-US" altLang="zh-CN" dirty="0">
                <a:solidFill>
                  <a:srgbClr val="C00000"/>
                </a:solidFill>
              </a:rPr>
              <a:t>#{uid}”</a:t>
            </a:r>
            <a:r>
              <a:rPr lang="zh-CN" altLang="en-US" dirty="0"/>
              <a:t>表示该占位符待接收参数的名称为</a:t>
            </a:r>
            <a:r>
              <a:rPr lang="en-US" altLang="zh-CN" dirty="0" err="1">
                <a:solidFill>
                  <a:srgbClr val="C00000"/>
                </a:solidFill>
              </a:rPr>
              <a:t>uid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315E5-CD9E-4A90-A532-DA45B79F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65461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37A3A-7F07-44EF-9C75-DBA75B0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3.13 </a:t>
            </a:r>
            <a:r>
              <a:rPr lang="en-US" altLang="zh-CN" dirty="0" err="1"/>
              <a:t>MyBatis</a:t>
            </a:r>
            <a:r>
              <a:rPr lang="zh-CN" altLang="en-US" dirty="0"/>
              <a:t>的缓存机制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76B03-0D3C-4193-954E-A9DE2F4E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3.13.1  </a:t>
            </a:r>
            <a:r>
              <a:rPr lang="zh-CN" altLang="en-US" dirty="0">
                <a:solidFill>
                  <a:srgbClr val="C00000"/>
                </a:solidFill>
              </a:rPr>
              <a:t>一级缓存（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>
                <a:solidFill>
                  <a:srgbClr val="C00000"/>
                </a:solidFill>
              </a:rPr>
              <a:t>级别的缓存）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3.13.2  </a:t>
            </a:r>
            <a:r>
              <a:rPr lang="zh-CN" altLang="en-US" dirty="0"/>
              <a:t>二级缓存（</a:t>
            </a:r>
            <a:r>
              <a:rPr lang="en-US" altLang="zh-CN" dirty="0"/>
              <a:t>Mapper</a:t>
            </a:r>
            <a:r>
              <a:rPr lang="zh-CN" altLang="en-US" dirty="0"/>
              <a:t>级别的缓存）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8914C-E4B9-4120-A98E-ACF3F76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159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05ADB9-30ED-4ED7-871F-365BA52A9928}"/>
              </a:ext>
            </a:extLst>
          </p:cNvPr>
          <p:cNvSpPr/>
          <p:nvPr/>
        </p:nvSpPr>
        <p:spPr>
          <a:xfrm>
            <a:off x="2435236" y="3054165"/>
            <a:ext cx="4240985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为什么使用缓存机制？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5895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9ABF2-D26F-44C8-83CD-C7570608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3.13.1  </a:t>
            </a:r>
            <a:r>
              <a:rPr lang="zh-CN" altLang="en-US" sz="3200" dirty="0"/>
              <a:t>一级缓存（</a:t>
            </a:r>
            <a:r>
              <a:rPr lang="en-US" altLang="zh-CN" sz="3200" dirty="0" err="1"/>
              <a:t>SqlSession</a:t>
            </a:r>
            <a:r>
              <a:rPr lang="zh-CN" altLang="en-US" sz="3200" dirty="0"/>
              <a:t>级别的缓存）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4EA72-E677-42FA-B505-6AC244E3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在操作数据库时，需要构造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对象，在对象中有一个数据结构（</a:t>
            </a:r>
            <a:r>
              <a:rPr lang="en-US" altLang="zh-CN" dirty="0"/>
              <a:t>HashMap</a:t>
            </a:r>
            <a:r>
              <a:rPr lang="zh-CN" altLang="en-US" dirty="0"/>
              <a:t>）用于存储缓存数据，不同的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之间的缓存区域是互相不影响的。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E1041-3304-4541-B919-2A30C0B9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73509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817D5-352E-470F-A4E6-1C9AC47A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一级缓存配置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AAB03-49DC-4FFD-939C-4CCF2614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的一级缓存不需要任何配置，在每一个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当中都有一个一级缓存区，作用范围是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MyBatis</a:t>
            </a:r>
            <a:r>
              <a:rPr lang="zh-CN" altLang="en-US" dirty="0"/>
              <a:t>一级缓存中，当</a:t>
            </a:r>
            <a:r>
              <a:rPr lang="zh-CN" altLang="en-US" dirty="0">
                <a:solidFill>
                  <a:srgbClr val="C00000"/>
                </a:solidFill>
              </a:rPr>
              <a:t>第一次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C00000"/>
                </a:solidFill>
              </a:rPr>
              <a:t>查询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的用户信息</a:t>
            </a:r>
            <a:r>
              <a:rPr lang="zh-CN" altLang="en-US" dirty="0"/>
              <a:t>，先去找缓存中</a:t>
            </a:r>
            <a:r>
              <a:rPr lang="zh-CN" altLang="en-US" dirty="0">
                <a:solidFill>
                  <a:srgbClr val="C00000"/>
                </a:solidFill>
              </a:rPr>
              <a:t>是否有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的用户信息</a:t>
            </a:r>
            <a:r>
              <a:rPr lang="zh-CN" altLang="en-US" dirty="0"/>
              <a:t>，如果</a:t>
            </a:r>
            <a:r>
              <a:rPr lang="zh-CN" altLang="en-US" dirty="0">
                <a:solidFill>
                  <a:srgbClr val="C00000"/>
                </a:solidFill>
              </a:rPr>
              <a:t>没有</a:t>
            </a:r>
            <a:r>
              <a:rPr lang="zh-CN" altLang="en-US" dirty="0"/>
              <a:t>则从数据库查询用户信息，</a:t>
            </a:r>
            <a:r>
              <a:rPr lang="zh-CN" altLang="en-US" dirty="0">
                <a:solidFill>
                  <a:srgbClr val="C00000"/>
                </a:solidFill>
              </a:rPr>
              <a:t>将用户信息存储到一级缓存中</a:t>
            </a:r>
            <a:r>
              <a:rPr lang="zh-CN" altLang="en-US" dirty="0"/>
              <a:t>；如果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去执行插入、更新、删除（执行</a:t>
            </a:r>
            <a:r>
              <a:rPr lang="en-US" altLang="zh-CN" dirty="0"/>
              <a:t>commit</a:t>
            </a:r>
            <a:r>
              <a:rPr lang="zh-CN" altLang="en-US" dirty="0"/>
              <a:t>操作）将会清空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中的一级缓存，这样做的目的为了让缓存存储的是</a:t>
            </a:r>
            <a:r>
              <a:rPr lang="zh-CN" altLang="en-US" dirty="0">
                <a:solidFill>
                  <a:srgbClr val="C00000"/>
                </a:solidFill>
              </a:rPr>
              <a:t>最新</a:t>
            </a:r>
            <a:r>
              <a:rPr lang="zh-CN" altLang="en-US" dirty="0"/>
              <a:t>的信息，避免</a:t>
            </a:r>
            <a:r>
              <a:rPr lang="zh-CN" altLang="en-US" dirty="0">
                <a:solidFill>
                  <a:srgbClr val="C00000"/>
                </a:solidFill>
              </a:rPr>
              <a:t>脏读</a:t>
            </a:r>
            <a:r>
              <a:rPr lang="zh-CN" altLang="en-US" dirty="0"/>
              <a:t>；当</a:t>
            </a:r>
            <a:r>
              <a:rPr lang="zh-CN" altLang="en-US" dirty="0">
                <a:solidFill>
                  <a:srgbClr val="C00000"/>
                </a:solidFill>
              </a:rPr>
              <a:t>第二次</a:t>
            </a:r>
            <a:r>
              <a:rPr lang="zh-CN" altLang="en-US" dirty="0"/>
              <a:t>发起</a:t>
            </a:r>
            <a:r>
              <a:rPr lang="zh-CN" altLang="en-US" dirty="0">
                <a:solidFill>
                  <a:srgbClr val="C00000"/>
                </a:solidFill>
              </a:rPr>
              <a:t>查询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的用户信息</a:t>
            </a:r>
            <a:r>
              <a:rPr lang="zh-CN" altLang="en-US" dirty="0"/>
              <a:t>，先去找缓存中</a:t>
            </a:r>
            <a:r>
              <a:rPr lang="zh-CN" altLang="en-US" dirty="0">
                <a:solidFill>
                  <a:srgbClr val="C00000"/>
                </a:solidFill>
              </a:rPr>
              <a:t>是否有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的用户信息</a:t>
            </a:r>
            <a:r>
              <a:rPr lang="zh-CN" altLang="en-US" dirty="0"/>
              <a:t>，如果缓存中有则</a:t>
            </a:r>
            <a:r>
              <a:rPr lang="zh-CN" altLang="en-US" dirty="0">
                <a:solidFill>
                  <a:srgbClr val="C00000"/>
                </a:solidFill>
              </a:rPr>
              <a:t>直接从缓存中获取用户信息</a:t>
            </a:r>
            <a:r>
              <a:rPr lang="zh-CN" altLang="en-US" dirty="0"/>
              <a:t>。这里涉及到一个缓存命中率（</a:t>
            </a:r>
            <a:r>
              <a:rPr lang="en-US" altLang="zh-CN" dirty="0"/>
              <a:t>Cache Hit Ratio</a:t>
            </a:r>
            <a:r>
              <a:rPr lang="zh-CN" altLang="en-US" dirty="0"/>
              <a:t>），指的是在缓存中查询到的</a:t>
            </a:r>
            <a:r>
              <a:rPr lang="zh-CN" altLang="en-US" dirty="0">
                <a:solidFill>
                  <a:srgbClr val="C00000"/>
                </a:solidFill>
              </a:rPr>
              <a:t>次数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总共在缓存中查询的次数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7ECE9-53F7-4510-90E7-20BA616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5173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F4B10-2612-49EE-AE65-8E5EB5D1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一级缓存实验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30A1F-F472-4786-80A8-5D95C6B8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3-20】</a:t>
            </a:r>
            <a:r>
              <a:rPr lang="zh-CN" altLang="en-US" dirty="0"/>
              <a:t>在</a:t>
            </a:r>
            <a:r>
              <a:rPr lang="en-US" altLang="zh-CN" dirty="0"/>
              <a:t>3.5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3-1】</a:t>
            </a:r>
            <a:r>
              <a:rPr lang="zh-CN" altLang="en-US" dirty="0"/>
              <a:t>的基础上，讲解一级缓存实验。</a:t>
            </a:r>
            <a:endParaRPr lang="en-US" altLang="zh-CN" dirty="0"/>
          </a:p>
          <a:p>
            <a:r>
              <a:rPr lang="zh-CN" altLang="en-US" dirty="0"/>
              <a:t>在应用</a:t>
            </a:r>
            <a:r>
              <a:rPr lang="en-US" altLang="zh-CN" dirty="0"/>
              <a:t>ch3_1</a:t>
            </a:r>
            <a:r>
              <a:rPr lang="zh-CN" altLang="en-US" dirty="0"/>
              <a:t>的测试类</a:t>
            </a:r>
            <a:r>
              <a:rPr lang="en-US" altLang="zh-CN" dirty="0" err="1"/>
              <a:t>MyBatisTest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C00000"/>
                </a:solidFill>
              </a:rPr>
              <a:t>多次发起查询用户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的用户信息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4338D-93FA-44FB-AC5B-0E474496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162</a:t>
            </a:fld>
            <a:endParaRPr kumimoji="1" lang="zh-CN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ACDBE7F-8A56-4394-88D1-6F3FF10C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232705"/>
            <a:ext cx="5270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1E2C6FF-337E-4B8C-A25D-010A3908EBB0}"/>
              </a:ext>
            </a:extLst>
          </p:cNvPr>
          <p:cNvSpPr txBox="1"/>
          <p:nvPr/>
        </p:nvSpPr>
        <p:spPr>
          <a:xfrm>
            <a:off x="6554049" y="3128790"/>
            <a:ext cx="5243096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前两次发起查询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的用户信息时，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只执行了一次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语句（即只查询一次数据库），第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次直接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从缓存返回数据。但经过添加和修改操作后，第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次发起查询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的用户信息时，又重新查询了数据库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（清空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SqlSession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中的一级缓存）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BB7DB6C-434D-4D74-A345-0EB16E933133}"/>
              </a:ext>
            </a:extLst>
          </p:cNvPr>
          <p:cNvCxnSpPr/>
          <p:nvPr/>
        </p:nvCxnSpPr>
        <p:spPr>
          <a:xfrm flipV="1">
            <a:off x="5111827" y="3767769"/>
            <a:ext cx="1442222" cy="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9C50F6E-1DC0-46B7-97E9-874F2E8E775D}"/>
              </a:ext>
            </a:extLst>
          </p:cNvPr>
          <p:cNvCxnSpPr/>
          <p:nvPr/>
        </p:nvCxnSpPr>
        <p:spPr>
          <a:xfrm flipV="1">
            <a:off x="5111827" y="5221995"/>
            <a:ext cx="1442222" cy="110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1900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37A3A-7F07-44EF-9C75-DBA75B08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3.13 </a:t>
            </a:r>
            <a:r>
              <a:rPr lang="en-US" altLang="zh-CN" dirty="0" err="1"/>
              <a:t>MyBatis</a:t>
            </a:r>
            <a:r>
              <a:rPr lang="zh-CN" altLang="en-US" dirty="0"/>
              <a:t>的缓存机制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76B03-0D3C-4193-954E-A9DE2F4E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3.13.1  </a:t>
            </a:r>
            <a:r>
              <a:rPr lang="zh-CN" altLang="en-US" dirty="0"/>
              <a:t>一级缓存（</a:t>
            </a:r>
            <a:r>
              <a:rPr lang="en-US" altLang="zh-CN" dirty="0" err="1"/>
              <a:t>SqlSession</a:t>
            </a:r>
            <a:r>
              <a:rPr lang="zh-CN" altLang="en-US" dirty="0"/>
              <a:t>级别的缓存）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3.13.2  </a:t>
            </a:r>
            <a:r>
              <a:rPr lang="zh-CN" altLang="en-US" dirty="0">
                <a:solidFill>
                  <a:srgbClr val="C00000"/>
                </a:solidFill>
              </a:rPr>
              <a:t>二级缓存（</a:t>
            </a:r>
            <a:r>
              <a:rPr lang="en-US" altLang="zh-CN" dirty="0">
                <a:solidFill>
                  <a:srgbClr val="C00000"/>
                </a:solidFill>
              </a:rPr>
              <a:t>Mapper</a:t>
            </a:r>
            <a:r>
              <a:rPr lang="zh-CN" altLang="en-US" dirty="0">
                <a:solidFill>
                  <a:srgbClr val="C00000"/>
                </a:solidFill>
              </a:rPr>
              <a:t>级别的缓存）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8914C-E4B9-4120-A98E-ACF3F76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53810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AF58E-8678-465A-9966-9B812E82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3.13.2  </a:t>
            </a:r>
            <a:r>
              <a:rPr lang="zh-CN" altLang="en-US" dirty="0"/>
              <a:t>二级缓存（</a:t>
            </a:r>
            <a:r>
              <a:rPr lang="en-US" altLang="zh-CN" dirty="0"/>
              <a:t>Mapper</a:t>
            </a:r>
            <a:r>
              <a:rPr lang="zh-CN" altLang="en-US" dirty="0"/>
              <a:t>级别的缓存）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54E82-5943-4E69-96E0-55D88B98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二级缓存</a:t>
            </a:r>
            <a:r>
              <a:rPr lang="zh-CN" altLang="en-US" dirty="0"/>
              <a:t>需要</a:t>
            </a:r>
            <a:r>
              <a:rPr lang="zh-CN" altLang="en-US" dirty="0">
                <a:solidFill>
                  <a:srgbClr val="C00000"/>
                </a:solidFill>
              </a:rPr>
              <a:t>手动开启才能启动</a:t>
            </a:r>
            <a:r>
              <a:rPr lang="zh-CN" altLang="en-US" dirty="0"/>
              <a:t>，与一级缓存的最大区别在于</a:t>
            </a:r>
            <a:r>
              <a:rPr lang="zh-CN" altLang="en-US" dirty="0">
                <a:solidFill>
                  <a:srgbClr val="C00000"/>
                </a:solidFill>
              </a:rPr>
              <a:t>二</a:t>
            </a:r>
            <a:r>
              <a:rPr lang="zh-CN" altLang="en-US" dirty="0"/>
              <a:t>级缓存的</a:t>
            </a:r>
            <a:r>
              <a:rPr lang="zh-CN" altLang="en-US" dirty="0">
                <a:solidFill>
                  <a:srgbClr val="C00000"/>
                </a:solidFill>
              </a:rPr>
              <a:t>作用范围</a:t>
            </a:r>
            <a:r>
              <a:rPr lang="zh-CN" altLang="en-US" dirty="0"/>
              <a:t>比一级缓存</a:t>
            </a:r>
            <a:r>
              <a:rPr lang="zh-CN" altLang="en-US" dirty="0">
                <a:solidFill>
                  <a:srgbClr val="C00000"/>
                </a:solidFill>
              </a:rPr>
              <a:t>大</a:t>
            </a:r>
            <a:r>
              <a:rPr lang="zh-CN" altLang="en-US" dirty="0"/>
              <a:t>，二级缓存是多个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可以共享一个</a:t>
            </a:r>
            <a:r>
              <a:rPr lang="en-US" altLang="zh-CN" dirty="0">
                <a:solidFill>
                  <a:srgbClr val="C00000"/>
                </a:solidFill>
              </a:rPr>
              <a:t>Mapper</a:t>
            </a:r>
            <a:r>
              <a:rPr lang="zh-CN" altLang="en-US" dirty="0"/>
              <a:t>的二级缓存区域，二级缓存作用的范围是</a:t>
            </a:r>
            <a:r>
              <a:rPr lang="en-US" altLang="zh-CN" dirty="0"/>
              <a:t>Mapper</a:t>
            </a:r>
            <a:r>
              <a:rPr lang="zh-CN" altLang="en-US" dirty="0"/>
              <a:t>中的同一个命名空间（</a:t>
            </a:r>
            <a:r>
              <a:rPr lang="en-US" altLang="zh-CN" dirty="0"/>
              <a:t>namespace</a:t>
            </a:r>
            <a:r>
              <a:rPr lang="zh-CN" altLang="en-US" dirty="0"/>
              <a:t>）的</a:t>
            </a:r>
            <a:r>
              <a:rPr lang="en-US" altLang="zh-CN" dirty="0"/>
              <a:t>statement</a:t>
            </a:r>
            <a:r>
              <a:rPr lang="zh-CN" altLang="en-US" dirty="0"/>
              <a:t>。在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的核心配置文件中，</a:t>
            </a:r>
            <a:r>
              <a:rPr lang="zh-CN" altLang="en-US" dirty="0">
                <a:solidFill>
                  <a:srgbClr val="C00000"/>
                </a:solidFill>
              </a:rPr>
              <a:t>默认开启二级缓存</a:t>
            </a:r>
            <a:r>
              <a:rPr lang="zh-CN" altLang="en-US" dirty="0"/>
              <a:t>。在默认开启二级缓存的情况下，</a:t>
            </a:r>
            <a:r>
              <a:rPr lang="zh-CN" altLang="en-US" dirty="0">
                <a:solidFill>
                  <a:srgbClr val="C00000"/>
                </a:solidFill>
              </a:rPr>
              <a:t>如果每一个</a:t>
            </a:r>
            <a:r>
              <a:rPr lang="en-US" altLang="zh-CN" dirty="0">
                <a:solidFill>
                  <a:srgbClr val="C00000"/>
                </a:solidFill>
              </a:rPr>
              <a:t>namespace</a:t>
            </a:r>
            <a:r>
              <a:rPr lang="zh-CN" altLang="en-US" dirty="0">
                <a:solidFill>
                  <a:srgbClr val="C00000"/>
                </a:solidFill>
              </a:rPr>
              <a:t>都开启了二级缓存，则都对应一个二级缓存区，同一个</a:t>
            </a:r>
            <a:r>
              <a:rPr lang="en-US" altLang="zh-CN" dirty="0">
                <a:solidFill>
                  <a:srgbClr val="C00000"/>
                </a:solidFill>
              </a:rPr>
              <a:t>namespace</a:t>
            </a:r>
            <a:r>
              <a:rPr lang="zh-CN" altLang="en-US" dirty="0">
                <a:solidFill>
                  <a:srgbClr val="C00000"/>
                </a:solidFill>
              </a:rPr>
              <a:t>共用一个二级缓存区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39FD3-2398-49FC-8822-D7E1FBA4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402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5E8D0-6F29-4F94-B018-BDB042D5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二级缓存配置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BBDD8-0196-4752-BBE6-C7C10EB1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默认开启二级缓存</a:t>
            </a:r>
            <a:r>
              <a:rPr lang="zh-CN" altLang="en-US" dirty="0"/>
              <a:t>的情况下，当</a:t>
            </a:r>
            <a:r>
              <a:rPr lang="en-US" altLang="zh-CN" dirty="0" err="1"/>
              <a:t>SqlSession</a:t>
            </a:r>
            <a:r>
              <a:rPr lang="en-US" altLang="zh-CN" dirty="0"/>
              <a:t> 1</a:t>
            </a:r>
            <a:r>
              <a:rPr lang="zh-CN" altLang="en-US" dirty="0"/>
              <a:t>去查询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的用户信息</a:t>
            </a:r>
            <a:r>
              <a:rPr lang="zh-CN" altLang="en-US" dirty="0"/>
              <a:t>，查询到用户信息会将查询数据</a:t>
            </a:r>
            <a:r>
              <a:rPr lang="zh-CN" altLang="en-US" dirty="0">
                <a:solidFill>
                  <a:srgbClr val="C00000"/>
                </a:solidFill>
              </a:rPr>
              <a:t>存储到二级缓存中</a:t>
            </a:r>
            <a:r>
              <a:rPr lang="zh-CN" altLang="en-US" dirty="0"/>
              <a:t>；当</a:t>
            </a:r>
            <a:r>
              <a:rPr lang="en-US" altLang="zh-CN" dirty="0" err="1"/>
              <a:t>SqlSession</a:t>
            </a:r>
            <a:r>
              <a:rPr lang="en-US" altLang="zh-CN" dirty="0"/>
              <a:t> 2</a:t>
            </a:r>
            <a:r>
              <a:rPr lang="zh-CN" altLang="en-US" dirty="0"/>
              <a:t>去执行相同</a:t>
            </a:r>
            <a:r>
              <a:rPr lang="en-US" altLang="zh-CN" dirty="0"/>
              <a:t>Mapper</a:t>
            </a:r>
            <a:r>
              <a:rPr lang="zh-CN" altLang="en-US" dirty="0"/>
              <a:t>下的</a:t>
            </a:r>
            <a:r>
              <a:rPr lang="en-US" altLang="zh-CN" dirty="0"/>
              <a:t>statement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en-US" altLang="zh-CN" dirty="0">
                <a:solidFill>
                  <a:srgbClr val="C00000"/>
                </a:solidFill>
              </a:rPr>
              <a:t>commit</a:t>
            </a:r>
            <a:r>
              <a:rPr lang="zh-CN" altLang="en-US" dirty="0">
                <a:solidFill>
                  <a:srgbClr val="C00000"/>
                </a:solidFill>
              </a:rPr>
              <a:t>提交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清空</a:t>
            </a:r>
            <a:r>
              <a:rPr lang="zh-CN" altLang="en-US" dirty="0"/>
              <a:t>该</a:t>
            </a:r>
            <a:r>
              <a:rPr lang="en-US" altLang="zh-CN" dirty="0"/>
              <a:t>Mapper</a:t>
            </a:r>
            <a:r>
              <a:rPr lang="zh-CN" altLang="en-US" dirty="0"/>
              <a:t>下的二级缓存区域的数据；当</a:t>
            </a:r>
            <a:r>
              <a:rPr lang="en-US" altLang="zh-CN" dirty="0" err="1"/>
              <a:t>SqlSession</a:t>
            </a:r>
            <a:r>
              <a:rPr lang="en-US" altLang="zh-CN" dirty="0"/>
              <a:t> 3</a:t>
            </a:r>
            <a:r>
              <a:rPr lang="zh-CN" altLang="en-US" dirty="0"/>
              <a:t>去</a:t>
            </a:r>
            <a:r>
              <a:rPr lang="zh-CN" altLang="en-US" dirty="0">
                <a:solidFill>
                  <a:srgbClr val="C00000"/>
                </a:solidFill>
              </a:rPr>
              <a:t>查询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的用户信息</a:t>
            </a:r>
            <a:r>
              <a:rPr lang="zh-CN" altLang="en-US" dirty="0"/>
              <a:t>，先去缓存中找是否存在数据，如果存在则直接从缓存中取出数据，不存在就去数据库查询读取。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AB58F3-2BF2-475C-9E2A-612965B0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6933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7280A-D7E4-4768-BB7E-025A2751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）开启二级缓存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004CC-840B-4DCC-B690-51B28A52D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第一个需要配置的地方是</a:t>
            </a:r>
            <a:r>
              <a:rPr lang="zh-CN" altLang="en-US" dirty="0">
                <a:solidFill>
                  <a:srgbClr val="C00000"/>
                </a:solidFill>
              </a:rPr>
              <a:t>核心配置文件</a:t>
            </a:r>
            <a:r>
              <a:rPr lang="zh-CN" altLang="en-US" dirty="0"/>
              <a:t>（此步可以省略，因为</a:t>
            </a:r>
            <a:r>
              <a:rPr lang="zh-CN" altLang="en-US" dirty="0">
                <a:solidFill>
                  <a:srgbClr val="C00000"/>
                </a:solidFill>
              </a:rPr>
              <a:t>默认是开启的</a:t>
            </a:r>
            <a:r>
              <a:rPr lang="zh-CN" altLang="en-US" dirty="0"/>
              <a:t>，配置的目的是方便维护）。配置示例代码如下：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2F9AE-6F4F-4758-BAAC-64893B46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C5E903-2355-45C1-BB3A-3DBAA3BFBB7F}"/>
              </a:ext>
            </a:extLst>
          </p:cNvPr>
          <p:cNvSpPr txBox="1"/>
          <p:nvPr/>
        </p:nvSpPr>
        <p:spPr>
          <a:xfrm>
            <a:off x="1024570" y="2603776"/>
            <a:ext cx="742536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&lt;settings&gt;</a:t>
            </a:r>
          </a:p>
          <a:p>
            <a:r>
              <a:rPr lang="en-US" altLang="zh-CN" dirty="0"/>
              <a:t>	&lt;!-- </a:t>
            </a:r>
            <a:r>
              <a:rPr lang="zh-CN" altLang="en-US" dirty="0"/>
              <a:t>开启二级缓存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</a:t>
            </a:r>
            <a:r>
              <a:rPr lang="en-US" altLang="zh-CN" b="1" dirty="0">
                <a:solidFill>
                  <a:srgbClr val="C00000"/>
                </a:solidFill>
              </a:rPr>
              <a:t>&lt;setting name="</a:t>
            </a:r>
            <a:r>
              <a:rPr lang="en-US" altLang="zh-CN" b="1" dirty="0" err="1">
                <a:solidFill>
                  <a:srgbClr val="C00000"/>
                </a:solidFill>
              </a:rPr>
              <a:t>cacheEnabled</a:t>
            </a:r>
            <a:r>
              <a:rPr lang="en-US" altLang="zh-CN" b="1" dirty="0">
                <a:solidFill>
                  <a:srgbClr val="C00000"/>
                </a:solidFill>
              </a:rPr>
              <a:t>" value="true"/&gt;</a:t>
            </a:r>
          </a:p>
          <a:p>
            <a:r>
              <a:rPr lang="en-US" altLang="zh-CN" dirty="0"/>
              <a:t>&lt;/settings&gt;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55607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195C-EA38-4885-A389-38B51B6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）开启</a:t>
            </a:r>
            <a:r>
              <a:rPr lang="en-US" altLang="zh-CN" dirty="0"/>
              <a:t>namespace</a:t>
            </a:r>
            <a:r>
              <a:rPr lang="zh-CN" altLang="en-US" dirty="0"/>
              <a:t>下的二级缓存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FDC5D-B247-43CB-AC1E-E7320049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在需要开启二级缓存的</a:t>
            </a:r>
            <a:r>
              <a:rPr lang="en-US" altLang="zh-CN" dirty="0"/>
              <a:t>statement</a:t>
            </a:r>
            <a:r>
              <a:rPr lang="zh-CN" altLang="en-US" dirty="0"/>
              <a:t>的命名空间（</a:t>
            </a:r>
            <a:r>
              <a:rPr lang="en-US" altLang="zh-CN" dirty="0">
                <a:solidFill>
                  <a:srgbClr val="C00000"/>
                </a:solidFill>
              </a:rPr>
              <a:t>namespace</a:t>
            </a:r>
            <a:r>
              <a:rPr lang="zh-CN" altLang="en-US" dirty="0"/>
              <a:t>）中配置标签</a:t>
            </a:r>
            <a:r>
              <a:rPr lang="en-US" altLang="zh-CN" dirty="0">
                <a:solidFill>
                  <a:srgbClr val="C00000"/>
                </a:solidFill>
              </a:rPr>
              <a:t>&lt;cache&gt;&lt;/cache&gt;</a:t>
            </a:r>
            <a:r>
              <a:rPr lang="zh-CN" altLang="en-US" dirty="0"/>
              <a:t>。配置示例代码如下：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099E21-2D66-4CAD-A305-456AC4DF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171490-1766-4A9C-BB55-711F8E0D6B9B}"/>
              </a:ext>
            </a:extLst>
          </p:cNvPr>
          <p:cNvSpPr txBox="1"/>
          <p:nvPr/>
        </p:nvSpPr>
        <p:spPr>
          <a:xfrm>
            <a:off x="760163" y="2555913"/>
            <a:ext cx="10399923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&lt;mapper namespace="dao.UserMapper"&gt;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namespace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下的二级缓存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&lt;cache&gt;&lt;/cache&gt;</a:t>
            </a:r>
            <a:endParaRPr lang="zh-CN" altLang="zh-CN" sz="18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&lt;/mapper&gt;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92BC9-E14E-4ACE-9C26-4CD8CE62E2AE}"/>
              </a:ext>
            </a:extLst>
          </p:cNvPr>
          <p:cNvSpPr txBox="1"/>
          <p:nvPr/>
        </p:nvSpPr>
        <p:spPr>
          <a:xfrm>
            <a:off x="760163" y="3813580"/>
            <a:ext cx="10399923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：指定缓存（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）接口的实现类型，当需要和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ehcache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整合时更改该参数值即可。</a:t>
            </a:r>
          </a:p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flushInterval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：刷新间隔。可被设置为任意的正整数，单位毫秒。默认不设置。</a:t>
            </a:r>
          </a:p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：引用数目。可被设置为任意正整数，缓存的对象数目等于运行环境的可用内存资源数目。默认是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1024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readOnly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：只读，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。只读的缓存会给所有的调用者返回缓存对象的相同实例。默认是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/>
            <a:r>
              <a:rPr lang="de-DE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eviction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：缓存收回策略。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LRU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（最近最少使用的），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FIFO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（先进先出），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SOFT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（软引用），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WEAK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（弱引用）。默认是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LRU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811670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FAA0D-3F9C-4721-9650-F538A0EF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POJO</a:t>
            </a:r>
            <a:r>
              <a:rPr lang="zh-CN" altLang="en-US" dirty="0"/>
              <a:t>类实现序列化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2F698-2F28-44A3-A0C6-0C0E10C42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使用二级缓存时，持久化类需要序列化，即</a:t>
            </a:r>
            <a:r>
              <a:rPr lang="en-US" altLang="zh-CN" dirty="0"/>
              <a:t>POJO</a:t>
            </a:r>
            <a:r>
              <a:rPr lang="zh-CN" altLang="en-US" dirty="0"/>
              <a:t>类实现</a:t>
            </a:r>
            <a:r>
              <a:rPr lang="en-US" altLang="zh-CN" dirty="0">
                <a:solidFill>
                  <a:srgbClr val="C00000"/>
                </a:solidFill>
              </a:rPr>
              <a:t>Serializable</a:t>
            </a:r>
            <a:r>
              <a:rPr lang="zh-CN" altLang="en-US" dirty="0"/>
              <a:t>接口。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41141-70F8-42C5-B60A-1A0B9C17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C515EC-BAA0-49EC-8CDD-565A12087FB0}"/>
              </a:ext>
            </a:extLst>
          </p:cNvPr>
          <p:cNvSpPr txBox="1"/>
          <p:nvPr/>
        </p:nvSpPr>
        <p:spPr>
          <a:xfrm>
            <a:off x="1068636" y="2599981"/>
            <a:ext cx="857112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MyUser implements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Serializable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21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31267-B510-4A0E-B6AB-E5F5B3FB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DCA58-40B6-48A4-8213-667EA07C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ch3_1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 err="1"/>
              <a:t>com.mybatis.test</a:t>
            </a:r>
            <a:r>
              <a:rPr lang="zh-CN" altLang="en-US" dirty="0"/>
              <a:t>的包，并在该包中创建</a:t>
            </a:r>
            <a:r>
              <a:rPr lang="en-US" altLang="zh-CN" dirty="0" err="1"/>
              <a:t>MyBatisTest</a:t>
            </a:r>
            <a:r>
              <a:rPr lang="zh-CN" altLang="en-US" dirty="0"/>
              <a:t>测试类。在测试类中，首先</a:t>
            </a:r>
            <a:r>
              <a:rPr lang="zh-CN" altLang="en-US" dirty="0">
                <a:solidFill>
                  <a:srgbClr val="C00000"/>
                </a:solidFill>
              </a:rPr>
              <a:t>使用输入流读取配置文件</a:t>
            </a:r>
            <a:r>
              <a:rPr lang="zh-CN" altLang="en-US" dirty="0"/>
              <a:t>，然后根据配置信息</a:t>
            </a:r>
            <a:r>
              <a:rPr lang="zh-CN" altLang="en-US" dirty="0">
                <a:solidFill>
                  <a:srgbClr val="C00000"/>
                </a:solidFill>
              </a:rPr>
              <a:t>构建</a:t>
            </a:r>
            <a:r>
              <a:rPr lang="en-US" altLang="zh-CN" dirty="0" err="1">
                <a:solidFill>
                  <a:srgbClr val="C00000"/>
                </a:solidFill>
              </a:rPr>
              <a:t>SqlSessionFactory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。接下来通过</a:t>
            </a:r>
            <a:r>
              <a:rPr lang="en-US" altLang="zh-CN" dirty="0" err="1"/>
              <a:t>SqlSessionFactory</a:t>
            </a:r>
            <a:r>
              <a:rPr lang="zh-CN" altLang="en-US" dirty="0"/>
              <a:t>对象</a:t>
            </a:r>
            <a:r>
              <a:rPr lang="zh-CN" altLang="en-US" dirty="0">
                <a:solidFill>
                  <a:srgbClr val="C00000"/>
                </a:solidFill>
              </a:rPr>
              <a:t>创建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>
                <a:solidFill>
                  <a:srgbClr val="C00000"/>
                </a:solidFill>
              </a:rPr>
              <a:t>对象执行数据库操作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DE123-28AE-4439-B7AC-3A4CCE3F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FCDD92-D716-4102-8B5B-97B6BE03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3804105"/>
            <a:ext cx="52705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4F01DD-568B-451B-B9DD-1195BF0BDA3E}"/>
              </a:ext>
            </a:extLst>
          </p:cNvPr>
          <p:cNvSpPr txBox="1"/>
          <p:nvPr/>
        </p:nvSpPr>
        <p:spPr>
          <a:xfrm>
            <a:off x="8998562" y="4616068"/>
            <a:ext cx="142117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日志输出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069584-BD60-4AF1-B516-68B20D6B51D4}"/>
              </a:ext>
            </a:extLst>
          </p:cNvPr>
          <p:cNvCxnSpPr/>
          <p:nvPr/>
        </p:nvCxnSpPr>
        <p:spPr>
          <a:xfrm flipH="1" flipV="1">
            <a:off x="6577070" y="4461831"/>
            <a:ext cx="2343704" cy="429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823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01CEA-2193-4C75-92AA-30422FFF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二级缓存实验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EA19F-429D-4E5F-A787-C2E00C4C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3-21】</a:t>
            </a:r>
            <a:r>
              <a:rPr lang="zh-CN" altLang="en-US" dirty="0"/>
              <a:t>在</a:t>
            </a:r>
            <a:r>
              <a:rPr lang="en-US" altLang="zh-CN" dirty="0"/>
              <a:t>3.6.4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3-3】</a:t>
            </a:r>
            <a:r>
              <a:rPr lang="zh-CN" altLang="en-US" dirty="0"/>
              <a:t>的基础上，讲解二级缓存实验。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）开启</a:t>
            </a:r>
            <a:r>
              <a:rPr lang="en-US" altLang="zh-CN" dirty="0"/>
              <a:t>namespace</a:t>
            </a:r>
            <a:r>
              <a:rPr lang="zh-CN" altLang="en-US" dirty="0"/>
              <a:t>下的二级缓存</a:t>
            </a:r>
          </a:p>
          <a:p>
            <a:r>
              <a:rPr lang="zh-CN" altLang="en-US" dirty="0"/>
              <a:t>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/>
              <a:t>Mapper</a:t>
            </a:r>
            <a:r>
              <a:rPr lang="zh-CN" altLang="en-US" dirty="0"/>
              <a:t>映射文件</a:t>
            </a:r>
            <a:r>
              <a:rPr lang="en-US" altLang="zh-CN" dirty="0"/>
              <a:t>UserMapper.xml</a:t>
            </a:r>
            <a:r>
              <a:rPr lang="zh-CN" altLang="en-US" dirty="0"/>
              <a:t>中，添加标签</a:t>
            </a:r>
            <a:r>
              <a:rPr lang="en-US" altLang="zh-CN" dirty="0">
                <a:solidFill>
                  <a:srgbClr val="C00000"/>
                </a:solidFill>
              </a:rPr>
              <a:t>&lt;cache&gt;&lt;/cache&gt;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POJO</a:t>
            </a:r>
            <a:r>
              <a:rPr lang="zh-CN" altLang="en-US" dirty="0"/>
              <a:t>类实现序列化</a:t>
            </a:r>
          </a:p>
          <a:p>
            <a:r>
              <a:rPr lang="zh-CN" altLang="en-US" dirty="0"/>
              <a:t>将应用</a:t>
            </a:r>
            <a:r>
              <a:rPr lang="en-US" altLang="zh-CN" dirty="0"/>
              <a:t>ch3_3</a:t>
            </a:r>
            <a:r>
              <a:rPr lang="zh-CN" altLang="en-US" dirty="0"/>
              <a:t>的持久化类</a:t>
            </a:r>
            <a:r>
              <a:rPr lang="en-US" altLang="zh-CN" dirty="0" err="1"/>
              <a:t>MyUser</a:t>
            </a:r>
            <a:r>
              <a:rPr lang="zh-CN" altLang="en-US" dirty="0"/>
              <a:t>实现序列化接口</a:t>
            </a:r>
            <a:r>
              <a:rPr lang="en-US" altLang="zh-CN" dirty="0">
                <a:solidFill>
                  <a:srgbClr val="C00000"/>
                </a:solidFill>
              </a:rPr>
              <a:t>Serializable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）修改控制器类</a:t>
            </a:r>
          </a:p>
          <a:p>
            <a:r>
              <a:rPr lang="zh-CN" altLang="en-US" dirty="0"/>
              <a:t>将应用</a:t>
            </a:r>
            <a:r>
              <a:rPr lang="en-US" altLang="zh-CN" dirty="0"/>
              <a:t>ch3_3</a:t>
            </a:r>
            <a:r>
              <a:rPr lang="zh-CN" altLang="en-US" dirty="0"/>
              <a:t>的控制器类</a:t>
            </a:r>
            <a:r>
              <a:rPr lang="en-US" altLang="zh-CN" dirty="0" err="1"/>
              <a:t>MyController</a:t>
            </a:r>
            <a:r>
              <a:rPr lang="zh-CN" altLang="en-US" dirty="0"/>
              <a:t>修改如下：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099F2-6800-4699-8CA3-1B788FBB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D244DB-2591-470F-AC63-37F621CBF5DC}"/>
              </a:ext>
            </a:extLst>
          </p:cNvPr>
          <p:cNvSpPr txBox="1"/>
          <p:nvPr/>
        </p:nvSpPr>
        <p:spPr>
          <a:xfrm>
            <a:off x="661012" y="5468303"/>
            <a:ext cx="4814371" cy="1384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查询一个用户</a:t>
            </a:r>
          </a:p>
          <a:p>
            <a:pPr indent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 mu = userMapper.selectUserById(1);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System.out.println(mu);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测试二级缓存</a:t>
            </a:r>
          </a:p>
          <a:p>
            <a:pPr indent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 = userMapper.selectUserById(1);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de-DE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System.out.println(mu);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2618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6B836-B6D7-4381-92CE-C7BADD19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）测试缓存，运行程序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80CA1-972F-45E2-BF2C-0820287CC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发布应用</a:t>
            </a:r>
            <a:r>
              <a:rPr lang="en-US" altLang="zh-CN" dirty="0"/>
              <a:t>ch3_3</a:t>
            </a:r>
            <a:r>
              <a:rPr lang="zh-CN" altLang="en-US" dirty="0"/>
              <a:t>到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后，通过地址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http://localhost:8080/ch3_3/test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2AE4D-34DE-4A01-8299-3BCF14D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170</a:t>
            </a:fld>
            <a:endParaRPr kumimoji="1" lang="zh-CN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9645BA1-0436-44E1-8154-1C49A8D1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762250"/>
            <a:ext cx="5270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766064-68F7-4EBD-8BBB-E515365C818B}"/>
              </a:ext>
            </a:extLst>
          </p:cNvPr>
          <p:cNvSpPr txBox="1"/>
          <p:nvPr/>
        </p:nvSpPr>
        <p:spPr>
          <a:xfrm>
            <a:off x="6253142" y="2633031"/>
            <a:ext cx="5424737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图可以看出在进行第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次查询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的用户信息时，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缓存命中率为</a:t>
            </a:r>
            <a:r>
              <a:rPr lang="de-DE" altLang="zh-CN" sz="24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，说明先访问缓存，读取缓存中是否有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的用户数据，然后发现缓存中没有就去数据库查询用户信息；然后第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次查询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de-DE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的用户信息时，发现缓存里有对应数据，就直接从缓存中读取。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19682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EFC88-15A8-8F47-A008-BBB6B0BE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1C0D4-2EC3-7D4D-AAC5-3C4CCB3D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本章重点讲述了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SQL</a:t>
            </a:r>
            <a:r>
              <a:rPr kumimoji="1" lang="zh-CN" altLang="en-US" dirty="0"/>
              <a:t>映射文件的编写以及</a:t>
            </a:r>
            <a:r>
              <a:rPr kumimoji="1" lang="en-US" altLang="zh-CN" dirty="0"/>
              <a:t>SSM</a:t>
            </a:r>
            <a:r>
              <a:rPr kumimoji="1" lang="zh-CN" altLang="en-US" dirty="0"/>
              <a:t>框架整合开发的流程。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掌握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SQL</a:t>
            </a:r>
            <a:r>
              <a:rPr kumimoji="1" lang="zh-CN" altLang="en-US" dirty="0">
                <a:solidFill>
                  <a:srgbClr val="C00000"/>
                </a:solidFill>
              </a:rPr>
              <a:t>映射文件</a:t>
            </a:r>
            <a:r>
              <a:rPr kumimoji="1" lang="zh-CN" altLang="en-US" dirty="0"/>
              <a:t>的编写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SSM</a:t>
            </a:r>
            <a:r>
              <a:rPr kumimoji="1" lang="zh-CN" altLang="en-US" dirty="0">
                <a:solidFill>
                  <a:srgbClr val="C00000"/>
                </a:solidFill>
              </a:rPr>
              <a:t>框架整合开发的流程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33C2B-DFEA-AB45-B09F-58B1C2A1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46129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B0DF-AF70-4F66-B8C5-4EF0BD39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C72F-A62E-4E42-BCF6-2740B9D2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D0883-FBF8-4232-A6F1-21B2608F268F}"/>
              </a:ext>
            </a:extLst>
          </p:cNvPr>
          <p:cNvSpPr txBox="1"/>
          <p:nvPr/>
        </p:nvSpPr>
        <p:spPr>
          <a:xfrm>
            <a:off x="3988106" y="2751954"/>
            <a:ext cx="39660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Thanks!!!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31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3.6  SSM</a:t>
            </a:r>
            <a:r>
              <a:rPr kumimoji="1" lang="zh-CN" altLang="en-US" dirty="0">
                <a:solidFill>
                  <a:srgbClr val="C00000"/>
                </a:solidFill>
              </a:rPr>
              <a:t>框架整合开发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48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3.6  SSM</a:t>
            </a:r>
            <a:r>
              <a:rPr lang="zh-CN" altLang="en-US" dirty="0"/>
              <a:t>框架整合开发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3.6.1  </a:t>
            </a:r>
            <a:r>
              <a:rPr lang="zh-CN" altLang="en-US" dirty="0">
                <a:solidFill>
                  <a:srgbClr val="C00000"/>
                </a:solidFill>
              </a:rPr>
              <a:t>相关</a:t>
            </a:r>
            <a:r>
              <a:rPr lang="en-US" altLang="zh-CN" dirty="0">
                <a:solidFill>
                  <a:srgbClr val="C00000"/>
                </a:solidFill>
              </a:rPr>
              <a:t>JAR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3.6.2  </a:t>
            </a:r>
            <a:r>
              <a:rPr lang="en-US" altLang="zh-CN" dirty="0" err="1"/>
              <a:t>MapperScannerConfigurer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en-US" altLang="zh-CN" dirty="0"/>
              <a:t>3.6.3  </a:t>
            </a:r>
            <a:r>
              <a:rPr lang="zh-CN" altLang="en-US" dirty="0"/>
              <a:t>整合示例</a:t>
            </a:r>
            <a:endParaRPr lang="en-US" altLang="zh-CN" dirty="0"/>
          </a:p>
          <a:p>
            <a:r>
              <a:rPr lang="en-US" altLang="zh-CN" dirty="0"/>
              <a:t>3.6.4  </a:t>
            </a:r>
            <a:r>
              <a:rPr lang="en-US" altLang="zh-CN" dirty="0" err="1"/>
              <a:t>SqlSessionDaoSupport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1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CC7AC-475E-1E4C-8CD6-1AECBEC2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732F0-50F7-8947-81D6-CBBAE82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的环境构建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>
                <a:solidFill>
                  <a:srgbClr val="C00000"/>
                </a:solidFill>
              </a:rPr>
              <a:t>SSM</a:t>
            </a:r>
            <a:r>
              <a:rPr kumimoji="1" lang="zh-CN" altLang="en-US" dirty="0">
                <a:solidFill>
                  <a:srgbClr val="C00000"/>
                </a:solidFill>
              </a:rPr>
              <a:t>框架的整合开发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的核心配置文件的配置信息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的</a:t>
            </a:r>
            <a:r>
              <a:rPr kumimoji="1" lang="en-US" altLang="zh-CN" dirty="0">
                <a:solidFill>
                  <a:srgbClr val="C00000"/>
                </a:solidFill>
              </a:rPr>
              <a:t>SQL</a:t>
            </a:r>
            <a:r>
              <a:rPr kumimoji="1" lang="zh-CN" altLang="en-US" dirty="0">
                <a:solidFill>
                  <a:srgbClr val="C00000"/>
                </a:solidFill>
              </a:rPr>
              <a:t>映射文件的编写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熟悉级联查询的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实现</a:t>
            </a:r>
            <a:endParaRPr kumimoji="1"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</a:rPr>
              <a:t>掌握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的动态</a:t>
            </a:r>
            <a:r>
              <a:rPr kumimoji="1" lang="en-US" altLang="zh-CN" dirty="0">
                <a:solidFill>
                  <a:srgbClr val="C00000"/>
                </a:solidFill>
              </a:rPr>
              <a:t>SQL</a:t>
            </a:r>
            <a:r>
              <a:rPr kumimoji="1" lang="zh-CN" altLang="en-US" dirty="0">
                <a:solidFill>
                  <a:srgbClr val="C00000"/>
                </a:solidFill>
              </a:rPr>
              <a:t>的编写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E877C-BC12-7E4D-A194-CD69A5A3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69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E4D9-6C4F-4CE3-BCAB-EBAA3244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3.6.1  </a:t>
            </a:r>
            <a:r>
              <a:rPr lang="zh-CN" altLang="en-US" dirty="0"/>
              <a:t>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58660-C93E-4594-A10E-D55A6B16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SSM</a:t>
            </a:r>
            <a:r>
              <a:rPr lang="zh-CN" altLang="en-US" dirty="0"/>
              <a:t>框架整合开发，需要导入相关</a:t>
            </a:r>
            <a:r>
              <a:rPr lang="en-US" altLang="zh-CN" dirty="0"/>
              <a:t>JAR</a:t>
            </a:r>
            <a:r>
              <a:rPr lang="zh-CN" altLang="en-US" dirty="0"/>
              <a:t>包，包括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Spring MVC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MySQL</a:t>
            </a:r>
            <a:r>
              <a:rPr lang="zh-CN" altLang="en-US" dirty="0">
                <a:solidFill>
                  <a:srgbClr val="C00000"/>
                </a:solidFill>
              </a:rPr>
              <a:t>连接器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桥接器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Log4j</a:t>
            </a:r>
            <a:r>
              <a:rPr lang="zh-CN" altLang="en-US" dirty="0"/>
              <a:t>以及</a:t>
            </a:r>
            <a:r>
              <a:rPr lang="en-US" altLang="zh-CN" dirty="0">
                <a:solidFill>
                  <a:srgbClr val="C00000"/>
                </a:solidFill>
              </a:rPr>
              <a:t>DBCP</a:t>
            </a:r>
            <a:r>
              <a:rPr lang="zh-CN" altLang="en-US" dirty="0"/>
              <a:t>等</a:t>
            </a:r>
            <a:r>
              <a:rPr lang="en-US" altLang="zh-CN" dirty="0"/>
              <a:t>JAR</a:t>
            </a:r>
            <a:r>
              <a:rPr lang="zh-CN" altLang="en-US" dirty="0"/>
              <a:t>包。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2DF5E-71B8-48F1-A049-5F726C55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88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3.6  SSM</a:t>
            </a:r>
            <a:r>
              <a:rPr lang="zh-CN" altLang="en-US" dirty="0"/>
              <a:t>框架整合开发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3.6.1  </a:t>
            </a:r>
            <a:r>
              <a:rPr lang="zh-CN" altLang="en-US" dirty="0"/>
              <a:t>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3.6.2  </a:t>
            </a:r>
            <a:r>
              <a:rPr lang="en-US" altLang="zh-CN" dirty="0" err="1">
                <a:solidFill>
                  <a:srgbClr val="C00000"/>
                </a:solidFill>
              </a:rPr>
              <a:t>MapperScannerConfigurer</a:t>
            </a:r>
            <a:r>
              <a:rPr lang="zh-CN" altLang="en-US" dirty="0">
                <a:solidFill>
                  <a:srgbClr val="C00000"/>
                </a:solidFill>
              </a:rPr>
              <a:t>方式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3.6.3  </a:t>
            </a:r>
            <a:r>
              <a:rPr lang="zh-CN" altLang="en-US" dirty="0"/>
              <a:t>整合示例</a:t>
            </a:r>
            <a:endParaRPr lang="en-US" altLang="zh-CN" dirty="0"/>
          </a:p>
          <a:p>
            <a:r>
              <a:rPr lang="en-US" altLang="zh-CN" dirty="0"/>
              <a:t>3.6.4  </a:t>
            </a:r>
            <a:r>
              <a:rPr lang="en-US" altLang="zh-CN" dirty="0" err="1"/>
              <a:t>SqlSessionDaoSupport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2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040FD-2518-4BC7-ACCF-5EE9D763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887F8-02F9-4514-B649-23BA1D16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</a:t>
            </a:r>
            <a:r>
              <a:rPr lang="zh-CN" altLang="en-US" dirty="0"/>
              <a:t>的配置文件中，首先，使用</a:t>
            </a:r>
            <a:r>
              <a:rPr lang="en-US" altLang="zh-CN" dirty="0"/>
              <a:t>org.apache.commons.dbcp2.</a:t>
            </a:r>
            <a:r>
              <a:rPr lang="en-US" altLang="zh-CN" dirty="0">
                <a:solidFill>
                  <a:srgbClr val="C00000"/>
                </a:solidFill>
              </a:rPr>
              <a:t>BasicDataSource</a:t>
            </a:r>
            <a:r>
              <a:rPr lang="zh-CN" altLang="en-US" dirty="0"/>
              <a:t>配置数据源。其次，使用</a:t>
            </a:r>
            <a:r>
              <a:rPr lang="en-US" altLang="zh-CN" dirty="0"/>
              <a:t>org.springframework.jdbc.datasource.</a:t>
            </a:r>
            <a:r>
              <a:rPr lang="en-US" altLang="zh-CN" dirty="0">
                <a:solidFill>
                  <a:srgbClr val="C00000"/>
                </a:solidFill>
              </a:rPr>
              <a:t>DataSourceTransactionManager</a:t>
            </a:r>
            <a:r>
              <a:rPr lang="zh-CN" altLang="en-US" dirty="0"/>
              <a:t>为数据源添加事务管理器。最后，使用</a:t>
            </a:r>
            <a:r>
              <a:rPr lang="en-US" altLang="zh-CN" dirty="0" err="1"/>
              <a:t>org.mybatis.spring.</a:t>
            </a:r>
            <a:r>
              <a:rPr lang="en-US" altLang="zh-CN" dirty="0" err="1">
                <a:solidFill>
                  <a:srgbClr val="C00000"/>
                </a:solidFill>
              </a:rPr>
              <a:t>SqlSessionFactoryBean</a:t>
            </a:r>
            <a:r>
              <a:rPr lang="zh-CN" altLang="en-US" dirty="0"/>
              <a:t>配置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工厂</a:t>
            </a:r>
            <a:r>
              <a:rPr lang="zh-CN" altLang="en-US" dirty="0"/>
              <a:t>，同时指定</a:t>
            </a:r>
            <a:r>
              <a:rPr lang="zh-CN" altLang="en-US" dirty="0">
                <a:solidFill>
                  <a:srgbClr val="C00000"/>
                </a:solidFill>
              </a:rPr>
              <a:t>数据源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完美整合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A7861-0068-4309-8E9B-01E83D3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63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2F5E3-702D-444C-99CC-A5CB3045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MapperScannerConfigurer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B75FA-C98A-47A3-89E9-6C2C6BB2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Spring</a:t>
            </a:r>
            <a:r>
              <a:rPr lang="zh-CN" altLang="en-US" dirty="0"/>
              <a:t>管理</a:t>
            </a:r>
            <a:r>
              <a:rPr lang="en-US" altLang="zh-CN" dirty="0" err="1"/>
              <a:t>MyBatis</a:t>
            </a:r>
            <a:r>
              <a:rPr lang="zh-CN" altLang="en-US" dirty="0"/>
              <a:t>的数据操作接口的方式有多种。其中，最常用最简洁的一种是基于</a:t>
            </a:r>
            <a:r>
              <a:rPr lang="en-US" altLang="zh-CN" dirty="0" err="1"/>
              <a:t>org.mybatis.spring.mapper.</a:t>
            </a:r>
            <a:r>
              <a:rPr lang="en-US" altLang="zh-CN" dirty="0" err="1">
                <a:solidFill>
                  <a:srgbClr val="C00000"/>
                </a:solidFill>
              </a:rPr>
              <a:t>MapperScannerConfigurer</a:t>
            </a:r>
            <a:r>
              <a:rPr lang="zh-CN" altLang="en-US" dirty="0"/>
              <a:t>的整合，实现</a:t>
            </a:r>
            <a:r>
              <a:rPr lang="en-US" altLang="zh-CN" dirty="0"/>
              <a:t>Mapper</a:t>
            </a:r>
            <a:r>
              <a:rPr lang="zh-CN" altLang="en-US" dirty="0"/>
              <a:t>代理开发。</a:t>
            </a:r>
            <a:r>
              <a:rPr lang="en-US" altLang="zh-CN" dirty="0" err="1">
                <a:solidFill>
                  <a:srgbClr val="C00000"/>
                </a:solidFill>
              </a:rPr>
              <a:t>MapperScannerConfigurer</a:t>
            </a:r>
            <a:r>
              <a:rPr lang="zh-CN" altLang="en-US" dirty="0"/>
              <a:t>将包（</a:t>
            </a:r>
            <a:r>
              <a:rPr lang="en-US" altLang="zh-CN" dirty="0">
                <a:solidFill>
                  <a:srgbClr val="C00000"/>
                </a:solidFill>
              </a:rPr>
              <a:t>&lt;property name="</a:t>
            </a:r>
            <a:r>
              <a:rPr lang="en-US" altLang="zh-CN" dirty="0" err="1">
                <a:solidFill>
                  <a:srgbClr val="C00000"/>
                </a:solidFill>
              </a:rPr>
              <a:t>basePackage</a:t>
            </a:r>
            <a:r>
              <a:rPr lang="en-US" altLang="zh-CN" dirty="0">
                <a:solidFill>
                  <a:srgbClr val="C00000"/>
                </a:solidFill>
              </a:rPr>
              <a:t>" value="xxx" /&gt;</a:t>
            </a:r>
            <a:r>
              <a:rPr lang="zh-CN" altLang="en-US" dirty="0"/>
              <a:t>）中所有接口自动装配为</a:t>
            </a:r>
            <a:r>
              <a:rPr lang="en-US" altLang="zh-CN" dirty="0" err="1"/>
              <a:t>MyBatis</a:t>
            </a:r>
            <a:r>
              <a:rPr lang="zh-CN" altLang="en-US" dirty="0"/>
              <a:t>映射接口</a:t>
            </a:r>
            <a:r>
              <a:rPr lang="en-US" altLang="zh-CN" dirty="0">
                <a:solidFill>
                  <a:srgbClr val="C00000"/>
                </a:solidFill>
              </a:rPr>
              <a:t>Mapper</a:t>
            </a:r>
            <a:r>
              <a:rPr lang="zh-CN" altLang="en-US" dirty="0"/>
              <a:t>的实现类的实例（映射器），所有映射器都被自动注入</a:t>
            </a:r>
            <a:r>
              <a:rPr lang="en-US" altLang="zh-CN" dirty="0" err="1">
                <a:solidFill>
                  <a:srgbClr val="C00000"/>
                </a:solidFill>
              </a:rPr>
              <a:t>SqlSessionFactory</a:t>
            </a:r>
            <a:r>
              <a:rPr lang="zh-CN" altLang="en-US" dirty="0"/>
              <a:t>实例，同时扫描包中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  <a:r>
              <a:rPr lang="zh-CN" altLang="en-US" dirty="0"/>
              <a:t>，</a:t>
            </a:r>
            <a:r>
              <a:rPr lang="en-US" altLang="zh-CN" dirty="0" err="1"/>
              <a:t>MyBatis</a:t>
            </a:r>
            <a:r>
              <a:rPr lang="zh-CN" altLang="en-US" dirty="0"/>
              <a:t>核心配置文件不再加载</a:t>
            </a:r>
            <a:r>
              <a:rPr lang="en-US" altLang="zh-CN" dirty="0"/>
              <a:t>SQL</a:t>
            </a:r>
            <a:r>
              <a:rPr lang="zh-CN" altLang="en-US" dirty="0"/>
              <a:t>映射文件（但要</a:t>
            </a:r>
            <a:r>
              <a:rPr lang="zh-CN" altLang="en-US" dirty="0">
                <a:solidFill>
                  <a:srgbClr val="C00000"/>
                </a:solidFill>
              </a:rPr>
              <a:t>保证接口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映射文件名相同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C6236-C9A5-479D-8F9D-EF423D75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2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3.6  SSM</a:t>
            </a:r>
            <a:r>
              <a:rPr lang="zh-CN" altLang="en-US" dirty="0"/>
              <a:t>框架整合开发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3.6.1  </a:t>
            </a:r>
            <a:r>
              <a:rPr lang="zh-CN" altLang="en-US" dirty="0"/>
              <a:t>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3.6.2  </a:t>
            </a:r>
            <a:r>
              <a:rPr lang="en-US" altLang="zh-CN" dirty="0" err="1"/>
              <a:t>MapperScannerConfigurer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3.6.3  </a:t>
            </a:r>
            <a:r>
              <a:rPr lang="zh-CN" altLang="en-US" dirty="0">
                <a:solidFill>
                  <a:srgbClr val="C00000"/>
                </a:solidFill>
              </a:rPr>
              <a:t>整合示例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3.6.4  </a:t>
            </a:r>
            <a:r>
              <a:rPr lang="en-US" altLang="zh-CN" dirty="0" err="1"/>
              <a:t>SqlSessionDaoSupport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3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E3B38-F026-441C-A482-6164935A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应用并导入相关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73231-1DB4-4B4E-BC4B-26103875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创建一个名为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应用，并</a:t>
            </a:r>
            <a:r>
              <a:rPr lang="zh-CN" altLang="en-US" dirty="0">
                <a:solidFill>
                  <a:srgbClr val="C00000"/>
                </a:solidFill>
              </a:rPr>
              <a:t>参考</a:t>
            </a:r>
            <a:r>
              <a:rPr lang="en-US" altLang="zh-CN" dirty="0">
                <a:solidFill>
                  <a:srgbClr val="C00000"/>
                </a:solidFill>
              </a:rPr>
              <a:t>3.6.1</a:t>
            </a:r>
            <a:r>
              <a:rPr lang="zh-CN" altLang="en-US" dirty="0">
                <a:solidFill>
                  <a:srgbClr val="C00000"/>
                </a:solidFill>
              </a:rPr>
              <a:t>节</a:t>
            </a:r>
            <a:r>
              <a:rPr lang="zh-CN" altLang="en-US" dirty="0"/>
              <a:t>，将相关</a:t>
            </a:r>
            <a:r>
              <a:rPr lang="en-US" altLang="zh-CN" dirty="0"/>
              <a:t>JAR</a:t>
            </a:r>
            <a:r>
              <a:rPr lang="zh-CN" altLang="en-US" dirty="0"/>
              <a:t>包复制到</a:t>
            </a:r>
            <a:r>
              <a:rPr lang="en-US" altLang="zh-CN" dirty="0">
                <a:solidFill>
                  <a:srgbClr val="C00000"/>
                </a:solidFill>
              </a:rPr>
              <a:t>WEB-INF/lib</a:t>
            </a:r>
            <a:r>
              <a:rPr lang="zh-CN" altLang="en-US" dirty="0"/>
              <a:t>目录中。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C325A-68B0-4AF5-A1E8-3CF6DD61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42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F9748-850B-4C76-A197-E048C875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创建数据库连接信息属性文件及</a:t>
            </a:r>
            <a:r>
              <a:rPr lang="en-US" altLang="zh-CN" sz="2400" dirty="0"/>
              <a:t>Log4j</a:t>
            </a:r>
            <a:r>
              <a:rPr lang="zh-CN" altLang="en-US" sz="2400" dirty="0"/>
              <a:t>的日志配置文件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C2283-01D7-42B1-89E8-8DCC38B3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config</a:t>
            </a:r>
            <a:r>
              <a:rPr lang="zh-CN" altLang="en-US" dirty="0"/>
              <a:t>的包，并在该包中创建数据库连接信息属性文件</a:t>
            </a:r>
            <a:r>
              <a:rPr lang="en-US" altLang="zh-CN" dirty="0" err="1">
                <a:solidFill>
                  <a:srgbClr val="C00000"/>
                </a:solidFill>
              </a:rPr>
              <a:t>jdbc.properties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</a:t>
            </a:r>
            <a:r>
              <a:rPr lang="en-US" altLang="zh-CN" dirty="0"/>
              <a:t>Log4j</a:t>
            </a:r>
            <a:r>
              <a:rPr lang="zh-CN" altLang="en-US" dirty="0"/>
              <a:t>的日志配置文件</a:t>
            </a:r>
            <a:r>
              <a:rPr lang="en-US" altLang="zh-CN" dirty="0">
                <a:solidFill>
                  <a:srgbClr val="C00000"/>
                </a:solidFill>
              </a:rPr>
              <a:t>log4j.properties</a:t>
            </a:r>
            <a:r>
              <a:rPr lang="zh-CN" altLang="en-US" dirty="0"/>
              <a:t>文件，其内容与</a:t>
            </a:r>
            <a:r>
              <a:rPr lang="en-US" altLang="zh-CN" dirty="0"/>
              <a:t>3.5.2</a:t>
            </a:r>
            <a:r>
              <a:rPr lang="zh-CN" altLang="en-US" dirty="0"/>
              <a:t>节相同。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D4CD6-3195-45C7-B06A-AFA4513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52868D-20A4-45B0-9D44-92B32C2AE8B8}"/>
              </a:ext>
            </a:extLst>
          </p:cNvPr>
          <p:cNvSpPr txBox="1"/>
          <p:nvPr/>
        </p:nvSpPr>
        <p:spPr>
          <a:xfrm>
            <a:off x="1232972" y="2413337"/>
            <a:ext cx="7944080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jdbc.driver</a:t>
            </a:r>
            <a:r>
              <a:rPr lang="en-US" altLang="zh-CN" dirty="0"/>
              <a:t>=</a:t>
            </a:r>
            <a:r>
              <a:rPr lang="en-US" altLang="zh-CN" dirty="0" err="1"/>
              <a:t>com.mysql.jdbc.Driver</a:t>
            </a:r>
            <a:endParaRPr lang="en-US" altLang="zh-CN" dirty="0"/>
          </a:p>
          <a:p>
            <a:r>
              <a:rPr lang="en-US" altLang="zh-CN" dirty="0"/>
              <a:t>jdbc.url=</a:t>
            </a:r>
            <a:r>
              <a:rPr lang="en-US" altLang="zh-CN" dirty="0" err="1"/>
              <a:t>jdbc:mysql</a:t>
            </a:r>
            <a:r>
              <a:rPr lang="en-US" altLang="zh-CN" dirty="0"/>
              <a:t>://localhost:3306/</a:t>
            </a:r>
            <a:r>
              <a:rPr lang="en-US" altLang="zh-CN" dirty="0" err="1"/>
              <a:t>springtest?characterEncoding</a:t>
            </a:r>
            <a:r>
              <a:rPr lang="en-US" altLang="zh-CN" dirty="0"/>
              <a:t>=utf8</a:t>
            </a:r>
          </a:p>
          <a:p>
            <a:r>
              <a:rPr lang="en-US" altLang="zh-CN" dirty="0" err="1"/>
              <a:t>jdbc.username</a:t>
            </a:r>
            <a:r>
              <a:rPr lang="en-US" altLang="zh-CN" dirty="0"/>
              <a:t>=root</a:t>
            </a:r>
          </a:p>
          <a:p>
            <a:r>
              <a:rPr lang="en-US" altLang="zh-CN" dirty="0" err="1"/>
              <a:t>jdbc.password</a:t>
            </a:r>
            <a:r>
              <a:rPr lang="en-US" altLang="zh-CN" dirty="0"/>
              <a:t>=root</a:t>
            </a:r>
          </a:p>
          <a:p>
            <a:r>
              <a:rPr lang="en-US" altLang="zh-CN" dirty="0" err="1"/>
              <a:t>jdbc.maxTotal</a:t>
            </a:r>
            <a:r>
              <a:rPr lang="en-US" altLang="zh-CN" dirty="0"/>
              <a:t>=30</a:t>
            </a:r>
          </a:p>
          <a:p>
            <a:r>
              <a:rPr lang="en-US" altLang="zh-CN" dirty="0" err="1"/>
              <a:t>jdbc.maxIdle</a:t>
            </a:r>
            <a:r>
              <a:rPr lang="en-US" altLang="zh-CN" dirty="0"/>
              <a:t>=10</a:t>
            </a:r>
          </a:p>
          <a:p>
            <a:r>
              <a:rPr lang="en-US" altLang="zh-CN" dirty="0" err="1"/>
              <a:t>jdbc.initialSize</a:t>
            </a:r>
            <a:r>
              <a:rPr lang="en-US" altLang="zh-CN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50136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54789-D7F5-43B4-8F1B-142CC04D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创建持久化类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D9DE3-0F8D-488E-88A7-3DE8B81E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 err="1">
                <a:solidFill>
                  <a:srgbClr val="C00000"/>
                </a:solidFill>
              </a:rPr>
              <a:t>com.mybatis.po</a:t>
            </a:r>
            <a:r>
              <a:rPr lang="zh-CN" altLang="en-US" dirty="0"/>
              <a:t>的包，并在该包中创建持久化类</a:t>
            </a:r>
            <a:r>
              <a:rPr lang="en-US" altLang="zh-CN" dirty="0" err="1"/>
              <a:t>MyUser</a:t>
            </a:r>
            <a:r>
              <a:rPr lang="zh-CN" altLang="en-US" dirty="0"/>
              <a:t>。该类与</a:t>
            </a:r>
            <a:r>
              <a:rPr lang="en-US" altLang="zh-CN" dirty="0">
                <a:solidFill>
                  <a:srgbClr val="C00000"/>
                </a:solidFill>
              </a:rPr>
              <a:t>3.5.3</a:t>
            </a:r>
            <a:r>
              <a:rPr lang="zh-CN" altLang="en-US" dirty="0">
                <a:solidFill>
                  <a:srgbClr val="C00000"/>
                </a:solidFill>
              </a:rPr>
              <a:t>节</a:t>
            </a:r>
            <a:r>
              <a:rPr lang="zh-CN" altLang="en-US" dirty="0"/>
              <a:t>相同。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A0C24-5FBB-4DC1-AF9C-E55E17A0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845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7253-3045-4974-A95E-C6773D96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8DD22-B09F-48F6-890D-AFF2C2E8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 err="1">
                <a:solidFill>
                  <a:srgbClr val="C00000"/>
                </a:solidFill>
              </a:rPr>
              <a:t>com.mybatis.mapper</a:t>
            </a:r>
            <a:r>
              <a:rPr lang="zh-CN" altLang="en-US" dirty="0"/>
              <a:t>的包，并在该包中创建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>
                <a:solidFill>
                  <a:srgbClr val="C00000"/>
                </a:solidFill>
              </a:rPr>
              <a:t>UserMapper.xml</a:t>
            </a:r>
            <a:r>
              <a:rPr lang="zh-CN" altLang="en-US" dirty="0"/>
              <a:t>。该文件与</a:t>
            </a:r>
            <a:r>
              <a:rPr lang="en-US" altLang="zh-CN" dirty="0">
                <a:solidFill>
                  <a:srgbClr val="C00000"/>
                </a:solidFill>
              </a:rPr>
              <a:t>3.5.5</a:t>
            </a:r>
            <a:r>
              <a:rPr lang="zh-CN" altLang="en-US" dirty="0">
                <a:solidFill>
                  <a:srgbClr val="C00000"/>
                </a:solidFill>
              </a:rPr>
              <a:t>节</a:t>
            </a:r>
            <a:r>
              <a:rPr lang="zh-CN" altLang="en-US" dirty="0"/>
              <a:t>相同。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5D9EB-ED28-450C-8409-B82D228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48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BF05C-2174-4B1E-AB07-DF98C79F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1B56-5BB7-454C-9495-4D1B3461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config</a:t>
            </a:r>
            <a:r>
              <a:rPr lang="zh-CN" altLang="en-US" dirty="0"/>
              <a:t>包中，创建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的核心配置文件</a:t>
            </a:r>
            <a:r>
              <a:rPr lang="en-US" altLang="zh-CN" dirty="0">
                <a:solidFill>
                  <a:srgbClr val="C00000"/>
                </a:solidFill>
              </a:rPr>
              <a:t>mybatis-config.xml</a:t>
            </a:r>
            <a:r>
              <a:rPr lang="zh-CN" altLang="en-US" dirty="0"/>
              <a:t>。在该文件中，配置</a:t>
            </a:r>
            <a:r>
              <a:rPr lang="zh-CN" altLang="en-US" dirty="0">
                <a:solidFill>
                  <a:srgbClr val="C00000"/>
                </a:solidFill>
              </a:rPr>
              <a:t>实体类别名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日志输出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E9853-00E1-4AE1-9200-12B56CE9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C1D570-1768-4410-AE0C-26A8620FF564}"/>
              </a:ext>
            </a:extLst>
          </p:cNvPr>
          <p:cNvSpPr txBox="1"/>
          <p:nvPr/>
        </p:nvSpPr>
        <p:spPr>
          <a:xfrm>
            <a:off x="1123720" y="3051672"/>
            <a:ext cx="6554118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&lt;configuration&gt;</a:t>
            </a:r>
          </a:p>
          <a:p>
            <a:r>
              <a:rPr lang="en-US" altLang="zh-CN" dirty="0"/>
              <a:t>	&lt;settings&gt;</a:t>
            </a:r>
          </a:p>
          <a:p>
            <a:r>
              <a:rPr lang="en-US" altLang="zh-CN" dirty="0"/>
              <a:t>		&lt;setting name="</a:t>
            </a:r>
            <a:r>
              <a:rPr lang="en-US" altLang="zh-CN" dirty="0" err="1"/>
              <a:t>logImpl</a:t>
            </a:r>
            <a:r>
              <a:rPr lang="en-US" altLang="zh-CN" dirty="0"/>
              <a:t>" value="LOG4J" /&gt;</a:t>
            </a:r>
          </a:p>
          <a:p>
            <a:r>
              <a:rPr lang="en-US" altLang="zh-CN" dirty="0"/>
              <a:t>	&lt;/settings&gt;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typeAliases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&lt;package name="</a:t>
            </a:r>
            <a:r>
              <a:rPr lang="en-US" altLang="zh-CN" dirty="0" err="1"/>
              <a:t>com.mybatis.po</a:t>
            </a:r>
            <a:r>
              <a:rPr lang="en-US" altLang="zh-CN" dirty="0"/>
              <a:t>" /&gt;</a:t>
            </a:r>
          </a:p>
          <a:p>
            <a:r>
              <a:rPr lang="en-US" altLang="zh-CN" dirty="0"/>
              <a:t>	&lt;/</a:t>
            </a:r>
            <a:r>
              <a:rPr lang="en-US" altLang="zh-CN" dirty="0" err="1"/>
              <a:t>typeAliases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&lt;/configuration&gt;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4963DF-8143-4331-BC71-04A31832D25F}"/>
              </a:ext>
            </a:extLst>
          </p:cNvPr>
          <p:cNvSpPr/>
          <p:nvPr/>
        </p:nvSpPr>
        <p:spPr>
          <a:xfrm>
            <a:off x="7909190" y="4330999"/>
            <a:ext cx="4213951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数据源的配置哪去了？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8468BA6-B6DC-48E7-946A-9F71F8943C7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555036" y="4132767"/>
            <a:ext cx="1354154" cy="948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1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3.1  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简介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15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28D41-7CD0-4191-AA84-8E9DFBB2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Mapper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48B48-0694-45B7-BD1A-AFA6379A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com.mybatis.mapper</a:t>
            </a:r>
            <a:r>
              <a:rPr lang="zh-CN" altLang="en-US" dirty="0"/>
              <a:t>包中，创建接口</a:t>
            </a:r>
            <a:r>
              <a:rPr lang="en-US" altLang="zh-CN" dirty="0" err="1">
                <a:solidFill>
                  <a:srgbClr val="C00000"/>
                </a:solidFill>
              </a:rPr>
              <a:t>UserMapper</a:t>
            </a:r>
            <a:r>
              <a:rPr lang="zh-CN" altLang="en-US" dirty="0"/>
              <a:t>。使用</a:t>
            </a:r>
            <a:r>
              <a:rPr lang="en-US" altLang="zh-CN" dirty="0">
                <a:solidFill>
                  <a:srgbClr val="C00000"/>
                </a:solidFill>
              </a:rPr>
              <a:t>@Repository</a:t>
            </a:r>
            <a:r>
              <a:rPr lang="zh-CN" altLang="en-US" dirty="0"/>
              <a:t>注解标注该接口是数据访问层。该接口中的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与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>
                <a:solidFill>
                  <a:srgbClr val="C00000"/>
                </a:solidFill>
              </a:rPr>
              <a:t>UserMapper.xml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/>
              <a:t>一致。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068CD-2992-4E01-A502-ABFF3A36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098755-1965-4705-80EC-894EDE143178}"/>
              </a:ext>
            </a:extLst>
          </p:cNvPr>
          <p:cNvSpPr txBox="1"/>
          <p:nvPr/>
        </p:nvSpPr>
        <p:spPr>
          <a:xfrm>
            <a:off x="705080" y="3040655"/>
            <a:ext cx="8494004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286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@Repository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interface UserMapper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MyUser selectUserById(Integer id);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List&lt;MyUser&gt; selectAllUser();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int addUser(MyUser myUser);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int updateUser(MyUser myUser);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int deleteUser(Integer id);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6695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D20417-78EF-4843-A117-B43E0EEC1F0D}"/>
              </a:ext>
            </a:extLst>
          </p:cNvPr>
          <p:cNvSpPr/>
          <p:nvPr/>
        </p:nvSpPr>
        <p:spPr>
          <a:xfrm>
            <a:off x="4124547" y="5415127"/>
            <a:ext cx="5756313" cy="13646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UserMapper.xml 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文件中有几个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054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5C6A0-DCBB-42B2-BA23-383AD5EC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创建控制类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04927-3667-4EEB-B9D7-25F37EBA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/>
              <a:t>controller</a:t>
            </a:r>
            <a:r>
              <a:rPr lang="zh-CN" altLang="en-US" dirty="0"/>
              <a:t>的包，并在该包中创建控制器类</a:t>
            </a:r>
            <a:r>
              <a:rPr lang="en-US" altLang="zh-CN" dirty="0" err="1"/>
              <a:t>TestController</a:t>
            </a:r>
            <a:r>
              <a:rPr lang="zh-CN" altLang="en-US" dirty="0"/>
              <a:t>。在该控制器类中，调用</a:t>
            </a:r>
            <a:r>
              <a:rPr lang="en-US" altLang="zh-CN" dirty="0">
                <a:solidFill>
                  <a:srgbClr val="C00000"/>
                </a:solidFill>
              </a:rPr>
              <a:t>Mapper</a:t>
            </a:r>
            <a:r>
              <a:rPr lang="zh-CN" altLang="en-US" dirty="0">
                <a:solidFill>
                  <a:srgbClr val="C00000"/>
                </a:solidFill>
              </a:rPr>
              <a:t>接口中的方法操作数据库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F9FD2-2D0F-450E-859B-A086A66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1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14FA1-E132-40F8-8CD3-D1FA68C7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B6F11-E13D-490C-BA90-C23C209F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/WEB-INF/</a:t>
            </a:r>
            <a:r>
              <a:rPr lang="zh-CN" altLang="en-US" dirty="0"/>
              <a:t>目录下，创建一个名为</a:t>
            </a:r>
            <a:r>
              <a:rPr lang="en-US" altLang="zh-CN" dirty="0" err="1"/>
              <a:t>jsp</a:t>
            </a:r>
            <a:r>
              <a:rPr lang="zh-CN" altLang="en-US" dirty="0"/>
              <a:t>的文件夹，并在该文件夹中创建</a:t>
            </a:r>
            <a:r>
              <a:rPr lang="en-US" altLang="zh-CN" dirty="0" err="1">
                <a:solidFill>
                  <a:srgbClr val="C00000"/>
                </a:solidFill>
              </a:rPr>
              <a:t>test.jsp</a:t>
            </a:r>
            <a:r>
              <a:rPr lang="zh-CN" altLang="en-US" dirty="0"/>
              <a:t>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B7C3E-2596-441F-AD3D-0DEBFB14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80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45144-3C75-4772-9182-CEA83C84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Web</a:t>
            </a:r>
            <a:r>
              <a:rPr lang="zh-CN" altLang="en-US" sz="2800" dirty="0"/>
              <a:t>、</a:t>
            </a:r>
            <a:r>
              <a:rPr lang="en-US" altLang="zh-CN" sz="2800" dirty="0"/>
              <a:t>Spring</a:t>
            </a:r>
            <a:r>
              <a:rPr lang="zh-CN" altLang="en-US" sz="2800" dirty="0"/>
              <a:t>、</a:t>
            </a:r>
            <a:r>
              <a:rPr lang="en-US" altLang="zh-CN" sz="2800" dirty="0"/>
              <a:t>Spring MVC</a:t>
            </a:r>
            <a:r>
              <a:rPr lang="zh-CN" altLang="en-US" sz="2800" dirty="0"/>
              <a:t>的配置文件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023D0-7C34-40A5-B490-AF8C6EC4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config</a:t>
            </a:r>
            <a:r>
              <a:rPr lang="zh-CN" altLang="en-US" dirty="0"/>
              <a:t>包中创建</a:t>
            </a:r>
            <a:r>
              <a:rPr lang="en-US" altLang="zh-CN" dirty="0"/>
              <a:t>Spring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applicationContext.xml</a:t>
            </a:r>
            <a:r>
              <a:rPr lang="zh-CN" altLang="en-US" dirty="0"/>
              <a:t>和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springmvc.xml</a:t>
            </a:r>
            <a:r>
              <a:rPr lang="zh-CN" altLang="en-US" dirty="0"/>
              <a:t>，在应用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/WEB-INF/</a:t>
            </a:r>
            <a:r>
              <a:rPr lang="zh-CN" altLang="en-US" dirty="0"/>
              <a:t>目录中创建</a:t>
            </a:r>
            <a:r>
              <a:rPr lang="en-US" altLang="zh-CN" dirty="0"/>
              <a:t>Web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web.xml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D6FF6-FFB2-4438-8A45-292B4F31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8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EC114-6D5C-4BB0-A8E3-AD77C20F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10490-2F33-4C24-9673-8D162DD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首先，使用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context:property-placeholder</a:t>
            </a:r>
            <a:r>
              <a:rPr lang="en-US" altLang="zh-CN" dirty="0">
                <a:solidFill>
                  <a:srgbClr val="C00000"/>
                </a:solidFill>
              </a:rPr>
              <a:t>/&gt;</a:t>
            </a:r>
            <a:r>
              <a:rPr lang="zh-CN" altLang="en-US" dirty="0"/>
              <a:t>加载数据库连接信息属性文件；</a:t>
            </a:r>
            <a:endParaRPr lang="en-US" altLang="zh-CN" dirty="0"/>
          </a:p>
          <a:p>
            <a:r>
              <a:rPr lang="zh-CN" altLang="en-US" dirty="0"/>
              <a:t>其次，使用</a:t>
            </a:r>
            <a:r>
              <a:rPr lang="en-US" altLang="zh-CN" dirty="0">
                <a:solidFill>
                  <a:srgbClr val="C00000"/>
                </a:solidFill>
              </a:rPr>
              <a:t>org.apache.commons.dbcp2.BasicDataSource</a:t>
            </a:r>
            <a:r>
              <a:rPr lang="zh-CN" altLang="en-US" dirty="0"/>
              <a:t>配置数据源，并使用</a:t>
            </a:r>
            <a:r>
              <a:rPr lang="en-US" altLang="zh-CN" dirty="0"/>
              <a:t>org.springframework.jdbc.datasource.</a:t>
            </a:r>
            <a:r>
              <a:rPr lang="en-US" altLang="zh-CN" dirty="0">
                <a:solidFill>
                  <a:srgbClr val="C00000"/>
                </a:solidFill>
              </a:rPr>
              <a:t>DataSourceTransactionManager</a:t>
            </a:r>
            <a:r>
              <a:rPr lang="zh-CN" altLang="en-US" dirty="0"/>
              <a:t>为数据源添加事务管理器；</a:t>
            </a:r>
            <a:endParaRPr lang="en-US" altLang="zh-CN" dirty="0"/>
          </a:p>
          <a:p>
            <a:r>
              <a:rPr lang="zh-CN" altLang="en-US" dirty="0"/>
              <a:t>再次，使用</a:t>
            </a:r>
            <a:r>
              <a:rPr lang="en-US" altLang="zh-CN" dirty="0" err="1">
                <a:solidFill>
                  <a:srgbClr val="C00000"/>
                </a:solidFill>
              </a:rPr>
              <a:t>org.mybatis.spring.SqlSessionFactoryBean</a:t>
            </a:r>
            <a:r>
              <a:rPr lang="zh-CN" altLang="en-US" dirty="0"/>
              <a:t>配置</a:t>
            </a:r>
            <a:r>
              <a:rPr lang="en-US" altLang="zh-CN" dirty="0" err="1"/>
              <a:t>MyBatis</a:t>
            </a:r>
            <a:r>
              <a:rPr lang="zh-CN" altLang="en-US" dirty="0"/>
              <a:t>工厂，同时指定数据源，并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完美整合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最后，使用</a:t>
            </a:r>
            <a:r>
              <a:rPr lang="en-US" altLang="zh-CN" dirty="0" err="1">
                <a:solidFill>
                  <a:srgbClr val="C00000"/>
                </a:solidFill>
              </a:rPr>
              <a:t>org.mybatis.spring.mapper.MapperScannerConfigurer</a:t>
            </a:r>
            <a:r>
              <a:rPr lang="zh-CN" altLang="en-US" dirty="0"/>
              <a:t>实现</a:t>
            </a:r>
            <a:r>
              <a:rPr lang="en-US" altLang="zh-CN" dirty="0">
                <a:solidFill>
                  <a:srgbClr val="C00000"/>
                </a:solidFill>
              </a:rPr>
              <a:t>Mapper</a:t>
            </a:r>
            <a:r>
              <a:rPr lang="zh-CN" altLang="en-US" dirty="0">
                <a:solidFill>
                  <a:srgbClr val="C00000"/>
                </a:solidFill>
              </a:rPr>
              <a:t>代理开发</a:t>
            </a:r>
            <a:r>
              <a:rPr lang="zh-CN" altLang="en-US" dirty="0"/>
              <a:t>，将</a:t>
            </a:r>
            <a:r>
              <a:rPr lang="en-US" altLang="zh-CN" dirty="0" err="1"/>
              <a:t>basePackage</a:t>
            </a:r>
            <a:r>
              <a:rPr lang="zh-CN" altLang="en-US" dirty="0"/>
              <a:t>属性指定包中所有接口自动装配为</a:t>
            </a:r>
            <a:r>
              <a:rPr lang="en-US" altLang="zh-CN" dirty="0" err="1"/>
              <a:t>MyBatis</a:t>
            </a:r>
            <a:r>
              <a:rPr lang="zh-CN" altLang="en-US" dirty="0"/>
              <a:t>映射接口</a:t>
            </a:r>
            <a:r>
              <a:rPr lang="en-US" altLang="zh-CN" dirty="0"/>
              <a:t>Mapper</a:t>
            </a:r>
            <a:r>
              <a:rPr lang="zh-CN" altLang="en-US" dirty="0"/>
              <a:t>的实现类的实例（映射器），所有映射器都被自动注入</a:t>
            </a:r>
            <a:r>
              <a:rPr lang="en-US" altLang="zh-CN" dirty="0" err="1"/>
              <a:t>SqlSessionFactory</a:t>
            </a:r>
            <a:r>
              <a:rPr lang="zh-CN" altLang="en-US" dirty="0"/>
              <a:t>实例，同时扫描包中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映射文件</a:t>
            </a:r>
            <a:r>
              <a:rPr lang="zh-CN" altLang="en-US" dirty="0"/>
              <a:t>，</a:t>
            </a:r>
            <a:r>
              <a:rPr lang="en-US" altLang="zh-CN" dirty="0" err="1"/>
              <a:t>MyBatis</a:t>
            </a:r>
            <a:r>
              <a:rPr lang="zh-CN" altLang="en-US" dirty="0"/>
              <a:t>核心配置文件不再加载</a:t>
            </a:r>
            <a:r>
              <a:rPr lang="en-US" altLang="zh-CN" dirty="0"/>
              <a:t>SQL</a:t>
            </a:r>
            <a:r>
              <a:rPr lang="zh-CN" altLang="en-US" dirty="0"/>
              <a:t>映射文件。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532E3C-3E12-4BB1-A88A-26356504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24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A62E-B9DC-447C-9CED-5250C9D3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D3C35-5C4B-4478-B53C-4ED5ACC3D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/>
              <a:t>springmvc.xml</a:t>
            </a:r>
            <a:r>
              <a:rPr lang="zh-CN" altLang="en-US" dirty="0"/>
              <a:t>中，使用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context:component-scan</a:t>
            </a:r>
            <a:r>
              <a:rPr lang="en-US" altLang="zh-CN" dirty="0">
                <a:solidFill>
                  <a:srgbClr val="C00000"/>
                </a:solidFill>
              </a:rPr>
              <a:t>/&gt;</a:t>
            </a:r>
            <a:r>
              <a:rPr lang="zh-CN" altLang="en-US" dirty="0"/>
              <a:t>扫描控制器包，并使用</a:t>
            </a:r>
            <a:r>
              <a:rPr lang="en-US" altLang="zh-CN" dirty="0">
                <a:solidFill>
                  <a:srgbClr val="C00000"/>
                </a:solidFill>
              </a:rPr>
              <a:t>org.springframework.web.servlet.view.InternalResourceViewResolver</a:t>
            </a:r>
            <a:r>
              <a:rPr lang="zh-CN" altLang="en-US" dirty="0"/>
              <a:t>配置视图解析器。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E8F39-9CB3-4C52-91A1-2346F6E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3326C2-B0AC-4AA9-B6E2-FCF693F7FE61}"/>
              </a:ext>
            </a:extLst>
          </p:cNvPr>
          <p:cNvSpPr txBox="1"/>
          <p:nvPr/>
        </p:nvSpPr>
        <p:spPr>
          <a:xfrm>
            <a:off x="838200" y="3429000"/>
            <a:ext cx="8690120" cy="25431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base-package="controller"/&gt;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&lt;bean class="org.springframework.web.servlet.view.InternalResourceViewResolver"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id="</a:t>
            </a:r>
            <a:r>
              <a:rPr lang="en-US" altLang="zh-CN" dirty="0" err="1"/>
              <a:t>internalResourceViewResolver</a:t>
            </a:r>
            <a:r>
              <a:rPr lang="en-US" altLang="zh-CN" dirty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&lt;property name="prefix" value="/WEB-INF/</a:t>
            </a:r>
            <a:r>
              <a:rPr lang="en-US" altLang="zh-CN" dirty="0" err="1"/>
              <a:t>jsp</a:t>
            </a:r>
            <a:r>
              <a:rPr lang="en-US" altLang="zh-CN" dirty="0"/>
              <a:t>/" /&gt;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 /&gt;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&lt;/bean&gt;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71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4557-F722-4641-B523-82A58E03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6552E-C67D-45B7-89D3-06FF5C14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首先通过</a:t>
            </a:r>
            <a:r>
              <a:rPr lang="en-US" altLang="zh-CN" dirty="0">
                <a:solidFill>
                  <a:srgbClr val="C00000"/>
                </a:solidFill>
              </a:rPr>
              <a:t>&lt;context-param&gt;</a:t>
            </a:r>
            <a:r>
              <a:rPr lang="zh-CN" altLang="en-US" dirty="0"/>
              <a:t>加载</a:t>
            </a:r>
            <a:r>
              <a:rPr lang="en-US" altLang="zh-CN" dirty="0"/>
              <a:t>Spring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applicationContext.xml</a:t>
            </a:r>
            <a:r>
              <a:rPr lang="zh-CN" altLang="en-US" dirty="0"/>
              <a:t>，并通过</a:t>
            </a:r>
            <a:r>
              <a:rPr lang="en-US" altLang="zh-CN" dirty="0" err="1"/>
              <a:t>org.springframework.web.context.</a:t>
            </a:r>
            <a:r>
              <a:rPr lang="en-US" altLang="zh-CN" dirty="0" err="1">
                <a:solidFill>
                  <a:srgbClr val="C00000"/>
                </a:solidFill>
              </a:rPr>
              <a:t>ContextLoaderListener</a:t>
            </a:r>
            <a:r>
              <a:rPr lang="zh-CN" altLang="en-US" dirty="0">
                <a:solidFill>
                  <a:srgbClr val="C00000"/>
                </a:solidFill>
              </a:rPr>
              <a:t>启动</a:t>
            </a:r>
            <a:r>
              <a:rPr lang="en-US" altLang="zh-CN" dirty="0">
                <a:solidFill>
                  <a:srgbClr val="C00000"/>
                </a:solidFill>
              </a:rPr>
              <a:t>Spring</a:t>
            </a:r>
            <a:r>
              <a:rPr lang="zh-CN" altLang="en-US" dirty="0">
                <a:solidFill>
                  <a:srgbClr val="C00000"/>
                </a:solidFill>
              </a:rPr>
              <a:t>容器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其次配置</a:t>
            </a:r>
            <a:r>
              <a:rPr lang="en-US" altLang="zh-CN" dirty="0">
                <a:solidFill>
                  <a:srgbClr val="C00000"/>
                </a:solidFill>
              </a:rPr>
              <a:t>Spring MVC </a:t>
            </a:r>
            <a:r>
              <a:rPr lang="en-US" altLang="zh-CN" dirty="0" err="1">
                <a:solidFill>
                  <a:srgbClr val="C00000"/>
                </a:solidFill>
              </a:rPr>
              <a:t>DispatcherServlet</a:t>
            </a:r>
            <a:r>
              <a:rPr lang="zh-CN" altLang="en-US" dirty="0"/>
              <a:t>，并加载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springmvc.xml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C9980-0397-445E-94EC-5C202CFC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439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A3997-E267-4FF2-A01D-61D26DB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03985-057D-4A9C-ABF7-200741EF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发布应用</a:t>
            </a:r>
            <a:r>
              <a:rPr lang="en-US" altLang="zh-CN" dirty="0"/>
              <a:t>ch3_2</a:t>
            </a:r>
            <a:r>
              <a:rPr lang="zh-CN" altLang="en-US" dirty="0"/>
              <a:t>到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后，通过地址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http://localhost:8080/ch3_2/test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E1DFE-0DF5-45A6-A2D2-E5683C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75C5C1-7C8F-4F4B-A229-014FC5AB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89" y="2602639"/>
            <a:ext cx="528955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646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ACADC7-2230-864C-A77A-DA0BF843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08" y="352769"/>
            <a:ext cx="8220812" cy="879086"/>
          </a:xfrm>
        </p:spPr>
        <p:txBody>
          <a:bodyPr/>
          <a:lstStyle/>
          <a:p>
            <a:pPr eaLnBrk="1" hangingPunct="1"/>
            <a:r>
              <a:rPr lang="en-US" altLang="zh-CN" dirty="0"/>
              <a:t>3.6  SSM</a:t>
            </a:r>
            <a:r>
              <a:rPr lang="zh-CN" altLang="en-US" dirty="0"/>
              <a:t>框架整合开发</a:t>
            </a:r>
            <a:endParaRPr lang="zh-CN" altLang="en-US" sz="2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F4110DD-B710-B748-88DE-CD75D504A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8401"/>
            <a:ext cx="10515600" cy="5006830"/>
          </a:xfrm>
        </p:spPr>
        <p:txBody>
          <a:bodyPr>
            <a:normAutofit/>
          </a:bodyPr>
          <a:lstStyle/>
          <a:p>
            <a:r>
              <a:rPr lang="en-US" altLang="zh-CN" dirty="0"/>
              <a:t>3.6.1  </a:t>
            </a:r>
            <a:r>
              <a:rPr lang="zh-CN" altLang="en-US" dirty="0"/>
              <a:t>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3.6.2  </a:t>
            </a:r>
            <a:r>
              <a:rPr lang="en-US" altLang="zh-CN" dirty="0" err="1"/>
              <a:t>MapperScannerConfigurer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en-US" altLang="zh-CN" dirty="0"/>
              <a:t>3.6.3  </a:t>
            </a:r>
            <a:r>
              <a:rPr lang="zh-CN" altLang="en-US" dirty="0"/>
              <a:t>整合示例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3.6.4  </a:t>
            </a:r>
            <a:r>
              <a:rPr lang="en-US" altLang="zh-CN" dirty="0" err="1">
                <a:solidFill>
                  <a:srgbClr val="C00000"/>
                </a:solidFill>
              </a:rPr>
              <a:t>SqlSessionDaoSupport</a:t>
            </a:r>
            <a:r>
              <a:rPr lang="zh-CN" altLang="en-US" dirty="0">
                <a:solidFill>
                  <a:srgbClr val="C00000"/>
                </a:solidFill>
              </a:rPr>
              <a:t>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755278-7C6D-194D-B9C6-F3E13F17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86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F61ED-3D39-4EE9-ABF0-E068B7E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3.6.4  </a:t>
            </a:r>
            <a:r>
              <a:rPr lang="en-US" altLang="zh-CN" dirty="0" err="1"/>
              <a:t>SqlSessionDaoSupport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F800D-B0C3-438A-A508-15456B6F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3.6.3</a:t>
            </a:r>
            <a:r>
              <a:rPr lang="zh-CN" altLang="en-US" dirty="0"/>
              <a:t>节的示例可知，在</a:t>
            </a:r>
            <a:r>
              <a:rPr lang="en-US" altLang="zh-CN" dirty="0" err="1"/>
              <a:t>MyBatis</a:t>
            </a:r>
            <a:r>
              <a:rPr lang="zh-CN" altLang="en-US" dirty="0"/>
              <a:t>中，当我们编写好访问数据库的映射器接口后，</a:t>
            </a:r>
            <a:r>
              <a:rPr lang="en-US" altLang="zh-CN" dirty="0" err="1">
                <a:solidFill>
                  <a:srgbClr val="C00000"/>
                </a:solidFill>
              </a:rPr>
              <a:t>MapperScannerConfigurer</a:t>
            </a:r>
            <a:r>
              <a:rPr lang="zh-CN" altLang="en-US" dirty="0"/>
              <a:t>就能自动根据这些接口生成</a:t>
            </a:r>
            <a:r>
              <a:rPr lang="en-US" altLang="zh-CN" dirty="0">
                <a:solidFill>
                  <a:srgbClr val="C00000"/>
                </a:solidFill>
              </a:rPr>
              <a:t>DAO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，然后使用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/>
              <a:t>把这些</a:t>
            </a:r>
            <a:r>
              <a:rPr lang="en-US" altLang="zh-CN" dirty="0"/>
              <a:t>DAO</a:t>
            </a:r>
            <a:r>
              <a:rPr lang="zh-CN" altLang="en-US" dirty="0"/>
              <a:t>对象注入到业务逻辑层或控制层。因此，在这种情况下的</a:t>
            </a:r>
            <a:r>
              <a:rPr lang="en-US" altLang="zh-CN" dirty="0"/>
              <a:t>DAO</a:t>
            </a:r>
            <a:r>
              <a:rPr lang="zh-CN" altLang="en-US" dirty="0"/>
              <a:t>层中，几乎不用编写代码，而且也没有地方编写，因为只有接口。这固然方便，不过当我们需要在</a:t>
            </a:r>
            <a:r>
              <a:rPr lang="en-US" altLang="zh-CN" dirty="0"/>
              <a:t>DAO</a:t>
            </a:r>
            <a:r>
              <a:rPr lang="zh-CN" altLang="en-US" dirty="0"/>
              <a:t>层写代码时，这种方式就无能为力。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C3B27-5088-4B4B-9EC6-7FBA5EDA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2EE649-5EB0-4E2E-96BA-BE696BD67C06}"/>
              </a:ext>
            </a:extLst>
          </p:cNvPr>
          <p:cNvSpPr/>
          <p:nvPr/>
        </p:nvSpPr>
        <p:spPr>
          <a:xfrm>
            <a:off x="4029700" y="4378165"/>
            <a:ext cx="5312604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想在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DAO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层中，写点逻辑咋办？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69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D76B6-F5C6-45D5-B4CC-BB34BE88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en-US" altLang="zh-CN" dirty="0" err="1"/>
              <a:t>MyBatis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536F-D6C4-4F5B-8FCA-2BE9FE39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/>
              <a:t>本是</a:t>
            </a:r>
            <a:r>
              <a:rPr lang="en-US" altLang="zh-CN" dirty="0" err="1"/>
              <a:t>apache</a:t>
            </a:r>
            <a:r>
              <a:rPr lang="zh-CN" altLang="en-US" dirty="0"/>
              <a:t>的一个开源项目</a:t>
            </a:r>
            <a:r>
              <a:rPr lang="en-US" altLang="zh-CN" dirty="0" err="1"/>
              <a:t>iBatis</a:t>
            </a:r>
            <a:r>
              <a:rPr lang="zh-CN" altLang="en-US" dirty="0"/>
              <a:t>，</a:t>
            </a:r>
            <a:r>
              <a:rPr lang="en-US" altLang="zh-CN" dirty="0"/>
              <a:t>2010</a:t>
            </a:r>
            <a:r>
              <a:rPr lang="zh-CN" altLang="en-US" dirty="0"/>
              <a:t>年这个项目由</a:t>
            </a:r>
            <a:r>
              <a:rPr lang="en-US" altLang="zh-CN" dirty="0" err="1"/>
              <a:t>apache</a:t>
            </a:r>
            <a:r>
              <a:rPr lang="en-US" altLang="zh-CN" dirty="0"/>
              <a:t> software foundation</a:t>
            </a:r>
            <a:r>
              <a:rPr lang="zh-CN" altLang="en-US" dirty="0"/>
              <a:t>迁移到</a:t>
            </a:r>
            <a:r>
              <a:rPr lang="en-US" altLang="zh-CN" dirty="0"/>
              <a:t>google code</a:t>
            </a:r>
            <a:r>
              <a:rPr lang="zh-CN" altLang="en-US" dirty="0"/>
              <a:t>，并改名为</a:t>
            </a:r>
            <a:r>
              <a:rPr lang="en-US" altLang="zh-CN" dirty="0" err="1"/>
              <a:t>MyBatis</a:t>
            </a:r>
            <a:r>
              <a:rPr lang="zh-CN" altLang="en-US" dirty="0"/>
              <a:t>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/>
              <a:t>是一个基于</a:t>
            </a:r>
            <a:r>
              <a:rPr lang="en-US" altLang="zh-CN" dirty="0"/>
              <a:t>Java</a:t>
            </a:r>
            <a:r>
              <a:rPr lang="zh-CN" altLang="en-US" dirty="0"/>
              <a:t>的持久层框架。</a:t>
            </a:r>
            <a:r>
              <a:rPr lang="en-US" altLang="zh-CN" dirty="0" err="1"/>
              <a:t>MyBatis</a:t>
            </a:r>
            <a:r>
              <a:rPr lang="zh-CN" altLang="en-US" dirty="0"/>
              <a:t>提供的持久层框架包括</a:t>
            </a:r>
            <a:r>
              <a:rPr lang="en-US" altLang="zh-CN" dirty="0"/>
              <a:t>SQL Maps</a:t>
            </a:r>
            <a:r>
              <a:rPr lang="zh-CN" altLang="en-US" dirty="0"/>
              <a:t>和</a:t>
            </a:r>
            <a:r>
              <a:rPr lang="en-US" altLang="zh-CN" dirty="0"/>
              <a:t>Data Access Objects</a:t>
            </a:r>
            <a:r>
              <a:rPr lang="zh-CN" altLang="en-US" dirty="0"/>
              <a:t>（</a:t>
            </a:r>
            <a:r>
              <a:rPr lang="en-US" altLang="zh-CN" dirty="0"/>
              <a:t>DAO</a:t>
            </a:r>
            <a:r>
              <a:rPr lang="zh-CN" altLang="en-US" dirty="0"/>
              <a:t>），它消除了几乎所有的</a:t>
            </a:r>
            <a:r>
              <a:rPr lang="en-US" altLang="zh-CN" dirty="0"/>
              <a:t>JDBC</a:t>
            </a:r>
            <a:r>
              <a:rPr lang="zh-CN" altLang="en-US" dirty="0"/>
              <a:t>代码和参数的手工设置以及结果集的检索。</a:t>
            </a:r>
            <a:r>
              <a:rPr lang="en-US" altLang="zh-CN" dirty="0" err="1"/>
              <a:t>MyBatis</a:t>
            </a:r>
            <a:r>
              <a:rPr lang="zh-CN" altLang="en-US" dirty="0"/>
              <a:t>使用简单的</a:t>
            </a:r>
            <a:r>
              <a:rPr lang="en-US" altLang="zh-CN" dirty="0"/>
              <a:t>XML</a:t>
            </a:r>
            <a:r>
              <a:rPr lang="zh-CN" altLang="en-US" dirty="0"/>
              <a:t>或注解用于配置和原始映射，将接口和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POJOs</a:t>
            </a:r>
            <a:r>
              <a:rPr lang="zh-CN" altLang="en-US" dirty="0"/>
              <a:t>（</a:t>
            </a:r>
            <a:r>
              <a:rPr lang="en-US" altLang="zh-CN" dirty="0"/>
              <a:t>Plain Old Java Objects</a:t>
            </a:r>
            <a:r>
              <a:rPr lang="zh-CN" altLang="en-US" dirty="0"/>
              <a:t>，普通的</a:t>
            </a:r>
            <a:r>
              <a:rPr lang="en-US" altLang="zh-CN" dirty="0"/>
              <a:t>Java</a:t>
            </a:r>
            <a:r>
              <a:rPr lang="zh-CN" altLang="en-US" dirty="0"/>
              <a:t>对象）映射成数据库中的记录。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24A53-30FA-4BE5-BD8B-F6ACAC3C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49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96B2-96A8-4D4B-9EE1-8504D515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r>
              <a:rPr lang="en-US" altLang="zh-CN" dirty="0" err="1"/>
              <a:t>SqlSessionDaoSupport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DE9A4-33D0-43F5-9508-A4A08717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 err="1"/>
              <a:t>org.mybatis.spring.support.SqlSessionDaoSupport</a:t>
            </a:r>
            <a:r>
              <a:rPr lang="zh-CN" altLang="en-US" dirty="0"/>
              <a:t>继承了</a:t>
            </a:r>
            <a:r>
              <a:rPr lang="en-US" altLang="zh-CN" dirty="0" err="1"/>
              <a:t>org.springframework.dao.support.DaoSupport</a:t>
            </a:r>
            <a:r>
              <a:rPr lang="zh-CN" altLang="en-US" dirty="0"/>
              <a:t>类，是一个抽象类，是作为</a:t>
            </a:r>
            <a:r>
              <a:rPr lang="en-US" altLang="zh-CN" dirty="0"/>
              <a:t>DAO</a:t>
            </a:r>
            <a:r>
              <a:rPr lang="zh-CN" altLang="en-US" dirty="0"/>
              <a:t>的基类使用，需要一个</a:t>
            </a:r>
            <a:r>
              <a:rPr lang="en-US" altLang="zh-CN" dirty="0" err="1"/>
              <a:t>SqlSessionFactory</a:t>
            </a:r>
            <a:r>
              <a:rPr lang="zh-CN" altLang="en-US" dirty="0"/>
              <a:t>。我们在继承</a:t>
            </a:r>
            <a:r>
              <a:rPr lang="en-US" altLang="zh-CN" dirty="0" err="1"/>
              <a:t>SqlSessionDaoSupport</a:t>
            </a:r>
            <a:r>
              <a:rPr lang="zh-CN" altLang="en-US" dirty="0"/>
              <a:t>类的子类中通过调用</a:t>
            </a:r>
            <a:r>
              <a:rPr lang="en-US" altLang="zh-CN" dirty="0" err="1"/>
              <a:t>SqlSessionDaoSupport</a:t>
            </a:r>
            <a:r>
              <a:rPr lang="zh-CN" altLang="en-US" dirty="0"/>
              <a:t>类的</a:t>
            </a:r>
            <a:r>
              <a:rPr lang="en-US" altLang="zh-CN" dirty="0" err="1">
                <a:solidFill>
                  <a:srgbClr val="C00000"/>
                </a:solidFill>
              </a:rPr>
              <a:t>getSqlSession</a:t>
            </a:r>
            <a:r>
              <a:rPr lang="en-US" altLang="zh-CN" dirty="0"/>
              <a:t>()</a:t>
            </a:r>
            <a:r>
              <a:rPr lang="zh-CN" altLang="en-US" dirty="0"/>
              <a:t>方法来获取这个</a:t>
            </a:r>
            <a:r>
              <a:rPr lang="en-US" altLang="zh-CN" dirty="0" err="1">
                <a:solidFill>
                  <a:srgbClr val="C00000"/>
                </a:solidFill>
              </a:rPr>
              <a:t>SqlSessionFactory</a:t>
            </a:r>
            <a:r>
              <a:rPr lang="zh-CN" altLang="en-US" dirty="0"/>
              <a:t>提供的</a:t>
            </a:r>
            <a:r>
              <a:rPr lang="en-US" altLang="zh-CN" dirty="0" err="1">
                <a:solidFill>
                  <a:srgbClr val="C00000"/>
                </a:solidFill>
              </a:rPr>
              <a:t>SqlSessionTemplate</a:t>
            </a:r>
            <a:r>
              <a:rPr lang="zh-CN" altLang="en-US" dirty="0"/>
              <a:t>对象。而</a:t>
            </a:r>
            <a:r>
              <a:rPr lang="en-US" altLang="zh-CN" dirty="0" err="1">
                <a:solidFill>
                  <a:srgbClr val="C00000"/>
                </a:solidFill>
              </a:rPr>
              <a:t>SqlSessionTemplate</a:t>
            </a:r>
            <a:r>
              <a:rPr lang="zh-CN" altLang="en-US" dirty="0"/>
              <a:t>类实现了</a:t>
            </a:r>
            <a:r>
              <a:rPr lang="en-US" altLang="zh-CN" dirty="0" err="1">
                <a:solidFill>
                  <a:srgbClr val="C00000"/>
                </a:solidFill>
              </a:rPr>
              <a:t>SqlSession</a:t>
            </a:r>
            <a:r>
              <a:rPr lang="zh-CN" altLang="en-US" dirty="0"/>
              <a:t>接口，即可以进行数据库访问。所以，我们需要</a:t>
            </a:r>
            <a:r>
              <a:rPr lang="en-US" altLang="zh-CN" dirty="0"/>
              <a:t>Spring</a:t>
            </a:r>
            <a:r>
              <a:rPr lang="zh-CN" altLang="en-US" dirty="0"/>
              <a:t>框架给</a:t>
            </a:r>
            <a:r>
              <a:rPr lang="en-US" altLang="zh-CN" dirty="0" err="1"/>
              <a:t>SqlSessionDaoSupport</a:t>
            </a:r>
            <a:r>
              <a:rPr lang="zh-CN" altLang="en-US" dirty="0"/>
              <a:t>类的子类的对象（多个</a:t>
            </a:r>
            <a:r>
              <a:rPr lang="en-US" altLang="zh-CN" dirty="0"/>
              <a:t>DAO</a:t>
            </a:r>
            <a:r>
              <a:rPr lang="zh-CN" altLang="en-US" dirty="0"/>
              <a:t>对象）注入一个</a:t>
            </a:r>
            <a:r>
              <a:rPr lang="en-US" altLang="zh-CN" dirty="0" err="1">
                <a:solidFill>
                  <a:srgbClr val="C00000"/>
                </a:solidFill>
              </a:rPr>
              <a:t>SqlSessionFactory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99540-653C-49B5-9131-81DB541A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39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B0E22-B3EE-4AE8-A35D-4919EBA6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继承于</a:t>
            </a:r>
            <a:r>
              <a:rPr lang="en-US" altLang="zh-CN" sz="3200" dirty="0" err="1"/>
              <a:t>SqlSessionDaoSupport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6D260-DA08-48A2-B517-1CC1A041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但自</a:t>
            </a:r>
            <a:r>
              <a:rPr lang="en-US" altLang="zh-CN" dirty="0"/>
              <a:t>mybatis-spring-1.2.0</a:t>
            </a:r>
            <a:r>
              <a:rPr lang="zh-CN" altLang="en-US" dirty="0"/>
              <a:t>以来，</a:t>
            </a:r>
            <a:r>
              <a:rPr lang="en-US" altLang="zh-CN" dirty="0" err="1"/>
              <a:t>SqlSessionDaoSupport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setSqlSessionTemplate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setSqlSessionFactory</a:t>
            </a:r>
            <a:r>
              <a:rPr lang="zh-CN" altLang="en-US" dirty="0"/>
              <a:t>两个方法上的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/>
              <a:t>注解被删除，这就意味着继承于</a:t>
            </a:r>
            <a:r>
              <a:rPr lang="en-US" altLang="zh-CN" dirty="0" err="1"/>
              <a:t>SqlSessionDaoSupport</a:t>
            </a:r>
            <a:r>
              <a:rPr lang="zh-CN" altLang="en-US" dirty="0"/>
              <a:t>的</a:t>
            </a:r>
            <a:r>
              <a:rPr lang="en-US" altLang="zh-CN" dirty="0"/>
              <a:t>DAO</a:t>
            </a:r>
            <a:r>
              <a:rPr lang="zh-CN" altLang="en-US" dirty="0"/>
              <a:t>类，它们的对象</a:t>
            </a:r>
            <a:r>
              <a:rPr lang="zh-CN" altLang="en-US" dirty="0">
                <a:solidFill>
                  <a:srgbClr val="C00000"/>
                </a:solidFill>
              </a:rPr>
              <a:t>不能被自动注入</a:t>
            </a:r>
            <a:r>
              <a:rPr lang="en-US" altLang="zh-CN" dirty="0" err="1">
                <a:solidFill>
                  <a:srgbClr val="C00000"/>
                </a:solidFill>
              </a:rPr>
              <a:t>SqlSessionFactory</a:t>
            </a:r>
            <a:r>
              <a:rPr lang="zh-CN" altLang="en-US" dirty="0"/>
              <a:t>或</a:t>
            </a:r>
            <a:r>
              <a:rPr lang="en-US" altLang="zh-CN" dirty="0" err="1">
                <a:solidFill>
                  <a:srgbClr val="C00000"/>
                </a:solidFill>
              </a:rPr>
              <a:t>SqlSessionTemplate</a:t>
            </a:r>
            <a:r>
              <a:rPr lang="zh-CN" altLang="en-US" dirty="0"/>
              <a:t>对象。如果在</a:t>
            </a:r>
            <a:r>
              <a:rPr lang="en-US" altLang="zh-CN" dirty="0"/>
              <a:t>Spring</a:t>
            </a:r>
            <a:r>
              <a:rPr lang="zh-CN" altLang="en-US" dirty="0"/>
              <a:t>的配置文件中一个一个地配置的话，显然太麻烦。比较好的解决办法是在我们的</a:t>
            </a:r>
            <a:r>
              <a:rPr lang="en-US" altLang="zh-CN" dirty="0"/>
              <a:t>DAO</a:t>
            </a:r>
            <a:r>
              <a:rPr lang="zh-CN" altLang="en-US" dirty="0"/>
              <a:t>类中覆盖这两个方法之一，并加上</a:t>
            </a:r>
            <a:r>
              <a:rPr lang="en-US" altLang="zh-CN" dirty="0">
                <a:solidFill>
                  <a:srgbClr val="C00000"/>
                </a:solidFill>
              </a:rPr>
              <a:t>@Autowired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C00000"/>
                </a:solidFill>
              </a:rPr>
              <a:t>@Resource</a:t>
            </a:r>
            <a:r>
              <a:rPr lang="zh-CN" altLang="en-US" dirty="0"/>
              <a:t>注解。那么如果在每个</a:t>
            </a:r>
            <a:r>
              <a:rPr lang="en-US" altLang="zh-CN" dirty="0"/>
              <a:t>DAO</a:t>
            </a:r>
            <a:r>
              <a:rPr lang="zh-CN" altLang="en-US" dirty="0"/>
              <a:t>类中都这么做的话，显然很低效。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0F7B4-19FA-4F62-AEC4-D7C30E08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DE7198-1210-41E0-9BC4-37959F36CC9B}"/>
              </a:ext>
            </a:extLst>
          </p:cNvPr>
          <p:cNvSpPr/>
          <p:nvPr/>
        </p:nvSpPr>
        <p:spPr>
          <a:xfrm>
            <a:off x="6588087" y="5039033"/>
            <a:ext cx="2666082" cy="13173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疑无路？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02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B5D8-6120-45E3-AE6A-4A9253F9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一个继承于</a:t>
            </a:r>
            <a:r>
              <a:rPr lang="en-US" altLang="zh-CN" sz="2800" dirty="0" err="1"/>
              <a:t>SqlSessionDaoSupport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BaseDao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162D8-D3ED-4395-8B28-B7D8C6D9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更合理的做法是，写一个</a:t>
            </a:r>
            <a:r>
              <a:rPr lang="zh-CN" altLang="en-US" dirty="0">
                <a:solidFill>
                  <a:srgbClr val="C00000"/>
                </a:solidFill>
              </a:rPr>
              <a:t>继承于</a:t>
            </a:r>
            <a:r>
              <a:rPr lang="en-US" altLang="zh-CN" dirty="0" err="1">
                <a:solidFill>
                  <a:srgbClr val="C00000"/>
                </a:solidFill>
              </a:rPr>
              <a:t>SqlSessionDaoSupport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BaseDao</a:t>
            </a:r>
            <a:r>
              <a:rPr lang="zh-CN" altLang="en-US" dirty="0"/>
              <a:t>，在</a:t>
            </a:r>
            <a:r>
              <a:rPr lang="en-US" altLang="zh-CN" dirty="0" err="1"/>
              <a:t>BaseDao</a:t>
            </a:r>
            <a:r>
              <a:rPr lang="zh-CN" altLang="en-US" dirty="0"/>
              <a:t>中完成这个工作，然后</a:t>
            </a:r>
            <a:r>
              <a:rPr lang="zh-CN" altLang="en-US" dirty="0">
                <a:solidFill>
                  <a:srgbClr val="C00000"/>
                </a:solidFill>
              </a:rPr>
              <a:t>其它的</a:t>
            </a:r>
            <a:r>
              <a:rPr lang="en-US" altLang="zh-CN" dirty="0">
                <a:solidFill>
                  <a:srgbClr val="C00000"/>
                </a:solidFill>
              </a:rPr>
              <a:t>DAO</a:t>
            </a:r>
            <a:r>
              <a:rPr lang="zh-CN" altLang="en-US" dirty="0">
                <a:solidFill>
                  <a:srgbClr val="C00000"/>
                </a:solidFill>
              </a:rPr>
              <a:t>类再都继承</a:t>
            </a:r>
            <a:r>
              <a:rPr lang="en-US" altLang="zh-CN" dirty="0" err="1">
                <a:solidFill>
                  <a:srgbClr val="C00000"/>
                </a:solidFill>
              </a:rPr>
              <a:t>BaseDao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D07CC-7183-457C-8504-0A06E484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EAB9B0-7380-49D9-AB01-23502A68AEE5}"/>
              </a:ext>
            </a:extLst>
          </p:cNvPr>
          <p:cNvSpPr txBox="1"/>
          <p:nvPr/>
        </p:nvSpPr>
        <p:spPr>
          <a:xfrm>
            <a:off x="5417914" y="2744243"/>
            <a:ext cx="132202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又一村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2B4012F-4952-4CAA-8CCF-12E348580719}"/>
              </a:ext>
            </a:extLst>
          </p:cNvPr>
          <p:cNvCxnSpPr>
            <a:cxnSpLocks/>
          </p:cNvCxnSpPr>
          <p:nvPr/>
        </p:nvCxnSpPr>
        <p:spPr>
          <a:xfrm flipH="1" flipV="1">
            <a:off x="4307596" y="2533880"/>
            <a:ext cx="1002534" cy="352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33ABB20-BA53-42D6-B5C0-791F7AFF8E54}"/>
              </a:ext>
            </a:extLst>
          </p:cNvPr>
          <p:cNvSpPr txBox="1"/>
          <p:nvPr/>
        </p:nvSpPr>
        <p:spPr>
          <a:xfrm>
            <a:off x="1002535" y="3215881"/>
            <a:ext cx="10642294" cy="29586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BaseDao</a:t>
            </a:r>
            <a:r>
              <a:rPr lang="en-US" altLang="zh-CN" dirty="0"/>
              <a:t> extends </a:t>
            </a:r>
            <a:r>
              <a:rPr lang="en-US" altLang="zh-CN" dirty="0" err="1"/>
              <a:t>SqlSessionDaoSupport</a:t>
            </a:r>
            <a:r>
              <a:rPr lang="en-US" altLang="zh-CN" dirty="0"/>
              <a:t> 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 //</a:t>
            </a:r>
            <a:r>
              <a:rPr lang="zh-CN" altLang="en-US" dirty="0"/>
              <a:t>依赖注入</a:t>
            </a:r>
            <a:r>
              <a:rPr lang="en-US" altLang="zh-CN" dirty="0" err="1"/>
              <a:t>sqlSession</a:t>
            </a:r>
            <a:r>
              <a:rPr lang="zh-CN" altLang="en-US" dirty="0"/>
              <a:t>工厂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	 </a:t>
            </a:r>
            <a:r>
              <a:rPr lang="en-US" altLang="zh-CN" dirty="0"/>
              <a:t>@Resource(name = "</a:t>
            </a:r>
            <a:r>
              <a:rPr lang="en-US" altLang="zh-CN" dirty="0" err="1"/>
              <a:t>sqlSessionFactory</a:t>
            </a:r>
            <a:r>
              <a:rPr lang="en-US" altLang="zh-CN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 public void </a:t>
            </a:r>
            <a:r>
              <a:rPr lang="en-US" altLang="zh-CN" dirty="0" err="1"/>
              <a:t>setSqlSessionFactory</a:t>
            </a:r>
            <a:r>
              <a:rPr lang="en-US" altLang="zh-CN" dirty="0"/>
              <a:t>(</a:t>
            </a:r>
            <a:r>
              <a:rPr lang="en-US" altLang="zh-CN" dirty="0" err="1"/>
              <a:t>SqlSessionFactory</a:t>
            </a:r>
            <a:r>
              <a:rPr lang="en-US" altLang="zh-CN" dirty="0"/>
              <a:t> </a:t>
            </a:r>
            <a:r>
              <a:rPr lang="en-US" altLang="zh-CN" dirty="0" err="1"/>
              <a:t>sqlSessionFactory</a:t>
            </a:r>
            <a:r>
              <a:rPr lang="en-US" altLang="zh-CN" dirty="0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       </a:t>
            </a:r>
            <a:r>
              <a:rPr lang="en-US" altLang="zh-CN" dirty="0" err="1"/>
              <a:t>super.setSqlSessionFactory</a:t>
            </a:r>
            <a:r>
              <a:rPr lang="en-US" altLang="zh-CN" dirty="0"/>
              <a:t>(</a:t>
            </a:r>
            <a:r>
              <a:rPr lang="en-US" altLang="zh-CN" dirty="0" err="1"/>
              <a:t>sqlSessionFactory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 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3E6D67-3C7A-4E56-AE6A-B3AF8BB41B52}"/>
              </a:ext>
            </a:extLst>
          </p:cNvPr>
          <p:cNvSpPr txBox="1"/>
          <p:nvPr/>
        </p:nvSpPr>
        <p:spPr>
          <a:xfrm>
            <a:off x="2279616" y="5347242"/>
            <a:ext cx="788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3.6.3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3-2】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的基础上，实现继承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SqlSessionDaoSupport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的方式访问数据库。</a:t>
            </a:r>
          </a:p>
        </p:txBody>
      </p:sp>
    </p:spTree>
    <p:extLst>
      <p:ext uri="{BB962C8B-B14F-4D97-AF65-F5344CB8AC3E}">
        <p14:creationId xmlns:p14="http://schemas.microsoft.com/office/powerpoint/2010/main" val="1775053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4427-D19A-4349-B59C-A7CE8E4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Web</a:t>
            </a:r>
            <a:r>
              <a:rPr lang="zh-CN" altLang="en-US" dirty="0"/>
              <a:t>应用并导入相关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C4191-151E-4E98-AACE-AC1742D5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创建一个名为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应用，并参考</a:t>
            </a:r>
            <a:r>
              <a:rPr lang="en-US" altLang="zh-CN" dirty="0"/>
              <a:t>3.6.1</a:t>
            </a:r>
            <a:r>
              <a:rPr lang="zh-CN" altLang="en-US" dirty="0"/>
              <a:t>节，将相关</a:t>
            </a:r>
            <a:r>
              <a:rPr lang="en-US" altLang="zh-CN" dirty="0"/>
              <a:t>JAR</a:t>
            </a:r>
            <a:r>
              <a:rPr lang="zh-CN" altLang="en-US" dirty="0"/>
              <a:t>包复制到</a:t>
            </a:r>
            <a:r>
              <a:rPr lang="en-US" altLang="zh-CN" dirty="0">
                <a:solidFill>
                  <a:srgbClr val="C00000"/>
                </a:solidFill>
              </a:rPr>
              <a:t>WEB-INF/lib</a:t>
            </a:r>
            <a:r>
              <a:rPr lang="zh-CN" altLang="en-US" dirty="0"/>
              <a:t>目录中。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0EEA4-A5B8-4B76-9AE3-CD117CF4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19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BD8BB-FCEF-4BF3-85E9-C9D4A624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复制数据库连接信息属性文件及</a:t>
            </a:r>
            <a:r>
              <a:rPr lang="en-US" altLang="zh-CN" sz="2400" dirty="0"/>
              <a:t>Log4j</a:t>
            </a:r>
            <a:r>
              <a:rPr lang="zh-CN" altLang="en-US" sz="2400" dirty="0"/>
              <a:t>的日志配置文件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CADEF-0C5A-478A-8B32-12F7ADB7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目录下，创建名为</a:t>
            </a:r>
            <a:r>
              <a:rPr lang="en-US" altLang="zh-CN" dirty="0"/>
              <a:t>config</a:t>
            </a:r>
            <a:r>
              <a:rPr lang="zh-CN" altLang="en-US" dirty="0"/>
              <a:t>的包，将应用</a:t>
            </a:r>
            <a:r>
              <a:rPr lang="en-US" altLang="zh-CN" dirty="0"/>
              <a:t>ch3_3</a:t>
            </a:r>
            <a:r>
              <a:rPr lang="zh-CN" altLang="en-US" dirty="0"/>
              <a:t>的数据库连接信息属性文件</a:t>
            </a:r>
            <a:r>
              <a:rPr lang="en-US" altLang="zh-CN" dirty="0" err="1">
                <a:solidFill>
                  <a:srgbClr val="C00000"/>
                </a:solidFill>
              </a:rPr>
              <a:t>jdbc.properties</a:t>
            </a:r>
            <a:r>
              <a:rPr lang="zh-CN" altLang="en-US" dirty="0"/>
              <a:t>文件复制到该包中。</a:t>
            </a:r>
          </a:p>
          <a:p>
            <a:r>
              <a:rPr lang="zh-CN" altLang="en-US" dirty="0"/>
              <a:t>将应用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Log4j</a:t>
            </a:r>
            <a:r>
              <a:rPr lang="zh-CN" altLang="en-US" dirty="0"/>
              <a:t>日志配置文件</a:t>
            </a:r>
            <a:r>
              <a:rPr lang="en-US" altLang="zh-CN" dirty="0"/>
              <a:t>log4j.properties</a:t>
            </a:r>
            <a:r>
              <a:rPr lang="zh-CN" altLang="en-US" dirty="0"/>
              <a:t>文件，复制到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目录中，并将其中的“</a:t>
            </a:r>
            <a:r>
              <a:rPr lang="en-US" altLang="zh-CN" dirty="0"/>
              <a:t>log4j.logger.com.mybatis.mapper=DEBUG”</a:t>
            </a:r>
            <a:r>
              <a:rPr lang="zh-CN" altLang="en-US" dirty="0"/>
              <a:t>修改为“</a:t>
            </a:r>
            <a:r>
              <a:rPr lang="en-US" altLang="zh-CN" dirty="0">
                <a:solidFill>
                  <a:srgbClr val="C00000"/>
                </a:solidFill>
              </a:rPr>
              <a:t>log4j.logger.dao=DEBUG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63F7A-99D8-4B9B-98BC-88B1385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089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3B07F-8B0A-427E-A211-BF4B3DC3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创建持久化类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3D300-A194-45A1-B5CF-34492A75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>
                <a:solidFill>
                  <a:srgbClr val="C00000"/>
                </a:solidFill>
              </a:rPr>
              <a:t>po</a:t>
            </a:r>
            <a:r>
              <a:rPr lang="zh-CN" altLang="en-US" dirty="0"/>
              <a:t>的包，并在该包中创建持久化类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。该类与</a:t>
            </a:r>
            <a:r>
              <a:rPr lang="en-US" altLang="zh-CN" dirty="0">
                <a:solidFill>
                  <a:srgbClr val="C00000"/>
                </a:solidFill>
              </a:rPr>
              <a:t>3.5.3</a:t>
            </a:r>
            <a:r>
              <a:rPr lang="zh-CN" altLang="en-US" dirty="0">
                <a:solidFill>
                  <a:srgbClr val="C00000"/>
                </a:solidFill>
              </a:rPr>
              <a:t>节</a:t>
            </a:r>
            <a:r>
              <a:rPr lang="zh-CN" altLang="en-US" dirty="0"/>
              <a:t>相同。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1571E-EB03-4655-817B-4992C714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11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5C54F-5580-49B3-B82C-91387DE3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56BBC-BEF0-4721-8E50-C7301135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 err="1"/>
              <a:t>dao</a:t>
            </a:r>
            <a:r>
              <a:rPr lang="zh-CN" altLang="en-US" dirty="0"/>
              <a:t>的包，并在该包中创建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>
                <a:solidFill>
                  <a:srgbClr val="C00000"/>
                </a:solidFill>
              </a:rPr>
              <a:t>UserMapper.xml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F7790-70D9-4618-B8B7-ACE2684D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2B8AA-1BC8-41DB-9758-7FC1F0672C41}"/>
              </a:ext>
            </a:extLst>
          </p:cNvPr>
          <p:cNvSpPr txBox="1"/>
          <p:nvPr/>
        </p:nvSpPr>
        <p:spPr>
          <a:xfrm>
            <a:off x="1046602" y="2616505"/>
            <a:ext cx="8955443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&lt;mapper namespace="</a:t>
            </a:r>
            <a:r>
              <a:rPr lang="en-US" altLang="zh-CN" dirty="0" err="1"/>
              <a:t>dao.UserMapper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	&lt;!-- </a:t>
            </a:r>
            <a:r>
              <a:rPr lang="zh-CN" altLang="en-US" dirty="0"/>
              <a:t>根据</a:t>
            </a:r>
            <a:r>
              <a:rPr lang="en-US" altLang="zh-CN" dirty="0" err="1"/>
              <a:t>uid</a:t>
            </a:r>
            <a:r>
              <a:rPr lang="zh-CN" altLang="en-US" dirty="0"/>
              <a:t>查询一个用户信息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&lt;select id="</a:t>
            </a:r>
            <a:r>
              <a:rPr lang="en-US" altLang="zh-CN" dirty="0" err="1"/>
              <a:t>selectUserById</a:t>
            </a:r>
            <a:r>
              <a:rPr lang="en-US" altLang="zh-CN" dirty="0"/>
              <a:t>" </a:t>
            </a:r>
            <a:r>
              <a:rPr lang="en-US" altLang="zh-CN" dirty="0" err="1"/>
              <a:t>parameterType</a:t>
            </a:r>
            <a:r>
              <a:rPr lang="en-US" altLang="zh-CN" dirty="0"/>
              <a:t>="Integer"  </a:t>
            </a:r>
            <a:r>
              <a:rPr lang="en-US" altLang="zh-CN" dirty="0" err="1"/>
              <a:t>resultType</a:t>
            </a:r>
            <a:r>
              <a:rPr lang="en-US" altLang="zh-CN" dirty="0"/>
              <a:t>="</a:t>
            </a:r>
            <a:r>
              <a:rPr lang="en-US" altLang="zh-CN" dirty="0" err="1"/>
              <a:t>MyUser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		select * from user where </a:t>
            </a:r>
            <a:r>
              <a:rPr lang="en-US" altLang="zh-CN" dirty="0" err="1"/>
              <a:t>uid</a:t>
            </a:r>
            <a:r>
              <a:rPr lang="en-US" altLang="zh-CN" dirty="0"/>
              <a:t> = #{uid}</a:t>
            </a:r>
          </a:p>
          <a:p>
            <a:r>
              <a:rPr lang="en-US" altLang="zh-CN" dirty="0"/>
              <a:t>	&lt;/select&gt;</a:t>
            </a:r>
          </a:p>
          <a:p>
            <a:r>
              <a:rPr lang="en-US" altLang="zh-CN" dirty="0"/>
              <a:t>	&lt;!-- </a:t>
            </a:r>
            <a:r>
              <a:rPr lang="zh-CN" altLang="en-US" dirty="0"/>
              <a:t>查询所有用户信息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&lt;select id="</a:t>
            </a:r>
            <a:r>
              <a:rPr lang="en-US" altLang="zh-CN" dirty="0" err="1"/>
              <a:t>selectAllUser</a:t>
            </a:r>
            <a:r>
              <a:rPr lang="en-US" altLang="zh-CN" dirty="0"/>
              <a:t>"  </a:t>
            </a:r>
            <a:r>
              <a:rPr lang="en-US" altLang="zh-CN" dirty="0" err="1"/>
              <a:t>resultType</a:t>
            </a:r>
            <a:r>
              <a:rPr lang="en-US" altLang="zh-CN" dirty="0"/>
              <a:t>="</a:t>
            </a:r>
            <a:r>
              <a:rPr lang="en-US" altLang="zh-CN" dirty="0" err="1"/>
              <a:t>MyUser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		select * from user</a:t>
            </a:r>
          </a:p>
          <a:p>
            <a:r>
              <a:rPr lang="en-US" altLang="zh-CN" dirty="0"/>
              <a:t>	&lt;/select&gt;</a:t>
            </a:r>
          </a:p>
          <a:p>
            <a:r>
              <a:rPr lang="en-US" altLang="zh-CN" dirty="0"/>
              <a:t>&lt;/mapper&gt;</a:t>
            </a:r>
          </a:p>
        </p:txBody>
      </p:sp>
    </p:spTree>
    <p:extLst>
      <p:ext uri="{BB962C8B-B14F-4D97-AF65-F5344CB8AC3E}">
        <p14:creationId xmlns:p14="http://schemas.microsoft.com/office/powerpoint/2010/main" val="714752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DD635-E9A8-46B1-BE1F-F9FD7433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0B88D-7AB2-49CA-BBB8-C13DF452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/>
              <a:t>config</a:t>
            </a:r>
            <a:r>
              <a:rPr lang="zh-CN" altLang="en-US" dirty="0"/>
              <a:t>包中，创建</a:t>
            </a:r>
            <a:r>
              <a:rPr lang="en-US" altLang="zh-CN" dirty="0" err="1"/>
              <a:t>MyBatis</a:t>
            </a:r>
            <a:r>
              <a:rPr lang="zh-CN" altLang="en-US" dirty="0"/>
              <a:t>的核心配置文件</a:t>
            </a:r>
            <a:r>
              <a:rPr lang="en-US" altLang="zh-CN" dirty="0"/>
              <a:t>mybatis-config.xml</a:t>
            </a:r>
            <a:r>
              <a:rPr lang="zh-CN" altLang="en-US" dirty="0"/>
              <a:t>。在该文件中，配置</a:t>
            </a:r>
            <a:r>
              <a:rPr lang="zh-CN" altLang="en-US" dirty="0">
                <a:solidFill>
                  <a:srgbClr val="C00000"/>
                </a:solidFill>
              </a:rPr>
              <a:t>实体类别名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日志输出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指定映射文件位置</a:t>
            </a:r>
            <a:r>
              <a:rPr lang="zh-CN" altLang="en-US" dirty="0"/>
              <a:t>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D3F48-7704-465C-B699-09AFF708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B401A7-9D84-492B-8577-C0B8874087F7}"/>
              </a:ext>
            </a:extLst>
          </p:cNvPr>
          <p:cNvSpPr txBox="1"/>
          <p:nvPr/>
        </p:nvSpPr>
        <p:spPr>
          <a:xfrm>
            <a:off x="838200" y="2974554"/>
            <a:ext cx="6994793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&lt;configuration&gt;</a:t>
            </a:r>
          </a:p>
          <a:p>
            <a:r>
              <a:rPr lang="en-US" altLang="zh-CN" dirty="0"/>
              <a:t>	&lt;settings&gt;</a:t>
            </a:r>
          </a:p>
          <a:p>
            <a:r>
              <a:rPr lang="en-US" altLang="zh-CN" dirty="0"/>
              <a:t>		&lt;setting name="</a:t>
            </a:r>
            <a:r>
              <a:rPr lang="en-US" altLang="zh-CN" dirty="0" err="1"/>
              <a:t>logImpl</a:t>
            </a:r>
            <a:r>
              <a:rPr lang="en-US" altLang="zh-CN" dirty="0"/>
              <a:t>" value="LOG4J" /&gt;</a:t>
            </a:r>
          </a:p>
          <a:p>
            <a:r>
              <a:rPr lang="en-US" altLang="zh-CN" dirty="0"/>
              <a:t>	&lt;/settings&gt;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typeAliases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	&lt;package name="po" /&gt;</a:t>
            </a:r>
          </a:p>
          <a:p>
            <a:r>
              <a:rPr lang="en-US" altLang="zh-CN" dirty="0"/>
              <a:t>	&lt;/</a:t>
            </a:r>
            <a:r>
              <a:rPr lang="en-US" altLang="zh-CN" dirty="0" err="1"/>
              <a:t>typeAliases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	&lt;!-- </a:t>
            </a:r>
            <a:r>
              <a:rPr lang="zh-CN" altLang="en-US" dirty="0"/>
              <a:t>告诉 </a:t>
            </a:r>
            <a:r>
              <a:rPr lang="en-US" altLang="zh-CN" dirty="0" err="1"/>
              <a:t>MyBatis</a:t>
            </a:r>
            <a:r>
              <a:rPr lang="zh-CN" altLang="en-US" dirty="0"/>
              <a:t>到哪里去找映射文件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	 &lt;mappers&gt;</a:t>
            </a:r>
          </a:p>
          <a:p>
            <a:r>
              <a:rPr lang="en-US" altLang="zh-CN" dirty="0"/>
              <a:t>        &lt;mapper resource="</a:t>
            </a:r>
            <a:r>
              <a:rPr lang="en-US" altLang="zh-CN" dirty="0" err="1"/>
              <a:t>dao</a:t>
            </a:r>
            <a:r>
              <a:rPr lang="en-US" altLang="zh-CN" dirty="0"/>
              <a:t>/UserMapper.xml"/&gt;</a:t>
            </a:r>
          </a:p>
          <a:p>
            <a:r>
              <a:rPr lang="en-US" altLang="zh-CN" dirty="0"/>
              <a:t> 	&lt;/mappers&gt;</a:t>
            </a:r>
          </a:p>
          <a:p>
            <a:r>
              <a:rPr lang="en-US" altLang="zh-CN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651990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C349E-171C-414F-9E52-B7239CD6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DAO</a:t>
            </a:r>
            <a:r>
              <a:rPr lang="zh-CN" altLang="en-US" dirty="0"/>
              <a:t>接口和接口实现类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9358A-6650-4E6E-AF36-AE3E593A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721FEA-DA75-45C5-8E7C-93303C2E5F90}"/>
              </a:ext>
            </a:extLst>
          </p:cNvPr>
          <p:cNvSpPr txBox="1"/>
          <p:nvPr/>
        </p:nvSpPr>
        <p:spPr>
          <a:xfrm>
            <a:off x="7254607" y="2486959"/>
            <a:ext cx="5321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interface </a:t>
            </a:r>
            <a:r>
              <a:rPr lang="en-US" altLang="zh-CN" b="1" dirty="0" err="1">
                <a:solidFill>
                  <a:srgbClr val="C00000"/>
                </a:solidFill>
              </a:rPr>
              <a:t>UserMapper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 public </a:t>
            </a:r>
            <a:r>
              <a:rPr lang="en-US" altLang="zh-CN" dirty="0" err="1"/>
              <a:t>MyUser</a:t>
            </a:r>
            <a:r>
              <a:rPr lang="en-US" altLang="zh-CN" dirty="0"/>
              <a:t> </a:t>
            </a:r>
            <a:r>
              <a:rPr lang="en-US" altLang="zh-CN" dirty="0" err="1"/>
              <a:t>selectUserById</a:t>
            </a:r>
            <a:r>
              <a:rPr lang="en-US" altLang="zh-CN" dirty="0"/>
              <a:t>(int id);</a:t>
            </a:r>
          </a:p>
          <a:p>
            <a:r>
              <a:rPr lang="en-US" altLang="zh-CN" dirty="0"/>
              <a:t>	 public List&lt;</a:t>
            </a:r>
            <a:r>
              <a:rPr lang="en-US" altLang="zh-CN" dirty="0" err="1"/>
              <a:t>MyUser</a:t>
            </a:r>
            <a:r>
              <a:rPr lang="en-US" altLang="zh-CN" dirty="0"/>
              <a:t>&gt; </a:t>
            </a:r>
            <a:r>
              <a:rPr lang="en-US" altLang="zh-CN" dirty="0" err="1"/>
              <a:t>selectAllUser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722035-0EFA-4568-9C3F-9D1D93069AB2}"/>
              </a:ext>
            </a:extLst>
          </p:cNvPr>
          <p:cNvSpPr txBox="1"/>
          <p:nvPr/>
        </p:nvSpPr>
        <p:spPr>
          <a:xfrm>
            <a:off x="1011580" y="1324778"/>
            <a:ext cx="8220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b="1" dirty="0" err="1">
                <a:solidFill>
                  <a:srgbClr val="C00000"/>
                </a:solidFill>
              </a:rPr>
              <a:t>BaseMapper</a:t>
            </a:r>
            <a:r>
              <a:rPr lang="en-US" altLang="zh-CN" dirty="0"/>
              <a:t> extends </a:t>
            </a:r>
            <a:r>
              <a:rPr lang="en-US" altLang="zh-CN" b="1" dirty="0" err="1">
                <a:solidFill>
                  <a:srgbClr val="C00000"/>
                </a:solidFill>
              </a:rPr>
              <a:t>SqlSessionDaoSupport</a:t>
            </a:r>
            <a:r>
              <a:rPr lang="en-US" altLang="zh-CN" dirty="0"/>
              <a:t>  {</a:t>
            </a:r>
          </a:p>
          <a:p>
            <a:r>
              <a:rPr lang="en-US" altLang="zh-CN" dirty="0"/>
              <a:t>	 //</a:t>
            </a:r>
            <a:r>
              <a:rPr lang="zh-CN" altLang="en-US" dirty="0"/>
              <a:t>依赖注入</a:t>
            </a:r>
            <a:r>
              <a:rPr lang="en-US" altLang="zh-CN" dirty="0" err="1"/>
              <a:t>sqlSession</a:t>
            </a:r>
            <a:r>
              <a:rPr lang="zh-CN" altLang="en-US" dirty="0"/>
              <a:t>工厂</a:t>
            </a:r>
          </a:p>
          <a:p>
            <a:r>
              <a:rPr lang="zh-CN" altLang="en-US" dirty="0"/>
              <a:t>	 </a:t>
            </a:r>
            <a:r>
              <a:rPr lang="en-US" altLang="zh-CN" dirty="0"/>
              <a:t>@Resource(name = "</a:t>
            </a:r>
            <a:r>
              <a:rPr lang="en-US" altLang="zh-CN" dirty="0" err="1"/>
              <a:t>sqlSessionFactory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	 public void </a:t>
            </a:r>
            <a:r>
              <a:rPr lang="en-US" altLang="zh-CN" dirty="0" err="1"/>
              <a:t>setSqlSessionFactory</a:t>
            </a:r>
            <a:r>
              <a:rPr lang="en-US" altLang="zh-CN" dirty="0"/>
              <a:t>(</a:t>
            </a:r>
            <a:r>
              <a:rPr lang="en-US" altLang="zh-CN" dirty="0" err="1"/>
              <a:t>SqlSessionFactory</a:t>
            </a:r>
            <a:r>
              <a:rPr lang="en-US" altLang="zh-CN" dirty="0"/>
              <a:t> </a:t>
            </a:r>
            <a:r>
              <a:rPr lang="en-US" altLang="zh-CN" dirty="0" err="1"/>
              <a:t>sqlSessionFactory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       </a:t>
            </a:r>
            <a:r>
              <a:rPr lang="en-US" altLang="zh-CN" dirty="0" err="1"/>
              <a:t>super.setSqlSessionFactory</a:t>
            </a:r>
            <a:r>
              <a:rPr lang="en-US" altLang="zh-CN" dirty="0"/>
              <a:t>(</a:t>
            </a:r>
            <a:r>
              <a:rPr lang="en-US" altLang="zh-CN" dirty="0" err="1"/>
              <a:t>sqlSessionFactory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D4A625-D768-4495-9A64-818B7931F9E2}"/>
              </a:ext>
            </a:extLst>
          </p:cNvPr>
          <p:cNvSpPr txBox="1"/>
          <p:nvPr/>
        </p:nvSpPr>
        <p:spPr>
          <a:xfrm>
            <a:off x="638979" y="3498874"/>
            <a:ext cx="9276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 algn="just">
              <a:spcBef>
                <a:spcPts val="600"/>
              </a:spcBef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@Repository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UserMapperImpl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extends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BaseMapper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implements 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UserMapper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MyUser selectUserById(int id)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获取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SqlSessionFactory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提供的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SqlSessionTemplate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SqlSession session = getSqlSession();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session.selectOne("dao.UserMapper.selectUserById", id);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List&lt;MyUser&gt; selectAllUser()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SqlSession session = getSqlSession();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session.selectList("dao.UserMapper.selectAllUser");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FF4D2A-8D50-4EDD-9F19-E025D2FBAB4B}"/>
              </a:ext>
            </a:extLst>
          </p:cNvPr>
          <p:cNvSpPr/>
          <p:nvPr/>
        </p:nvSpPr>
        <p:spPr>
          <a:xfrm>
            <a:off x="7622118" y="5209481"/>
            <a:ext cx="4408302" cy="68767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在这里我们可以为所欲为！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D21A76-C5C9-4BE1-8DA9-34E1452BDC0C}"/>
              </a:ext>
            </a:extLst>
          </p:cNvPr>
          <p:cNvCxnSpPr/>
          <p:nvPr/>
        </p:nvCxnSpPr>
        <p:spPr>
          <a:xfrm flipH="1" flipV="1">
            <a:off x="6213513" y="4759287"/>
            <a:ext cx="1408605" cy="773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DAE043-C5EA-4F19-85D1-71D31F77078E}"/>
              </a:ext>
            </a:extLst>
          </p:cNvPr>
          <p:cNvCxnSpPr/>
          <p:nvPr/>
        </p:nvCxnSpPr>
        <p:spPr>
          <a:xfrm flipH="1">
            <a:off x="5464366" y="5794872"/>
            <a:ext cx="2060154" cy="1872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0587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F2C21-9C39-44B7-9B94-7F45D6AB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创建控制类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B7CC1-32B0-48E9-B776-0D10B02A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 err="1"/>
              <a:t>src</a:t>
            </a:r>
            <a:r>
              <a:rPr lang="zh-CN" altLang="en-US" dirty="0"/>
              <a:t>目录下，创建一个名为</a:t>
            </a:r>
            <a:r>
              <a:rPr lang="en-US" altLang="zh-CN" dirty="0"/>
              <a:t>controller</a:t>
            </a:r>
            <a:r>
              <a:rPr lang="zh-CN" altLang="en-US" dirty="0"/>
              <a:t>的包，并在该包中创建控制器类</a:t>
            </a:r>
            <a:r>
              <a:rPr lang="en-US" altLang="zh-CN" dirty="0" err="1">
                <a:solidFill>
                  <a:srgbClr val="C00000"/>
                </a:solidFill>
              </a:rPr>
              <a:t>MyController</a:t>
            </a:r>
            <a:r>
              <a:rPr lang="zh-CN" altLang="en-US" dirty="0"/>
              <a:t>。在该控制器类中，调用</a:t>
            </a:r>
            <a:r>
              <a:rPr lang="en-US" altLang="zh-CN" dirty="0" err="1">
                <a:solidFill>
                  <a:srgbClr val="C00000"/>
                </a:solidFill>
              </a:rPr>
              <a:t>UserMapper</a:t>
            </a:r>
            <a:r>
              <a:rPr lang="zh-CN" altLang="en-US" dirty="0"/>
              <a:t>接口中的方法操作数据库。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CAD27-26BA-41B5-AA47-E4BFBEB1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7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3.2  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的环境构建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1288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BC944-EF35-4576-BD20-70AEEC97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FBFB-6886-40A4-9512-2369F2A3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/WEB-INF/</a:t>
            </a:r>
            <a:r>
              <a:rPr lang="zh-CN" altLang="en-US" dirty="0"/>
              <a:t>目录下，创建一个名为</a:t>
            </a:r>
            <a:r>
              <a:rPr lang="en-US" altLang="zh-CN" dirty="0" err="1"/>
              <a:t>jsp</a:t>
            </a:r>
            <a:r>
              <a:rPr lang="zh-CN" altLang="en-US" dirty="0"/>
              <a:t>的文件夹，并在该文件夹中创建</a:t>
            </a:r>
            <a:r>
              <a:rPr lang="en-US" altLang="zh-CN" dirty="0" err="1">
                <a:solidFill>
                  <a:srgbClr val="C00000"/>
                </a:solidFill>
              </a:rPr>
              <a:t>test.jsp</a:t>
            </a:r>
            <a:r>
              <a:rPr lang="zh-CN" altLang="en-US" dirty="0"/>
              <a:t>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4C378-1C2C-4E92-9A8C-7BF9D82B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39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EECE7-D344-4997-BCAF-B930B034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创建</a:t>
            </a:r>
            <a:r>
              <a:rPr lang="en-US" altLang="zh-CN" sz="2800" dirty="0"/>
              <a:t>Web</a:t>
            </a:r>
            <a:r>
              <a:rPr lang="zh-CN" altLang="en-US" sz="2800" dirty="0"/>
              <a:t>、</a:t>
            </a:r>
            <a:r>
              <a:rPr lang="en-US" altLang="zh-CN" sz="2800" dirty="0"/>
              <a:t>Spring</a:t>
            </a:r>
            <a:r>
              <a:rPr lang="zh-CN" altLang="en-US" sz="2800" dirty="0"/>
              <a:t>、</a:t>
            </a:r>
            <a:r>
              <a:rPr lang="en-US" altLang="zh-CN" sz="2800" dirty="0"/>
              <a:t>Spring MVC</a:t>
            </a:r>
            <a:r>
              <a:rPr lang="zh-CN" altLang="en-US" sz="2800" dirty="0"/>
              <a:t>的配置文件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7FC1F-D834-461B-991A-385E702A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/>
              <a:t>config</a:t>
            </a:r>
            <a:r>
              <a:rPr lang="zh-CN" altLang="en-US" dirty="0"/>
              <a:t>包中创建</a:t>
            </a:r>
            <a:r>
              <a:rPr lang="en-US" altLang="zh-CN" dirty="0"/>
              <a:t>Spring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applicationContext.xml</a:t>
            </a:r>
            <a:r>
              <a:rPr lang="zh-CN" altLang="en-US" dirty="0"/>
              <a:t>和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springmvc.xml</a:t>
            </a:r>
            <a:r>
              <a:rPr lang="zh-CN" altLang="en-US" dirty="0"/>
              <a:t>，在应用</a:t>
            </a:r>
            <a:r>
              <a:rPr lang="en-US" altLang="zh-CN" dirty="0"/>
              <a:t>ch3_3</a:t>
            </a:r>
            <a:r>
              <a:rPr lang="zh-CN" altLang="en-US" dirty="0"/>
              <a:t>的</a:t>
            </a:r>
            <a:r>
              <a:rPr lang="en-US" altLang="zh-CN" dirty="0"/>
              <a:t>/WEB-INF/</a:t>
            </a:r>
            <a:r>
              <a:rPr lang="zh-CN" altLang="en-US" dirty="0"/>
              <a:t>目录中创建</a:t>
            </a:r>
            <a:r>
              <a:rPr lang="en-US" altLang="zh-CN" dirty="0"/>
              <a:t>Web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web.xml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3C6BE-F46D-45ED-8882-5EFD7584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18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B535-D6BA-444F-8ADD-BC487A9B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55710-B294-4887-88B0-379F5731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首先，使用</a:t>
            </a:r>
            <a:r>
              <a:rPr lang="en-US" altLang="zh-CN" dirty="0"/>
              <a:t>&lt;</a:t>
            </a:r>
            <a:r>
              <a:rPr lang="en-US" altLang="zh-CN" dirty="0" err="1"/>
              <a:t>context:property-placeholder</a:t>
            </a:r>
            <a:r>
              <a:rPr lang="en-US" altLang="zh-CN" dirty="0"/>
              <a:t>/&gt;</a:t>
            </a:r>
            <a:r>
              <a:rPr lang="zh-CN" altLang="en-US" dirty="0"/>
              <a:t>加载</a:t>
            </a:r>
            <a:r>
              <a:rPr lang="zh-CN" altLang="en-US" dirty="0">
                <a:solidFill>
                  <a:srgbClr val="C00000"/>
                </a:solidFill>
              </a:rPr>
              <a:t>数据库连接信息属性文件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其次，使用</a:t>
            </a:r>
            <a:r>
              <a:rPr lang="en-US" altLang="zh-CN" dirty="0"/>
              <a:t>org.apache.commons.dbcp2.BasicDataSource</a:t>
            </a:r>
            <a:r>
              <a:rPr lang="zh-CN" altLang="en-US" dirty="0"/>
              <a:t>配置数据源，并使用</a:t>
            </a:r>
            <a:r>
              <a:rPr lang="en-US" altLang="zh-CN" dirty="0"/>
              <a:t>org.springframework.jdbc.datasource.DataSourceTransactionManager</a:t>
            </a:r>
            <a:r>
              <a:rPr lang="zh-CN" altLang="en-US" dirty="0"/>
              <a:t>为数据源添加事务管理器；</a:t>
            </a:r>
            <a:endParaRPr lang="en-US" altLang="zh-CN" dirty="0"/>
          </a:p>
          <a:p>
            <a:r>
              <a:rPr lang="zh-CN" altLang="en-US" dirty="0"/>
              <a:t>最后，使用</a:t>
            </a:r>
            <a:r>
              <a:rPr lang="en-US" altLang="zh-CN" dirty="0" err="1"/>
              <a:t>org.mybatis.spring.SqlSessionFactoryBean</a:t>
            </a:r>
            <a:r>
              <a:rPr lang="zh-CN" altLang="en-US" dirty="0"/>
              <a:t>配置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工厂</a:t>
            </a:r>
            <a:r>
              <a:rPr lang="zh-CN" altLang="en-US" dirty="0"/>
              <a:t>，同时</a:t>
            </a:r>
            <a:r>
              <a:rPr lang="zh-CN" altLang="en-US" dirty="0">
                <a:solidFill>
                  <a:srgbClr val="C00000"/>
                </a:solidFill>
              </a:rPr>
              <a:t>指定数据源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完美整合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F89F6-B283-4A7B-BA5B-445FAC13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899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C906-E654-43E9-9AD1-AA0C0785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springmvc.xml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10C9E-E79B-42FC-BB32-5C6E9C79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/>
              <a:t>springmvc.xml</a:t>
            </a:r>
            <a:r>
              <a:rPr lang="zh-CN" altLang="en-US" dirty="0"/>
              <a:t>中，使用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context:component-scan</a:t>
            </a:r>
            <a:r>
              <a:rPr lang="en-US" altLang="zh-CN" dirty="0">
                <a:solidFill>
                  <a:srgbClr val="C00000"/>
                </a:solidFill>
              </a:rPr>
              <a:t>/&gt;</a:t>
            </a:r>
            <a:r>
              <a:rPr lang="zh-CN" altLang="en-US" dirty="0"/>
              <a:t>扫描包，并使用</a:t>
            </a:r>
            <a:r>
              <a:rPr lang="en-US" altLang="zh-CN" dirty="0"/>
              <a:t>org.springframework.web.servlet.view.</a:t>
            </a:r>
            <a:r>
              <a:rPr lang="en-US" altLang="zh-CN" dirty="0">
                <a:solidFill>
                  <a:srgbClr val="C00000"/>
                </a:solidFill>
              </a:rPr>
              <a:t>InternalResourceViewResolver</a:t>
            </a:r>
            <a:r>
              <a:rPr lang="zh-CN" altLang="en-US" dirty="0"/>
              <a:t>配置视图解析器。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23134-6AC0-44B0-841C-007555A9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E22B6-E508-4AD9-8620-A7F8C3A22E8C}"/>
              </a:ext>
            </a:extLst>
          </p:cNvPr>
          <p:cNvSpPr txBox="1"/>
          <p:nvPr/>
        </p:nvSpPr>
        <p:spPr>
          <a:xfrm>
            <a:off x="838200" y="3349128"/>
            <a:ext cx="8690120" cy="29569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33350" indent="2286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&lt;context:component-scan base-package="controller"/&gt;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&lt;context:component-scan base-package="</a:t>
            </a:r>
            <a:r>
              <a:rPr lang="de-DE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dao</a:t>
            </a: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&lt;bean class="org.springframework.web.servlet.view.InternalResourceViewResolver"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id="internalResourceViewResolver"&gt;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&lt;property name="prefix" value="/WEB-INF/jsp/" 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&lt;property name="suffix" value=".jsp" /&gt;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3350" indent="2286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&lt;/bean&gt;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9725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2425F-99EC-4FB1-AFF9-AE8EA78F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web.xml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18721-5453-45DC-B897-0FDE1F2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配置文件</a:t>
            </a:r>
            <a:r>
              <a:rPr lang="en-US" altLang="zh-CN" dirty="0"/>
              <a:t>web.xml</a:t>
            </a:r>
            <a:r>
              <a:rPr lang="zh-CN" altLang="en-US" dirty="0"/>
              <a:t>中，首先通过</a:t>
            </a:r>
            <a:r>
              <a:rPr lang="en-US" altLang="zh-CN" dirty="0"/>
              <a:t>&lt;context-param&gt;</a:t>
            </a:r>
            <a:r>
              <a:rPr lang="zh-CN" altLang="en-US" dirty="0"/>
              <a:t>加载</a:t>
            </a:r>
            <a:r>
              <a:rPr lang="en-US" altLang="zh-CN" dirty="0"/>
              <a:t>Spring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applicationContext.xml</a:t>
            </a:r>
            <a:r>
              <a:rPr lang="zh-CN" altLang="en-US" dirty="0"/>
              <a:t>，并通过</a:t>
            </a:r>
            <a:r>
              <a:rPr lang="en-US" altLang="zh-CN" dirty="0" err="1"/>
              <a:t>org.springframework.web.context.ContextLoaderListener</a:t>
            </a:r>
            <a:r>
              <a:rPr lang="zh-CN" altLang="en-US" dirty="0"/>
              <a:t>启动</a:t>
            </a:r>
            <a:r>
              <a:rPr lang="en-US" altLang="zh-CN" dirty="0"/>
              <a:t>Spring</a:t>
            </a:r>
            <a:r>
              <a:rPr lang="zh-CN" altLang="en-US" dirty="0"/>
              <a:t>容器；其次配置</a:t>
            </a:r>
            <a:r>
              <a:rPr lang="en-US" altLang="zh-CN" dirty="0"/>
              <a:t>Spring MVC </a:t>
            </a:r>
            <a:r>
              <a:rPr lang="en-US" altLang="zh-CN" dirty="0" err="1"/>
              <a:t>DispatcherServlet</a:t>
            </a:r>
            <a:r>
              <a:rPr lang="zh-CN" altLang="en-US" dirty="0"/>
              <a:t>，并加载</a:t>
            </a:r>
            <a:r>
              <a:rPr lang="en-US" altLang="zh-CN" dirty="0"/>
              <a:t>Spring MVC</a:t>
            </a:r>
            <a:r>
              <a:rPr lang="zh-CN" altLang="en-US" dirty="0"/>
              <a:t>配置文件</a:t>
            </a:r>
            <a:r>
              <a:rPr lang="en-US" altLang="zh-CN" dirty="0">
                <a:solidFill>
                  <a:srgbClr val="C00000"/>
                </a:solidFill>
              </a:rPr>
              <a:t>springmvc.xml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3DF7E-4025-40FF-BC92-E7B18E5B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239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FB63-B206-4792-9999-CB11CACB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6E9A0-53FF-4D6F-BF36-D20F332E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发布应用</a:t>
            </a:r>
            <a:r>
              <a:rPr lang="en-US" altLang="zh-CN" dirty="0"/>
              <a:t>ch3_3</a:t>
            </a:r>
            <a:r>
              <a:rPr lang="zh-CN" altLang="en-US" dirty="0"/>
              <a:t>到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后，通过地址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http://localhost:8080/ch3_3/test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396F9-ECDF-4315-B527-AD2DB52B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116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55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3.7  </a:t>
            </a:r>
            <a:r>
              <a:rPr kumimoji="1" lang="zh-CN" altLang="en-US" dirty="0">
                <a:solidFill>
                  <a:srgbClr val="C00000"/>
                </a:solidFill>
              </a:rPr>
              <a:t>使用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en-US" altLang="zh-CN" dirty="0">
                <a:solidFill>
                  <a:srgbClr val="C00000"/>
                </a:solidFill>
              </a:rPr>
              <a:t> Generator</a:t>
            </a:r>
            <a:r>
              <a:rPr kumimoji="1" lang="zh-CN" altLang="en-US" dirty="0">
                <a:solidFill>
                  <a:srgbClr val="C00000"/>
                </a:solidFill>
              </a:rPr>
              <a:t>插件自动生成映射文件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3052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E90E7-F578-45EF-A7EB-B07AD467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3.7  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MyBatis</a:t>
            </a:r>
            <a:r>
              <a:rPr lang="en-US" altLang="zh-CN" sz="2400" dirty="0"/>
              <a:t> Generator</a:t>
            </a:r>
            <a:r>
              <a:rPr lang="zh-CN" altLang="en-US" sz="2400" dirty="0"/>
              <a:t>插件自动生成映射文件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E4A5C-51B2-4F60-B3A9-162D8022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Generator</a:t>
            </a:r>
            <a:r>
              <a:rPr lang="zh-CN" altLang="en-US" dirty="0"/>
              <a:t>有三种常用方法自动生成代码：</a:t>
            </a:r>
            <a:r>
              <a:rPr lang="zh-CN" altLang="en-US" dirty="0">
                <a:solidFill>
                  <a:srgbClr val="C00000"/>
                </a:solidFill>
              </a:rPr>
              <a:t>命令行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Eclipse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Maven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r>
              <a:rPr lang="zh-CN" altLang="en-US" dirty="0"/>
              <a:t>。本节使用比较简单的方法（命令行）自动生成相关代码。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9D01A-7D35-4A52-B8C0-6796C27C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947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ACD6-3271-403A-B02A-2224052D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．准备相关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A9E71-6287-477C-A495-C8961D25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需要准备的</a:t>
            </a:r>
            <a:r>
              <a:rPr lang="en-US" altLang="zh-CN" dirty="0"/>
              <a:t>JAR</a:t>
            </a:r>
            <a:r>
              <a:rPr lang="zh-CN" altLang="en-US" dirty="0"/>
              <a:t>包：</a:t>
            </a:r>
            <a:r>
              <a:rPr lang="en-US" altLang="zh-CN" dirty="0">
                <a:solidFill>
                  <a:srgbClr val="C00000"/>
                </a:solidFill>
              </a:rPr>
              <a:t>mysql-connector-java-5.1.45-bin.jar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mybatis-generator-core-1.4.0.jar</a:t>
            </a:r>
            <a:r>
              <a:rPr lang="zh-CN" altLang="en-US" dirty="0"/>
              <a:t>（</a:t>
            </a:r>
            <a:r>
              <a:rPr lang="en-US" altLang="zh-CN" dirty="0"/>
              <a:t>https://mvnrepository.com/artifact/org.mybatis.generator/mybatis-generator-core/1.4.0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AA101-7F55-411D-B875-07BCA75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848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69C4E-2ADA-4278-932B-104E6231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．创建文件目录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0426-3AD5-40C1-897E-EF31DFCE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在某磁盘根目录下新建一个文件目录。如，</a:t>
            </a:r>
            <a:r>
              <a:rPr lang="en-US" altLang="zh-CN" dirty="0"/>
              <a:t>C:\generator</a:t>
            </a:r>
            <a:r>
              <a:rPr lang="zh-CN" altLang="en-US" dirty="0"/>
              <a:t>。并将</a:t>
            </a:r>
            <a:r>
              <a:rPr lang="en-US" altLang="zh-CN" dirty="0">
                <a:solidFill>
                  <a:srgbClr val="C00000"/>
                </a:solidFill>
              </a:rPr>
              <a:t>mysql-connector-java-5.1.45-bin.jar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mybatis-generator-core-1.4.0.jar</a:t>
            </a:r>
            <a:r>
              <a:rPr lang="zh-CN" altLang="en-US" dirty="0"/>
              <a:t>文件复制到</a:t>
            </a:r>
            <a:r>
              <a:rPr lang="en-US" altLang="zh-CN" dirty="0">
                <a:solidFill>
                  <a:srgbClr val="C00000"/>
                </a:solidFill>
              </a:rPr>
              <a:t>generator</a:t>
            </a:r>
            <a:r>
              <a:rPr lang="zh-CN" altLang="en-US" dirty="0"/>
              <a:t>目录下。另外，在</a:t>
            </a:r>
            <a:r>
              <a:rPr lang="en-US" altLang="zh-CN" dirty="0">
                <a:solidFill>
                  <a:srgbClr val="C00000"/>
                </a:solidFill>
              </a:rPr>
              <a:t>generator</a:t>
            </a:r>
            <a:r>
              <a:rPr lang="zh-CN" altLang="en-US" dirty="0"/>
              <a:t>目录下，创建</a:t>
            </a:r>
            <a:r>
              <a:rPr lang="en-US" altLang="zh-CN" dirty="0" err="1"/>
              <a:t>src</a:t>
            </a:r>
            <a:r>
              <a:rPr lang="zh-CN" altLang="en-US" dirty="0"/>
              <a:t>子目录存放生成的相关代码文件。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99A25-ED35-4C19-A378-6F669030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AC04-DF15-4FF9-BAC9-C9E624DA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en-US" altLang="zh-CN" dirty="0" err="1"/>
              <a:t>MyBatis</a:t>
            </a:r>
            <a:r>
              <a:rPr lang="zh-CN" altLang="en-US" dirty="0"/>
              <a:t>的环境构建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94E39-5583-491A-B737-7BCD03CC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如果读者不使用</a:t>
            </a:r>
            <a:r>
              <a:rPr lang="en-US" altLang="zh-CN" dirty="0"/>
              <a:t>Maven</a:t>
            </a:r>
            <a:r>
              <a:rPr lang="zh-CN" altLang="en-US" dirty="0"/>
              <a:t>或</a:t>
            </a:r>
            <a:r>
              <a:rPr lang="en-US" altLang="zh-CN" dirty="0"/>
              <a:t>Gradle</a:t>
            </a:r>
            <a:r>
              <a:rPr lang="zh-CN" altLang="en-US" dirty="0"/>
              <a:t>下载</a:t>
            </a:r>
            <a:r>
              <a:rPr lang="en-US" altLang="zh-CN" dirty="0" err="1"/>
              <a:t>MyBatis</a:t>
            </a:r>
            <a:r>
              <a:rPr lang="zh-CN" altLang="en-US" dirty="0"/>
              <a:t>，可通过网址</a:t>
            </a:r>
            <a:r>
              <a:rPr lang="en-US" altLang="zh-CN" dirty="0">
                <a:solidFill>
                  <a:srgbClr val="C00000"/>
                </a:solidFill>
              </a:rPr>
              <a:t>https://github.com/mybatis/mybatis-3/releases</a:t>
            </a:r>
            <a:r>
              <a:rPr lang="zh-CN" altLang="en-US" dirty="0"/>
              <a:t>下载。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图中</a:t>
            </a:r>
            <a:r>
              <a:rPr lang="en-US" altLang="zh-CN" dirty="0">
                <a:solidFill>
                  <a:srgbClr val="C00000"/>
                </a:solidFill>
              </a:rPr>
              <a:t>mybatis-3.5.6.jar</a:t>
            </a:r>
            <a:r>
              <a:rPr lang="zh-CN" altLang="en-US" dirty="0"/>
              <a:t>是</a:t>
            </a:r>
            <a:r>
              <a:rPr lang="en-US" altLang="zh-CN" dirty="0" err="1"/>
              <a:t>MyBatis</a:t>
            </a:r>
            <a:r>
              <a:rPr lang="zh-CN" altLang="en-US" dirty="0"/>
              <a:t>的核心包，</a:t>
            </a:r>
            <a:r>
              <a:rPr lang="en-US" altLang="zh-CN" dirty="0">
                <a:solidFill>
                  <a:srgbClr val="C00000"/>
                </a:solidFill>
              </a:rPr>
              <a:t>mybatis-3.5.6.pdf</a:t>
            </a:r>
            <a:r>
              <a:rPr lang="zh-CN" altLang="en-US" dirty="0"/>
              <a:t>是</a:t>
            </a:r>
            <a:r>
              <a:rPr lang="en-US" altLang="zh-CN" dirty="0" err="1"/>
              <a:t>MyBatis</a:t>
            </a:r>
            <a:r>
              <a:rPr lang="zh-CN" altLang="en-US" dirty="0"/>
              <a:t>的使用手册，</a:t>
            </a:r>
            <a:r>
              <a:rPr lang="en-US" altLang="zh-CN" dirty="0"/>
              <a:t>lib</a:t>
            </a:r>
            <a:r>
              <a:rPr lang="zh-CN" altLang="en-US" dirty="0"/>
              <a:t>文件夹下的</a:t>
            </a:r>
            <a:r>
              <a:rPr lang="en-US" altLang="zh-CN" dirty="0"/>
              <a:t>JAR</a:t>
            </a:r>
            <a:r>
              <a:rPr lang="zh-CN" altLang="en-US" dirty="0"/>
              <a:t>是</a:t>
            </a:r>
            <a:r>
              <a:rPr lang="en-US" altLang="zh-CN" dirty="0" err="1"/>
              <a:t>MyBatis</a:t>
            </a:r>
            <a:r>
              <a:rPr lang="zh-CN" altLang="en-US" dirty="0"/>
              <a:t>的依赖包。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MyBatis</a:t>
            </a:r>
            <a:r>
              <a:rPr lang="zh-CN" altLang="en-US" dirty="0"/>
              <a:t>框架时，需要将它的核心包和依赖包引入到应用程序中。如果是</a:t>
            </a:r>
            <a:r>
              <a:rPr lang="en-US" altLang="zh-CN" dirty="0"/>
              <a:t>Web</a:t>
            </a:r>
            <a:r>
              <a:rPr lang="zh-CN" altLang="en-US" dirty="0"/>
              <a:t>应用，只需将核心包和依赖包复制到</a:t>
            </a:r>
            <a:r>
              <a:rPr lang="en-US" altLang="zh-CN" dirty="0">
                <a:solidFill>
                  <a:srgbClr val="C00000"/>
                </a:solidFill>
              </a:rPr>
              <a:t>/WEB-INF/lib</a:t>
            </a:r>
            <a:r>
              <a:rPr lang="zh-CN" altLang="en-US" dirty="0"/>
              <a:t>目录中即可。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B8800-7221-48DA-88A2-70C44F19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4F66D4-95D6-43AC-9418-284B990A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08" y="2549659"/>
            <a:ext cx="12573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0719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03ED-CA11-4525-A8BE-B5FFBC5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．创建配置文件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843F3-3BD5-4CE0-8B45-6715EA4F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在第二步创建的文件目录（</a:t>
            </a:r>
            <a:r>
              <a:rPr lang="en-US" altLang="zh-CN" dirty="0">
                <a:solidFill>
                  <a:srgbClr val="C00000"/>
                </a:solidFill>
              </a:rPr>
              <a:t>C:\generator</a:t>
            </a:r>
            <a:r>
              <a:rPr lang="zh-CN" altLang="en-US" dirty="0"/>
              <a:t>）下创建配置文件，如</a:t>
            </a:r>
            <a:r>
              <a:rPr lang="en-US" altLang="zh-CN" dirty="0">
                <a:solidFill>
                  <a:srgbClr val="C00000"/>
                </a:solidFill>
              </a:rPr>
              <a:t>C:\generator\generator.xml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EEF81-825B-4291-A39A-AD1CB8CC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59</a:t>
            </a:fld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0E7FDD-24E1-4B30-92E9-DC60A654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8" y="2841624"/>
            <a:ext cx="5571360" cy="1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22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C9F7-C26B-4464-A25C-9ED36899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．使用命令生成代码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A3B81-E8D8-409D-A27A-0B5078BD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打开命令提示符，进入</a:t>
            </a:r>
            <a:r>
              <a:rPr lang="en-US" altLang="zh-CN" dirty="0"/>
              <a:t>C:\generator</a:t>
            </a:r>
            <a:r>
              <a:rPr lang="zh-CN" altLang="en-US" dirty="0"/>
              <a:t>，输入命令：</a:t>
            </a:r>
            <a:r>
              <a:rPr lang="en-US" altLang="zh-CN" dirty="0">
                <a:solidFill>
                  <a:srgbClr val="C00000"/>
                </a:solidFill>
              </a:rPr>
              <a:t>java -jar mybatis-generator-core-1.4.0.jar -</a:t>
            </a:r>
            <a:r>
              <a:rPr lang="en-US" altLang="zh-CN" dirty="0" err="1">
                <a:solidFill>
                  <a:srgbClr val="C00000"/>
                </a:solidFill>
              </a:rPr>
              <a:t>configfile</a:t>
            </a:r>
            <a:r>
              <a:rPr lang="en-US" altLang="zh-CN" dirty="0">
                <a:solidFill>
                  <a:srgbClr val="C00000"/>
                </a:solidFill>
              </a:rPr>
              <a:t> generator.xml –overwrite</a:t>
            </a:r>
            <a:r>
              <a:rPr lang="zh-CN" altLang="en-US" dirty="0"/>
              <a:t>，如图</a:t>
            </a:r>
            <a:r>
              <a:rPr lang="en-US" altLang="zh-CN" dirty="0"/>
              <a:t>3.6</a:t>
            </a:r>
            <a:r>
              <a:rPr lang="zh-CN" altLang="en-US" dirty="0"/>
              <a:t>所示。该命令成功执行的前提是配置</a:t>
            </a:r>
            <a:r>
              <a:rPr lang="en-US" altLang="zh-CN" dirty="0"/>
              <a:t>Java</a:t>
            </a:r>
            <a:r>
              <a:rPr lang="zh-CN" altLang="en-US" dirty="0"/>
              <a:t>的系统环境变量</a:t>
            </a:r>
            <a:r>
              <a:rPr lang="en-US" altLang="zh-CN" dirty="0" err="1"/>
              <a:t>classpath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0214E-99CD-48F9-84C3-51ACBAE1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60</a:t>
            </a:fld>
            <a:endParaRPr kumimoji="1"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D3B4A9-C68A-49ED-959B-1DEB217E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51" y="3704842"/>
            <a:ext cx="8991225" cy="121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62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61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3.8  </a:t>
            </a:r>
            <a:r>
              <a:rPr kumimoji="1" lang="zh-CN" altLang="en-US" dirty="0">
                <a:solidFill>
                  <a:srgbClr val="C00000"/>
                </a:solidFill>
              </a:rPr>
              <a:t>映射器概述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7338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17A8-64B5-449F-BAE3-F9604DF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 </a:t>
            </a:r>
            <a:r>
              <a:rPr lang="zh-CN" altLang="en-US" dirty="0"/>
              <a:t>映射器概述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362D6-F6D8-46B6-B7F0-2FDFC91C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映射器</a:t>
            </a:r>
            <a:r>
              <a:rPr lang="zh-CN" altLang="en-US" dirty="0"/>
              <a:t>是</a:t>
            </a:r>
            <a:r>
              <a:rPr lang="en-US" altLang="zh-CN" dirty="0" err="1"/>
              <a:t>MyBatis</a:t>
            </a:r>
            <a:r>
              <a:rPr lang="zh-CN" altLang="en-US" dirty="0"/>
              <a:t>最复杂且最重要的组件，由一个接口加一个</a:t>
            </a:r>
            <a:r>
              <a:rPr lang="en-US" altLang="zh-CN" dirty="0"/>
              <a:t>XML</a:t>
            </a:r>
            <a:r>
              <a:rPr lang="zh-CN" altLang="en-US" dirty="0"/>
              <a:t>文件（</a:t>
            </a:r>
            <a:r>
              <a:rPr lang="en-US" altLang="zh-CN" dirty="0"/>
              <a:t>SQL</a:t>
            </a:r>
            <a:r>
              <a:rPr lang="zh-CN" altLang="en-US" dirty="0"/>
              <a:t>映射文件）组成。</a:t>
            </a:r>
            <a:r>
              <a:rPr lang="en-US" altLang="zh-CN" dirty="0" err="1"/>
              <a:t>MyBatis</a:t>
            </a:r>
            <a:r>
              <a:rPr lang="zh-CN" altLang="en-US" dirty="0"/>
              <a:t>的映射器也可以使用</a:t>
            </a:r>
            <a:r>
              <a:rPr lang="zh-CN" altLang="en-US" dirty="0">
                <a:solidFill>
                  <a:srgbClr val="C00000"/>
                </a:solidFill>
              </a:rPr>
              <a:t>注解</a:t>
            </a:r>
            <a:r>
              <a:rPr lang="zh-CN" altLang="en-US" dirty="0"/>
              <a:t>完成，但在实际应用中使用不多，原因主要来自这几个方面：</a:t>
            </a:r>
            <a:r>
              <a:rPr lang="zh-CN" altLang="en-US" dirty="0">
                <a:solidFill>
                  <a:srgbClr val="C00000"/>
                </a:solidFill>
              </a:rPr>
              <a:t>其一</a:t>
            </a:r>
            <a:r>
              <a:rPr lang="zh-CN" altLang="en-US" dirty="0"/>
              <a:t>，面对复杂的</a:t>
            </a:r>
            <a:r>
              <a:rPr lang="en-US" altLang="zh-CN" dirty="0"/>
              <a:t>SQL</a:t>
            </a:r>
            <a:r>
              <a:rPr lang="zh-CN" altLang="en-US" dirty="0"/>
              <a:t>会显得无力；</a:t>
            </a:r>
            <a:r>
              <a:rPr lang="zh-CN" altLang="en-US" dirty="0">
                <a:solidFill>
                  <a:srgbClr val="C00000"/>
                </a:solidFill>
              </a:rPr>
              <a:t>其二</a:t>
            </a:r>
            <a:r>
              <a:rPr lang="zh-CN" altLang="en-US" dirty="0"/>
              <a:t>，注解的可读性较差；</a:t>
            </a:r>
            <a:r>
              <a:rPr lang="zh-CN" altLang="en-US" dirty="0">
                <a:solidFill>
                  <a:srgbClr val="C00000"/>
                </a:solidFill>
              </a:rPr>
              <a:t>其三</a:t>
            </a:r>
            <a:r>
              <a:rPr lang="zh-CN" altLang="en-US" dirty="0"/>
              <a:t>，注解丢失了</a:t>
            </a:r>
            <a:r>
              <a:rPr lang="en-US" altLang="zh-CN" dirty="0"/>
              <a:t>XML</a:t>
            </a:r>
            <a:r>
              <a:rPr lang="zh-CN" altLang="en-US" dirty="0"/>
              <a:t>上下文相互引用的功能。因此，推荐使用</a:t>
            </a:r>
            <a:r>
              <a:rPr lang="en-US" altLang="zh-CN" dirty="0"/>
              <a:t>XML</a:t>
            </a:r>
            <a:r>
              <a:rPr lang="zh-CN" altLang="en-US" dirty="0"/>
              <a:t>文件开发</a:t>
            </a:r>
            <a:r>
              <a:rPr lang="en-US" altLang="zh-CN" dirty="0"/>
              <a:t>MySQL</a:t>
            </a:r>
            <a:r>
              <a:rPr lang="zh-CN" altLang="en-US" dirty="0"/>
              <a:t>的映射器。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448E3-FD7C-4675-9D9A-C46D3131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62</a:t>
            </a:fld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0590A6-1502-44F2-9D50-AA4A0DA47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54252"/>
              </p:ext>
            </p:extLst>
          </p:nvPr>
        </p:nvGraphicFramePr>
        <p:xfrm>
          <a:off x="1307507" y="4209451"/>
          <a:ext cx="9753427" cy="2512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592">
                  <a:extLst>
                    <a:ext uri="{9D8B030D-6E8A-4147-A177-3AD203B41FA5}">
                      <a16:colId xmlns:a16="http://schemas.microsoft.com/office/drawing/2014/main" val="2510660213"/>
                    </a:ext>
                  </a:extLst>
                </a:gridCol>
                <a:gridCol w="4107984">
                  <a:extLst>
                    <a:ext uri="{9D8B030D-6E8A-4147-A177-3AD203B41FA5}">
                      <a16:colId xmlns:a16="http://schemas.microsoft.com/office/drawing/2014/main" val="463604450"/>
                    </a:ext>
                  </a:extLst>
                </a:gridCol>
                <a:gridCol w="4275851">
                  <a:extLst>
                    <a:ext uri="{9D8B030D-6E8A-4147-A177-3AD203B41FA5}">
                      <a16:colId xmlns:a16="http://schemas.microsoft.com/office/drawing/2014/main" val="2546335007"/>
                    </a:ext>
                  </a:extLst>
                </a:gridCol>
              </a:tblGrid>
              <a:tr h="221126">
                <a:tc>
                  <a:txBody>
                    <a:bodyPr/>
                    <a:lstStyle/>
                    <a:p>
                      <a:pPr algn="ctr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</a:t>
                      </a: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</a:t>
                      </a: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478921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查询语句，最常用、最复杂的元素之一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可以自定义参数，返回结果集等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371799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插入语句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执行后返回一个整数，代表插入的行数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852594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更新语句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执行后返回一个整数，代表更新的行数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360456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删除语句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执行后返回一个整数，代表删除的行数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574291"/>
                  </a:ext>
                </a:extLst>
              </a:tr>
              <a:tr h="44225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定义一部分</a:t>
                      </a: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，在多个位置被引用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例如，一张表列名，一次定义，可以在多个</a:t>
                      </a:r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语句中使用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766469"/>
                  </a:ext>
                </a:extLst>
              </a:tr>
              <a:tr h="442253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resultMap</a:t>
                      </a:r>
                      <a:endParaRPr lang="zh-CN" sz="18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用来描述从数据库结果集中来加载对象，是最复杂、最强大的元素之一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提供映射规则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58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0456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63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3.9  &lt;select&gt;</a:t>
            </a:r>
            <a:r>
              <a:rPr kumimoji="1" lang="zh-CN" altLang="en-US" dirty="0">
                <a:solidFill>
                  <a:srgbClr val="C00000"/>
                </a:solidFill>
              </a:rPr>
              <a:t>元素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25721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EACD-9FC1-4706-88BB-C4E90534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 &lt;select&gt;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CFB2D-375A-4856-B6D8-0A78666C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3.9.1 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接口传递参数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3.9.2  </a:t>
            </a:r>
            <a:r>
              <a:rPr lang="zh-CN" altLang="en-US" dirty="0"/>
              <a:t>使用</a:t>
            </a:r>
            <a:r>
              <a:rPr lang="en-US" altLang="zh-CN" dirty="0"/>
              <a:t>Java Bean</a:t>
            </a:r>
            <a:r>
              <a:rPr lang="zh-CN" altLang="en-US" dirty="0"/>
              <a:t>传递参数</a:t>
            </a:r>
            <a:endParaRPr lang="en-US" altLang="zh-CN" dirty="0"/>
          </a:p>
          <a:p>
            <a:r>
              <a:rPr lang="en-US" altLang="zh-CN" dirty="0"/>
              <a:t>3.9.3  </a:t>
            </a:r>
            <a:r>
              <a:rPr lang="zh-CN" altLang="en-US" dirty="0"/>
              <a:t>使用</a:t>
            </a:r>
            <a:r>
              <a:rPr lang="en-US" altLang="zh-CN" dirty="0"/>
              <a:t>@Param</a:t>
            </a:r>
            <a:r>
              <a:rPr lang="zh-CN" altLang="en-US" dirty="0"/>
              <a:t>注解传递参数</a:t>
            </a:r>
            <a:endParaRPr lang="en-US" altLang="zh-CN" dirty="0"/>
          </a:p>
          <a:p>
            <a:r>
              <a:rPr lang="en-US" altLang="zh-CN" dirty="0"/>
              <a:t>3.9.4  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3.9.5  </a:t>
            </a:r>
            <a:r>
              <a:rPr lang="zh-CN" altLang="en-US" dirty="0"/>
              <a:t>使用</a:t>
            </a:r>
            <a:r>
              <a:rPr lang="en-US" altLang="zh-CN" dirty="0"/>
              <a:t>POJO</a:t>
            </a:r>
            <a:r>
              <a:rPr lang="zh-CN" altLang="en-US" dirty="0"/>
              <a:t>存储结果集</a:t>
            </a:r>
            <a:endParaRPr lang="en-US" altLang="zh-CN" dirty="0"/>
          </a:p>
          <a:p>
            <a:r>
              <a:rPr lang="en-US" altLang="zh-CN" dirty="0"/>
              <a:t>3.9.6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存储结果集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64FDD-FEB0-45B9-9B4D-2C5AD69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845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A8267-58DD-4C58-A0B7-9A44FE1E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&lt;select&gt;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05B0F-7A6B-453A-88EC-0EFC788A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上述示例代码中，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/>
              <a:t>的值是唯一标识符（对应</a:t>
            </a:r>
            <a:r>
              <a:rPr lang="en-US" altLang="zh-CN" dirty="0"/>
              <a:t>Mapper</a:t>
            </a:r>
            <a:r>
              <a:rPr lang="zh-CN" altLang="en-US" dirty="0"/>
              <a:t>接口的</a:t>
            </a:r>
            <a:r>
              <a:rPr lang="zh-CN" altLang="en-US" dirty="0">
                <a:solidFill>
                  <a:srgbClr val="C00000"/>
                </a:solidFill>
              </a:rPr>
              <a:t>某个方法</a:t>
            </a:r>
            <a:r>
              <a:rPr lang="zh-CN" altLang="en-US" dirty="0"/>
              <a:t>），它接收一个</a:t>
            </a:r>
            <a:r>
              <a:rPr lang="en-US" altLang="zh-CN" dirty="0">
                <a:solidFill>
                  <a:srgbClr val="C00000"/>
                </a:solidFill>
              </a:rPr>
              <a:t>Integer</a:t>
            </a:r>
            <a:r>
              <a:rPr lang="zh-CN" altLang="en-US" dirty="0"/>
              <a:t>类型的参数，返回一个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类型的对象，结果集自动映射到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的属性。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9F98C-6F56-4F14-B7A5-24404BC4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2AA53B-C4CC-4424-87F4-953A98AFB472}"/>
              </a:ext>
            </a:extLst>
          </p:cNvPr>
          <p:cNvSpPr txBox="1"/>
          <p:nvPr/>
        </p:nvSpPr>
        <p:spPr>
          <a:xfrm>
            <a:off x="1156772" y="1510758"/>
            <a:ext cx="748045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&lt;select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selectUserById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="Integer"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select * from user 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#{uid}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&lt;/select&gt;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BEBCD-FB20-49E2-9A6D-11375CB63AB6}"/>
              </a:ext>
            </a:extLst>
          </p:cNvPr>
          <p:cNvSpPr/>
          <p:nvPr/>
        </p:nvSpPr>
        <p:spPr>
          <a:xfrm>
            <a:off x="1685581" y="4416534"/>
            <a:ext cx="8610599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MyUser</a:t>
            </a:r>
            <a:r>
              <a:rPr lang="zh-CN" altLang="en-U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的属性名称一定与查询结果的列名相同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DA7519-2BA9-45C4-9D6C-5E5A231322CE}"/>
              </a:ext>
            </a:extLst>
          </p:cNvPr>
          <p:cNvCxnSpPr>
            <a:cxnSpLocks/>
          </p:cNvCxnSpPr>
          <p:nvPr/>
        </p:nvCxnSpPr>
        <p:spPr>
          <a:xfrm>
            <a:off x="7160965" y="3804105"/>
            <a:ext cx="0" cy="612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43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E08C7-02D0-4EAB-BE0A-D67996F1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接口传递参数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73ACD-4453-4CCC-9B5E-AE321430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758"/>
            <a:ext cx="10806629" cy="458669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MyBatis</a:t>
            </a:r>
            <a:r>
              <a:rPr lang="zh-CN" altLang="en-US" dirty="0"/>
              <a:t>中，允许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接口通过键值对传递多个参数。</a:t>
            </a:r>
          </a:p>
          <a:p>
            <a:r>
              <a:rPr lang="zh-CN" altLang="en-US" dirty="0"/>
              <a:t>假设数据操作接口中有个实现查询陈姓男性用户信息功能的方法：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此时，传递给</a:t>
            </a:r>
            <a:r>
              <a:rPr lang="en-US" altLang="zh-CN" dirty="0" err="1"/>
              <a:t>MyBatis</a:t>
            </a:r>
            <a:r>
              <a:rPr lang="zh-CN" altLang="en-US" dirty="0"/>
              <a:t>映射器的是一个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对象，使用该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对象在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/>
              <a:t>中设置对应的参数，对应</a:t>
            </a:r>
            <a:r>
              <a:rPr lang="en-US" altLang="zh-CN" dirty="0"/>
              <a:t>SQL</a:t>
            </a:r>
            <a:r>
              <a:rPr lang="zh-CN" altLang="en-US" dirty="0"/>
              <a:t>映射文件代码如下：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上述</a:t>
            </a:r>
            <a:r>
              <a:rPr lang="en-US" altLang="zh-CN" dirty="0"/>
              <a:t>SQL</a:t>
            </a:r>
            <a:r>
              <a:rPr lang="zh-CN" altLang="en-US" dirty="0"/>
              <a:t>映射文件中参数名</a:t>
            </a:r>
            <a:r>
              <a:rPr lang="en-US" altLang="zh-CN" dirty="0" err="1">
                <a:solidFill>
                  <a:srgbClr val="C00000"/>
                </a:solidFill>
              </a:rPr>
              <a:t>u_name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u_sex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中的</a:t>
            </a:r>
            <a:r>
              <a:rPr lang="en-US" altLang="zh-CN" dirty="0">
                <a:solidFill>
                  <a:srgbClr val="C00000"/>
                </a:solidFill>
              </a:rPr>
              <a:t>key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3-4</a:t>
            </a:r>
            <a:r>
              <a:rPr lang="en-US" altLang="zh-CN" dirty="0"/>
              <a:t>】</a:t>
            </a:r>
            <a:r>
              <a:rPr lang="zh-CN" altLang="en-US" dirty="0"/>
              <a:t>在</a:t>
            </a:r>
            <a:r>
              <a:rPr lang="en-US" altLang="zh-CN" dirty="0"/>
              <a:t>3.6.3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</a:t>
            </a:r>
            <a:r>
              <a:rPr lang="zh-CN" altLang="en-US" dirty="0"/>
              <a:t>的基础上实现</a:t>
            </a:r>
            <a:r>
              <a:rPr lang="en-US" altLang="zh-CN" dirty="0"/>
              <a:t>Map</a:t>
            </a:r>
            <a:r>
              <a:rPr lang="zh-CN" altLang="en-US" dirty="0"/>
              <a:t>接口传递参数。为节省篇幅，相同的实现不再赘述。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926A6-D1B2-4413-9D95-D8CD811D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66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89978-0E26-49AB-A80C-3F758DDCB887}"/>
              </a:ext>
            </a:extLst>
          </p:cNvPr>
          <p:cNvSpPr txBox="1"/>
          <p:nvPr/>
        </p:nvSpPr>
        <p:spPr>
          <a:xfrm>
            <a:off x="1134737" y="2270412"/>
            <a:ext cx="728564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List&lt;</a:t>
            </a:r>
            <a:r>
              <a:rPr lang="en-US" altLang="zh-CN" dirty="0" err="1"/>
              <a:t>MyUser</a:t>
            </a:r>
            <a:r>
              <a:rPr lang="en-US" altLang="zh-CN" dirty="0"/>
              <a:t>&gt; </a:t>
            </a:r>
            <a:r>
              <a:rPr lang="en-US" altLang="zh-CN" dirty="0" err="1"/>
              <a:t>testMapSelect</a:t>
            </a:r>
            <a:r>
              <a:rPr lang="en-US" altLang="zh-CN" dirty="0"/>
              <a:t>(Map&lt;String, Object&gt; param);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32C6E9-5C54-4342-B152-89C58ECA9736}"/>
              </a:ext>
            </a:extLst>
          </p:cNvPr>
          <p:cNvSpPr txBox="1"/>
          <p:nvPr/>
        </p:nvSpPr>
        <p:spPr>
          <a:xfrm>
            <a:off x="1134737" y="3429000"/>
            <a:ext cx="767875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&lt;select id="</a:t>
            </a:r>
            <a:r>
              <a:rPr lang="en-US" altLang="zh-CN" dirty="0" err="1"/>
              <a:t>testMapSelect</a:t>
            </a:r>
            <a:r>
              <a:rPr lang="en-US" altLang="zh-CN" dirty="0"/>
              <a:t>" </a:t>
            </a:r>
            <a:r>
              <a:rPr lang="en-US" altLang="zh-CN" dirty="0" err="1"/>
              <a:t>resultType</a:t>
            </a:r>
            <a:r>
              <a:rPr lang="en-US" altLang="zh-CN" dirty="0"/>
              <a:t>="</a:t>
            </a:r>
            <a:r>
              <a:rPr lang="en-US" altLang="zh-CN" dirty="0" err="1"/>
              <a:t>MyUser</a:t>
            </a:r>
            <a:r>
              <a:rPr lang="en-US" altLang="zh-CN" dirty="0"/>
              <a:t>" </a:t>
            </a:r>
            <a:r>
              <a:rPr lang="en-US" altLang="zh-CN" dirty="0" err="1"/>
              <a:t>parameterType</a:t>
            </a:r>
            <a:r>
              <a:rPr lang="en-US" altLang="zh-CN" dirty="0"/>
              <a:t>="map"&gt;</a:t>
            </a:r>
          </a:p>
          <a:p>
            <a:r>
              <a:rPr lang="en-US" altLang="zh-CN" dirty="0"/>
              <a:t>        select * from user </a:t>
            </a:r>
          </a:p>
          <a:p>
            <a:r>
              <a:rPr lang="en-US" altLang="zh-CN" dirty="0"/>
              <a:t>	where </a:t>
            </a:r>
            <a:r>
              <a:rPr lang="en-US" altLang="zh-CN" dirty="0" err="1"/>
              <a:t>uname</a:t>
            </a:r>
            <a:r>
              <a:rPr lang="en-US" altLang="zh-CN" dirty="0"/>
              <a:t> like </a:t>
            </a:r>
            <a:r>
              <a:rPr lang="en-US" altLang="zh-CN" dirty="0" err="1"/>
              <a:t>concat</a:t>
            </a:r>
            <a:r>
              <a:rPr lang="en-US" altLang="zh-CN" dirty="0"/>
              <a:t>('%',#{</a:t>
            </a:r>
            <a:r>
              <a:rPr lang="en-US" altLang="zh-CN" dirty="0" err="1"/>
              <a:t>u_name</a:t>
            </a:r>
            <a:r>
              <a:rPr lang="en-US" altLang="zh-CN" dirty="0"/>
              <a:t>},'%')</a:t>
            </a:r>
          </a:p>
          <a:p>
            <a:r>
              <a:rPr lang="en-US" altLang="zh-CN" dirty="0"/>
              <a:t>	and </a:t>
            </a:r>
            <a:r>
              <a:rPr lang="en-US" altLang="zh-CN" dirty="0" err="1"/>
              <a:t>usex</a:t>
            </a:r>
            <a:r>
              <a:rPr lang="en-US" altLang="zh-CN" dirty="0"/>
              <a:t> = #{u_sex}</a:t>
            </a:r>
          </a:p>
          <a:p>
            <a:r>
              <a:rPr lang="en-US" altLang="zh-CN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292650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93D20-658A-430B-A37A-560C483F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．添加接口方法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DE842-B1D2-4632-815F-3547B8B8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com.mybatis.mapper.UserMapper</a:t>
            </a:r>
            <a:r>
              <a:rPr lang="zh-CN" altLang="en-US" dirty="0"/>
              <a:t>接口中添加接口方法（</a:t>
            </a:r>
            <a:r>
              <a:rPr lang="zh-CN" altLang="en-US" dirty="0">
                <a:solidFill>
                  <a:srgbClr val="C00000"/>
                </a:solidFill>
              </a:rPr>
              <a:t>见上述</a:t>
            </a:r>
            <a:r>
              <a:rPr lang="zh-CN" altLang="en-US" dirty="0"/>
              <a:t>），实现</a:t>
            </a:r>
            <a:r>
              <a:rPr lang="zh-CN" altLang="en-US" dirty="0">
                <a:solidFill>
                  <a:srgbClr val="C00000"/>
                </a:solidFill>
              </a:rPr>
              <a:t>查询陈姓男性用户信息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93964-70A8-411A-A4E1-AA0DA592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8DF016-BB05-4288-B614-F93AC854A1F7}"/>
              </a:ext>
            </a:extLst>
          </p:cNvPr>
          <p:cNvSpPr txBox="1"/>
          <p:nvPr/>
        </p:nvSpPr>
        <p:spPr>
          <a:xfrm>
            <a:off x="1098187" y="2625573"/>
            <a:ext cx="728564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List&lt;</a:t>
            </a:r>
            <a:r>
              <a:rPr lang="en-US" altLang="zh-CN" dirty="0" err="1"/>
              <a:t>MyUser</a:t>
            </a:r>
            <a:r>
              <a:rPr lang="en-US" altLang="zh-CN" dirty="0"/>
              <a:t>&gt; </a:t>
            </a:r>
            <a:r>
              <a:rPr lang="en-US" altLang="zh-CN" dirty="0" err="1"/>
              <a:t>testMapSelect</a:t>
            </a:r>
            <a:r>
              <a:rPr lang="en-US" altLang="zh-CN" dirty="0"/>
              <a:t>(Map&lt;String, Object&gt; param);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0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02D01-9730-471B-A5CF-892EBB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．添加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0B797-E0DC-466F-B483-74204AE5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/>
              <a:t>UserMapper.xml</a:t>
            </a:r>
            <a:r>
              <a:rPr lang="zh-CN" altLang="en-US" dirty="0"/>
              <a:t>中添加</a:t>
            </a:r>
            <a:r>
              <a:rPr lang="en-US" altLang="zh-CN" dirty="0"/>
              <a:t>SQL</a:t>
            </a:r>
            <a:r>
              <a:rPr lang="zh-CN" altLang="en-US" dirty="0"/>
              <a:t>映射（</a:t>
            </a:r>
            <a:r>
              <a:rPr lang="zh-CN" altLang="en-US" dirty="0">
                <a:solidFill>
                  <a:srgbClr val="C00000"/>
                </a:solidFill>
              </a:rPr>
              <a:t>见上述</a:t>
            </a:r>
            <a:r>
              <a:rPr lang="zh-CN" altLang="en-US" dirty="0"/>
              <a:t>），实现</a:t>
            </a:r>
            <a:r>
              <a:rPr lang="zh-CN" altLang="en-US" dirty="0">
                <a:solidFill>
                  <a:srgbClr val="C00000"/>
                </a:solidFill>
              </a:rPr>
              <a:t>查询陈姓男性用户信息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3108F-8AAB-48D3-B899-C32A92E6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F032D3-C4B8-4CDB-8AF9-A6774629FEAD}"/>
              </a:ext>
            </a:extLst>
          </p:cNvPr>
          <p:cNvSpPr txBox="1"/>
          <p:nvPr/>
        </p:nvSpPr>
        <p:spPr>
          <a:xfrm>
            <a:off x="986468" y="2690336"/>
            <a:ext cx="7860077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&lt;select id="</a:t>
            </a:r>
            <a:r>
              <a:rPr lang="en-US" altLang="zh-CN" dirty="0" err="1"/>
              <a:t>testMapSelect</a:t>
            </a:r>
            <a:r>
              <a:rPr lang="en-US" altLang="zh-CN" dirty="0"/>
              <a:t>" </a:t>
            </a:r>
            <a:r>
              <a:rPr lang="en-US" altLang="zh-CN" dirty="0" err="1"/>
              <a:t>resultType</a:t>
            </a:r>
            <a:r>
              <a:rPr lang="en-US" altLang="zh-CN" dirty="0"/>
              <a:t>="</a:t>
            </a:r>
            <a:r>
              <a:rPr lang="en-US" altLang="zh-CN" dirty="0" err="1"/>
              <a:t>MyUser</a:t>
            </a:r>
            <a:r>
              <a:rPr lang="en-US" altLang="zh-CN" dirty="0"/>
              <a:t>" </a:t>
            </a:r>
            <a:r>
              <a:rPr lang="en-US" altLang="zh-CN" dirty="0" err="1"/>
              <a:t>parameterType</a:t>
            </a:r>
            <a:r>
              <a:rPr lang="en-US" altLang="zh-CN" dirty="0"/>
              <a:t>="map"&gt;</a:t>
            </a:r>
          </a:p>
          <a:p>
            <a:r>
              <a:rPr lang="en-US" altLang="zh-CN" dirty="0"/>
              <a:t>        select * from user </a:t>
            </a:r>
          </a:p>
          <a:p>
            <a:r>
              <a:rPr lang="en-US" altLang="zh-CN" dirty="0"/>
              <a:t>	where </a:t>
            </a:r>
            <a:r>
              <a:rPr lang="en-US" altLang="zh-CN" dirty="0" err="1"/>
              <a:t>uname</a:t>
            </a:r>
            <a:r>
              <a:rPr lang="en-US" altLang="zh-CN" dirty="0"/>
              <a:t> like </a:t>
            </a:r>
            <a:r>
              <a:rPr lang="en-US" altLang="zh-CN" dirty="0" err="1"/>
              <a:t>concat</a:t>
            </a:r>
            <a:r>
              <a:rPr lang="en-US" altLang="zh-CN" dirty="0"/>
              <a:t>('%',#{</a:t>
            </a:r>
            <a:r>
              <a:rPr lang="en-US" altLang="zh-CN" dirty="0" err="1"/>
              <a:t>u_name</a:t>
            </a:r>
            <a:r>
              <a:rPr lang="en-US" altLang="zh-CN" dirty="0"/>
              <a:t>},'%')</a:t>
            </a:r>
          </a:p>
          <a:p>
            <a:r>
              <a:rPr lang="en-US" altLang="zh-CN" dirty="0"/>
              <a:t>	and </a:t>
            </a:r>
            <a:r>
              <a:rPr lang="en-US" altLang="zh-CN" dirty="0" err="1"/>
              <a:t>usex</a:t>
            </a:r>
            <a:r>
              <a:rPr lang="en-US" altLang="zh-CN" dirty="0"/>
              <a:t> = #{u_sex}</a:t>
            </a:r>
          </a:p>
          <a:p>
            <a:r>
              <a:rPr lang="en-US" altLang="zh-CN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00803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3.3  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的工作原理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3.4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的核心配置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7434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E034-208C-4CE8-93AE-42029E6C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．添加请求处理方法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FE230-0BB5-4932-A4E3-85EF7E92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TestController</a:t>
            </a:r>
            <a:r>
              <a:rPr lang="zh-CN" altLang="en-US" dirty="0"/>
              <a:t>控制器类中，添加测试方法</a:t>
            </a:r>
            <a:r>
              <a:rPr lang="en-US" altLang="zh-CN" dirty="0" err="1">
                <a:solidFill>
                  <a:srgbClr val="C00000"/>
                </a:solidFill>
              </a:rPr>
              <a:t>testMapSelect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83D63-FA3D-44E3-8CF5-0B8311FE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69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F1B17F-AD6F-4185-9884-81801E6059D6}"/>
              </a:ext>
            </a:extLst>
          </p:cNvPr>
          <p:cNvSpPr txBox="1"/>
          <p:nvPr/>
        </p:nvSpPr>
        <p:spPr>
          <a:xfrm>
            <a:off x="1307508" y="2606715"/>
            <a:ext cx="805241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@RequestMapping("/testMapSelect")</a:t>
            </a:r>
          </a:p>
          <a:p>
            <a:r>
              <a:rPr lang="en-US" altLang="zh-CN" dirty="0"/>
              <a:t>public String </a:t>
            </a:r>
            <a:r>
              <a:rPr lang="en-US" altLang="zh-CN" dirty="0" err="1"/>
              <a:t>testMapSelect</a:t>
            </a:r>
            <a:r>
              <a:rPr lang="en-US" altLang="zh-CN" dirty="0"/>
              <a:t>(Model model) {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查询所有陈姓男性用户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Map&lt;String, Object&gt; map = new HashMap&lt;&gt;();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u_name</a:t>
            </a:r>
            <a:r>
              <a:rPr lang="en-US" altLang="zh-CN" dirty="0"/>
              <a:t>", "</a:t>
            </a:r>
            <a:r>
              <a:rPr lang="zh-CN" altLang="en-US" dirty="0"/>
              <a:t>陈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map.put</a:t>
            </a:r>
            <a:r>
              <a:rPr lang="en-US" altLang="zh-CN" dirty="0"/>
              <a:t>("</a:t>
            </a:r>
            <a:r>
              <a:rPr lang="en-US" altLang="zh-CN" dirty="0" err="1"/>
              <a:t>u_sex</a:t>
            </a:r>
            <a:r>
              <a:rPr lang="en-US" altLang="zh-CN" dirty="0"/>
              <a:t>", "</a:t>
            </a:r>
            <a:r>
              <a:rPr lang="zh-CN" altLang="en-US" dirty="0"/>
              <a:t>男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List&lt;</a:t>
            </a:r>
            <a:r>
              <a:rPr lang="en-US" altLang="zh-CN" dirty="0" err="1"/>
              <a:t>MyUser</a:t>
            </a:r>
            <a:r>
              <a:rPr lang="en-US" altLang="zh-CN" dirty="0"/>
              <a:t>&gt; </a:t>
            </a:r>
            <a:r>
              <a:rPr lang="en-US" altLang="zh-CN" dirty="0" err="1"/>
              <a:t>unameAndUsexList</a:t>
            </a:r>
            <a:r>
              <a:rPr lang="en-US" altLang="zh-CN" dirty="0"/>
              <a:t> = </a:t>
            </a:r>
            <a:r>
              <a:rPr lang="en-US" altLang="zh-CN" dirty="0" err="1"/>
              <a:t>userMapper.selectAllUser</a:t>
            </a:r>
            <a:r>
              <a:rPr lang="en-US" altLang="zh-CN" dirty="0"/>
              <a:t>(map);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model.addAttribute</a:t>
            </a:r>
            <a:r>
              <a:rPr lang="en-US" altLang="zh-CN" dirty="0"/>
              <a:t>("</a:t>
            </a:r>
            <a:r>
              <a:rPr lang="en-US" altLang="zh-CN" dirty="0" err="1"/>
              <a:t>unameAndUsexList</a:t>
            </a:r>
            <a:r>
              <a:rPr lang="en-US" altLang="zh-CN" dirty="0"/>
              <a:t>", </a:t>
            </a:r>
            <a:r>
              <a:rPr lang="en-US" altLang="zh-CN" dirty="0" err="1"/>
              <a:t>unameAndUsexList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return "</a:t>
            </a:r>
            <a:r>
              <a:rPr lang="en-US" altLang="zh-CN" dirty="0" err="1"/>
              <a:t>showUnameAndUsexUser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0410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B7A07-A30E-47C6-9AA9-C633F0A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．创建查询结果显示页面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4F1D7-5B5F-4AFF-ABB6-61CCBC85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758"/>
            <a:ext cx="10958945" cy="4586694"/>
          </a:xfrm>
        </p:spPr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WEB-INF/</a:t>
            </a:r>
            <a:r>
              <a:rPr lang="en-US" altLang="zh-CN" dirty="0" err="1"/>
              <a:t>jsp</a:t>
            </a:r>
            <a:r>
              <a:rPr lang="zh-CN" altLang="en-US" dirty="0"/>
              <a:t>目录下创建查询结果显示页面</a:t>
            </a:r>
            <a:r>
              <a:rPr lang="en-US" altLang="zh-CN" dirty="0" err="1"/>
              <a:t>showUnameAndUsexUser.jsp</a:t>
            </a:r>
            <a:r>
              <a:rPr lang="zh-CN" altLang="en-US" dirty="0"/>
              <a:t>。在该页面中使用</a:t>
            </a:r>
            <a:r>
              <a:rPr lang="en-US" altLang="zh-CN" dirty="0"/>
              <a:t>JSTL</a:t>
            </a:r>
            <a:r>
              <a:rPr lang="zh-CN" altLang="en-US" dirty="0"/>
              <a:t>标签，所以需要将</a:t>
            </a:r>
            <a:r>
              <a:rPr lang="en-US" altLang="zh-CN" dirty="0">
                <a:solidFill>
                  <a:srgbClr val="C00000"/>
                </a:solidFill>
              </a:rPr>
              <a:t>taglibs-standard-impl-1.2.5.jar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taglibs-standard-spec-1.2.5.jar</a:t>
            </a:r>
            <a:r>
              <a:rPr lang="zh-CN" altLang="en-US" dirty="0"/>
              <a:t>复制到</a:t>
            </a:r>
            <a:r>
              <a:rPr lang="en-US" altLang="zh-CN" dirty="0">
                <a:solidFill>
                  <a:srgbClr val="C00000"/>
                </a:solidFill>
              </a:rPr>
              <a:t>WEB-INF/lib</a:t>
            </a:r>
            <a:r>
              <a:rPr lang="zh-CN" altLang="en-US" dirty="0"/>
              <a:t>目录中。另外，在页面中使用</a:t>
            </a:r>
            <a:r>
              <a:rPr lang="en-US" altLang="zh-CN" dirty="0" err="1"/>
              <a:t>BootStrap</a:t>
            </a:r>
            <a:r>
              <a:rPr lang="zh-CN" altLang="en-US" dirty="0"/>
              <a:t>美化页面，所以需要将相关的</a:t>
            </a:r>
            <a:r>
              <a:rPr lang="en-US" altLang="zh-CN" dirty="0" err="1"/>
              <a:t>css</a:t>
            </a:r>
            <a:r>
              <a:rPr lang="zh-CN" altLang="en-US" dirty="0"/>
              <a:t>及</a:t>
            </a:r>
            <a:r>
              <a:rPr lang="en-US" altLang="zh-CN" dirty="0" err="1"/>
              <a:t>js</a:t>
            </a:r>
            <a:r>
              <a:rPr lang="zh-CN" altLang="en-US" dirty="0"/>
              <a:t>复制到</a:t>
            </a:r>
            <a:r>
              <a:rPr lang="en-US" altLang="zh-CN" dirty="0" err="1"/>
              <a:t>WebContent</a:t>
            </a:r>
            <a:r>
              <a:rPr lang="en-US" altLang="zh-CN" dirty="0"/>
              <a:t>/static</a:t>
            </a:r>
            <a:r>
              <a:rPr lang="zh-CN" altLang="en-US" dirty="0"/>
              <a:t>目录中，同时在应用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springmvc.xml</a:t>
            </a:r>
            <a:r>
              <a:rPr lang="zh-CN" altLang="en-US" dirty="0"/>
              <a:t>文件中使用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mvc:resources</a:t>
            </a:r>
            <a:r>
              <a:rPr lang="en-US" altLang="zh-CN" dirty="0">
                <a:solidFill>
                  <a:srgbClr val="C00000"/>
                </a:solidFill>
              </a:rPr>
              <a:t> location="/static/" mapping="/static/**"&gt;&lt;/</a:t>
            </a:r>
            <a:r>
              <a:rPr lang="en-US" altLang="zh-CN" dirty="0" err="1">
                <a:solidFill>
                  <a:srgbClr val="C00000"/>
                </a:solidFill>
              </a:rPr>
              <a:t>mvc:resources</a:t>
            </a:r>
            <a:r>
              <a:rPr lang="en-US" altLang="zh-CN" dirty="0"/>
              <a:t>&gt;</a:t>
            </a:r>
            <a:r>
              <a:rPr lang="zh-CN" altLang="en-US" dirty="0"/>
              <a:t>允许</a:t>
            </a:r>
            <a:r>
              <a:rPr lang="en-US" altLang="zh-CN" dirty="0" err="1"/>
              <a:t>WebContent</a:t>
            </a:r>
            <a:r>
              <a:rPr lang="en-US" altLang="zh-CN" dirty="0"/>
              <a:t>/static</a:t>
            </a:r>
            <a:r>
              <a:rPr lang="zh-CN" altLang="en-US" dirty="0"/>
              <a:t>目录下所有静态资源可见。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70975-C6C2-49FC-B084-9E665782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4565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0E7F8-E0A6-4BA6-B9C7-DC292957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109BF-DABF-40A5-AFB4-A40E65B9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发布应用</a:t>
            </a:r>
            <a:r>
              <a:rPr lang="en-US" altLang="zh-CN" dirty="0"/>
              <a:t>ch3_2</a:t>
            </a:r>
            <a:r>
              <a:rPr lang="zh-CN" altLang="en-US" dirty="0"/>
              <a:t>到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后，通过地址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http://localhost:8080/ch3_2/testMapSelect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ED40B-10CD-44F0-97A3-10576278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71</a:t>
            </a:fld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92F8948-B5A0-412D-93C3-A31FEAA8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127" y="2562263"/>
            <a:ext cx="528955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4492FA-19AD-4660-B45F-5B8A3272602C}"/>
              </a:ext>
            </a:extLst>
          </p:cNvPr>
          <p:cNvSpPr txBox="1"/>
          <p:nvPr/>
        </p:nvSpPr>
        <p:spPr>
          <a:xfrm>
            <a:off x="838200" y="4803354"/>
            <a:ext cx="10068499" cy="12919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是一个键值对应的集合，使用者需要通过阅读它的键，才能了解其作用。另外，使用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不能限定其传递的数据类型，所以业务性不强，可读性差。如果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语句很复杂，参数很多，使用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很不方便。</a:t>
            </a:r>
            <a:r>
              <a:rPr lang="zh-CN" altLang="en-U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？ ？ ？怎么办？？？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022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EACD-9FC1-4706-88BB-C4E90534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 &lt;select&gt;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CFB2D-375A-4856-B6D8-0A78666C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3.9.1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接口传递参数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3.9.2 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Java Bean</a:t>
            </a:r>
            <a:r>
              <a:rPr lang="zh-CN" altLang="en-US" dirty="0">
                <a:solidFill>
                  <a:srgbClr val="C00000"/>
                </a:solidFill>
              </a:rPr>
              <a:t>传递参数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3.9.3  </a:t>
            </a:r>
            <a:r>
              <a:rPr lang="zh-CN" altLang="en-US" dirty="0"/>
              <a:t>使用</a:t>
            </a:r>
            <a:r>
              <a:rPr lang="en-US" altLang="zh-CN" dirty="0"/>
              <a:t>@Param</a:t>
            </a:r>
            <a:r>
              <a:rPr lang="zh-CN" altLang="en-US" dirty="0"/>
              <a:t>注解传递参数</a:t>
            </a:r>
            <a:endParaRPr lang="en-US" altLang="zh-CN" dirty="0"/>
          </a:p>
          <a:p>
            <a:r>
              <a:rPr lang="en-US" altLang="zh-CN" dirty="0"/>
              <a:t>3.9.4  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3.9.5  </a:t>
            </a:r>
            <a:r>
              <a:rPr lang="zh-CN" altLang="en-US" dirty="0"/>
              <a:t>使用</a:t>
            </a:r>
            <a:r>
              <a:rPr lang="en-US" altLang="zh-CN" dirty="0"/>
              <a:t>POJO</a:t>
            </a:r>
            <a:r>
              <a:rPr lang="zh-CN" altLang="en-US" dirty="0"/>
              <a:t>存储结果集</a:t>
            </a:r>
            <a:endParaRPr lang="en-US" altLang="zh-CN" dirty="0"/>
          </a:p>
          <a:p>
            <a:r>
              <a:rPr lang="en-US" altLang="zh-CN" dirty="0"/>
              <a:t>3.9.6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存储结果集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64FDD-FEB0-45B9-9B4D-2C5AD69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8985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0BDB-C23C-4343-B8D5-9BE75D64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3.9.2  </a:t>
            </a:r>
            <a:r>
              <a:rPr lang="zh-CN" altLang="en-US" dirty="0"/>
              <a:t>使用</a:t>
            </a:r>
            <a:r>
              <a:rPr lang="en-US" altLang="zh-CN" dirty="0"/>
              <a:t>Java Bean</a:t>
            </a:r>
            <a:r>
              <a:rPr lang="zh-CN" altLang="en-US" dirty="0"/>
              <a:t>传递参数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603D5-53D2-478E-8E98-21D568F2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MyBatis</a:t>
            </a:r>
            <a:r>
              <a:rPr lang="zh-CN" altLang="en-US" dirty="0"/>
              <a:t>中，需要将</a:t>
            </a:r>
            <a:r>
              <a:rPr lang="zh-CN" altLang="en-US" dirty="0">
                <a:solidFill>
                  <a:srgbClr val="C00000"/>
                </a:solidFill>
              </a:rPr>
              <a:t>多个参数</a:t>
            </a:r>
            <a:r>
              <a:rPr lang="zh-CN" altLang="en-US" dirty="0"/>
              <a:t>传递给映射器时，可以将它们封装在一个</a:t>
            </a:r>
            <a:r>
              <a:rPr lang="en-US" altLang="zh-CN" dirty="0">
                <a:solidFill>
                  <a:srgbClr val="C00000"/>
                </a:solidFill>
              </a:rPr>
              <a:t>Java Bean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3-5</a:t>
            </a:r>
            <a:r>
              <a:rPr lang="en-US" altLang="zh-CN" dirty="0"/>
              <a:t>】</a:t>
            </a:r>
            <a:r>
              <a:rPr lang="zh-CN" altLang="en-US" dirty="0"/>
              <a:t>在</a:t>
            </a:r>
            <a:r>
              <a:rPr lang="en-US" altLang="zh-CN" dirty="0"/>
              <a:t>3.6.3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</a:t>
            </a:r>
            <a:r>
              <a:rPr lang="zh-CN" altLang="en-US" dirty="0"/>
              <a:t>的基础上实现</a:t>
            </a:r>
            <a:r>
              <a:rPr lang="en-US" altLang="zh-CN" dirty="0"/>
              <a:t>Java Bean</a:t>
            </a:r>
            <a:r>
              <a:rPr lang="zh-CN" altLang="en-US" dirty="0"/>
              <a:t>传递参数。为节省篇幅，相同的实现不再赘述。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4544A-89B2-48CD-9510-FD14E590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440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B872B-C13E-4609-B1C4-D8D7010E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．添加接口方法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0D401-0ADD-4818-87C9-E78A7192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com.mybatis.mapper.UserMapper</a:t>
            </a:r>
            <a:r>
              <a:rPr lang="zh-CN" altLang="en-US" dirty="0"/>
              <a:t>接口中添加接口方法</a:t>
            </a:r>
            <a:r>
              <a:rPr lang="en-US" altLang="zh-CN" dirty="0" err="1">
                <a:solidFill>
                  <a:srgbClr val="C00000"/>
                </a:solidFill>
              </a:rPr>
              <a:t>selectAllUserByJavaBean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，在该方法中使用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/>
              <a:t>类的对象将参数信息封装。接口方法</a:t>
            </a:r>
            <a:r>
              <a:rPr lang="en-US" altLang="zh-CN" dirty="0" err="1">
                <a:solidFill>
                  <a:srgbClr val="C00000"/>
                </a:solidFill>
              </a:rPr>
              <a:t>selectAllUserByJavaBean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的定义如下：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AF655-DDC5-4D37-8A59-D23002A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74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DE0175-4071-4EA3-A52D-DBB8022BD631}"/>
              </a:ext>
            </a:extLst>
          </p:cNvPr>
          <p:cNvSpPr txBox="1"/>
          <p:nvPr/>
        </p:nvSpPr>
        <p:spPr>
          <a:xfrm>
            <a:off x="1145755" y="3429000"/>
            <a:ext cx="657706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List&lt;</a:t>
            </a:r>
            <a:r>
              <a:rPr lang="en-US" altLang="zh-CN" dirty="0" err="1"/>
              <a:t>MyUser</a:t>
            </a:r>
            <a:r>
              <a:rPr lang="en-US" altLang="zh-CN" dirty="0"/>
              <a:t>&gt; </a:t>
            </a:r>
            <a:r>
              <a:rPr lang="en-US" altLang="zh-CN" dirty="0" err="1"/>
              <a:t>selectAllUserByJavaBean</a:t>
            </a:r>
            <a:r>
              <a:rPr lang="en-US" altLang="zh-CN" dirty="0"/>
              <a:t>(</a:t>
            </a:r>
            <a:r>
              <a:rPr lang="en-US" altLang="zh-CN" dirty="0" err="1"/>
              <a:t>MyUser</a:t>
            </a:r>
            <a:r>
              <a:rPr lang="en-US" altLang="zh-CN" dirty="0"/>
              <a:t> user);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4042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15CEB-734C-4656-9B20-8D567DE7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．添加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79A73-1DF8-4A55-A363-D831AE12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/>
              <a:t>UserMapper.xml</a:t>
            </a:r>
            <a:r>
              <a:rPr lang="zh-CN" altLang="en-US" dirty="0"/>
              <a:t>中，添加接口方法对应的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A34B1C-D7C2-47D0-A7BE-E2A70B1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950848-33B4-4E96-BBAE-DCE898B49D8F}"/>
              </a:ext>
            </a:extLst>
          </p:cNvPr>
          <p:cNvSpPr txBox="1"/>
          <p:nvPr/>
        </p:nvSpPr>
        <p:spPr>
          <a:xfrm>
            <a:off x="694981" y="2809301"/>
            <a:ext cx="10515600" cy="2535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 Bean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传递参数查询陈姓男性用户信息，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#{uname}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为参数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的属性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&lt;select id="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selectAllUserByJavaBean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parameterType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select * from user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concat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('%',#{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},'%')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#{usex}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857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93CCB-A9C2-4636-8247-1EEA7A9F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．添加请求处理方法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E34E8-5CCE-4A3A-ADD0-A80D08D8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的控制器类</a:t>
            </a:r>
            <a:r>
              <a:rPr lang="en-US" altLang="zh-CN" dirty="0" err="1">
                <a:solidFill>
                  <a:srgbClr val="C00000"/>
                </a:solidFill>
              </a:rPr>
              <a:t>TestController</a:t>
            </a:r>
            <a:r>
              <a:rPr lang="zh-CN" altLang="en-US" dirty="0"/>
              <a:t>中，添加请求处理方法</a:t>
            </a:r>
            <a:r>
              <a:rPr lang="en-US" altLang="zh-CN" dirty="0" err="1">
                <a:solidFill>
                  <a:srgbClr val="C00000"/>
                </a:solidFill>
              </a:rPr>
              <a:t>selectAllUserByJavaBean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130CD-B6E1-4F75-B16C-1C7955FB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46BE5E-E0FB-4539-A7CE-AF8B961918ED}"/>
              </a:ext>
            </a:extLst>
          </p:cNvPr>
          <p:cNvSpPr txBox="1"/>
          <p:nvPr/>
        </p:nvSpPr>
        <p:spPr>
          <a:xfrm>
            <a:off x="838200" y="2491750"/>
            <a:ext cx="9330369" cy="41975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@RequestMapping("/selectAllUserByJavaBean")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selectAllUserByJavaBean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封装参数，查询所有陈姓男性用户。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mu = new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mu.setUname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mu.setUsex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List&lt;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userMapper.selectAllUserByJavaBean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(mu);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showUnameAndUsexUser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615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6A5E7-7EE3-49FA-AD30-E580DD57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A24EC-3449-4E9D-A7DE-3240EC5C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http://localhost:8080/ch3_2/selectAllUserByJavaBean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CF9CE-4772-4566-B37C-8F1D9F3C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2035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EACD-9FC1-4706-88BB-C4E90534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 &lt;select&gt;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CFB2D-375A-4856-B6D8-0A78666C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3.9.1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接口传递参数</a:t>
            </a:r>
            <a:endParaRPr lang="en-US" altLang="zh-CN" dirty="0"/>
          </a:p>
          <a:p>
            <a:r>
              <a:rPr lang="en-US" altLang="zh-CN" dirty="0"/>
              <a:t>3.9.2  </a:t>
            </a:r>
            <a:r>
              <a:rPr lang="zh-CN" altLang="en-US" dirty="0"/>
              <a:t>使用</a:t>
            </a:r>
            <a:r>
              <a:rPr lang="en-US" altLang="zh-CN" dirty="0"/>
              <a:t>Java Bean</a:t>
            </a:r>
            <a:r>
              <a:rPr lang="zh-CN" altLang="en-US" dirty="0"/>
              <a:t>传递参数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3.9.3 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@Param</a:t>
            </a:r>
            <a:r>
              <a:rPr lang="zh-CN" altLang="en-US" dirty="0">
                <a:solidFill>
                  <a:srgbClr val="C00000"/>
                </a:solidFill>
              </a:rPr>
              <a:t>注解传递参数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3.9.4  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3.9.5  </a:t>
            </a:r>
            <a:r>
              <a:rPr lang="zh-CN" altLang="en-US" dirty="0"/>
              <a:t>使用</a:t>
            </a:r>
            <a:r>
              <a:rPr lang="en-US" altLang="zh-CN" dirty="0"/>
              <a:t>POJO</a:t>
            </a:r>
            <a:r>
              <a:rPr lang="zh-CN" altLang="en-US" dirty="0"/>
              <a:t>存储结果集</a:t>
            </a:r>
            <a:endParaRPr lang="en-US" altLang="zh-CN" dirty="0"/>
          </a:p>
          <a:p>
            <a:r>
              <a:rPr lang="en-US" altLang="zh-CN" dirty="0"/>
              <a:t>3.9.6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存储结果集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64FDD-FEB0-45B9-9B4D-2C5AD69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8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E091F-41FE-4A43-82EA-4861C005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框架执行流程图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6A102-CD55-4C8A-982F-5DFDCF7A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0DEE3E-78D2-46AF-ADD3-F8675B83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9796AE1-0479-4D9D-81F7-CD60E853F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005796"/>
              </p:ext>
            </p:extLst>
          </p:nvPr>
        </p:nvGraphicFramePr>
        <p:xfrm>
          <a:off x="92497" y="1279034"/>
          <a:ext cx="4909980" cy="557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76875" imgH="5772242" progId="Visio.Drawing.15">
                  <p:embed/>
                </p:oleObj>
              </mc:Choice>
              <mc:Fallback>
                <p:oleObj name="Visio" r:id="rId2" imgW="5076875" imgH="57722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97" y="1279034"/>
                        <a:ext cx="4909980" cy="5578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23FCC7F-C938-4448-8934-08386C2E44B5}"/>
              </a:ext>
            </a:extLst>
          </p:cNvPr>
          <p:cNvSpPr txBox="1"/>
          <p:nvPr/>
        </p:nvSpPr>
        <p:spPr>
          <a:xfrm>
            <a:off x="5002478" y="1377108"/>
            <a:ext cx="66974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．读取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配置文件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mybatis-config.xml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mybatis-config.xml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的全局配置文件，配置了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的运行环境等信息，如数据库连接信息。</a:t>
            </a:r>
          </a:p>
          <a:p>
            <a:pPr algn="just"/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．加载映射文件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。映射文件即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映射文件，文件中配置了操作数据库的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语句，需要在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配置文件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mybatis-config.xml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中加载。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mybatis-config.xml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文件可以加载多个映射文件。</a:t>
            </a:r>
          </a:p>
          <a:p>
            <a:pPr algn="just"/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．构造会话工厂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。通过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的环境等配置信息，构建会话工厂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SqlSessionFactory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/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．创建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SqlSession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。由会话工厂创建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SqlSession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对象，该对象中包含执行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语句的所有方法。</a:t>
            </a:r>
          </a:p>
          <a:p>
            <a:pPr algn="just"/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MyBatis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底层定义了一个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来操作数据库，它将根据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SqlSession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传递的参数动态地生成需要执行的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语句，同时负责查询缓存的维护。</a:t>
            </a:r>
          </a:p>
          <a:p>
            <a:pPr algn="just"/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Executor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接口的执行方法中，有一个</a:t>
            </a:r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MappedStatement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类型的参数，该参数是对映射信息的封装，用于存储要映射的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语句的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、参数等信息。</a:t>
            </a:r>
          </a:p>
          <a:p>
            <a:pPr algn="just"/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．输入参数映射。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输入参数类型可以是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等集合类型，也可以是基本数据类型和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POJO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类型。输入参数映射过程类似于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JDBC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preparedStatement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对象设置参数的过程。</a:t>
            </a:r>
          </a:p>
          <a:p>
            <a:r>
              <a:rPr lang="de-DE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．输出结果映射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。输出结果类型可以是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等集合类型，也可以是基本数据类型和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POJO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类型。输出结果映射过程类似于</a:t>
            </a:r>
            <a:r>
              <a:rPr lang="de-DE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JDBC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对结果集的解析过程。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10351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6B18F-520F-4419-87DE-341BACE9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3.9.3  </a:t>
            </a:r>
            <a:r>
              <a:rPr lang="zh-CN" altLang="en-US" dirty="0"/>
              <a:t>使用</a:t>
            </a:r>
            <a:r>
              <a:rPr lang="en-US" altLang="zh-CN" dirty="0"/>
              <a:t>@Param</a:t>
            </a:r>
            <a:r>
              <a:rPr lang="zh-CN" altLang="en-US" dirty="0"/>
              <a:t>注解传递参数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E0342-A458-4FB2-9A0B-BDD51277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不管是</a:t>
            </a:r>
            <a:r>
              <a:rPr lang="en-US" altLang="zh-CN" dirty="0"/>
              <a:t>Map</a:t>
            </a:r>
            <a:r>
              <a:rPr lang="zh-CN" altLang="en-US" dirty="0"/>
              <a:t>传参，还是</a:t>
            </a:r>
            <a:r>
              <a:rPr lang="en-US" altLang="zh-CN" dirty="0"/>
              <a:t>Java Bean</a:t>
            </a:r>
            <a:r>
              <a:rPr lang="zh-CN" altLang="en-US" dirty="0"/>
              <a:t>传参，它们都是将</a:t>
            </a:r>
            <a:r>
              <a:rPr lang="zh-CN" altLang="en-US" dirty="0">
                <a:solidFill>
                  <a:srgbClr val="C00000"/>
                </a:solidFill>
              </a:rPr>
              <a:t>多个参数</a:t>
            </a:r>
            <a:r>
              <a:rPr lang="zh-CN" altLang="en-US" dirty="0"/>
              <a:t>封装在一个对象中，实际上传递的还是</a:t>
            </a:r>
            <a:r>
              <a:rPr lang="zh-CN" altLang="en-US" dirty="0">
                <a:solidFill>
                  <a:srgbClr val="C00000"/>
                </a:solidFill>
              </a:rPr>
              <a:t>一个参数</a:t>
            </a:r>
            <a:r>
              <a:rPr lang="zh-CN" altLang="en-US" dirty="0"/>
              <a:t>。而使用</a:t>
            </a:r>
            <a:r>
              <a:rPr lang="en-US" altLang="zh-CN" dirty="0"/>
              <a:t>@Param</a:t>
            </a:r>
            <a:r>
              <a:rPr lang="zh-CN" altLang="en-US" dirty="0"/>
              <a:t>注解可以将</a:t>
            </a:r>
            <a:r>
              <a:rPr lang="zh-CN" altLang="en-US" dirty="0">
                <a:solidFill>
                  <a:srgbClr val="C00000"/>
                </a:solidFill>
              </a:rPr>
              <a:t>多个参数依次传递给</a:t>
            </a:r>
            <a:r>
              <a:rPr lang="en-US" altLang="zh-CN" dirty="0" err="1">
                <a:solidFill>
                  <a:srgbClr val="C00000"/>
                </a:solidFill>
              </a:rPr>
              <a:t>MyBatis</a:t>
            </a:r>
            <a:r>
              <a:rPr lang="zh-CN" altLang="en-US" dirty="0">
                <a:solidFill>
                  <a:srgbClr val="C00000"/>
                </a:solidFill>
              </a:rPr>
              <a:t>映射器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在上述示例代码中，</a:t>
            </a:r>
            <a:r>
              <a:rPr lang="en-US" altLang="zh-CN" dirty="0" err="1">
                <a:solidFill>
                  <a:srgbClr val="C00000"/>
                </a:solidFill>
              </a:rPr>
              <a:t>puname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C00000"/>
                </a:solidFill>
              </a:rPr>
              <a:t>pusex</a:t>
            </a:r>
            <a:r>
              <a:rPr lang="zh-CN" altLang="en-US" dirty="0"/>
              <a:t>是传递给</a:t>
            </a:r>
            <a:r>
              <a:rPr lang="en-US" altLang="zh-CN" dirty="0" err="1"/>
              <a:t>MyBatis</a:t>
            </a:r>
            <a:r>
              <a:rPr lang="zh-CN" altLang="en-US" dirty="0"/>
              <a:t>映射器的</a:t>
            </a:r>
            <a:r>
              <a:rPr lang="zh-CN" altLang="en-US" dirty="0">
                <a:solidFill>
                  <a:srgbClr val="C00000"/>
                </a:solidFill>
              </a:rPr>
              <a:t>参数名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3-6</a:t>
            </a:r>
            <a:r>
              <a:rPr lang="en-US" altLang="zh-CN" dirty="0"/>
              <a:t>】</a:t>
            </a:r>
            <a:r>
              <a:rPr lang="zh-CN" altLang="en-US" dirty="0"/>
              <a:t>在</a:t>
            </a:r>
            <a:r>
              <a:rPr lang="en-US" altLang="zh-CN" dirty="0"/>
              <a:t>3.6.3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</a:t>
            </a:r>
            <a:r>
              <a:rPr lang="zh-CN" altLang="en-US" dirty="0"/>
              <a:t>的基础上实现</a:t>
            </a:r>
            <a:r>
              <a:rPr lang="en-US" altLang="zh-CN" dirty="0"/>
              <a:t>@Param</a:t>
            </a:r>
            <a:r>
              <a:rPr lang="zh-CN" altLang="en-US" dirty="0"/>
              <a:t>注解传递参数。为节省篇幅，相同的实现不再赘述。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A56CA-70DC-4AD1-A938-72B18E8C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79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4441AA-4FE8-4D62-9FD5-1866ABCDC92D}"/>
              </a:ext>
            </a:extLst>
          </p:cNvPr>
          <p:cNvSpPr txBox="1"/>
          <p:nvPr/>
        </p:nvSpPr>
        <p:spPr>
          <a:xfrm>
            <a:off x="1134738" y="3004851"/>
            <a:ext cx="1084969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List&lt;</a:t>
            </a:r>
            <a:r>
              <a:rPr lang="en-US" altLang="zh-CN" dirty="0" err="1"/>
              <a:t>MyUser</a:t>
            </a:r>
            <a:r>
              <a:rPr lang="en-US" altLang="zh-CN" dirty="0"/>
              <a:t>&gt; </a:t>
            </a:r>
            <a:r>
              <a:rPr lang="en-US" altLang="zh-CN" dirty="0" err="1"/>
              <a:t>selectByParam</a:t>
            </a:r>
            <a:r>
              <a:rPr lang="en-US" altLang="zh-CN" dirty="0"/>
              <a:t>(@Param("</a:t>
            </a:r>
            <a:r>
              <a:rPr lang="en-US" altLang="zh-CN" b="1" dirty="0">
                <a:solidFill>
                  <a:srgbClr val="C00000"/>
                </a:solidFill>
              </a:rPr>
              <a:t>puname</a:t>
            </a:r>
            <a:r>
              <a:rPr lang="en-US" altLang="zh-CN" dirty="0"/>
              <a:t>") String </a:t>
            </a:r>
            <a:r>
              <a:rPr lang="en-US" altLang="zh-CN" dirty="0" err="1"/>
              <a:t>uname</a:t>
            </a:r>
            <a:r>
              <a:rPr lang="en-US" altLang="zh-CN" dirty="0"/>
              <a:t>, @Param("</a:t>
            </a:r>
            <a:r>
              <a:rPr lang="en-US" altLang="zh-CN" b="1" dirty="0">
                <a:solidFill>
                  <a:srgbClr val="C00000"/>
                </a:solidFill>
              </a:rPr>
              <a:t>pusex</a:t>
            </a:r>
            <a:r>
              <a:rPr lang="en-US" altLang="zh-CN" dirty="0"/>
              <a:t>") String </a:t>
            </a:r>
            <a:r>
              <a:rPr lang="en-US" altLang="zh-CN" dirty="0" err="1"/>
              <a:t>usex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636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5BB5D-AD54-43DF-B8C3-BA2C8026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．添加接口方法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5A68D-231F-4C4F-9417-2A39B7B5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UserMapper</a:t>
            </a:r>
            <a:r>
              <a:rPr lang="zh-CN" altLang="en-US" dirty="0"/>
              <a:t>接口中，添加数据操作接口方法</a:t>
            </a:r>
            <a:r>
              <a:rPr lang="en-US" altLang="zh-CN" dirty="0" err="1"/>
              <a:t>selectAllUserByParam</a:t>
            </a:r>
            <a:r>
              <a:rPr lang="en-US" altLang="zh-CN" dirty="0"/>
              <a:t>()</a:t>
            </a:r>
            <a:r>
              <a:rPr lang="zh-CN" altLang="en-US" dirty="0"/>
              <a:t>，在该方法中使用</a:t>
            </a:r>
            <a:r>
              <a:rPr lang="en-US" altLang="zh-CN" dirty="0">
                <a:solidFill>
                  <a:srgbClr val="C00000"/>
                </a:solidFill>
              </a:rPr>
              <a:t>@Param</a:t>
            </a:r>
            <a:r>
              <a:rPr lang="zh-CN" altLang="en-US" dirty="0"/>
              <a:t>注解传递</a:t>
            </a:r>
            <a:r>
              <a:rPr lang="zh-CN" altLang="en-US" dirty="0">
                <a:solidFill>
                  <a:srgbClr val="C00000"/>
                </a:solidFill>
              </a:rPr>
              <a:t>两个参数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ACC10-0A08-45F6-96DB-C5268EF1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68D1DF-CD58-409D-B3C7-48F5BAC05FD2}"/>
              </a:ext>
            </a:extLst>
          </p:cNvPr>
          <p:cNvSpPr txBox="1"/>
          <p:nvPr/>
        </p:nvSpPr>
        <p:spPr>
          <a:xfrm>
            <a:off x="653667" y="2974553"/>
            <a:ext cx="1103522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List&lt;</a:t>
            </a:r>
            <a:r>
              <a:rPr lang="en-US" altLang="zh-CN" dirty="0" err="1"/>
              <a:t>MyUser</a:t>
            </a:r>
            <a:r>
              <a:rPr lang="en-US" altLang="zh-CN" dirty="0"/>
              <a:t>&gt; </a:t>
            </a:r>
            <a:r>
              <a:rPr lang="en-US" altLang="zh-CN" dirty="0" err="1"/>
              <a:t>selectAllUserByParam</a:t>
            </a:r>
            <a:r>
              <a:rPr lang="en-US" altLang="zh-CN" dirty="0"/>
              <a:t>(@Param("</a:t>
            </a:r>
            <a:r>
              <a:rPr lang="en-US" altLang="zh-CN" b="1" dirty="0">
                <a:solidFill>
                  <a:srgbClr val="C00000"/>
                </a:solidFill>
              </a:rPr>
              <a:t>puname</a:t>
            </a:r>
            <a:r>
              <a:rPr lang="en-US" altLang="zh-CN" dirty="0"/>
              <a:t>") String </a:t>
            </a:r>
            <a:r>
              <a:rPr lang="en-US" altLang="zh-CN" dirty="0" err="1"/>
              <a:t>uname</a:t>
            </a:r>
            <a:r>
              <a:rPr lang="en-US" altLang="zh-CN" dirty="0"/>
              <a:t>, @Param("</a:t>
            </a:r>
            <a:r>
              <a:rPr lang="en-US" altLang="zh-CN" b="1" dirty="0">
                <a:solidFill>
                  <a:srgbClr val="C00000"/>
                </a:solidFill>
              </a:rPr>
              <a:t>pusex</a:t>
            </a:r>
            <a:r>
              <a:rPr lang="en-US" altLang="zh-CN" dirty="0"/>
              <a:t>") String </a:t>
            </a:r>
            <a:r>
              <a:rPr lang="en-US" altLang="zh-CN" dirty="0" err="1"/>
              <a:t>usex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0302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A81EF-3CD9-4997-9BE7-26F9F6F5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．添加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E520B-24A6-41CB-AE39-2003B5F0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/>
              <a:t>UserMapper.xml</a:t>
            </a:r>
            <a:r>
              <a:rPr lang="zh-CN" altLang="en-US" dirty="0"/>
              <a:t>中，添加接口方法</a:t>
            </a:r>
            <a:r>
              <a:rPr lang="en-US" altLang="zh-CN" dirty="0" err="1">
                <a:solidFill>
                  <a:srgbClr val="C00000"/>
                </a:solidFill>
              </a:rPr>
              <a:t>selectAllUserByParam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对应的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映射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9EB70-2FFB-4F47-B1EA-40301F47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3772E0-E44C-4A5D-B769-80C6E5801045}"/>
              </a:ext>
            </a:extLst>
          </p:cNvPr>
          <p:cNvSpPr txBox="1"/>
          <p:nvPr/>
        </p:nvSpPr>
        <p:spPr>
          <a:xfrm>
            <a:off x="1012635" y="2542755"/>
            <a:ext cx="8748310" cy="2535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@Param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注解传递参数查询陈姓男性用户信息，这里不需要定义参数类型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&lt;select id="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selectAllUserByParam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select * from user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where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concat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('%',#{</a:t>
            </a:r>
            <a:r>
              <a:rPr lang="en-US" altLang="zh-CN" sz="1800" b="1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},'%')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and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#{</a:t>
            </a:r>
            <a:r>
              <a:rPr lang="en-US" altLang="zh-CN" sz="1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&lt;/select&gt;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D020C3-6E1A-4547-8E19-47A1E4509AB0}"/>
              </a:ext>
            </a:extLst>
          </p:cNvPr>
          <p:cNvSpPr/>
          <p:nvPr/>
        </p:nvSpPr>
        <p:spPr>
          <a:xfrm>
            <a:off x="5960724" y="5185567"/>
            <a:ext cx="5297914" cy="149987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puname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pusex</a:t>
            </a: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与什么对应？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7203E9-F632-451C-BFA6-BCBD72791708}"/>
              </a:ext>
            </a:extLst>
          </p:cNvPr>
          <p:cNvCxnSpPr>
            <a:cxnSpLocks/>
          </p:cNvCxnSpPr>
          <p:nvPr/>
        </p:nvCxnSpPr>
        <p:spPr>
          <a:xfrm>
            <a:off x="5476582" y="4153359"/>
            <a:ext cx="1067437" cy="1944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169007-7B73-4302-93C5-89017412D971}"/>
              </a:ext>
            </a:extLst>
          </p:cNvPr>
          <p:cNvCxnSpPr>
            <a:cxnSpLocks/>
          </p:cNvCxnSpPr>
          <p:nvPr/>
        </p:nvCxnSpPr>
        <p:spPr>
          <a:xfrm>
            <a:off x="3690651" y="4587279"/>
            <a:ext cx="4538949" cy="1517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279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82D6-D32A-40F7-9121-B1324DE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．添加请求处理方法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82C2D-C411-4D94-B29B-E7B9AC87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的控制器类</a:t>
            </a:r>
            <a:r>
              <a:rPr lang="en-US" altLang="zh-CN" dirty="0" err="1"/>
              <a:t>TestController</a:t>
            </a:r>
            <a:r>
              <a:rPr lang="zh-CN" altLang="en-US" dirty="0"/>
              <a:t>中，添加请求处理方法</a:t>
            </a:r>
            <a:r>
              <a:rPr lang="en-US" altLang="zh-CN" dirty="0" err="1">
                <a:solidFill>
                  <a:srgbClr val="C00000"/>
                </a:solidFill>
              </a:rPr>
              <a:t>selectAllUserByParam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7A7AC-DF26-4171-9C6C-6586CD00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4882F7-8B06-4CC3-A21B-71D705207507}"/>
              </a:ext>
            </a:extLst>
          </p:cNvPr>
          <p:cNvSpPr txBox="1"/>
          <p:nvPr/>
        </p:nvSpPr>
        <p:spPr>
          <a:xfrm>
            <a:off x="980501" y="2522863"/>
            <a:ext cx="9474506" cy="2951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@RequestMapping("/selectAllUserByParam")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selectAllUserByParam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@Param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注解传递参数，查询所有陈姓男性用户。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List&lt;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userMapper.selectAllUserByParam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"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showUnameAndUsexUser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0739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BAEDA-7C11-4EB3-AAF5-7AC7FA25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22D20-8A37-48DB-B86B-F251D224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http://localhost:8080/ch3_2/selectAllUserByParam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0E0E1-35ED-4618-B824-093B22D1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83</a:t>
            </a:fld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08BD57-4DCE-45E7-A6D3-8DACDFED566C}"/>
              </a:ext>
            </a:extLst>
          </p:cNvPr>
          <p:cNvSpPr/>
          <p:nvPr/>
        </p:nvSpPr>
        <p:spPr>
          <a:xfrm>
            <a:off x="1184314" y="2922355"/>
            <a:ext cx="10515600" cy="20256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？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请思考</a:t>
            </a:r>
            <a:b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在实际应用中是选择</a:t>
            </a:r>
            <a:r>
              <a:rPr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，是选择</a:t>
            </a:r>
            <a:r>
              <a:rPr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 Bean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，还是选择</a:t>
            </a:r>
            <a:r>
              <a:rPr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传递多个参数呢？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1296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EACD-9FC1-4706-88BB-C4E90534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 &lt;select&gt;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CFB2D-375A-4856-B6D8-0A78666C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3.9.1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接口传递参数</a:t>
            </a:r>
            <a:endParaRPr lang="en-US" altLang="zh-CN" dirty="0"/>
          </a:p>
          <a:p>
            <a:r>
              <a:rPr lang="en-US" altLang="zh-CN" dirty="0"/>
              <a:t>3.9.2  </a:t>
            </a:r>
            <a:r>
              <a:rPr lang="zh-CN" altLang="en-US" dirty="0"/>
              <a:t>使用</a:t>
            </a:r>
            <a:r>
              <a:rPr lang="en-US" altLang="zh-CN" dirty="0"/>
              <a:t>Java Bean</a:t>
            </a:r>
            <a:r>
              <a:rPr lang="zh-CN" altLang="en-US" dirty="0"/>
              <a:t>传递参数</a:t>
            </a:r>
            <a:endParaRPr lang="en-US" altLang="zh-CN" dirty="0"/>
          </a:p>
          <a:p>
            <a:r>
              <a:rPr lang="en-US" altLang="zh-CN" dirty="0"/>
              <a:t>3.9.3  </a:t>
            </a:r>
            <a:r>
              <a:rPr lang="zh-CN" altLang="en-US" dirty="0"/>
              <a:t>使用</a:t>
            </a:r>
            <a:r>
              <a:rPr lang="en-US" altLang="zh-CN" dirty="0"/>
              <a:t>@Param</a:t>
            </a:r>
            <a:r>
              <a:rPr lang="zh-CN" altLang="en-US" dirty="0"/>
              <a:t>注解传递参数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3.9.4  &lt;</a:t>
            </a:r>
            <a:r>
              <a:rPr lang="en-US" altLang="zh-CN" dirty="0" err="1">
                <a:solidFill>
                  <a:srgbClr val="C00000"/>
                </a:solidFill>
              </a:rPr>
              <a:t>resultMap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3.9.5  </a:t>
            </a:r>
            <a:r>
              <a:rPr lang="zh-CN" altLang="en-US" dirty="0"/>
              <a:t>使用</a:t>
            </a:r>
            <a:r>
              <a:rPr lang="en-US" altLang="zh-CN" dirty="0"/>
              <a:t>POJO</a:t>
            </a:r>
            <a:r>
              <a:rPr lang="zh-CN" altLang="en-US" dirty="0"/>
              <a:t>存储结果集</a:t>
            </a:r>
            <a:endParaRPr lang="en-US" altLang="zh-CN" dirty="0"/>
          </a:p>
          <a:p>
            <a:r>
              <a:rPr lang="en-US" altLang="zh-CN" dirty="0"/>
              <a:t>3.9.6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存储结果集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64FDD-FEB0-45B9-9B4D-2C5AD69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6598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E71CD-2B08-4FFA-A0F8-CD141683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3.9.4  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495F0-E9E5-47A4-B87A-AE1BAB8F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85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480D4A-490F-4CFF-9373-4798C40CF784}"/>
              </a:ext>
            </a:extLst>
          </p:cNvPr>
          <p:cNvSpPr txBox="1"/>
          <p:nvPr/>
        </p:nvSpPr>
        <p:spPr>
          <a:xfrm>
            <a:off x="980502" y="1284349"/>
            <a:ext cx="9066881" cy="5444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type="" id=""&gt;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&lt;constructor&gt;&lt;!--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类在实例化时，用来注入结果到构造方法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idArg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/&gt;&lt;!-- 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参数，结果为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/&gt;&lt;!--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注入到构造方法的一个普通结果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&lt;/constructor&gt;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&lt;id/&gt;&lt;!--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用于表示哪个列是主键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&lt;result/&gt;&lt;!--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注入到字段或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POJO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属性的普通结果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&lt;association property=""/&gt;&lt;!--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用于一对一关联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&lt;collection property=""/&gt;&lt;!--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用于一对多、多对多关联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&lt;discriminator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=""&gt;&lt;!--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使用结果值来决定使用哪个结果映射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&lt;case value=""/&gt;	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基于某些值的结果映射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&lt;/discriminator&gt;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4660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EACD-9FC1-4706-88BB-C4E90534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 &lt;select&gt;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CFB2D-375A-4856-B6D8-0A78666C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3.9.1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接口传递参数</a:t>
            </a:r>
            <a:endParaRPr lang="en-US" altLang="zh-CN" dirty="0"/>
          </a:p>
          <a:p>
            <a:r>
              <a:rPr lang="en-US" altLang="zh-CN" dirty="0"/>
              <a:t>3.9.2  </a:t>
            </a:r>
            <a:r>
              <a:rPr lang="zh-CN" altLang="en-US" dirty="0"/>
              <a:t>使用</a:t>
            </a:r>
            <a:r>
              <a:rPr lang="en-US" altLang="zh-CN" dirty="0"/>
              <a:t>Java Bean</a:t>
            </a:r>
            <a:r>
              <a:rPr lang="zh-CN" altLang="en-US" dirty="0"/>
              <a:t>传递参数</a:t>
            </a:r>
            <a:endParaRPr lang="en-US" altLang="zh-CN" dirty="0"/>
          </a:p>
          <a:p>
            <a:r>
              <a:rPr lang="en-US" altLang="zh-CN" dirty="0"/>
              <a:t>3.9.3  </a:t>
            </a:r>
            <a:r>
              <a:rPr lang="zh-CN" altLang="en-US" dirty="0"/>
              <a:t>使用</a:t>
            </a:r>
            <a:r>
              <a:rPr lang="en-US" altLang="zh-CN" dirty="0"/>
              <a:t>@Param</a:t>
            </a:r>
            <a:r>
              <a:rPr lang="zh-CN" altLang="en-US" dirty="0"/>
              <a:t>注解传递参数</a:t>
            </a:r>
            <a:endParaRPr lang="en-US" altLang="zh-CN" dirty="0"/>
          </a:p>
          <a:p>
            <a:r>
              <a:rPr lang="en-US" altLang="zh-CN" dirty="0"/>
              <a:t>3.9.4  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3.9.5 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POJO</a:t>
            </a:r>
            <a:r>
              <a:rPr lang="zh-CN" altLang="en-US" dirty="0">
                <a:solidFill>
                  <a:srgbClr val="C00000"/>
                </a:solidFill>
              </a:rPr>
              <a:t>存储结果集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3.9.6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存储结果集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64FDD-FEB0-45B9-9B4D-2C5AD69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1428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FBD83-6AF1-42A4-B90E-E74697A4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3.9.5  </a:t>
            </a:r>
            <a:r>
              <a:rPr lang="zh-CN" altLang="en-US" dirty="0"/>
              <a:t>使用</a:t>
            </a:r>
            <a:r>
              <a:rPr lang="en-US" altLang="zh-CN" dirty="0"/>
              <a:t>POJO</a:t>
            </a:r>
            <a:r>
              <a:rPr lang="zh-CN" altLang="en-US" dirty="0"/>
              <a:t>存储结果集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58255-B09B-46D0-A635-89FDDD3A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3.9.1</a:t>
            </a:r>
            <a:r>
              <a:rPr lang="zh-CN" altLang="en-US" dirty="0"/>
              <a:t>至</a:t>
            </a:r>
            <a:r>
              <a:rPr lang="en-US" altLang="zh-CN" dirty="0"/>
              <a:t>3.9.3</a:t>
            </a:r>
            <a:r>
              <a:rPr lang="zh-CN" altLang="en-US" dirty="0"/>
              <a:t>节中，都是直接使用</a:t>
            </a:r>
            <a:r>
              <a:rPr lang="en-US" altLang="zh-CN" dirty="0"/>
              <a:t>Java Bean</a:t>
            </a:r>
            <a:r>
              <a:rPr lang="zh-CN" altLang="en-US" dirty="0"/>
              <a:t>（</a:t>
            </a:r>
            <a:r>
              <a:rPr lang="en-US" altLang="zh-CN" dirty="0" err="1"/>
              <a:t>MyUser</a:t>
            </a:r>
            <a:r>
              <a:rPr lang="zh-CN" altLang="en-US" dirty="0"/>
              <a:t>）存储的结果集，这是因为</a:t>
            </a:r>
            <a:r>
              <a:rPr lang="en-US" altLang="zh-CN" dirty="0" err="1">
                <a:solidFill>
                  <a:srgbClr val="C00000"/>
                </a:solidFill>
              </a:rPr>
              <a:t>MyUser</a:t>
            </a:r>
            <a:r>
              <a:rPr lang="zh-CN" altLang="en-US" dirty="0">
                <a:solidFill>
                  <a:srgbClr val="C00000"/>
                </a:solidFill>
              </a:rPr>
              <a:t>的属性名与查询结果集的列名相同</a:t>
            </a:r>
            <a:r>
              <a:rPr lang="zh-CN" altLang="en-US" dirty="0"/>
              <a:t>。如果查询结果集的列名与</a:t>
            </a:r>
            <a:r>
              <a:rPr lang="en-US" altLang="zh-CN" dirty="0"/>
              <a:t>Java Bean</a:t>
            </a:r>
            <a:r>
              <a:rPr lang="zh-CN" altLang="en-US" dirty="0"/>
              <a:t>的属性名</a:t>
            </a:r>
            <a:r>
              <a:rPr lang="zh-CN" altLang="en-US" dirty="0">
                <a:solidFill>
                  <a:srgbClr val="C00000"/>
                </a:solidFill>
              </a:rPr>
              <a:t>不同</a:t>
            </a:r>
            <a:r>
              <a:rPr lang="zh-CN" altLang="en-US" dirty="0"/>
              <a:t>，那么可以结合</a:t>
            </a:r>
            <a:r>
              <a:rPr lang="en-US" altLang="zh-CN" dirty="0"/>
              <a:t>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元素将</a:t>
            </a:r>
            <a:r>
              <a:rPr lang="en-US" altLang="zh-CN" dirty="0">
                <a:solidFill>
                  <a:srgbClr val="C00000"/>
                </a:solidFill>
              </a:rPr>
              <a:t>Java Bean</a:t>
            </a:r>
            <a:r>
              <a:rPr lang="zh-CN" altLang="en-US" dirty="0">
                <a:solidFill>
                  <a:srgbClr val="C00000"/>
                </a:solidFill>
              </a:rPr>
              <a:t>的属性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查询结果集的列名一一对应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3-7】</a:t>
            </a:r>
            <a:r>
              <a:rPr lang="zh-CN" altLang="en-US" dirty="0"/>
              <a:t>在</a:t>
            </a:r>
            <a:r>
              <a:rPr lang="en-US" altLang="zh-CN" dirty="0"/>
              <a:t>3.6.3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</a:t>
            </a:r>
            <a:r>
              <a:rPr lang="zh-CN" altLang="en-US" dirty="0"/>
              <a:t>的基础上，使用</a:t>
            </a:r>
            <a:r>
              <a:rPr lang="en-US" altLang="zh-CN" dirty="0"/>
              <a:t>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元素将</a:t>
            </a:r>
            <a:r>
              <a:rPr lang="en-US" altLang="zh-CN" dirty="0">
                <a:solidFill>
                  <a:srgbClr val="C00000"/>
                </a:solidFill>
              </a:rPr>
              <a:t>Java Bean</a:t>
            </a:r>
            <a:r>
              <a:rPr lang="zh-CN" altLang="en-US" dirty="0">
                <a:solidFill>
                  <a:srgbClr val="C00000"/>
                </a:solidFill>
              </a:rPr>
              <a:t>的属性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查询结果集的列名一一对应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89569-8BD8-4868-BA9D-184FB25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2863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6896-5C6A-4688-8CA9-053321C2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．创建</a:t>
            </a:r>
            <a:r>
              <a:rPr lang="en-US" altLang="zh-CN" dirty="0"/>
              <a:t>POJO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D1F90-2D59-40DB-BA21-D9E4F400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C00000"/>
                </a:solidFill>
              </a:rPr>
              <a:t>com.mybatis.po</a:t>
            </a:r>
            <a:r>
              <a:rPr lang="zh-CN" altLang="en-US" dirty="0"/>
              <a:t>包中，创建一个名为</a:t>
            </a:r>
            <a:r>
              <a:rPr lang="en-US" altLang="zh-CN" dirty="0" err="1"/>
              <a:t>MapUser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POJO</a:t>
            </a:r>
            <a:r>
              <a:rPr lang="zh-CN" altLang="en-US" dirty="0"/>
              <a:t>（</a:t>
            </a:r>
            <a:r>
              <a:rPr lang="en-US" altLang="zh-CN" dirty="0"/>
              <a:t>Plain Ordinary Java Object</a:t>
            </a:r>
            <a:r>
              <a:rPr lang="zh-CN" altLang="en-US" dirty="0"/>
              <a:t>，普通的</a:t>
            </a:r>
            <a:r>
              <a:rPr lang="en-US" altLang="zh-CN" dirty="0"/>
              <a:t>Java</a:t>
            </a:r>
            <a:r>
              <a:rPr lang="zh-CN" altLang="en-US" dirty="0"/>
              <a:t>类）类。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29E06-D754-404C-89B9-53E0E8E5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56A6E1-1D1F-4FAA-B517-DCDA9D172D7A}"/>
              </a:ext>
            </a:extLst>
          </p:cNvPr>
          <p:cNvSpPr txBox="1"/>
          <p:nvPr/>
        </p:nvSpPr>
        <p:spPr>
          <a:xfrm>
            <a:off x="991518" y="2244942"/>
            <a:ext cx="1051560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package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com.mybatis.po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Integer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private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此处省略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getter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@Override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toString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return "User 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m_uname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",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 +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m_usex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+"]";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00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9B17D-835F-4682-9A7D-0297DEAB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E6EB-ED59-404D-811D-DAA7149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D7B4A7-4A4B-45B6-96BA-7E3AFE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552495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3.2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的环境构建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3.3 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的工作原理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3.4  </a:t>
            </a:r>
            <a:r>
              <a:rPr kumimoji="1" lang="en-US" altLang="zh-CN" dirty="0" err="1">
                <a:solidFill>
                  <a:srgbClr val="C00000"/>
                </a:solidFill>
              </a:rPr>
              <a:t>MyBatis</a:t>
            </a:r>
            <a:r>
              <a:rPr kumimoji="1" lang="zh-CN" altLang="en-US" dirty="0">
                <a:solidFill>
                  <a:srgbClr val="C00000"/>
                </a:solidFill>
              </a:rPr>
              <a:t>的核心配置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3.5  </a:t>
            </a: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入门程序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3.6  SSM</a:t>
            </a:r>
            <a:r>
              <a:rPr kumimoji="1" lang="zh-CN" altLang="en-US" dirty="0"/>
              <a:t>框架整合开发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3.7  </a:t>
            </a:r>
            <a:r>
              <a:rPr kumimoji="1" lang="zh-CN" altLang="en-US" dirty="0"/>
              <a:t>使用</a:t>
            </a:r>
            <a:r>
              <a:rPr kumimoji="1" lang="en-US" altLang="zh-CN" dirty="0" err="1"/>
              <a:t>MyBatis</a:t>
            </a:r>
            <a:r>
              <a:rPr kumimoji="1" lang="en-US" altLang="zh-CN" dirty="0"/>
              <a:t> Generator</a:t>
            </a:r>
            <a:r>
              <a:rPr kumimoji="1" lang="zh-CN" altLang="en-US" dirty="0"/>
              <a:t>插件自动生成映射文件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3.8  </a:t>
            </a:r>
            <a:r>
              <a:rPr kumimoji="1" lang="zh-CN" altLang="en-US" dirty="0"/>
              <a:t>映射器概述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3.9  &lt;select&gt;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3.10  &lt;insert&gt;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&lt;update&gt;</a:t>
            </a:r>
            <a:r>
              <a:rPr kumimoji="1" lang="zh-CN" altLang="en-US" dirty="0"/>
              <a:t>、</a:t>
            </a:r>
            <a:r>
              <a:rPr kumimoji="1" lang="en-US" altLang="zh-CN" dirty="0"/>
              <a:t>&lt;delete&gt;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sql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元素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3.11  </a:t>
            </a:r>
            <a:r>
              <a:rPr kumimoji="1" lang="zh-CN" altLang="en-US" dirty="0"/>
              <a:t>级联查询</a:t>
            </a:r>
            <a:endParaRPr kumimoji="1"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3.12  </a:t>
            </a:r>
            <a:r>
              <a:rPr kumimoji="1" lang="zh-CN" altLang="en-US" dirty="0"/>
              <a:t>动态</a:t>
            </a:r>
            <a:r>
              <a:rPr kumimoji="1" lang="en-US" altLang="zh-CN" dirty="0"/>
              <a:t>SQL</a:t>
            </a: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dirty="0"/>
              <a:t>3.13 </a:t>
            </a:r>
            <a:r>
              <a:rPr kumimoji="1" lang="en-US" altLang="zh-CN" dirty="0" err="1"/>
              <a:t>MyBatis</a:t>
            </a:r>
            <a:r>
              <a:rPr kumimoji="1" lang="zh-CN" altLang="en-US" dirty="0"/>
              <a:t>的缓存机制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8278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7B33F-D7B0-464B-B48C-731DD885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．添加接口方法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F2466-E7F2-4F59-882C-F5F75EB2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UserMapper</a:t>
            </a:r>
            <a:r>
              <a:rPr lang="zh-CN" altLang="en-US" dirty="0"/>
              <a:t>接口中，添加数据操作接口方法</a:t>
            </a:r>
            <a:r>
              <a:rPr lang="en-US" altLang="zh-CN" dirty="0" err="1">
                <a:solidFill>
                  <a:srgbClr val="C00000"/>
                </a:solidFill>
              </a:rPr>
              <a:t>selectAllUserPOJO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，该方法的返回值类型是</a:t>
            </a:r>
            <a:r>
              <a:rPr lang="en-US" altLang="zh-CN" dirty="0">
                <a:solidFill>
                  <a:srgbClr val="C00000"/>
                </a:solidFill>
              </a:rPr>
              <a:t>List&lt;</a:t>
            </a:r>
            <a:r>
              <a:rPr lang="en-US" altLang="zh-CN" dirty="0" err="1">
                <a:solidFill>
                  <a:srgbClr val="C00000"/>
                </a:solidFill>
              </a:rPr>
              <a:t>MapUser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4FDA4-C104-403D-BB66-0CE2A38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89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4019C-8473-411B-B2E3-F5600C1B0A0E}"/>
              </a:ext>
            </a:extLst>
          </p:cNvPr>
          <p:cNvSpPr txBox="1"/>
          <p:nvPr/>
        </p:nvSpPr>
        <p:spPr>
          <a:xfrm>
            <a:off x="1211856" y="2591585"/>
            <a:ext cx="611436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List&lt;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selectAllUserPOJO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000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6600-95D7-4931-BBAA-8391624A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．添加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3EE4-2245-4337-BD53-75015EE0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/>
              <a:t>UserMapper.xml</a:t>
            </a:r>
            <a:r>
              <a:rPr lang="zh-CN" altLang="en-US" dirty="0"/>
              <a:t>中，首先，使用</a:t>
            </a:r>
            <a:r>
              <a:rPr lang="en-US" altLang="zh-CN" dirty="0"/>
              <a:t>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元素将</a:t>
            </a:r>
            <a:r>
              <a:rPr lang="en-US" altLang="zh-CN" dirty="0" err="1">
                <a:solidFill>
                  <a:srgbClr val="C00000"/>
                </a:solidFill>
              </a:rPr>
              <a:t>MapUser</a:t>
            </a:r>
            <a:r>
              <a:rPr lang="zh-CN" altLang="en-US" dirty="0">
                <a:solidFill>
                  <a:srgbClr val="C00000"/>
                </a:solidFill>
              </a:rPr>
              <a:t>类的属性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查询结果列名一一对应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B796E-6BE2-4197-AC97-F7A4EC66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90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AEDAA4-5B7B-4676-8914-685D02696ACC}"/>
              </a:ext>
            </a:extLst>
          </p:cNvPr>
          <p:cNvSpPr txBox="1"/>
          <p:nvPr/>
        </p:nvSpPr>
        <p:spPr>
          <a:xfrm>
            <a:off x="1178806" y="3029639"/>
            <a:ext cx="7546554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使用自定义结果集类型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type="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com.mybatis.po.MapUser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id="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myResult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property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MapUser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类中的属性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&lt;!-- column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是查询结果的列名，可以来自不同的表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&lt;id property="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m_uid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column="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uid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&lt;result property="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m_uname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column="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&lt;result property="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m_usex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column="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usex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"/&gt;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&lt;!--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使用自定义结果集类型查询所有用户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--&gt;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&lt;select id="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selectAllUserPOJO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resultMap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="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myResult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select * from user 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&lt;/select&gt;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207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310F2-B232-46E8-A473-5B415539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．添加请求处理方法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15291-C618-4465-BEF1-07D72FCF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的控制器类</a:t>
            </a:r>
            <a:r>
              <a:rPr lang="en-US" altLang="zh-CN" dirty="0" err="1"/>
              <a:t>TestController</a:t>
            </a:r>
            <a:r>
              <a:rPr lang="zh-CN" altLang="en-US" dirty="0"/>
              <a:t>中，添加请求处理方法</a:t>
            </a:r>
            <a:r>
              <a:rPr lang="en-US" altLang="zh-CN" dirty="0" err="1">
                <a:solidFill>
                  <a:srgbClr val="C00000"/>
                </a:solidFill>
              </a:rPr>
              <a:t>selectAllUserPOJO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A7979-A977-42C7-AA71-9A2AD415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91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B09B74-6478-48FF-AE5F-F56312FD833C}"/>
              </a:ext>
            </a:extLst>
          </p:cNvPr>
          <p:cNvSpPr txBox="1"/>
          <p:nvPr/>
        </p:nvSpPr>
        <p:spPr>
          <a:xfrm>
            <a:off x="1178805" y="2622014"/>
            <a:ext cx="8174515" cy="2535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@RequestMapping("/selectAllUserPOJO")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selectAllUserPOJO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List&lt;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userMapper.selectAllUserPOJO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showUnameAndUsexUserPOJO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077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C5C56-88EF-444D-8095-B5217B2B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．创建显示查询结果的页面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AB8ED-1564-4807-AAE1-4AA4A78C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WEB-INF/</a:t>
            </a:r>
            <a:r>
              <a:rPr lang="en-US" altLang="zh-CN" dirty="0" err="1"/>
              <a:t>jsp</a:t>
            </a:r>
            <a:r>
              <a:rPr lang="zh-CN" altLang="en-US" dirty="0"/>
              <a:t>目录下，创建</a:t>
            </a:r>
            <a:r>
              <a:rPr lang="en-US" altLang="zh-CN" dirty="0" err="1">
                <a:solidFill>
                  <a:srgbClr val="C00000"/>
                </a:solidFill>
              </a:rPr>
              <a:t>showUnameAndUsexUserPOJO.jsp</a:t>
            </a:r>
            <a:r>
              <a:rPr lang="zh-CN" altLang="en-US" dirty="0"/>
              <a:t>文件显示查询结果。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B949C-B927-4739-BD7A-FAE0373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92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C2EFBB-D848-45BB-9B77-0B749CF77532}"/>
              </a:ext>
            </a:extLst>
          </p:cNvPr>
          <p:cNvSpPr txBox="1"/>
          <p:nvPr/>
        </p:nvSpPr>
        <p:spPr>
          <a:xfrm>
            <a:off x="838201" y="2644048"/>
            <a:ext cx="6675304" cy="2951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667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&lt;c:forEach items="${unameAndUsexList}" var="user"&gt;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&lt;tr&gt;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&lt;td&gt;${user.m_uid}&lt;/td&gt;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&lt;td&gt;${user.m_uname}&lt;/td&gt;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&lt;td&gt;${user.m_usex}&lt;/td&gt;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&lt;/tr&gt;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>
              <a:lnSpc>
                <a:spcPct val="150000"/>
              </a:lnSpc>
              <a:spcAft>
                <a:spcPts val="600"/>
              </a:spcAft>
            </a:pPr>
            <a:r>
              <a:rPr lang="de-DE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&lt;/c:forEach&gt;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8034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CB7C9-0DBA-4BB2-A66F-1F642A48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．测试应用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E3174-7950-4E24-B871-64F2BD1D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重启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Tomcat</a:t>
            </a:r>
            <a:r>
              <a:rPr lang="zh-CN" altLang="en-US" dirty="0"/>
              <a:t>，通过地址</a:t>
            </a:r>
            <a:r>
              <a:rPr lang="en-US" altLang="zh-CN" dirty="0">
                <a:solidFill>
                  <a:srgbClr val="C00000"/>
                </a:solidFill>
              </a:rPr>
              <a:t>http://localhost:8080/ch3_2/selectAllUserPOJO</a:t>
            </a:r>
            <a:r>
              <a:rPr lang="zh-CN" altLang="en-US" dirty="0"/>
              <a:t>测试应用。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34C16-E11C-44AE-8C26-EE62A147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577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AEACD-9FC1-4706-88BB-C4E90534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  &lt;select&gt;</a:t>
            </a:r>
            <a:r>
              <a:rPr lang="zh-CN" altLang="en-US" dirty="0"/>
              <a:t>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CFB2D-375A-4856-B6D8-0A78666C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3.9.1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接口传递参数</a:t>
            </a:r>
            <a:endParaRPr lang="en-US" altLang="zh-CN" dirty="0"/>
          </a:p>
          <a:p>
            <a:r>
              <a:rPr lang="en-US" altLang="zh-CN" dirty="0"/>
              <a:t>3.9.2  </a:t>
            </a:r>
            <a:r>
              <a:rPr lang="zh-CN" altLang="en-US" dirty="0"/>
              <a:t>使用</a:t>
            </a:r>
            <a:r>
              <a:rPr lang="en-US" altLang="zh-CN" dirty="0"/>
              <a:t>Java Bean</a:t>
            </a:r>
            <a:r>
              <a:rPr lang="zh-CN" altLang="en-US" dirty="0"/>
              <a:t>传递参数</a:t>
            </a:r>
            <a:endParaRPr lang="en-US" altLang="zh-CN" dirty="0"/>
          </a:p>
          <a:p>
            <a:r>
              <a:rPr lang="en-US" altLang="zh-CN" dirty="0"/>
              <a:t>3.9.3  </a:t>
            </a:r>
            <a:r>
              <a:rPr lang="zh-CN" altLang="en-US" dirty="0"/>
              <a:t>使用</a:t>
            </a:r>
            <a:r>
              <a:rPr lang="en-US" altLang="zh-CN" dirty="0"/>
              <a:t>@Param</a:t>
            </a:r>
            <a:r>
              <a:rPr lang="zh-CN" altLang="en-US" dirty="0"/>
              <a:t>注解传递参数</a:t>
            </a:r>
            <a:endParaRPr lang="en-US" altLang="zh-CN" dirty="0"/>
          </a:p>
          <a:p>
            <a:r>
              <a:rPr lang="en-US" altLang="zh-CN" dirty="0"/>
              <a:t>3.9.4  &lt;</a:t>
            </a:r>
            <a:r>
              <a:rPr lang="en-US" altLang="zh-CN" dirty="0" err="1"/>
              <a:t>resultMap</a:t>
            </a:r>
            <a:r>
              <a:rPr lang="en-US" altLang="zh-CN" dirty="0"/>
              <a:t>&gt;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en-US" altLang="zh-CN" dirty="0"/>
              <a:t>3.9.5  </a:t>
            </a:r>
            <a:r>
              <a:rPr lang="zh-CN" altLang="en-US" dirty="0"/>
              <a:t>使用</a:t>
            </a:r>
            <a:r>
              <a:rPr lang="en-US" altLang="zh-CN" dirty="0"/>
              <a:t>POJO</a:t>
            </a:r>
            <a:r>
              <a:rPr lang="zh-CN" altLang="en-US" dirty="0"/>
              <a:t>存储结果集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3.9.6  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存储结果集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64FDD-FEB0-45B9-9B4D-2C5AD69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3596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AF991-1B14-4229-8E93-8A7EDE5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3.9.6 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存储结果集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16CAC-3879-4D81-8195-A7F98653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MyBatis</a:t>
            </a:r>
            <a:r>
              <a:rPr lang="zh-CN" altLang="en-US" dirty="0"/>
              <a:t>中，任何查询结果都可以使用</a:t>
            </a:r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存储。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3-8</a:t>
            </a:r>
            <a:r>
              <a:rPr lang="en-US" altLang="zh-CN" dirty="0"/>
              <a:t>】</a:t>
            </a:r>
            <a:r>
              <a:rPr lang="zh-CN" altLang="en-US" dirty="0"/>
              <a:t>在</a:t>
            </a:r>
            <a:r>
              <a:rPr lang="en-US" altLang="zh-CN" dirty="0"/>
              <a:t>3.6.3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3-2】</a:t>
            </a:r>
            <a:r>
              <a:rPr lang="zh-CN" altLang="en-US" dirty="0"/>
              <a:t>的基础上，使用</a:t>
            </a:r>
            <a:r>
              <a:rPr lang="en-US" altLang="zh-CN" dirty="0"/>
              <a:t>Map</a:t>
            </a:r>
            <a:r>
              <a:rPr lang="zh-CN" altLang="en-US" dirty="0"/>
              <a:t>存储查询结果。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27D01-01CA-4D85-B4F4-79B4F69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286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FF1D0-F145-43EF-BBE4-F11ECDC1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．添加接口方法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20852-A449-4389-A51D-530369D9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 err="1"/>
              <a:t>UserMapper</a:t>
            </a:r>
            <a:r>
              <a:rPr lang="zh-CN" altLang="en-US" dirty="0"/>
              <a:t>接口中，添加数据操作接口方法</a:t>
            </a:r>
            <a:r>
              <a:rPr lang="en-US" altLang="zh-CN" dirty="0" err="1"/>
              <a:t>selectAllUserMap</a:t>
            </a:r>
            <a:r>
              <a:rPr lang="en-US" altLang="zh-CN" dirty="0"/>
              <a:t>()</a:t>
            </a:r>
            <a:r>
              <a:rPr lang="zh-CN" altLang="en-US" dirty="0"/>
              <a:t>，该方法的返回值类型是</a:t>
            </a:r>
            <a:r>
              <a:rPr lang="en-US" altLang="zh-CN" dirty="0">
                <a:solidFill>
                  <a:srgbClr val="C00000"/>
                </a:solidFill>
              </a:rPr>
              <a:t>List&lt;Map&lt;String, Object&gt;&gt;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89A4F-2159-458B-8E52-E29EFDEC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96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8693EC-E201-419F-AF7B-5BF30FB7CAED}"/>
              </a:ext>
            </a:extLst>
          </p:cNvPr>
          <p:cNvSpPr txBox="1"/>
          <p:nvPr/>
        </p:nvSpPr>
        <p:spPr>
          <a:xfrm>
            <a:off x="1421176" y="3398704"/>
            <a:ext cx="776689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2B9BBA1-4E05-47D6-86C6-550B25646F90}"/>
              </a:ext>
            </a:extLst>
          </p:cNvPr>
          <p:cNvCxnSpPr/>
          <p:nvPr/>
        </p:nvCxnSpPr>
        <p:spPr>
          <a:xfrm>
            <a:off x="3710300" y="2809301"/>
            <a:ext cx="1779224" cy="71609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36DB46-66D3-4944-B489-E91C1CBC2899}"/>
              </a:ext>
            </a:extLst>
          </p:cNvPr>
          <p:cNvCxnSpPr/>
          <p:nvPr/>
        </p:nvCxnSpPr>
        <p:spPr>
          <a:xfrm>
            <a:off x="5304622" y="2809301"/>
            <a:ext cx="2913961" cy="71609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393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5E815-9278-4CE0-84A7-BDBB7425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．添加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D683A-FDE7-4835-A18D-CB9778E2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映射文件</a:t>
            </a:r>
            <a:r>
              <a:rPr lang="en-US" altLang="zh-CN" dirty="0">
                <a:solidFill>
                  <a:srgbClr val="C00000"/>
                </a:solidFill>
              </a:rPr>
              <a:t>UserMapper.xml</a:t>
            </a:r>
            <a:r>
              <a:rPr lang="zh-CN" altLang="en-US" dirty="0"/>
              <a:t>中，添加接口方法</a:t>
            </a:r>
            <a:r>
              <a:rPr lang="en-US" altLang="zh-CN" dirty="0" err="1">
                <a:solidFill>
                  <a:srgbClr val="C00000"/>
                </a:solidFill>
              </a:rPr>
              <a:t>selectAllUserMap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对应的</a:t>
            </a:r>
            <a:r>
              <a:rPr lang="en-US" altLang="zh-CN" dirty="0"/>
              <a:t>SQL</a:t>
            </a:r>
            <a:r>
              <a:rPr lang="zh-CN" altLang="en-US" dirty="0"/>
              <a:t>映射。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1CFA9-CA5A-4847-8F21-03783FF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97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FEA45C-91F3-412F-AB7A-D93E8DBF0908}"/>
              </a:ext>
            </a:extLst>
          </p:cNvPr>
          <p:cNvSpPr txBox="1"/>
          <p:nvPr/>
        </p:nvSpPr>
        <p:spPr>
          <a:xfrm>
            <a:off x="264404" y="2776251"/>
            <a:ext cx="9871114" cy="1712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&lt;!-- </a:t>
            </a: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存储查询结果，查询结果的列名作为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，列值为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/>
              <a:t>value --&gt;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&lt;select id="</a:t>
            </a:r>
            <a:r>
              <a:rPr lang="en-US" altLang="zh-CN" dirty="0" err="1"/>
              <a:t>selectAllUserMap</a:t>
            </a:r>
            <a:r>
              <a:rPr lang="en-US" altLang="zh-CN" dirty="0"/>
              <a:t>" </a:t>
            </a:r>
            <a:r>
              <a:rPr lang="en-US" altLang="zh-CN" dirty="0" err="1"/>
              <a:t>resultType</a:t>
            </a:r>
            <a:r>
              <a:rPr lang="en-US" altLang="zh-CN" dirty="0"/>
              <a:t>="map"&gt;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	select * from user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2433857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05ADE-2DA6-47BF-92F0-89E62650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．添加请求处理方法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CCD10-C44A-4371-9AF7-3B8E63A9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在应用</a:t>
            </a:r>
            <a:r>
              <a:rPr lang="en-US" altLang="zh-CN" dirty="0"/>
              <a:t>ch3_2</a:t>
            </a:r>
            <a:r>
              <a:rPr lang="zh-CN" altLang="en-US" dirty="0"/>
              <a:t>的控制器类</a:t>
            </a:r>
            <a:r>
              <a:rPr lang="en-US" altLang="zh-CN" dirty="0" err="1"/>
              <a:t>TestController</a:t>
            </a:r>
            <a:r>
              <a:rPr lang="zh-CN" altLang="en-US" dirty="0"/>
              <a:t>中，添加请求处理方法</a:t>
            </a:r>
            <a:r>
              <a:rPr lang="en-US" altLang="zh-CN" dirty="0" err="1">
                <a:solidFill>
                  <a:srgbClr val="C00000"/>
                </a:solidFill>
              </a:rPr>
              <a:t>selectAllUserMap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D8B2A-8B96-45BE-9BEB-DEAF2125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98</a:t>
            </a:fld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B6AAFE-C6E1-4FA6-834F-45F7EC652656}"/>
              </a:ext>
            </a:extLst>
          </p:cNvPr>
          <p:cNvSpPr txBox="1"/>
          <p:nvPr/>
        </p:nvSpPr>
        <p:spPr>
          <a:xfrm>
            <a:off x="1156771" y="2710149"/>
            <a:ext cx="9937215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@RequestMapping("/selectAllUserMap")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String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selectAllUserMap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(Model model)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//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存储查询结果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List&lt;Map&lt;String, Object&gt;&gt;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userMapper.selectAllUserMap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model.addAttribute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unameAndUsexList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return 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showUnameAndUsexUser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CFC9C5-DC82-4A38-87C8-A2F19393277E}"/>
              </a:ext>
            </a:extLst>
          </p:cNvPr>
          <p:cNvSpPr txBox="1"/>
          <p:nvPr/>
        </p:nvSpPr>
        <p:spPr>
          <a:xfrm>
            <a:off x="1156770" y="4979624"/>
            <a:ext cx="993721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！！！</a:t>
            </a:r>
            <a:r>
              <a:rPr lang="zh-CN" altLang="en-US" kern="1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showUnameAndUsexUser.jsp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页面中遍历时，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与查询结果的</a:t>
            </a:r>
            <a:r>
              <a:rPr lang="zh-CN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）相同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92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9895</TotalTime>
  <Words>14622</Words>
  <Application>Microsoft Office PowerPoint</Application>
  <PresentationFormat>宽屏</PresentationFormat>
  <Paragraphs>1415</Paragraphs>
  <Slides>173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173</vt:i4>
      </vt:variant>
    </vt:vector>
  </HeadingPairs>
  <TitlesOfParts>
    <vt:vector size="183" baseType="lpstr">
      <vt:lpstr>等线</vt:lpstr>
      <vt:lpstr>宋体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Visio</vt:lpstr>
      <vt:lpstr>第三章 MyBatis</vt:lpstr>
      <vt:lpstr>本章目标</vt:lpstr>
      <vt:lpstr>本章内容</vt:lpstr>
      <vt:lpstr>3.1  MyBatis简介</vt:lpstr>
      <vt:lpstr>本章内容</vt:lpstr>
      <vt:lpstr>3.2  MyBatis的环境构建</vt:lpstr>
      <vt:lpstr>本章内容</vt:lpstr>
      <vt:lpstr>MyBatis框架执行流程图</vt:lpstr>
      <vt:lpstr>本章内容</vt:lpstr>
      <vt:lpstr>MyBatis的核心配置文件模板</vt:lpstr>
      <vt:lpstr>本章内容</vt:lpstr>
      <vt:lpstr>创建Web应用并导入相关JAR包</vt:lpstr>
      <vt:lpstr>创建Log4j的日志配置文件</vt:lpstr>
      <vt:lpstr>创建持久化类</vt:lpstr>
      <vt:lpstr>创建MyBatis的核心配置文件</vt:lpstr>
      <vt:lpstr>创建SQL映射文件</vt:lpstr>
      <vt:lpstr>创建测试类</vt:lpstr>
      <vt:lpstr>本章内容</vt:lpstr>
      <vt:lpstr>3.6  SSM框架整合开发</vt:lpstr>
      <vt:lpstr>3.6.1  相关JAR包</vt:lpstr>
      <vt:lpstr>3.6  SSM框架整合开发</vt:lpstr>
      <vt:lpstr>配置步骤</vt:lpstr>
      <vt:lpstr>MapperScannerConfigurer方式</vt:lpstr>
      <vt:lpstr>3.6  SSM框架整合开发</vt:lpstr>
      <vt:lpstr>创建Web应用并导入相关JAR包</vt:lpstr>
      <vt:lpstr>创建数据库连接信息属性文件及Log4j的日志配置文件</vt:lpstr>
      <vt:lpstr>创建持久化类</vt:lpstr>
      <vt:lpstr>创建SQL映射文件</vt:lpstr>
      <vt:lpstr>创建MyBatis的核心配置文件</vt:lpstr>
      <vt:lpstr>创建Mapper接口</vt:lpstr>
      <vt:lpstr>创建控制类</vt:lpstr>
      <vt:lpstr>创建测试页面</vt:lpstr>
      <vt:lpstr>创建Web、Spring、Spring MVC的配置文件</vt:lpstr>
      <vt:lpstr>applicationContext.xml</vt:lpstr>
      <vt:lpstr>springmvc.xml</vt:lpstr>
      <vt:lpstr>web.xml</vt:lpstr>
      <vt:lpstr>测试应用</vt:lpstr>
      <vt:lpstr>3.6  SSM框架整合开发</vt:lpstr>
      <vt:lpstr>3.6.4  SqlSessionDaoSupport方式</vt:lpstr>
      <vt:lpstr>继承SqlSessionDaoSupport</vt:lpstr>
      <vt:lpstr>继承于SqlSessionDaoSupport</vt:lpstr>
      <vt:lpstr>一个继承于SqlSessionDaoSupport的BaseDao</vt:lpstr>
      <vt:lpstr>创建Web应用并导入相关JAR包</vt:lpstr>
      <vt:lpstr>复制数据库连接信息属性文件及Log4j的日志配置文件</vt:lpstr>
      <vt:lpstr>创建持久化类</vt:lpstr>
      <vt:lpstr>创建SQL映射文件</vt:lpstr>
      <vt:lpstr>创建MyBatis的核心配置文件</vt:lpstr>
      <vt:lpstr>创建DAO接口和接口实现类</vt:lpstr>
      <vt:lpstr>创建控制类</vt:lpstr>
      <vt:lpstr>创建测试页面</vt:lpstr>
      <vt:lpstr>创建Web、Spring、Spring MVC的配置文件</vt:lpstr>
      <vt:lpstr>applicationContext.xml</vt:lpstr>
      <vt:lpstr>springmvc.xml</vt:lpstr>
      <vt:lpstr>web.xml</vt:lpstr>
      <vt:lpstr>测试应用</vt:lpstr>
      <vt:lpstr>本章内容</vt:lpstr>
      <vt:lpstr>3.7  使用MyBatis Generator插件自动生成映射文件</vt:lpstr>
      <vt:lpstr>1．准备相关JAR包</vt:lpstr>
      <vt:lpstr>2．创建文件目录</vt:lpstr>
      <vt:lpstr>3．创建配置文件</vt:lpstr>
      <vt:lpstr>4．使用命令生成代码</vt:lpstr>
      <vt:lpstr>本章内容</vt:lpstr>
      <vt:lpstr>3.8  映射器概述</vt:lpstr>
      <vt:lpstr>本章内容</vt:lpstr>
      <vt:lpstr>3.9  &lt;select&gt;元素</vt:lpstr>
      <vt:lpstr> &lt;select&gt;元素</vt:lpstr>
      <vt:lpstr>使用Map接口传递参数</vt:lpstr>
      <vt:lpstr>1．添加接口方法</vt:lpstr>
      <vt:lpstr>2．添加SQL映射</vt:lpstr>
      <vt:lpstr>3．添加请求处理方法</vt:lpstr>
      <vt:lpstr>4．创建查询结果显示页面</vt:lpstr>
      <vt:lpstr>5．测试应用</vt:lpstr>
      <vt:lpstr>3.9  &lt;select&gt;元素</vt:lpstr>
      <vt:lpstr>3.9.2  使用Java Bean传递参数</vt:lpstr>
      <vt:lpstr>1．添加接口方法</vt:lpstr>
      <vt:lpstr>2．添加SQL映射</vt:lpstr>
      <vt:lpstr>3．添加请求处理方法</vt:lpstr>
      <vt:lpstr>4．测试应用</vt:lpstr>
      <vt:lpstr>3.9  &lt;select&gt;元素</vt:lpstr>
      <vt:lpstr>3.9.3  使用@Param注解传递参数</vt:lpstr>
      <vt:lpstr>1．添加接口方法</vt:lpstr>
      <vt:lpstr>2．添加SQL映射</vt:lpstr>
      <vt:lpstr>3．添加请求处理方法</vt:lpstr>
      <vt:lpstr>4．测试应用</vt:lpstr>
      <vt:lpstr>3.9  &lt;select&gt;元素</vt:lpstr>
      <vt:lpstr>3.9.4  &lt;resultMap&gt;元素</vt:lpstr>
      <vt:lpstr>3.9  &lt;select&gt;元素</vt:lpstr>
      <vt:lpstr>3.9.5  使用POJO存储结果集</vt:lpstr>
      <vt:lpstr>1．创建POJO类</vt:lpstr>
      <vt:lpstr>2．添加接口方法</vt:lpstr>
      <vt:lpstr>3．添加SQL映射</vt:lpstr>
      <vt:lpstr>4．添加请求处理方法</vt:lpstr>
      <vt:lpstr>5．创建显示查询结果的页面</vt:lpstr>
      <vt:lpstr>6．测试应用</vt:lpstr>
      <vt:lpstr>3.9  &lt;select&gt;元素</vt:lpstr>
      <vt:lpstr>3.9.6  使用Map存储结果集</vt:lpstr>
      <vt:lpstr>1．添加接口方法</vt:lpstr>
      <vt:lpstr>2．添加SQL映射</vt:lpstr>
      <vt:lpstr>3．添加请求处理方法</vt:lpstr>
      <vt:lpstr>4．测试应用</vt:lpstr>
      <vt:lpstr>本章内容</vt:lpstr>
      <vt:lpstr>3.10  &lt;insert&gt;、&lt;update&gt;、&lt;delete&gt;以及&lt;sql&gt;元素</vt:lpstr>
      <vt:lpstr>3.10.1  &lt;insert&gt;元素</vt:lpstr>
      <vt:lpstr>1．主键（自动递增）回填</vt:lpstr>
      <vt:lpstr>（1）添加接口方法</vt:lpstr>
      <vt:lpstr>（2）添加SQL映射</vt:lpstr>
      <vt:lpstr>（3）添加请求处理方法</vt:lpstr>
      <vt:lpstr>（4）创建显示被添加的用户信息页面</vt:lpstr>
      <vt:lpstr>（5）测试应用</vt:lpstr>
      <vt:lpstr>2  自定义主键</vt:lpstr>
      <vt:lpstr>3.10  &lt;insert&gt;、&lt;update&gt;、&lt;delete&gt;以及&lt;sql&gt;元素</vt:lpstr>
      <vt:lpstr>3.10.2  &lt;update&gt;与&lt;delete&gt;元素</vt:lpstr>
      <vt:lpstr>3.10  &lt;insert&gt;、&lt;update&gt;、&lt;delete&gt;以及&lt;sql&gt;元素</vt:lpstr>
      <vt:lpstr>3.10.3  &lt;sql&gt;元素</vt:lpstr>
      <vt:lpstr>本章内容</vt:lpstr>
      <vt:lpstr>3.11  级联查询</vt:lpstr>
      <vt:lpstr>3.11.1  一对一级联查询</vt:lpstr>
      <vt:lpstr>1．创建数据表</vt:lpstr>
      <vt:lpstr>2．创建实体类</vt:lpstr>
      <vt:lpstr>3．创建SQL映射文件</vt:lpstr>
      <vt:lpstr>4．创建POJO类</vt:lpstr>
      <vt:lpstr>5．创建Mapper接口</vt:lpstr>
      <vt:lpstr>6．创建控制器类</vt:lpstr>
      <vt:lpstr>7．测试应用</vt:lpstr>
      <vt:lpstr>3.11  级联查询</vt:lpstr>
      <vt:lpstr>3.11.2  一对多级联查询</vt:lpstr>
      <vt:lpstr>1．创建数据表</vt:lpstr>
      <vt:lpstr>2．创建持久化类</vt:lpstr>
      <vt:lpstr>3．创建并修改映射文件</vt:lpstr>
      <vt:lpstr>4．创建并修改Mapper接口</vt:lpstr>
      <vt:lpstr>5．创建控制器类</vt:lpstr>
      <vt:lpstr>6．测试应用</vt:lpstr>
      <vt:lpstr>3.11  级联查询</vt:lpstr>
      <vt:lpstr>3.11.3  多对多级联查询</vt:lpstr>
      <vt:lpstr>1．创建数据表</vt:lpstr>
      <vt:lpstr>2．创建持久化类</vt:lpstr>
      <vt:lpstr>3．创建映射文件</vt:lpstr>
      <vt:lpstr>4．添加Mapper接口方法</vt:lpstr>
      <vt:lpstr>5．创建控制器类</vt:lpstr>
      <vt:lpstr>6．测试应用</vt:lpstr>
      <vt:lpstr>本章内容</vt:lpstr>
      <vt:lpstr>3.12  动态SQL</vt:lpstr>
      <vt:lpstr>3.12.1  &lt;if&gt;元素</vt:lpstr>
      <vt:lpstr>3.12  动态SQL</vt:lpstr>
      <vt:lpstr>3.12.2  &lt;choose&gt;、&lt;when&gt;、&lt;otherwise&gt;元素</vt:lpstr>
      <vt:lpstr>3.12  动态SQL</vt:lpstr>
      <vt:lpstr>3.12.3  &lt;trim&gt;元素</vt:lpstr>
      <vt:lpstr>3.12  动态SQL</vt:lpstr>
      <vt:lpstr>3.12.4  &lt;where&gt;元素</vt:lpstr>
      <vt:lpstr>3.12.4  &lt;where&gt;元素</vt:lpstr>
      <vt:lpstr>3.12  动态SQL</vt:lpstr>
      <vt:lpstr>3.12.5  &lt;set&gt;元素</vt:lpstr>
      <vt:lpstr>3.12  动态SQL</vt:lpstr>
      <vt:lpstr>3.12.6  &lt;foreach&gt;元素</vt:lpstr>
      <vt:lpstr>3.12.6  &lt;foreach&gt;元素</vt:lpstr>
      <vt:lpstr>3.12  动态SQL</vt:lpstr>
      <vt:lpstr>3.12.7  &lt;bind&gt;元素</vt:lpstr>
      <vt:lpstr>3.12.7  &lt;bind&gt;元素</vt:lpstr>
      <vt:lpstr>本章内容</vt:lpstr>
      <vt:lpstr>3.13 MyBatis的缓存机制</vt:lpstr>
      <vt:lpstr>3.13.1  一级缓存（SqlSession级别的缓存）</vt:lpstr>
      <vt:lpstr>一级缓存配置</vt:lpstr>
      <vt:lpstr>一级缓存实验</vt:lpstr>
      <vt:lpstr>3.13 MyBatis的缓存机制</vt:lpstr>
      <vt:lpstr>3.13.2  二级缓存（Mapper级别的缓存）</vt:lpstr>
      <vt:lpstr>二级缓存配置</vt:lpstr>
      <vt:lpstr>（1）开启二级缓存</vt:lpstr>
      <vt:lpstr>（2）开启namespace下的二级缓存</vt:lpstr>
      <vt:lpstr>（3）POJO类实现序列化</vt:lpstr>
      <vt:lpstr>二级缓存实验</vt:lpstr>
      <vt:lpstr>（4）测试缓存，运行程序</vt:lpstr>
      <vt:lpstr>本章总结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chenhengdl@126.com</cp:lastModifiedBy>
  <cp:revision>1437</cp:revision>
  <dcterms:created xsi:type="dcterms:W3CDTF">2021-01-06T05:35:51Z</dcterms:created>
  <dcterms:modified xsi:type="dcterms:W3CDTF">2021-10-04T09:15:15Z</dcterms:modified>
</cp:coreProperties>
</file>