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4"/>
  </p:notesMasterIdLst>
  <p:sldIdLst>
    <p:sldId id="1257" r:id="rId2"/>
    <p:sldId id="991" r:id="rId3"/>
    <p:sldId id="1258" r:id="rId4"/>
    <p:sldId id="1254" r:id="rId5"/>
    <p:sldId id="1362" r:id="rId6"/>
    <p:sldId id="1364" r:id="rId7"/>
    <p:sldId id="1363" r:id="rId8"/>
    <p:sldId id="1366" r:id="rId9"/>
    <p:sldId id="1365" r:id="rId10"/>
    <p:sldId id="1367" r:id="rId11"/>
    <p:sldId id="1368" r:id="rId12"/>
    <p:sldId id="1361" r:id="rId13"/>
    <p:sldId id="1369" r:id="rId14"/>
    <p:sldId id="1371" r:id="rId15"/>
    <p:sldId id="1370" r:id="rId16"/>
    <p:sldId id="1373" r:id="rId17"/>
    <p:sldId id="1375" r:id="rId18"/>
    <p:sldId id="1374" r:id="rId19"/>
    <p:sldId id="1377" r:id="rId20"/>
    <p:sldId id="1376" r:id="rId21"/>
    <p:sldId id="1378" r:id="rId22"/>
    <p:sldId id="1379" r:id="rId23"/>
    <p:sldId id="1372" r:id="rId24"/>
    <p:sldId id="1381" r:id="rId25"/>
    <p:sldId id="1380" r:id="rId26"/>
    <p:sldId id="1382" r:id="rId27"/>
    <p:sldId id="1385" r:id="rId28"/>
    <p:sldId id="1384" r:id="rId29"/>
    <p:sldId id="1386" r:id="rId30"/>
    <p:sldId id="1383" r:id="rId31"/>
    <p:sldId id="1390" r:id="rId32"/>
    <p:sldId id="1387" r:id="rId33"/>
    <p:sldId id="1391" r:id="rId34"/>
    <p:sldId id="1393" r:id="rId35"/>
    <p:sldId id="1394" r:id="rId36"/>
    <p:sldId id="1396" r:id="rId37"/>
    <p:sldId id="1395" r:id="rId38"/>
    <p:sldId id="1398" r:id="rId39"/>
    <p:sldId id="1397" r:id="rId40"/>
    <p:sldId id="1399" r:id="rId41"/>
    <p:sldId id="1392" r:id="rId42"/>
    <p:sldId id="1401" r:id="rId43"/>
    <p:sldId id="1400" r:id="rId44"/>
    <p:sldId id="1403" r:id="rId45"/>
    <p:sldId id="1402" r:id="rId46"/>
    <p:sldId id="1404" r:id="rId47"/>
    <p:sldId id="1405" r:id="rId48"/>
    <p:sldId id="1388" r:id="rId49"/>
    <p:sldId id="1406" r:id="rId50"/>
    <p:sldId id="1407" r:id="rId51"/>
    <p:sldId id="1389" r:id="rId52"/>
    <p:sldId id="1409" r:id="rId53"/>
    <p:sldId id="1408" r:id="rId54"/>
    <p:sldId id="1410" r:id="rId55"/>
    <p:sldId id="1411" r:id="rId56"/>
    <p:sldId id="1412" r:id="rId57"/>
    <p:sldId id="1414" r:id="rId58"/>
    <p:sldId id="1413" r:id="rId59"/>
    <p:sldId id="1417" r:id="rId60"/>
    <p:sldId id="1415" r:id="rId61"/>
    <p:sldId id="1419" r:id="rId62"/>
    <p:sldId id="1418" r:id="rId63"/>
    <p:sldId id="1421" r:id="rId64"/>
    <p:sldId id="1422" r:id="rId65"/>
    <p:sldId id="1424" r:id="rId66"/>
    <p:sldId id="1425" r:id="rId67"/>
    <p:sldId id="1427" r:id="rId68"/>
    <p:sldId id="1426" r:id="rId69"/>
    <p:sldId id="1428" r:id="rId70"/>
    <p:sldId id="1423" r:id="rId71"/>
    <p:sldId id="994" r:id="rId72"/>
    <p:sldId id="1360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2"/>
            <p14:sldId id="1364"/>
            <p14:sldId id="1363"/>
            <p14:sldId id="1366"/>
            <p14:sldId id="1365"/>
            <p14:sldId id="1367"/>
            <p14:sldId id="1368"/>
            <p14:sldId id="1361"/>
            <p14:sldId id="1369"/>
            <p14:sldId id="1371"/>
            <p14:sldId id="1370"/>
            <p14:sldId id="1373"/>
            <p14:sldId id="1375"/>
            <p14:sldId id="1374"/>
            <p14:sldId id="1377"/>
            <p14:sldId id="1376"/>
            <p14:sldId id="1378"/>
            <p14:sldId id="1379"/>
            <p14:sldId id="1372"/>
            <p14:sldId id="1381"/>
            <p14:sldId id="1380"/>
            <p14:sldId id="1382"/>
            <p14:sldId id="1385"/>
            <p14:sldId id="1384"/>
            <p14:sldId id="1386"/>
            <p14:sldId id="1383"/>
            <p14:sldId id="1390"/>
            <p14:sldId id="1387"/>
            <p14:sldId id="1391"/>
            <p14:sldId id="1393"/>
            <p14:sldId id="1394"/>
            <p14:sldId id="1396"/>
            <p14:sldId id="1395"/>
            <p14:sldId id="1398"/>
            <p14:sldId id="1397"/>
            <p14:sldId id="1399"/>
            <p14:sldId id="1392"/>
            <p14:sldId id="1401"/>
            <p14:sldId id="1400"/>
            <p14:sldId id="1403"/>
            <p14:sldId id="1402"/>
            <p14:sldId id="1404"/>
            <p14:sldId id="1405"/>
            <p14:sldId id="1388"/>
            <p14:sldId id="1406"/>
            <p14:sldId id="1407"/>
            <p14:sldId id="1389"/>
            <p14:sldId id="1409"/>
            <p14:sldId id="1408"/>
            <p14:sldId id="1410"/>
            <p14:sldId id="1411"/>
            <p14:sldId id="1412"/>
            <p14:sldId id="1414"/>
            <p14:sldId id="1413"/>
            <p14:sldId id="1417"/>
            <p14:sldId id="1415"/>
            <p14:sldId id="1419"/>
            <p14:sldId id="1418"/>
            <p14:sldId id="1421"/>
            <p14:sldId id="1422"/>
            <p14:sldId id="1424"/>
            <p14:sldId id="1425"/>
            <p14:sldId id="1427"/>
            <p14:sldId id="1426"/>
            <p14:sldId id="1428"/>
            <p14:sldId id="1423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109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第四章 名片管理系统的设计与实现（</a:t>
            </a:r>
            <a:r>
              <a:rPr kumimoji="1" lang="en-US" altLang="zh-CN" sz="4000" dirty="0"/>
              <a:t>SSM + JSP</a:t>
            </a:r>
            <a:r>
              <a:rPr kumimoji="1" lang="zh-CN" altLang="en-US" sz="4000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8C8B-13F9-4A71-A368-ABEF9F5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数据库概念结构设计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17017-CB55-43D8-936F-886C46BA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F5A6A5-CB16-4272-836D-334B1B98C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23780"/>
              </p:ext>
            </p:extLst>
          </p:nvPr>
        </p:nvGraphicFramePr>
        <p:xfrm>
          <a:off x="294559" y="1285351"/>
          <a:ext cx="9233761" cy="507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64261" imgH="2889425" progId="Visio.Drawing.11">
                  <p:embed/>
                </p:oleObj>
              </mc:Choice>
              <mc:Fallback>
                <p:oleObj name="Visio" r:id="rId2" imgW="5264261" imgH="28894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59" y="1285351"/>
                        <a:ext cx="9233761" cy="507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91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8880-DCF9-4831-8C36-1309A8DD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5A087-34BB-4516-B708-86BC9292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数据库概念结构设计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4.2.2  </a:t>
            </a:r>
            <a:r>
              <a:rPr lang="zh-CN" altLang="en-US" dirty="0">
                <a:solidFill>
                  <a:srgbClr val="C00000"/>
                </a:solidFill>
              </a:rPr>
              <a:t>数据库逻辑结构设计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A5BEE-1F1C-4239-90C2-21E1A71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71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8D6B8-F3ED-4A1E-9B7B-8DE8960A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694FA2-3580-4AD2-BE7E-A8ACA82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31C7BB-6E36-41A3-8D5B-7106308FA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87651"/>
              </p:ext>
            </p:extLst>
          </p:nvPr>
        </p:nvGraphicFramePr>
        <p:xfrm>
          <a:off x="1032087" y="1685580"/>
          <a:ext cx="8365300" cy="1943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060">
                  <a:extLst>
                    <a:ext uri="{9D8B030D-6E8A-4147-A177-3AD203B41FA5}">
                      <a16:colId xmlns:a16="http://schemas.microsoft.com/office/drawing/2014/main" val="2681607590"/>
                    </a:ext>
                  </a:extLst>
                </a:gridCol>
                <a:gridCol w="1673060">
                  <a:extLst>
                    <a:ext uri="{9D8B030D-6E8A-4147-A177-3AD203B41FA5}">
                      <a16:colId xmlns:a16="http://schemas.microsoft.com/office/drawing/2014/main" val="3155541079"/>
                    </a:ext>
                  </a:extLst>
                </a:gridCol>
                <a:gridCol w="1673060">
                  <a:extLst>
                    <a:ext uri="{9D8B030D-6E8A-4147-A177-3AD203B41FA5}">
                      <a16:colId xmlns:a16="http://schemas.microsoft.com/office/drawing/2014/main" val="758165051"/>
                    </a:ext>
                  </a:extLst>
                </a:gridCol>
                <a:gridCol w="1673060">
                  <a:extLst>
                    <a:ext uri="{9D8B030D-6E8A-4147-A177-3AD203B41FA5}">
                      <a16:colId xmlns:a16="http://schemas.microsoft.com/office/drawing/2014/main" val="2684823309"/>
                    </a:ext>
                  </a:extLst>
                </a:gridCol>
                <a:gridCol w="1673060">
                  <a:extLst>
                    <a:ext uri="{9D8B030D-6E8A-4147-A177-3AD203B41FA5}">
                      <a16:colId xmlns:a16="http://schemas.microsoft.com/office/drawing/2014/main" val="3158678142"/>
                    </a:ext>
                  </a:extLst>
                </a:gridCol>
              </a:tblGrid>
              <a:tr h="485937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 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是否为空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070511"/>
                  </a:ext>
                </a:extLst>
              </a:tr>
              <a:tr h="485937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编号（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64428"/>
                  </a:ext>
                </a:extLst>
              </a:tr>
              <a:tr h="485937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uname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165367"/>
                  </a:ext>
                </a:extLst>
              </a:tr>
              <a:tr h="485937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upwd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00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2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8307-C536-4E7D-8C3C-3BCBB7EC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名片信息表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37512-6FEB-483B-B688-90F6F95F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C533B0-8849-481D-9F08-83D73E90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60212"/>
              </p:ext>
            </p:extLst>
          </p:nvPr>
        </p:nvGraphicFramePr>
        <p:xfrm>
          <a:off x="1167789" y="1542360"/>
          <a:ext cx="8075365" cy="3183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073">
                  <a:extLst>
                    <a:ext uri="{9D8B030D-6E8A-4147-A177-3AD203B41FA5}">
                      <a16:colId xmlns:a16="http://schemas.microsoft.com/office/drawing/2014/main" val="954154720"/>
                    </a:ext>
                  </a:extLst>
                </a:gridCol>
                <a:gridCol w="1615073">
                  <a:extLst>
                    <a:ext uri="{9D8B030D-6E8A-4147-A177-3AD203B41FA5}">
                      <a16:colId xmlns:a16="http://schemas.microsoft.com/office/drawing/2014/main" val="53287083"/>
                    </a:ext>
                  </a:extLst>
                </a:gridCol>
                <a:gridCol w="1615073">
                  <a:extLst>
                    <a:ext uri="{9D8B030D-6E8A-4147-A177-3AD203B41FA5}">
                      <a16:colId xmlns:a16="http://schemas.microsoft.com/office/drawing/2014/main" val="3752499967"/>
                    </a:ext>
                  </a:extLst>
                </a:gridCol>
                <a:gridCol w="1615073">
                  <a:extLst>
                    <a:ext uri="{9D8B030D-6E8A-4147-A177-3AD203B41FA5}">
                      <a16:colId xmlns:a16="http://schemas.microsoft.com/office/drawing/2014/main" val="540192443"/>
                    </a:ext>
                  </a:extLst>
                </a:gridCol>
                <a:gridCol w="1615073">
                  <a:extLst>
                    <a:ext uri="{9D8B030D-6E8A-4147-A177-3AD203B41FA5}">
                      <a16:colId xmlns:a16="http://schemas.microsoft.com/office/drawing/2014/main" val="2221450835"/>
                    </a:ext>
                  </a:extLst>
                </a:gridCol>
              </a:tblGrid>
              <a:tr h="318388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 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是否为空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325460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编号（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230506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010224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telephone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077425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139592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company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932620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171059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address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274882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logoName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025566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user_id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所属用户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56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7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4.1 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4.2 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4.3  </a:t>
            </a:r>
            <a:r>
              <a:rPr kumimoji="1" lang="zh-CN" altLang="en-US" dirty="0">
                <a:solidFill>
                  <a:srgbClr val="C00000"/>
                </a:solidFill>
              </a:rPr>
              <a:t>系统管理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4.4  </a:t>
            </a:r>
            <a:r>
              <a:rPr kumimoji="1" lang="zh-CN" altLang="en-US" dirty="0"/>
              <a:t>组件设计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4.5  </a:t>
            </a:r>
            <a:r>
              <a:rPr kumimoji="1" lang="zh-CN" altLang="en-US" dirty="0"/>
              <a:t>名片管理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4.6  </a:t>
            </a:r>
            <a:r>
              <a:rPr kumimoji="1" lang="zh-CN" altLang="en-US" dirty="0"/>
              <a:t>用户相关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480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E37C-2038-42C9-A7D1-593CCBB8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 </a:t>
            </a:r>
            <a:r>
              <a:rPr lang="zh-CN" altLang="en-US" dirty="0"/>
              <a:t>系统管理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CA59E-DEDC-434F-832E-6497EF53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4.3.1  </a:t>
            </a:r>
            <a:r>
              <a:rPr lang="zh-CN" altLang="en-US" dirty="0">
                <a:solidFill>
                  <a:srgbClr val="C00000"/>
                </a:solidFill>
              </a:rPr>
              <a:t>所需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4.3.2  JSP</a:t>
            </a:r>
            <a:r>
              <a:rPr lang="zh-CN" altLang="en-US" dirty="0"/>
              <a:t>页面管理</a:t>
            </a:r>
            <a:endParaRPr lang="en-US" altLang="zh-CN" dirty="0"/>
          </a:p>
          <a:p>
            <a:r>
              <a:rPr lang="en-US" altLang="zh-CN" dirty="0"/>
              <a:t>4.3.3  </a:t>
            </a:r>
            <a:r>
              <a:rPr lang="zh-CN" altLang="en-US" dirty="0"/>
              <a:t>包管理</a:t>
            </a:r>
            <a:endParaRPr lang="en-US" altLang="zh-CN" dirty="0"/>
          </a:p>
          <a:p>
            <a:r>
              <a:rPr lang="en-US" altLang="zh-CN" dirty="0"/>
              <a:t>4.3.4  </a:t>
            </a:r>
            <a:r>
              <a:rPr lang="zh-CN" altLang="en-US" dirty="0"/>
              <a:t>配置管理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173D3-C6E3-449E-BE61-0E3D802A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2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6EDC4-0B61-4AF5-8BD4-CE039BD2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9AB58-E985-4ED8-94AF-6E663606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创建一个名为</a:t>
            </a:r>
            <a:r>
              <a:rPr lang="en-US" altLang="zh-CN" dirty="0"/>
              <a:t>ch4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应用，并将所依赖的</a:t>
            </a:r>
            <a:r>
              <a:rPr lang="en-US" altLang="zh-CN" dirty="0"/>
              <a:t>JAR</a:t>
            </a:r>
            <a:r>
              <a:rPr lang="zh-CN" altLang="en-US" dirty="0"/>
              <a:t>包（包括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Spring JDBC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连接器、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桥接器、</a:t>
            </a:r>
            <a:r>
              <a:rPr lang="en-US" altLang="zh-CN" dirty="0">
                <a:solidFill>
                  <a:srgbClr val="C00000"/>
                </a:solidFill>
              </a:rPr>
              <a:t>Log4j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Fileupload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Jackson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DBCP</a:t>
            </a:r>
            <a:r>
              <a:rPr lang="zh-CN" altLang="en-US" dirty="0">
                <a:solidFill>
                  <a:srgbClr val="C00000"/>
                </a:solidFill>
              </a:rPr>
              <a:t>以及</a:t>
            </a:r>
            <a:r>
              <a:rPr lang="en-US" altLang="zh-CN" dirty="0">
                <a:solidFill>
                  <a:srgbClr val="C00000"/>
                </a:solidFill>
              </a:rPr>
              <a:t>JSTL</a:t>
            </a:r>
            <a:r>
              <a:rPr lang="zh-CN" altLang="en-US" dirty="0">
                <a:solidFill>
                  <a:srgbClr val="C00000"/>
                </a:solidFill>
              </a:rPr>
              <a:t>等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/>
              <a:t>）复制到</a:t>
            </a:r>
            <a:r>
              <a:rPr lang="en-US" altLang="zh-CN" dirty="0">
                <a:solidFill>
                  <a:srgbClr val="C00000"/>
                </a:solidFill>
              </a:rPr>
              <a:t>/WEB-INF/lib</a:t>
            </a:r>
            <a:r>
              <a:rPr lang="zh-CN" altLang="en-US" dirty="0"/>
              <a:t>目录中。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2F3F74-D96B-405B-A158-20C5F75C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73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E37C-2038-42C9-A7D1-593CCBB8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 </a:t>
            </a:r>
            <a:r>
              <a:rPr lang="zh-CN" altLang="en-US" dirty="0"/>
              <a:t>系统管理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CA59E-DEDC-434F-832E-6497EF53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4.3.2  JSP</a:t>
            </a:r>
            <a:r>
              <a:rPr lang="zh-CN" altLang="en-US" dirty="0">
                <a:solidFill>
                  <a:srgbClr val="C00000"/>
                </a:solidFill>
              </a:rPr>
              <a:t>页面管理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4.3.3  </a:t>
            </a:r>
            <a:r>
              <a:rPr lang="zh-CN" altLang="en-US" dirty="0"/>
              <a:t>包管理</a:t>
            </a:r>
            <a:endParaRPr lang="en-US" altLang="zh-CN" dirty="0"/>
          </a:p>
          <a:p>
            <a:r>
              <a:rPr lang="en-US" altLang="zh-CN" dirty="0"/>
              <a:t>4.3.4  </a:t>
            </a:r>
            <a:r>
              <a:rPr lang="zh-CN" altLang="en-US" dirty="0"/>
              <a:t>配置管理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173D3-C6E3-449E-BE61-0E3D802A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17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DDE6C-9038-47CB-9CA8-ACF2F4FD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JSP</a:t>
            </a:r>
            <a:r>
              <a:rPr lang="zh-CN" altLang="en-US" dirty="0"/>
              <a:t>页面管理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44FFF-3AB5-4B52-8B50-8C1ACB03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为方便管理，在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WebContent</a:t>
            </a:r>
            <a:r>
              <a:rPr lang="en-US" altLang="zh-CN" dirty="0">
                <a:solidFill>
                  <a:srgbClr val="C00000"/>
                </a:solidFill>
              </a:rPr>
              <a:t>/static</a:t>
            </a:r>
            <a:r>
              <a:rPr lang="zh-CN" altLang="en-US" dirty="0"/>
              <a:t>目录下存放与系统相关的静态资源，如</a:t>
            </a:r>
            <a:r>
              <a:rPr lang="en-US" altLang="zh-CN" dirty="0" err="1"/>
              <a:t>BootStrap</a:t>
            </a:r>
            <a:r>
              <a:rPr lang="zh-CN" altLang="en-US" dirty="0"/>
              <a:t>相关的</a:t>
            </a:r>
            <a:r>
              <a:rPr lang="en-US" altLang="zh-CN" dirty="0">
                <a:solidFill>
                  <a:srgbClr val="C00000"/>
                </a:solidFill>
              </a:rPr>
              <a:t>CSS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/>
              <a:t>；在</a:t>
            </a:r>
            <a:r>
              <a:rPr lang="en-US" altLang="zh-CN" dirty="0">
                <a:solidFill>
                  <a:srgbClr val="C00000"/>
                </a:solidFill>
              </a:rPr>
              <a:t>/WEB-INF/</a:t>
            </a:r>
            <a:r>
              <a:rPr lang="en-US" altLang="zh-CN" dirty="0" err="1">
                <a:solidFill>
                  <a:srgbClr val="C00000"/>
                </a:solidFill>
              </a:rPr>
              <a:t>jsp</a:t>
            </a:r>
            <a:r>
              <a:rPr lang="zh-CN" altLang="en-US" dirty="0"/>
              <a:t>目录下存放与系统相关的</a:t>
            </a:r>
            <a:r>
              <a:rPr lang="en-US" altLang="zh-CN" dirty="0">
                <a:solidFill>
                  <a:srgbClr val="C00000"/>
                </a:solidFill>
              </a:rPr>
              <a:t>JSP</a:t>
            </a:r>
            <a:r>
              <a:rPr lang="zh-CN" altLang="en-US" dirty="0"/>
              <a:t>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6BC58-C251-4C9A-9E8E-23648C3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23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E37C-2038-42C9-A7D1-593CCBB8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 </a:t>
            </a:r>
            <a:r>
              <a:rPr lang="zh-CN" altLang="en-US" dirty="0"/>
              <a:t>系统管理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CA59E-DEDC-434F-832E-6497EF53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4.3.2  JSP</a:t>
            </a:r>
            <a:r>
              <a:rPr lang="zh-CN" altLang="en-US" dirty="0"/>
              <a:t>页面管理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4.3.3  </a:t>
            </a:r>
            <a:r>
              <a:rPr lang="zh-CN" altLang="en-US" dirty="0">
                <a:solidFill>
                  <a:srgbClr val="C00000"/>
                </a:solidFill>
              </a:rPr>
              <a:t>包管理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4.3.4  </a:t>
            </a:r>
            <a:r>
              <a:rPr lang="zh-CN" altLang="en-US" dirty="0"/>
              <a:t>配置管理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173D3-C6E3-449E-BE61-0E3D802A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SSM</a:t>
            </a:r>
            <a:r>
              <a:rPr kumimoji="1" lang="zh-CN" altLang="en-US" dirty="0">
                <a:solidFill>
                  <a:srgbClr val="C00000"/>
                </a:solidFill>
              </a:rPr>
              <a:t>框架应用开发的流程、方法以及技术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</a:t>
            </a:r>
            <a:r>
              <a:rPr kumimoji="1" lang="en-US" altLang="zh-CN" dirty="0"/>
              <a:t>SSM</a:t>
            </a:r>
            <a:r>
              <a:rPr kumimoji="1" lang="zh-CN" altLang="en-US" dirty="0"/>
              <a:t>整合开发的基本原理</a:t>
            </a:r>
            <a:endParaRPr kumimoji="1"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330E8-0FC3-490E-9232-312A69CF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 </a:t>
            </a:r>
            <a:r>
              <a:rPr lang="zh-CN" altLang="en-US" dirty="0"/>
              <a:t>包管理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7E31E-E095-428F-8CB2-7BD600A7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config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该包存放的配置文件是系统的配置，包括</a:t>
            </a:r>
            <a:r>
              <a:rPr lang="en-US" altLang="zh-CN" dirty="0"/>
              <a:t>Spring</a:t>
            </a:r>
            <a:r>
              <a:rPr lang="zh-CN" altLang="en-US" dirty="0"/>
              <a:t>配置、</a:t>
            </a:r>
            <a:r>
              <a:rPr lang="en-US" altLang="zh-CN" dirty="0"/>
              <a:t>Spring MVC</a:t>
            </a:r>
            <a:r>
              <a:rPr lang="zh-CN" altLang="en-US" dirty="0"/>
              <a:t>配置以及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controller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该包存放的类是系统的控制器类和异常处理类，包括名片管理相关的控制器类、用户相关的控制器类、验证码控制器类以及全局异常处理类。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 err="1">
                <a:solidFill>
                  <a:srgbClr val="C00000"/>
                </a:solidFill>
              </a:rPr>
              <a:t>dao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该包存放的</a:t>
            </a:r>
            <a:r>
              <a:rPr lang="en-US" altLang="zh-CN" dirty="0"/>
              <a:t>Java</a:t>
            </a:r>
            <a:r>
              <a:rPr lang="zh-CN" altLang="en-US" dirty="0"/>
              <a:t>程序是</a:t>
            </a:r>
            <a:r>
              <a:rPr lang="en-US" altLang="zh-CN" dirty="0"/>
              <a:t>@Repository</a:t>
            </a:r>
            <a:r>
              <a:rPr lang="zh-CN" altLang="en-US" dirty="0"/>
              <a:t>注解的数据操作接口以及</a:t>
            </a:r>
            <a:r>
              <a:rPr lang="en-US" altLang="zh-CN" dirty="0"/>
              <a:t>SQL</a:t>
            </a:r>
            <a:r>
              <a:rPr lang="zh-CN" altLang="en-US" dirty="0"/>
              <a:t>映射文件。包括名片和用户相关的数据访问接口和</a:t>
            </a:r>
            <a:r>
              <a:rPr lang="en-US" altLang="zh-CN" dirty="0"/>
              <a:t>SQL</a:t>
            </a:r>
            <a:r>
              <a:rPr lang="zh-CN" altLang="en-US" dirty="0"/>
              <a:t>映射文件。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7AF68-1FDD-48A1-9537-84BC8254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1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65BD4-F2BD-43E3-8679-A6CC20C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 </a:t>
            </a:r>
            <a:r>
              <a:rPr lang="zh-CN" altLang="en-US" dirty="0"/>
              <a:t>包管理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6388F-BC42-4AC5-BA11-7EB7BA9F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该包存放的类是两个领域模型类，与表单对应：</a:t>
            </a:r>
            <a:r>
              <a:rPr lang="en-US" altLang="zh-CN" dirty="0"/>
              <a:t>Card</a:t>
            </a:r>
            <a:r>
              <a:rPr lang="zh-CN" altLang="en-US" dirty="0"/>
              <a:t>封装名片信息和</a:t>
            </a:r>
            <a:r>
              <a:rPr lang="en-US" altLang="zh-CN" dirty="0" err="1"/>
              <a:t>MyUser</a:t>
            </a:r>
            <a:r>
              <a:rPr lang="zh-CN" altLang="en-US" dirty="0"/>
              <a:t>封装用户信息。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po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该包存放的类是两个持久化类，与两个数据表对应。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该包存放的类是业务处理类，是控制器和</a:t>
            </a:r>
            <a:r>
              <a:rPr lang="en-US" altLang="zh-CN" dirty="0" err="1"/>
              <a:t>dao</a:t>
            </a:r>
            <a:r>
              <a:rPr lang="zh-CN" altLang="en-US" dirty="0"/>
              <a:t>的桥梁。包下有</a:t>
            </a:r>
            <a:r>
              <a:rPr lang="en-US" altLang="zh-CN" dirty="0"/>
              <a:t>Service</a:t>
            </a:r>
            <a:r>
              <a:rPr lang="zh-CN" altLang="en-US" dirty="0"/>
              <a:t>接口和</a:t>
            </a:r>
            <a:r>
              <a:rPr lang="en-US" altLang="zh-CN" dirty="0"/>
              <a:t>Service</a:t>
            </a:r>
            <a:r>
              <a:rPr lang="zh-CN" altLang="en-US" dirty="0"/>
              <a:t>实现类。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util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该包存放的类是工具类，包括</a:t>
            </a:r>
            <a:r>
              <a:rPr lang="en-US" altLang="zh-CN" dirty="0" err="1"/>
              <a:t>MyUtil</a:t>
            </a:r>
            <a:r>
              <a:rPr lang="zh-CN" altLang="en-US" dirty="0"/>
              <a:t>类（文件重命名）和</a:t>
            </a:r>
            <a:r>
              <a:rPr lang="en-US" altLang="zh-CN" dirty="0"/>
              <a:t>MD5Util</a:t>
            </a:r>
            <a:r>
              <a:rPr lang="zh-CN" altLang="en-US" dirty="0"/>
              <a:t>类（</a:t>
            </a:r>
            <a:r>
              <a:rPr lang="en-US" altLang="zh-CN" dirty="0"/>
              <a:t>MD5</a:t>
            </a:r>
            <a:r>
              <a:rPr lang="zh-CN" altLang="en-US" dirty="0"/>
              <a:t>加密）。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7B94F-DE03-4339-B645-D9BC072F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85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E37C-2038-42C9-A7D1-593CCBB8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 </a:t>
            </a:r>
            <a:r>
              <a:rPr lang="zh-CN" altLang="en-US" dirty="0"/>
              <a:t>系统管理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CA59E-DEDC-434F-832E-6497EF53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4.3.2  JSP</a:t>
            </a:r>
            <a:r>
              <a:rPr lang="zh-CN" altLang="en-US" dirty="0"/>
              <a:t>页面管理</a:t>
            </a:r>
            <a:endParaRPr lang="en-US" altLang="zh-CN" dirty="0"/>
          </a:p>
          <a:p>
            <a:r>
              <a:rPr lang="en-US" altLang="zh-CN" dirty="0"/>
              <a:t>4.3.3  </a:t>
            </a:r>
            <a:r>
              <a:rPr lang="zh-CN" altLang="en-US" dirty="0"/>
              <a:t>包管理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4.3.4  </a:t>
            </a:r>
            <a:r>
              <a:rPr lang="zh-CN" altLang="en-US" dirty="0">
                <a:solidFill>
                  <a:srgbClr val="C00000"/>
                </a:solidFill>
              </a:rPr>
              <a:t>配置管理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173D3-C6E3-449E-BE61-0E3D802A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0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6DC3D-F738-4C70-8C70-DAB23D66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4.3.4  </a:t>
            </a:r>
            <a:r>
              <a:rPr lang="zh-CN" altLang="en-US" dirty="0"/>
              <a:t>配置管理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13B7D-F9C2-4B00-A613-2123761E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名片管理系统共有</a:t>
            </a:r>
            <a:r>
              <a:rPr lang="en-US" altLang="zh-CN" dirty="0"/>
              <a:t>4</a:t>
            </a:r>
            <a:r>
              <a:rPr lang="zh-CN" altLang="en-US" dirty="0"/>
              <a:t>个配置，分别是</a:t>
            </a:r>
            <a:r>
              <a:rPr lang="en-US" altLang="zh-CN" dirty="0"/>
              <a:t>Web</a:t>
            </a:r>
            <a:r>
              <a:rPr lang="zh-CN" altLang="en-US" dirty="0"/>
              <a:t>的配置</a:t>
            </a:r>
            <a:r>
              <a:rPr lang="en-US" altLang="zh-CN" dirty="0">
                <a:solidFill>
                  <a:srgbClr val="C00000"/>
                </a:solidFill>
              </a:rPr>
              <a:t>web.xml</a:t>
            </a:r>
            <a:r>
              <a:rPr lang="zh-CN" altLang="en-US" dirty="0"/>
              <a:t>、</a:t>
            </a:r>
            <a:r>
              <a:rPr lang="en-US" altLang="zh-CN" dirty="0"/>
              <a:t>Spring</a:t>
            </a:r>
            <a:r>
              <a:rPr lang="zh-CN" altLang="en-US" dirty="0"/>
              <a:t>的配置</a:t>
            </a:r>
            <a:r>
              <a:rPr lang="en-US" altLang="zh-CN" dirty="0">
                <a:solidFill>
                  <a:srgbClr val="C00000"/>
                </a:solidFill>
              </a:rPr>
              <a:t>applicationContext.xml</a:t>
            </a:r>
            <a:r>
              <a:rPr lang="zh-CN" altLang="en-US" dirty="0"/>
              <a:t>、</a:t>
            </a:r>
            <a:r>
              <a:rPr lang="en-US" altLang="zh-CN" dirty="0"/>
              <a:t>Spring MVC</a:t>
            </a:r>
            <a:r>
              <a:rPr lang="zh-CN" altLang="en-US" dirty="0"/>
              <a:t>的配置</a:t>
            </a:r>
            <a:r>
              <a:rPr lang="en-US" altLang="zh-CN" dirty="0">
                <a:solidFill>
                  <a:srgbClr val="C00000"/>
                </a:solidFill>
              </a:rPr>
              <a:t>springmvc.xml</a:t>
            </a:r>
            <a:r>
              <a:rPr lang="zh-CN" altLang="en-US" dirty="0"/>
              <a:t>和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</a:t>
            </a:r>
            <a:r>
              <a:rPr lang="en-US" altLang="zh-CN" dirty="0">
                <a:solidFill>
                  <a:srgbClr val="C00000"/>
                </a:solidFill>
              </a:rPr>
              <a:t>mybatis-config.xml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web.xml</a:t>
            </a:r>
            <a:r>
              <a:rPr lang="zh-CN" altLang="en-US" dirty="0"/>
              <a:t>文件中，实例化</a:t>
            </a:r>
            <a:r>
              <a:rPr lang="en-US" altLang="zh-CN" dirty="0" err="1"/>
              <a:t>ApplicationContext</a:t>
            </a:r>
            <a:r>
              <a:rPr lang="zh-CN" altLang="en-US" dirty="0"/>
              <a:t>容器、配置</a:t>
            </a:r>
            <a:r>
              <a:rPr lang="en-US" altLang="zh-CN" dirty="0"/>
              <a:t>Spring MVC </a:t>
            </a:r>
            <a:r>
              <a:rPr lang="en-US" altLang="zh-CN" dirty="0" err="1"/>
              <a:t>DispatcherServlet</a:t>
            </a:r>
            <a:r>
              <a:rPr lang="zh-CN" altLang="en-US" dirty="0"/>
              <a:t>以及部署字符编码过滤器；在</a:t>
            </a:r>
            <a:r>
              <a:rPr lang="en-US" altLang="zh-CN" dirty="0">
                <a:solidFill>
                  <a:srgbClr val="C00000"/>
                </a:solidFill>
              </a:rPr>
              <a:t>applicationContext.xml</a:t>
            </a:r>
            <a:r>
              <a:rPr lang="zh-CN" altLang="en-US" dirty="0"/>
              <a:t>文件中，配置数据源、为数据源添加事务管理器、配置</a:t>
            </a:r>
            <a:r>
              <a:rPr lang="en-US" altLang="zh-CN" dirty="0" err="1"/>
              <a:t>MyBatis</a:t>
            </a:r>
            <a:r>
              <a:rPr lang="zh-CN" altLang="en-US" dirty="0"/>
              <a:t>工厂以及</a:t>
            </a:r>
            <a:r>
              <a:rPr lang="en-US" altLang="zh-CN" dirty="0"/>
              <a:t>Mapper</a:t>
            </a:r>
            <a:r>
              <a:rPr lang="zh-CN" altLang="en-US" dirty="0"/>
              <a:t>代理开发；在</a:t>
            </a:r>
            <a:r>
              <a:rPr lang="en-US" altLang="zh-CN" dirty="0">
                <a:solidFill>
                  <a:srgbClr val="C00000"/>
                </a:solidFill>
              </a:rPr>
              <a:t>springmvc.xml</a:t>
            </a:r>
            <a:r>
              <a:rPr lang="zh-CN" altLang="en-US" dirty="0"/>
              <a:t>文件中，扫描注解的包、配置视图解析器、静态资源可见以及上传文件的相关设置；在</a:t>
            </a:r>
            <a:r>
              <a:rPr lang="en-US" altLang="zh-CN" dirty="0">
                <a:solidFill>
                  <a:srgbClr val="C00000"/>
                </a:solidFill>
              </a:rPr>
              <a:t>mybatis-config.xml</a:t>
            </a:r>
            <a:r>
              <a:rPr lang="zh-CN" altLang="en-US" dirty="0"/>
              <a:t>文件中，配置实体类别名以及日志实现</a:t>
            </a:r>
            <a:r>
              <a:rPr lang="en-US" altLang="zh-CN" dirty="0" err="1"/>
              <a:t>logImpl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6210C3-1394-448B-A6F1-58CFD903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97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4.1 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4.2 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4.3  </a:t>
            </a:r>
            <a:r>
              <a:rPr kumimoji="1" lang="zh-CN" altLang="en-US" dirty="0"/>
              <a:t>系统管理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4.4  </a:t>
            </a:r>
            <a:r>
              <a:rPr kumimoji="1" lang="zh-CN" altLang="en-US" dirty="0">
                <a:solidFill>
                  <a:srgbClr val="C00000"/>
                </a:solidFill>
              </a:rPr>
              <a:t>组件设计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4.5  </a:t>
            </a:r>
            <a:r>
              <a:rPr kumimoji="1" lang="zh-CN" altLang="en-US" dirty="0"/>
              <a:t>名片管理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4.6  </a:t>
            </a:r>
            <a:r>
              <a:rPr kumimoji="1" lang="zh-CN" altLang="en-US" dirty="0"/>
              <a:t>用户相关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09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C70FC-2E3C-4F79-9E4B-2B48A65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组件设计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77DA6-411C-401D-A113-D95FD5C9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4.4.1  </a:t>
            </a:r>
            <a:r>
              <a:rPr lang="zh-CN" altLang="en-US" dirty="0">
                <a:solidFill>
                  <a:srgbClr val="C00000"/>
                </a:solidFill>
              </a:rPr>
              <a:t>工具类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4.4.2  </a:t>
            </a:r>
            <a:r>
              <a:rPr lang="zh-CN" altLang="en-US" dirty="0"/>
              <a:t>统一异常处理</a:t>
            </a:r>
            <a:endParaRPr lang="en-US" altLang="zh-CN" dirty="0"/>
          </a:p>
          <a:p>
            <a:r>
              <a:rPr lang="en-US" altLang="zh-CN" dirty="0"/>
              <a:t>4.4.3  </a:t>
            </a:r>
            <a:r>
              <a:rPr lang="zh-CN" altLang="en-US" dirty="0"/>
              <a:t>验证码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6DD7A-B2C7-4FEB-B647-FED78EF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6D2EE-9642-4065-A8B9-BEC10466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 </a:t>
            </a:r>
            <a:r>
              <a:rPr lang="zh-CN" altLang="en-US" dirty="0"/>
              <a:t>工具类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15EF8-041B-40DB-8B50-9048AB73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名片管理系统的工具类包括</a:t>
            </a:r>
            <a:r>
              <a:rPr lang="en-US" altLang="zh-CN" dirty="0" err="1">
                <a:solidFill>
                  <a:srgbClr val="C00000"/>
                </a:solidFill>
              </a:rPr>
              <a:t>MyUtil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MD5Util</a:t>
            </a:r>
            <a:r>
              <a:rPr lang="zh-CN" altLang="en-US" dirty="0"/>
              <a:t>。在</a:t>
            </a:r>
            <a:r>
              <a:rPr lang="en-US" altLang="zh-CN" dirty="0" err="1"/>
              <a:t>MyUtil</a:t>
            </a:r>
            <a:r>
              <a:rPr lang="zh-CN" altLang="en-US" dirty="0"/>
              <a:t>类中定义一个文件重命名方法</a:t>
            </a:r>
            <a:r>
              <a:rPr lang="en-US" altLang="zh-CN" dirty="0" err="1">
                <a:solidFill>
                  <a:srgbClr val="C00000"/>
                </a:solidFill>
              </a:rPr>
              <a:t>getNewFileName</a:t>
            </a:r>
            <a:r>
              <a:rPr lang="zh-CN" altLang="en-US" dirty="0"/>
              <a:t>；在</a:t>
            </a:r>
            <a:r>
              <a:rPr lang="en-US" altLang="zh-CN" dirty="0"/>
              <a:t>MD5Util</a:t>
            </a:r>
            <a:r>
              <a:rPr lang="zh-CN" altLang="en-US" dirty="0"/>
              <a:t>类中，定义了</a:t>
            </a:r>
            <a:r>
              <a:rPr lang="en-US" altLang="zh-CN" dirty="0">
                <a:solidFill>
                  <a:srgbClr val="C00000"/>
                </a:solidFill>
              </a:rPr>
              <a:t>MD5</a:t>
            </a:r>
            <a:r>
              <a:rPr lang="zh-CN" altLang="en-US" dirty="0">
                <a:solidFill>
                  <a:srgbClr val="C00000"/>
                </a:solidFill>
              </a:rPr>
              <a:t>加密方法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325A8-E8B2-4BC3-83CF-9B45F558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27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C70FC-2E3C-4F79-9E4B-2B48A65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组件设计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77DA6-411C-401D-A113-D95FD5C9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4.4.1  </a:t>
            </a:r>
            <a:r>
              <a:rPr lang="zh-CN" altLang="en-US" dirty="0"/>
              <a:t>工具类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4.4.2  </a:t>
            </a:r>
            <a:r>
              <a:rPr lang="zh-CN" altLang="en-US" dirty="0">
                <a:solidFill>
                  <a:srgbClr val="C00000"/>
                </a:solidFill>
              </a:rPr>
              <a:t>统一异常处理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4.4.3  </a:t>
            </a:r>
            <a:r>
              <a:rPr lang="zh-CN" altLang="en-US" dirty="0"/>
              <a:t>验证码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6DD7A-B2C7-4FEB-B647-FED78EF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92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156D-96A3-4CF6-81A2-1E0F8A79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统一异常处理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739A3-8307-414C-A69D-DA581D22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名片管理系统采用</a:t>
            </a:r>
            <a:r>
              <a:rPr lang="en-US" altLang="zh-CN" dirty="0">
                <a:solidFill>
                  <a:srgbClr val="C00000"/>
                </a:solidFill>
              </a:rPr>
              <a:t>@ControllerAdvice</a:t>
            </a:r>
            <a:r>
              <a:rPr lang="zh-CN" altLang="en-US" dirty="0"/>
              <a:t>注解（控制器增强）实现异常的统一处理，统一处理了</a:t>
            </a:r>
            <a:r>
              <a:rPr lang="en-US" altLang="zh-CN" dirty="0" err="1">
                <a:solidFill>
                  <a:srgbClr val="C00000"/>
                </a:solidFill>
              </a:rPr>
              <a:t>NoLoginException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Exception</a:t>
            </a:r>
            <a:r>
              <a:rPr lang="zh-CN" altLang="en-US" dirty="0"/>
              <a:t>异常。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5837D-CF5A-41EA-A207-55F12F39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33BAAA-5C9D-4782-AF5F-8107443AEA81}"/>
              </a:ext>
            </a:extLst>
          </p:cNvPr>
          <p:cNvSpPr txBox="1"/>
          <p:nvPr/>
        </p:nvSpPr>
        <p:spPr>
          <a:xfrm>
            <a:off x="736294" y="2887682"/>
            <a:ext cx="8055166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l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@ControllerAdvice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GlobalExceptionHandleController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@ExceptionHandler(value=Exception.class)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exceptionHandler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(Exception e, 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String message = "";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if (e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instanceof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NoLoginException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message =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noLogin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 else {//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未知异常</a:t>
            </a: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message = 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noError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mymessage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",message);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"error";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97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C70FC-2E3C-4F79-9E4B-2B48A65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组件设计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77DA6-411C-401D-A113-D95FD5C9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4.4.1  </a:t>
            </a:r>
            <a:r>
              <a:rPr lang="zh-CN" altLang="en-US" dirty="0"/>
              <a:t>工具类</a:t>
            </a:r>
            <a:endParaRPr lang="en-US" altLang="zh-CN" dirty="0"/>
          </a:p>
          <a:p>
            <a:r>
              <a:rPr lang="en-US" altLang="zh-CN" dirty="0"/>
              <a:t>4.4.2  </a:t>
            </a:r>
            <a:r>
              <a:rPr lang="zh-CN" altLang="en-US" dirty="0"/>
              <a:t>统一异常处理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4.4.3  </a:t>
            </a:r>
            <a:r>
              <a:rPr lang="zh-CN" altLang="en-US" dirty="0">
                <a:solidFill>
                  <a:srgbClr val="C00000"/>
                </a:solidFill>
              </a:rPr>
              <a:t>验证码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6DD7A-B2C7-4FEB-B647-FED78EF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0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4.1  </a:t>
            </a:r>
            <a:r>
              <a:rPr kumimoji="1" lang="zh-CN" altLang="en-US" dirty="0">
                <a:solidFill>
                  <a:srgbClr val="C00000"/>
                </a:solidFill>
              </a:rPr>
              <a:t>系统设计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4.2 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4.3  </a:t>
            </a:r>
            <a:r>
              <a:rPr kumimoji="1" lang="zh-CN" altLang="en-US" dirty="0"/>
              <a:t>系统管理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4.4  </a:t>
            </a:r>
            <a:r>
              <a:rPr kumimoji="1" lang="zh-CN" altLang="en-US" dirty="0"/>
              <a:t>组件设计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4.5  </a:t>
            </a:r>
            <a:r>
              <a:rPr kumimoji="1" lang="zh-CN" altLang="en-US" dirty="0"/>
              <a:t>名片管理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4.6  </a:t>
            </a:r>
            <a:r>
              <a:rPr kumimoji="1" lang="zh-CN" altLang="en-US" dirty="0"/>
              <a:t>用户相关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B2571-6281-4BDA-89F6-36FC82D0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4.4.3  </a:t>
            </a:r>
            <a:r>
              <a:rPr lang="zh-CN" altLang="en-US" dirty="0"/>
              <a:t>验证码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A54D8-834A-4944-A418-357B4DB5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本系统验证码的使用步骤如下：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．创建产生验证码的控制器类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controller</a:t>
            </a:r>
            <a:r>
              <a:rPr lang="zh-CN" altLang="en-US" dirty="0"/>
              <a:t>包中，创建产生验证码的控制器类</a:t>
            </a:r>
            <a:r>
              <a:rPr lang="en-US" altLang="zh-CN" dirty="0" err="1"/>
              <a:t>ValidateCodeController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．使用验证码</a:t>
            </a:r>
          </a:p>
          <a:p>
            <a:r>
              <a:rPr lang="zh-CN" altLang="en-US" dirty="0"/>
              <a:t>在需要使用验证码的</a:t>
            </a:r>
            <a:r>
              <a:rPr lang="en-US" altLang="zh-CN" dirty="0"/>
              <a:t>JSP</a:t>
            </a:r>
            <a:r>
              <a:rPr lang="zh-CN" altLang="en-US" dirty="0"/>
              <a:t>页面中，调用产生验证码的控制器显示验证码，示例代码片段如下：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&lt;td&gt;&lt;</a:t>
            </a:r>
            <a:r>
              <a:rPr lang="en-US" altLang="zh-CN" dirty="0" err="1">
                <a:solidFill>
                  <a:srgbClr val="C00000"/>
                </a:solidFill>
              </a:rPr>
              <a:t>img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="</a:t>
            </a:r>
            <a:r>
              <a:rPr lang="en-US" altLang="zh-CN" dirty="0" err="1">
                <a:solidFill>
                  <a:srgbClr val="C00000"/>
                </a:solidFill>
              </a:rPr>
              <a:t>validateCode</a:t>
            </a:r>
            <a:r>
              <a:rPr lang="en-US" altLang="zh-CN" dirty="0">
                <a:solidFill>
                  <a:srgbClr val="C00000"/>
                </a:solidFill>
              </a:rPr>
              <a:t>" id="</a:t>
            </a:r>
            <a:r>
              <a:rPr lang="en-US" altLang="zh-CN" dirty="0" err="1">
                <a:solidFill>
                  <a:srgbClr val="C00000"/>
                </a:solidFill>
              </a:rPr>
              <a:t>mycode</a:t>
            </a:r>
            <a:r>
              <a:rPr lang="en-US" altLang="zh-CN" dirty="0">
                <a:solidFill>
                  <a:srgbClr val="C00000"/>
                </a:solidFill>
              </a:rPr>
              <a:t>"&gt;&lt;/td&gt;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48D2E6-C79B-4FC0-8EDE-3A0FD0A7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5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4.1 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4.2 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4.3  </a:t>
            </a:r>
            <a:r>
              <a:rPr kumimoji="1" lang="zh-CN" altLang="en-US" dirty="0"/>
              <a:t>系统管理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4.4  </a:t>
            </a:r>
            <a:r>
              <a:rPr kumimoji="1" lang="zh-CN" altLang="en-US" dirty="0"/>
              <a:t>组件设计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4.5  </a:t>
            </a:r>
            <a:r>
              <a:rPr kumimoji="1" lang="zh-CN" altLang="en-US" dirty="0">
                <a:solidFill>
                  <a:srgbClr val="C00000"/>
                </a:solidFill>
              </a:rPr>
              <a:t>名片管理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4.6  </a:t>
            </a:r>
            <a:r>
              <a:rPr kumimoji="1" lang="zh-CN" altLang="en-US" dirty="0"/>
              <a:t>用户相关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09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4.5.1  </a:t>
            </a:r>
            <a:r>
              <a:rPr lang="zh-CN" altLang="en-US" dirty="0">
                <a:solidFill>
                  <a:srgbClr val="C00000"/>
                </a:solidFill>
              </a:rPr>
              <a:t>领域模型与持久化类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5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4DB9-595D-4F9E-A62F-BDF8BFC7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9703E-717F-4A3C-BD7B-0A25A48F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在本系统中，领域模型简单地作为视图对象，它的作用是将某个指定页面的所有数据封装起来，与表单对应。数据传递方向为</a:t>
            </a:r>
            <a:r>
              <a:rPr lang="en-US" altLang="zh-CN" dirty="0">
                <a:solidFill>
                  <a:srgbClr val="C00000"/>
                </a:solidFill>
              </a:rPr>
              <a:t>View -&gt; Controller -&gt; Service -&gt; Dao</a:t>
            </a:r>
            <a:r>
              <a:rPr lang="zh-CN" altLang="en-US" dirty="0"/>
              <a:t>。与名片管理相关的领域模型是</a:t>
            </a:r>
            <a:r>
              <a:rPr lang="en-US" altLang="zh-CN" dirty="0"/>
              <a:t>Card</a:t>
            </a:r>
            <a:r>
              <a:rPr lang="zh-CN" altLang="en-US" dirty="0"/>
              <a:t>（位于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/>
              <a:t>包），具体代码请读者参见本书提供的源代码</a:t>
            </a:r>
            <a:r>
              <a:rPr lang="en-US" altLang="zh-CN" dirty="0"/>
              <a:t>ch4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在本系统中，持久层是关系型数据库，所以，持久化类的每个属性对应数据表中的每个字段。数据传递方向为</a:t>
            </a:r>
            <a:r>
              <a:rPr lang="en-US" altLang="zh-CN" dirty="0">
                <a:solidFill>
                  <a:srgbClr val="C00000"/>
                </a:solidFill>
              </a:rPr>
              <a:t>Dao -&gt; Service -&gt; Controller -&gt; View</a:t>
            </a:r>
            <a:r>
              <a:rPr lang="zh-CN" altLang="en-US" dirty="0"/>
              <a:t>。与名片管理相关的持久化类是</a:t>
            </a:r>
            <a:r>
              <a:rPr lang="en-US" altLang="zh-CN" dirty="0" err="1"/>
              <a:t>CardTable</a:t>
            </a:r>
            <a:r>
              <a:rPr lang="zh-CN" altLang="en-US" dirty="0"/>
              <a:t>（位于</a:t>
            </a:r>
            <a:r>
              <a:rPr lang="en-US" altLang="zh-CN" dirty="0">
                <a:solidFill>
                  <a:srgbClr val="C00000"/>
                </a:solidFill>
              </a:rPr>
              <a:t>po</a:t>
            </a:r>
            <a:r>
              <a:rPr lang="zh-CN" altLang="en-US" dirty="0"/>
              <a:t>包），具体代码请读者参见本书提供的源代码</a:t>
            </a:r>
            <a:r>
              <a:rPr lang="en-US" altLang="zh-CN" dirty="0"/>
              <a:t>ch4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BD91D-4DF7-4932-B06B-5F839802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707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4.5.2  Controller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300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279AC-B3F1-4F35-A80A-6464DB8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DD91E-A223-4EEB-AE6B-771D873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在本系统中，与名片管理相关的功能包括</a:t>
            </a:r>
            <a:r>
              <a:rPr lang="zh-CN" altLang="en-US" dirty="0">
                <a:solidFill>
                  <a:srgbClr val="C00000"/>
                </a:solidFill>
              </a:rPr>
              <a:t>添加、修改、删除、查询</a:t>
            </a:r>
            <a:r>
              <a:rPr lang="zh-CN" altLang="en-US" dirty="0"/>
              <a:t>等，由控制器类</a:t>
            </a:r>
            <a:r>
              <a:rPr lang="en-US" altLang="zh-CN" dirty="0" err="1">
                <a:solidFill>
                  <a:srgbClr val="C00000"/>
                </a:solidFill>
              </a:rPr>
              <a:t>CardController</a:t>
            </a:r>
            <a:r>
              <a:rPr lang="zh-CN" altLang="en-US" dirty="0"/>
              <a:t>负责处理。由系统功能需求可知，用户必须成功登录才能管理自己的名片，所以，</a:t>
            </a:r>
            <a:r>
              <a:rPr lang="en-US" altLang="zh-CN" dirty="0" err="1">
                <a:solidFill>
                  <a:srgbClr val="C00000"/>
                </a:solidFill>
              </a:rPr>
              <a:t>CardController</a:t>
            </a:r>
            <a:r>
              <a:rPr lang="zh-CN" altLang="en-US" dirty="0"/>
              <a:t>处理</a:t>
            </a:r>
            <a:r>
              <a:rPr lang="zh-CN" altLang="en-US" dirty="0">
                <a:solidFill>
                  <a:srgbClr val="C00000"/>
                </a:solidFill>
              </a:rPr>
              <a:t>添加、修改、删除、查询名片</a:t>
            </a:r>
            <a:r>
              <a:rPr lang="zh-CN" altLang="en-US" dirty="0"/>
              <a:t>等功能前，需要进行登录权限验证。在</a:t>
            </a:r>
            <a:r>
              <a:rPr lang="en-US" altLang="zh-CN" dirty="0" err="1">
                <a:solidFill>
                  <a:srgbClr val="C00000"/>
                </a:solidFill>
              </a:rPr>
              <a:t>CardController</a:t>
            </a:r>
            <a:r>
              <a:rPr lang="zh-CN" altLang="en-US" dirty="0"/>
              <a:t>中，使用</a:t>
            </a:r>
            <a:r>
              <a:rPr lang="en-US" altLang="zh-CN" dirty="0">
                <a:solidFill>
                  <a:srgbClr val="C00000"/>
                </a:solidFill>
              </a:rPr>
              <a:t>@ModelAttribute</a:t>
            </a:r>
            <a:r>
              <a:rPr lang="zh-CN" altLang="en-US" dirty="0"/>
              <a:t>注解的方法进行</a:t>
            </a:r>
            <a:r>
              <a:rPr lang="zh-CN" altLang="en-US" dirty="0">
                <a:solidFill>
                  <a:srgbClr val="C00000"/>
                </a:solidFill>
              </a:rPr>
              <a:t>登录权限验证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ECF5C-C611-4E8D-B911-F6105D61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046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4.5.3  Service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4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36867-AB79-4CFE-9018-6213C6DB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84357-5FC7-42BB-8727-B06F50F8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与名片管理相关的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/>
              <a:t>接口和实现类分别为</a:t>
            </a:r>
            <a:r>
              <a:rPr lang="en-US" altLang="zh-CN" dirty="0" err="1">
                <a:solidFill>
                  <a:srgbClr val="C00000"/>
                </a:solidFill>
              </a:rPr>
              <a:t>CardService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CardServiceImpl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控制器</a:t>
            </a:r>
            <a:r>
              <a:rPr lang="zh-CN" altLang="en-US" dirty="0"/>
              <a:t>获取一个请求后，需要调用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中业务处理方法，在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中需要调用</a:t>
            </a:r>
            <a:r>
              <a:rPr lang="en-US" altLang="zh-CN" dirty="0">
                <a:solidFill>
                  <a:srgbClr val="C00000"/>
                </a:solidFill>
              </a:rPr>
              <a:t>Dao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。所以，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控制器层</a:t>
            </a:r>
            <a:r>
              <a:rPr lang="zh-CN" altLang="en-US" dirty="0"/>
              <a:t>和</a:t>
            </a:r>
            <a:r>
              <a:rPr lang="en-US" altLang="zh-CN" dirty="0"/>
              <a:t>Dao</a:t>
            </a:r>
            <a:r>
              <a:rPr lang="zh-CN" altLang="en-US" dirty="0"/>
              <a:t>层的桥梁。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CF31B-8102-4B90-A0B5-D81F0EF9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620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4.5.4  Dao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181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098D-99EE-405E-9E9C-05F74FED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003DD-FC2D-4A1E-A3DA-27637A5D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Dao</a:t>
            </a:r>
            <a:r>
              <a:rPr lang="zh-CN" altLang="en-US" dirty="0"/>
              <a:t>层是数据访问层，即</a:t>
            </a:r>
            <a:r>
              <a:rPr lang="en-US" altLang="zh-CN" dirty="0">
                <a:solidFill>
                  <a:srgbClr val="C00000"/>
                </a:solidFill>
              </a:rPr>
              <a:t>@Repository</a:t>
            </a:r>
            <a:r>
              <a:rPr lang="zh-CN" altLang="en-US" dirty="0"/>
              <a:t>注解的数据操作接口（</a:t>
            </a:r>
            <a:r>
              <a:rPr lang="zh-CN" altLang="en-US" dirty="0">
                <a:solidFill>
                  <a:srgbClr val="C00000"/>
                </a:solidFill>
              </a:rPr>
              <a:t>接口中的方法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映射文件中元素的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对应</a:t>
            </a:r>
            <a:r>
              <a:rPr lang="zh-CN" altLang="en-US" dirty="0"/>
              <a:t>），与名片管理相关的数据访问层为</a:t>
            </a:r>
            <a:r>
              <a:rPr lang="en-US" altLang="zh-CN" dirty="0" err="1">
                <a:solidFill>
                  <a:srgbClr val="C00000"/>
                </a:solidFill>
              </a:rPr>
              <a:t>CardMapper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4AFD1-D607-4953-938A-C6E8EDB9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7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4.1  </a:t>
            </a:r>
            <a:r>
              <a:rPr lang="zh-CN" altLang="en-US" dirty="0"/>
              <a:t>系统设计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4.1.1  </a:t>
            </a:r>
            <a:r>
              <a:rPr lang="zh-CN" altLang="en-US" dirty="0">
                <a:solidFill>
                  <a:srgbClr val="C00000"/>
                </a:solidFill>
              </a:rPr>
              <a:t>系统功能需求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4.1.2  </a:t>
            </a:r>
            <a:r>
              <a:rPr lang="zh-CN" altLang="en-US" dirty="0"/>
              <a:t>系统模块划分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4.5.5  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04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90317-D08C-4DBA-A827-7EC0C6F3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F0893-929E-4232-BC42-1FF90F00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映射文件的</a:t>
            </a:r>
            <a:r>
              <a:rPr lang="en-US" altLang="zh-CN" dirty="0">
                <a:solidFill>
                  <a:srgbClr val="C00000"/>
                </a:solidFill>
              </a:rPr>
              <a:t>namespace</a:t>
            </a:r>
            <a:r>
              <a:rPr lang="zh-CN" altLang="en-US" dirty="0"/>
              <a:t>属性与数据操作接口对应。与名片管理功能相关的</a:t>
            </a:r>
            <a:r>
              <a:rPr lang="en-US" altLang="zh-CN" dirty="0"/>
              <a:t>SQL</a:t>
            </a:r>
            <a:r>
              <a:rPr lang="zh-CN" altLang="en-US" dirty="0"/>
              <a:t>映射文件是</a:t>
            </a:r>
            <a:r>
              <a:rPr lang="en-US" altLang="zh-CN" dirty="0">
                <a:solidFill>
                  <a:srgbClr val="C00000"/>
                </a:solidFill>
              </a:rPr>
              <a:t>CardMapper.xml</a:t>
            </a:r>
            <a:r>
              <a:rPr lang="zh-CN" altLang="en-US" dirty="0"/>
              <a:t>（位于</a:t>
            </a:r>
            <a:r>
              <a:rPr lang="en-US" altLang="zh-CN" dirty="0" err="1">
                <a:solidFill>
                  <a:srgbClr val="C00000"/>
                </a:solidFill>
              </a:rPr>
              <a:t>dao</a:t>
            </a:r>
            <a:r>
              <a:rPr lang="zh-CN" altLang="en-US" dirty="0"/>
              <a:t>包中）。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0F79A-8C75-427B-81FB-7FB1AB27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159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4.5.6  </a:t>
            </a:r>
            <a:r>
              <a:rPr lang="zh-CN" altLang="en-US" dirty="0">
                <a:solidFill>
                  <a:srgbClr val="C00000"/>
                </a:solidFill>
              </a:rPr>
              <a:t>添加名片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450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D6F59-599F-4664-9FD2-197F25D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381B9-C375-4412-AB12-E06DB756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首先，用户登录成功后，进入名片管理系统的主页面。然后，用户在名片管理主页面单击“添加名片”超链接打开添加名片页面。最后，用户输入客户名片的姓名、电话、</a:t>
            </a:r>
            <a:r>
              <a:rPr lang="en-US" altLang="zh-CN" dirty="0"/>
              <a:t>E-Mail</a:t>
            </a:r>
            <a:r>
              <a:rPr lang="zh-CN" altLang="en-US" dirty="0"/>
              <a:t>、单位、职务、地址、</a:t>
            </a:r>
            <a:r>
              <a:rPr lang="en-US" altLang="zh-CN" dirty="0"/>
              <a:t>Logo</a:t>
            </a:r>
            <a:r>
              <a:rPr lang="zh-CN" altLang="en-US" dirty="0"/>
              <a:t>后，单击“添加”按钮实现添加。如果</a:t>
            </a:r>
            <a:r>
              <a:rPr lang="zh-CN" altLang="en-US" dirty="0">
                <a:solidFill>
                  <a:srgbClr val="C00000"/>
                </a:solidFill>
              </a:rPr>
              <a:t>成功</a:t>
            </a:r>
            <a:r>
              <a:rPr lang="zh-CN" altLang="en-US" dirty="0"/>
              <a:t>，则跳转到名片管理主页面；如果</a:t>
            </a:r>
            <a:r>
              <a:rPr lang="zh-CN" altLang="en-US" dirty="0">
                <a:solidFill>
                  <a:srgbClr val="C00000"/>
                </a:solidFill>
              </a:rPr>
              <a:t>失败</a:t>
            </a:r>
            <a:r>
              <a:rPr lang="zh-CN" altLang="en-US" dirty="0"/>
              <a:t>，则回到添加名片页面。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90A31-8D77-45B0-8AF7-C49A09AE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C7C7B3-044A-4D65-A3A1-57104920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43" y="3729170"/>
            <a:ext cx="4599284" cy="299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20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4.5.7  </a:t>
            </a:r>
            <a:r>
              <a:rPr lang="zh-CN" altLang="en-US" dirty="0">
                <a:solidFill>
                  <a:srgbClr val="C00000"/>
                </a:solidFill>
              </a:rPr>
              <a:t>名片管理主页面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944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396C-6FE7-4E82-831F-FC4D1A83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A2520-C961-41B7-9113-606F29FA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用户登录成功后，进入名片管理系统的主页面（</a:t>
            </a:r>
            <a:r>
              <a:rPr lang="en-US" altLang="zh-CN" dirty="0" err="1">
                <a:solidFill>
                  <a:srgbClr val="C00000"/>
                </a:solidFill>
              </a:rPr>
              <a:t>main.jsp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E24B4-5B13-4BD1-B141-8D9BB560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14CF34-5969-4B85-AC0F-B2A862CD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39" y="2406441"/>
            <a:ext cx="52641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01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8C97-F742-4206-A2CE-B155B7D9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名片详情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25E39-C2FB-45C6-825E-A1EF9EF8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在主页面中单击“详情”超链接，打开名片详细信息页面</a:t>
            </a:r>
            <a:r>
              <a:rPr lang="en-US" altLang="zh-CN" dirty="0" err="1">
                <a:solidFill>
                  <a:srgbClr val="C00000"/>
                </a:solidFill>
              </a:rPr>
              <a:t>detail.jsp</a:t>
            </a:r>
            <a:r>
              <a:rPr lang="zh-CN" altLang="en-US" dirty="0"/>
              <a:t>。“详情”超链接的目标地址是个</a:t>
            </a:r>
            <a:r>
              <a:rPr lang="en-US" altLang="zh-CN" dirty="0" err="1"/>
              <a:t>url</a:t>
            </a:r>
            <a:r>
              <a:rPr lang="zh-CN" altLang="en-US" dirty="0"/>
              <a:t>请求。该请求路径为“</a:t>
            </a:r>
            <a:r>
              <a:rPr lang="en-US" altLang="zh-CN" dirty="0">
                <a:solidFill>
                  <a:srgbClr val="C00000"/>
                </a:solidFill>
              </a:rPr>
              <a:t>card/</a:t>
            </a:r>
            <a:r>
              <a:rPr lang="en-US" altLang="zh-CN" dirty="0" err="1">
                <a:solidFill>
                  <a:srgbClr val="C00000"/>
                </a:solidFill>
              </a:rPr>
              <a:t>detail?id</a:t>
            </a:r>
            <a:r>
              <a:rPr lang="en-US" altLang="zh-CN" dirty="0">
                <a:solidFill>
                  <a:srgbClr val="C00000"/>
                </a:solidFill>
              </a:rPr>
              <a:t>=${card.id}&amp;act=detail</a:t>
            </a:r>
            <a:r>
              <a:rPr lang="en-US" altLang="zh-CN" dirty="0"/>
              <a:t>”</a:t>
            </a:r>
            <a:r>
              <a:rPr lang="zh-CN" altLang="en-US" dirty="0"/>
              <a:t>。根据请求路径找到对应控制器类</a:t>
            </a:r>
            <a:r>
              <a:rPr lang="en-US" altLang="zh-CN" dirty="0" err="1"/>
              <a:t>CardController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detail</a:t>
            </a:r>
            <a:r>
              <a:rPr lang="zh-CN" altLang="en-US" dirty="0"/>
              <a:t>方法处理查询一个名片功能。根据动作类型（“修改”以及“详情”），将查询结果转发到不同视图。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84A96-029B-44C2-8F24-0FA5B27A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E74C21-76FC-493A-9CD5-90C53F14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11" y="3717925"/>
            <a:ext cx="52895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79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4.5.8  </a:t>
            </a:r>
            <a:r>
              <a:rPr lang="zh-CN" altLang="en-US" dirty="0">
                <a:solidFill>
                  <a:srgbClr val="C00000"/>
                </a:solidFill>
              </a:rPr>
              <a:t>修改名片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446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90547-5871-4B13-8491-5FA3CED2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42CAD-DEFC-48A5-B0A8-026AD0F3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单击名片管理主页面中“修改”超链接，打开修改名片信息页面</a:t>
            </a:r>
            <a:r>
              <a:rPr lang="en-US" altLang="zh-CN" dirty="0" err="1">
                <a:solidFill>
                  <a:srgbClr val="C00000"/>
                </a:solidFill>
              </a:rPr>
              <a:t>updateCard.jsp</a:t>
            </a:r>
            <a:r>
              <a:rPr lang="zh-CN" altLang="en-US" dirty="0"/>
              <a:t>。“修改”超链接的目标地址是</a:t>
            </a:r>
            <a:r>
              <a:rPr lang="en-US" altLang="zh-CN" dirty="0" err="1"/>
              <a:t>url</a:t>
            </a:r>
            <a:r>
              <a:rPr lang="zh-CN" altLang="en-US" dirty="0"/>
              <a:t>请求</a:t>
            </a:r>
            <a:r>
              <a:rPr lang="en-US" altLang="zh-CN" dirty="0">
                <a:solidFill>
                  <a:srgbClr val="C00000"/>
                </a:solidFill>
              </a:rPr>
              <a:t>card/</a:t>
            </a:r>
            <a:r>
              <a:rPr lang="en-US" altLang="zh-CN" dirty="0" err="1">
                <a:solidFill>
                  <a:srgbClr val="C00000"/>
                </a:solidFill>
              </a:rPr>
              <a:t>detail?id</a:t>
            </a:r>
            <a:r>
              <a:rPr lang="en-US" altLang="zh-CN" dirty="0">
                <a:solidFill>
                  <a:srgbClr val="C00000"/>
                </a:solidFill>
              </a:rPr>
              <a:t>=${card.id}&amp;act=update</a:t>
            </a:r>
            <a:r>
              <a:rPr lang="zh-CN" altLang="en-US" dirty="0"/>
              <a:t>。找到对应控制器类</a:t>
            </a:r>
            <a:r>
              <a:rPr lang="en-US" altLang="zh-CN" dirty="0" err="1"/>
              <a:t>CardController</a:t>
            </a:r>
            <a:r>
              <a:rPr lang="zh-CN" altLang="en-US" dirty="0"/>
              <a:t>的方法</a:t>
            </a:r>
            <a:r>
              <a:rPr lang="en-US" altLang="zh-CN" dirty="0">
                <a:solidFill>
                  <a:srgbClr val="C00000"/>
                </a:solidFill>
              </a:rPr>
              <a:t>detail</a:t>
            </a:r>
            <a:r>
              <a:rPr lang="zh-CN" altLang="en-US" dirty="0"/>
              <a:t>，在该方法中，根据动作类型，将查询结果转发给</a:t>
            </a:r>
            <a:r>
              <a:rPr lang="en-US" altLang="zh-CN" dirty="0" err="1">
                <a:solidFill>
                  <a:srgbClr val="C00000"/>
                </a:solidFill>
              </a:rPr>
              <a:t>updateCard.jsp</a:t>
            </a:r>
            <a:r>
              <a:rPr lang="zh-CN" altLang="en-US" dirty="0"/>
              <a:t>页面显示。</a:t>
            </a:r>
          </a:p>
          <a:p>
            <a:r>
              <a:rPr lang="zh-CN" altLang="en-US" dirty="0"/>
              <a:t>输入要修改的信息后，单击“修改”按钮，将名片信息提交给控制器类，找到对应控制器类</a:t>
            </a:r>
            <a:r>
              <a:rPr lang="en-US" altLang="zh-CN" dirty="0" err="1"/>
              <a:t>CardController</a:t>
            </a:r>
            <a:r>
              <a:rPr lang="zh-CN" altLang="en-US" dirty="0"/>
              <a:t>的方法</a:t>
            </a:r>
            <a:r>
              <a:rPr lang="en-US" altLang="zh-CN" dirty="0" err="1">
                <a:solidFill>
                  <a:srgbClr val="C00000"/>
                </a:solidFill>
              </a:rPr>
              <a:t>addCard</a:t>
            </a:r>
            <a:r>
              <a:rPr lang="zh-CN" altLang="en-US" dirty="0"/>
              <a:t>，在</a:t>
            </a:r>
            <a:r>
              <a:rPr lang="en-US" altLang="zh-CN" dirty="0" err="1">
                <a:solidFill>
                  <a:srgbClr val="C00000"/>
                </a:solidFill>
              </a:rPr>
              <a:t>addCard</a:t>
            </a:r>
            <a:r>
              <a:rPr lang="zh-CN" altLang="en-US" dirty="0"/>
              <a:t>方法中根据动作类型，执行修改的业务处理。修改</a:t>
            </a:r>
            <a:r>
              <a:rPr lang="zh-CN" altLang="en-US" dirty="0">
                <a:solidFill>
                  <a:srgbClr val="C00000"/>
                </a:solidFill>
              </a:rPr>
              <a:t>成功</a:t>
            </a:r>
            <a:r>
              <a:rPr lang="zh-CN" altLang="en-US" dirty="0"/>
              <a:t>，进入名片管理主页面。修改</a:t>
            </a:r>
            <a:r>
              <a:rPr lang="zh-CN" altLang="en-US" dirty="0">
                <a:solidFill>
                  <a:srgbClr val="C00000"/>
                </a:solidFill>
              </a:rPr>
              <a:t>失败</a:t>
            </a:r>
            <a:r>
              <a:rPr lang="zh-CN" altLang="en-US" dirty="0"/>
              <a:t>，回到</a:t>
            </a:r>
            <a:r>
              <a:rPr lang="en-US" altLang="zh-CN" dirty="0" err="1">
                <a:solidFill>
                  <a:srgbClr val="C00000"/>
                </a:solidFill>
              </a:rPr>
              <a:t>updateCard.jsp</a:t>
            </a:r>
            <a:r>
              <a:rPr lang="zh-CN" altLang="en-US" dirty="0"/>
              <a:t>页面。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69C19-7CBB-46DB-9F27-96AA4DE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103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1F06-1A40-46E8-AB80-82AC0880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updateCard.jsp</a:t>
            </a:r>
            <a:r>
              <a:rPr lang="zh-CN" altLang="en-US" dirty="0"/>
              <a:t>页面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343F6-B2D5-4EA1-8D21-1AFC91CE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02D42B3-685E-439C-ACDA-79B42995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7" y="1405493"/>
            <a:ext cx="7135756" cy="4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29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43799-3802-4892-BBCF-C71915FD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 </a:t>
            </a:r>
            <a:r>
              <a:rPr lang="zh-CN" altLang="en-US" dirty="0"/>
              <a:t>系统功能需求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2CA1C-74D8-43AC-867F-BDD06287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名片管理系统是针对</a:t>
            </a:r>
            <a:r>
              <a:rPr lang="zh-CN" altLang="en-US" dirty="0">
                <a:solidFill>
                  <a:srgbClr val="C00000"/>
                </a:solidFill>
              </a:rPr>
              <a:t>注册用户</a:t>
            </a:r>
            <a:r>
              <a:rPr lang="zh-CN" altLang="en-US" dirty="0"/>
              <a:t>使用的系统。系统提供的功能如下：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．非注册用户可以注册为注册用户。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．成功注册的用户，可以登录系统。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．成功登录的用户，可以添加、修改、删除以及浏览自己客户的名片信息。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．成功登录的用户，可以修改密码。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BA47A9-4EC8-4E60-AFD3-518A1C1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689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CA54-9687-4F00-9CAA-B34C140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名片管理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696D-3F5B-4AC7-A84A-192D8DB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4.5.2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4.5.5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4.5.6  </a:t>
            </a:r>
            <a:r>
              <a:rPr lang="zh-CN" altLang="en-US" dirty="0"/>
              <a:t>添加名片</a:t>
            </a:r>
            <a:endParaRPr lang="en-US" altLang="zh-CN" dirty="0"/>
          </a:p>
          <a:p>
            <a:r>
              <a:rPr lang="en-US" altLang="zh-CN" dirty="0"/>
              <a:t>4.5.7  </a:t>
            </a:r>
            <a:r>
              <a:rPr lang="zh-CN" altLang="en-US" dirty="0"/>
              <a:t>名片管理主页面</a:t>
            </a:r>
            <a:endParaRPr lang="en-US" altLang="zh-CN" dirty="0"/>
          </a:p>
          <a:p>
            <a:r>
              <a:rPr lang="en-US" altLang="zh-CN" dirty="0"/>
              <a:t>4.5.8  </a:t>
            </a:r>
            <a:r>
              <a:rPr lang="zh-CN" altLang="en-US" dirty="0"/>
              <a:t>修改名片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4.5.9  </a:t>
            </a:r>
            <a:r>
              <a:rPr lang="zh-CN" altLang="en-US" dirty="0">
                <a:solidFill>
                  <a:srgbClr val="C00000"/>
                </a:solidFill>
              </a:rPr>
              <a:t>删除名片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3CBA2-F514-41C4-8F8C-C52DE4D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408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6A1A1-3FF1-4639-8818-C208F26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4.5.9  </a:t>
            </a:r>
            <a:r>
              <a:rPr lang="zh-CN" altLang="en-US" dirty="0"/>
              <a:t>删除名片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262A8-0858-492C-8C1E-A45219FF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在名片管理主页面中，单击“删除”超链接，将要删除名片的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/>
              <a:t>通过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zh-CN" altLang="en-US" dirty="0"/>
              <a:t>提交给控制器类。找到对应控制器类</a:t>
            </a:r>
            <a:r>
              <a:rPr lang="en-US" altLang="zh-CN" dirty="0" err="1">
                <a:solidFill>
                  <a:srgbClr val="C00000"/>
                </a:solidFill>
              </a:rPr>
              <a:t>CardController</a:t>
            </a:r>
            <a:r>
              <a:rPr lang="zh-CN" altLang="en-US" dirty="0"/>
              <a:t>的方法</a:t>
            </a: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zh-CN" altLang="en-US" dirty="0"/>
              <a:t>，在该方法中，执行删除的业务处理。删除成功后，进入管理主页面。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6A2D2-BFB3-48D1-9BF0-AC35AD9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194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4.1 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4.2 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4.3  </a:t>
            </a:r>
            <a:r>
              <a:rPr kumimoji="1" lang="zh-CN" altLang="en-US" dirty="0"/>
              <a:t>系统管理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4.4  </a:t>
            </a:r>
            <a:r>
              <a:rPr kumimoji="1" lang="zh-CN" altLang="en-US" dirty="0"/>
              <a:t>组件设计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4.5  </a:t>
            </a:r>
            <a:r>
              <a:rPr kumimoji="1" lang="zh-CN" altLang="en-US" dirty="0"/>
              <a:t>名片管理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4.6  </a:t>
            </a:r>
            <a:r>
              <a:rPr kumimoji="1" lang="zh-CN" altLang="en-US" dirty="0">
                <a:solidFill>
                  <a:srgbClr val="C00000"/>
                </a:solidFill>
              </a:rPr>
              <a:t>用户相关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41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4.6.1  </a:t>
            </a:r>
            <a:r>
              <a:rPr lang="zh-CN" altLang="en-US" dirty="0">
                <a:solidFill>
                  <a:srgbClr val="C00000"/>
                </a:solidFill>
              </a:rPr>
              <a:t>领域模型与持久化类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208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70A1F-9EFE-4214-9CB6-7724D5DF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84170-91D8-409A-BE16-93463D02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与用户相关的领域模型是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（位于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/>
              <a:t>包），与用户相关的持久化类是</a:t>
            </a:r>
            <a:r>
              <a:rPr lang="en-US" altLang="zh-CN" dirty="0" err="1">
                <a:solidFill>
                  <a:srgbClr val="C00000"/>
                </a:solidFill>
              </a:rPr>
              <a:t>MyUserTable</a:t>
            </a:r>
            <a:r>
              <a:rPr lang="zh-CN" altLang="en-US" dirty="0"/>
              <a:t>（位于</a:t>
            </a:r>
            <a:r>
              <a:rPr lang="en-US" altLang="zh-CN" dirty="0">
                <a:solidFill>
                  <a:srgbClr val="C00000"/>
                </a:solidFill>
              </a:rPr>
              <a:t>po</a:t>
            </a:r>
            <a:r>
              <a:rPr lang="zh-CN" altLang="en-US" dirty="0"/>
              <a:t>包）。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3E2C8-1922-4004-A485-3703F422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908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4.6.2  Controller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17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9A610-1228-4104-8203-703292FD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A256E-75F8-48F8-AD88-7D6131D6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在本系统中，与用户相关的功能包括</a:t>
            </a:r>
            <a:r>
              <a:rPr lang="zh-CN" altLang="en-US" dirty="0">
                <a:solidFill>
                  <a:srgbClr val="C00000"/>
                </a:solidFill>
              </a:rPr>
              <a:t>用户注册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用户登录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C00000"/>
                </a:solidFill>
              </a:rPr>
              <a:t>用户检查</a:t>
            </a:r>
            <a:r>
              <a:rPr lang="zh-CN" altLang="en-US" dirty="0"/>
              <a:t>等，由控制器类</a:t>
            </a:r>
            <a:r>
              <a:rPr lang="en-US" altLang="zh-CN" dirty="0" err="1">
                <a:solidFill>
                  <a:srgbClr val="C00000"/>
                </a:solidFill>
              </a:rPr>
              <a:t>UserController</a:t>
            </a:r>
            <a:r>
              <a:rPr lang="zh-CN" altLang="en-US" dirty="0"/>
              <a:t>负责处理。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0B7941-17AF-480B-AA0F-739D0831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10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4.6.3  Service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43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89004-7733-4E0F-AD4B-27B2C174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74E8B-8780-448F-82F9-2B3F9D51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与用户相关的</a:t>
            </a:r>
            <a:r>
              <a:rPr lang="en-US" altLang="zh-CN" dirty="0"/>
              <a:t>Service</a:t>
            </a:r>
            <a:r>
              <a:rPr lang="zh-CN" altLang="en-US" dirty="0"/>
              <a:t>接口和实现类分别为</a:t>
            </a:r>
            <a:r>
              <a:rPr lang="en-US" altLang="zh-CN" dirty="0" err="1">
                <a:solidFill>
                  <a:srgbClr val="C00000"/>
                </a:solidFill>
              </a:rPr>
              <a:t>UserService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UserServiceImpl</a:t>
            </a:r>
            <a:r>
              <a:rPr lang="zh-CN" altLang="en-US" dirty="0"/>
              <a:t>。控制器获取一个请求后，需要调用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中业务处理方法，在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中需要调用</a:t>
            </a:r>
            <a:r>
              <a:rPr lang="en-US" altLang="zh-CN" dirty="0">
                <a:solidFill>
                  <a:srgbClr val="C00000"/>
                </a:solidFill>
              </a:rPr>
              <a:t>Dao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。所以，</a:t>
            </a:r>
            <a:r>
              <a:rPr lang="en-US" altLang="zh-CN" dirty="0">
                <a:solidFill>
                  <a:srgbClr val="C00000"/>
                </a:solidFill>
              </a:rPr>
              <a:t>Service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控制器层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Dao</a:t>
            </a:r>
            <a:r>
              <a:rPr lang="zh-CN" altLang="en-US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的桥梁。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E7013-63DC-42E6-8AD0-27CD1C58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4.6.4  Dao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4.1  </a:t>
            </a:r>
            <a:r>
              <a:rPr lang="zh-CN" altLang="en-US" dirty="0"/>
              <a:t>系统设计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4.1.1  </a:t>
            </a:r>
            <a:r>
              <a:rPr lang="zh-CN" altLang="en-US" dirty="0"/>
              <a:t>系统功能需求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4.1.2  </a:t>
            </a:r>
            <a:r>
              <a:rPr lang="zh-CN" altLang="en-US" dirty="0">
                <a:solidFill>
                  <a:srgbClr val="C00000"/>
                </a:solidFill>
              </a:rPr>
              <a:t>系统模块划分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117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94616-2524-498F-9D8B-F7AC15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1A4C0-35AF-48D3-85D9-9299C5A8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Dao</a:t>
            </a:r>
            <a:r>
              <a:rPr lang="zh-CN" altLang="en-US" dirty="0"/>
              <a:t>层是数据访问层，即</a:t>
            </a:r>
            <a:r>
              <a:rPr lang="en-US" altLang="zh-CN" dirty="0">
                <a:solidFill>
                  <a:srgbClr val="C00000"/>
                </a:solidFill>
              </a:rPr>
              <a:t>@Repository</a:t>
            </a:r>
            <a:r>
              <a:rPr lang="zh-CN" altLang="en-US" dirty="0"/>
              <a:t>注解的数据操作接口（</a:t>
            </a:r>
            <a:r>
              <a:rPr lang="zh-CN" altLang="en-US" dirty="0">
                <a:solidFill>
                  <a:srgbClr val="C00000"/>
                </a:solidFill>
              </a:rPr>
              <a:t>接口中的方法与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映射文件中元素的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对应</a:t>
            </a:r>
            <a:r>
              <a:rPr lang="zh-CN" altLang="en-US" dirty="0"/>
              <a:t>），与用户相关的数据访问层为</a:t>
            </a:r>
            <a:r>
              <a:rPr lang="en-US" altLang="zh-CN" dirty="0" err="1">
                <a:solidFill>
                  <a:srgbClr val="C00000"/>
                </a:solidFill>
              </a:rPr>
              <a:t>UserMapper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6B3D4-9BFB-4B7C-8C8E-6E5DA06C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85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4.6.5  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929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800E-674E-45FB-ABE2-AB72A392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60430-1654-4108-8DD3-CA6D4E8E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映射文件的</a:t>
            </a:r>
            <a:r>
              <a:rPr lang="en-US" altLang="zh-CN" dirty="0">
                <a:solidFill>
                  <a:srgbClr val="C00000"/>
                </a:solidFill>
              </a:rPr>
              <a:t>namespace</a:t>
            </a:r>
            <a:r>
              <a:rPr lang="zh-CN" altLang="en-US" dirty="0"/>
              <a:t>属性与</a:t>
            </a:r>
            <a:r>
              <a:rPr lang="zh-CN" altLang="en-US" dirty="0">
                <a:solidFill>
                  <a:srgbClr val="C00000"/>
                </a:solidFill>
              </a:rPr>
              <a:t>数据操作接口</a:t>
            </a:r>
            <a:r>
              <a:rPr lang="zh-CN" altLang="en-US" dirty="0"/>
              <a:t>对应。与用户相关的</a:t>
            </a:r>
            <a:r>
              <a:rPr lang="en-US" altLang="zh-CN" dirty="0"/>
              <a:t>SQL</a:t>
            </a:r>
            <a:r>
              <a:rPr lang="zh-CN" altLang="en-US" dirty="0"/>
              <a:t>映射文件是</a:t>
            </a:r>
            <a:r>
              <a:rPr lang="en-US" altLang="zh-CN" dirty="0">
                <a:solidFill>
                  <a:srgbClr val="C00000"/>
                </a:solidFill>
              </a:rPr>
              <a:t>UserMapper.xml</a:t>
            </a:r>
            <a:r>
              <a:rPr lang="zh-CN" altLang="en-US" dirty="0"/>
              <a:t>（位于</a:t>
            </a:r>
            <a:r>
              <a:rPr lang="en-US" altLang="zh-CN" dirty="0" err="1">
                <a:solidFill>
                  <a:srgbClr val="C00000"/>
                </a:solidFill>
              </a:rPr>
              <a:t>dao</a:t>
            </a:r>
            <a:r>
              <a:rPr lang="zh-CN" altLang="en-US" dirty="0"/>
              <a:t>包中）。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B666D-1339-437E-B7A1-DE188BF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716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4.6.6  </a:t>
            </a:r>
            <a:r>
              <a:rPr lang="zh-CN" altLang="en-US" dirty="0">
                <a:solidFill>
                  <a:srgbClr val="C00000"/>
                </a:solidFill>
              </a:rPr>
              <a:t>注册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3925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236C-E9EA-4562-9B15-298C74F1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76003-4B60-4D2E-80CD-B4DAEC75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在登录页面</a:t>
            </a:r>
            <a:r>
              <a:rPr lang="en-US" altLang="zh-CN" dirty="0" err="1"/>
              <a:t>login.jsp</a:t>
            </a:r>
            <a:r>
              <a:rPr lang="zh-CN" altLang="en-US" dirty="0"/>
              <a:t>，单击“注册”链接，打开注册页面</a:t>
            </a:r>
            <a:r>
              <a:rPr lang="en-US" altLang="zh-CN" dirty="0" err="1">
                <a:solidFill>
                  <a:srgbClr val="C00000"/>
                </a:solidFill>
              </a:rPr>
              <a:t>register.jsp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在上图所示的注册页面中，输入“姓名”后，系统将通过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zh-CN" altLang="en-US" dirty="0"/>
              <a:t>提交“</a:t>
            </a:r>
            <a:r>
              <a:rPr lang="en-US" altLang="zh-CN" dirty="0">
                <a:solidFill>
                  <a:srgbClr val="C00000"/>
                </a:solidFill>
              </a:rPr>
              <a:t>user/</a:t>
            </a:r>
            <a:r>
              <a:rPr lang="en-US" altLang="zh-CN" dirty="0" err="1">
                <a:solidFill>
                  <a:srgbClr val="C00000"/>
                </a:solidFill>
              </a:rPr>
              <a:t>checkUname</a:t>
            </a:r>
            <a:r>
              <a:rPr lang="en-US" altLang="zh-CN" dirty="0"/>
              <a:t>” </a:t>
            </a:r>
            <a:r>
              <a:rPr lang="zh-CN" altLang="en-US" dirty="0"/>
              <a:t>请求检测“姓名”是否可用。输入合法的用户信息后，单击“注册”按钮，实现注册功能。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2157C-E7BB-4678-B8EE-F600FC2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D335670-0DFC-48E2-813E-00EB4673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81" y="2198707"/>
            <a:ext cx="470217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395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4.6.7  </a:t>
            </a:r>
            <a:r>
              <a:rPr lang="zh-CN" altLang="en-US" dirty="0">
                <a:solidFill>
                  <a:srgbClr val="C00000"/>
                </a:solidFill>
              </a:rPr>
              <a:t>登录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22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048EA-C3CB-47FF-A465-70685C79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D39DC-12D9-46F1-A616-F62F97FB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在浏览器中，通过地址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http://localhost:8080/ch4</a:t>
            </a:r>
            <a:r>
              <a:rPr lang="zh-CN" altLang="en-US" dirty="0"/>
              <a:t>打开登录页面</a:t>
            </a:r>
            <a:r>
              <a:rPr lang="en-US" altLang="zh-CN" dirty="0" err="1">
                <a:solidFill>
                  <a:srgbClr val="C00000"/>
                </a:solidFill>
              </a:rPr>
              <a:t>login.jsp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用户输入姓名、密码和验证码后，系统将对姓名、密码和验证码进行验证。如果姓名、密码和验证码同时正确，则登录</a:t>
            </a:r>
            <a:r>
              <a:rPr lang="zh-CN" altLang="en-US" dirty="0">
                <a:solidFill>
                  <a:srgbClr val="C00000"/>
                </a:solidFill>
              </a:rPr>
              <a:t>成功</a:t>
            </a:r>
            <a:r>
              <a:rPr lang="zh-CN" altLang="en-US" dirty="0"/>
              <a:t>，将用户信息保存到</a:t>
            </a:r>
            <a:r>
              <a:rPr lang="en-US" altLang="zh-CN" dirty="0">
                <a:solidFill>
                  <a:srgbClr val="C00000"/>
                </a:solidFill>
              </a:rPr>
              <a:t>session</a:t>
            </a:r>
            <a:r>
              <a:rPr lang="zh-CN" altLang="en-US" dirty="0"/>
              <a:t>对象，并进入系统管理主页面（</a:t>
            </a:r>
            <a:r>
              <a:rPr lang="en-US" altLang="zh-CN" dirty="0" err="1">
                <a:solidFill>
                  <a:srgbClr val="C00000"/>
                </a:solidFill>
              </a:rPr>
              <a:t>main.jsp</a:t>
            </a:r>
            <a:r>
              <a:rPr lang="zh-CN" altLang="en-US" dirty="0"/>
              <a:t>）；如果输入</a:t>
            </a:r>
            <a:r>
              <a:rPr lang="zh-CN" altLang="en-US" dirty="0">
                <a:solidFill>
                  <a:srgbClr val="C00000"/>
                </a:solidFill>
              </a:rPr>
              <a:t>有误</a:t>
            </a:r>
            <a:r>
              <a:rPr lang="zh-CN" altLang="en-US" dirty="0"/>
              <a:t>，则提示错误。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D3E4D-52AB-4A0B-81A2-2DEFBF2B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446D4A7-7C75-47FD-8B51-34AF7097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00" y="2019262"/>
            <a:ext cx="461645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5219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4.6.8  </a:t>
            </a:r>
            <a:r>
              <a:rPr lang="zh-CN" altLang="en-US" dirty="0">
                <a:solidFill>
                  <a:srgbClr val="C00000"/>
                </a:solidFill>
              </a:rPr>
              <a:t>修改密码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9828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F4AAA-BA2D-4A87-A428-CF015D8F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33D02-571B-4B46-8262-95171833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单击名片管理主页面中的“修改密码”菜单，打开密码修改页面</a:t>
            </a:r>
            <a:r>
              <a:rPr lang="en-US" altLang="zh-CN" dirty="0" err="1">
                <a:solidFill>
                  <a:srgbClr val="C00000"/>
                </a:solidFill>
              </a:rPr>
              <a:t>updatePwd.jsp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1E795-A376-4DA2-A9E2-9BA3F242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67</a:t>
            </a:fld>
            <a:endParaRPr kumimoji="1"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8D05643-EF0A-44A8-9348-9C7F7C086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88" y="2316718"/>
            <a:ext cx="483235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D791D0-6D07-40CB-97A2-BB4410000058}"/>
              </a:ext>
            </a:extLst>
          </p:cNvPr>
          <p:cNvSpPr txBox="1"/>
          <p:nvPr/>
        </p:nvSpPr>
        <p:spPr>
          <a:xfrm>
            <a:off x="2511846" y="4671152"/>
            <a:ext cx="738130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！！！</a:t>
            </a:r>
            <a:r>
              <a:rPr lang="zh-CN" altLang="en-US" sz="24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成功登录的用户才能修改密码！</a:t>
            </a:r>
          </a:p>
        </p:txBody>
      </p:sp>
    </p:spTree>
    <p:extLst>
      <p:ext uri="{BB962C8B-B14F-4D97-AF65-F5344CB8AC3E}">
        <p14:creationId xmlns:p14="http://schemas.microsoft.com/office/powerpoint/2010/main" val="1886688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1498-BC35-4E2A-9627-F7F6AD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en-US" dirty="0"/>
              <a:t>用户相关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C2458-3F81-473D-81EB-2E888A82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zh-CN" altLang="en-US" dirty="0"/>
              <a:t>领域模型与持久化类</a:t>
            </a:r>
            <a:endParaRPr lang="en-US" altLang="zh-CN" dirty="0"/>
          </a:p>
          <a:p>
            <a:r>
              <a:rPr lang="en-US" altLang="zh-CN" dirty="0"/>
              <a:t>4.6.2  Controller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4.6.3  Service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4.6.4  Dao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4.6.5  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r>
              <a:rPr lang="en-US" altLang="zh-CN" dirty="0"/>
              <a:t>4.6.6  </a:t>
            </a:r>
            <a:r>
              <a:rPr lang="zh-CN" altLang="en-US" dirty="0"/>
              <a:t>注册</a:t>
            </a:r>
            <a:endParaRPr lang="en-US" altLang="zh-CN" dirty="0"/>
          </a:p>
          <a:p>
            <a:r>
              <a:rPr lang="en-US" altLang="zh-CN" dirty="0"/>
              <a:t>4.6.7  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4.6.8  </a:t>
            </a:r>
            <a:r>
              <a:rPr lang="zh-CN" altLang="en-US" dirty="0"/>
              <a:t>修改密码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4.6.9  </a:t>
            </a:r>
            <a:r>
              <a:rPr lang="zh-CN" altLang="en-US" dirty="0">
                <a:solidFill>
                  <a:srgbClr val="C00000"/>
                </a:solidFill>
              </a:rPr>
              <a:t>安全退出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DCAD-E0C3-43B3-98E1-9B51A62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98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B54C3-C41C-4A22-9F5F-848F3425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 </a:t>
            </a:r>
            <a:r>
              <a:rPr lang="zh-CN" altLang="en-US" dirty="0"/>
              <a:t>系统模块划分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86C89B-71E5-45D0-8EEA-1933D8B8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7AE752A-5CA6-4DDD-930C-5E251F4E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9C40B3B4-88CD-453F-8215-9BDD8E4B85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7749" y="1489710"/>
            <a:ext cx="8382689" cy="3917996"/>
            <a:chOff x="1800" y="1443"/>
            <a:chExt cx="8280" cy="3870"/>
          </a:xfrm>
        </p:grpSpPr>
        <p:sp>
          <p:nvSpPr>
            <p:cNvPr id="7" name="AutoShape 20">
              <a:extLst>
                <a:ext uri="{FF2B5EF4-FFF2-40B4-BE49-F238E27FC236}">
                  <a16:creationId xmlns:a16="http://schemas.microsoft.com/office/drawing/2014/main" id="{1F4788CF-6B84-4B2E-B9F8-6F9A052516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0" y="1443"/>
              <a:ext cx="8280" cy="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A6BDAFBB-C68A-45B7-915E-6E42617AE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" y="1650"/>
              <a:ext cx="202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名片管理系统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B59E4062-5955-4573-9658-717C9690F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732"/>
              <a:ext cx="1500" cy="4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名片管理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B9CE7FA1-B4EE-4F81-A041-46F0A2D6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" y="2733"/>
              <a:ext cx="1501" cy="4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安全退出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BD06FA35-323F-4A69-AA9B-333938CC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3765"/>
              <a:ext cx="450" cy="1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添加名片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6C6D472-5A1E-4FF7-AFC9-A1E231FD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765"/>
              <a:ext cx="450" cy="1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删除名片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EAA5A8E7-F641-4CD5-85E3-FE235DD5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765"/>
              <a:ext cx="450" cy="1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修改名片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F4804-CDE2-4728-9722-C118B7FA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65"/>
              <a:ext cx="450" cy="1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查询名片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5EDAE883-507C-4013-881E-3F2B8328B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3" y="2129"/>
              <a:ext cx="2" cy="6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D1A0E887-036E-4CEB-A23D-B459BC78F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2520"/>
              <a:ext cx="0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9EA0ABCF-DE61-4CB3-BFE7-A820EB176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4" y="2521"/>
              <a:ext cx="1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28BD818E-1150-4462-A944-C112D18E1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520"/>
              <a:ext cx="52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8">
              <a:extLst>
                <a:ext uri="{FF2B5EF4-FFF2-40B4-BE49-F238E27FC236}">
                  <a16:creationId xmlns:a16="http://schemas.microsoft.com/office/drawing/2014/main" id="{7038E028-62AB-466B-9C89-EA1E53A48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0" y="3549"/>
              <a:ext cx="0" cy="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7">
              <a:extLst>
                <a:ext uri="{FF2B5EF4-FFF2-40B4-BE49-F238E27FC236}">
                  <a16:creationId xmlns:a16="http://schemas.microsoft.com/office/drawing/2014/main" id="{778CC61C-AFD7-4F22-893D-A961E979B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3549"/>
              <a:ext cx="0" cy="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24C76BC7-C4C2-4FB6-A63E-5E8149DFC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" y="3549"/>
              <a:ext cx="0" cy="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5">
              <a:extLst>
                <a:ext uri="{FF2B5EF4-FFF2-40B4-BE49-F238E27FC236}">
                  <a16:creationId xmlns:a16="http://schemas.microsoft.com/office/drawing/2014/main" id="{7D301F29-CA02-4F2D-826E-03A0775CC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5" y="3549"/>
              <a:ext cx="0" cy="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4">
              <a:extLst>
                <a:ext uri="{FF2B5EF4-FFF2-40B4-BE49-F238E27FC236}">
                  <a16:creationId xmlns:a16="http://schemas.microsoft.com/office/drawing/2014/main" id="{91CBE3E8-84B0-44BB-BCE7-8A6FD0977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3549"/>
              <a:ext cx="18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496EC9D6-1FA9-4D13-A97C-8FB9426B9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3214"/>
              <a:ext cx="0" cy="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10A10A7-15AA-4B1D-AB69-DAF87638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732"/>
              <a:ext cx="1501" cy="4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修改密码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725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B3A9D-D067-44E2-8070-C183A6DE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4.6.9  </a:t>
            </a:r>
            <a:r>
              <a:rPr lang="zh-CN" altLang="en-US" dirty="0"/>
              <a:t>安全退出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85BF0-1A93-4AD0-9B6C-1C2D5670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在名片管理主页面中，单击“</a:t>
            </a:r>
            <a:r>
              <a:rPr lang="zh-CN" altLang="en-US" dirty="0">
                <a:solidFill>
                  <a:srgbClr val="C00000"/>
                </a:solidFill>
              </a:rPr>
              <a:t>安全退出</a:t>
            </a:r>
            <a:r>
              <a:rPr lang="zh-CN" altLang="en-US" dirty="0"/>
              <a:t>”菜单，将返回登录页面。“</a:t>
            </a:r>
            <a:r>
              <a:rPr lang="zh-CN" altLang="en-US" dirty="0">
                <a:solidFill>
                  <a:srgbClr val="C00000"/>
                </a:solidFill>
              </a:rPr>
              <a:t>安全退出</a:t>
            </a:r>
            <a:r>
              <a:rPr lang="zh-CN" altLang="en-US" dirty="0"/>
              <a:t>”超链接的目标地址是一个请求</a:t>
            </a:r>
            <a:r>
              <a:rPr lang="en-US" altLang="zh-CN" dirty="0">
                <a:solidFill>
                  <a:srgbClr val="C00000"/>
                </a:solidFill>
              </a:rPr>
              <a:t>card/</a:t>
            </a:r>
            <a:r>
              <a:rPr lang="en-US" altLang="zh-CN" dirty="0" err="1">
                <a:solidFill>
                  <a:srgbClr val="C00000"/>
                </a:solidFill>
              </a:rPr>
              <a:t>loginOut</a:t>
            </a:r>
            <a:r>
              <a:rPr lang="zh-CN" altLang="en-US" dirty="0"/>
              <a:t>，找到控制器类</a:t>
            </a:r>
            <a:r>
              <a:rPr lang="en-US" altLang="zh-CN" dirty="0" err="1">
                <a:solidFill>
                  <a:srgbClr val="C00000"/>
                </a:solidFill>
              </a:rPr>
              <a:t>CardController</a:t>
            </a:r>
            <a:r>
              <a:rPr lang="zh-CN" altLang="en-US" dirty="0"/>
              <a:t>（</a:t>
            </a:r>
            <a:r>
              <a:rPr lang="en-US" altLang="zh-CN" dirty="0"/>
              <a:t>4.5.2</a:t>
            </a:r>
            <a:r>
              <a:rPr lang="zh-CN" altLang="en-US" dirty="0"/>
              <a:t>节）的对应处理方法</a:t>
            </a:r>
            <a:r>
              <a:rPr lang="en-US" altLang="zh-CN" dirty="0" err="1">
                <a:solidFill>
                  <a:srgbClr val="C00000"/>
                </a:solidFill>
              </a:rPr>
              <a:t>loginOut</a:t>
            </a:r>
            <a:r>
              <a:rPr lang="zh-CN" altLang="en-US" dirty="0"/>
              <a:t>。这里找控制器类</a:t>
            </a:r>
            <a:r>
              <a:rPr lang="en-US" altLang="zh-CN" dirty="0" err="1">
                <a:solidFill>
                  <a:srgbClr val="C00000"/>
                </a:solidFill>
              </a:rPr>
              <a:t>CardController</a:t>
            </a:r>
            <a:r>
              <a:rPr lang="zh-CN" altLang="en-US" dirty="0"/>
              <a:t>处理安全退出，是因为用户必须登录成功后才能安全退出。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1C8E0-4D08-4C09-9159-5D0F11FE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69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6EF0E7-F467-4327-ABC1-EECC286AE153}"/>
              </a:ext>
            </a:extLst>
          </p:cNvPr>
          <p:cNvSpPr/>
          <p:nvPr/>
        </p:nvSpPr>
        <p:spPr>
          <a:xfrm>
            <a:off x="2850894" y="3977083"/>
            <a:ext cx="5588026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安全退出，程序做了什么操作？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5775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本章讲述了名片管理系统的设计与实现。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SSM</a:t>
            </a:r>
            <a:r>
              <a:rPr kumimoji="1" lang="zh-CN" altLang="en-US" dirty="0">
                <a:solidFill>
                  <a:srgbClr val="C00000"/>
                </a:solidFill>
              </a:rPr>
              <a:t>框架整合开发的流程、方法和技术。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/>
              <a:t>熟悉名片管理的业务需求、设计以及实现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4.1 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4.2  </a:t>
            </a:r>
            <a:r>
              <a:rPr kumimoji="1" lang="zh-CN" altLang="en-US" dirty="0">
                <a:solidFill>
                  <a:srgbClr val="C00000"/>
                </a:solidFill>
              </a:rPr>
              <a:t>数据库设计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4.3  </a:t>
            </a:r>
            <a:r>
              <a:rPr kumimoji="1" lang="zh-CN" altLang="en-US" dirty="0"/>
              <a:t>系统管理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4.4  </a:t>
            </a:r>
            <a:r>
              <a:rPr kumimoji="1" lang="zh-CN" altLang="en-US" dirty="0"/>
              <a:t>组件设计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4.5  </a:t>
            </a:r>
            <a:r>
              <a:rPr kumimoji="1" lang="zh-CN" altLang="en-US" dirty="0"/>
              <a:t>名片管理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4.6  </a:t>
            </a:r>
            <a:r>
              <a:rPr kumimoji="1" lang="zh-CN" altLang="en-US" dirty="0"/>
              <a:t>用户相关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457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8880-DCF9-4831-8C36-1309A8DD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5A087-34BB-4516-B708-86BC9292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4.2.1  </a:t>
            </a:r>
            <a:r>
              <a:rPr lang="zh-CN" altLang="en-US" dirty="0">
                <a:solidFill>
                  <a:srgbClr val="C00000"/>
                </a:solidFill>
              </a:rPr>
              <a:t>数据库概念结构设计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4.2.2  </a:t>
            </a:r>
            <a:r>
              <a:rPr lang="zh-CN" altLang="en-US" dirty="0"/>
              <a:t>数据库逻辑结构设计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A5BEE-1F1C-4239-90C2-21E1A71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3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9410</TotalTime>
  <Words>3130</Words>
  <Application>Microsoft Office PowerPoint</Application>
  <PresentationFormat>宽屏</PresentationFormat>
  <Paragraphs>546</Paragraphs>
  <Slides>72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等线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Visio</vt:lpstr>
      <vt:lpstr>第四章 名片管理系统的设计与实现（SSM + JSP）</vt:lpstr>
      <vt:lpstr>本章目标</vt:lpstr>
      <vt:lpstr>本章内容</vt:lpstr>
      <vt:lpstr>4.1  系统设计</vt:lpstr>
      <vt:lpstr>4.1.1  系统功能需求</vt:lpstr>
      <vt:lpstr>4.1  系统设计</vt:lpstr>
      <vt:lpstr>4.1.2  系统模块划分</vt:lpstr>
      <vt:lpstr>本章内容</vt:lpstr>
      <vt:lpstr>4.2  数据库设计</vt:lpstr>
      <vt:lpstr>4.2.1  数据库概念结构设计</vt:lpstr>
      <vt:lpstr>4.2  数据库设计</vt:lpstr>
      <vt:lpstr>用户信息表</vt:lpstr>
      <vt:lpstr>名片信息表</vt:lpstr>
      <vt:lpstr>本章内容</vt:lpstr>
      <vt:lpstr>4.3   系统管理</vt:lpstr>
      <vt:lpstr>4.3.1  所需JAR包</vt:lpstr>
      <vt:lpstr>4.3   系统管理</vt:lpstr>
      <vt:lpstr>4.3.2  JSP页面管理</vt:lpstr>
      <vt:lpstr>4.3   系统管理</vt:lpstr>
      <vt:lpstr>4.3.3  包管理</vt:lpstr>
      <vt:lpstr>4.3.3  包管理</vt:lpstr>
      <vt:lpstr>4.3   系统管理</vt:lpstr>
      <vt:lpstr>4.3.4  配置管理</vt:lpstr>
      <vt:lpstr>本章内容</vt:lpstr>
      <vt:lpstr>4.4  组件设计</vt:lpstr>
      <vt:lpstr>4.4.1  工具类</vt:lpstr>
      <vt:lpstr>4.4  组件设计</vt:lpstr>
      <vt:lpstr>4.4.2  统一异常处理</vt:lpstr>
      <vt:lpstr>4.4  组件设计</vt:lpstr>
      <vt:lpstr>4.4.3  验证码</vt:lpstr>
      <vt:lpstr>本章内容</vt:lpstr>
      <vt:lpstr>4.5  名片管理</vt:lpstr>
      <vt:lpstr>4.5.1  领域模型与持久化类</vt:lpstr>
      <vt:lpstr>4.5  名片管理</vt:lpstr>
      <vt:lpstr>4.5.2  Controller实现</vt:lpstr>
      <vt:lpstr>4.5  名片管理</vt:lpstr>
      <vt:lpstr>4.5.3  Service实现</vt:lpstr>
      <vt:lpstr>4.5  名片管理</vt:lpstr>
      <vt:lpstr>4.5.4  Dao实现</vt:lpstr>
      <vt:lpstr>4.5  名片管理</vt:lpstr>
      <vt:lpstr>4.5.5  SQL映射文件</vt:lpstr>
      <vt:lpstr>4.5  名片管理</vt:lpstr>
      <vt:lpstr>4.5.6  添加名片</vt:lpstr>
      <vt:lpstr>4.5  名片管理</vt:lpstr>
      <vt:lpstr>4.5.7  名片管理主页面</vt:lpstr>
      <vt:lpstr>名片详情</vt:lpstr>
      <vt:lpstr>4.5  名片管理</vt:lpstr>
      <vt:lpstr>4.5.8  修改名片</vt:lpstr>
      <vt:lpstr>updateCard.jsp页面</vt:lpstr>
      <vt:lpstr>4.5  名片管理</vt:lpstr>
      <vt:lpstr>4.5.9  删除名片</vt:lpstr>
      <vt:lpstr>本章内容</vt:lpstr>
      <vt:lpstr>4.6  用户相关</vt:lpstr>
      <vt:lpstr>4.6.1  领域模型与持久化类</vt:lpstr>
      <vt:lpstr>4.6  用户相关</vt:lpstr>
      <vt:lpstr>4.6.2  Controller实现</vt:lpstr>
      <vt:lpstr>4.6  用户相关</vt:lpstr>
      <vt:lpstr>4.6.3  Service实现</vt:lpstr>
      <vt:lpstr>4.6  用户相关</vt:lpstr>
      <vt:lpstr>4.6.4  Dao实现</vt:lpstr>
      <vt:lpstr>4.6  用户相关</vt:lpstr>
      <vt:lpstr>4.6.5  SQL映射文件</vt:lpstr>
      <vt:lpstr>4.6  用户相关</vt:lpstr>
      <vt:lpstr>4.6.6  注册</vt:lpstr>
      <vt:lpstr>4.6  用户相关</vt:lpstr>
      <vt:lpstr>4.6.7  登录</vt:lpstr>
      <vt:lpstr>4.6  用户相关</vt:lpstr>
      <vt:lpstr>4.6.8  修改密码</vt:lpstr>
      <vt:lpstr>4.6  用户相关</vt:lpstr>
      <vt:lpstr>4.6.9  安全退出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1399</cp:revision>
  <dcterms:created xsi:type="dcterms:W3CDTF">2021-01-06T05:35:51Z</dcterms:created>
  <dcterms:modified xsi:type="dcterms:W3CDTF">2021-10-04T09:15:50Z</dcterms:modified>
</cp:coreProperties>
</file>