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1257" r:id="rId2"/>
    <p:sldId id="991" r:id="rId3"/>
    <p:sldId id="1258" r:id="rId4"/>
    <p:sldId id="1254" r:id="rId5"/>
    <p:sldId id="1361" r:id="rId6"/>
    <p:sldId id="1363" r:id="rId7"/>
    <p:sldId id="1362" r:id="rId8"/>
    <p:sldId id="1364" r:id="rId9"/>
    <p:sldId id="1365" r:id="rId10"/>
    <p:sldId id="1367" r:id="rId11"/>
    <p:sldId id="1369" r:id="rId12"/>
    <p:sldId id="1368" r:id="rId13"/>
    <p:sldId id="1370" r:id="rId14"/>
    <p:sldId id="1371" r:id="rId15"/>
    <p:sldId id="1366" r:id="rId16"/>
    <p:sldId id="1372" r:id="rId17"/>
    <p:sldId id="1373" r:id="rId18"/>
    <p:sldId id="1374" r:id="rId19"/>
    <p:sldId id="1375" r:id="rId20"/>
    <p:sldId id="1377" r:id="rId21"/>
    <p:sldId id="1376" r:id="rId22"/>
    <p:sldId id="1378" r:id="rId23"/>
    <p:sldId id="1379" r:id="rId24"/>
    <p:sldId id="1380" r:id="rId25"/>
    <p:sldId id="1381" r:id="rId26"/>
    <p:sldId id="1383" r:id="rId27"/>
    <p:sldId id="1384" r:id="rId28"/>
    <p:sldId id="1386" r:id="rId29"/>
    <p:sldId id="1385" r:id="rId30"/>
    <p:sldId id="1387" r:id="rId31"/>
    <p:sldId id="1382" r:id="rId32"/>
    <p:sldId id="994" r:id="rId33"/>
    <p:sldId id="13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1"/>
            <p14:sldId id="1363"/>
            <p14:sldId id="1362"/>
            <p14:sldId id="1364"/>
            <p14:sldId id="1365"/>
            <p14:sldId id="1367"/>
            <p14:sldId id="1369"/>
            <p14:sldId id="1368"/>
            <p14:sldId id="1370"/>
            <p14:sldId id="1371"/>
            <p14:sldId id="1366"/>
            <p14:sldId id="1372"/>
            <p14:sldId id="1373"/>
            <p14:sldId id="1374"/>
            <p14:sldId id="1375"/>
            <p14:sldId id="1377"/>
            <p14:sldId id="1376"/>
            <p14:sldId id="1378"/>
            <p14:sldId id="1379"/>
            <p14:sldId id="1380"/>
            <p14:sldId id="1381"/>
            <p14:sldId id="1383"/>
            <p14:sldId id="1384"/>
            <p14:sldId id="1386"/>
            <p14:sldId id="1385"/>
            <p14:sldId id="1387"/>
            <p14:sldId id="1382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47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229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2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08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第五章 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56D-3017-4087-9218-BF673D8F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Spring Boot</a:t>
            </a:r>
            <a:r>
              <a:rPr lang="zh-CN" altLang="en-US" dirty="0"/>
              <a:t>的主要特性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F4EE-EEE7-42FF-894E-47F0C964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4. </a:t>
            </a:r>
            <a:r>
              <a:rPr lang="zh-CN" altLang="en-US" dirty="0">
                <a:solidFill>
                  <a:srgbClr val="C00000"/>
                </a:solidFill>
              </a:rPr>
              <a:t>提供</a:t>
            </a:r>
            <a:r>
              <a:rPr lang="en-US" altLang="zh-CN" dirty="0">
                <a:solidFill>
                  <a:srgbClr val="C00000"/>
                </a:solidFill>
              </a:rPr>
              <a:t>starter</a:t>
            </a:r>
            <a:r>
              <a:rPr lang="zh-CN" altLang="en-US" dirty="0">
                <a:solidFill>
                  <a:srgbClr val="C00000"/>
                </a:solidFill>
              </a:rPr>
              <a:t>简化</a:t>
            </a:r>
            <a:r>
              <a:rPr lang="en-US" altLang="zh-CN" dirty="0">
                <a:solidFill>
                  <a:srgbClr val="C00000"/>
                </a:solidFill>
              </a:rPr>
              <a:t>Maven</a:t>
            </a:r>
            <a:r>
              <a:rPr lang="zh-CN" altLang="en-US" dirty="0">
                <a:solidFill>
                  <a:srgbClr val="C00000"/>
                </a:solidFill>
              </a:rPr>
              <a:t>配置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提供了一系列的</a:t>
            </a:r>
            <a:r>
              <a:rPr lang="en-US" altLang="zh-CN" dirty="0"/>
              <a:t>starter pom</a:t>
            </a:r>
            <a:r>
              <a:rPr lang="zh-CN" altLang="en-US" dirty="0"/>
              <a:t>简化</a:t>
            </a:r>
            <a:r>
              <a:rPr lang="en-US" altLang="zh-CN" dirty="0"/>
              <a:t>Maven</a:t>
            </a:r>
            <a:r>
              <a:rPr lang="zh-CN" altLang="en-US" dirty="0"/>
              <a:t>的依赖加载，基本上可以做到自动化配置，高度封装，开箱即用。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5. 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根据项目依赖（在类路径中的</a:t>
            </a:r>
            <a:r>
              <a:rPr lang="en-US" altLang="zh-CN" dirty="0"/>
              <a:t>jar</a:t>
            </a:r>
            <a:r>
              <a:rPr lang="zh-CN" altLang="en-US" dirty="0"/>
              <a:t>包、类）自动配置</a:t>
            </a:r>
            <a:r>
              <a:rPr lang="en-US" altLang="zh-CN" dirty="0"/>
              <a:t>Spring</a:t>
            </a:r>
            <a:r>
              <a:rPr lang="zh-CN" altLang="en-US" dirty="0"/>
              <a:t>框架，极大减少了项目的配置。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．提供准生产的应用监控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提供基于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TELNET</a:t>
            </a:r>
            <a:r>
              <a:rPr lang="zh-CN" altLang="en-US" dirty="0"/>
              <a:t>对运行的项目进行跟踪监控。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．无代码生成和</a:t>
            </a:r>
            <a:r>
              <a:rPr lang="en-US" altLang="zh-CN" dirty="0">
                <a:solidFill>
                  <a:srgbClr val="C00000"/>
                </a:solidFill>
              </a:rPr>
              <a:t>XML</a:t>
            </a:r>
            <a:r>
              <a:rPr lang="zh-CN" altLang="en-US" dirty="0">
                <a:solidFill>
                  <a:srgbClr val="C00000"/>
                </a:solidFill>
              </a:rPr>
              <a:t>配置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不是借助于代码生成来实现的，而是通过条件注解来实现的。提倡使用</a:t>
            </a:r>
            <a:r>
              <a:rPr lang="en-US" altLang="zh-CN" dirty="0"/>
              <a:t>Java</a:t>
            </a:r>
            <a:r>
              <a:rPr lang="zh-CN" altLang="en-US" dirty="0"/>
              <a:t>配置和注解配置相结合的配置方式。很方便快捷。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C64D7-DF20-415B-BE3E-13CA96BB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83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5.1 Spring Boot</a:t>
            </a:r>
            <a:r>
              <a:rPr kumimoji="1" lang="zh-CN" altLang="en-US" dirty="0"/>
              <a:t>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5.2 </a:t>
            </a:r>
            <a:r>
              <a:rPr kumimoji="1" lang="zh-CN" altLang="en-US" dirty="0">
                <a:solidFill>
                  <a:srgbClr val="C00000"/>
                </a:solidFill>
              </a:rPr>
              <a:t>第一个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应用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2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DF71-96A4-4FE8-8A55-B90FC61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第一个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21EF-BA7E-4016-95F9-1B37A2CC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5.2.1 Maven</a:t>
            </a:r>
            <a:r>
              <a:rPr lang="zh-CN" altLang="en-US" dirty="0">
                <a:solidFill>
                  <a:srgbClr val="C00000"/>
                </a:solidFill>
              </a:rPr>
              <a:t>简介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5.2.2 Maven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5.2.3 </a:t>
            </a:r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5.2.4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9117C-04FB-4F6E-B5B7-3A5EBBA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7386A-F183-49A2-ADFF-ACFA56DC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Maven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FC0F4-9939-4CF2-9608-3BE7F18C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210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Apache Maven</a:t>
            </a:r>
            <a:r>
              <a:rPr lang="zh-CN" altLang="en-US" dirty="0"/>
              <a:t>是一个软件项目管理工具。基于项目对象模型（</a:t>
            </a:r>
            <a:r>
              <a:rPr lang="en-US" altLang="zh-CN" dirty="0">
                <a:solidFill>
                  <a:srgbClr val="C00000"/>
                </a:solidFill>
              </a:rPr>
              <a:t>Project Object Model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POM</a:t>
            </a:r>
            <a:r>
              <a:rPr lang="zh-CN" altLang="en-US" dirty="0"/>
              <a:t>）的理念，通过一段核心描述信息来管理项目构建、报告和文档信息。在</a:t>
            </a:r>
            <a:r>
              <a:rPr lang="en-US" altLang="zh-CN" dirty="0"/>
              <a:t>Java</a:t>
            </a:r>
            <a:r>
              <a:rPr lang="zh-CN" altLang="en-US" dirty="0"/>
              <a:t>项目中，</a:t>
            </a:r>
            <a:r>
              <a:rPr lang="en-US" altLang="zh-CN" dirty="0"/>
              <a:t>Maven</a:t>
            </a:r>
            <a:r>
              <a:rPr lang="zh-CN" altLang="en-US" dirty="0"/>
              <a:t>主要完成两件工作：</a:t>
            </a:r>
            <a:r>
              <a:rPr lang="zh-CN" altLang="en-US" dirty="0">
                <a:solidFill>
                  <a:srgbClr val="C00000"/>
                </a:solidFill>
              </a:rPr>
              <a:t>①统一开发规范与工具</a:t>
            </a:r>
            <a:r>
              <a:rPr lang="zh-CN" altLang="en-US" dirty="0"/>
              <a:t>；②</a:t>
            </a:r>
            <a:r>
              <a:rPr lang="zh-CN" altLang="en-US" dirty="0">
                <a:solidFill>
                  <a:srgbClr val="C00000"/>
                </a:solidFill>
              </a:rPr>
              <a:t>统一管理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统一管理项目开发所需要的</a:t>
            </a:r>
            <a:r>
              <a:rPr lang="en-US" altLang="zh-CN" dirty="0"/>
              <a:t>jar</a:t>
            </a:r>
            <a:r>
              <a:rPr lang="zh-CN" altLang="en-US" dirty="0"/>
              <a:t>包，但这些</a:t>
            </a:r>
            <a:r>
              <a:rPr lang="en-US" altLang="zh-CN" dirty="0"/>
              <a:t>jar</a:t>
            </a:r>
            <a:r>
              <a:rPr lang="zh-CN" altLang="en-US" dirty="0"/>
              <a:t>包将不再包含在项目内（即不在</a:t>
            </a:r>
            <a:r>
              <a:rPr lang="en-US" altLang="zh-CN" dirty="0"/>
              <a:t>lib</a:t>
            </a:r>
            <a:r>
              <a:rPr lang="zh-CN" altLang="en-US" dirty="0"/>
              <a:t>目录下），而是存放于仓库当中。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．中央仓库</a:t>
            </a:r>
          </a:p>
          <a:p>
            <a:r>
              <a:rPr lang="zh-CN" altLang="en-US" dirty="0"/>
              <a:t>存放开发过程中所有</a:t>
            </a:r>
            <a:r>
              <a:rPr lang="en-US" altLang="zh-CN" dirty="0"/>
              <a:t>jar</a:t>
            </a:r>
            <a:r>
              <a:rPr lang="zh-CN" altLang="en-US" dirty="0"/>
              <a:t>包，例如</a:t>
            </a:r>
            <a:r>
              <a:rPr lang="en-US" altLang="zh-CN" dirty="0"/>
              <a:t>JUnit</a:t>
            </a:r>
            <a:r>
              <a:rPr lang="zh-CN" altLang="en-US" dirty="0"/>
              <a:t>，都可以通过互联网从中央仓库中下载，仓库地址：</a:t>
            </a:r>
            <a:r>
              <a:rPr lang="en-US" altLang="zh-CN" dirty="0">
                <a:solidFill>
                  <a:srgbClr val="C00000"/>
                </a:solidFill>
              </a:rPr>
              <a:t>http://mvnrepository.com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．本地仓库</a:t>
            </a:r>
          </a:p>
          <a:p>
            <a:r>
              <a:rPr lang="zh-CN" altLang="en-US" dirty="0"/>
              <a:t>本地计算机中的仓库。官方下载</a:t>
            </a:r>
            <a:r>
              <a:rPr lang="en-US" altLang="zh-CN" dirty="0"/>
              <a:t>Maven</a:t>
            </a:r>
            <a:r>
              <a:rPr lang="zh-CN" altLang="en-US" dirty="0"/>
              <a:t>的本地仓库，配置在“</a:t>
            </a:r>
            <a:r>
              <a:rPr lang="en-US" altLang="zh-CN" dirty="0">
                <a:solidFill>
                  <a:srgbClr val="C00000"/>
                </a:solidFill>
              </a:rPr>
              <a:t>%MAVEN_HOME%\conf\settings.xml</a:t>
            </a:r>
            <a:r>
              <a:rPr lang="en-US" altLang="zh-CN" dirty="0"/>
              <a:t>”</a:t>
            </a:r>
            <a:r>
              <a:rPr lang="zh-CN" altLang="en-US" dirty="0"/>
              <a:t>文件中，找到“</a:t>
            </a:r>
            <a:r>
              <a:rPr lang="en-US" altLang="zh-CN" dirty="0" err="1">
                <a:solidFill>
                  <a:srgbClr val="C00000"/>
                </a:solidFill>
              </a:rPr>
              <a:t>localRepository</a:t>
            </a:r>
            <a:r>
              <a:rPr lang="en-US" altLang="zh-CN" dirty="0"/>
              <a:t>”</a:t>
            </a:r>
            <a:r>
              <a:rPr lang="zh-CN" altLang="en-US" dirty="0"/>
              <a:t>即可。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6FC9A-B1DE-4631-833E-F7A85775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07841D-861B-4AB6-B495-CA960CAA5B01}"/>
              </a:ext>
            </a:extLst>
          </p:cNvPr>
          <p:cNvSpPr txBox="1"/>
          <p:nvPr/>
        </p:nvSpPr>
        <p:spPr>
          <a:xfrm>
            <a:off x="10002045" y="4693186"/>
            <a:ext cx="210549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endParaRPr lang="en-US" altLang="zh-CN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项目从哪个库加载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包呢？</a:t>
            </a:r>
          </a:p>
        </p:txBody>
      </p:sp>
    </p:spTree>
    <p:extLst>
      <p:ext uri="{BB962C8B-B14F-4D97-AF65-F5344CB8AC3E}">
        <p14:creationId xmlns:p14="http://schemas.microsoft.com/office/powerpoint/2010/main" val="63777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DF71-96A4-4FE8-8A55-B90FC61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第一个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21EF-BA7E-4016-95F9-1B37A2CC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5.2.1 Maven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5.2.2 Maven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pom.xml</a:t>
            </a:r>
          </a:p>
          <a:p>
            <a:r>
              <a:rPr lang="en-US" altLang="zh-CN" dirty="0"/>
              <a:t>5.2.3 </a:t>
            </a:r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5.2.4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9117C-04FB-4F6E-B5B7-3A5EBBA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A3366-45C4-425A-B936-029B3703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Maven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1E71E-6B34-45F6-A6C4-70BA96EB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Maven</a:t>
            </a:r>
            <a:r>
              <a:rPr lang="zh-CN" altLang="en-US" dirty="0"/>
              <a:t>是基于</a:t>
            </a:r>
            <a:r>
              <a:rPr lang="zh-CN" altLang="en-US" dirty="0">
                <a:solidFill>
                  <a:srgbClr val="C00000"/>
                </a:solidFill>
              </a:rPr>
              <a:t>项目对象模型</a:t>
            </a:r>
            <a:r>
              <a:rPr lang="zh-CN" altLang="en-US" dirty="0"/>
              <a:t>的理念管理项目的，所以</a:t>
            </a:r>
            <a:r>
              <a:rPr lang="en-US" altLang="zh-CN" dirty="0">
                <a:solidFill>
                  <a:srgbClr val="C00000"/>
                </a:solidFill>
              </a:rPr>
              <a:t>Maven</a:t>
            </a:r>
            <a:r>
              <a:rPr lang="zh-CN" altLang="en-US" dirty="0"/>
              <a:t>的项目都有一个</a:t>
            </a:r>
            <a:r>
              <a:rPr lang="en-US" altLang="zh-CN" dirty="0">
                <a:solidFill>
                  <a:srgbClr val="C00000"/>
                </a:solidFill>
              </a:rPr>
              <a:t>pom.xml</a:t>
            </a:r>
            <a:r>
              <a:rPr lang="zh-CN" altLang="en-US" dirty="0"/>
              <a:t>配置文件来管理</a:t>
            </a:r>
            <a:r>
              <a:rPr lang="zh-CN" altLang="en-US" dirty="0">
                <a:solidFill>
                  <a:srgbClr val="C00000"/>
                </a:solidFill>
              </a:rPr>
              <a:t>项目的依赖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项目的编译</a:t>
            </a:r>
            <a:r>
              <a:rPr lang="zh-CN" altLang="en-US" dirty="0"/>
              <a:t>等功能。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F47C-8BD5-4E25-B274-6E91C2E6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58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AFF3-A1AA-4406-AF51-C75F124E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properties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4D568-406D-4D20-B09D-1626F27C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&lt;properties&gt;&lt;/properties&gt;</a:t>
            </a:r>
            <a:r>
              <a:rPr lang="zh-CN" altLang="en-US" dirty="0"/>
              <a:t>之间可以定义变量，以便在</a:t>
            </a:r>
            <a:r>
              <a:rPr lang="en-US" altLang="zh-CN" dirty="0">
                <a:solidFill>
                  <a:srgbClr val="C00000"/>
                </a:solidFill>
              </a:rPr>
              <a:t>&lt;dependency&gt;&lt;/dependency&gt;</a:t>
            </a:r>
            <a:r>
              <a:rPr lang="zh-CN" altLang="en-US" dirty="0"/>
              <a:t>中引用，示例代码如下：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81F3E-7275-4DF0-9970-BEA46BF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C2B6E-EFA8-48AB-A0B2-08FC8AD63D54}"/>
              </a:ext>
            </a:extLst>
          </p:cNvPr>
          <p:cNvSpPr txBox="1"/>
          <p:nvPr/>
        </p:nvSpPr>
        <p:spPr>
          <a:xfrm>
            <a:off x="583894" y="2710149"/>
            <a:ext cx="9871113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&lt;properties&gt;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&lt;!-- 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spring.version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5.3.2.RELEASE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spring.version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 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&lt;/properties&gt;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&lt;dependencies&gt;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org.springframework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&gt;spring-core&lt;/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&lt;version&gt;${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spring.version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}&lt;/version&gt;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&lt;/dependencies&gt;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BEA53-065E-47EB-85C8-1DF8B84E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dependencies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D1CC5-D227-4CA4-9EE2-377B601C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&lt;dependencies&gt;&lt;/dependencies&gt;</a:t>
            </a:r>
            <a:r>
              <a:rPr lang="zh-CN" altLang="en-US" dirty="0"/>
              <a:t>，此元素包含多个项目依赖需要使用的</a:t>
            </a:r>
            <a:r>
              <a:rPr lang="en-US" altLang="zh-CN" dirty="0">
                <a:solidFill>
                  <a:srgbClr val="C00000"/>
                </a:solidFill>
              </a:rPr>
              <a:t>&lt;dependency&gt;&lt;/dependency&gt;</a:t>
            </a:r>
            <a:r>
              <a:rPr lang="zh-CN" altLang="en-US" dirty="0"/>
              <a:t>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4D4B2-9D3A-46E6-B4A2-916C8688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35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D80E-427F-4EAD-ADDE-A7D5CFD7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dependency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A8D0C-7265-425A-84A4-50DF4CE6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&lt;dependency&gt;&lt;/dependency&gt;</a:t>
            </a:r>
            <a:r>
              <a:rPr lang="zh-CN" altLang="en-US" dirty="0"/>
              <a:t>元素内部通过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groupId</a:t>
            </a:r>
            <a:r>
              <a:rPr lang="en-US" altLang="zh-CN" dirty="0">
                <a:solidFill>
                  <a:srgbClr val="C00000"/>
                </a:solidFill>
              </a:rPr>
              <a:t>&gt;&lt;/</a:t>
            </a:r>
            <a:r>
              <a:rPr lang="en-US" altLang="zh-CN" dirty="0" err="1">
                <a:solidFill>
                  <a:srgbClr val="C00000"/>
                </a:solidFill>
              </a:rPr>
              <a:t>groupId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artifactId</a:t>
            </a:r>
            <a:r>
              <a:rPr lang="en-US" altLang="zh-CN" dirty="0">
                <a:solidFill>
                  <a:srgbClr val="C00000"/>
                </a:solidFill>
              </a:rPr>
              <a:t>&gt; &lt;/</a:t>
            </a:r>
            <a:r>
              <a:rPr lang="en-US" altLang="zh-CN" dirty="0" err="1">
                <a:solidFill>
                  <a:srgbClr val="C00000"/>
                </a:solidFill>
              </a:rPr>
              <a:t>artifactId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&lt;version&gt;&lt;/version&gt;</a:t>
            </a:r>
            <a:r>
              <a:rPr lang="zh-CN" altLang="en-US" dirty="0"/>
              <a:t>三个子元素确定</a:t>
            </a:r>
            <a:r>
              <a:rPr lang="zh-CN" altLang="en-US" dirty="0">
                <a:solidFill>
                  <a:srgbClr val="C00000"/>
                </a:solidFill>
              </a:rPr>
              <a:t>唯一的依赖</a:t>
            </a:r>
            <a:r>
              <a:rPr lang="zh-CN" altLang="en-US" dirty="0"/>
              <a:t>，也可以称为三个坐标。示例代码如下：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A49689-8139-4F16-8BE3-CEFEE427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8556E-4D1A-4B6C-BF68-6D35915C014E}"/>
              </a:ext>
            </a:extLst>
          </p:cNvPr>
          <p:cNvSpPr txBox="1"/>
          <p:nvPr/>
        </p:nvSpPr>
        <p:spPr>
          <a:xfrm>
            <a:off x="838200" y="3429000"/>
            <a:ext cx="7226147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组织的唯一标识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org.springframework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 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项目的唯一标识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&gt;spring-core&lt;/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&lt;!--version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项目的版本号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&lt;version&gt;${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spring.version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}&lt;/version&gt;  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7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1FCB-04B2-4046-B6A2-83B1B5B5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scope</a:t>
            </a:r>
            <a:r>
              <a:rPr lang="zh-CN" altLang="en-US" dirty="0"/>
              <a:t>子元素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C09AF-2046-4B3E-AF2F-416B8DA5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&lt;dependency&gt;&lt;/dependency&gt;</a:t>
            </a:r>
            <a:r>
              <a:rPr lang="zh-CN" altLang="en-US" dirty="0"/>
              <a:t>元素中，有时使用</a:t>
            </a:r>
            <a:r>
              <a:rPr lang="en-US" altLang="zh-CN" dirty="0">
                <a:solidFill>
                  <a:srgbClr val="C00000"/>
                </a:solidFill>
              </a:rPr>
              <a:t>&lt;scope&gt;&lt;/scope&gt;</a:t>
            </a:r>
            <a:r>
              <a:rPr lang="zh-CN" altLang="en-US" dirty="0"/>
              <a:t>子元素管理依赖的部署。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compile</a:t>
            </a:r>
            <a:r>
              <a:rPr lang="zh-CN" altLang="en-US" dirty="0"/>
              <a:t>（编译范围）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provided</a:t>
            </a:r>
            <a:r>
              <a:rPr lang="zh-CN" altLang="en-US" dirty="0"/>
              <a:t>（已提供范围）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runtime</a:t>
            </a:r>
            <a:r>
              <a:rPr lang="zh-CN" altLang="en-US" dirty="0"/>
              <a:t>（运行时范围）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test</a:t>
            </a:r>
            <a:r>
              <a:rPr lang="zh-CN" altLang="en-US" dirty="0"/>
              <a:t>（测试范围）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system</a:t>
            </a:r>
            <a:r>
              <a:rPr lang="zh-CN" altLang="en-US" dirty="0"/>
              <a:t>（系统范围）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D10D3-921A-4E27-962F-E739FE77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的特性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应用开发环境的构建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DF71-96A4-4FE8-8A55-B90FC61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第一个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21EF-BA7E-4016-95F9-1B37A2CC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5.2.1 Maven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5.2.2 Maven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5.2.3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>
                <a:solidFill>
                  <a:srgbClr val="C00000"/>
                </a:solidFill>
              </a:rPr>
              <a:t>快速构建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5.2.4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9117C-04FB-4F6E-B5B7-3A5EBBA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E524-10B1-4B3D-A1EC-518B369C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5.2.3 </a:t>
            </a:r>
            <a:r>
              <a:rPr lang="zh-CN" altLang="en-US" sz="3200" dirty="0"/>
              <a:t>使用</a:t>
            </a:r>
            <a:r>
              <a:rPr lang="en-US" altLang="zh-CN" sz="3200" dirty="0"/>
              <a:t>STS</a:t>
            </a:r>
            <a:r>
              <a:rPr lang="zh-CN" altLang="en-US" sz="3200" dirty="0"/>
              <a:t>快速构建</a:t>
            </a:r>
            <a:r>
              <a:rPr lang="en-US" altLang="zh-CN" sz="3200" dirty="0"/>
              <a:t>Spring Boot</a:t>
            </a:r>
            <a:r>
              <a:rPr lang="zh-CN" altLang="en-US" sz="3200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67F71-C5F1-4997-9080-682C2755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>
                <a:solidFill>
                  <a:srgbClr val="C00000"/>
                </a:solidFill>
              </a:rPr>
              <a:t>Spring Tool Suite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便捷地构建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应用。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/>
              <a:t>是一个定制版的</a:t>
            </a:r>
            <a:r>
              <a:rPr lang="en-US" altLang="zh-CN" dirty="0">
                <a:solidFill>
                  <a:srgbClr val="C00000"/>
                </a:solidFill>
              </a:rPr>
              <a:t>Eclipse</a:t>
            </a:r>
            <a:r>
              <a:rPr lang="zh-CN" altLang="en-US" dirty="0"/>
              <a:t>，专为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/>
              <a:t>开发定制的，方便创建调试运行维护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zh-CN" altLang="en-US" dirty="0"/>
              <a:t>。通过该工具，可以很轻易地生成一个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工程</a:t>
            </a:r>
            <a:r>
              <a:rPr lang="zh-CN" altLang="en-US" dirty="0"/>
              <a:t>，比如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工程</a:t>
            </a:r>
            <a:r>
              <a:rPr lang="zh-CN" altLang="en-US" dirty="0"/>
              <a:t>，最令人兴奋的是工程里的配置文件都将自动生成，开发者再也不用关注配置文件的格式及各种配置了。可以通过官网</a:t>
            </a:r>
            <a:r>
              <a:rPr lang="en-US" altLang="zh-CN" dirty="0">
                <a:solidFill>
                  <a:srgbClr val="C00000"/>
                </a:solidFill>
              </a:rPr>
              <a:t>https://spring.io/tools</a:t>
            </a:r>
            <a:r>
              <a:rPr lang="zh-CN" altLang="en-US" dirty="0"/>
              <a:t>下载</a:t>
            </a:r>
            <a:r>
              <a:rPr lang="en-US" altLang="zh-CN" dirty="0">
                <a:solidFill>
                  <a:srgbClr val="C00000"/>
                </a:solidFill>
              </a:rPr>
              <a:t>Spring Tools for Eclipse</a:t>
            </a:r>
            <a:r>
              <a:rPr lang="zh-CN" altLang="en-US" dirty="0"/>
              <a:t>，本书采用的版本是</a:t>
            </a:r>
            <a:r>
              <a:rPr lang="en-US" altLang="zh-CN" dirty="0">
                <a:solidFill>
                  <a:srgbClr val="C00000"/>
                </a:solidFill>
              </a:rPr>
              <a:t>spring-tool-suite-4-4.9.0.RELEASE-e4.18.0-win32.win32.x86_64.self-extracting.jar</a:t>
            </a:r>
            <a:r>
              <a:rPr lang="zh-CN" altLang="en-US" dirty="0"/>
              <a:t>。该版本与</a:t>
            </a:r>
            <a:r>
              <a:rPr lang="en-US" altLang="zh-CN" dirty="0">
                <a:solidFill>
                  <a:srgbClr val="C00000"/>
                </a:solidFill>
              </a:rPr>
              <a:t>Eclipse</a:t>
            </a:r>
            <a:r>
              <a:rPr lang="zh-CN" altLang="en-US" dirty="0"/>
              <a:t>一样免安装，解压即可使用。另外，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/>
              <a:t>自带</a:t>
            </a:r>
            <a:r>
              <a:rPr lang="en-US" altLang="zh-CN" dirty="0">
                <a:solidFill>
                  <a:srgbClr val="C00000"/>
                </a:solidFill>
              </a:rPr>
              <a:t>Java SE</a:t>
            </a:r>
            <a:r>
              <a:rPr lang="zh-CN" altLang="en-US" dirty="0"/>
              <a:t>，所以也不需要安装</a:t>
            </a:r>
            <a:r>
              <a:rPr lang="en-US" altLang="zh-CN" dirty="0">
                <a:solidFill>
                  <a:srgbClr val="C00000"/>
                </a:solidFill>
              </a:rPr>
              <a:t>JDK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EEB5C-2BC9-4C62-8B85-22EE0A26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09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95756-B2CA-4CA9-8FA1-96A84FB2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．新建</a:t>
            </a:r>
            <a:r>
              <a:rPr lang="en-US" altLang="zh-CN" dirty="0"/>
              <a:t>Spring Starter Project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99995-87A9-4754-858E-DC4D1F09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FCBC55-1CA1-4402-89E8-B196978E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10" y="1449560"/>
            <a:ext cx="4943398" cy="526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4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0C0CC-DD5B-4E9B-B87A-6FEF0922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．选择项目依赖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ADCF8-11B6-4AF0-8D16-43E69ACB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19D4AA-CBAE-4281-8CBA-AB877204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4" y="1867315"/>
            <a:ext cx="4436623" cy="468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D8BF897B-8939-42B6-BDBE-40DEE29F5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2" y="1867315"/>
            <a:ext cx="3763005" cy="38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2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1A339-DDEC-45C7-BFCE-DC6B147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．编写测试代码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87E8-94E1-4C9C-9FDF-80030D03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C41530-BF86-497A-8D77-EF95A1977065}"/>
              </a:ext>
            </a:extLst>
          </p:cNvPr>
          <p:cNvSpPr txBox="1"/>
          <p:nvPr/>
        </p:nvSpPr>
        <p:spPr>
          <a:xfrm>
            <a:off x="892366" y="1476260"/>
            <a:ext cx="4891489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286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@RequestMapping("/hello")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hello()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您好，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Boot!";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D8BE9-DD7D-43DD-929B-CA96343B607E}"/>
              </a:ext>
            </a:extLst>
          </p:cNvPr>
          <p:cNvSpPr txBox="1"/>
          <p:nvPr/>
        </p:nvSpPr>
        <p:spPr>
          <a:xfrm>
            <a:off x="969484" y="3602516"/>
            <a:ext cx="10827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上述代码中使用的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注解是一个组合注解，相当于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@ResponseBody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注解的组合，具体应用如下：</a:t>
            </a:r>
          </a:p>
          <a:p>
            <a:pPr indent="2667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）如果只是使用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中的方法无法返回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等视图，返回的内容就是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2667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）如果需要返回到指定页面，则需要用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注解。如果需要返回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或自定义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mediaType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内容到页面，则需要在对应的方法上加上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@ResponseBody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2F1CEF-90B9-464C-B178-017EAA4624C5}"/>
              </a:ext>
            </a:extLst>
          </p:cNvPr>
          <p:cNvSpPr/>
          <p:nvPr/>
        </p:nvSpPr>
        <p:spPr>
          <a:xfrm>
            <a:off x="6096000" y="1977604"/>
            <a:ext cx="5701145" cy="11952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83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1F8D-914D-4DA3-87ED-7EA30FF7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．应用程序的</a:t>
            </a:r>
            <a:r>
              <a:rPr lang="en-US" altLang="zh-CN" dirty="0"/>
              <a:t>App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6C3E-9694-4554-A912-F20BA7E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8D216-BED7-4E0B-B85F-CBBABE538C5F}"/>
              </a:ext>
            </a:extLst>
          </p:cNvPr>
          <p:cNvSpPr txBox="1"/>
          <p:nvPr/>
        </p:nvSpPr>
        <p:spPr>
          <a:xfrm>
            <a:off x="638978" y="1531345"/>
            <a:ext cx="741435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286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Ch51Application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SpringApplication.run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(Ch51Application.class,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82857-0DC8-4148-AD0D-9A5186FF45C3}"/>
              </a:ext>
            </a:extLst>
          </p:cNvPr>
          <p:cNvSpPr txBox="1"/>
          <p:nvPr/>
        </p:nvSpPr>
        <p:spPr>
          <a:xfrm>
            <a:off x="771181" y="3285671"/>
            <a:ext cx="10212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上述代码中使用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@SpringBootApplication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注解指定该程序是一个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应用，该注解也是一个组合注解，相当于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@SpringBootConfiguration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@EnableAutoConfiguration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@ComponentScan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注解的组合，具体细节在第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章讲解。</a:t>
            </a:r>
            <a:r>
              <a:rPr lang="en-US" altLang="zh-CN" sz="2800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SpringApplication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类调用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方法启动</a:t>
            </a:r>
            <a:r>
              <a:rPr lang="en-US" altLang="zh-CN" sz="2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118441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C93-40D2-4C2D-826F-98D8B3BB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5</a:t>
            </a:r>
            <a:r>
              <a:rPr lang="zh-CN" altLang="en-US" sz="3200" dirty="0"/>
              <a:t>．运行</a:t>
            </a:r>
            <a:r>
              <a:rPr lang="en-US" altLang="zh-CN" sz="3200" dirty="0"/>
              <a:t>main</a:t>
            </a:r>
            <a:r>
              <a:rPr lang="zh-CN" altLang="en-US" sz="3200" dirty="0"/>
              <a:t>方法启动</a:t>
            </a:r>
            <a:r>
              <a:rPr lang="en-US" altLang="zh-CN" sz="3200" dirty="0"/>
              <a:t>Spring Boot</a:t>
            </a:r>
            <a:r>
              <a:rPr lang="zh-CN" altLang="en-US" sz="3200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891C0-21E2-43EB-BE43-68140E9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2229E8-D59E-4F0E-8C48-50085C2C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46" y="1598492"/>
            <a:ext cx="6571956" cy="21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029AAB-0912-48D3-A773-D5519FCEE655}"/>
              </a:ext>
            </a:extLst>
          </p:cNvPr>
          <p:cNvSpPr txBox="1"/>
          <p:nvPr/>
        </p:nvSpPr>
        <p:spPr>
          <a:xfrm>
            <a:off x="1002535" y="4164376"/>
            <a:ext cx="1047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从控制台信息可以看到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的启动过程、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的加载过程。注意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内嵌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容器，因此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应用不需要开发者配置与启动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5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AF857-DBD6-46C5-A3EC-55F435CE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．测试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8B62A-FEAB-4D63-BB9B-2920A27A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应用后，默认访问地址为：</a:t>
            </a:r>
            <a:r>
              <a:rPr lang="en-US" altLang="zh-CN" dirty="0">
                <a:solidFill>
                  <a:srgbClr val="C00000"/>
                </a:solidFill>
              </a:rPr>
              <a:t>http://localhost:8080/</a:t>
            </a:r>
            <a:r>
              <a:rPr lang="zh-CN" altLang="en-US" dirty="0"/>
              <a:t>，将项目路径直接设为根路径，这是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的默认设置。因此，我们可以通过</a:t>
            </a:r>
            <a:r>
              <a:rPr lang="en-US" altLang="zh-CN" dirty="0">
                <a:solidFill>
                  <a:srgbClr val="C00000"/>
                </a:solidFill>
              </a:rPr>
              <a:t>http://localhost:8080/hello</a:t>
            </a:r>
            <a:r>
              <a:rPr lang="zh-CN" altLang="en-US" dirty="0"/>
              <a:t>测试应用（</a:t>
            </a:r>
            <a:r>
              <a:rPr lang="en-US" altLang="zh-CN" dirty="0">
                <a:solidFill>
                  <a:srgbClr val="C00000"/>
                </a:solidFill>
              </a:rPr>
              <a:t>hello</a:t>
            </a:r>
            <a:r>
              <a:rPr lang="zh-CN" altLang="en-US" dirty="0">
                <a:solidFill>
                  <a:srgbClr val="C00000"/>
                </a:solidFill>
              </a:rPr>
              <a:t>与测试类</a:t>
            </a:r>
            <a:r>
              <a:rPr lang="en-US" altLang="zh-CN" dirty="0" err="1">
                <a:solidFill>
                  <a:srgbClr val="C00000"/>
                </a:solidFill>
              </a:rPr>
              <a:t>TestController</a:t>
            </a:r>
            <a:r>
              <a:rPr lang="zh-CN" altLang="en-US" dirty="0">
                <a:solidFill>
                  <a:srgbClr val="C00000"/>
                </a:solidFill>
              </a:rPr>
              <a:t>中的</a:t>
            </a:r>
            <a:r>
              <a:rPr lang="en-US" altLang="zh-CN" dirty="0">
                <a:solidFill>
                  <a:srgbClr val="C00000"/>
                </a:solidFill>
              </a:rPr>
              <a:t>@RequestMapping(“/hello”)</a:t>
            </a:r>
            <a:r>
              <a:rPr lang="zh-CN" altLang="en-US" dirty="0">
                <a:solidFill>
                  <a:srgbClr val="C00000"/>
                </a:solidFill>
              </a:rPr>
              <a:t>对应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79560-8FB4-4440-BC40-8C338AE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F396EE-6A23-4AF7-B8C5-D3EAB429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14" y="4203776"/>
            <a:ext cx="5442314" cy="114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36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DF71-96A4-4FE8-8A55-B90FC61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第一个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21EF-BA7E-4016-95F9-1B37A2CC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5.2.1 Maven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5.2.2 Maven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5.2.3 </a:t>
            </a:r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快速构建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5.2.4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>
                <a:solidFill>
                  <a:srgbClr val="C00000"/>
                </a:solidFill>
              </a:rPr>
              <a:t>快速构建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9117C-04FB-4F6E-B5B7-3A5EBBAD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0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11AA-A46F-433E-AC96-BFA2DDB8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5.2.4 </a:t>
            </a:r>
            <a:r>
              <a:rPr lang="zh-CN" altLang="en-US" sz="2800" dirty="0"/>
              <a:t>使用</a:t>
            </a:r>
            <a:r>
              <a:rPr lang="en-US" altLang="zh-CN" sz="2800" dirty="0"/>
              <a:t>IntelliJ IDEA</a:t>
            </a:r>
            <a:r>
              <a:rPr lang="zh-CN" altLang="en-US" sz="2800" dirty="0"/>
              <a:t>快速构建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F5802-8395-4425-BEBC-939F4DCF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如果你的电脑上，已经安装了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/>
              <a:t>，那么你可以使用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/>
              <a:t>便捷地构建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应用，需事先安装</a:t>
            </a:r>
            <a:r>
              <a:rPr lang="en-US" altLang="zh-CN" dirty="0">
                <a:solidFill>
                  <a:srgbClr val="C00000"/>
                </a:solidFill>
              </a:rPr>
              <a:t>JDK</a:t>
            </a:r>
            <a:r>
              <a:rPr lang="zh-CN" altLang="en-US" dirty="0"/>
              <a:t>并配置环境变量。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5FFA0-68BD-42EB-A3C9-5B0762B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B91A53-FE8F-4EF4-B147-9D7334D0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35" y="3192401"/>
            <a:ext cx="52705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DAC56BAA-1423-41AC-92EF-A6EA7005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95" y="3265545"/>
            <a:ext cx="18097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21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5.1 Spring Boot</a:t>
            </a:r>
            <a:r>
              <a:rPr kumimoji="1" lang="zh-CN" altLang="en-US" dirty="0">
                <a:solidFill>
                  <a:srgbClr val="C00000"/>
                </a:solidFill>
              </a:rPr>
              <a:t>概述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5.2 </a:t>
            </a:r>
            <a:r>
              <a:rPr kumimoji="1" lang="zh-CN" altLang="en-US" dirty="0"/>
              <a:t>第一个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应用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5990-D274-4CD2-8F0D-9230B7E9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Spring Starter Project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E29567-96CB-4B90-A4EA-C6EAFC1C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BC70B5-F417-472C-BDC4-6110410B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1" y="1602209"/>
            <a:ext cx="6950571" cy="33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E1A11AAF-1C12-4F62-90C2-6DF2E72D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26" y="1602209"/>
            <a:ext cx="4235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4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5F6F-5AC2-4A68-BE68-5B8C5CD1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选择项目依赖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2DBDA-3485-4FD2-BE40-F1F2AA9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302440-5918-465A-B711-616CE0F7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29" y="1336215"/>
            <a:ext cx="7697616" cy="32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AC30C8-71BA-49AF-944F-9E7738674A25}"/>
              </a:ext>
            </a:extLst>
          </p:cNvPr>
          <p:cNvSpPr txBox="1"/>
          <p:nvPr/>
        </p:nvSpPr>
        <p:spPr>
          <a:xfrm>
            <a:off x="903383" y="4923214"/>
            <a:ext cx="9617725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机房教学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，你可以使用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编写程序。需要说明的是，本书部分章节使用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编写，但读者可以将本书第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章及以后章节提供的源程序直接导入到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中运行。另外，本书也会使用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编写部分章节的程序。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1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758"/>
            <a:ext cx="10751545" cy="45866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本章首先简单介绍了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/>
              <a:t>应运而生的缘由，然后讲述了如何使用</a:t>
            </a:r>
            <a:r>
              <a:rPr kumimoji="1" lang="en-US" altLang="zh-CN" dirty="0">
                <a:solidFill>
                  <a:srgbClr val="C00000"/>
                </a:solidFill>
              </a:rPr>
              <a:t>Maven</a:t>
            </a:r>
            <a:r>
              <a:rPr kumimoji="1" lang="zh-CN" altLang="en-US" dirty="0"/>
              <a:t>手工构建一个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/>
              <a:t>应用，最后演示了如何使用</a:t>
            </a:r>
            <a:r>
              <a:rPr kumimoji="1" lang="en-US" altLang="zh-CN" dirty="0">
                <a:solidFill>
                  <a:srgbClr val="C00000"/>
                </a:solidFill>
              </a:rPr>
              <a:t>Spring Tool Suite</a:t>
            </a:r>
            <a:r>
              <a:rPr kumimoji="1" lang="zh-CN" altLang="en-US" dirty="0">
                <a:solidFill>
                  <a:srgbClr val="C00000"/>
                </a:solidFill>
              </a:rPr>
              <a:t>（</a:t>
            </a:r>
            <a:r>
              <a:rPr kumimoji="1" lang="en-US" altLang="zh-CN" dirty="0">
                <a:solidFill>
                  <a:srgbClr val="C00000"/>
                </a:solidFill>
              </a:rPr>
              <a:t>STS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r>
              <a:rPr kumimoji="1" lang="zh-CN" altLang="en-US" dirty="0"/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IntelliJ IDEA</a:t>
            </a:r>
            <a:r>
              <a:rPr kumimoji="1" lang="zh-CN" altLang="en-US" dirty="0"/>
              <a:t>快速构建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/>
              <a:t>应用。开发者如何构建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/>
              <a:t>应用，可根据实际工程需要选择合适的</a:t>
            </a:r>
            <a:r>
              <a:rPr kumimoji="1" lang="en-US" altLang="zh-CN" dirty="0">
                <a:solidFill>
                  <a:srgbClr val="C00000"/>
                </a:solidFill>
              </a:rPr>
              <a:t>IDE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重点掌握如何使用</a:t>
            </a:r>
            <a:r>
              <a:rPr kumimoji="1" lang="en-US" altLang="zh-CN" dirty="0">
                <a:solidFill>
                  <a:srgbClr val="C00000"/>
                </a:solidFill>
              </a:rPr>
              <a:t>STS</a:t>
            </a:r>
            <a:r>
              <a:rPr kumimoji="1" lang="zh-CN" altLang="en-US" dirty="0"/>
              <a:t>或</a:t>
            </a:r>
            <a:r>
              <a:rPr kumimoji="1" lang="en-US" altLang="zh-CN" dirty="0">
                <a:solidFill>
                  <a:srgbClr val="C00000"/>
                </a:solidFill>
              </a:rPr>
              <a:t>IntelliJ IDEA</a:t>
            </a:r>
            <a:r>
              <a:rPr kumimoji="1" lang="zh-CN" altLang="en-US" dirty="0"/>
              <a:t>快速构建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/>
              <a:t>应用。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5.1 Spring Boot</a:t>
            </a:r>
            <a:r>
              <a:rPr lang="zh-CN" altLang="en-US" dirty="0"/>
              <a:t>概述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5.1.1 </a:t>
            </a:r>
            <a:r>
              <a:rPr lang="zh-CN" altLang="en-US" dirty="0">
                <a:solidFill>
                  <a:srgbClr val="C00000"/>
                </a:solidFill>
              </a:rPr>
              <a:t>什么是</a:t>
            </a:r>
            <a:r>
              <a:rPr lang="en-US" altLang="zh-CN" dirty="0">
                <a:solidFill>
                  <a:srgbClr val="C00000"/>
                </a:solidFill>
              </a:rPr>
              <a:t>Spring Boot </a:t>
            </a:r>
          </a:p>
          <a:p>
            <a:r>
              <a:rPr lang="en-US" altLang="zh-CN" dirty="0"/>
              <a:t>5.1.2 Spring Boot</a:t>
            </a:r>
            <a:r>
              <a:rPr lang="zh-CN" altLang="en-US" dirty="0"/>
              <a:t>的优点</a:t>
            </a:r>
            <a:endParaRPr lang="en-US" altLang="zh-CN" dirty="0"/>
          </a:p>
          <a:p>
            <a:r>
              <a:rPr lang="en-US" altLang="zh-CN" dirty="0"/>
              <a:t>5.1.3 Spring Boot</a:t>
            </a:r>
            <a:r>
              <a:rPr lang="zh-CN" altLang="en-US" dirty="0"/>
              <a:t>的主要特性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7128-DF29-49EE-9C8F-5895DB08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什么是</a:t>
            </a:r>
            <a:r>
              <a:rPr lang="en-US" altLang="zh-CN" dirty="0"/>
              <a:t>Spring Boot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6ECE1-5C7B-4FEE-A352-DC3CD5F6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是由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团队提供的全新框架，其设计目的是用来简化新</a:t>
            </a:r>
            <a:r>
              <a:rPr lang="en-US" altLang="zh-CN" dirty="0"/>
              <a:t>Spring</a:t>
            </a:r>
            <a:r>
              <a:rPr lang="zh-CN" altLang="en-US" dirty="0"/>
              <a:t>应用的初始搭建以及开发过程。使用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框架可以做到专注于</a:t>
            </a:r>
            <a:r>
              <a:rPr lang="en-US" altLang="zh-CN" dirty="0"/>
              <a:t>Spring</a:t>
            </a:r>
            <a:r>
              <a:rPr lang="zh-CN" altLang="en-US" dirty="0"/>
              <a:t>应用的开发，无须</a:t>
            </a:r>
            <a:r>
              <a:rPr lang="zh-CN" altLang="en-US" dirty="0">
                <a:solidFill>
                  <a:srgbClr val="C00000"/>
                </a:solidFill>
              </a:rPr>
              <a:t>过多关注样板化</a:t>
            </a:r>
            <a:r>
              <a:rPr lang="zh-CN" altLang="en-US" dirty="0"/>
              <a:t>的配置。</a:t>
            </a:r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框架中，使用“</a:t>
            </a:r>
            <a:r>
              <a:rPr lang="zh-CN" altLang="en-US" dirty="0">
                <a:solidFill>
                  <a:srgbClr val="C00000"/>
                </a:solidFill>
              </a:rPr>
              <a:t>约定优于配置（</a:t>
            </a:r>
            <a:r>
              <a:rPr lang="en-US" altLang="zh-CN" dirty="0">
                <a:solidFill>
                  <a:srgbClr val="C00000"/>
                </a:solidFill>
              </a:rPr>
              <a:t>COC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Convention Over Configuration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”的理念。针对企业应用开发，提供了符合各种场景的</a:t>
            </a:r>
            <a:r>
              <a:rPr lang="en-US" altLang="zh-CN" dirty="0">
                <a:solidFill>
                  <a:srgbClr val="C00000"/>
                </a:solidFill>
              </a:rPr>
              <a:t>spring-boot-starter</a:t>
            </a:r>
            <a:r>
              <a:rPr lang="zh-CN" altLang="en-US" dirty="0"/>
              <a:t>自动配置依赖模块，这些模块都是基于“开箱即用”的原则，进而使企业应用开发更加快捷和高效。可以说，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是开发者和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/>
              <a:t>框架的中间层，目的是帮助开发者管理应用的配置，提供应用开发中常见配置的默认处理（</a:t>
            </a:r>
            <a:r>
              <a:rPr lang="zh-CN" altLang="en-US" dirty="0">
                <a:solidFill>
                  <a:srgbClr val="C00000"/>
                </a:solidFill>
              </a:rPr>
              <a:t>即约定优于配置</a:t>
            </a:r>
            <a:r>
              <a:rPr lang="zh-CN" altLang="en-US" dirty="0"/>
              <a:t>），简化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zh-CN" altLang="en-US" dirty="0"/>
              <a:t>的开发和运维，降低开发人员对框架的关注度，使开发人员把更多精力放在业务逻辑代码上。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ED6A4-097D-484A-B997-CE9856D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23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5.1 Spring Boot</a:t>
            </a:r>
            <a:r>
              <a:rPr lang="zh-CN" altLang="en-US" dirty="0"/>
              <a:t>概述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5.1.1 </a:t>
            </a:r>
            <a:r>
              <a:rPr lang="zh-CN" altLang="en-US" dirty="0"/>
              <a:t>什么是</a:t>
            </a:r>
            <a:r>
              <a:rPr lang="en-US" altLang="zh-CN" dirty="0"/>
              <a:t>Spring Boot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5.1.2 Spring Boot</a:t>
            </a:r>
            <a:r>
              <a:rPr lang="zh-CN" altLang="en-US" dirty="0">
                <a:solidFill>
                  <a:srgbClr val="C00000"/>
                </a:solidFill>
              </a:rPr>
              <a:t>的优点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5.1.3 Spring Boot</a:t>
            </a:r>
            <a:r>
              <a:rPr lang="zh-CN" altLang="en-US" dirty="0"/>
              <a:t>的主要特性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49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E59BA-3EE1-4740-B799-EF080020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Spring Boot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0B187-444A-41EA-9A81-63D480BA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之所以能够应运而生，是因为它具有如下优点：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．使编码变得简单：</a:t>
            </a:r>
            <a:r>
              <a:rPr lang="zh-CN" altLang="en-US" dirty="0">
                <a:solidFill>
                  <a:srgbClr val="C00000"/>
                </a:solidFill>
              </a:rPr>
              <a:t>推荐使用注解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．使配置变得快捷：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、快速构建项目、快速集成第三方技术的能力。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．使部署变得简便：内嵌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Jetty</a:t>
            </a:r>
            <a:r>
              <a:rPr lang="zh-CN" altLang="en-US" dirty="0"/>
              <a:t>等</a:t>
            </a:r>
            <a:r>
              <a:rPr lang="en-US" altLang="zh-CN" dirty="0"/>
              <a:t>Web</a:t>
            </a:r>
            <a:r>
              <a:rPr lang="zh-CN" altLang="en-US" dirty="0"/>
              <a:t>容器。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．使监控变得容易：</a:t>
            </a:r>
            <a:r>
              <a:rPr lang="zh-CN" altLang="en-US" dirty="0">
                <a:solidFill>
                  <a:srgbClr val="C00000"/>
                </a:solidFill>
              </a:rPr>
              <a:t>自带项目监控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86A87-0CDB-4784-8A3A-6D004125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5.1 Spring Boot</a:t>
            </a:r>
            <a:r>
              <a:rPr lang="zh-CN" altLang="en-US" dirty="0"/>
              <a:t>概述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5.1.1 </a:t>
            </a:r>
            <a:r>
              <a:rPr lang="zh-CN" altLang="en-US" dirty="0"/>
              <a:t>什么是</a:t>
            </a:r>
            <a:r>
              <a:rPr lang="en-US" altLang="zh-CN" dirty="0"/>
              <a:t>Spring Boot </a:t>
            </a:r>
          </a:p>
          <a:p>
            <a:r>
              <a:rPr lang="en-US" altLang="zh-CN" dirty="0"/>
              <a:t>5.1.2 Spring Boot</a:t>
            </a:r>
            <a:r>
              <a:rPr lang="zh-CN" altLang="en-US" dirty="0"/>
              <a:t>的优点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5.1.3 Spring Boot</a:t>
            </a:r>
            <a:r>
              <a:rPr lang="zh-CN" altLang="en-US" dirty="0">
                <a:solidFill>
                  <a:srgbClr val="C00000"/>
                </a:solidFill>
              </a:rPr>
              <a:t>的主要特性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56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1D8C-C382-49B6-BFD5-A419D1FD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Spring Boot</a:t>
            </a:r>
            <a:r>
              <a:rPr lang="zh-CN" altLang="en-US" dirty="0"/>
              <a:t>的主要特性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AC2EB-66BD-4E6D-BB1A-9CD205B5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．约定优于配置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遵循“约定优于配置”的原则，只需很少的配置，大多数情况直接使用默认配置即可。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独立运行的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可以以</a:t>
            </a:r>
            <a:r>
              <a:rPr lang="en-US" altLang="zh-CN" dirty="0"/>
              <a:t>jar</a:t>
            </a:r>
            <a:r>
              <a:rPr lang="zh-CN" altLang="en-US" dirty="0"/>
              <a:t>包的形式独立运行。使用</a:t>
            </a:r>
            <a:r>
              <a:rPr lang="en-US" altLang="zh-CN" dirty="0"/>
              <a:t>java -jar</a:t>
            </a:r>
            <a:r>
              <a:rPr lang="zh-CN" altLang="en-US" dirty="0"/>
              <a:t>命令或者在项目的主程序中执行</a:t>
            </a:r>
            <a:r>
              <a:rPr lang="en-US" altLang="zh-CN" dirty="0"/>
              <a:t>main</a:t>
            </a:r>
            <a:r>
              <a:rPr lang="zh-CN" altLang="en-US" dirty="0"/>
              <a:t>方法运行</a:t>
            </a:r>
            <a:r>
              <a:rPr lang="en-US" altLang="zh-CN" dirty="0"/>
              <a:t>Spring Boot</a:t>
            </a:r>
            <a:r>
              <a:rPr lang="zh-CN" altLang="en-US" dirty="0"/>
              <a:t>应用（项目）。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内嵌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容器</a:t>
            </a:r>
          </a:p>
          <a:p>
            <a:r>
              <a:rPr lang="zh-CN" altLang="en-US" dirty="0"/>
              <a:t>内嵌</a:t>
            </a:r>
            <a:r>
              <a:rPr lang="en-US" altLang="zh-CN" dirty="0"/>
              <a:t>Servlet</a:t>
            </a:r>
            <a:r>
              <a:rPr lang="zh-CN" altLang="en-US" dirty="0"/>
              <a:t>容器，</a:t>
            </a:r>
            <a:r>
              <a:rPr lang="en-US" altLang="zh-CN" dirty="0"/>
              <a:t>Spring Boot</a:t>
            </a:r>
            <a:r>
              <a:rPr lang="zh-CN" altLang="en-US" dirty="0"/>
              <a:t>可以选择内嵌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/>
              <a:t>Jetty</a:t>
            </a:r>
            <a:r>
              <a:rPr lang="zh-CN" altLang="en-US" dirty="0"/>
              <a:t>等</a:t>
            </a:r>
            <a:r>
              <a:rPr lang="en-US" altLang="zh-CN" dirty="0"/>
              <a:t>Web</a:t>
            </a:r>
            <a:r>
              <a:rPr lang="zh-CN" altLang="en-US" dirty="0"/>
              <a:t>容器，无须以</a:t>
            </a:r>
            <a:r>
              <a:rPr lang="en-US" altLang="zh-CN" dirty="0"/>
              <a:t>war</a:t>
            </a:r>
            <a:r>
              <a:rPr lang="zh-CN" altLang="en-US" dirty="0"/>
              <a:t>包形式部署应用。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B7717-86AE-4317-B2C8-B832276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9545</TotalTime>
  <Words>2031</Words>
  <Application>Microsoft Office PowerPoint</Application>
  <PresentationFormat>宽屏</PresentationFormat>
  <Paragraphs>189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第五章 Spring Boot入门</vt:lpstr>
      <vt:lpstr>本章目标</vt:lpstr>
      <vt:lpstr>本章内容</vt:lpstr>
      <vt:lpstr>5.1 Spring Boot概述</vt:lpstr>
      <vt:lpstr>5.1.1 什么是Spring Boot</vt:lpstr>
      <vt:lpstr>5.1 Spring Boot概述</vt:lpstr>
      <vt:lpstr>5.1.2 Spring Boot的优点</vt:lpstr>
      <vt:lpstr>5.1 Spring Boot概述</vt:lpstr>
      <vt:lpstr>5.1.3 Spring Boot的主要特性</vt:lpstr>
      <vt:lpstr>5.1.3 Spring Boot的主要特性</vt:lpstr>
      <vt:lpstr>本章内容</vt:lpstr>
      <vt:lpstr>5.2 第一个Spring Boot应用</vt:lpstr>
      <vt:lpstr>5.2.1 Maven简介</vt:lpstr>
      <vt:lpstr>5.2 第一个Spring Boot应用</vt:lpstr>
      <vt:lpstr>5.2.2 Maven的pom.xml</vt:lpstr>
      <vt:lpstr>1．properties元素</vt:lpstr>
      <vt:lpstr>2．dependencies元素</vt:lpstr>
      <vt:lpstr>3．dependency元素</vt:lpstr>
      <vt:lpstr>4．scope子元素</vt:lpstr>
      <vt:lpstr>5.2 第一个Spring Boot应用</vt:lpstr>
      <vt:lpstr>5.2.3 使用STS快速构建Spring Boot应用</vt:lpstr>
      <vt:lpstr>1．新建Spring Starter Project</vt:lpstr>
      <vt:lpstr>2．选择项目依赖</vt:lpstr>
      <vt:lpstr>3．编写测试代码</vt:lpstr>
      <vt:lpstr>4．应用程序的App类</vt:lpstr>
      <vt:lpstr>5．运行main方法启动Spring Boot应用</vt:lpstr>
      <vt:lpstr>6．测试Spring Boot应用</vt:lpstr>
      <vt:lpstr>5.2 第一个Spring Boot应用</vt:lpstr>
      <vt:lpstr>5.2.4 使用IntelliJ IDEA快速构建Spring Boot应用</vt:lpstr>
      <vt:lpstr>新建Spring Starter Project</vt:lpstr>
      <vt:lpstr>选择项目依赖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1386</cp:revision>
  <dcterms:created xsi:type="dcterms:W3CDTF">2021-01-06T05:35:51Z</dcterms:created>
  <dcterms:modified xsi:type="dcterms:W3CDTF">2021-10-04T09:16:33Z</dcterms:modified>
</cp:coreProperties>
</file>