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8"/>
  </p:notesMasterIdLst>
  <p:sldIdLst>
    <p:sldId id="1257" r:id="rId2"/>
    <p:sldId id="991" r:id="rId3"/>
    <p:sldId id="1258" r:id="rId4"/>
    <p:sldId id="1361" r:id="rId5"/>
    <p:sldId id="1362" r:id="rId6"/>
    <p:sldId id="1363" r:id="rId7"/>
    <p:sldId id="1364" r:id="rId8"/>
    <p:sldId id="1365" r:id="rId9"/>
    <p:sldId id="1367" r:id="rId10"/>
    <p:sldId id="1366" r:id="rId11"/>
    <p:sldId id="1370" r:id="rId12"/>
    <p:sldId id="1368" r:id="rId13"/>
    <p:sldId id="1371" r:id="rId14"/>
    <p:sldId id="1369" r:id="rId15"/>
    <p:sldId id="1373" r:id="rId16"/>
    <p:sldId id="1374" r:id="rId17"/>
    <p:sldId id="1376" r:id="rId18"/>
    <p:sldId id="1375" r:id="rId19"/>
    <p:sldId id="1377" r:id="rId20"/>
    <p:sldId id="1372" r:id="rId21"/>
    <p:sldId id="1378" r:id="rId22"/>
    <p:sldId id="1379" r:id="rId23"/>
    <p:sldId id="1380" r:id="rId24"/>
    <p:sldId id="1381" r:id="rId25"/>
    <p:sldId id="1382" r:id="rId26"/>
    <p:sldId id="1385" r:id="rId27"/>
    <p:sldId id="1384" r:id="rId28"/>
    <p:sldId id="1386" r:id="rId29"/>
    <p:sldId id="1387" r:id="rId30"/>
    <p:sldId id="1389" r:id="rId31"/>
    <p:sldId id="1383" r:id="rId32"/>
    <p:sldId id="1388" r:id="rId33"/>
    <p:sldId id="1391" r:id="rId34"/>
    <p:sldId id="1390" r:id="rId35"/>
    <p:sldId id="1392" r:id="rId36"/>
    <p:sldId id="1393" r:id="rId37"/>
    <p:sldId id="1394" r:id="rId38"/>
    <p:sldId id="1396" r:id="rId39"/>
    <p:sldId id="1395" r:id="rId40"/>
    <p:sldId id="1398" r:id="rId41"/>
    <p:sldId id="1399" r:id="rId42"/>
    <p:sldId id="1397" r:id="rId43"/>
    <p:sldId id="1400" r:id="rId44"/>
    <p:sldId id="1402" r:id="rId45"/>
    <p:sldId id="1401" r:id="rId46"/>
    <p:sldId id="1405" r:id="rId47"/>
    <p:sldId id="1404" r:id="rId48"/>
    <p:sldId id="1406" r:id="rId49"/>
    <p:sldId id="1407" r:id="rId50"/>
    <p:sldId id="1408" r:id="rId51"/>
    <p:sldId id="1409" r:id="rId52"/>
    <p:sldId id="1410" r:id="rId53"/>
    <p:sldId id="1411" r:id="rId54"/>
    <p:sldId id="1412" r:id="rId55"/>
    <p:sldId id="1413" r:id="rId56"/>
    <p:sldId id="1414" r:id="rId57"/>
    <p:sldId id="1415" r:id="rId58"/>
    <p:sldId id="1416" r:id="rId59"/>
    <p:sldId id="1417" r:id="rId60"/>
    <p:sldId id="1418" r:id="rId61"/>
    <p:sldId id="1403" r:id="rId62"/>
    <p:sldId id="1419" r:id="rId63"/>
    <p:sldId id="1420" r:id="rId64"/>
    <p:sldId id="1421" r:id="rId65"/>
    <p:sldId id="994" r:id="rId66"/>
    <p:sldId id="1360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361"/>
            <p14:sldId id="1362"/>
            <p14:sldId id="1363"/>
            <p14:sldId id="1364"/>
            <p14:sldId id="1365"/>
            <p14:sldId id="1367"/>
            <p14:sldId id="1366"/>
            <p14:sldId id="1370"/>
            <p14:sldId id="1368"/>
            <p14:sldId id="1371"/>
            <p14:sldId id="1369"/>
            <p14:sldId id="1373"/>
            <p14:sldId id="1374"/>
            <p14:sldId id="1376"/>
            <p14:sldId id="1375"/>
            <p14:sldId id="1377"/>
            <p14:sldId id="1372"/>
            <p14:sldId id="1378"/>
            <p14:sldId id="1379"/>
            <p14:sldId id="1380"/>
            <p14:sldId id="1381"/>
            <p14:sldId id="1382"/>
            <p14:sldId id="1385"/>
            <p14:sldId id="1384"/>
            <p14:sldId id="1386"/>
            <p14:sldId id="1387"/>
            <p14:sldId id="1389"/>
            <p14:sldId id="1383"/>
            <p14:sldId id="1388"/>
            <p14:sldId id="1391"/>
            <p14:sldId id="1390"/>
            <p14:sldId id="1392"/>
            <p14:sldId id="1393"/>
            <p14:sldId id="1394"/>
            <p14:sldId id="1396"/>
            <p14:sldId id="1395"/>
            <p14:sldId id="1398"/>
            <p14:sldId id="1399"/>
            <p14:sldId id="1397"/>
            <p14:sldId id="1400"/>
            <p14:sldId id="1402"/>
            <p14:sldId id="1401"/>
            <p14:sldId id="1405"/>
            <p14:sldId id="1404"/>
            <p14:sldId id="1406"/>
            <p14:sldId id="1407"/>
            <p14:sldId id="1408"/>
            <p14:sldId id="1409"/>
            <p14:sldId id="1410"/>
            <p14:sldId id="1411"/>
            <p14:sldId id="1412"/>
            <p14:sldId id="1413"/>
            <p14:sldId id="1414"/>
            <p14:sldId id="1415"/>
            <p14:sldId id="1416"/>
            <p14:sldId id="1417"/>
            <p14:sldId id="1418"/>
            <p14:sldId id="1403"/>
            <p14:sldId id="1419"/>
            <p14:sldId id="1420"/>
            <p14:sldId id="1421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26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第六章 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核心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DE18D-A269-4187-83A5-11898862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</a:t>
            </a:r>
            <a:r>
              <a:rPr lang="zh-CN" altLang="en-US" dirty="0"/>
              <a:t>关闭某个特定的自动配置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BC29-4A0F-406F-B257-1AAAE86A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通过查看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的源代码可知，应该使用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注解的</a:t>
            </a:r>
            <a:r>
              <a:rPr lang="en-US" altLang="zh-CN" dirty="0">
                <a:solidFill>
                  <a:srgbClr val="C00000"/>
                </a:solidFill>
              </a:rPr>
              <a:t>exclude</a:t>
            </a:r>
            <a:r>
              <a:rPr lang="zh-CN" altLang="en-US" dirty="0"/>
              <a:t>参数关闭特定的自动配置，以关闭</a:t>
            </a:r>
            <a:r>
              <a:rPr lang="en-US" altLang="zh-CN" dirty="0">
                <a:solidFill>
                  <a:srgbClr val="C00000"/>
                </a:solidFill>
              </a:rPr>
              <a:t>neo4j</a:t>
            </a:r>
            <a:r>
              <a:rPr lang="zh-CN" altLang="en-US" dirty="0"/>
              <a:t>自动配置为例，代码如下：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@SpringBootApplication(exclude={Neo4jDataAutoConfiguration.class})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20940-88B7-43EF-A799-9610D4BC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A699E4-5A60-4964-80F8-703C27E27A61}"/>
              </a:ext>
            </a:extLst>
          </p:cNvPr>
          <p:cNvSpPr txBox="1"/>
          <p:nvPr/>
        </p:nvSpPr>
        <p:spPr>
          <a:xfrm>
            <a:off x="942401" y="1503110"/>
            <a:ext cx="10307198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@EnableAutoConfiguration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注解可以让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根据当前应用项目所依赖的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自动配置项目的相关配置。如果开发者不需要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的某一项自动配置，该如何实现呢 </a:t>
            </a: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46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F71E-244C-49E7-9AF2-C96F039B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Spring Boot</a:t>
            </a:r>
            <a:r>
              <a:rPr lang="zh-CN" altLang="en-US" dirty="0"/>
              <a:t>的基本配置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36C05-0366-42B0-8303-486061F8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6.1.1 </a:t>
            </a:r>
            <a:r>
              <a:rPr lang="zh-CN" altLang="en-US" dirty="0"/>
              <a:t>启动类和核心注解</a:t>
            </a:r>
            <a:r>
              <a:rPr lang="en-US" altLang="zh-CN" dirty="0"/>
              <a:t>@SpringBootApplication</a:t>
            </a:r>
          </a:p>
          <a:p>
            <a:r>
              <a:rPr lang="en-US" altLang="zh-CN" dirty="0"/>
              <a:t>6.1.2 </a:t>
            </a:r>
            <a:r>
              <a:rPr lang="zh-CN" altLang="en-US" dirty="0"/>
              <a:t>关闭某个特定的自动配置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6.1.3 </a:t>
            </a:r>
            <a:r>
              <a:rPr lang="zh-CN" altLang="en-US" dirty="0">
                <a:solidFill>
                  <a:srgbClr val="C00000"/>
                </a:solidFill>
              </a:rPr>
              <a:t>定制</a:t>
            </a:r>
            <a:r>
              <a:rPr lang="en-US" altLang="zh-CN" dirty="0">
                <a:solidFill>
                  <a:srgbClr val="C00000"/>
                </a:solidFill>
              </a:rPr>
              <a:t>Banner</a:t>
            </a:r>
          </a:p>
          <a:p>
            <a:r>
              <a:rPr lang="en-US" altLang="zh-CN" dirty="0"/>
              <a:t>6.1.4 </a:t>
            </a:r>
            <a:r>
              <a:rPr lang="zh-CN" altLang="en-US" dirty="0"/>
              <a:t>关闭</a:t>
            </a:r>
            <a:r>
              <a:rPr lang="en-US" altLang="zh-CN" dirty="0"/>
              <a:t>banner</a:t>
            </a:r>
          </a:p>
          <a:p>
            <a:r>
              <a:rPr lang="en-US" altLang="zh-CN" dirty="0"/>
              <a:t>6.1.5 Spring Boot</a:t>
            </a:r>
            <a:r>
              <a:rPr lang="zh-CN" altLang="en-US" dirty="0"/>
              <a:t>的全局配置文件</a:t>
            </a:r>
            <a:endParaRPr lang="en-US" altLang="zh-CN" dirty="0"/>
          </a:p>
          <a:p>
            <a:r>
              <a:rPr lang="en-US" altLang="zh-CN" dirty="0"/>
              <a:t>6.1.6 Spring Boot</a:t>
            </a:r>
            <a:r>
              <a:rPr lang="zh-CN" altLang="en-US" dirty="0"/>
              <a:t>的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93CB9-6285-43E8-9998-FA66383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5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04705-F6F0-41F8-ACE0-640A2107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6.1.3 </a:t>
            </a:r>
            <a:r>
              <a:rPr lang="zh-CN" altLang="en-US" dirty="0"/>
              <a:t>定制</a:t>
            </a:r>
            <a:r>
              <a:rPr lang="en-US" altLang="zh-CN" dirty="0"/>
              <a:t>Banner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F4545-62CD-415B-8C15-F38612B8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首先，在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</a:t>
            </a:r>
            <a:r>
              <a:rPr lang="zh-CN" altLang="en-US" dirty="0"/>
              <a:t>目录下新建</a:t>
            </a:r>
            <a:r>
              <a:rPr lang="en-US" altLang="zh-CN" dirty="0">
                <a:solidFill>
                  <a:srgbClr val="C00000"/>
                </a:solidFill>
              </a:rPr>
              <a:t>banner.txt</a:t>
            </a:r>
            <a:r>
              <a:rPr lang="zh-CN" altLang="en-US" dirty="0"/>
              <a:t>文件，并在文件中添加任意字符串内容，如“</a:t>
            </a:r>
            <a:r>
              <a:rPr lang="en-US" altLang="zh-CN" dirty="0"/>
              <a:t>#Hello, Spring Boot!”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然后，重新启动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项目，将发现控制台启动信息已经发生改变。</a:t>
            </a:r>
            <a:endParaRPr lang="en-US" altLang="zh-CN" dirty="0"/>
          </a:p>
          <a:p>
            <a:r>
              <a:rPr lang="zh-CN" altLang="en-US" dirty="0"/>
              <a:t>如果开发者想把启动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r>
              <a:rPr lang="zh-CN" altLang="en-US" dirty="0"/>
              <a:t>信息换成</a:t>
            </a:r>
            <a:r>
              <a:rPr lang="zh-CN" altLang="en-US" dirty="0">
                <a:solidFill>
                  <a:srgbClr val="C00000"/>
                </a:solidFill>
              </a:rPr>
              <a:t>字符串图案</a:t>
            </a:r>
            <a:r>
              <a:rPr lang="zh-CN" altLang="en-US" dirty="0"/>
              <a:t>，具体操作：首先，打开网站</a:t>
            </a:r>
            <a:r>
              <a:rPr lang="en-US" altLang="zh-CN" dirty="0">
                <a:solidFill>
                  <a:srgbClr val="C00000"/>
                </a:solidFill>
              </a:rPr>
              <a:t>http://patorjk.com/software/taag</a:t>
            </a:r>
            <a:r>
              <a:rPr lang="zh-CN" altLang="en-US" dirty="0"/>
              <a:t>，输入自定义字符串，单击网页下方的“</a:t>
            </a:r>
            <a:r>
              <a:rPr lang="en-US" altLang="zh-CN" dirty="0">
                <a:solidFill>
                  <a:srgbClr val="C00000"/>
                </a:solidFill>
              </a:rPr>
              <a:t>Select &amp; Copy</a:t>
            </a:r>
            <a:r>
              <a:rPr lang="en-US" altLang="zh-CN" dirty="0"/>
              <a:t>”</a:t>
            </a:r>
            <a:r>
              <a:rPr lang="zh-CN" altLang="en-US" dirty="0"/>
              <a:t>按钮。然后，将自定义</a:t>
            </a:r>
            <a:r>
              <a:rPr lang="en-US" altLang="zh-CN" dirty="0">
                <a:solidFill>
                  <a:srgbClr val="C00000"/>
                </a:solidFill>
              </a:rPr>
              <a:t>banner</a:t>
            </a:r>
            <a:r>
              <a:rPr lang="zh-CN" altLang="en-US" dirty="0">
                <a:solidFill>
                  <a:srgbClr val="C00000"/>
                </a:solidFill>
              </a:rPr>
              <a:t>字符串图案</a:t>
            </a:r>
            <a:r>
              <a:rPr lang="zh-CN" altLang="en-US" dirty="0"/>
              <a:t>复制到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</a:t>
            </a:r>
            <a:r>
              <a:rPr lang="zh-CN" altLang="en-US" dirty="0"/>
              <a:t>目录下的</a:t>
            </a:r>
            <a:r>
              <a:rPr lang="en-US" altLang="zh-CN" dirty="0">
                <a:solidFill>
                  <a:srgbClr val="C00000"/>
                </a:solidFill>
              </a:rPr>
              <a:t>banner.txt</a:t>
            </a:r>
            <a:r>
              <a:rPr lang="zh-CN" altLang="en-US" dirty="0"/>
              <a:t>文件中，重新启动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/>
              <a:t>项目即可。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65F5F-2FBF-4795-BE5B-891284E5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39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F71E-244C-49E7-9AF2-C96F039B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Spring Boot</a:t>
            </a:r>
            <a:r>
              <a:rPr lang="zh-CN" altLang="en-US" dirty="0"/>
              <a:t>的基本配置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36C05-0366-42B0-8303-486061F8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6.1.1 </a:t>
            </a:r>
            <a:r>
              <a:rPr lang="zh-CN" altLang="en-US" dirty="0"/>
              <a:t>启动类和核心注解</a:t>
            </a:r>
            <a:r>
              <a:rPr lang="en-US" altLang="zh-CN" dirty="0"/>
              <a:t>@SpringBootApplication</a:t>
            </a:r>
          </a:p>
          <a:p>
            <a:r>
              <a:rPr lang="en-US" altLang="zh-CN" dirty="0"/>
              <a:t>6.1.2 </a:t>
            </a:r>
            <a:r>
              <a:rPr lang="zh-CN" altLang="en-US" dirty="0"/>
              <a:t>关闭某个特定的自动配置</a:t>
            </a:r>
            <a:endParaRPr lang="en-US" altLang="zh-CN" dirty="0"/>
          </a:p>
          <a:p>
            <a:r>
              <a:rPr lang="en-US" altLang="zh-CN" dirty="0"/>
              <a:t>6.1.3 </a:t>
            </a:r>
            <a:r>
              <a:rPr lang="zh-CN" altLang="en-US" dirty="0"/>
              <a:t>定制</a:t>
            </a:r>
            <a:r>
              <a:rPr lang="en-US" altLang="zh-CN" dirty="0"/>
              <a:t>Banner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6.1.4 </a:t>
            </a:r>
            <a:r>
              <a:rPr lang="zh-CN" altLang="en-US" dirty="0">
                <a:solidFill>
                  <a:srgbClr val="C00000"/>
                </a:solidFill>
              </a:rPr>
              <a:t>关闭</a:t>
            </a:r>
            <a:r>
              <a:rPr lang="en-US" altLang="zh-CN" dirty="0">
                <a:solidFill>
                  <a:srgbClr val="C00000"/>
                </a:solidFill>
              </a:rPr>
              <a:t>banner</a:t>
            </a:r>
          </a:p>
          <a:p>
            <a:r>
              <a:rPr lang="en-US" altLang="zh-CN" dirty="0"/>
              <a:t>6.1.5 Spring Boot</a:t>
            </a:r>
            <a:r>
              <a:rPr lang="zh-CN" altLang="en-US" dirty="0"/>
              <a:t>的全局配置文件</a:t>
            </a:r>
            <a:endParaRPr lang="en-US" altLang="zh-CN" dirty="0"/>
          </a:p>
          <a:p>
            <a:r>
              <a:rPr lang="en-US" altLang="zh-CN" dirty="0"/>
              <a:t>6.1.6 Spring Boot</a:t>
            </a:r>
            <a:r>
              <a:rPr lang="zh-CN" altLang="en-US" dirty="0"/>
              <a:t>的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93CB9-6285-43E8-9998-FA66383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42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A4C96-37AD-401E-99B4-37E6CDAB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6.1.4 </a:t>
            </a:r>
            <a:r>
              <a:rPr lang="zh-CN" altLang="en-US" dirty="0"/>
              <a:t>关闭</a:t>
            </a:r>
            <a:r>
              <a:rPr lang="en-US" altLang="zh-CN" dirty="0"/>
              <a:t>banner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FDC14-5680-47BB-98AE-9D428143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开发者如果需要</a:t>
            </a:r>
            <a:r>
              <a:rPr lang="zh-CN" altLang="en-US" dirty="0">
                <a:solidFill>
                  <a:srgbClr val="C00000"/>
                </a:solidFill>
              </a:rPr>
              <a:t>关闭</a:t>
            </a:r>
            <a:r>
              <a:rPr lang="en-US" altLang="zh-CN" dirty="0">
                <a:solidFill>
                  <a:srgbClr val="C00000"/>
                </a:solidFill>
              </a:rPr>
              <a:t>banner</a:t>
            </a:r>
            <a:r>
              <a:rPr lang="zh-CN" altLang="en-US" dirty="0"/>
              <a:t>，可以在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</a:t>
            </a:r>
            <a:r>
              <a:rPr lang="zh-CN" altLang="en-US" dirty="0"/>
              <a:t>目录下的</a:t>
            </a:r>
            <a:r>
              <a:rPr lang="en-US" altLang="zh-CN" dirty="0" err="1">
                <a:solidFill>
                  <a:srgbClr val="C00000"/>
                </a:solidFill>
              </a:rPr>
              <a:t>application.properties</a:t>
            </a:r>
            <a:r>
              <a:rPr lang="zh-CN" altLang="en-US" dirty="0"/>
              <a:t>文件中添加如下配置：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spring.main.banner</a:t>
            </a:r>
            <a:r>
              <a:rPr lang="en-US" altLang="zh-CN" dirty="0">
                <a:solidFill>
                  <a:srgbClr val="C00000"/>
                </a:solidFill>
              </a:rPr>
              <a:t>-mode = off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6CE7CF-DB2A-45ED-B8C5-09F9D54F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F71E-244C-49E7-9AF2-C96F039B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Spring Boot</a:t>
            </a:r>
            <a:r>
              <a:rPr lang="zh-CN" altLang="en-US" dirty="0"/>
              <a:t>的基本配置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36C05-0366-42B0-8303-486061F8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6.1.1 </a:t>
            </a:r>
            <a:r>
              <a:rPr lang="zh-CN" altLang="en-US" dirty="0"/>
              <a:t>启动类和核心注解</a:t>
            </a:r>
            <a:r>
              <a:rPr lang="en-US" altLang="zh-CN" dirty="0"/>
              <a:t>@SpringBootApplication</a:t>
            </a:r>
          </a:p>
          <a:p>
            <a:r>
              <a:rPr lang="en-US" altLang="zh-CN" dirty="0"/>
              <a:t>6.1.2 </a:t>
            </a:r>
            <a:r>
              <a:rPr lang="zh-CN" altLang="en-US" dirty="0"/>
              <a:t>关闭某个特定的自动配置</a:t>
            </a:r>
            <a:endParaRPr lang="en-US" altLang="zh-CN" dirty="0"/>
          </a:p>
          <a:p>
            <a:r>
              <a:rPr lang="en-US" altLang="zh-CN" dirty="0"/>
              <a:t>6.1.3 </a:t>
            </a:r>
            <a:r>
              <a:rPr lang="zh-CN" altLang="en-US" dirty="0"/>
              <a:t>定制</a:t>
            </a:r>
            <a:r>
              <a:rPr lang="en-US" altLang="zh-CN" dirty="0"/>
              <a:t>Banner</a:t>
            </a:r>
          </a:p>
          <a:p>
            <a:r>
              <a:rPr lang="en-US" altLang="zh-CN" dirty="0"/>
              <a:t>6.1.4 </a:t>
            </a:r>
            <a:r>
              <a:rPr lang="zh-CN" altLang="en-US" dirty="0"/>
              <a:t>关闭</a:t>
            </a:r>
            <a:r>
              <a:rPr lang="en-US" altLang="zh-CN" dirty="0"/>
              <a:t>banner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6.1.5 Spring Boot</a:t>
            </a:r>
            <a:r>
              <a:rPr lang="zh-CN" altLang="en-US" dirty="0">
                <a:solidFill>
                  <a:srgbClr val="C00000"/>
                </a:solidFill>
              </a:rPr>
              <a:t>的全局配置文件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6.1.6 Spring Boot</a:t>
            </a:r>
            <a:r>
              <a:rPr lang="zh-CN" altLang="en-US" dirty="0"/>
              <a:t>的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93CB9-6285-43E8-9998-FA66383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01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F5099-7454-4CEE-98C6-DF10A6CA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6.1.5 Spring Boot</a:t>
            </a:r>
            <a:r>
              <a:rPr lang="zh-CN" altLang="en-US" dirty="0"/>
              <a:t>的全局配置文件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2B4B1-5484-4FF8-BD73-55B94804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的全局配置文件（</a:t>
            </a:r>
            <a:r>
              <a:rPr lang="en-US" altLang="zh-CN" dirty="0" err="1">
                <a:solidFill>
                  <a:srgbClr val="C00000"/>
                </a:solidFill>
              </a:rPr>
              <a:t>application.properties</a:t>
            </a:r>
            <a:r>
              <a:rPr lang="zh-CN" altLang="en-US" dirty="0"/>
              <a:t>或</a:t>
            </a:r>
            <a:r>
              <a:rPr lang="en-US" altLang="zh-CN" dirty="0" err="1">
                <a:solidFill>
                  <a:srgbClr val="C00000"/>
                </a:solidFill>
              </a:rPr>
              <a:t>application.yml</a:t>
            </a:r>
            <a:r>
              <a:rPr lang="zh-CN" altLang="en-US" dirty="0"/>
              <a:t>）位于</a:t>
            </a:r>
            <a:r>
              <a:rPr lang="en-US" altLang="zh-CN" dirty="0"/>
              <a:t>Spring Boot</a:t>
            </a:r>
            <a:r>
              <a:rPr lang="zh-CN" altLang="en-US" dirty="0"/>
              <a:t>应用的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</a:t>
            </a:r>
            <a:r>
              <a:rPr lang="zh-CN" altLang="en-US" dirty="0"/>
              <a:t>目录下。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．设置端口号</a:t>
            </a:r>
            <a:endParaRPr lang="en-US" altLang="zh-CN" dirty="0"/>
          </a:p>
          <a:p>
            <a:r>
              <a:rPr lang="en-US" altLang="zh-CN" dirty="0" err="1"/>
              <a:t>server.port</a:t>
            </a:r>
            <a:r>
              <a:rPr lang="en-US" altLang="zh-CN" dirty="0"/>
              <a:t>=8888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．设置</a:t>
            </a:r>
            <a:r>
              <a:rPr lang="en-US" altLang="zh-CN" dirty="0"/>
              <a:t>Web</a:t>
            </a:r>
            <a:r>
              <a:rPr lang="zh-CN" altLang="en-US" dirty="0"/>
              <a:t>应用的上下文路径</a:t>
            </a:r>
            <a:endParaRPr lang="de-DE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/>
              <a:t>server.servlet.context</a:t>
            </a:r>
            <a:r>
              <a:rPr lang="en-US" altLang="zh-CN" dirty="0"/>
              <a:t>-path=/XXX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2934F-9318-4B40-9F65-BF273F1F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EA1E7-5F49-47A1-88F2-440EBE884059}"/>
              </a:ext>
            </a:extLst>
          </p:cNvPr>
          <p:cNvSpPr txBox="1"/>
          <p:nvPr/>
        </p:nvSpPr>
        <p:spPr>
          <a:xfrm>
            <a:off x="7260116" y="3216925"/>
            <a:ext cx="4537029" cy="18312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这时应该通过“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http://localhost:8080/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XXX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testStarters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”访问如下控制器类中的请求处理方法：</a:t>
            </a:r>
          </a:p>
          <a:p>
            <a:pPr indent="266700" algn="l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testStarters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index()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7F033BF-F98F-466F-A126-A5724F78D142}"/>
              </a:ext>
            </a:extLst>
          </p:cNvPr>
          <p:cNvCxnSpPr/>
          <p:nvPr/>
        </p:nvCxnSpPr>
        <p:spPr>
          <a:xfrm flipV="1">
            <a:off x="6257581" y="3767769"/>
            <a:ext cx="1002535" cy="616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7E57C06-5666-425E-A0FB-73DAD26B4A5B}"/>
              </a:ext>
            </a:extLst>
          </p:cNvPr>
          <p:cNvSpPr txBox="1"/>
          <p:nvPr/>
        </p:nvSpPr>
        <p:spPr>
          <a:xfrm>
            <a:off x="838200" y="5303571"/>
            <a:ext cx="982704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/>
            <a:r>
              <a:rPr lang="zh-CN" altLang="en-US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！！！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的全局配置文件中，可以配置与修改多个参数，读者想了解参数的详细说明和描述可以查看官方文档说明：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https://docs.spring.io/spring-boot/docs/2.4.1/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reference/htmlsingle/#common-application-properties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99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F71E-244C-49E7-9AF2-C96F039B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Spring Boot</a:t>
            </a:r>
            <a:r>
              <a:rPr lang="zh-CN" altLang="en-US" dirty="0"/>
              <a:t>的基本配置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36C05-0366-42B0-8303-486061F8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6.1.1 </a:t>
            </a:r>
            <a:r>
              <a:rPr lang="zh-CN" altLang="en-US" dirty="0"/>
              <a:t>启动类和核心注解</a:t>
            </a:r>
            <a:r>
              <a:rPr lang="en-US" altLang="zh-CN" dirty="0"/>
              <a:t>@SpringBootApplication</a:t>
            </a:r>
          </a:p>
          <a:p>
            <a:r>
              <a:rPr lang="en-US" altLang="zh-CN" dirty="0"/>
              <a:t>6.1.2 </a:t>
            </a:r>
            <a:r>
              <a:rPr lang="zh-CN" altLang="en-US" dirty="0"/>
              <a:t>关闭某个特定的自动配置</a:t>
            </a:r>
            <a:endParaRPr lang="en-US" altLang="zh-CN" dirty="0"/>
          </a:p>
          <a:p>
            <a:r>
              <a:rPr lang="en-US" altLang="zh-CN" dirty="0"/>
              <a:t>6.1.3 </a:t>
            </a:r>
            <a:r>
              <a:rPr lang="zh-CN" altLang="en-US" dirty="0"/>
              <a:t>定制</a:t>
            </a:r>
            <a:r>
              <a:rPr lang="en-US" altLang="zh-CN" dirty="0"/>
              <a:t>Banner</a:t>
            </a:r>
          </a:p>
          <a:p>
            <a:r>
              <a:rPr lang="en-US" altLang="zh-CN" dirty="0"/>
              <a:t>6.1.4 </a:t>
            </a:r>
            <a:r>
              <a:rPr lang="zh-CN" altLang="en-US" dirty="0"/>
              <a:t>关闭</a:t>
            </a:r>
            <a:r>
              <a:rPr lang="en-US" altLang="zh-CN" dirty="0"/>
              <a:t>banner</a:t>
            </a:r>
          </a:p>
          <a:p>
            <a:r>
              <a:rPr lang="en-US" altLang="zh-CN" dirty="0"/>
              <a:t>6.1.5 Spring Boot</a:t>
            </a:r>
            <a:r>
              <a:rPr lang="zh-CN" altLang="en-US" dirty="0"/>
              <a:t>的全局配置文件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6.1.6 Spring Boot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>
                <a:solidFill>
                  <a:srgbClr val="C00000"/>
                </a:solidFill>
              </a:rPr>
              <a:t>Starters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93CB9-6285-43E8-9998-FA66383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90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F47F0-4A49-4B54-BE48-4BF296A0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6.1.6 Spring Boot</a:t>
            </a:r>
            <a:r>
              <a:rPr lang="zh-CN" altLang="en-US" dirty="0"/>
              <a:t>的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1136D-BB2E-4C86-83E3-90E91547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Spring Boot</a:t>
            </a:r>
            <a:r>
              <a:rPr lang="zh-CN" altLang="en-US" dirty="0"/>
              <a:t>提供了很多简化企业级开发的“</a:t>
            </a:r>
            <a:r>
              <a:rPr lang="zh-CN" altLang="en-US" dirty="0">
                <a:solidFill>
                  <a:srgbClr val="C00000"/>
                </a:solidFill>
              </a:rPr>
              <a:t>开箱即用</a:t>
            </a:r>
            <a:r>
              <a:rPr lang="zh-CN" altLang="en-US" dirty="0"/>
              <a:t>”的</a:t>
            </a:r>
            <a:r>
              <a:rPr lang="en-US" altLang="zh-CN" dirty="0">
                <a:solidFill>
                  <a:srgbClr val="C00000"/>
                </a:solidFill>
              </a:rPr>
              <a:t>Starters</a:t>
            </a:r>
            <a:r>
              <a:rPr lang="zh-CN" altLang="en-US" dirty="0"/>
              <a:t>。</a:t>
            </a:r>
            <a:r>
              <a:rPr lang="en-US" altLang="zh-CN" dirty="0"/>
              <a:t>Spring Boot</a:t>
            </a:r>
            <a:r>
              <a:rPr lang="zh-CN" altLang="en-US" dirty="0"/>
              <a:t>项目只要使用了所需要的</a:t>
            </a:r>
            <a:r>
              <a:rPr lang="en-US" altLang="zh-CN" dirty="0">
                <a:solidFill>
                  <a:srgbClr val="C00000"/>
                </a:solidFill>
              </a:rPr>
              <a:t>Starters</a:t>
            </a:r>
            <a:r>
              <a:rPr lang="zh-CN" altLang="en-US" dirty="0"/>
              <a:t>，</a:t>
            </a:r>
            <a:r>
              <a:rPr lang="en-US" altLang="zh-CN" dirty="0"/>
              <a:t>Spring Boot</a:t>
            </a:r>
            <a:r>
              <a:rPr lang="zh-CN" altLang="en-US" dirty="0"/>
              <a:t>即可自动关联项目开发所需要的相关依赖。例如，我们在</a:t>
            </a:r>
            <a:r>
              <a:rPr lang="en-US" altLang="zh-CN" dirty="0"/>
              <a:t>ch6_1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文件中，添加如下依赖配置：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将自动关联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/>
              <a:t>开发的相关依赖，如</a:t>
            </a:r>
            <a:r>
              <a:rPr lang="en-US" altLang="zh-CN" dirty="0">
                <a:solidFill>
                  <a:srgbClr val="C00000"/>
                </a:solidFill>
              </a:rPr>
              <a:t>tomcat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spring-</a:t>
            </a:r>
            <a:r>
              <a:rPr lang="en-US" altLang="zh-CN" dirty="0" err="1">
                <a:solidFill>
                  <a:srgbClr val="C00000"/>
                </a:solidFill>
              </a:rPr>
              <a:t>webmvc</a:t>
            </a:r>
            <a:r>
              <a:rPr lang="zh-CN" altLang="en-US" dirty="0"/>
              <a:t>等，进而对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/>
              <a:t>开发的支持，并将相关技术的配置实现自动配置。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11223-99B5-4DC8-B5D2-BF57908B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A3F788-C5D9-4879-9E3B-A49AC71C130D}"/>
              </a:ext>
            </a:extLst>
          </p:cNvPr>
          <p:cNvSpPr txBox="1"/>
          <p:nvPr/>
        </p:nvSpPr>
        <p:spPr>
          <a:xfrm>
            <a:off x="838200" y="3203940"/>
            <a:ext cx="8923663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&lt;groupId&gt;org.springframework.boot&lt;/groupId&gt;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&lt;artifactId&gt;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spring-boot-starter-web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6BB5E-1C65-4A2E-8DCF-941A70511280}"/>
              </a:ext>
            </a:extLst>
          </p:cNvPr>
          <p:cNvSpPr txBox="1"/>
          <p:nvPr/>
        </p:nvSpPr>
        <p:spPr>
          <a:xfrm>
            <a:off x="1101687" y="5846543"/>
            <a:ext cx="98160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通过访问“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https://docs.spring.io/spring-boot/docs/2.4.1/reference/htmlsingle/#</a:t>
            </a:r>
          </a:p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using-boot-starter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官网，可以查看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官方提供的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Starters</a:t>
            </a:r>
          </a:p>
        </p:txBody>
      </p:sp>
    </p:spTree>
    <p:extLst>
      <p:ext uri="{BB962C8B-B14F-4D97-AF65-F5344CB8AC3E}">
        <p14:creationId xmlns:p14="http://schemas.microsoft.com/office/powerpoint/2010/main" val="287714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6.1 Spring Boot</a:t>
            </a:r>
            <a:r>
              <a:rPr kumimoji="1" lang="zh-CN" altLang="en-US" dirty="0"/>
              <a:t>的基本配置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6.2 </a:t>
            </a:r>
            <a:r>
              <a:rPr kumimoji="1" lang="zh-CN" altLang="en-US" dirty="0">
                <a:solidFill>
                  <a:srgbClr val="C00000"/>
                </a:solidFill>
              </a:rPr>
              <a:t>读取应用配置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6.3 </a:t>
            </a:r>
            <a:r>
              <a:rPr kumimoji="1" lang="zh-CN" altLang="en-US" dirty="0"/>
              <a:t>日志配置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6.4 Spring Boot</a:t>
            </a:r>
            <a:r>
              <a:rPr kumimoji="1" lang="zh-CN" altLang="en-US" dirty="0"/>
              <a:t>的自动配置原理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6.5 Spring Boot</a:t>
            </a:r>
            <a:r>
              <a:rPr kumimoji="1" lang="zh-CN" altLang="en-US" dirty="0"/>
              <a:t>的条件注解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71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的自动配置原理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的条件注解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的核心注解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的基本配置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2D72-C2E7-4BAC-AE06-B538059C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读取应用配置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34A06-B188-43D1-866A-76603A00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6.2.1 Environment</a:t>
            </a:r>
          </a:p>
          <a:p>
            <a:r>
              <a:rPr lang="en-US" altLang="zh-CN" dirty="0"/>
              <a:t>6.2.2 @Value</a:t>
            </a:r>
          </a:p>
          <a:p>
            <a:r>
              <a:rPr lang="en-US" altLang="zh-CN" dirty="0"/>
              <a:t>6.2.3 @ConfigurationProperties</a:t>
            </a:r>
          </a:p>
          <a:p>
            <a:r>
              <a:rPr lang="en-US" altLang="zh-CN" dirty="0"/>
              <a:t>6.2.4 @PropertySource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4156E-9D84-4A5F-8790-6219F599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266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99D61-00F4-4E2B-BAE8-2B0EDD09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59553-59BC-40B3-98A0-B1682873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Environment</a:t>
            </a:r>
            <a:r>
              <a:rPr lang="zh-CN" altLang="en-US" dirty="0"/>
              <a:t>是一个通用的读取应用程序运行时的环境变量的类，可以通过</a:t>
            </a:r>
            <a:r>
              <a:rPr lang="en-US" altLang="zh-CN" dirty="0">
                <a:solidFill>
                  <a:srgbClr val="C00000"/>
                </a:solidFill>
              </a:rPr>
              <a:t>key-value</a:t>
            </a:r>
            <a:r>
              <a:rPr lang="zh-CN" altLang="en-US" dirty="0"/>
              <a:t>方式读取</a:t>
            </a:r>
            <a:r>
              <a:rPr lang="en-US" altLang="zh-CN" dirty="0" err="1">
                <a:solidFill>
                  <a:srgbClr val="C00000"/>
                </a:solidFill>
              </a:rPr>
              <a:t>application.properties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命令行输入参数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系统属性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操作系统环境变量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6-1</a:t>
            </a:r>
            <a:r>
              <a:rPr lang="en-US" altLang="zh-CN" dirty="0"/>
              <a:t>】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Environment</a:t>
            </a:r>
            <a:r>
              <a:rPr lang="zh-CN" altLang="en-US" dirty="0"/>
              <a:t>类读取</a:t>
            </a:r>
            <a:r>
              <a:rPr lang="en-US" altLang="zh-CN" dirty="0" err="1">
                <a:solidFill>
                  <a:srgbClr val="C00000"/>
                </a:solidFill>
              </a:rPr>
              <a:t>application.properties</a:t>
            </a:r>
            <a:r>
              <a:rPr lang="zh-CN" altLang="en-US" dirty="0"/>
              <a:t>配置文件的内容。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．创建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项目</a:t>
            </a:r>
            <a:r>
              <a:rPr lang="en-US" altLang="zh-CN" dirty="0">
                <a:solidFill>
                  <a:srgbClr val="C00000"/>
                </a:solidFill>
              </a:rPr>
              <a:t>ch6_1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STS</a:t>
            </a:r>
            <a:r>
              <a:rPr lang="zh-CN" altLang="en-US" dirty="0"/>
              <a:t>快速创建</a:t>
            </a:r>
            <a:r>
              <a:rPr lang="en-US" altLang="zh-CN" dirty="0"/>
              <a:t>Spring Web</a:t>
            </a:r>
            <a:r>
              <a:rPr lang="zh-CN" altLang="en-US" dirty="0"/>
              <a:t>应用</a:t>
            </a:r>
            <a:r>
              <a:rPr lang="en-US" altLang="zh-CN" dirty="0"/>
              <a:t>ch6_1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．添加配置文件内容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目录下，找到全局配置文件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，并添加如下内容：</a:t>
            </a:r>
          </a:p>
          <a:p>
            <a:r>
              <a:rPr lang="en-US" altLang="zh-CN" sz="2200" dirty="0">
                <a:solidFill>
                  <a:srgbClr val="C00000"/>
                </a:solidFill>
              </a:rPr>
              <a:t>test.msg=read config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AA0676-E098-4ED4-9B70-A3940F44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14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8AC50-0F06-4639-8A42-774A715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2AEA8-09C2-4502-9B88-DA2C22D4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659"/>
            <a:ext cx="10515600" cy="458669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．创建控制器类</a:t>
            </a:r>
            <a:r>
              <a:rPr lang="en-US" altLang="zh-CN" dirty="0" err="1">
                <a:solidFill>
                  <a:srgbClr val="C00000"/>
                </a:solidFill>
              </a:rPr>
              <a:t>EnvReaderConfigController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/main/java</a:t>
            </a:r>
            <a:r>
              <a:rPr lang="zh-CN" altLang="en-US" dirty="0"/>
              <a:t>目录下，创建名为</a:t>
            </a:r>
            <a:r>
              <a:rPr lang="en-US" altLang="zh-CN" dirty="0"/>
              <a:t>com.ch6_1.controller</a:t>
            </a:r>
            <a:r>
              <a:rPr lang="zh-CN" altLang="en-US" dirty="0"/>
              <a:t>的包（是</a:t>
            </a:r>
            <a:r>
              <a:rPr lang="en-US" altLang="zh-CN" dirty="0">
                <a:solidFill>
                  <a:srgbClr val="C00000"/>
                </a:solidFill>
              </a:rPr>
              <a:t>com.ch6_1</a:t>
            </a:r>
            <a:r>
              <a:rPr lang="zh-CN" altLang="en-US" dirty="0"/>
              <a:t>包（主类所在的包）的子包，</a:t>
            </a:r>
            <a:r>
              <a:rPr lang="zh-CN" altLang="en-US" dirty="0">
                <a:solidFill>
                  <a:srgbClr val="C00000"/>
                </a:solidFill>
              </a:rPr>
              <a:t>保障注解全部被扫描</a:t>
            </a:r>
            <a:r>
              <a:rPr lang="zh-CN" altLang="en-US" dirty="0"/>
              <a:t>），并在该包下创建控制器类</a:t>
            </a:r>
            <a:r>
              <a:rPr lang="en-US" altLang="zh-CN" dirty="0" err="1"/>
              <a:t>EnvReaderConfigController</a:t>
            </a:r>
            <a:r>
              <a:rPr lang="zh-CN" altLang="en-US" dirty="0"/>
              <a:t>。在控制器类</a:t>
            </a:r>
            <a:r>
              <a:rPr lang="en-US" altLang="zh-CN" dirty="0" err="1"/>
              <a:t>EnvReaderConfigController</a:t>
            </a:r>
            <a:r>
              <a:rPr lang="zh-CN" altLang="en-US" dirty="0"/>
              <a:t>中，使用</a:t>
            </a:r>
            <a:r>
              <a:rPr lang="en-US" altLang="zh-CN" dirty="0">
                <a:solidFill>
                  <a:srgbClr val="C00000"/>
                </a:solidFill>
              </a:rPr>
              <a:t>@Autowired</a:t>
            </a:r>
            <a:r>
              <a:rPr lang="zh-CN" altLang="en-US" dirty="0"/>
              <a:t>注解依赖注入</a:t>
            </a:r>
            <a:r>
              <a:rPr lang="en-US" altLang="zh-CN" dirty="0">
                <a:solidFill>
                  <a:srgbClr val="C00000"/>
                </a:solidFill>
              </a:rPr>
              <a:t>Environment</a:t>
            </a:r>
            <a:r>
              <a:rPr lang="zh-CN" altLang="en-US" dirty="0"/>
              <a:t>类的对象。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0A9E1-01F7-41D1-A44B-D13CBD7B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85A75B-5BEB-4767-BF0C-1802EF4A745C}"/>
              </a:ext>
            </a:extLst>
          </p:cNvPr>
          <p:cNvSpPr txBox="1"/>
          <p:nvPr/>
        </p:nvSpPr>
        <p:spPr>
          <a:xfrm>
            <a:off x="1009417" y="3965877"/>
            <a:ext cx="8816993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EnvReaderConfigController{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@Autowired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Environment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env;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@RequestMapping("/testEnv")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testEnv()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方法一：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+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env.getProperty("test.msg")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5143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//test.msg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为配置文件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application.properties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35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7CC7D-FC2D-4E24-A288-0970F4DB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50DDC-9FE0-4CE5-94BB-F46316F3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．启动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</a:p>
          <a:p>
            <a:r>
              <a:rPr lang="zh-CN" altLang="en-US" dirty="0"/>
              <a:t>运行</a:t>
            </a:r>
            <a:r>
              <a:rPr lang="en-US" altLang="zh-CN" dirty="0"/>
              <a:t>Ch61Application</a:t>
            </a:r>
            <a:r>
              <a:rPr lang="zh-CN" altLang="en-US" dirty="0"/>
              <a:t>类的</a:t>
            </a:r>
            <a:r>
              <a:rPr lang="en-US" altLang="zh-CN" dirty="0"/>
              <a:t>main</a:t>
            </a:r>
            <a:r>
              <a:rPr lang="zh-CN" altLang="en-US" dirty="0"/>
              <a:t>方法，启动</a:t>
            </a:r>
            <a:r>
              <a:rPr lang="en-US" altLang="zh-CN" dirty="0"/>
              <a:t>Spring Boot</a:t>
            </a:r>
            <a:r>
              <a:rPr lang="zh-CN" altLang="en-US" dirty="0"/>
              <a:t>应用。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．测试应用</a:t>
            </a:r>
          </a:p>
          <a:p>
            <a:r>
              <a:rPr lang="zh-CN" altLang="en-US" dirty="0"/>
              <a:t>启动</a:t>
            </a:r>
            <a:r>
              <a:rPr lang="en-US" altLang="zh-CN" dirty="0"/>
              <a:t>Spring Boot</a:t>
            </a:r>
            <a:r>
              <a:rPr lang="zh-CN" altLang="en-US" dirty="0"/>
              <a:t>应用后，默认访问地址为：</a:t>
            </a:r>
            <a:r>
              <a:rPr lang="en-US" altLang="zh-CN" dirty="0">
                <a:solidFill>
                  <a:srgbClr val="C00000"/>
                </a:solidFill>
              </a:rPr>
              <a:t>http://localhost:8080/</a:t>
            </a:r>
            <a:r>
              <a:rPr lang="zh-CN" altLang="en-US" dirty="0"/>
              <a:t>，将项目路径直接设为根路径，这是</a:t>
            </a:r>
            <a:r>
              <a:rPr lang="en-US" altLang="zh-CN" dirty="0"/>
              <a:t>Spring Boot</a:t>
            </a:r>
            <a:r>
              <a:rPr lang="zh-CN" altLang="en-US" dirty="0"/>
              <a:t>的默认设置。因此，我们可以通过</a:t>
            </a:r>
            <a:r>
              <a:rPr lang="en-US" altLang="zh-CN" dirty="0">
                <a:solidFill>
                  <a:srgbClr val="C00000"/>
                </a:solidFill>
              </a:rPr>
              <a:t>http://localhost:8080/testEnv</a:t>
            </a:r>
            <a:r>
              <a:rPr lang="zh-CN" altLang="en-US" dirty="0"/>
              <a:t>测试应用（</a:t>
            </a:r>
            <a:r>
              <a:rPr lang="en-US" altLang="zh-CN" dirty="0" err="1">
                <a:solidFill>
                  <a:srgbClr val="C00000"/>
                </a:solidFill>
              </a:rPr>
              <a:t>testEnv</a:t>
            </a:r>
            <a:r>
              <a:rPr lang="zh-CN" altLang="en-US" dirty="0"/>
              <a:t>与控制器类</a:t>
            </a:r>
            <a:r>
              <a:rPr lang="en-US" altLang="zh-CN" dirty="0" err="1"/>
              <a:t>ReaderConfigController</a:t>
            </a:r>
            <a:r>
              <a:rPr lang="zh-CN" altLang="en-US" dirty="0"/>
              <a:t>中的</a:t>
            </a:r>
            <a:r>
              <a:rPr lang="en-US" altLang="zh-CN" dirty="0">
                <a:solidFill>
                  <a:srgbClr val="C00000"/>
                </a:solidFill>
              </a:rPr>
              <a:t>@RequestMapping("/testEnv")</a:t>
            </a:r>
            <a:r>
              <a:rPr lang="zh-CN" altLang="en-US" dirty="0"/>
              <a:t>对应）。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62A91-CED6-440D-AB9D-7AA9F733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212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2D72-C2E7-4BAC-AE06-B538059C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读取应用配置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34A06-B188-43D1-866A-76603A00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6.2.1 Environment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6.2.2 @Value</a:t>
            </a:r>
          </a:p>
          <a:p>
            <a:r>
              <a:rPr lang="en-US" altLang="zh-CN" dirty="0"/>
              <a:t>6.2.3 @ConfigurationProperties</a:t>
            </a:r>
          </a:p>
          <a:p>
            <a:r>
              <a:rPr lang="en-US" altLang="zh-CN" dirty="0"/>
              <a:t>6.2.4 @PropertySource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4156E-9D84-4A5F-8790-6219F599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024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C1C42-96EA-4A7A-91D2-79DD9C24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@Value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EC96F-D4CA-4DCC-A24D-2D97816E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@Value</a:t>
            </a:r>
            <a:r>
              <a:rPr lang="zh-CN" altLang="en-US" dirty="0"/>
              <a:t>注解读取配置文件内容示例代码如下：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7EAA1-CFDB-4755-8D79-35716AEB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D0FDC4-06EA-4B84-9AA6-9690AE9B1F3C}"/>
              </a:ext>
            </a:extLst>
          </p:cNvPr>
          <p:cNvSpPr txBox="1"/>
          <p:nvPr/>
        </p:nvSpPr>
        <p:spPr>
          <a:xfrm>
            <a:off x="980501" y="2137272"/>
            <a:ext cx="881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@Value("${test.msg}")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//test.msg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为配置文件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application.properties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private String msg;//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@Value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注解将配置文件中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对应的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赋值给变量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msg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1DEE05-9469-4BC1-A8E5-E0F1A1621F77}"/>
              </a:ext>
            </a:extLst>
          </p:cNvPr>
          <p:cNvSpPr txBox="1"/>
          <p:nvPr/>
        </p:nvSpPr>
        <p:spPr>
          <a:xfrm>
            <a:off x="980501" y="3050149"/>
            <a:ext cx="8813494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@RestController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ValueReaderConfigController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rgbClr val="C00000"/>
                </a:solidFill>
              </a:rPr>
              <a:t>@Value("${test.msg}")</a:t>
            </a:r>
          </a:p>
          <a:p>
            <a:r>
              <a:rPr lang="en-US" altLang="zh-CN" dirty="0"/>
              <a:t>    	private String msg;</a:t>
            </a:r>
          </a:p>
          <a:p>
            <a:r>
              <a:rPr lang="en-US" altLang="zh-CN" dirty="0"/>
              <a:t>	@RequestMapping("/testValue")</a:t>
            </a:r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testValue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		return "</a:t>
            </a:r>
            <a:r>
              <a:rPr lang="zh-CN" altLang="en-US" dirty="0"/>
              <a:t>方法二：</a:t>
            </a:r>
            <a:r>
              <a:rPr lang="en-US" altLang="zh-CN" dirty="0"/>
              <a:t>" + msg 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9D8C59-E681-4A81-A081-7FA8757BFA39}"/>
              </a:ext>
            </a:extLst>
          </p:cNvPr>
          <p:cNvSpPr txBox="1"/>
          <p:nvPr/>
        </p:nvSpPr>
        <p:spPr>
          <a:xfrm>
            <a:off x="980501" y="5809685"/>
            <a:ext cx="638886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http://localhost:8080/testValue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测试应用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50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2D72-C2E7-4BAC-AE06-B538059C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读取应用配置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34A06-B188-43D1-866A-76603A00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6.2.1 Environment</a:t>
            </a:r>
          </a:p>
          <a:p>
            <a:r>
              <a:rPr lang="en-US" altLang="zh-CN" dirty="0"/>
              <a:t>6.2.2 @Value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6.2.3 @ConfigurationProperties</a:t>
            </a:r>
          </a:p>
          <a:p>
            <a:r>
              <a:rPr lang="en-US" altLang="zh-CN" dirty="0"/>
              <a:t>6.2.4 @PropertySource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4156E-9D84-4A5F-8790-6219F599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921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6E279-966C-48FC-A971-14879AED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@ConfigurationProperties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DC179-6436-4FCE-97F6-A2315F8A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@ConfigurationProperties</a:t>
            </a:r>
            <a:r>
              <a:rPr lang="zh-CN" altLang="en-US" dirty="0"/>
              <a:t>首先建立</a:t>
            </a:r>
            <a:r>
              <a:rPr lang="zh-CN" altLang="en-US" dirty="0">
                <a:solidFill>
                  <a:srgbClr val="C00000"/>
                </a:solidFill>
              </a:rPr>
              <a:t>配置文件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的映射</a:t>
            </a:r>
            <a:r>
              <a:rPr lang="zh-CN" altLang="en-US" dirty="0">
                <a:solidFill>
                  <a:srgbClr val="C00000"/>
                </a:solidFill>
              </a:rPr>
              <a:t>关系</a:t>
            </a:r>
            <a:r>
              <a:rPr lang="zh-CN" altLang="en-US" dirty="0"/>
              <a:t>，然后在控制器方法中使用</a:t>
            </a:r>
            <a:r>
              <a:rPr lang="en-US" altLang="zh-CN" dirty="0">
                <a:solidFill>
                  <a:srgbClr val="C00000"/>
                </a:solidFill>
              </a:rPr>
              <a:t>@Autowired</a:t>
            </a:r>
            <a:r>
              <a:rPr lang="zh-CN" altLang="en-US" dirty="0">
                <a:solidFill>
                  <a:srgbClr val="C00000"/>
                </a:solidFill>
              </a:rPr>
              <a:t>注解将对象注入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6-3】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@ConfigurationProperties</a:t>
            </a:r>
            <a:r>
              <a:rPr lang="zh-CN" altLang="en-US" dirty="0"/>
              <a:t>读取配置文件内容。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16723-8264-4EB6-B8B1-1BB11CC4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FA8CFE-ED3B-49DF-A929-6B23B93C0AA8}"/>
              </a:ext>
            </a:extLst>
          </p:cNvPr>
          <p:cNvSpPr txBox="1"/>
          <p:nvPr/>
        </p:nvSpPr>
        <p:spPr>
          <a:xfrm>
            <a:off x="1006208" y="3051112"/>
            <a:ext cx="3268337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 nest Simple properties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obj.sname=chenheng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obj.sage=88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#List properties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obj.hobby[0]=running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obj.hobby[1]=basketball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#Map Properties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obj.city.cid=dl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obj.city.cname=dalian	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515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8019E-9039-4551-A757-A2E81CB4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建立配置文件与对象的映射关系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BC575-158C-4EF3-BDE4-B3355512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761B78-8AA9-450C-B2A5-6A0F84A3F89D}"/>
              </a:ext>
            </a:extLst>
          </p:cNvPr>
          <p:cNvSpPr txBox="1"/>
          <p:nvPr/>
        </p:nvSpPr>
        <p:spPr>
          <a:xfrm>
            <a:off x="1178805" y="1509311"/>
            <a:ext cx="9617725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@Component//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Component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注解，声明一个组件，被控制器依赖注入</a:t>
            </a: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@ConfigurationProperties(prefix = "obj")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//obj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为配置文件中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的前缀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StudentProperties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sname;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 sage;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List&lt;String&gt; hobby;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Map&lt;String, String&gt; city;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toString()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	return "StudentProperties [sname=" + sname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	+ ", sage=" + sage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	+  ", hobby0=" + hobby.get(0)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	+ ", hobby1=" + hobby.get(1)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	+ ", city=" + city +  "]";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052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B8694-EBA5-4AF0-B979-8CB09FEA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创建控制器类</a:t>
            </a:r>
            <a:r>
              <a:rPr lang="en-US" altLang="zh-CN" sz="2800" dirty="0" err="1"/>
              <a:t>ConfigurationPropertiesController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E3045-2ADD-47A6-AC7A-DFC65C0C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07832A-68B8-4064-8A99-86257C0DC421}"/>
              </a:ext>
            </a:extLst>
          </p:cNvPr>
          <p:cNvSpPr txBox="1"/>
          <p:nvPr/>
        </p:nvSpPr>
        <p:spPr>
          <a:xfrm>
            <a:off x="1307508" y="1454227"/>
            <a:ext cx="9081398" cy="37820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ConfigurationPropertiesController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@Autowired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StudentProperties studentProperties;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@RequestMapping("/testConfigurationProperties")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public String testConfigurationProperties()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 return studentProperties.toString();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9CD6EE-427C-47FC-80D2-DF4FD4F280E3}"/>
              </a:ext>
            </a:extLst>
          </p:cNvPr>
          <p:cNvSpPr txBox="1"/>
          <p:nvPr/>
        </p:nvSpPr>
        <p:spPr>
          <a:xfrm>
            <a:off x="1307508" y="5541484"/>
            <a:ext cx="911803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de-DE" altLang="zh-CN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http://localhost:8080/testConfigurationProperties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48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6.1 Spring Boot</a:t>
            </a:r>
            <a:r>
              <a:rPr kumimoji="1" lang="zh-CN" altLang="en-US" dirty="0">
                <a:solidFill>
                  <a:srgbClr val="C00000"/>
                </a:solidFill>
              </a:rPr>
              <a:t>的基本配置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6.2 </a:t>
            </a:r>
            <a:r>
              <a:rPr kumimoji="1" lang="zh-CN" altLang="en-US" dirty="0"/>
              <a:t>读取应用配置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6.3 </a:t>
            </a:r>
            <a:r>
              <a:rPr kumimoji="1" lang="zh-CN" altLang="en-US" dirty="0"/>
              <a:t>日志配置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6.4 Spring Boot</a:t>
            </a:r>
            <a:r>
              <a:rPr kumimoji="1" lang="zh-CN" altLang="en-US" dirty="0"/>
              <a:t>的自动配置原理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6.5 Spring Boot</a:t>
            </a:r>
            <a:r>
              <a:rPr kumimoji="1" lang="zh-CN" altLang="en-US" dirty="0"/>
              <a:t>的条件注解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2D72-C2E7-4BAC-AE06-B538059C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读取应用配置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34A06-B188-43D1-866A-76603A00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6.2.1 Environment</a:t>
            </a:r>
          </a:p>
          <a:p>
            <a:r>
              <a:rPr lang="en-US" altLang="zh-CN" dirty="0"/>
              <a:t>6.2.2 @Value</a:t>
            </a:r>
          </a:p>
          <a:p>
            <a:r>
              <a:rPr lang="en-US" altLang="zh-CN" dirty="0"/>
              <a:t>6.2.3 @ConfigurationProperties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6.2.4 @PropertySource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4156E-9D84-4A5F-8790-6219F599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86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3E854-414A-4502-80B3-EFA0AC1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@PropertySource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BB17A-7B13-4E91-AD83-F7381736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>
                <a:solidFill>
                  <a:srgbClr val="C00000"/>
                </a:solidFill>
              </a:rPr>
              <a:t>@PropertySource</a:t>
            </a:r>
            <a:r>
              <a:rPr lang="zh-CN" altLang="en-US" dirty="0"/>
              <a:t>注解找到项目的</a:t>
            </a:r>
            <a:r>
              <a:rPr lang="zh-CN" altLang="en-US" dirty="0">
                <a:solidFill>
                  <a:srgbClr val="C00000"/>
                </a:solidFill>
              </a:rPr>
              <a:t>其他配置文件</a:t>
            </a:r>
            <a:r>
              <a:rPr lang="zh-CN" altLang="en-US" dirty="0"/>
              <a:t>，然后结合</a:t>
            </a:r>
            <a:r>
              <a:rPr lang="en-US" altLang="zh-CN" dirty="0"/>
              <a:t>6.2.1~6.2.3</a:t>
            </a:r>
            <a:r>
              <a:rPr lang="zh-CN" altLang="en-US" dirty="0"/>
              <a:t>节中任意一种方式读取即可。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6-4</a:t>
            </a:r>
            <a:r>
              <a:rPr lang="en-US" altLang="zh-CN" dirty="0"/>
              <a:t>】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@PropertySource + @Value</a:t>
            </a:r>
            <a:r>
              <a:rPr lang="zh-CN" altLang="en-US" dirty="0"/>
              <a:t>读取其他配置文件内容。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ch6_1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目录下创建配置文件</a:t>
            </a:r>
            <a:r>
              <a:rPr lang="en-US" altLang="zh-CN" dirty="0" err="1">
                <a:solidFill>
                  <a:srgbClr val="C00000"/>
                </a:solidFill>
              </a:rPr>
              <a:t>ok.properties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test.properties</a:t>
            </a:r>
            <a:r>
              <a:rPr lang="zh-CN" altLang="en-US" dirty="0"/>
              <a:t>，并在</a:t>
            </a:r>
            <a:r>
              <a:rPr lang="en-US" altLang="zh-CN" dirty="0" err="1">
                <a:solidFill>
                  <a:srgbClr val="C00000"/>
                </a:solidFill>
              </a:rPr>
              <a:t>ok.properties</a:t>
            </a:r>
            <a:r>
              <a:rPr lang="zh-CN" altLang="en-US" dirty="0"/>
              <a:t>文件中添加如下内容：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test.properties</a:t>
            </a:r>
            <a:r>
              <a:rPr lang="zh-CN" altLang="en-US" dirty="0"/>
              <a:t>文件中添加如下内容：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F0632-4195-4B8A-8414-6DC3B513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89B51-2C58-4258-BF9B-7EC5DA2E2A5A}"/>
              </a:ext>
            </a:extLst>
          </p:cNvPr>
          <p:cNvSpPr txBox="1"/>
          <p:nvPr/>
        </p:nvSpPr>
        <p:spPr>
          <a:xfrm>
            <a:off x="1307507" y="4814371"/>
            <a:ext cx="356194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your.msg=hello.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B9291C-3C60-4904-A9AE-DC65C48F6FDF}"/>
              </a:ext>
            </a:extLst>
          </p:cNvPr>
          <p:cNvSpPr txBox="1"/>
          <p:nvPr/>
        </p:nvSpPr>
        <p:spPr>
          <a:xfrm>
            <a:off x="1307507" y="5871990"/>
            <a:ext cx="356194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my.msg=test PropertySource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46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DBAA2-D4A7-4139-A9C1-366AD599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760548"/>
            <a:ext cx="8220812" cy="48366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创建控制器类</a:t>
            </a:r>
            <a:r>
              <a:rPr lang="en-US" altLang="zh-CN" sz="2000" dirty="0" err="1"/>
              <a:t>PropertySourceValueReaderOhterController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DB447-32F7-4827-B50D-91A358EB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212"/>
            <a:ext cx="10515600" cy="4586694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ch6_1</a:t>
            </a:r>
            <a:r>
              <a:rPr lang="zh-CN" altLang="en-US" dirty="0"/>
              <a:t>项目的</a:t>
            </a:r>
            <a:r>
              <a:rPr lang="en-US" altLang="zh-CN" dirty="0"/>
              <a:t>com.ch6_1.controller</a:t>
            </a:r>
            <a:r>
              <a:rPr lang="zh-CN" altLang="en-US" dirty="0"/>
              <a:t>包中，创建名为</a:t>
            </a:r>
            <a:r>
              <a:rPr lang="en-US" altLang="zh-CN" dirty="0" err="1"/>
              <a:t>PropertySourceValueReaderOhterController</a:t>
            </a:r>
            <a:r>
              <a:rPr lang="zh-CN" altLang="en-US" dirty="0"/>
              <a:t>的控制器类。在该控制器类中，首先使用</a:t>
            </a:r>
            <a:r>
              <a:rPr lang="en-US" altLang="zh-CN" dirty="0">
                <a:solidFill>
                  <a:srgbClr val="C00000"/>
                </a:solidFill>
              </a:rPr>
              <a:t>@PropertySource</a:t>
            </a:r>
            <a:r>
              <a:rPr lang="zh-CN" altLang="en-US" dirty="0"/>
              <a:t>注解找到其它配置文件，然后使用</a:t>
            </a:r>
            <a:r>
              <a:rPr lang="en-US" altLang="zh-CN" dirty="0">
                <a:solidFill>
                  <a:srgbClr val="C00000"/>
                </a:solidFill>
              </a:rPr>
              <a:t>@Value</a:t>
            </a:r>
            <a:r>
              <a:rPr lang="zh-CN" altLang="en-US" dirty="0"/>
              <a:t>注解读取配置文件内容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EFFAE4-2499-4851-BDDE-C6CC1C04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4C2188-760C-419E-ABC1-F914DFF30F34}"/>
              </a:ext>
            </a:extLst>
          </p:cNvPr>
          <p:cNvSpPr txBox="1"/>
          <p:nvPr/>
        </p:nvSpPr>
        <p:spPr>
          <a:xfrm>
            <a:off x="992436" y="3019979"/>
            <a:ext cx="6664287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@PropertySource({"test.properties","ok.properties"})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PropertySourceValueReaderOhterController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@Value("${my.msg}")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private String mymsg;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@Value("${your.msg}")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private String yourmsg;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@RequestMapping("/testProperty")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testProperty()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6858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其他配置文件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+ mymsg + "&lt;br&gt;"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1028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其他配置文件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ok.properties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+ yourmsg;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865E17-B4EE-45E5-A2D8-9A89E08C863E}"/>
              </a:ext>
            </a:extLst>
          </p:cNvPr>
          <p:cNvSpPr txBox="1"/>
          <p:nvPr/>
        </p:nvSpPr>
        <p:spPr>
          <a:xfrm>
            <a:off x="7810959" y="3022733"/>
            <a:ext cx="398618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de-DE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http://localhost:8080/testProperty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237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6.1 Spring Boot</a:t>
            </a:r>
            <a:r>
              <a:rPr kumimoji="1" lang="zh-CN" altLang="en-US" dirty="0"/>
              <a:t>的基本配置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6.2 </a:t>
            </a:r>
            <a:r>
              <a:rPr kumimoji="1" lang="zh-CN" altLang="en-US" dirty="0"/>
              <a:t>读取应用配置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6.3 </a:t>
            </a:r>
            <a:r>
              <a:rPr kumimoji="1" lang="zh-CN" altLang="en-US" dirty="0">
                <a:solidFill>
                  <a:srgbClr val="C00000"/>
                </a:solidFill>
              </a:rPr>
              <a:t>日志配置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6.4 Spring Boot</a:t>
            </a:r>
            <a:r>
              <a:rPr kumimoji="1" lang="zh-CN" altLang="en-US" dirty="0"/>
              <a:t>的自动配置原理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6.5 Spring Boot</a:t>
            </a:r>
            <a:r>
              <a:rPr kumimoji="1" lang="zh-CN" altLang="en-US" dirty="0"/>
              <a:t>的条件注解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723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BEEB7-667E-4A70-8412-C788CAD3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日志配置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646A7-71CE-413A-9EF5-52592AB3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默认情况下，</a:t>
            </a:r>
            <a:r>
              <a:rPr lang="en-US" altLang="zh-CN" dirty="0"/>
              <a:t>Spring Boot</a:t>
            </a:r>
            <a:r>
              <a:rPr lang="zh-CN" altLang="en-US" dirty="0"/>
              <a:t>应用使用</a:t>
            </a:r>
            <a:r>
              <a:rPr lang="en-US" altLang="zh-CN" dirty="0" err="1">
                <a:solidFill>
                  <a:srgbClr val="C00000"/>
                </a:solidFill>
              </a:rPr>
              <a:t>LogBack</a:t>
            </a:r>
            <a:r>
              <a:rPr lang="zh-CN" altLang="en-US" dirty="0"/>
              <a:t>实现日志，使用</a:t>
            </a:r>
            <a:r>
              <a:rPr lang="en-US" altLang="zh-CN" dirty="0" err="1">
                <a:solidFill>
                  <a:srgbClr val="C00000"/>
                </a:solidFill>
              </a:rPr>
              <a:t>apache</a:t>
            </a:r>
            <a:r>
              <a:rPr lang="en-US" altLang="zh-CN" dirty="0">
                <a:solidFill>
                  <a:srgbClr val="C00000"/>
                </a:solidFill>
              </a:rPr>
              <a:t> Commons Logging</a:t>
            </a:r>
            <a:r>
              <a:rPr lang="zh-CN" altLang="en-US" dirty="0"/>
              <a:t>作为</a:t>
            </a:r>
            <a:r>
              <a:rPr lang="zh-CN" altLang="en-US" dirty="0">
                <a:solidFill>
                  <a:srgbClr val="C00000"/>
                </a:solidFill>
              </a:rPr>
              <a:t>日志接口</a:t>
            </a:r>
            <a:r>
              <a:rPr lang="zh-CN" altLang="en-US" dirty="0"/>
              <a:t>，因此代码中通常如下所示使用日志：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57D45D-193E-434B-86FA-EF63B29F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CEA626-0BCF-4931-A1E1-6F27C8CC54E3}"/>
              </a:ext>
            </a:extLst>
          </p:cNvPr>
          <p:cNvSpPr txBox="1"/>
          <p:nvPr/>
        </p:nvSpPr>
        <p:spPr>
          <a:xfrm>
            <a:off x="1134737" y="3040655"/>
            <a:ext cx="8108415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LogTestController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Log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LogFactory.getLog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LogTestController.class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@RequestMapping("/testLog")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testLog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log.info("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测试日志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测试日志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542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78924-81B1-4538-9E6E-6C3EC49B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57D2F-7921-4791-813B-411F074F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日志级别有</a:t>
            </a:r>
            <a:r>
              <a:rPr lang="en-US" altLang="zh-CN" dirty="0">
                <a:solidFill>
                  <a:srgbClr val="C00000"/>
                </a:solidFill>
              </a:rPr>
              <a:t>ERROR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WARN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INFO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DEBUG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TRACE</a:t>
            </a:r>
            <a:r>
              <a:rPr lang="zh-CN" altLang="en-US" dirty="0"/>
              <a:t>。</a:t>
            </a:r>
            <a:r>
              <a:rPr lang="en-US" altLang="zh-CN" dirty="0"/>
              <a:t>Spring Boot</a:t>
            </a:r>
            <a:r>
              <a:rPr lang="zh-CN" altLang="en-US" dirty="0"/>
              <a:t>默认的日志级别为</a:t>
            </a:r>
            <a:r>
              <a:rPr lang="en-US" altLang="zh-CN" dirty="0">
                <a:solidFill>
                  <a:srgbClr val="C00000"/>
                </a:solidFill>
              </a:rPr>
              <a:t>INFO</a:t>
            </a:r>
            <a:r>
              <a:rPr lang="zh-CN" altLang="en-US" dirty="0"/>
              <a:t>，日志信息可以打印到控制台。但开发者可以自己设定</a:t>
            </a:r>
            <a:r>
              <a:rPr lang="en-US" altLang="zh-CN" dirty="0"/>
              <a:t>Spring Boot</a:t>
            </a:r>
            <a:r>
              <a:rPr lang="zh-CN" altLang="en-US" dirty="0"/>
              <a:t>项目的日志输出级别，例如在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配置文件中加入以下配置：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DD413-F790-4A71-BE9E-DFDF0085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EA7D9B-A2E0-47B3-A61E-907A1966CF4B}"/>
              </a:ext>
            </a:extLst>
          </p:cNvPr>
          <p:cNvSpPr txBox="1"/>
          <p:nvPr/>
        </p:nvSpPr>
        <p:spPr>
          <a:xfrm>
            <a:off x="1222873" y="3429000"/>
            <a:ext cx="497962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设定日志的默认级别为</a:t>
            </a:r>
            <a:r>
              <a:rPr lang="en-US" altLang="zh-CN" dirty="0"/>
              <a:t>info</a:t>
            </a:r>
          </a:p>
          <a:p>
            <a:r>
              <a:rPr lang="en-US" altLang="zh-CN" dirty="0" err="1"/>
              <a:t>logging.level.root</a:t>
            </a:r>
            <a:r>
              <a:rPr lang="en-US" altLang="zh-CN" dirty="0"/>
              <a:t>=info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设定</a:t>
            </a:r>
            <a:r>
              <a:rPr lang="en-US" altLang="zh-CN" dirty="0"/>
              <a:t>org</a:t>
            </a:r>
            <a:r>
              <a:rPr lang="zh-CN" altLang="en-US" dirty="0"/>
              <a:t>包下的日志级别为</a:t>
            </a:r>
            <a:r>
              <a:rPr lang="en-US" altLang="zh-CN" dirty="0"/>
              <a:t>warn</a:t>
            </a:r>
          </a:p>
          <a:p>
            <a:r>
              <a:rPr lang="en-US" altLang="zh-CN" dirty="0"/>
              <a:t>logging.level.org=warn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设定</a:t>
            </a:r>
            <a:r>
              <a:rPr lang="en-US" altLang="zh-CN" dirty="0"/>
              <a:t>com.ch.ch4_1</a:t>
            </a:r>
            <a:r>
              <a:rPr lang="zh-CN" altLang="en-US" dirty="0"/>
              <a:t>包下的日志级别为</a:t>
            </a:r>
            <a:r>
              <a:rPr lang="en-US" altLang="zh-CN" dirty="0"/>
              <a:t>debug</a:t>
            </a:r>
          </a:p>
          <a:p>
            <a:r>
              <a:rPr lang="en-US" altLang="zh-CN" dirty="0"/>
              <a:t>logging.level.com.ch.ch4_1=debug</a:t>
            </a:r>
          </a:p>
        </p:txBody>
      </p:sp>
    </p:spTree>
    <p:extLst>
      <p:ext uri="{BB962C8B-B14F-4D97-AF65-F5344CB8AC3E}">
        <p14:creationId xmlns:p14="http://schemas.microsoft.com/office/powerpoint/2010/main" val="3446009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7F8CE-F93D-4454-AD11-4313C2BC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输出日志到文件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E5686-EDF8-42B0-AC83-0680134B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项目默认并没有输出日志到文件，但开发者可以在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配置文件中指定日志输出到文件，配置示例如下：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229F4-AD10-4A71-82FF-E0D43ABF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35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38E8D7-18E6-4336-BFBB-6DC081E742B5}"/>
              </a:ext>
            </a:extLst>
          </p:cNvPr>
          <p:cNvSpPr txBox="1"/>
          <p:nvPr/>
        </p:nvSpPr>
        <p:spPr>
          <a:xfrm>
            <a:off x="1189822" y="2952520"/>
            <a:ext cx="38228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logging.file=my.log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02C5E2-FAFB-488A-A6D7-343A2A11F7B6}"/>
              </a:ext>
            </a:extLst>
          </p:cNvPr>
          <p:cNvSpPr txBox="1"/>
          <p:nvPr/>
        </p:nvSpPr>
        <p:spPr>
          <a:xfrm>
            <a:off x="4269955" y="2449915"/>
            <a:ext cx="708384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该日志文件位于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项目运行的当前目录（项目工程目录下）。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A4EC29-1BF3-4046-A25E-4B97A8DAA1BD}"/>
              </a:ext>
            </a:extLst>
          </p:cNvPr>
          <p:cNvCxnSpPr/>
          <p:nvPr/>
        </p:nvCxnSpPr>
        <p:spPr>
          <a:xfrm flipV="1">
            <a:off x="2952520" y="2634581"/>
            <a:ext cx="1317435" cy="502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11B86C0-60FC-4403-BEE3-39937781CF2D}"/>
              </a:ext>
            </a:extLst>
          </p:cNvPr>
          <p:cNvSpPr txBox="1"/>
          <p:nvPr/>
        </p:nvSpPr>
        <p:spPr>
          <a:xfrm>
            <a:off x="1189822" y="3587992"/>
            <a:ext cx="38228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zh-CN" dirty="0"/>
              <a:t>logging.file=c:/log/my.log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30A0B1-0432-439B-96F6-35F11FD14AAE}"/>
              </a:ext>
            </a:extLst>
          </p:cNvPr>
          <p:cNvSpPr txBox="1"/>
          <p:nvPr/>
        </p:nvSpPr>
        <p:spPr>
          <a:xfrm>
            <a:off x="5647981" y="3204136"/>
            <a:ext cx="535419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c:/log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目录下生成一个名为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my.log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的日志文件。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C5C5562-2EC8-4ED8-896E-F6DBA9244B9F}"/>
              </a:ext>
            </a:extLst>
          </p:cNvPr>
          <p:cNvCxnSpPr>
            <a:cxnSpLocks/>
          </p:cNvCxnSpPr>
          <p:nvPr/>
        </p:nvCxnSpPr>
        <p:spPr>
          <a:xfrm flipV="1">
            <a:off x="3922005" y="3429000"/>
            <a:ext cx="1850834" cy="410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F7B04B5-12BE-4670-AA45-56BBC5AF06F7}"/>
              </a:ext>
            </a:extLst>
          </p:cNvPr>
          <p:cNvSpPr txBox="1"/>
          <p:nvPr/>
        </p:nvSpPr>
        <p:spPr>
          <a:xfrm>
            <a:off x="1112704" y="4208443"/>
            <a:ext cx="988947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不管日志文件位于何处，当日志文件大小到达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10MB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时，将自动生成一个新日志文件。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982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08978-3CDD-417C-9B3E-2EFD1D6A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日志格式控制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0CB38-5694-4BFF-AC74-D9DEF371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C879A4-3784-4476-A915-F4409EC2128A}"/>
              </a:ext>
            </a:extLst>
          </p:cNvPr>
          <p:cNvSpPr txBox="1"/>
          <p:nvPr/>
        </p:nvSpPr>
        <p:spPr>
          <a:xfrm>
            <a:off x="947451" y="1410159"/>
            <a:ext cx="9981282" cy="8811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logging.pattern.console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=%level %date{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-MM-dd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HH:mm:ss:SSS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%logger{50}.%M %L :%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logging.pattern.file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=%level %date{ISO8601} %logger{50}.%M %L :%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87720E-FF65-4962-BA47-59252DCE8121}"/>
              </a:ext>
            </a:extLst>
          </p:cNvPr>
          <p:cNvSpPr txBox="1"/>
          <p:nvPr/>
        </p:nvSpPr>
        <p:spPr>
          <a:xfrm>
            <a:off x="8494006" y="2500829"/>
            <a:ext cx="243472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控制台日志输出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741AC10-C727-475D-BD43-D8F621FBD62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053945" y="1850728"/>
            <a:ext cx="657425" cy="65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BB90CF3-0902-4FCB-8775-C645D6D66754}"/>
              </a:ext>
            </a:extLst>
          </p:cNvPr>
          <p:cNvSpPr txBox="1"/>
          <p:nvPr/>
        </p:nvSpPr>
        <p:spPr>
          <a:xfrm>
            <a:off x="947451" y="2500829"/>
            <a:ext cx="230252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文件日志输出格式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F6F9247-EF54-42CB-94B2-D52CAAC68DEF}"/>
              </a:ext>
            </a:extLst>
          </p:cNvPr>
          <p:cNvCxnSpPr>
            <a:endCxn id="10" idx="3"/>
          </p:cNvCxnSpPr>
          <p:nvPr/>
        </p:nvCxnSpPr>
        <p:spPr>
          <a:xfrm flipH="1">
            <a:off x="3249976" y="2291298"/>
            <a:ext cx="694063" cy="394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6A98F24-A1C1-4B58-9A66-AFE907A5B22E}"/>
              </a:ext>
            </a:extLst>
          </p:cNvPr>
          <p:cNvSpPr txBox="1"/>
          <p:nvPr/>
        </p:nvSpPr>
        <p:spPr>
          <a:xfrm>
            <a:off x="947451" y="3183875"/>
            <a:ext cx="9981283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logging.pattern.console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：指定控制台日志格式。</a:t>
            </a:r>
          </a:p>
          <a:p>
            <a:pPr indent="266700" algn="just"/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logging.pattern.file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：指定日志文件格式。</a:t>
            </a: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%level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：指定输出日志级别。</a:t>
            </a: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%date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：指定日志发生的时间。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ISO8601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表示标准日期，相当于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-MM-dd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HH:mm:ss:SSS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%logger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：指定输出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Looger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的名字，包名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类名，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{n}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限定了输出长度。</a:t>
            </a: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%M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：指定日志发生时的方法名。</a:t>
            </a: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：指定日志调用时所在代码行，适用于开发调试，线上运行时不建议使用此参数，因为获取代码行对性能有消耗。</a:t>
            </a: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%m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：表示日志消息。</a:t>
            </a: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：表示日志换行。</a:t>
            </a:r>
          </a:p>
        </p:txBody>
      </p:sp>
    </p:spTree>
    <p:extLst>
      <p:ext uri="{BB962C8B-B14F-4D97-AF65-F5344CB8AC3E}">
        <p14:creationId xmlns:p14="http://schemas.microsoft.com/office/powerpoint/2010/main" val="3619784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6.1 Spring Boot</a:t>
            </a:r>
            <a:r>
              <a:rPr kumimoji="1" lang="zh-CN" altLang="en-US" dirty="0"/>
              <a:t>的基本配置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6.2 </a:t>
            </a:r>
            <a:r>
              <a:rPr kumimoji="1" lang="zh-CN" altLang="en-US" dirty="0"/>
              <a:t>读取应用配置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6.3 </a:t>
            </a:r>
            <a:r>
              <a:rPr kumimoji="1" lang="zh-CN" altLang="en-US" dirty="0"/>
              <a:t>日志配置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6.4 Spring Boot</a:t>
            </a:r>
            <a:r>
              <a:rPr kumimoji="1" lang="zh-CN" altLang="en-US" dirty="0">
                <a:solidFill>
                  <a:srgbClr val="C00000"/>
                </a:solidFill>
              </a:rPr>
              <a:t>的自动配置原理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6.5 Spring Boot</a:t>
            </a:r>
            <a:r>
              <a:rPr kumimoji="1" lang="zh-CN" altLang="en-US" dirty="0"/>
              <a:t>的条件注解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698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248B-487F-479F-B63C-43774060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Spring Boot</a:t>
            </a:r>
            <a:r>
              <a:rPr lang="zh-CN" altLang="en-US" dirty="0"/>
              <a:t>的自动配置原理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98FB7-DE3E-411B-ABFC-975D2B47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6.1.1</a:t>
            </a:r>
            <a:r>
              <a:rPr lang="zh-CN" altLang="en-US" dirty="0"/>
              <a:t>节，我们可知</a:t>
            </a:r>
            <a:r>
              <a:rPr lang="en-US" altLang="zh-CN" dirty="0"/>
              <a:t>Spring Boot</a:t>
            </a:r>
            <a:r>
              <a:rPr lang="zh-CN" altLang="en-US" dirty="0"/>
              <a:t>使用核心注解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将一个带有</a:t>
            </a:r>
            <a:r>
              <a:rPr lang="en-US" altLang="zh-CN" dirty="0"/>
              <a:t>main</a:t>
            </a:r>
            <a:r>
              <a:rPr lang="zh-CN" altLang="en-US" dirty="0"/>
              <a:t>方法的类标注为应用的启动类。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注解最主要的功能之一是为</a:t>
            </a:r>
            <a:r>
              <a:rPr lang="en-US" altLang="zh-CN" dirty="0"/>
              <a:t>Spring Boot</a:t>
            </a:r>
            <a:r>
              <a:rPr lang="zh-CN" altLang="en-US" dirty="0"/>
              <a:t>开启了一个</a:t>
            </a:r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注解的</a:t>
            </a:r>
            <a:r>
              <a:rPr lang="zh-CN" altLang="en-US" dirty="0">
                <a:solidFill>
                  <a:srgbClr val="C00000"/>
                </a:solidFill>
              </a:rPr>
              <a:t>自动配置</a:t>
            </a:r>
            <a:r>
              <a:rPr lang="zh-CN" altLang="en-US" dirty="0"/>
              <a:t>功能。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注解主要利用了一个类名为</a:t>
            </a:r>
            <a:r>
              <a:rPr lang="en-US" altLang="zh-CN" dirty="0" err="1">
                <a:solidFill>
                  <a:srgbClr val="C00000"/>
                </a:solidFill>
              </a:rPr>
              <a:t>AutoConfigurationImportSelector</a:t>
            </a:r>
            <a:r>
              <a:rPr lang="zh-CN" altLang="en-US" dirty="0"/>
              <a:t>的选择器向</a:t>
            </a:r>
            <a:r>
              <a:rPr lang="en-US" altLang="zh-CN" dirty="0"/>
              <a:t>Spring</a:t>
            </a:r>
            <a:r>
              <a:rPr lang="zh-CN" altLang="en-US" dirty="0"/>
              <a:t>容器自动配置一些组件。</a:t>
            </a:r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注解的源代码可以从</a:t>
            </a:r>
            <a:r>
              <a:rPr lang="en-US" altLang="zh-CN" dirty="0"/>
              <a:t>spring-boot-autoconfigure-2.4.1.jar</a:t>
            </a:r>
            <a:r>
              <a:rPr lang="zh-CN" altLang="en-US" dirty="0"/>
              <a:t>（</a:t>
            </a:r>
            <a:r>
              <a:rPr lang="en-US" altLang="zh-CN" dirty="0" err="1"/>
              <a:t>org.springframework.boot.autoconfigure</a:t>
            </a:r>
            <a:r>
              <a:rPr lang="zh-CN" altLang="en-US" dirty="0"/>
              <a:t>）依赖包中查看。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D3459-C7E1-45B0-A1F1-520E370D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49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F71E-244C-49E7-9AF2-C96F039B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Spring Boot</a:t>
            </a:r>
            <a:r>
              <a:rPr lang="zh-CN" altLang="en-US" dirty="0"/>
              <a:t>的基本配置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36C05-0366-42B0-8303-486061F8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6.1.1 </a:t>
            </a:r>
            <a:r>
              <a:rPr lang="zh-CN" altLang="en-US" dirty="0">
                <a:solidFill>
                  <a:srgbClr val="C00000"/>
                </a:solidFill>
              </a:rPr>
              <a:t>启动类和核心注解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</a:p>
          <a:p>
            <a:r>
              <a:rPr lang="en-US" altLang="zh-CN" dirty="0"/>
              <a:t>6.1.2 </a:t>
            </a:r>
            <a:r>
              <a:rPr lang="zh-CN" altLang="en-US" dirty="0"/>
              <a:t>关闭某个特定的自动配置</a:t>
            </a:r>
            <a:endParaRPr lang="en-US" altLang="zh-CN" dirty="0"/>
          </a:p>
          <a:p>
            <a:r>
              <a:rPr lang="en-US" altLang="zh-CN" dirty="0"/>
              <a:t>6.1.3 </a:t>
            </a:r>
            <a:r>
              <a:rPr lang="zh-CN" altLang="en-US" dirty="0"/>
              <a:t>定制</a:t>
            </a:r>
            <a:r>
              <a:rPr lang="en-US" altLang="zh-CN" dirty="0"/>
              <a:t>Banner</a:t>
            </a:r>
          </a:p>
          <a:p>
            <a:r>
              <a:rPr lang="en-US" altLang="zh-CN" dirty="0"/>
              <a:t>6.1.4 </a:t>
            </a:r>
            <a:r>
              <a:rPr lang="zh-CN" altLang="en-US" dirty="0"/>
              <a:t>关闭</a:t>
            </a:r>
            <a:r>
              <a:rPr lang="en-US" altLang="zh-CN" dirty="0"/>
              <a:t>banner</a:t>
            </a:r>
          </a:p>
          <a:p>
            <a:r>
              <a:rPr lang="en-US" altLang="zh-CN" dirty="0"/>
              <a:t>6.1.5 Spring Boot</a:t>
            </a:r>
            <a:r>
              <a:rPr lang="zh-CN" altLang="en-US" dirty="0"/>
              <a:t>的全局配置文件</a:t>
            </a:r>
            <a:endParaRPr lang="en-US" altLang="zh-CN" dirty="0"/>
          </a:p>
          <a:p>
            <a:r>
              <a:rPr lang="en-US" altLang="zh-CN" dirty="0"/>
              <a:t>6.1.6 Spring Boot</a:t>
            </a:r>
            <a:r>
              <a:rPr lang="zh-CN" altLang="en-US" dirty="0"/>
              <a:t>的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93CB9-6285-43E8-9998-FA66383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868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41292-F42A-4A5C-A149-71009B73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Spring Boot</a:t>
            </a:r>
            <a:r>
              <a:rPr lang="zh-CN" altLang="en-US" dirty="0"/>
              <a:t>的自动配置原理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D73F7-57BE-4AB7-8258-4DBADCAEE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1071034" cy="4586694"/>
          </a:xfrm>
        </p:spPr>
        <p:txBody>
          <a:bodyPr/>
          <a:lstStyle/>
          <a:p>
            <a:r>
              <a:rPr lang="zh-CN" altLang="en-US" dirty="0"/>
              <a:t>从源代码中可以看出，最终</a:t>
            </a:r>
            <a:r>
              <a:rPr lang="en-US" altLang="zh-CN" dirty="0"/>
              <a:t>Spring Boot</a:t>
            </a:r>
            <a:r>
              <a:rPr lang="zh-CN" altLang="en-US" dirty="0"/>
              <a:t>是通过加载所有（</a:t>
            </a:r>
            <a:r>
              <a:rPr lang="en-US" altLang="zh-CN" dirty="0"/>
              <a:t>in multiple JAR files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C00000"/>
                </a:solidFill>
              </a:rPr>
              <a:t>META-INF/</a:t>
            </a:r>
            <a:r>
              <a:rPr lang="en-US" altLang="zh-CN" dirty="0" err="1">
                <a:solidFill>
                  <a:srgbClr val="C00000"/>
                </a:solidFill>
              </a:rPr>
              <a:t>spring.factories</a:t>
            </a:r>
            <a:r>
              <a:rPr lang="zh-CN" altLang="en-US" dirty="0"/>
              <a:t>配置文件进行自动配置的。所以，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注解通过使用</a:t>
            </a:r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注解自动配置的原理是：从</a:t>
            </a:r>
            <a:r>
              <a:rPr lang="en-US" altLang="zh-CN" dirty="0" err="1"/>
              <a:t>classpath</a:t>
            </a:r>
            <a:r>
              <a:rPr lang="zh-CN" altLang="en-US" dirty="0"/>
              <a:t>中搜索所有</a:t>
            </a:r>
            <a:r>
              <a:rPr lang="en-US" altLang="zh-CN" dirty="0">
                <a:solidFill>
                  <a:srgbClr val="C00000"/>
                </a:solidFill>
              </a:rPr>
              <a:t>META-INF/</a:t>
            </a:r>
            <a:r>
              <a:rPr lang="en-US" altLang="zh-CN" dirty="0" err="1">
                <a:solidFill>
                  <a:srgbClr val="C00000"/>
                </a:solidFill>
              </a:rPr>
              <a:t>spring.factories</a:t>
            </a:r>
            <a:r>
              <a:rPr lang="zh-CN" altLang="en-US" dirty="0"/>
              <a:t>配置文件，并将其中</a:t>
            </a:r>
            <a:r>
              <a:rPr lang="en-US" altLang="zh-CN" dirty="0" err="1"/>
              <a:t>org.springframework.boot.autoconfigure.</a:t>
            </a:r>
            <a:r>
              <a:rPr lang="en-US" altLang="zh-CN" dirty="0" err="1">
                <a:solidFill>
                  <a:srgbClr val="C00000"/>
                </a:solidFill>
              </a:rPr>
              <a:t>EnableAutoConfiguration</a:t>
            </a:r>
            <a:r>
              <a:rPr lang="zh-CN" altLang="en-US" dirty="0"/>
              <a:t>对应的配置项通过</a:t>
            </a:r>
            <a:r>
              <a:rPr lang="en-US" altLang="zh-CN" dirty="0">
                <a:solidFill>
                  <a:srgbClr val="C00000"/>
                </a:solidFill>
              </a:rPr>
              <a:t>Java</a:t>
            </a:r>
            <a:r>
              <a:rPr lang="zh-CN" altLang="en-US" dirty="0">
                <a:solidFill>
                  <a:srgbClr val="C00000"/>
                </a:solidFill>
              </a:rPr>
              <a:t>反射机制</a:t>
            </a:r>
            <a:r>
              <a:rPr lang="zh-CN" altLang="en-US" dirty="0"/>
              <a:t>进行实例化，然后汇总并加载到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IoC</a:t>
            </a:r>
            <a:r>
              <a:rPr lang="zh-CN" altLang="en-US" dirty="0"/>
              <a:t>容器。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BDFC0-6F3B-4EC2-B3D7-E44562C6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9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6.1 Spring Boot</a:t>
            </a:r>
            <a:r>
              <a:rPr kumimoji="1" lang="zh-CN" altLang="en-US" dirty="0"/>
              <a:t>的基本配置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6.2 </a:t>
            </a:r>
            <a:r>
              <a:rPr kumimoji="1" lang="zh-CN" altLang="en-US" dirty="0"/>
              <a:t>读取应用配置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6.3 </a:t>
            </a:r>
            <a:r>
              <a:rPr kumimoji="1" lang="zh-CN" altLang="en-US" dirty="0"/>
              <a:t>日志配置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6.4 Spring Boot</a:t>
            </a:r>
            <a:r>
              <a:rPr kumimoji="1" lang="zh-CN" altLang="en-US" dirty="0"/>
              <a:t>的自动配置原理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6.5 Spring Boot</a:t>
            </a:r>
            <a:r>
              <a:rPr kumimoji="1" lang="zh-CN" altLang="en-US" dirty="0">
                <a:solidFill>
                  <a:srgbClr val="C00000"/>
                </a:solidFill>
              </a:rPr>
              <a:t>的条件注解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55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BD0B-646E-4600-B7DF-032C0AA9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Spring Boot</a:t>
            </a:r>
            <a:r>
              <a:rPr lang="zh-CN" altLang="en-US" dirty="0"/>
              <a:t>的条件注解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4FFDA-823B-4FE3-8B93-10D8341A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6.5.1 </a:t>
            </a:r>
            <a:r>
              <a:rPr lang="zh-CN" altLang="en-US" dirty="0">
                <a:solidFill>
                  <a:srgbClr val="C00000"/>
                </a:solidFill>
              </a:rPr>
              <a:t>条件注解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6.5.2 </a:t>
            </a:r>
            <a:r>
              <a:rPr lang="zh-CN" altLang="en-US" dirty="0"/>
              <a:t>实例分析</a:t>
            </a:r>
            <a:endParaRPr lang="en-US" altLang="zh-CN" dirty="0"/>
          </a:p>
          <a:p>
            <a:r>
              <a:rPr lang="en-US" altLang="zh-CN" dirty="0"/>
              <a:t>6.5.3 </a:t>
            </a:r>
            <a:r>
              <a:rPr lang="zh-CN" altLang="en-US" dirty="0"/>
              <a:t>自定义条件</a:t>
            </a:r>
            <a:endParaRPr lang="en-US" altLang="zh-CN" dirty="0"/>
          </a:p>
          <a:p>
            <a:r>
              <a:rPr lang="en-US" altLang="zh-CN" dirty="0"/>
              <a:t>6.5.4 </a:t>
            </a:r>
            <a:r>
              <a:rPr lang="zh-CN" altLang="en-US" dirty="0"/>
              <a:t>自定义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696BF-87BD-49AE-BF01-5C1FB722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16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4A637-AC51-4384-8B0E-7CE5576A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6.5.1 </a:t>
            </a:r>
            <a:r>
              <a:rPr lang="zh-CN" altLang="en-US" dirty="0"/>
              <a:t>条件注解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D813F-C73A-4064-85D6-AA4F7263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spring.factories</a:t>
            </a:r>
            <a:r>
              <a:rPr lang="zh-CN" altLang="en-US" dirty="0"/>
              <a:t>配置文件中任意一个</a:t>
            </a:r>
            <a:r>
              <a:rPr lang="en-US" altLang="zh-CN" dirty="0" err="1">
                <a:solidFill>
                  <a:srgbClr val="C00000"/>
                </a:solidFill>
              </a:rPr>
              <a:t>AutoConfiguration</a:t>
            </a:r>
            <a:r>
              <a:rPr lang="zh-CN" altLang="en-US" dirty="0"/>
              <a:t>，一般都可以找到</a:t>
            </a:r>
            <a:r>
              <a:rPr lang="zh-CN" altLang="en-US" dirty="0">
                <a:solidFill>
                  <a:srgbClr val="C00000"/>
                </a:solidFill>
              </a:rPr>
              <a:t>条件注解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所谓</a:t>
            </a:r>
            <a:r>
              <a:rPr lang="en-US" altLang="zh-CN" dirty="0"/>
              <a:t>Spring</a:t>
            </a:r>
            <a:r>
              <a:rPr lang="zh-CN" altLang="en-US" dirty="0"/>
              <a:t>的条件注解，就是应用程序的配置类在</a:t>
            </a:r>
            <a:r>
              <a:rPr lang="zh-CN" altLang="en-US" dirty="0">
                <a:solidFill>
                  <a:srgbClr val="C00000"/>
                </a:solidFill>
              </a:rPr>
              <a:t>满足某些特定条件</a:t>
            </a:r>
            <a:r>
              <a:rPr lang="zh-CN" altLang="en-US" dirty="0"/>
              <a:t>才会被</a:t>
            </a:r>
            <a:r>
              <a:rPr lang="zh-CN" altLang="en-US" dirty="0">
                <a:solidFill>
                  <a:srgbClr val="C00000"/>
                </a:solidFill>
              </a:rPr>
              <a:t>自动启用此配置类的配置项</a:t>
            </a:r>
            <a:r>
              <a:rPr lang="zh-CN" altLang="en-US" dirty="0"/>
              <a:t>。</a:t>
            </a:r>
            <a:r>
              <a:rPr lang="en-US" altLang="zh-CN" dirty="0"/>
              <a:t>Spring Boot</a:t>
            </a:r>
            <a:r>
              <a:rPr lang="zh-CN" altLang="en-US" dirty="0"/>
              <a:t>的条件注解位于</a:t>
            </a:r>
            <a:r>
              <a:rPr lang="en-US" altLang="zh-CN" dirty="0"/>
              <a:t>spring-boot-autoconfigure-2.4.1.jar</a:t>
            </a:r>
            <a:r>
              <a:rPr lang="zh-CN" altLang="en-US" dirty="0"/>
              <a:t>的</a:t>
            </a:r>
            <a:r>
              <a:rPr lang="en-US" altLang="zh-CN" dirty="0" err="1"/>
              <a:t>org.springframework.boot.autoconfigure.</a:t>
            </a:r>
            <a:r>
              <a:rPr lang="en-US" altLang="zh-CN" dirty="0" err="1">
                <a:solidFill>
                  <a:srgbClr val="C00000"/>
                </a:solidFill>
              </a:rPr>
              <a:t>condition</a:t>
            </a:r>
            <a:r>
              <a:rPr lang="zh-CN" altLang="en-US" dirty="0"/>
              <a:t>包下。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条件注解</a:t>
            </a:r>
            <a:r>
              <a:rPr lang="zh-CN" altLang="en-US" dirty="0"/>
              <a:t>都是组合了</a:t>
            </a:r>
            <a:r>
              <a:rPr lang="en-US" altLang="zh-CN" dirty="0">
                <a:solidFill>
                  <a:srgbClr val="C00000"/>
                </a:solidFill>
              </a:rPr>
              <a:t>@Conditional</a:t>
            </a:r>
            <a:r>
              <a:rPr lang="zh-CN" altLang="en-US" dirty="0"/>
              <a:t>元注解，只是针对不同的条件去实现。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3AC4-0D3D-446D-AC9A-5DC82CE1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74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BD0B-646E-4600-B7DF-032C0AA9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Spring Boot</a:t>
            </a:r>
            <a:r>
              <a:rPr lang="zh-CN" altLang="en-US" dirty="0"/>
              <a:t>的条件注解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4FFDA-823B-4FE3-8B93-10D8341A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6.5.1 </a:t>
            </a:r>
            <a:r>
              <a:rPr lang="zh-CN" altLang="en-US" dirty="0"/>
              <a:t>条件注解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6.5.2 </a:t>
            </a:r>
            <a:r>
              <a:rPr lang="zh-CN" altLang="en-US" dirty="0">
                <a:solidFill>
                  <a:srgbClr val="C00000"/>
                </a:solidFill>
              </a:rPr>
              <a:t>实例分析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6.5.3 </a:t>
            </a:r>
            <a:r>
              <a:rPr lang="zh-CN" altLang="en-US" dirty="0"/>
              <a:t>自定义条件</a:t>
            </a:r>
            <a:endParaRPr lang="en-US" altLang="zh-CN" dirty="0"/>
          </a:p>
          <a:p>
            <a:r>
              <a:rPr lang="en-US" altLang="zh-CN" dirty="0"/>
              <a:t>6.5.4 </a:t>
            </a:r>
            <a:r>
              <a:rPr lang="zh-CN" altLang="en-US" dirty="0"/>
              <a:t>自定义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696BF-87BD-49AE-BF01-5C1FB722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520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B93D-F83B-4C10-9A8C-7B5B57F4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6.5.2 </a:t>
            </a:r>
            <a:r>
              <a:rPr lang="zh-CN" altLang="en-US" dirty="0"/>
              <a:t>实例分析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52E8B-2E33-4A8A-B825-E6F62B03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Spring MVC</a:t>
            </a:r>
            <a:r>
              <a:rPr lang="zh-CN" altLang="en-US" dirty="0"/>
              <a:t>项目的</a:t>
            </a:r>
            <a:r>
              <a:rPr lang="en-US" altLang="zh-CN" dirty="0"/>
              <a:t>web.xml</a:t>
            </a:r>
            <a:r>
              <a:rPr lang="zh-CN" altLang="en-US" dirty="0"/>
              <a:t>文件中</a:t>
            </a:r>
            <a:r>
              <a:rPr lang="zh-CN" altLang="en-US" dirty="0">
                <a:solidFill>
                  <a:srgbClr val="C00000"/>
                </a:solidFill>
              </a:rPr>
              <a:t>过滤器的配置</a:t>
            </a:r>
            <a:r>
              <a:rPr lang="zh-CN" altLang="en-US" dirty="0"/>
              <a:t>可知，</a:t>
            </a:r>
            <a:r>
              <a:rPr lang="en-US" altLang="zh-CN" dirty="0"/>
              <a:t>Spring Boot</a:t>
            </a:r>
            <a:r>
              <a:rPr lang="zh-CN" altLang="en-US" dirty="0"/>
              <a:t>自动配置</a:t>
            </a:r>
            <a:r>
              <a:rPr lang="en-US" altLang="zh-CN" dirty="0"/>
              <a:t>HTTP</a:t>
            </a:r>
            <a:r>
              <a:rPr lang="zh-CN" altLang="en-US" dirty="0"/>
              <a:t>编码需要满足的条件是：配置</a:t>
            </a:r>
            <a:r>
              <a:rPr lang="en-US" altLang="zh-CN" dirty="0" err="1">
                <a:solidFill>
                  <a:srgbClr val="C00000"/>
                </a:solidFill>
              </a:rPr>
              <a:t>CharacterEncodingFilter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Bean</a:t>
            </a:r>
            <a:r>
              <a:rPr lang="zh-CN" altLang="en-US" dirty="0"/>
              <a:t>，并设置</a:t>
            </a:r>
            <a:r>
              <a:rPr lang="en-US" altLang="zh-CN" dirty="0">
                <a:solidFill>
                  <a:srgbClr val="C00000"/>
                </a:solidFill>
              </a:rPr>
              <a:t>encoding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forceEncoding</a:t>
            </a:r>
            <a:r>
              <a:rPr lang="zh-CN" altLang="en-US" dirty="0"/>
              <a:t>这两个参数。</a:t>
            </a:r>
            <a:endParaRPr lang="en-US" altLang="zh-CN" dirty="0"/>
          </a:p>
          <a:p>
            <a:r>
              <a:rPr lang="zh-CN" altLang="en-US" dirty="0"/>
              <a:t>通过查看源代码可知</a:t>
            </a:r>
            <a:r>
              <a:rPr lang="en-US" altLang="zh-CN" dirty="0"/>
              <a:t>org.springframework.boot.autoconfigure.web.servlet.</a:t>
            </a:r>
            <a:r>
              <a:rPr lang="en-US" altLang="zh-CN" dirty="0">
                <a:solidFill>
                  <a:srgbClr val="C00000"/>
                </a:solidFill>
              </a:rPr>
              <a:t>HttpEncodingAutoConfiguration</a:t>
            </a:r>
            <a:r>
              <a:rPr lang="zh-CN" altLang="en-US" dirty="0"/>
              <a:t>类，根据条件注解配置了</a:t>
            </a:r>
            <a:r>
              <a:rPr lang="en-US" altLang="zh-CN" dirty="0" err="1">
                <a:solidFill>
                  <a:srgbClr val="C00000"/>
                </a:solidFill>
              </a:rPr>
              <a:t>CharacterEncodingFilter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Bean</a:t>
            </a:r>
            <a:r>
              <a:rPr lang="zh-CN" altLang="en-US" dirty="0"/>
              <a:t>，并设置了</a:t>
            </a:r>
            <a:r>
              <a:rPr lang="en-US" altLang="zh-CN" dirty="0">
                <a:solidFill>
                  <a:srgbClr val="C00000"/>
                </a:solidFill>
              </a:rPr>
              <a:t>encoding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forceEncoding</a:t>
            </a:r>
            <a:r>
              <a:rPr lang="zh-CN" altLang="en-US" dirty="0"/>
              <a:t>这两个参数。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27975E-78BE-4FDA-8DD8-033E1B2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80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BD0B-646E-4600-B7DF-032C0AA9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Spring Boot</a:t>
            </a:r>
            <a:r>
              <a:rPr lang="zh-CN" altLang="en-US" dirty="0"/>
              <a:t>的条件注解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4FFDA-823B-4FE3-8B93-10D8341A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6.5.1 </a:t>
            </a:r>
            <a:r>
              <a:rPr lang="zh-CN" altLang="en-US" dirty="0"/>
              <a:t>条件注解</a:t>
            </a:r>
            <a:endParaRPr lang="en-US" altLang="zh-CN" dirty="0"/>
          </a:p>
          <a:p>
            <a:r>
              <a:rPr lang="en-US" altLang="zh-CN" dirty="0"/>
              <a:t>6.5.2 </a:t>
            </a:r>
            <a:r>
              <a:rPr lang="zh-CN" altLang="en-US" dirty="0"/>
              <a:t>实例分析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6.5.3 </a:t>
            </a:r>
            <a:r>
              <a:rPr lang="zh-CN" altLang="en-US" dirty="0">
                <a:solidFill>
                  <a:srgbClr val="C00000"/>
                </a:solidFill>
              </a:rPr>
              <a:t>自定义条件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6.5.4 </a:t>
            </a:r>
            <a:r>
              <a:rPr lang="zh-CN" altLang="en-US" dirty="0"/>
              <a:t>自定义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696BF-87BD-49AE-BF01-5C1FB722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376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2283F-799B-4CE2-A8A7-1DF28024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6.5.3 </a:t>
            </a:r>
            <a:r>
              <a:rPr lang="zh-CN" altLang="en-US" dirty="0"/>
              <a:t>自定义条件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81216-F37A-495A-89A1-B12C30E1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@Conditional</a:t>
            </a:r>
            <a:r>
              <a:rPr lang="zh-CN" altLang="en-US" dirty="0"/>
              <a:t>注解根据满足某</a:t>
            </a:r>
            <a:r>
              <a:rPr lang="zh-CN" altLang="en-US" dirty="0">
                <a:solidFill>
                  <a:srgbClr val="C00000"/>
                </a:solidFill>
              </a:rPr>
              <a:t>特定条件</a:t>
            </a:r>
            <a:r>
              <a:rPr lang="zh-CN" altLang="en-US" dirty="0"/>
              <a:t>创建一个特定的</a:t>
            </a:r>
            <a:r>
              <a:rPr lang="en-US" altLang="zh-CN" dirty="0">
                <a:solidFill>
                  <a:srgbClr val="C00000"/>
                </a:solidFill>
              </a:rPr>
              <a:t>Bean</a:t>
            </a:r>
            <a:r>
              <a:rPr lang="zh-CN" altLang="en-US" dirty="0"/>
              <a:t>。例如，当某</a:t>
            </a:r>
            <a:r>
              <a:rPr lang="en-US" altLang="zh-CN" dirty="0"/>
              <a:t>jar</a:t>
            </a:r>
            <a:r>
              <a:rPr lang="zh-CN" altLang="en-US" dirty="0"/>
              <a:t>包在类路径下时，自动配置一个或多个</a:t>
            </a:r>
            <a:r>
              <a:rPr lang="en-US" altLang="zh-CN" dirty="0"/>
              <a:t>Bean</a:t>
            </a:r>
            <a:r>
              <a:rPr lang="zh-CN" altLang="en-US" dirty="0"/>
              <a:t>。即根据特定条件控制</a:t>
            </a:r>
            <a:r>
              <a:rPr lang="en-US" altLang="zh-CN" dirty="0"/>
              <a:t>Bean</a:t>
            </a:r>
            <a:r>
              <a:rPr lang="zh-CN" altLang="en-US" dirty="0"/>
              <a:t>的创建行为，这样我们就可以利用此特性进行一些自动配置。那么，开发者如何自己构造条件呢？在</a:t>
            </a:r>
            <a:r>
              <a:rPr lang="en-US" altLang="zh-CN" dirty="0"/>
              <a:t>Spring</a:t>
            </a:r>
            <a:r>
              <a:rPr lang="zh-CN" altLang="en-US" dirty="0"/>
              <a:t>框架中，可以通过实现</a:t>
            </a:r>
            <a:r>
              <a:rPr lang="en-US" altLang="zh-CN" dirty="0">
                <a:solidFill>
                  <a:srgbClr val="C00000"/>
                </a:solidFill>
              </a:rPr>
              <a:t>Condition</a:t>
            </a:r>
            <a:r>
              <a:rPr lang="zh-CN" altLang="en-US" dirty="0"/>
              <a:t>接口，并重写</a:t>
            </a:r>
            <a:r>
              <a:rPr lang="en-US" altLang="zh-CN" dirty="0">
                <a:solidFill>
                  <a:srgbClr val="C00000"/>
                </a:solidFill>
              </a:rPr>
              <a:t>matches</a:t>
            </a:r>
            <a:r>
              <a:rPr lang="zh-CN" altLang="en-US" dirty="0"/>
              <a:t>方法来构造条件。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6-7</a:t>
            </a:r>
            <a:r>
              <a:rPr lang="en-US" altLang="zh-CN" dirty="0"/>
              <a:t>】</a:t>
            </a:r>
            <a:r>
              <a:rPr lang="zh-CN" altLang="en-US" dirty="0"/>
              <a:t>如果类路径</a:t>
            </a:r>
            <a:r>
              <a:rPr lang="en-US" altLang="zh-CN" dirty="0" err="1"/>
              <a:t>classpath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）下</a:t>
            </a:r>
            <a:r>
              <a:rPr lang="zh-CN" altLang="en-US" dirty="0">
                <a:solidFill>
                  <a:srgbClr val="C00000"/>
                </a:solidFill>
              </a:rPr>
              <a:t>存在</a:t>
            </a:r>
            <a:r>
              <a:rPr lang="zh-CN" altLang="en-US" dirty="0"/>
              <a:t>文件</a:t>
            </a:r>
            <a:r>
              <a:rPr lang="en-US" altLang="zh-CN" dirty="0" err="1"/>
              <a:t>test.properties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则</a:t>
            </a:r>
            <a:r>
              <a:rPr lang="zh-CN" altLang="en-US" dirty="0"/>
              <a:t>输出“</a:t>
            </a:r>
            <a:r>
              <a:rPr lang="en-US" altLang="zh-CN" dirty="0" err="1"/>
              <a:t>test.properties</a:t>
            </a:r>
            <a:r>
              <a:rPr lang="zh-CN" altLang="en-US" dirty="0"/>
              <a:t>文件存在。”；</a:t>
            </a:r>
            <a:r>
              <a:rPr lang="zh-CN" altLang="en-US" dirty="0">
                <a:solidFill>
                  <a:srgbClr val="C00000"/>
                </a:solidFill>
              </a:rPr>
              <a:t>否则</a:t>
            </a:r>
            <a:r>
              <a:rPr lang="zh-CN" altLang="en-US" dirty="0"/>
              <a:t>输出“</a:t>
            </a:r>
            <a:r>
              <a:rPr lang="en-US" altLang="zh-CN" dirty="0" err="1"/>
              <a:t>test.properties</a:t>
            </a:r>
            <a:r>
              <a:rPr lang="zh-CN" altLang="en-US" dirty="0"/>
              <a:t>文件不存在！”。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AFA17A-8042-4B77-8ED8-9DF74C76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828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0517F-742B-42B2-8FAE-8DC9D838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构造条件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54B9EE-8DB5-41B9-B42C-510A35E3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DEC6C7-C166-400B-8DFE-2BC0B649B69E}"/>
              </a:ext>
            </a:extLst>
          </p:cNvPr>
          <p:cNvSpPr txBox="1"/>
          <p:nvPr/>
        </p:nvSpPr>
        <p:spPr>
          <a:xfrm>
            <a:off x="936434" y="1498294"/>
            <a:ext cx="991518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MyCondition implements Condition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boolean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matches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(ConditionContext context, AnnotatedTypeMetadata metadata)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context.getResourceLoader().getResource("classpath:test.properties").exists();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C4859E-D497-4F54-9D40-14512B08E76B}"/>
              </a:ext>
            </a:extLst>
          </p:cNvPr>
          <p:cNvSpPr txBox="1"/>
          <p:nvPr/>
        </p:nvSpPr>
        <p:spPr>
          <a:xfrm>
            <a:off x="936434" y="3569465"/>
            <a:ext cx="991518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YourCondition implements Condition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boolean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matches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(ConditionContext context, AnnotatedTypeMetadata metadata)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!context.getResourceLoader().getResource("classpath:test.properties").exists();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45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80FE7-B298-43FC-AC56-1FDA47D4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创建不同条件下</a:t>
            </a:r>
            <a:r>
              <a:rPr lang="en-US" altLang="zh-CN" dirty="0"/>
              <a:t>Bean</a:t>
            </a:r>
            <a:r>
              <a:rPr lang="zh-CN" altLang="en-US" dirty="0"/>
              <a:t>的类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BEA5C-46C0-481C-B4B8-383850D1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4BFFDF-04E2-4400-B92C-FE3388CA6913}"/>
              </a:ext>
            </a:extLst>
          </p:cNvPr>
          <p:cNvSpPr txBox="1"/>
          <p:nvPr/>
        </p:nvSpPr>
        <p:spPr>
          <a:xfrm>
            <a:off x="1178805" y="1520328"/>
            <a:ext cx="469318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package com.ch6_1.conditional;</a:t>
            </a:r>
          </a:p>
          <a:p>
            <a:r>
              <a:rPr lang="en-US" altLang="zh-CN" dirty="0"/>
              <a:t>public interface </a:t>
            </a:r>
            <a:r>
              <a:rPr lang="en-US" altLang="zh-CN" dirty="0" err="1"/>
              <a:t>MessagePrint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showMessage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E54A94-FC22-432B-B72A-CEA138189AD2}"/>
              </a:ext>
            </a:extLst>
          </p:cNvPr>
          <p:cNvSpPr txBox="1"/>
          <p:nvPr/>
        </p:nvSpPr>
        <p:spPr>
          <a:xfrm>
            <a:off x="6096000" y="1520328"/>
            <a:ext cx="5701145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com.ch6_1.conditional;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MyMessagePrint implements MessagePrint{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showMessage()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"test.properties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文件存在。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E72EDA-78E5-43F7-9995-C0AA1042A4A5}"/>
              </a:ext>
            </a:extLst>
          </p:cNvPr>
          <p:cNvSpPr txBox="1"/>
          <p:nvPr/>
        </p:nvSpPr>
        <p:spPr>
          <a:xfrm>
            <a:off x="1090670" y="3723701"/>
            <a:ext cx="6566053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com.ch6_1.conditional;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YourMessagePrint implements MessagePrint{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showMessage()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"test.properties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文件不存在！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60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E7C4F-0987-459A-8393-29D61E49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6.1.1 </a:t>
            </a:r>
            <a:r>
              <a:rPr lang="zh-CN" altLang="en-US" sz="2800" dirty="0"/>
              <a:t>启动类和核心注解</a:t>
            </a:r>
            <a:r>
              <a:rPr lang="en-US" altLang="zh-CN" sz="2800" dirty="0"/>
              <a:t>@SpringBootApplication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4A549-4473-47FD-B2BC-46F2D4A1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Boot</a:t>
            </a:r>
            <a:r>
              <a:rPr lang="zh-CN" altLang="en-US" dirty="0"/>
              <a:t>应用通常都有一个名为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Application</a:t>
            </a:r>
            <a:r>
              <a:rPr lang="zh-CN" altLang="en-US" dirty="0"/>
              <a:t>的程序入口类，该入口类需要使用</a:t>
            </a:r>
            <a:r>
              <a:rPr lang="en-US" altLang="zh-CN" dirty="0"/>
              <a:t>Spring Boot</a:t>
            </a:r>
            <a:r>
              <a:rPr lang="zh-CN" altLang="en-US" dirty="0"/>
              <a:t>的核心注解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标注为应用的启动类。</a:t>
            </a: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的核心注解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是一个组合注解，主要组合了</a:t>
            </a:r>
            <a:r>
              <a:rPr lang="en-US" altLang="zh-CN" dirty="0">
                <a:solidFill>
                  <a:srgbClr val="C00000"/>
                </a:solidFill>
              </a:rPr>
              <a:t>@SpringBootConfiguration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@ComponentScan</a:t>
            </a:r>
            <a:r>
              <a:rPr lang="zh-CN" altLang="en-US" dirty="0"/>
              <a:t>注解。源代码可以从</a:t>
            </a:r>
            <a:r>
              <a:rPr lang="en-US" altLang="zh-CN" dirty="0"/>
              <a:t>spring-boot-autoconfigure-2.4.1.jar</a:t>
            </a:r>
            <a:r>
              <a:rPr lang="zh-CN" altLang="en-US" dirty="0"/>
              <a:t>依赖包中查看</a:t>
            </a:r>
            <a:r>
              <a:rPr lang="en-US" altLang="zh-CN" dirty="0"/>
              <a:t>org/</a:t>
            </a:r>
            <a:r>
              <a:rPr lang="en-US" altLang="zh-CN" dirty="0" err="1"/>
              <a:t>springframework</a:t>
            </a:r>
            <a:r>
              <a:rPr lang="en-US" altLang="zh-CN" dirty="0"/>
              <a:t>/boot/autoconfigure/SpringBootApplication.java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71D966-7FF5-4012-9ABC-7A81B716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113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989FA-6C1B-4E78-A675-1BFD4729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创建配置类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DF094-E3AF-41D6-88DB-A30D023D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DD4397-AEB8-43CF-8F13-766599CFA6A5}"/>
              </a:ext>
            </a:extLst>
          </p:cNvPr>
          <p:cNvSpPr txBox="1"/>
          <p:nvPr/>
        </p:nvSpPr>
        <p:spPr>
          <a:xfrm>
            <a:off x="1057619" y="1619480"/>
            <a:ext cx="5420299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@Configuration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ConditionConfig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@Bean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@Conditional(MyCondition.class)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MessagePrint myMessage()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new MyMessagePrint();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@Bean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@Conditional(YourCondition.class)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MessagePrint yourMessage()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new YourMessagePrint();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2A6CD5-EE31-4910-BBAB-58AD3BDE3225}"/>
              </a:ext>
            </a:extLst>
          </p:cNvPr>
          <p:cNvSpPr txBox="1"/>
          <p:nvPr/>
        </p:nvSpPr>
        <p:spPr>
          <a:xfrm>
            <a:off x="7006728" y="2830825"/>
            <a:ext cx="289743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@Conditional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实例化符合条件的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67531D2-56AA-490A-AE81-1D7301FE5A7F}"/>
              </a:ext>
            </a:extLst>
          </p:cNvPr>
          <p:cNvCxnSpPr>
            <a:cxnSpLocks/>
          </p:cNvCxnSpPr>
          <p:nvPr/>
        </p:nvCxnSpPr>
        <p:spPr>
          <a:xfrm>
            <a:off x="5277080" y="2456761"/>
            <a:ext cx="1729648" cy="627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51915B-098E-4819-9E3A-7128AF2533B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17914" y="3292490"/>
            <a:ext cx="1588814" cy="480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82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FC5D8-DAF1-42A2-BB97-1E80D030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创建测试类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2B1C2-92FE-4F12-98E9-3E6F6D21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42114F-5ADB-43D1-90ED-090496A828BF}"/>
              </a:ext>
            </a:extLst>
          </p:cNvPr>
          <p:cNvSpPr txBox="1"/>
          <p:nvPr/>
        </p:nvSpPr>
        <p:spPr>
          <a:xfrm>
            <a:off x="1222872" y="1531345"/>
            <a:ext cx="9166034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com.ch6_1.conditional;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org.springframework.context.annotation.AnnotationConfigApplicationContext;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TestMain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static AnnotationConfigApplicationContext context;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static void main(String[] args)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context = new AnnotationConfigApplicationContext(ConditionConfig.class);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MessagePrint mp = context.getBean(MessagePrint.class);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System.out.println(mp.showMessage());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752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0A00-A60A-4CF6-ACDD-8FB094DD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B7CA8-88A4-4E84-9EAB-D1AEA439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  <a:r>
              <a:rPr lang="en-US" altLang="zh-CN" dirty="0"/>
              <a:t>ch6_1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目录下</a:t>
            </a:r>
            <a:r>
              <a:rPr lang="zh-CN" altLang="en-US" dirty="0">
                <a:solidFill>
                  <a:srgbClr val="C00000"/>
                </a:solidFill>
              </a:rPr>
              <a:t>存在</a:t>
            </a:r>
            <a:r>
              <a:rPr lang="en-US" altLang="zh-CN" dirty="0" err="1">
                <a:solidFill>
                  <a:srgbClr val="C00000"/>
                </a:solidFill>
              </a:rPr>
              <a:t>test.properties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/>
              <a:t>时，运行测试类，控制台显示“</a:t>
            </a:r>
            <a:r>
              <a:rPr lang="en-US" altLang="zh-CN" dirty="0" err="1"/>
              <a:t>test.properties</a:t>
            </a:r>
            <a:r>
              <a:rPr lang="zh-CN" altLang="en-US" dirty="0"/>
              <a:t>文件存在。”；当</a:t>
            </a:r>
            <a:r>
              <a:rPr lang="en-US" altLang="zh-CN" dirty="0"/>
              <a:t>Spring Boot</a:t>
            </a:r>
            <a:r>
              <a:rPr lang="zh-CN" altLang="en-US" dirty="0"/>
              <a:t>应用</a:t>
            </a:r>
            <a:r>
              <a:rPr lang="en-US" altLang="zh-CN" dirty="0"/>
              <a:t>ch6_1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目录下</a:t>
            </a:r>
            <a:r>
              <a:rPr lang="zh-CN" altLang="en-US" dirty="0">
                <a:solidFill>
                  <a:srgbClr val="C00000"/>
                </a:solidFill>
              </a:rPr>
              <a:t>不存在</a:t>
            </a:r>
            <a:r>
              <a:rPr lang="en-US" altLang="zh-CN" dirty="0" err="1">
                <a:solidFill>
                  <a:srgbClr val="C00000"/>
                </a:solidFill>
              </a:rPr>
              <a:t>test.properties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/>
              <a:t>时，运行测试类，控制台显示“</a:t>
            </a:r>
            <a:r>
              <a:rPr lang="en-US" altLang="zh-CN" dirty="0" err="1"/>
              <a:t>test.properties</a:t>
            </a:r>
            <a:r>
              <a:rPr lang="zh-CN" altLang="en-US" dirty="0"/>
              <a:t>文件不存在！”。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8C4488-4611-4CAC-8321-1696ECFE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852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BD0B-646E-4600-B7DF-032C0AA9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Spring Boot</a:t>
            </a:r>
            <a:r>
              <a:rPr lang="zh-CN" altLang="en-US" dirty="0"/>
              <a:t>的条件注解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4FFDA-823B-4FE3-8B93-10D8341A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6.5.1 </a:t>
            </a:r>
            <a:r>
              <a:rPr lang="zh-CN" altLang="en-US" dirty="0"/>
              <a:t>条件注解</a:t>
            </a:r>
            <a:endParaRPr lang="en-US" altLang="zh-CN" dirty="0"/>
          </a:p>
          <a:p>
            <a:r>
              <a:rPr lang="en-US" altLang="zh-CN" dirty="0"/>
              <a:t>6.5.2 </a:t>
            </a:r>
            <a:r>
              <a:rPr lang="zh-CN" altLang="en-US" dirty="0"/>
              <a:t>实例分析</a:t>
            </a:r>
            <a:endParaRPr lang="en-US" altLang="zh-CN" dirty="0"/>
          </a:p>
          <a:p>
            <a:r>
              <a:rPr lang="en-US" altLang="zh-CN" dirty="0"/>
              <a:t>6.5.3 </a:t>
            </a:r>
            <a:r>
              <a:rPr lang="zh-CN" altLang="en-US" dirty="0"/>
              <a:t>自定义条件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6.5.4 </a:t>
            </a:r>
            <a:r>
              <a:rPr lang="zh-CN" altLang="en-US" dirty="0">
                <a:solidFill>
                  <a:srgbClr val="C00000"/>
                </a:solidFill>
              </a:rPr>
              <a:t>自定义</a:t>
            </a:r>
            <a:r>
              <a:rPr lang="en-US" altLang="zh-CN" dirty="0">
                <a:solidFill>
                  <a:srgbClr val="C00000"/>
                </a:solidFill>
              </a:rPr>
              <a:t>Starters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696BF-87BD-49AE-BF01-5C1FB722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398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24BF-C984-435D-A0B4-C78E13A0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6.5.4 </a:t>
            </a:r>
            <a:r>
              <a:rPr lang="zh-CN" altLang="en-US" dirty="0"/>
              <a:t>自定义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972E9-29C8-488B-A297-5102E478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6.1.6</a:t>
            </a:r>
            <a:r>
              <a:rPr lang="zh-CN" altLang="en-US" dirty="0"/>
              <a:t>节可知，</a:t>
            </a:r>
            <a:r>
              <a:rPr lang="zh-CN" altLang="en-US" dirty="0">
                <a:solidFill>
                  <a:srgbClr val="C00000"/>
                </a:solidFill>
              </a:rPr>
              <a:t>第三方</a:t>
            </a:r>
            <a:r>
              <a:rPr lang="zh-CN" altLang="en-US" dirty="0"/>
              <a:t>为</a:t>
            </a:r>
            <a:r>
              <a:rPr lang="en-US" altLang="zh-CN" dirty="0"/>
              <a:t>Spring Boot</a:t>
            </a:r>
            <a:r>
              <a:rPr lang="zh-CN" altLang="en-US" dirty="0"/>
              <a:t>贡献了</a:t>
            </a:r>
            <a:r>
              <a:rPr lang="zh-CN" altLang="en-US" dirty="0">
                <a:solidFill>
                  <a:srgbClr val="C00000"/>
                </a:solidFill>
              </a:rPr>
              <a:t>许多</a:t>
            </a:r>
            <a:r>
              <a:rPr lang="en-US" altLang="zh-CN" dirty="0">
                <a:solidFill>
                  <a:srgbClr val="C00000"/>
                </a:solidFill>
              </a:rPr>
              <a:t>Starters</a:t>
            </a:r>
            <a:r>
              <a:rPr lang="zh-CN" altLang="en-US" dirty="0"/>
              <a:t>。那么，我们作为开发者是否也可以贡献自己的</a:t>
            </a:r>
            <a:r>
              <a:rPr lang="en-US" altLang="zh-CN" dirty="0"/>
              <a:t>Starters</a:t>
            </a:r>
            <a:r>
              <a:rPr lang="zh-CN" altLang="en-US" dirty="0"/>
              <a:t>？学习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的自动配置</a:t>
            </a:r>
            <a:r>
              <a:rPr lang="zh-CN" altLang="en-US" dirty="0"/>
              <a:t>机制后，答案是</a:t>
            </a:r>
            <a:r>
              <a:rPr lang="zh-CN" altLang="en-US" dirty="0">
                <a:solidFill>
                  <a:srgbClr val="C00000"/>
                </a:solidFill>
              </a:rPr>
              <a:t>肯定的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6-8</a:t>
            </a:r>
            <a:r>
              <a:rPr lang="en-US" altLang="zh-CN" dirty="0"/>
              <a:t>】</a:t>
            </a:r>
            <a:r>
              <a:rPr lang="zh-CN" altLang="en-US" dirty="0"/>
              <a:t>自定义一个</a:t>
            </a:r>
            <a:r>
              <a:rPr lang="en-US" altLang="zh-CN" dirty="0"/>
              <a:t>Starter</a:t>
            </a:r>
            <a:r>
              <a:rPr lang="zh-CN" altLang="en-US" dirty="0"/>
              <a:t>（</a:t>
            </a:r>
            <a:r>
              <a:rPr lang="en-US" altLang="zh-CN" dirty="0" err="1"/>
              <a:t>spring_boot_mystarters</a:t>
            </a:r>
            <a:r>
              <a:rPr lang="zh-CN" altLang="en-US" dirty="0"/>
              <a:t>）。要求：当类路径中存在</a:t>
            </a:r>
            <a:r>
              <a:rPr lang="en-US" altLang="zh-CN" dirty="0" err="1"/>
              <a:t>MyService</a:t>
            </a:r>
            <a:r>
              <a:rPr lang="zh-CN" altLang="en-US" dirty="0"/>
              <a:t>类时，自动配置该类的</a:t>
            </a:r>
            <a:r>
              <a:rPr lang="en-US" altLang="zh-CN" dirty="0"/>
              <a:t>Bean</a:t>
            </a:r>
            <a:r>
              <a:rPr lang="zh-CN" altLang="en-US" dirty="0"/>
              <a:t>，并可以将相应</a:t>
            </a:r>
            <a:r>
              <a:rPr lang="en-US" altLang="zh-CN" dirty="0"/>
              <a:t>Bean</a:t>
            </a:r>
            <a:r>
              <a:rPr lang="zh-CN" altLang="en-US" dirty="0"/>
              <a:t>的属性在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中配置。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27821E-534A-46F1-A193-F4AB8EFD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941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38F49-70F1-401A-9038-3F04D017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新建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项目</a:t>
            </a:r>
            <a:r>
              <a:rPr lang="en-US" altLang="zh-CN" sz="2800" dirty="0" err="1"/>
              <a:t>spring_boot_mystarters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8306F-FBEC-4CA0-A638-6A00D4C5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首先</a:t>
            </a:r>
            <a:r>
              <a:rPr lang="zh-CN" altLang="en-US" dirty="0"/>
              <a:t>，通过选择菜单“</a:t>
            </a:r>
            <a:r>
              <a:rPr lang="en-US" altLang="zh-CN" dirty="0"/>
              <a:t>File -&gt; New -&gt; Spring Starter Project”</a:t>
            </a:r>
            <a:r>
              <a:rPr lang="zh-CN" altLang="en-US" dirty="0"/>
              <a:t>打开“</a:t>
            </a:r>
            <a:r>
              <a:rPr lang="en-US" altLang="zh-CN" dirty="0"/>
              <a:t>New Spring Starter Project”</a:t>
            </a:r>
            <a:r>
              <a:rPr lang="zh-CN" altLang="en-US" dirty="0"/>
              <a:t>对话框。</a:t>
            </a:r>
            <a:r>
              <a:rPr lang="zh-CN" altLang="en-US" dirty="0">
                <a:solidFill>
                  <a:srgbClr val="C00000"/>
                </a:solidFill>
              </a:rPr>
              <a:t>其次</a:t>
            </a:r>
            <a:r>
              <a:rPr lang="zh-CN" altLang="en-US" dirty="0"/>
              <a:t>，在对话框中输入项目名称</a:t>
            </a:r>
            <a:r>
              <a:rPr lang="en-US" altLang="zh-CN" dirty="0" err="1"/>
              <a:t>spring_boot_mystarters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最后</a:t>
            </a:r>
            <a:r>
              <a:rPr lang="zh-CN" altLang="en-US" dirty="0"/>
              <a:t>，单击“</a:t>
            </a:r>
            <a:r>
              <a:rPr lang="en-US" altLang="zh-CN" dirty="0"/>
              <a:t>Next”</a:t>
            </a:r>
            <a:r>
              <a:rPr lang="zh-CN" altLang="en-US" dirty="0"/>
              <a:t>与“</a:t>
            </a:r>
            <a:r>
              <a:rPr lang="en-US" altLang="zh-CN" dirty="0"/>
              <a:t>Finish”</a:t>
            </a:r>
            <a:r>
              <a:rPr lang="zh-CN" altLang="en-US" dirty="0"/>
              <a:t>按钮。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26073-CF86-430A-9D15-9469EADF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337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4C8F0-C0FC-4995-84BF-9BBD71AF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pom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176DB-821E-49F6-893D-6760449E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Spring Boot</a:t>
            </a:r>
            <a:r>
              <a:rPr lang="zh-CN" altLang="en-US" dirty="0"/>
              <a:t>项目</a:t>
            </a:r>
            <a:r>
              <a:rPr lang="en-US" altLang="zh-CN" dirty="0" err="1"/>
              <a:t>spring_boot_mystarters</a:t>
            </a:r>
            <a:r>
              <a:rPr lang="zh-CN" altLang="en-US" dirty="0"/>
              <a:t>的</a:t>
            </a:r>
            <a:r>
              <a:rPr lang="en-US" altLang="zh-CN" dirty="0"/>
              <a:t>pom</a:t>
            </a:r>
            <a:r>
              <a:rPr lang="zh-CN" altLang="en-US" dirty="0"/>
              <a:t>文件，增加</a:t>
            </a:r>
            <a:r>
              <a:rPr lang="en-US" altLang="zh-CN" dirty="0"/>
              <a:t>Spring Boot</a:t>
            </a:r>
            <a:r>
              <a:rPr lang="zh-CN" altLang="en-US" dirty="0"/>
              <a:t>自身的</a:t>
            </a:r>
            <a:r>
              <a:rPr lang="zh-CN" altLang="en-US" dirty="0">
                <a:solidFill>
                  <a:srgbClr val="C00000"/>
                </a:solidFill>
              </a:rPr>
              <a:t>自动配置</a:t>
            </a:r>
            <a:r>
              <a:rPr lang="zh-CN" altLang="en-US" dirty="0"/>
              <a:t>作为依赖。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7B955-8792-4CDA-A58B-BBFDA85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B34F32-D085-4E38-8721-9C5429294337}"/>
              </a:ext>
            </a:extLst>
          </p:cNvPr>
          <p:cNvSpPr txBox="1"/>
          <p:nvPr/>
        </p:nvSpPr>
        <p:spPr>
          <a:xfrm>
            <a:off x="1307508" y="2666082"/>
            <a:ext cx="638226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&lt;groupId&gt;org.springframework.boot&lt;/groupId&gt;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spring-boot-autoconfigure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411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01CF2-6A59-4CEF-B56D-B07D42B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创建属性配置类</a:t>
            </a:r>
            <a:r>
              <a:rPr lang="en-US" altLang="zh-CN" dirty="0" err="1"/>
              <a:t>MyProperties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D913F6-0CC1-4D40-9716-6D3BAA8F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E4D060-2BC0-4B8E-916F-1071B59CA1D5}"/>
              </a:ext>
            </a:extLst>
          </p:cNvPr>
          <p:cNvSpPr txBox="1"/>
          <p:nvPr/>
        </p:nvSpPr>
        <p:spPr>
          <a:xfrm>
            <a:off x="1189823" y="1476260"/>
            <a:ext cx="8053329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com.ch.spring_boot_mystarters;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org.springframework.boot.context.properties.ConfigurationProperties;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application.properties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中通过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my.msg=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设置属性</a:t>
            </a: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@ConfigurationProperties(prefix="my")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MyProperties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msg =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默认值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getMsg()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void setMsg(String msg)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this.msg =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150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439F4-547D-4D0F-99B2-949129D0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创建判断依据类</a:t>
            </a:r>
            <a:r>
              <a:rPr lang="en-US" altLang="zh-CN" dirty="0" err="1"/>
              <a:t>MyService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CEEE7-49A4-4C85-92E5-67B3BF57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自定义的</a:t>
            </a:r>
            <a:r>
              <a:rPr lang="en-US" altLang="zh-CN" dirty="0"/>
              <a:t>Starters</a:t>
            </a:r>
            <a:r>
              <a:rPr lang="zh-CN" altLang="en-US" dirty="0"/>
              <a:t>将根据该类的</a:t>
            </a:r>
            <a:r>
              <a:rPr lang="zh-CN" altLang="en-US" dirty="0">
                <a:solidFill>
                  <a:srgbClr val="C00000"/>
                </a:solidFill>
              </a:rPr>
              <a:t>存在与否</a:t>
            </a:r>
            <a:r>
              <a:rPr lang="zh-CN" altLang="en-US" dirty="0"/>
              <a:t>来创建该类的</a:t>
            </a:r>
            <a:r>
              <a:rPr lang="en-US" altLang="zh-CN" dirty="0"/>
              <a:t>Bean</a:t>
            </a:r>
            <a:r>
              <a:rPr lang="zh-CN" altLang="en-US" dirty="0"/>
              <a:t>，该类可以是第三方类库的类。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892534-C202-4CF7-9432-8AA4025B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6690BF-D546-4674-83C0-F897030DE63D}"/>
              </a:ext>
            </a:extLst>
          </p:cNvPr>
          <p:cNvSpPr txBox="1"/>
          <p:nvPr/>
        </p:nvSpPr>
        <p:spPr>
          <a:xfrm>
            <a:off x="1123720" y="2577947"/>
            <a:ext cx="5849957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com.ch.spring_boot_mystarters;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MyService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sayMsg()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"my " +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getMsg()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void setMsg(String msg)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this.msg = msg;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6417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04CD1-3B8E-44AC-85D8-DAC9A10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创建自动配置类</a:t>
            </a:r>
            <a:r>
              <a:rPr lang="en-US" altLang="zh-CN" dirty="0" err="1"/>
              <a:t>MyAutoConfiguration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CFAD1-F958-4C7E-9DB8-238A55F1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58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2250EF-E70A-4655-9348-AF3A2D35FDED}"/>
              </a:ext>
            </a:extLst>
          </p:cNvPr>
          <p:cNvSpPr txBox="1"/>
          <p:nvPr/>
        </p:nvSpPr>
        <p:spPr>
          <a:xfrm>
            <a:off x="1156770" y="1366163"/>
            <a:ext cx="9441457" cy="5355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@Configuration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开启属性配置类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MyProperties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提供参数</a:t>
            </a: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@EnableConfigurationProperties(MyProperties.class)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类加载器（类路径）中是否存在对应的类</a:t>
            </a: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@ConditionalOnClass(MyService.class)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应用环境中属性是否存在指定的值</a:t>
            </a: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@ConditionalOnProperty(prefix = "my", value = "enabled", matchIfMissing = true)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MyAutoConfiguration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@Autowired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MyProperties myProperties;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@Bean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当容器中不存在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时，自动配置这个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@ConditionalOnMissingBean(MyService.class)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MyService myService()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MyService myService = new MyService();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myService.setMsg(myProperties.getMsg());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myService;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76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F0AFC-5EF7-48E4-8954-032FC21C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@SpringBootConfiguration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C79A3-AF41-4C73-9B64-188B0CC7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@SpringBootConfiguration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C00000"/>
                </a:solidFill>
              </a:rPr>
              <a:t>Spring Boot</a:t>
            </a:r>
            <a:r>
              <a:rPr lang="zh-CN" altLang="en-US" dirty="0">
                <a:solidFill>
                  <a:srgbClr val="C00000"/>
                </a:solidFill>
              </a:rPr>
              <a:t>应用的配置注解</a:t>
            </a:r>
            <a:r>
              <a:rPr lang="zh-CN" altLang="en-US" dirty="0"/>
              <a:t>，该注解也是一个</a:t>
            </a:r>
            <a:r>
              <a:rPr lang="zh-CN" altLang="en-US" dirty="0">
                <a:solidFill>
                  <a:srgbClr val="C00000"/>
                </a:solidFill>
              </a:rPr>
              <a:t>组合注解</a:t>
            </a:r>
            <a:r>
              <a:rPr lang="zh-CN" altLang="en-US" dirty="0"/>
              <a:t>，源代码可以从</a:t>
            </a:r>
            <a:r>
              <a:rPr lang="en-US" altLang="zh-CN" dirty="0"/>
              <a:t>spring-boot-2.4.1.jar</a:t>
            </a:r>
            <a:r>
              <a:rPr lang="zh-CN" altLang="en-US" dirty="0"/>
              <a:t>依赖包中查看</a:t>
            </a:r>
            <a:r>
              <a:rPr lang="en-US" altLang="zh-CN" dirty="0"/>
              <a:t>org/</a:t>
            </a:r>
            <a:r>
              <a:rPr lang="en-US" altLang="zh-CN" dirty="0" err="1"/>
              <a:t>springframework</a:t>
            </a:r>
            <a:r>
              <a:rPr lang="en-US" altLang="zh-CN" dirty="0"/>
              <a:t>/boot/SpringBootConfiguration.java</a:t>
            </a:r>
            <a:r>
              <a:rPr lang="zh-CN" altLang="en-US" dirty="0"/>
              <a:t>。在</a:t>
            </a:r>
            <a:r>
              <a:rPr lang="en-US" altLang="zh-CN" dirty="0"/>
              <a:t>Spring Boot</a:t>
            </a:r>
            <a:r>
              <a:rPr lang="zh-CN" altLang="en-US" dirty="0"/>
              <a:t>应用中推荐使用</a:t>
            </a:r>
            <a:r>
              <a:rPr lang="en-US" altLang="zh-CN" dirty="0">
                <a:solidFill>
                  <a:srgbClr val="C00000"/>
                </a:solidFill>
              </a:rPr>
              <a:t>@SpringBootConfiguration</a:t>
            </a:r>
            <a:r>
              <a:rPr lang="zh-CN" altLang="en-US" dirty="0"/>
              <a:t>注解替代</a:t>
            </a:r>
            <a:r>
              <a:rPr lang="en-US" altLang="zh-CN" dirty="0">
                <a:solidFill>
                  <a:srgbClr val="C00000"/>
                </a:solidFill>
              </a:rPr>
              <a:t>@Configuration</a:t>
            </a:r>
            <a:r>
              <a:rPr lang="zh-CN" altLang="en-US" dirty="0"/>
              <a:t>注解。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FEAF6E-E6C7-4416-B62F-F2DFF09D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2270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D9DC3-6EF2-45FB-93CE-90ACDA1D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11575-45BD-4673-9D5E-8AF28ECD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在项目</a:t>
            </a:r>
            <a:r>
              <a:rPr lang="en-US" altLang="zh-CN" dirty="0" err="1"/>
              <a:t>spring_boot_mystarters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目录下新建文件夹</a:t>
            </a:r>
            <a:r>
              <a:rPr lang="en-US" altLang="zh-CN" dirty="0"/>
              <a:t>META-INF</a:t>
            </a:r>
            <a:r>
              <a:rPr lang="zh-CN" altLang="en-US" dirty="0"/>
              <a:t>，并在该文件夹下创建名为</a:t>
            </a:r>
            <a:r>
              <a:rPr lang="en-US" altLang="zh-CN" dirty="0" err="1">
                <a:solidFill>
                  <a:srgbClr val="C00000"/>
                </a:solidFill>
              </a:rPr>
              <a:t>spring.factories</a:t>
            </a:r>
            <a:r>
              <a:rPr lang="zh-CN" altLang="en-US" dirty="0"/>
              <a:t>的文件。在</a:t>
            </a:r>
            <a:r>
              <a:rPr lang="en-US" altLang="zh-CN" dirty="0" err="1">
                <a:solidFill>
                  <a:srgbClr val="C00000"/>
                </a:solidFill>
              </a:rPr>
              <a:t>spring.factories</a:t>
            </a:r>
            <a:r>
              <a:rPr lang="zh-CN" altLang="en-US" dirty="0"/>
              <a:t>文件中添加如下内容注册自动配置类</a:t>
            </a:r>
            <a:r>
              <a:rPr lang="en-US" altLang="zh-CN" dirty="0" err="1">
                <a:solidFill>
                  <a:srgbClr val="C00000"/>
                </a:solidFill>
              </a:rPr>
              <a:t>MyAutoConfiguration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35385-8ED2-4B03-AD77-8F184807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58FE08-0D72-4FC1-B7A1-2CDD2EC05D6D}"/>
              </a:ext>
            </a:extLst>
          </p:cNvPr>
          <p:cNvSpPr txBox="1"/>
          <p:nvPr/>
        </p:nvSpPr>
        <p:spPr>
          <a:xfrm>
            <a:off x="1307508" y="3349128"/>
            <a:ext cx="871784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org.springframework.boot.autoconfigure.</a:t>
            </a:r>
            <a:r>
              <a:rPr lang="en-US" altLang="zh-CN" b="1" dirty="0" err="1">
                <a:solidFill>
                  <a:srgbClr val="C00000"/>
                </a:solidFill>
              </a:rPr>
              <a:t>EnableAutoConfiguration</a:t>
            </a:r>
            <a:r>
              <a:rPr lang="en-US" altLang="zh-CN" dirty="0"/>
              <a:t>=\</a:t>
            </a:r>
          </a:p>
          <a:p>
            <a:r>
              <a:rPr lang="en-US" altLang="zh-CN" dirty="0" err="1"/>
              <a:t>com.ch.spring_boot_mystarters.</a:t>
            </a:r>
            <a:r>
              <a:rPr lang="en-US" altLang="zh-CN" b="1" dirty="0" err="1">
                <a:solidFill>
                  <a:srgbClr val="C00000"/>
                </a:solidFill>
              </a:rPr>
              <a:t>MyAutoConfiguration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C8AC81-5DC4-494E-B5D2-279F9F60CDD6}"/>
              </a:ext>
            </a:extLst>
          </p:cNvPr>
          <p:cNvSpPr txBox="1"/>
          <p:nvPr/>
        </p:nvSpPr>
        <p:spPr>
          <a:xfrm>
            <a:off x="1307508" y="4252511"/>
            <a:ext cx="871784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若有多个自动配置，则使用“</a:t>
            </a:r>
            <a:r>
              <a:rPr lang="de-DE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”分开，此处“</a:t>
            </a:r>
            <a:r>
              <a:rPr lang="de-DE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”是为了换行后仍然能读到属性值。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7AA9BB-EEAA-411D-8867-2FC78D50C224}"/>
              </a:ext>
            </a:extLst>
          </p:cNvPr>
          <p:cNvCxnSpPr/>
          <p:nvPr/>
        </p:nvCxnSpPr>
        <p:spPr>
          <a:xfrm flipV="1">
            <a:off x="7028761" y="3646583"/>
            <a:ext cx="1233890" cy="605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308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B02CE-5E95-44C6-B276-B779A4E9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spring_boot_mystarters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81743-86F2-48BC-B30E-F51089C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6-9】</a:t>
            </a:r>
            <a:r>
              <a:rPr lang="zh-CN" altLang="en-US" dirty="0"/>
              <a:t>我们在该例中创建</a:t>
            </a:r>
            <a:r>
              <a:rPr lang="en-US" altLang="zh-CN" dirty="0"/>
              <a:t>Spring Boot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  <a:r>
              <a:rPr lang="zh-CN" altLang="en-US" dirty="0"/>
              <a:t>，并在</a:t>
            </a:r>
            <a:r>
              <a:rPr lang="en-US" altLang="zh-CN" dirty="0"/>
              <a:t>ch6_2</a:t>
            </a:r>
            <a:r>
              <a:rPr lang="zh-CN" altLang="en-US" dirty="0"/>
              <a:t>中使用</a:t>
            </a:r>
            <a:r>
              <a:rPr lang="en-US" altLang="zh-CN" dirty="0" err="1">
                <a:solidFill>
                  <a:srgbClr val="C00000"/>
                </a:solidFill>
              </a:rPr>
              <a:t>spring_boot_mystarters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．创建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STS</a:t>
            </a:r>
            <a:r>
              <a:rPr lang="zh-CN" altLang="en-US" dirty="0"/>
              <a:t>快速创建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．添加</a:t>
            </a:r>
            <a:r>
              <a:rPr lang="en-US" altLang="zh-CN" dirty="0" err="1"/>
              <a:t>spring_boot_mystarters</a:t>
            </a:r>
            <a:r>
              <a:rPr lang="zh-CN" altLang="en-US" dirty="0"/>
              <a:t>的依赖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文件中添加</a:t>
            </a:r>
            <a:r>
              <a:rPr lang="en-US" altLang="zh-CN" b="1" dirty="0" err="1">
                <a:solidFill>
                  <a:srgbClr val="C00000"/>
                </a:solidFill>
              </a:rPr>
              <a:t>spring_boot_mystarters</a:t>
            </a:r>
            <a:r>
              <a:rPr lang="zh-CN" altLang="en-US" dirty="0"/>
              <a:t>的依赖，代码如下：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CD441-0B63-4A40-8377-08FE5BA5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BA0BA4-44F1-4798-9EAC-DF94808FE122}"/>
              </a:ext>
            </a:extLst>
          </p:cNvPr>
          <p:cNvSpPr txBox="1"/>
          <p:nvPr/>
        </p:nvSpPr>
        <p:spPr>
          <a:xfrm>
            <a:off x="1013552" y="5034708"/>
            <a:ext cx="5993176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&lt;groupId&gt;com.ch&lt;/groupId&gt;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spring_boot_mystarters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&lt;version&gt;0.0.1-SNAPSHOT&lt;/version&gt;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859BE6-891B-4DEA-A923-BD42645E9A39}"/>
              </a:ext>
            </a:extLst>
          </p:cNvPr>
          <p:cNvSpPr/>
          <p:nvPr/>
        </p:nvSpPr>
        <p:spPr>
          <a:xfrm>
            <a:off x="7182080" y="4887594"/>
            <a:ext cx="476818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</a:t>
            </a: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Starters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，在哪？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941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41FD1-A09B-4558-9CEC-0C5B337E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760548"/>
            <a:ext cx="8220812" cy="48366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修改程序入口类</a:t>
            </a:r>
            <a:r>
              <a:rPr lang="en-US" altLang="zh-CN" sz="2000" dirty="0"/>
              <a:t>Ch62Application</a:t>
            </a:r>
            <a:r>
              <a:rPr lang="zh-CN" altLang="en-US" sz="2000" dirty="0"/>
              <a:t>，测试</a:t>
            </a:r>
            <a:r>
              <a:rPr lang="en-US" altLang="zh-CN" sz="2000" dirty="0" err="1"/>
              <a:t>spring_boot_mystarters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FE8EA-1FF5-4826-B9D9-AF7AC27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A71B5D-BDC0-454D-A5BD-FCF9A0AA5F07}"/>
              </a:ext>
            </a:extLst>
          </p:cNvPr>
          <p:cNvSpPr txBox="1"/>
          <p:nvPr/>
        </p:nvSpPr>
        <p:spPr>
          <a:xfrm>
            <a:off x="848300" y="1520328"/>
            <a:ext cx="7160964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@SpringBootApplication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Ch62Application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@Autowired MyService myService;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static void main(String[] args)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SpringApplication.run(Ch62Application.class, args);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@RequestMapping("/testStarters")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index()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myService.sayMsg();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119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E5146-EDEB-4C44-B974-E1785525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D1557-BBAA-4673-872D-7D1D439B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Ch62Application</a:t>
            </a:r>
            <a:r>
              <a:rPr lang="zh-CN" altLang="en-US" dirty="0"/>
              <a:t>应用程序，启动</a:t>
            </a:r>
            <a:r>
              <a:rPr lang="en-US" altLang="zh-CN" dirty="0"/>
              <a:t>Web</a:t>
            </a:r>
            <a:r>
              <a:rPr lang="zh-CN" altLang="en-US" dirty="0"/>
              <a:t>应用。通过访问</a:t>
            </a:r>
            <a:r>
              <a:rPr lang="en-US" altLang="zh-CN" dirty="0"/>
              <a:t>http://localhost:8080/testStarters</a:t>
            </a:r>
            <a:r>
              <a:rPr lang="zh-CN" altLang="en-US" dirty="0"/>
              <a:t>测试</a:t>
            </a:r>
            <a:r>
              <a:rPr lang="en-US" altLang="zh-CN" dirty="0" err="1">
                <a:solidFill>
                  <a:srgbClr val="C00000"/>
                </a:solidFill>
              </a:rPr>
              <a:t>spring_boot_mystarters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这时，我们在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  <a:r>
              <a:rPr lang="zh-CN" altLang="en-US" dirty="0"/>
              <a:t>的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文件中配置</a:t>
            </a:r>
            <a:r>
              <a:rPr lang="en-US" altLang="zh-CN" dirty="0">
                <a:solidFill>
                  <a:srgbClr val="C00000"/>
                </a:solidFill>
              </a:rPr>
              <a:t>msg</a:t>
            </a:r>
            <a:r>
              <a:rPr lang="zh-CN" altLang="en-US" dirty="0"/>
              <a:t>的内容：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my.msg=starter pom</a:t>
            </a:r>
          </a:p>
          <a:p>
            <a:r>
              <a:rPr lang="zh-CN" altLang="en-US" dirty="0"/>
              <a:t>然后，运行</a:t>
            </a:r>
            <a:r>
              <a:rPr lang="en-US" altLang="zh-CN" dirty="0"/>
              <a:t>Ch62Application</a:t>
            </a:r>
            <a:r>
              <a:rPr lang="zh-CN" altLang="en-US" dirty="0"/>
              <a:t>应用程序，重新启动</a:t>
            </a:r>
            <a:r>
              <a:rPr lang="en-US" altLang="zh-CN" dirty="0"/>
              <a:t>Web</a:t>
            </a:r>
            <a:r>
              <a:rPr lang="zh-CN" altLang="en-US" dirty="0"/>
              <a:t>应用。再次访问</a:t>
            </a:r>
            <a:r>
              <a:rPr lang="en-US" altLang="zh-CN" dirty="0"/>
              <a:t>http://localhost:8080/testStarters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9739AF-C352-45AE-B96A-5BE2B087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62</a:t>
            </a:fld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16C3E0-1901-461E-A765-B39CB180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37" y="2552700"/>
            <a:ext cx="30543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B8AC2EC-08B7-4271-B29E-6BE1A0E9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33" y="5864225"/>
            <a:ext cx="30416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573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EA51F-ACC5-45AB-B7E6-F2BF5C7D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查看自动配置报告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430BC-59BA-460B-9960-89918978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我们可以在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ch6_2</a:t>
            </a:r>
            <a:r>
              <a:rPr lang="zh-CN" altLang="en-US" dirty="0"/>
              <a:t>的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文件中配置</a:t>
            </a:r>
            <a:r>
              <a:rPr lang="en-US" altLang="zh-CN" dirty="0"/>
              <a:t>debug</a:t>
            </a:r>
            <a:r>
              <a:rPr lang="zh-CN" altLang="en-US" dirty="0"/>
              <a:t>属性（</a:t>
            </a:r>
            <a:r>
              <a:rPr lang="en-US" altLang="zh-CN" dirty="0">
                <a:solidFill>
                  <a:srgbClr val="C00000"/>
                </a:solidFill>
              </a:rPr>
              <a:t>debug=true</a:t>
            </a:r>
            <a:r>
              <a:rPr lang="zh-CN" altLang="en-US" dirty="0"/>
              <a:t>），查看自动配置报告。重新启动</a:t>
            </a:r>
            <a:r>
              <a:rPr lang="en-US" altLang="zh-CN" dirty="0"/>
              <a:t>Web</a:t>
            </a:r>
            <a:r>
              <a:rPr lang="zh-CN" altLang="en-US" dirty="0"/>
              <a:t>应用，可以在控制台中查看到自定义的</a:t>
            </a:r>
            <a:r>
              <a:rPr lang="zh-CN" altLang="en-US" dirty="0">
                <a:solidFill>
                  <a:srgbClr val="C00000"/>
                </a:solidFill>
              </a:rPr>
              <a:t>自动配置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62673-92B1-4AE4-9633-C4072509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63</a:t>
            </a:fld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EA2F92-75A6-4950-AC3F-2780C06FB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12" y="3089486"/>
            <a:ext cx="52641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9072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本章重点讲解了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的基本配置、自动配置原理以及条件注解。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重点掌握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的基本配置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的自动配置原理。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Boot</a:t>
            </a:r>
            <a:r>
              <a:rPr kumimoji="1" lang="zh-CN" altLang="en-US"/>
              <a:t>的条件注解。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30963-FA6C-4E3D-9F77-B5C6C88A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@EnableAutoConfiguration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7B7A3-5D51-40A1-8275-47CE35D3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@EnableAutoConfiguration</a:t>
            </a:r>
            <a:r>
              <a:rPr lang="zh-CN" altLang="en-US" dirty="0"/>
              <a:t>注解可以让</a:t>
            </a:r>
            <a:r>
              <a:rPr lang="en-US" altLang="zh-CN" dirty="0"/>
              <a:t>Spring Boot</a:t>
            </a:r>
            <a:r>
              <a:rPr lang="zh-CN" altLang="en-US" dirty="0"/>
              <a:t>根据当前应用项目所</a:t>
            </a:r>
            <a:r>
              <a:rPr lang="zh-CN" altLang="en-US" dirty="0">
                <a:solidFill>
                  <a:srgbClr val="C00000"/>
                </a:solidFill>
              </a:rPr>
              <a:t>依赖的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自动配置项目的相关配置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例如，在</a:t>
            </a:r>
            <a:r>
              <a:rPr lang="en-US" altLang="zh-CN" dirty="0"/>
              <a:t>Spring Boot</a:t>
            </a:r>
            <a:r>
              <a:rPr lang="zh-CN" altLang="en-US" dirty="0"/>
              <a:t>项目的</a:t>
            </a:r>
            <a:r>
              <a:rPr lang="en-US" altLang="zh-CN" dirty="0"/>
              <a:t>pom.xml</a:t>
            </a:r>
            <a:r>
              <a:rPr lang="zh-CN" altLang="en-US" dirty="0"/>
              <a:t>文件中添加了</a:t>
            </a:r>
            <a:r>
              <a:rPr lang="en-US" altLang="zh-CN" dirty="0">
                <a:solidFill>
                  <a:srgbClr val="C00000"/>
                </a:solidFill>
              </a:rPr>
              <a:t>spring-boot-starter-web</a:t>
            </a:r>
            <a:r>
              <a:rPr lang="zh-CN" altLang="en-US" dirty="0"/>
              <a:t>依赖，</a:t>
            </a:r>
            <a:r>
              <a:rPr lang="en-US" altLang="zh-CN" dirty="0"/>
              <a:t>Spring Boot</a:t>
            </a:r>
            <a:r>
              <a:rPr lang="zh-CN" altLang="en-US" dirty="0"/>
              <a:t>项目会自动添加</a:t>
            </a:r>
            <a:r>
              <a:rPr lang="en-US" altLang="zh-CN" dirty="0">
                <a:solidFill>
                  <a:srgbClr val="C00000"/>
                </a:solidFill>
              </a:rPr>
              <a:t>Tomcat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/>
              <a:t>的依赖，同时对</a:t>
            </a:r>
            <a:r>
              <a:rPr lang="en-US" altLang="zh-CN" dirty="0">
                <a:solidFill>
                  <a:srgbClr val="C00000"/>
                </a:solidFill>
              </a:rPr>
              <a:t>Tomcat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/>
              <a:t>进行自动配置。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76EF4A-7B8B-4026-A27A-B58E0D73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93EEE8-6910-4B94-8E39-3A85683F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78" y="4117245"/>
            <a:ext cx="3111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1454-C9EF-415A-BE13-C3651952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@ComponentScan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31147-9B5B-46FE-ADEF-88CEC8016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该注解的功能是让</a:t>
            </a:r>
            <a:r>
              <a:rPr lang="en-US" altLang="zh-CN" dirty="0"/>
              <a:t>Spring Boot</a:t>
            </a:r>
            <a:r>
              <a:rPr lang="zh-CN" altLang="en-US" dirty="0"/>
              <a:t>自动扫描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所在类的</a:t>
            </a:r>
            <a:r>
              <a:rPr lang="zh-CN" altLang="en-US" dirty="0">
                <a:solidFill>
                  <a:srgbClr val="C00000"/>
                </a:solidFill>
              </a:rPr>
              <a:t>同级包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C00000"/>
                </a:solidFill>
              </a:rPr>
              <a:t>它的子包</a:t>
            </a:r>
            <a:r>
              <a:rPr lang="zh-CN" altLang="en-US" dirty="0"/>
              <a:t>中的配置，所以建议将</a:t>
            </a:r>
            <a:r>
              <a:rPr lang="en-US" altLang="zh-CN" dirty="0">
                <a:solidFill>
                  <a:srgbClr val="C00000"/>
                </a:solidFill>
              </a:rPr>
              <a:t>@SpringBootApplication</a:t>
            </a:r>
            <a:r>
              <a:rPr lang="zh-CN" altLang="en-US" dirty="0"/>
              <a:t>注解的入口类放置在项目包下（</a:t>
            </a:r>
            <a:r>
              <a:rPr lang="en-US" altLang="zh-CN" dirty="0">
                <a:solidFill>
                  <a:srgbClr val="C00000"/>
                </a:solidFill>
              </a:rPr>
              <a:t>Group </a:t>
            </a:r>
            <a:r>
              <a:rPr lang="en-US" altLang="zh-CN" dirty="0" err="1">
                <a:solidFill>
                  <a:srgbClr val="C00000"/>
                </a:solidFill>
              </a:rPr>
              <a:t>Id+Artifact</a:t>
            </a:r>
            <a:r>
              <a:rPr lang="en-US" altLang="zh-CN" dirty="0">
                <a:solidFill>
                  <a:srgbClr val="C00000"/>
                </a:solidFill>
              </a:rPr>
              <a:t> Id</a:t>
            </a:r>
            <a:r>
              <a:rPr lang="zh-CN" altLang="en-US" dirty="0">
                <a:solidFill>
                  <a:srgbClr val="C00000"/>
                </a:solidFill>
              </a:rPr>
              <a:t>组合的包名</a:t>
            </a:r>
            <a:r>
              <a:rPr lang="zh-CN" altLang="en-US" dirty="0"/>
              <a:t>），这样可以保证</a:t>
            </a:r>
            <a:r>
              <a:rPr lang="en-US" altLang="zh-CN" dirty="0"/>
              <a:t>Spring Boot</a:t>
            </a:r>
            <a:r>
              <a:rPr lang="zh-CN" altLang="en-US" dirty="0"/>
              <a:t>自动扫描项目所有包中的配置。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CD3918-2E91-467C-A09A-5B371F72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C27DB2-77AD-4A33-99E5-CA8099A8DB70}"/>
              </a:ext>
            </a:extLst>
          </p:cNvPr>
          <p:cNvSpPr txBox="1"/>
          <p:nvPr/>
        </p:nvSpPr>
        <p:spPr>
          <a:xfrm>
            <a:off x="3161841" y="4331769"/>
            <a:ext cx="665418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这样就不需要在配置文件中配置包的扫描。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7C6CFC0-6E80-4B12-A6AF-B29646BAEC08}"/>
              </a:ext>
            </a:extLst>
          </p:cNvPr>
          <p:cNvCxnSpPr>
            <a:cxnSpLocks/>
          </p:cNvCxnSpPr>
          <p:nvPr/>
        </p:nvCxnSpPr>
        <p:spPr>
          <a:xfrm>
            <a:off x="5417914" y="3646583"/>
            <a:ext cx="982887" cy="649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3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F71E-244C-49E7-9AF2-C96F039B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Spring Boot</a:t>
            </a:r>
            <a:r>
              <a:rPr lang="zh-CN" altLang="en-US" dirty="0"/>
              <a:t>的基本配置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36C05-0366-42B0-8303-486061F8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6.1.1 </a:t>
            </a:r>
            <a:r>
              <a:rPr lang="zh-CN" altLang="en-US" dirty="0"/>
              <a:t>启动类和核心注解</a:t>
            </a:r>
            <a:r>
              <a:rPr lang="en-US" altLang="zh-CN" dirty="0"/>
              <a:t>@SpringBootApplication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6.1.2 </a:t>
            </a:r>
            <a:r>
              <a:rPr lang="zh-CN" altLang="en-US" dirty="0">
                <a:solidFill>
                  <a:srgbClr val="C00000"/>
                </a:solidFill>
              </a:rPr>
              <a:t>关闭某个特定的自动配置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6.1.3 </a:t>
            </a:r>
            <a:r>
              <a:rPr lang="zh-CN" altLang="en-US" dirty="0"/>
              <a:t>定制</a:t>
            </a:r>
            <a:r>
              <a:rPr lang="en-US" altLang="zh-CN" dirty="0"/>
              <a:t>Banner</a:t>
            </a:r>
          </a:p>
          <a:p>
            <a:r>
              <a:rPr lang="en-US" altLang="zh-CN" dirty="0"/>
              <a:t>6.1.4 </a:t>
            </a:r>
            <a:r>
              <a:rPr lang="zh-CN" altLang="en-US" dirty="0"/>
              <a:t>关闭</a:t>
            </a:r>
            <a:r>
              <a:rPr lang="en-US" altLang="zh-CN" dirty="0"/>
              <a:t>banner</a:t>
            </a:r>
          </a:p>
          <a:p>
            <a:r>
              <a:rPr lang="en-US" altLang="zh-CN" dirty="0"/>
              <a:t>6.1.5 Spring Boot</a:t>
            </a:r>
            <a:r>
              <a:rPr lang="zh-CN" altLang="en-US" dirty="0"/>
              <a:t>的全局配置文件</a:t>
            </a:r>
            <a:endParaRPr lang="en-US" altLang="zh-CN" dirty="0"/>
          </a:p>
          <a:p>
            <a:r>
              <a:rPr lang="en-US" altLang="zh-CN" dirty="0"/>
              <a:t>6.1.6 Spring Boot</a:t>
            </a:r>
            <a:r>
              <a:rPr lang="zh-CN" altLang="en-US" dirty="0"/>
              <a:t>的</a:t>
            </a:r>
            <a:r>
              <a:rPr lang="en-US" altLang="zh-CN" dirty="0"/>
              <a:t>Starters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93CB9-6285-43E8-9998-FA66383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42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9746</TotalTime>
  <Words>4840</Words>
  <Application>Microsoft Office PowerPoint</Application>
  <PresentationFormat>宽屏</PresentationFormat>
  <Paragraphs>563</Paragraphs>
  <Slides>66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3" baseType="lpstr">
      <vt:lpstr>等线</vt:lpstr>
      <vt:lpstr>Microsoft YaHei</vt:lpstr>
      <vt:lpstr>Microsoft YaHei</vt:lpstr>
      <vt:lpstr>Arial</vt:lpstr>
      <vt:lpstr>Times New Roman</vt:lpstr>
      <vt:lpstr>Wingdings</vt:lpstr>
      <vt:lpstr>Office 主题​​</vt:lpstr>
      <vt:lpstr>第六章 Spring Boot核心</vt:lpstr>
      <vt:lpstr>本章目标</vt:lpstr>
      <vt:lpstr>本章内容</vt:lpstr>
      <vt:lpstr>6.1 Spring Boot的基本配置</vt:lpstr>
      <vt:lpstr>6.1.1 启动类和核心注解@SpringBootApplication</vt:lpstr>
      <vt:lpstr>1．@SpringBootConfiguration注解</vt:lpstr>
      <vt:lpstr>2．@EnableAutoConfiguration注解</vt:lpstr>
      <vt:lpstr>3．@ComponentScan注解</vt:lpstr>
      <vt:lpstr>6.1 Spring Boot的基本配置</vt:lpstr>
      <vt:lpstr>6.1.2 关闭某个特定的自动配置</vt:lpstr>
      <vt:lpstr>6.1 Spring Boot的基本配置</vt:lpstr>
      <vt:lpstr>6.1.3 定制Banner</vt:lpstr>
      <vt:lpstr>6.1 Spring Boot的基本配置</vt:lpstr>
      <vt:lpstr>6.1.4 关闭banner</vt:lpstr>
      <vt:lpstr>6.1 Spring Boot的基本配置</vt:lpstr>
      <vt:lpstr>6.1.5 Spring Boot的全局配置文件</vt:lpstr>
      <vt:lpstr>6.1 Spring Boot的基本配置</vt:lpstr>
      <vt:lpstr>6.1.6 Spring Boot的Starters</vt:lpstr>
      <vt:lpstr>本章内容</vt:lpstr>
      <vt:lpstr>6.2 读取应用配置</vt:lpstr>
      <vt:lpstr>6.2.1 Environment</vt:lpstr>
      <vt:lpstr>6.2.1 Environment</vt:lpstr>
      <vt:lpstr>6.2.1 Environment</vt:lpstr>
      <vt:lpstr>6.2 读取应用配置</vt:lpstr>
      <vt:lpstr>6.2.2 @Value</vt:lpstr>
      <vt:lpstr>6.2 读取应用配置</vt:lpstr>
      <vt:lpstr>6.2.3 @ConfigurationProperties</vt:lpstr>
      <vt:lpstr>建立配置文件与对象的映射关系</vt:lpstr>
      <vt:lpstr>创建控制器类ConfigurationPropertiesController</vt:lpstr>
      <vt:lpstr>6.2 读取应用配置</vt:lpstr>
      <vt:lpstr>6.2.4 @PropertySource</vt:lpstr>
      <vt:lpstr>创建控制器类PropertySourceValueReaderOhterController</vt:lpstr>
      <vt:lpstr>本章内容</vt:lpstr>
      <vt:lpstr>6.3 日志配置</vt:lpstr>
      <vt:lpstr>日志级别</vt:lpstr>
      <vt:lpstr>输出日志到文件</vt:lpstr>
      <vt:lpstr>日志格式控制</vt:lpstr>
      <vt:lpstr>本章内容</vt:lpstr>
      <vt:lpstr>6.4 Spring Boot的自动配置原理</vt:lpstr>
      <vt:lpstr>6.4 Spring Boot的自动配置原理</vt:lpstr>
      <vt:lpstr>本章内容</vt:lpstr>
      <vt:lpstr>6.5 Spring Boot的条件注解</vt:lpstr>
      <vt:lpstr>6.5.1 条件注解</vt:lpstr>
      <vt:lpstr>6.5 Spring Boot的条件注解</vt:lpstr>
      <vt:lpstr>6.5.2 实例分析</vt:lpstr>
      <vt:lpstr>6.5 Spring Boot的条件注解</vt:lpstr>
      <vt:lpstr>6.5.3 自定义条件</vt:lpstr>
      <vt:lpstr>构造条件</vt:lpstr>
      <vt:lpstr>创建不同条件下Bean的类</vt:lpstr>
      <vt:lpstr>创建配置类</vt:lpstr>
      <vt:lpstr>创建测试类</vt:lpstr>
      <vt:lpstr>运行</vt:lpstr>
      <vt:lpstr>6.5 Spring Boot的条件注解</vt:lpstr>
      <vt:lpstr>6.5.4 自定义Starters</vt:lpstr>
      <vt:lpstr>新建Spring Boot项目spring_boot_mystarters</vt:lpstr>
      <vt:lpstr>修改pom文件</vt:lpstr>
      <vt:lpstr>创建属性配置类MyProperties</vt:lpstr>
      <vt:lpstr>创建判断依据类MyService</vt:lpstr>
      <vt:lpstr>创建自动配置类MyAutoConfiguration</vt:lpstr>
      <vt:lpstr>注册配置</vt:lpstr>
      <vt:lpstr>使用spring_boot_mystarters</vt:lpstr>
      <vt:lpstr>修改程序入口类Ch62Application，测试spring_boot_mystarters</vt:lpstr>
      <vt:lpstr>测试</vt:lpstr>
      <vt:lpstr>查看自动配置报告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1415</cp:revision>
  <dcterms:created xsi:type="dcterms:W3CDTF">2021-01-06T05:35:51Z</dcterms:created>
  <dcterms:modified xsi:type="dcterms:W3CDTF">2021-10-04T12:46:12Z</dcterms:modified>
</cp:coreProperties>
</file>