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2"/>
  </p:notesMasterIdLst>
  <p:sldIdLst>
    <p:sldId id="1257" r:id="rId2"/>
    <p:sldId id="991" r:id="rId3"/>
    <p:sldId id="1258" r:id="rId4"/>
    <p:sldId id="1361" r:id="rId5"/>
    <p:sldId id="1363" r:id="rId6"/>
    <p:sldId id="1362" r:id="rId7"/>
    <p:sldId id="1364" r:id="rId8"/>
    <p:sldId id="1365" r:id="rId9"/>
    <p:sldId id="1366" r:id="rId10"/>
    <p:sldId id="1367" r:id="rId11"/>
    <p:sldId id="1368" r:id="rId12"/>
    <p:sldId id="1369" r:id="rId13"/>
    <p:sldId id="1370" r:id="rId14"/>
    <p:sldId id="1372" r:id="rId15"/>
    <p:sldId id="1373" r:id="rId16"/>
    <p:sldId id="1374" r:id="rId17"/>
    <p:sldId id="1375" r:id="rId18"/>
    <p:sldId id="1377" r:id="rId19"/>
    <p:sldId id="1378" r:id="rId20"/>
    <p:sldId id="1376" r:id="rId21"/>
    <p:sldId id="1371" r:id="rId22"/>
    <p:sldId id="1379" r:id="rId23"/>
    <p:sldId id="1381" r:id="rId24"/>
    <p:sldId id="1382" r:id="rId25"/>
    <p:sldId id="1383" r:id="rId26"/>
    <p:sldId id="1384" r:id="rId27"/>
    <p:sldId id="1380" r:id="rId28"/>
    <p:sldId id="1385" r:id="rId29"/>
    <p:sldId id="1388" r:id="rId30"/>
    <p:sldId id="1386" r:id="rId31"/>
    <p:sldId id="1389" r:id="rId32"/>
    <p:sldId id="1390" r:id="rId33"/>
    <p:sldId id="1391" r:id="rId34"/>
    <p:sldId id="1387" r:id="rId35"/>
    <p:sldId id="1392" r:id="rId36"/>
    <p:sldId id="1393" r:id="rId37"/>
    <p:sldId id="1396" r:id="rId38"/>
    <p:sldId id="1394" r:id="rId39"/>
    <p:sldId id="1397" r:id="rId40"/>
    <p:sldId id="1398" r:id="rId41"/>
    <p:sldId id="1399" r:id="rId42"/>
    <p:sldId id="1400" r:id="rId43"/>
    <p:sldId id="1401" r:id="rId44"/>
    <p:sldId id="1403" r:id="rId45"/>
    <p:sldId id="1402" r:id="rId46"/>
    <p:sldId id="1395" r:id="rId47"/>
    <p:sldId id="1404" r:id="rId48"/>
    <p:sldId id="1405" r:id="rId49"/>
    <p:sldId id="1406" r:id="rId50"/>
    <p:sldId id="1407" r:id="rId51"/>
    <p:sldId id="1408" r:id="rId52"/>
    <p:sldId id="1411" r:id="rId53"/>
    <p:sldId id="1410" r:id="rId54"/>
    <p:sldId id="1412" r:id="rId55"/>
    <p:sldId id="1413" r:id="rId56"/>
    <p:sldId id="1415" r:id="rId57"/>
    <p:sldId id="1417" r:id="rId58"/>
    <p:sldId id="1418" r:id="rId59"/>
    <p:sldId id="1416" r:id="rId60"/>
    <p:sldId id="1419" r:id="rId61"/>
    <p:sldId id="1420" r:id="rId62"/>
    <p:sldId id="1421" r:id="rId63"/>
    <p:sldId id="1422" r:id="rId64"/>
    <p:sldId id="1423" r:id="rId65"/>
    <p:sldId id="1414" r:id="rId66"/>
    <p:sldId id="1425" r:id="rId67"/>
    <p:sldId id="1424" r:id="rId68"/>
    <p:sldId id="1409" r:id="rId69"/>
    <p:sldId id="1426" r:id="rId70"/>
    <p:sldId id="1428" r:id="rId71"/>
    <p:sldId id="1429" r:id="rId72"/>
    <p:sldId id="1430" r:id="rId73"/>
    <p:sldId id="1432" r:id="rId74"/>
    <p:sldId id="1431" r:id="rId75"/>
    <p:sldId id="1433" r:id="rId76"/>
    <p:sldId id="1434" r:id="rId77"/>
    <p:sldId id="1435" r:id="rId78"/>
    <p:sldId id="1436" r:id="rId79"/>
    <p:sldId id="1437" r:id="rId80"/>
    <p:sldId id="1427" r:id="rId81"/>
    <p:sldId id="1440" r:id="rId82"/>
    <p:sldId id="1439" r:id="rId83"/>
    <p:sldId id="1441" r:id="rId84"/>
    <p:sldId id="1442" r:id="rId85"/>
    <p:sldId id="1443" r:id="rId86"/>
    <p:sldId id="1444" r:id="rId87"/>
    <p:sldId id="1445" r:id="rId88"/>
    <p:sldId id="1446" r:id="rId89"/>
    <p:sldId id="1447" r:id="rId90"/>
    <p:sldId id="1449" r:id="rId91"/>
    <p:sldId id="1450" r:id="rId92"/>
    <p:sldId id="1451" r:id="rId93"/>
    <p:sldId id="1452" r:id="rId94"/>
    <p:sldId id="1453" r:id="rId95"/>
    <p:sldId id="1454" r:id="rId96"/>
    <p:sldId id="1448" r:id="rId97"/>
    <p:sldId id="1455" r:id="rId98"/>
    <p:sldId id="1438" r:id="rId99"/>
    <p:sldId id="1457" r:id="rId100"/>
    <p:sldId id="1456" r:id="rId101"/>
    <p:sldId id="1459" r:id="rId102"/>
    <p:sldId id="1460" r:id="rId103"/>
    <p:sldId id="1461" r:id="rId104"/>
    <p:sldId id="1458" r:id="rId105"/>
    <p:sldId id="1462" r:id="rId106"/>
    <p:sldId id="1463" r:id="rId107"/>
    <p:sldId id="1464" r:id="rId108"/>
    <p:sldId id="1465" r:id="rId109"/>
    <p:sldId id="994" r:id="rId110"/>
    <p:sldId id="1360" r:id="rId1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361"/>
            <p14:sldId id="1363"/>
            <p14:sldId id="1362"/>
            <p14:sldId id="1364"/>
            <p14:sldId id="1365"/>
            <p14:sldId id="1366"/>
            <p14:sldId id="1367"/>
            <p14:sldId id="1368"/>
            <p14:sldId id="1369"/>
            <p14:sldId id="1370"/>
            <p14:sldId id="1372"/>
            <p14:sldId id="1373"/>
            <p14:sldId id="1374"/>
            <p14:sldId id="1375"/>
            <p14:sldId id="1377"/>
            <p14:sldId id="1378"/>
            <p14:sldId id="1376"/>
            <p14:sldId id="1371"/>
            <p14:sldId id="1379"/>
            <p14:sldId id="1381"/>
            <p14:sldId id="1382"/>
            <p14:sldId id="1383"/>
            <p14:sldId id="1384"/>
            <p14:sldId id="1380"/>
            <p14:sldId id="1385"/>
            <p14:sldId id="1388"/>
            <p14:sldId id="1386"/>
            <p14:sldId id="1389"/>
            <p14:sldId id="1390"/>
            <p14:sldId id="1391"/>
            <p14:sldId id="1387"/>
            <p14:sldId id="1392"/>
            <p14:sldId id="1393"/>
            <p14:sldId id="1396"/>
            <p14:sldId id="1394"/>
            <p14:sldId id="1397"/>
            <p14:sldId id="1398"/>
            <p14:sldId id="1399"/>
            <p14:sldId id="1400"/>
            <p14:sldId id="1401"/>
            <p14:sldId id="1403"/>
            <p14:sldId id="1402"/>
            <p14:sldId id="1395"/>
            <p14:sldId id="1404"/>
            <p14:sldId id="1405"/>
            <p14:sldId id="1406"/>
            <p14:sldId id="1407"/>
            <p14:sldId id="1408"/>
            <p14:sldId id="1411"/>
            <p14:sldId id="1410"/>
            <p14:sldId id="1412"/>
            <p14:sldId id="1413"/>
            <p14:sldId id="1415"/>
            <p14:sldId id="1417"/>
            <p14:sldId id="1418"/>
            <p14:sldId id="1416"/>
            <p14:sldId id="1419"/>
            <p14:sldId id="1420"/>
            <p14:sldId id="1421"/>
            <p14:sldId id="1422"/>
            <p14:sldId id="1423"/>
            <p14:sldId id="1414"/>
            <p14:sldId id="1425"/>
            <p14:sldId id="1424"/>
            <p14:sldId id="1409"/>
            <p14:sldId id="1426"/>
            <p14:sldId id="1428"/>
            <p14:sldId id="1429"/>
            <p14:sldId id="1430"/>
            <p14:sldId id="1432"/>
            <p14:sldId id="1431"/>
            <p14:sldId id="1433"/>
            <p14:sldId id="1434"/>
            <p14:sldId id="1435"/>
            <p14:sldId id="1436"/>
            <p14:sldId id="1437"/>
            <p14:sldId id="1427"/>
            <p14:sldId id="1440"/>
            <p14:sldId id="1439"/>
            <p14:sldId id="1441"/>
            <p14:sldId id="1442"/>
            <p14:sldId id="1443"/>
            <p14:sldId id="1444"/>
            <p14:sldId id="1445"/>
            <p14:sldId id="1446"/>
            <p14:sldId id="1447"/>
            <p14:sldId id="1449"/>
            <p14:sldId id="1450"/>
            <p14:sldId id="1451"/>
            <p14:sldId id="1452"/>
            <p14:sldId id="1453"/>
            <p14:sldId id="1454"/>
            <p14:sldId id="1448"/>
            <p14:sldId id="1455"/>
            <p14:sldId id="1438"/>
            <p14:sldId id="1457"/>
            <p14:sldId id="1456"/>
            <p14:sldId id="1459"/>
            <p14:sldId id="1460"/>
            <p14:sldId id="1461"/>
            <p14:sldId id="1458"/>
            <p14:sldId id="1462"/>
            <p14:sldId id="1463"/>
            <p14:sldId id="1464"/>
            <p14:sldId id="1465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86846" autoAdjust="0"/>
  </p:normalViewPr>
  <p:slideViewPr>
    <p:cSldViewPr snapToGrid="0" snapToObjects="1">
      <p:cViewPr varScale="1">
        <p:scale>
          <a:sx n="58" d="100"/>
          <a:sy n="58" d="100"/>
        </p:scale>
        <p:origin x="88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0/ch7_1/to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4557-9C48-9D4D-A8AC-E1BCC449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zh-CN" altLang="en-US" dirty="0"/>
              <a:t>第七章 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ADDAC-3DB3-ED4C-BCFE-CFA6839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授课教师：陈恒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大连外国语大学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659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614FD-00B4-4AE2-8DBA-67325A73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打开项目目录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F7993A-8656-41D7-B0A8-A5EB7DA6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05E287-E56B-4727-B8E4-23ACF72E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77" y="1537693"/>
            <a:ext cx="2505495" cy="300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0C0016-0F28-413F-9AD5-9EBB3F12DEF4}"/>
              </a:ext>
            </a:extLst>
          </p:cNvPr>
          <p:cNvSpPr txBox="1"/>
          <p:nvPr/>
        </p:nvSpPr>
        <p:spPr>
          <a:xfrm>
            <a:off x="5020023" y="1715953"/>
            <a:ext cx="6279614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Tymeleaf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样式、图片等静态文件默认放置在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/main/resources/static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目录下；将视图页面放在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/main/resources/templates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02813C1-DC4C-4683-846B-F54A3D34A02F}"/>
              </a:ext>
            </a:extLst>
          </p:cNvPr>
          <p:cNvCxnSpPr/>
          <p:nvPr/>
        </p:nvCxnSpPr>
        <p:spPr>
          <a:xfrm>
            <a:off x="2566930" y="2192357"/>
            <a:ext cx="3327094" cy="4930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25CA39B-DF76-4CA7-91B7-8C46AB135062}"/>
              </a:ext>
            </a:extLst>
          </p:cNvPr>
          <p:cNvCxnSpPr/>
          <p:nvPr/>
        </p:nvCxnSpPr>
        <p:spPr>
          <a:xfrm>
            <a:off x="2688116" y="2511846"/>
            <a:ext cx="3679633" cy="52614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836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44A59-2196-409E-800F-3E3C96E7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Spring Boot</a:t>
            </a:r>
            <a:r>
              <a:rPr lang="zh-CN" altLang="en-US" dirty="0"/>
              <a:t>对</a:t>
            </a:r>
            <a:r>
              <a:rPr lang="en-US" altLang="zh-CN" dirty="0"/>
              <a:t>JSP</a:t>
            </a:r>
            <a:r>
              <a:rPr lang="zh-CN" altLang="en-US" dirty="0"/>
              <a:t>的支持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C5490-4CDB-4E37-A1BD-538BC7D0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</a:t>
            </a:r>
            <a:r>
              <a:rPr lang="en-US" altLang="zh-CN" dirty="0"/>
              <a:t>Spring Boot</a:t>
            </a:r>
            <a:r>
              <a:rPr lang="zh-CN" altLang="en-US" dirty="0"/>
              <a:t>建议使用</a:t>
            </a:r>
            <a:r>
              <a:rPr lang="en-US" altLang="zh-CN" dirty="0"/>
              <a:t>HTML</a:t>
            </a:r>
            <a:r>
              <a:rPr lang="zh-CN" altLang="en-US" dirty="0"/>
              <a:t>完成动态页面，但也有部分</a:t>
            </a:r>
            <a:r>
              <a:rPr lang="en-US" altLang="zh-CN" dirty="0"/>
              <a:t>Java Web</a:t>
            </a:r>
            <a:r>
              <a:rPr lang="zh-CN" altLang="en-US" dirty="0"/>
              <a:t>应用使用</a:t>
            </a:r>
            <a:r>
              <a:rPr lang="en-US" altLang="zh-CN" dirty="0"/>
              <a:t>JSP</a:t>
            </a:r>
            <a:r>
              <a:rPr lang="zh-CN" altLang="en-US" dirty="0"/>
              <a:t>完成动态页面。遗憾的是</a:t>
            </a:r>
            <a:r>
              <a:rPr lang="en-US" altLang="zh-CN" dirty="0"/>
              <a:t>Spring Boot</a:t>
            </a:r>
            <a:r>
              <a:rPr lang="zh-CN" altLang="en-US" dirty="0"/>
              <a:t>官方</a:t>
            </a:r>
            <a:r>
              <a:rPr lang="zh-CN" altLang="en-US" dirty="0">
                <a:solidFill>
                  <a:srgbClr val="C00000"/>
                </a:solidFill>
              </a:rPr>
              <a:t>不推荐使用</a:t>
            </a:r>
            <a:r>
              <a:rPr lang="en-US" altLang="zh-CN" dirty="0">
                <a:solidFill>
                  <a:srgbClr val="C00000"/>
                </a:solidFill>
              </a:rPr>
              <a:t>JSP</a:t>
            </a:r>
            <a:r>
              <a:rPr lang="zh-CN" altLang="en-US" dirty="0">
                <a:solidFill>
                  <a:srgbClr val="C00000"/>
                </a:solidFill>
              </a:rPr>
              <a:t>技术</a:t>
            </a:r>
            <a:r>
              <a:rPr lang="zh-CN" altLang="en-US" dirty="0"/>
              <a:t>，但考虑到是常用的技术，本节将介绍</a:t>
            </a:r>
            <a:r>
              <a:rPr lang="en-US" altLang="zh-CN" dirty="0"/>
              <a:t>Spring Boot</a:t>
            </a:r>
            <a:r>
              <a:rPr lang="zh-CN" altLang="en-US" dirty="0"/>
              <a:t>如何集成</a:t>
            </a:r>
            <a:r>
              <a:rPr lang="en-US" altLang="zh-CN" dirty="0"/>
              <a:t>JSP</a:t>
            </a:r>
            <a:r>
              <a:rPr lang="zh-CN" altLang="en-US" dirty="0"/>
              <a:t>技术。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7-11】</a:t>
            </a:r>
            <a:r>
              <a:rPr lang="en-US" altLang="zh-CN" dirty="0"/>
              <a:t>Spring Boot</a:t>
            </a:r>
            <a:r>
              <a:rPr lang="zh-CN" altLang="en-US" dirty="0"/>
              <a:t>集成</a:t>
            </a:r>
            <a:r>
              <a:rPr lang="en-US" altLang="zh-CN" dirty="0"/>
              <a:t>JSP</a:t>
            </a:r>
            <a:r>
              <a:rPr lang="zh-CN" altLang="en-US" dirty="0"/>
              <a:t>技术。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2C0C0E-A7A5-4285-951A-5A3C0210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243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F39B5-6D37-44C9-8A64-E9CA58B7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．创建</a:t>
            </a:r>
            <a:r>
              <a:rPr lang="en-US" altLang="zh-CN" dirty="0"/>
              <a:t>Spring Boot Web</a:t>
            </a:r>
            <a:r>
              <a:rPr lang="zh-CN" altLang="en-US" dirty="0"/>
              <a:t>应用</a:t>
            </a:r>
            <a:r>
              <a:rPr lang="en-US" altLang="zh-CN" dirty="0"/>
              <a:t>ch7_4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95595-687C-4E03-97D1-5269E73F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选择菜单“</a:t>
            </a:r>
            <a:r>
              <a:rPr lang="en-US" altLang="zh-CN" dirty="0"/>
              <a:t>File -&gt; New -&gt; Spring Starter Project”</a:t>
            </a:r>
            <a:r>
              <a:rPr lang="zh-CN" altLang="en-US" dirty="0"/>
              <a:t>，打开“</a:t>
            </a:r>
            <a:r>
              <a:rPr lang="en-US" altLang="zh-CN" dirty="0"/>
              <a:t>New Spring Starter Project”</a:t>
            </a:r>
            <a:r>
              <a:rPr lang="zh-CN" altLang="en-US" dirty="0"/>
              <a:t>对话框，在该对话框中选择和输入相关信息后，单击“</a:t>
            </a:r>
            <a:r>
              <a:rPr lang="en-US" altLang="zh-CN" dirty="0"/>
              <a:t>Next”</a:t>
            </a:r>
            <a:r>
              <a:rPr lang="zh-CN" altLang="en-US" dirty="0"/>
              <a:t>按钮，打开“</a:t>
            </a:r>
            <a:r>
              <a:rPr lang="en-US" altLang="zh-CN" dirty="0"/>
              <a:t>New Spring Starter Project Dependencies”</a:t>
            </a:r>
            <a:r>
              <a:rPr lang="zh-CN" altLang="en-US" dirty="0"/>
              <a:t>对话框，选择</a:t>
            </a:r>
            <a:r>
              <a:rPr lang="en-US" altLang="zh-CN" dirty="0">
                <a:solidFill>
                  <a:srgbClr val="C00000"/>
                </a:solidFill>
              </a:rPr>
              <a:t>spring-boot-starter-web</a:t>
            </a:r>
            <a:r>
              <a:rPr lang="zh-CN" altLang="en-US" dirty="0"/>
              <a:t>依赖，单击“</a:t>
            </a:r>
            <a:r>
              <a:rPr lang="en-US" altLang="zh-CN" dirty="0"/>
              <a:t>Finish”</a:t>
            </a:r>
            <a:r>
              <a:rPr lang="zh-CN" altLang="en-US" dirty="0"/>
              <a:t>按钮，完成创建</a:t>
            </a:r>
            <a:r>
              <a:rPr lang="en-US" altLang="zh-CN" dirty="0"/>
              <a:t>Spring Boot Web</a:t>
            </a:r>
            <a:r>
              <a:rPr lang="zh-CN" altLang="en-US" dirty="0"/>
              <a:t>应用</a:t>
            </a:r>
            <a:r>
              <a:rPr lang="en-US" altLang="zh-CN" dirty="0"/>
              <a:t>ch7_4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B5DB2-4FB8-4C20-8E55-E097F113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3720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DA913-512B-450A-A57B-14D80857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．修改</a:t>
            </a:r>
            <a:r>
              <a:rPr lang="en-US" altLang="zh-CN" sz="2400" dirty="0"/>
              <a:t>pom.xml</a:t>
            </a:r>
            <a:r>
              <a:rPr lang="zh-CN" altLang="en-US" sz="2400" dirty="0"/>
              <a:t>文件，添加</a:t>
            </a:r>
            <a:r>
              <a:rPr lang="en-US" altLang="zh-CN" sz="2400" dirty="0"/>
              <a:t>Servlet</a:t>
            </a:r>
            <a:r>
              <a:rPr lang="zh-CN" altLang="en-US" sz="2400" dirty="0"/>
              <a:t>、</a:t>
            </a:r>
            <a:r>
              <a:rPr lang="en-US" altLang="zh-CN" sz="2400" dirty="0"/>
              <a:t>Tomcat</a:t>
            </a:r>
            <a:r>
              <a:rPr lang="zh-CN" altLang="en-US" sz="2400" dirty="0"/>
              <a:t>和</a:t>
            </a:r>
            <a:r>
              <a:rPr lang="en-US" altLang="zh-CN" sz="2400" dirty="0"/>
              <a:t>JSTL</a:t>
            </a:r>
            <a:r>
              <a:rPr lang="zh-CN" altLang="en-US" sz="2400" dirty="0"/>
              <a:t>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ED765-7F13-4B4A-82B8-A8CAEDD8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因为我们在</a:t>
            </a:r>
            <a:r>
              <a:rPr lang="en-US" altLang="zh-CN" dirty="0"/>
              <a:t>JSP</a:t>
            </a:r>
            <a:r>
              <a:rPr lang="zh-CN" altLang="en-US" dirty="0"/>
              <a:t>页面中使用</a:t>
            </a:r>
            <a:r>
              <a:rPr lang="en-US" altLang="zh-CN" dirty="0"/>
              <a:t>EL</a:t>
            </a:r>
            <a:r>
              <a:rPr lang="zh-CN" altLang="en-US" dirty="0"/>
              <a:t>和</a:t>
            </a:r>
            <a:r>
              <a:rPr lang="en-US" altLang="zh-CN" dirty="0"/>
              <a:t>JSTL</a:t>
            </a:r>
            <a:r>
              <a:rPr lang="zh-CN" altLang="en-US" dirty="0"/>
              <a:t>标签显示数据，所以在</a:t>
            </a:r>
            <a:r>
              <a:rPr lang="en-US" altLang="zh-CN" dirty="0"/>
              <a:t>pom.xml</a:t>
            </a:r>
            <a:r>
              <a:rPr lang="zh-CN" altLang="en-US" dirty="0"/>
              <a:t>文件中，除了添加</a:t>
            </a:r>
            <a:r>
              <a:rPr lang="en-US" altLang="zh-CN" dirty="0">
                <a:solidFill>
                  <a:srgbClr val="C00000"/>
                </a:solidFill>
              </a:rPr>
              <a:t>Servlet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Tomcat</a:t>
            </a:r>
            <a:r>
              <a:rPr lang="zh-CN" altLang="en-US" dirty="0"/>
              <a:t>依赖外，还需要添加</a:t>
            </a:r>
            <a:r>
              <a:rPr lang="en-US" altLang="zh-CN" dirty="0">
                <a:solidFill>
                  <a:srgbClr val="C00000"/>
                </a:solidFill>
              </a:rPr>
              <a:t>JSTL</a:t>
            </a:r>
            <a:r>
              <a:rPr lang="zh-CN" altLang="en-US" dirty="0"/>
              <a:t>依赖。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5B30A-ED3C-4F5A-B790-C41E2036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CE4831-0038-41FC-99F6-40B828F5FFC8}"/>
              </a:ext>
            </a:extLst>
          </p:cNvPr>
          <p:cNvSpPr txBox="1"/>
          <p:nvPr/>
        </p:nvSpPr>
        <p:spPr>
          <a:xfrm>
            <a:off x="396607" y="2941504"/>
            <a:ext cx="5221995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Servlet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&lt;groupId&gt;javax.servlet&lt;/groupId&gt;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&lt;artifactId&gt;javax.servlet-api&lt;/artifactId&gt;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&lt;scope&gt;provided&lt;/scope&gt;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71751F-FE02-4790-B25C-06DDCA8F5E7A}"/>
              </a:ext>
            </a:extLst>
          </p:cNvPr>
          <p:cNvSpPr txBox="1"/>
          <p:nvPr/>
        </p:nvSpPr>
        <p:spPr>
          <a:xfrm>
            <a:off x="6005945" y="2599980"/>
            <a:ext cx="6096000" cy="32932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Tomcat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 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&lt;groupId&gt;org.springframework.boot&lt;/groupId&gt;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&lt;artifactId&gt;spring-boot-starter-tomcat&lt;/artifactId&gt;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&lt;scope&gt;provided&lt;/scope&gt;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Jasper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Tomcat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使用的引擎，使用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tomcat-embed-jasper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可以将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在内嵌的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tomcat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下运行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&lt;groupId&gt;org.apache.tomcat.embed&lt;/groupId&gt;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&lt;artifactId&gt;tomcat-embed-jasper&lt;/artifactId&gt;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&lt;scope&gt;provided&lt;/scope&gt;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BF7802-DBBB-4CD3-8A01-5B08AF6BE291}"/>
              </a:ext>
            </a:extLst>
          </p:cNvPr>
          <p:cNvSpPr txBox="1"/>
          <p:nvPr/>
        </p:nvSpPr>
        <p:spPr>
          <a:xfrm>
            <a:off x="396607" y="4935557"/>
            <a:ext cx="5221995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JSTL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&lt;groupId&gt;javax.servlet&lt;/groupId&gt;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&lt;artifactId&gt;jstl&lt;/artifactId&gt;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752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64386-2D97-41AE-B42B-94F069AA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7" y="365126"/>
            <a:ext cx="8662757" cy="87908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．设置</a:t>
            </a:r>
            <a:r>
              <a:rPr lang="en-US" altLang="zh-CN" sz="2800" dirty="0"/>
              <a:t>Web</a:t>
            </a:r>
            <a:r>
              <a:rPr lang="zh-CN" altLang="en-US" sz="2800" dirty="0"/>
              <a:t>应用</a:t>
            </a:r>
            <a:r>
              <a:rPr lang="en-US" altLang="zh-CN" sz="2800" dirty="0"/>
              <a:t>ch7_4</a:t>
            </a:r>
            <a:r>
              <a:rPr lang="zh-CN" altLang="en-US" sz="2800" dirty="0"/>
              <a:t>的上下文路径及页面配置信息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F829D-3C70-4870-B402-19814EF0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2D0C6E-05E7-4684-B4B2-3CB8009AF3F9}"/>
              </a:ext>
            </a:extLst>
          </p:cNvPr>
          <p:cNvSpPr txBox="1"/>
          <p:nvPr/>
        </p:nvSpPr>
        <p:spPr>
          <a:xfrm>
            <a:off x="1307508" y="1619480"/>
            <a:ext cx="5688204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server.servlet.context-path=/ch7_4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设置页面前缀目录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spring.mvc.view.prefix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=/WEB-INF/jsp/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设置页面后缀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spring.mvc.view.suffix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=.jsp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8078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EED92-A771-43FB-8842-206EDC7E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．创建实体类</a:t>
            </a:r>
            <a:r>
              <a:rPr lang="en-US" altLang="zh-CN" dirty="0"/>
              <a:t>Book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11B57-574C-431F-9359-B0A29CD0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创建名为</a:t>
            </a:r>
            <a:r>
              <a:rPr lang="en-US" altLang="zh-CN" dirty="0"/>
              <a:t>com.ch.ch7_4.model</a:t>
            </a:r>
            <a:r>
              <a:rPr lang="zh-CN" altLang="en-US" dirty="0"/>
              <a:t>的包，并在该包中创建名为</a:t>
            </a:r>
            <a:r>
              <a:rPr lang="en-US" altLang="zh-CN" dirty="0">
                <a:solidFill>
                  <a:srgbClr val="C00000"/>
                </a:solidFill>
              </a:rPr>
              <a:t>Book</a:t>
            </a:r>
            <a:r>
              <a:rPr lang="zh-CN" altLang="en-US" dirty="0"/>
              <a:t>的实体类。此实体类用在模板页面展示数据，代码与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7-5】</a:t>
            </a:r>
            <a:r>
              <a:rPr lang="zh-CN" altLang="en-US" dirty="0"/>
              <a:t>中的</a:t>
            </a:r>
            <a:r>
              <a:rPr lang="en-US" altLang="zh-CN" dirty="0">
                <a:solidFill>
                  <a:srgbClr val="C00000"/>
                </a:solidFill>
              </a:rPr>
              <a:t>Book</a:t>
            </a:r>
            <a:r>
              <a:rPr lang="zh-CN" altLang="en-US" dirty="0"/>
              <a:t>一样，不再赘述。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C81809-DA94-4708-8075-73046022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4096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3F8DD-81A5-4C4D-93B4-632E1C65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．创建控制器类</a:t>
            </a:r>
            <a:r>
              <a:rPr lang="en-US" altLang="zh-CN" dirty="0" err="1"/>
              <a:t>ThymeleafController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98E6C-8609-4E73-A0C1-7B71F3E0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创建名为</a:t>
            </a:r>
            <a:r>
              <a:rPr lang="en-US" altLang="zh-CN" dirty="0"/>
              <a:t>com.ch.ch7_4.controller</a:t>
            </a:r>
            <a:r>
              <a:rPr lang="zh-CN" altLang="en-US" dirty="0"/>
              <a:t>的包，并在该包中创建名为</a:t>
            </a:r>
            <a:r>
              <a:rPr lang="en-US" altLang="zh-CN" dirty="0" err="1">
                <a:solidFill>
                  <a:srgbClr val="C00000"/>
                </a:solidFill>
              </a:rPr>
              <a:t>ThymeleafController</a:t>
            </a:r>
            <a:r>
              <a:rPr lang="zh-CN" altLang="en-US" dirty="0"/>
              <a:t>的控制器类。在该控制器类中，实例化</a:t>
            </a:r>
            <a:r>
              <a:rPr lang="en-US" altLang="zh-CN" dirty="0"/>
              <a:t>Book</a:t>
            </a:r>
            <a:r>
              <a:rPr lang="zh-CN" altLang="en-US" dirty="0"/>
              <a:t>类的多个对象，并保存到集合</a:t>
            </a:r>
            <a:r>
              <a:rPr lang="en-US" altLang="zh-CN" dirty="0" err="1">
                <a:solidFill>
                  <a:srgbClr val="C00000"/>
                </a:solidFill>
              </a:rPr>
              <a:t>ArrayList</a:t>
            </a:r>
            <a:r>
              <a:rPr lang="en-US" altLang="zh-CN" dirty="0">
                <a:solidFill>
                  <a:srgbClr val="C00000"/>
                </a:solidFill>
              </a:rPr>
              <a:t>&lt;Book&gt;</a:t>
            </a:r>
            <a:r>
              <a:rPr lang="zh-CN" altLang="en-US" dirty="0"/>
              <a:t>中。代码与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7-5】</a:t>
            </a:r>
            <a:r>
              <a:rPr lang="zh-CN" altLang="en-US" dirty="0"/>
              <a:t>中的</a:t>
            </a:r>
            <a:r>
              <a:rPr lang="en-US" altLang="zh-CN" dirty="0" err="1">
                <a:solidFill>
                  <a:srgbClr val="C00000"/>
                </a:solidFill>
              </a:rPr>
              <a:t>ThymeleafController</a:t>
            </a:r>
            <a:r>
              <a:rPr lang="zh-CN" altLang="en-US" dirty="0"/>
              <a:t>一样，不再赘述。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DDFA7-EB2D-4712-B463-1DED9F82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9532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99281-5D39-4227-B651-EB02C77F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．整理脚本样式静态文件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86060-4672-43EE-9971-90449F7D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脚本、</a:t>
            </a:r>
            <a:r>
              <a:rPr lang="en-US" altLang="zh-CN" dirty="0"/>
              <a:t>CSS</a:t>
            </a:r>
            <a:r>
              <a:rPr lang="zh-CN" altLang="en-US" dirty="0"/>
              <a:t>样式、图片等静态文件默认放置在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/main/resources/static</a:t>
            </a:r>
            <a:r>
              <a:rPr lang="zh-CN" altLang="en-US" dirty="0"/>
              <a:t>目录下，</a:t>
            </a:r>
            <a:r>
              <a:rPr lang="en-US" altLang="zh-CN" dirty="0"/>
              <a:t>ch7_4</a:t>
            </a:r>
            <a:r>
              <a:rPr lang="zh-CN" altLang="en-US" dirty="0"/>
              <a:t>应用引入的</a:t>
            </a:r>
            <a:r>
              <a:rPr lang="en-US" altLang="zh-CN" dirty="0" err="1">
                <a:solidFill>
                  <a:srgbClr val="C00000"/>
                </a:solidFill>
              </a:rPr>
              <a:t>BootStrap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7-5】</a:t>
            </a:r>
            <a:r>
              <a:rPr lang="zh-CN" altLang="en-US" dirty="0"/>
              <a:t>中的一样，不再赘述。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97ADFB-20E3-40EA-8B89-56278851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0804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3F935-0E40-4E2F-8F3C-0F5CF5A9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</a:t>
            </a:r>
            <a:r>
              <a:rPr lang="en-US" altLang="zh-CN" dirty="0"/>
              <a:t>View</a:t>
            </a:r>
            <a:r>
              <a:rPr lang="zh-CN" altLang="en-US" dirty="0"/>
              <a:t>视图页面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335B-7A37-4BBB-8BF1-FE55058A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配置文件中可知，将</a:t>
            </a:r>
            <a:r>
              <a:rPr lang="en-US" altLang="zh-CN" dirty="0"/>
              <a:t>JSP</a:t>
            </a:r>
            <a:r>
              <a:rPr lang="zh-CN" altLang="en-US" dirty="0"/>
              <a:t>文件路径指定到</a:t>
            </a:r>
            <a:r>
              <a:rPr lang="en-US" altLang="zh-CN" dirty="0">
                <a:solidFill>
                  <a:srgbClr val="C00000"/>
                </a:solidFill>
              </a:rPr>
              <a:t>/WEB-INF/</a:t>
            </a:r>
            <a:r>
              <a:rPr lang="en-US" altLang="zh-CN" dirty="0" err="1">
                <a:solidFill>
                  <a:srgbClr val="C00000"/>
                </a:solidFill>
              </a:rPr>
              <a:t>jsp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/>
              <a:t>目录。因此，我们需要在</a:t>
            </a:r>
            <a:r>
              <a:rPr lang="en-US" altLang="zh-CN" dirty="0" err="1"/>
              <a:t>src</a:t>
            </a:r>
            <a:r>
              <a:rPr lang="en-US" altLang="zh-CN" dirty="0"/>
              <a:t>/main</a:t>
            </a:r>
            <a:r>
              <a:rPr lang="zh-CN" altLang="en-US" dirty="0"/>
              <a:t>目录下，创建目录</a:t>
            </a:r>
            <a:r>
              <a:rPr lang="en-US" altLang="zh-CN" dirty="0">
                <a:solidFill>
                  <a:srgbClr val="C00000"/>
                </a:solidFill>
              </a:rPr>
              <a:t>webapp/WEB-INF/</a:t>
            </a:r>
            <a:r>
              <a:rPr lang="en-US" altLang="zh-CN" dirty="0" err="1">
                <a:solidFill>
                  <a:srgbClr val="C00000"/>
                </a:solidFill>
              </a:rPr>
              <a:t>jsp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/>
              <a:t>，并在该目录下创建</a:t>
            </a:r>
            <a:r>
              <a:rPr lang="en-US" altLang="zh-CN" dirty="0"/>
              <a:t>JSP</a:t>
            </a:r>
            <a:r>
              <a:rPr lang="zh-CN" altLang="en-US" dirty="0"/>
              <a:t>文件</a:t>
            </a:r>
            <a:r>
              <a:rPr lang="en-US" altLang="zh-CN" dirty="0" err="1">
                <a:solidFill>
                  <a:srgbClr val="C00000"/>
                </a:solidFill>
              </a:rPr>
              <a:t>index.jsp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EED64-8390-4945-A5BC-A055E441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9941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1B3CB-B6DE-411B-9BA1-E2A25CA5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．运行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232B4-338C-4452-8EA3-B4C1C695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首先，运行</a:t>
            </a:r>
            <a:r>
              <a:rPr lang="en-US" altLang="zh-CN" dirty="0"/>
              <a:t>Ch74Application</a:t>
            </a:r>
            <a:r>
              <a:rPr lang="zh-CN" altLang="en-US" dirty="0"/>
              <a:t>主类。然后，访问</a:t>
            </a:r>
            <a:r>
              <a:rPr lang="en-US" altLang="zh-CN" dirty="0">
                <a:solidFill>
                  <a:srgbClr val="C00000"/>
                </a:solidFill>
              </a:rPr>
              <a:t>http://localhost:8080/ch7_4/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5B16EB-CBE9-4752-9159-9BCD48B7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107</a:t>
            </a:fld>
            <a:endParaRPr kumimoji="1"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AB32ADD-079A-49F3-83A7-464181A1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1" y="2788105"/>
            <a:ext cx="5270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767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FC88-15A8-8F47-A008-BBB6B0B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0D4-2EC3-7D4D-AAC5-3C4CCB3D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</a:t>
            </a:r>
            <a:r>
              <a:rPr kumimoji="1" lang="zh-CN" altLang="en-US" dirty="0">
                <a:solidFill>
                  <a:srgbClr val="C00000"/>
                </a:solidFill>
              </a:rPr>
              <a:t>首先</a:t>
            </a:r>
            <a:r>
              <a:rPr kumimoji="1" lang="zh-CN" altLang="en-US" dirty="0"/>
              <a:t>介绍了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开发支持，</a:t>
            </a:r>
            <a:r>
              <a:rPr kumimoji="1" lang="zh-CN" altLang="en-US" dirty="0">
                <a:solidFill>
                  <a:srgbClr val="C00000"/>
                </a:solidFill>
              </a:rPr>
              <a:t>其次</a:t>
            </a:r>
            <a:r>
              <a:rPr kumimoji="1" lang="zh-CN" altLang="en-US" dirty="0"/>
              <a:t>详细讲述了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推荐使用的</a:t>
            </a:r>
            <a:r>
              <a:rPr kumimoji="1" lang="en-US" altLang="zh-CN" dirty="0" err="1"/>
              <a:t>Thymeleaf</a:t>
            </a:r>
            <a:r>
              <a:rPr kumimoji="1" lang="zh-CN" altLang="en-US" dirty="0"/>
              <a:t>模板引擎，包括</a:t>
            </a:r>
            <a:r>
              <a:rPr kumimoji="1" lang="en-US" altLang="zh-CN" dirty="0" err="1"/>
              <a:t>Thymeleaf</a:t>
            </a:r>
            <a:r>
              <a:rPr kumimoji="1" lang="zh-CN" altLang="en-US" dirty="0"/>
              <a:t>的基础语法、常用属性以及国际化。</a:t>
            </a:r>
            <a:r>
              <a:rPr kumimoji="1" lang="zh-CN" altLang="en-US" dirty="0">
                <a:solidFill>
                  <a:srgbClr val="C00000"/>
                </a:solidFill>
              </a:rPr>
              <a:t>同时</a:t>
            </a:r>
            <a:r>
              <a:rPr kumimoji="1" lang="zh-CN" altLang="en-US" dirty="0"/>
              <a:t>，本章还介绍了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对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数据的处理、文件上传下载、异常统一处理和对</a:t>
            </a:r>
            <a:r>
              <a:rPr kumimoji="1" lang="en-US" altLang="zh-CN" dirty="0"/>
              <a:t>JSP</a:t>
            </a:r>
            <a:r>
              <a:rPr kumimoji="1" lang="zh-CN" altLang="en-US" dirty="0"/>
              <a:t>的支持等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应用开发的常用功能。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重点掌握</a:t>
            </a:r>
            <a:r>
              <a:rPr kumimoji="1" lang="en-US" altLang="zh-CN" dirty="0" err="1">
                <a:solidFill>
                  <a:srgbClr val="C00000"/>
                </a:solidFill>
              </a:rPr>
              <a:t>Thymeleaf</a:t>
            </a:r>
            <a:r>
              <a:rPr kumimoji="1" lang="zh-CN" altLang="en-US" dirty="0">
                <a:solidFill>
                  <a:srgbClr val="C00000"/>
                </a:solidFill>
              </a:rPr>
              <a:t>模板引擎技术、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</a:rPr>
              <a:t>JSON</a:t>
            </a:r>
            <a:r>
              <a:rPr kumimoji="1" lang="zh-CN" altLang="en-US" dirty="0">
                <a:solidFill>
                  <a:srgbClr val="C00000"/>
                </a:solidFill>
              </a:rPr>
              <a:t>数据交互技术</a:t>
            </a:r>
            <a:r>
              <a:rPr kumimoji="1" lang="zh-CN" altLang="en-US" dirty="0"/>
              <a:t>以及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的异常统一处理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了解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对</a:t>
            </a:r>
            <a:r>
              <a:rPr kumimoji="1" lang="en-US" altLang="zh-CN" dirty="0"/>
              <a:t>JSP</a:t>
            </a:r>
            <a:r>
              <a:rPr kumimoji="1" lang="zh-CN" altLang="en-US"/>
              <a:t>的支持。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33C2B-DFEA-AB45-B09F-58B1C2A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6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B29CA-0E6D-4CBF-85D1-EC990047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创建控制器类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589229-5EA4-4A77-9F55-7EAB33C5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253A30-196C-4077-8FB9-C72272C5E6E6}"/>
              </a:ext>
            </a:extLst>
          </p:cNvPr>
          <p:cNvSpPr txBox="1"/>
          <p:nvPr/>
        </p:nvSpPr>
        <p:spPr>
          <a:xfrm>
            <a:off x="1101687" y="1564395"/>
            <a:ext cx="7952258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TestThymeleafController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test(){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Tymeleaf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模板，默认将返回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			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src/main/resources/templates/index.html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"index";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86543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B0DF-AF70-4F66-B8C5-4EF0BD3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C72F-A62E-4E42-BCF6-2740B9D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D0883-FBF8-4232-A6F1-21B2608F268F}"/>
              </a:ext>
            </a:extLst>
          </p:cNvPr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1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FEE1D-C477-4076-BBA7-C0840EF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index.html</a:t>
            </a:r>
            <a:r>
              <a:rPr lang="zh-CN" altLang="en-US" dirty="0"/>
              <a:t>页面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7241B-5793-4EE9-A23A-5EE9F204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B9EDE-C324-472D-8690-EB5148BDCCB3}"/>
              </a:ext>
            </a:extLst>
          </p:cNvPr>
          <p:cNvSpPr txBox="1"/>
          <p:nvPr/>
        </p:nvSpPr>
        <p:spPr>
          <a:xfrm>
            <a:off x="1068637" y="1575412"/>
            <a:ext cx="421945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&lt;body&gt;</a:t>
            </a:r>
          </a:p>
          <a:p>
            <a:r>
              <a:rPr lang="zh-CN" altLang="en-US" dirty="0"/>
              <a:t>测试</a:t>
            </a:r>
            <a:r>
              <a:rPr lang="en-US" altLang="zh-CN" dirty="0"/>
              <a:t>Spring Boot</a:t>
            </a:r>
            <a:r>
              <a:rPr lang="zh-CN" altLang="en-US" dirty="0"/>
              <a:t>的</a:t>
            </a:r>
            <a:r>
              <a:rPr lang="en-US" altLang="zh-CN" dirty="0" err="1"/>
              <a:t>Thymeleaf</a:t>
            </a:r>
            <a:r>
              <a:rPr lang="zh-CN" altLang="en-US" dirty="0"/>
              <a:t>支持</a:t>
            </a:r>
          </a:p>
          <a:p>
            <a:r>
              <a:rPr lang="en-US" altLang="zh-CN" dirty="0"/>
              <a:t>&lt;/body&gt;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FEFF17-A0D8-4EBA-9A70-76EE56DBBF14}"/>
              </a:ext>
            </a:extLst>
          </p:cNvPr>
          <p:cNvSpPr/>
          <p:nvPr/>
        </p:nvSpPr>
        <p:spPr>
          <a:xfrm>
            <a:off x="1068637" y="3050341"/>
            <a:ext cx="476818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index.html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的位置在哪里？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7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04DC-4F20-4746-912B-7A7F1A02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Web</a:t>
            </a:r>
            <a:r>
              <a:rPr lang="zh-CN" altLang="en-US" dirty="0"/>
              <a:t>应用的上下文路径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887C5-DDCF-46CB-9429-AE61B3D1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en-US" altLang="zh-CN" dirty="0"/>
              <a:t>/main/resources/</a:t>
            </a:r>
            <a:r>
              <a:rPr lang="en-US" altLang="zh-CN" dirty="0" err="1">
                <a:solidFill>
                  <a:srgbClr val="C00000"/>
                </a:solidFill>
              </a:rPr>
              <a:t>application.properties</a:t>
            </a:r>
            <a:r>
              <a:rPr lang="zh-CN" altLang="en-US" dirty="0"/>
              <a:t>文件中配置如下内容：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server.servlet.context</a:t>
            </a:r>
            <a:r>
              <a:rPr lang="en-US" altLang="zh-CN" dirty="0">
                <a:solidFill>
                  <a:srgbClr val="C00000"/>
                </a:solidFill>
              </a:rPr>
              <a:t>-path=/ch7_1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1BBAA-0C4B-4E40-855E-D287681A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016630-F587-4FDB-B5D2-534E778BD59A}"/>
              </a:ext>
            </a:extLst>
          </p:cNvPr>
          <p:cNvSpPr txBox="1"/>
          <p:nvPr/>
        </p:nvSpPr>
        <p:spPr>
          <a:xfrm>
            <a:off x="947451" y="3379425"/>
            <a:ext cx="922111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首先，运行</a:t>
            </a:r>
            <a:r>
              <a:rPr lang="de-DE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Ch71Application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主类。然后，访问</a:t>
            </a:r>
            <a:r>
              <a:rPr lang="de-DE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http://localhost:8080/ch7_1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测试程序。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A617DD-622C-497C-8577-17F8CC3726E3}"/>
              </a:ext>
            </a:extLst>
          </p:cNvPr>
          <p:cNvCxnSpPr/>
          <p:nvPr/>
        </p:nvCxnSpPr>
        <p:spPr>
          <a:xfrm>
            <a:off x="6555036" y="2886419"/>
            <a:ext cx="1795750" cy="7050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56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F3FDE-9EFD-4427-8BC4-38E9D484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en-US" altLang="zh-CN" dirty="0" err="1"/>
              <a:t>Thymeleaf</a:t>
            </a:r>
            <a:r>
              <a:rPr lang="zh-CN" altLang="en-US" dirty="0"/>
              <a:t>模板引擎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5C727-5D7B-44F7-B17D-78B434C2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7.2.1 Spring Boot</a:t>
            </a:r>
            <a:r>
              <a:rPr lang="zh-CN" altLang="en-US" dirty="0"/>
              <a:t>的</a:t>
            </a:r>
            <a:r>
              <a:rPr lang="en-US" altLang="zh-CN" dirty="0" err="1"/>
              <a:t>Thymeleaf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7.2.2 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r>
              <a:rPr lang="zh-CN" altLang="en-US" dirty="0">
                <a:solidFill>
                  <a:srgbClr val="C00000"/>
                </a:solidFill>
              </a:rPr>
              <a:t>基础语法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7.2.3 </a:t>
            </a:r>
            <a:r>
              <a:rPr lang="en-US" altLang="zh-CN" dirty="0" err="1"/>
              <a:t>Thymeleaf</a:t>
            </a:r>
            <a:r>
              <a:rPr lang="zh-CN" altLang="en-US" dirty="0"/>
              <a:t>的常用属性</a:t>
            </a:r>
            <a:endParaRPr lang="en-US" altLang="zh-CN" dirty="0"/>
          </a:p>
          <a:p>
            <a:r>
              <a:rPr lang="en-US" altLang="zh-CN" dirty="0"/>
              <a:t>7.2.4 Spring Boot</a:t>
            </a:r>
            <a:r>
              <a:rPr lang="zh-CN" altLang="en-US" dirty="0"/>
              <a:t>与</a:t>
            </a:r>
            <a:r>
              <a:rPr lang="en-US" altLang="zh-CN" dirty="0" err="1"/>
              <a:t>Thymeleaf</a:t>
            </a:r>
            <a:r>
              <a:rPr lang="zh-CN" altLang="en-US" dirty="0"/>
              <a:t>实现页面信息国际化</a:t>
            </a:r>
            <a:endParaRPr lang="en-US" altLang="zh-CN" dirty="0"/>
          </a:p>
          <a:p>
            <a:r>
              <a:rPr lang="en-US" altLang="zh-CN" dirty="0"/>
              <a:t>7.2.5 Spring Boot</a:t>
            </a:r>
            <a:r>
              <a:rPr lang="zh-CN" altLang="en-US" dirty="0"/>
              <a:t>与</a:t>
            </a:r>
            <a:r>
              <a:rPr lang="en-US" altLang="zh-CN" dirty="0" err="1"/>
              <a:t>Thymeleaf</a:t>
            </a:r>
            <a:r>
              <a:rPr lang="zh-CN" altLang="en-US" dirty="0"/>
              <a:t>的表单验证</a:t>
            </a:r>
            <a:endParaRPr lang="en-US" altLang="zh-CN" dirty="0"/>
          </a:p>
          <a:p>
            <a:r>
              <a:rPr lang="en-US" altLang="zh-CN" dirty="0"/>
              <a:t>7.2.6 </a:t>
            </a:r>
            <a:r>
              <a:rPr lang="zh-CN" altLang="en-US" dirty="0"/>
              <a:t>基于</a:t>
            </a:r>
            <a:r>
              <a:rPr lang="en-US" altLang="zh-CN" dirty="0" err="1"/>
              <a:t>Thymeleaf</a:t>
            </a:r>
            <a:r>
              <a:rPr lang="zh-CN" altLang="en-US" dirty="0"/>
              <a:t>与</a:t>
            </a:r>
            <a:r>
              <a:rPr lang="en-US" altLang="zh-CN" dirty="0" err="1"/>
              <a:t>BootStrap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开发实例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B6C76-D027-4CEF-B42E-A19F4EF3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68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EC13F-9D44-434D-8811-34A8872A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en-US" altLang="zh-CN" dirty="0" err="1"/>
              <a:t>Thymeleaf</a:t>
            </a:r>
            <a:r>
              <a:rPr lang="zh-CN" altLang="en-US" dirty="0"/>
              <a:t>基础语法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F94C2-99CD-4BED-9D41-BB09228E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．引入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首先，将</a:t>
            </a:r>
            <a:r>
              <a:rPr lang="en-US" altLang="zh-CN" dirty="0"/>
              <a:t>View</a:t>
            </a:r>
            <a:r>
              <a:rPr lang="zh-CN" altLang="en-US" dirty="0"/>
              <a:t>层页面文件的</a:t>
            </a:r>
            <a:r>
              <a:rPr lang="en-US" altLang="zh-CN" dirty="0"/>
              <a:t>html</a:t>
            </a:r>
            <a:r>
              <a:rPr lang="zh-CN" altLang="en-US" dirty="0"/>
              <a:t>标签修改如下：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&lt;html </a:t>
            </a:r>
            <a:r>
              <a:rPr lang="en-US" altLang="zh-CN" sz="2000" dirty="0" err="1">
                <a:solidFill>
                  <a:srgbClr val="C00000"/>
                </a:solidFill>
              </a:rPr>
              <a:t>xmlns:th</a:t>
            </a:r>
            <a:r>
              <a:rPr lang="en-US" altLang="zh-CN" sz="2000" dirty="0">
                <a:solidFill>
                  <a:srgbClr val="C00000"/>
                </a:solidFill>
              </a:rPr>
              <a:t>="http://www.thymeleaf.org"&gt;</a:t>
            </a:r>
          </a:p>
          <a:p>
            <a:r>
              <a:rPr lang="zh-CN" altLang="en-US" dirty="0"/>
              <a:t>然后，在</a:t>
            </a:r>
            <a:r>
              <a:rPr lang="en-US" altLang="zh-CN" dirty="0"/>
              <a:t>View</a:t>
            </a:r>
            <a:r>
              <a:rPr lang="zh-CN" altLang="en-US" dirty="0"/>
              <a:t>层页面文件的其它标签里，使用</a:t>
            </a:r>
            <a:r>
              <a:rPr lang="en-US" altLang="zh-CN" dirty="0" err="1"/>
              <a:t>th</a:t>
            </a:r>
            <a:r>
              <a:rPr lang="en-US" altLang="zh-CN" dirty="0"/>
              <a:t>:*</a:t>
            </a:r>
            <a:r>
              <a:rPr lang="zh-CN" altLang="en-US" dirty="0"/>
              <a:t>动态处理页面。示例代码如下：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&lt;</a:t>
            </a:r>
            <a:r>
              <a:rPr lang="en-US" altLang="zh-CN" sz="2000" dirty="0" err="1">
                <a:solidFill>
                  <a:srgbClr val="C00000"/>
                </a:solidFill>
              </a:rPr>
              <a:t>img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th:src</a:t>
            </a:r>
            <a:r>
              <a:rPr lang="en-US" altLang="zh-CN" sz="2000" dirty="0">
                <a:solidFill>
                  <a:srgbClr val="C00000"/>
                </a:solidFill>
              </a:rPr>
              <a:t>="'images/' + ${</a:t>
            </a:r>
            <a:r>
              <a:rPr lang="en-US" altLang="zh-CN" sz="2000" dirty="0" err="1">
                <a:solidFill>
                  <a:srgbClr val="C00000"/>
                </a:solidFill>
              </a:rPr>
              <a:t>aBook.picture</a:t>
            </a:r>
            <a:r>
              <a:rPr lang="en-US" altLang="zh-CN" sz="2000" dirty="0">
                <a:solidFill>
                  <a:srgbClr val="C00000"/>
                </a:solidFill>
              </a:rPr>
              <a:t>}"/&gt;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${</a:t>
            </a:r>
            <a:r>
              <a:rPr lang="en-US" altLang="zh-CN" dirty="0" err="1"/>
              <a:t>aBook.picture</a:t>
            </a:r>
            <a:r>
              <a:rPr lang="en-US" altLang="zh-CN" dirty="0"/>
              <a:t>}</a:t>
            </a:r>
            <a:r>
              <a:rPr lang="zh-CN" altLang="en-US" dirty="0"/>
              <a:t>获得数据对象</a:t>
            </a:r>
            <a:r>
              <a:rPr lang="en-US" altLang="zh-CN" dirty="0" err="1"/>
              <a:t>aBook</a:t>
            </a:r>
            <a:r>
              <a:rPr lang="zh-CN" altLang="en-US" dirty="0"/>
              <a:t>的</a:t>
            </a:r>
            <a:r>
              <a:rPr lang="en-US" altLang="zh-CN" dirty="0"/>
              <a:t>picture</a:t>
            </a:r>
            <a:r>
              <a:rPr lang="zh-CN" altLang="en-US" dirty="0"/>
              <a:t>属性。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5996E-A647-4E14-8003-A61A2CD4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85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9107-3D17-49C9-BA83-8AD29D0A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D520B-2D73-4B99-8EC7-F8951FFF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C00000"/>
                </a:solidFill>
              </a:rPr>
              <a:t>th:text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th:utext</a:t>
            </a:r>
            <a:r>
              <a:rPr lang="zh-CN" altLang="en-US" dirty="0"/>
              <a:t>（不对文本转义，正常输出）将文本内容输出到所在标签的</a:t>
            </a:r>
            <a:r>
              <a:rPr lang="en-US" altLang="zh-CN" dirty="0"/>
              <a:t>body</a:t>
            </a:r>
            <a:r>
              <a:rPr lang="zh-CN" altLang="en-US" dirty="0"/>
              <a:t>中。假如在国际化资源文件</a:t>
            </a:r>
            <a:r>
              <a:rPr lang="en-US" altLang="zh-CN" dirty="0" err="1"/>
              <a:t>messages_en_US.properties</a:t>
            </a:r>
            <a:r>
              <a:rPr lang="zh-CN" altLang="en-US" dirty="0"/>
              <a:t>中有消息文本“</a:t>
            </a:r>
            <a:r>
              <a:rPr lang="en-US" altLang="zh-CN" dirty="0" err="1">
                <a:solidFill>
                  <a:srgbClr val="C00000"/>
                </a:solidFill>
              </a:rPr>
              <a:t>test.myText</a:t>
            </a:r>
            <a:r>
              <a:rPr lang="en-US" altLang="zh-CN" dirty="0">
                <a:solidFill>
                  <a:srgbClr val="C00000"/>
                </a:solidFill>
              </a:rPr>
              <a:t>=&lt;strong&gt;Test International Message&lt;/strong&gt;”</a:t>
            </a:r>
            <a:r>
              <a:rPr lang="zh-CN" altLang="en-US" dirty="0"/>
              <a:t>，那么在页面中可以使用如下两种方式获得消息文本：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B47E82-F392-44BD-A9F1-A16E12D2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066F56-7310-4F29-BB85-C8D59DC72CF2}"/>
              </a:ext>
            </a:extLst>
          </p:cNvPr>
          <p:cNvSpPr txBox="1"/>
          <p:nvPr/>
        </p:nvSpPr>
        <p:spPr>
          <a:xfrm>
            <a:off x="1013552" y="4252511"/>
            <a:ext cx="778892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&lt;p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th:text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="#{test.myText}"&gt;&lt;/p&gt;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对文本转义，即输出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&lt;strong&gt;Test International Message&lt;/strong&gt;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&lt;p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th:utext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="#{test.myText}"&gt;&lt;/p&gt;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对文本不转义，即输出加粗的“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 International 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84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B2AE-7AB9-4279-93EB-260CB345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893CF-503B-481B-A158-D71DDFA5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）变量表达式：</a:t>
            </a:r>
            <a:r>
              <a:rPr lang="en-US" altLang="zh-CN" b="1" dirty="0">
                <a:solidFill>
                  <a:srgbClr val="C00000"/>
                </a:solidFill>
              </a:rPr>
              <a:t>${...}</a:t>
            </a:r>
          </a:p>
          <a:p>
            <a:r>
              <a:rPr lang="zh-CN" altLang="en-US" dirty="0"/>
              <a:t>用于访问容器上下文环境中的变量，示例代码如下：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）选择变量表达式：</a:t>
            </a:r>
            <a:r>
              <a:rPr lang="zh-CN" altLang="en-US" b="1" dirty="0">
                <a:solidFill>
                  <a:srgbClr val="C00000"/>
                </a:solidFill>
              </a:rPr>
              <a:t>*</a:t>
            </a:r>
            <a:r>
              <a:rPr lang="en-US" altLang="zh-CN" b="1" dirty="0">
                <a:solidFill>
                  <a:srgbClr val="C00000"/>
                </a:solidFill>
              </a:rPr>
              <a:t>{...}</a:t>
            </a:r>
          </a:p>
          <a:p>
            <a:r>
              <a:rPr lang="zh-CN" altLang="en-US" dirty="0"/>
              <a:t>选择变量表达式计算的是选定的对象（</a:t>
            </a:r>
            <a:r>
              <a:rPr lang="en-US" altLang="zh-CN" dirty="0" err="1">
                <a:solidFill>
                  <a:srgbClr val="C00000"/>
                </a:solidFill>
              </a:rPr>
              <a:t>th:object</a:t>
            </a:r>
            <a:r>
              <a:rPr lang="zh-CN" altLang="en-US" dirty="0"/>
              <a:t>属性绑定的对象），示例代码如下：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B61D5-AD50-44C3-9007-D70E21C2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CDA2AB-EC44-433A-BD29-A9824160C3FB}"/>
              </a:ext>
            </a:extLst>
          </p:cNvPr>
          <p:cNvSpPr txBox="1"/>
          <p:nvPr/>
        </p:nvSpPr>
        <p:spPr>
          <a:xfrm>
            <a:off x="1410158" y="2514467"/>
            <a:ext cx="34262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&lt;span th:text="${information}"&gt;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B2FDE7-2C99-41DE-8EB1-A9CE18B35D69}"/>
              </a:ext>
            </a:extLst>
          </p:cNvPr>
          <p:cNvSpPr txBox="1"/>
          <p:nvPr/>
        </p:nvSpPr>
        <p:spPr>
          <a:xfrm>
            <a:off x="958467" y="4693186"/>
            <a:ext cx="7171981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th:object="${session.user}"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name: &lt;span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 text="*{firstName}"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&gt;&lt;/span&gt;&lt;br&gt;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firstName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对象的属性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surname: &lt;span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 text="*{lastName}"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&gt;&lt;/span&gt;&lt;br&gt;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nationality: &lt;span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 text="*{nationality}"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&gt;&lt;/span&gt;&lt;br&gt;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157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AF32A-6B4C-4A43-AFF5-DDF71114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B4051-8273-4C49-89C7-2303445C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）信息表达式：</a:t>
            </a:r>
            <a:r>
              <a:rPr lang="en-US" altLang="zh-CN" b="1" dirty="0">
                <a:solidFill>
                  <a:srgbClr val="C00000"/>
                </a:solidFill>
              </a:rPr>
              <a:t>#{...}</a:t>
            </a:r>
          </a:p>
          <a:p>
            <a:r>
              <a:rPr lang="zh-CN" altLang="en-US" dirty="0"/>
              <a:t>一般用于显示页面静态文本。将可能需要根据需求而整体变动的静态文本放在</a:t>
            </a:r>
            <a:r>
              <a:rPr lang="en-US" altLang="zh-CN" dirty="0">
                <a:solidFill>
                  <a:srgbClr val="C00000"/>
                </a:solidFill>
              </a:rPr>
              <a:t>properties</a:t>
            </a:r>
            <a:r>
              <a:rPr lang="zh-CN" altLang="en-US" dirty="0"/>
              <a:t>文件中以便维护（如国际化）。通常与</a:t>
            </a:r>
            <a:r>
              <a:rPr lang="en-US" altLang="zh-CN" dirty="0" err="1">
                <a:solidFill>
                  <a:srgbClr val="C00000"/>
                </a:solidFill>
              </a:rPr>
              <a:t>th:text</a:t>
            </a:r>
            <a:r>
              <a:rPr lang="zh-CN" altLang="en-US" dirty="0"/>
              <a:t>属性一起使用，示例代码如下：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823BA-A4EB-42D3-99E3-9C6C46F7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258EB9-D8F9-4048-88A9-FA83058719EE}"/>
              </a:ext>
            </a:extLst>
          </p:cNvPr>
          <p:cNvSpPr txBox="1"/>
          <p:nvPr/>
        </p:nvSpPr>
        <p:spPr>
          <a:xfrm>
            <a:off x="1307508" y="3547431"/>
            <a:ext cx="40577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&lt;p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th:text="#{test.myText}"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65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3D4C0-FBB2-4514-AE11-41AC771D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CF952-A611-406E-AC2A-FB000345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Thymeleaf</a:t>
            </a:r>
            <a:r>
              <a:rPr lang="zh-CN" altLang="en-US" dirty="0"/>
              <a:t>模板通过</a:t>
            </a:r>
            <a:r>
              <a:rPr lang="en-US" altLang="zh-CN" b="1" dirty="0">
                <a:solidFill>
                  <a:srgbClr val="C00000"/>
                </a:solidFill>
              </a:rPr>
              <a:t>@{...}</a:t>
            </a:r>
            <a:r>
              <a:rPr lang="zh-CN" altLang="en-US" dirty="0"/>
              <a:t>表达式引入</a:t>
            </a:r>
            <a:r>
              <a:rPr lang="en-US" altLang="zh-CN" dirty="0"/>
              <a:t>URL</a:t>
            </a:r>
            <a:r>
              <a:rPr lang="zh-CN" altLang="en-US" dirty="0"/>
              <a:t>，示例代码如下：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2EDD9-7F45-4BAD-B72E-FDBA6F8B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FED01-85F2-4E74-B62C-ACF280103974}"/>
              </a:ext>
            </a:extLst>
          </p:cNvPr>
          <p:cNvSpPr txBox="1"/>
          <p:nvPr/>
        </p:nvSpPr>
        <p:spPr>
          <a:xfrm>
            <a:off x="838199" y="2313542"/>
            <a:ext cx="1051560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默认访问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src/main/resources/static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&lt;link rel="stylesheet"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th:href="@{css/bootstrap.min.css}"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访问相对路径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&lt;a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th:href="@{/}"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去看看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访问绝对路径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&lt;a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th:href="@{http://www.tup.tsinghua.edu.cn/index.html(param1='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传参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')}"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去清华大学出版社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默认访问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src/main/resources/static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'images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&lt;img th:src="'images/' + ${aBook.picture}"/&gt;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BFB525-588A-4D9F-AA74-9F0B9E0445DC}"/>
              </a:ext>
            </a:extLst>
          </p:cNvPr>
          <p:cNvSpPr/>
          <p:nvPr/>
        </p:nvSpPr>
        <p:spPr>
          <a:xfrm>
            <a:off x="3138056" y="4901980"/>
            <a:ext cx="476818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相对路径与绝对路径的区别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C7AC-475E-1E4C-8CD6-1AECBEC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732F0-50F7-8947-81D6-CBBAE82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 err="1">
                <a:solidFill>
                  <a:srgbClr val="C00000"/>
                </a:solidFill>
              </a:rPr>
              <a:t>Thymeleaf</a:t>
            </a:r>
            <a:r>
              <a:rPr kumimoji="1" lang="zh-CN" altLang="en-US" dirty="0">
                <a:solidFill>
                  <a:srgbClr val="C00000"/>
                </a:solidFill>
              </a:rPr>
              <a:t>视图模板引擎技术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</a:rPr>
              <a:t>JSON</a:t>
            </a:r>
            <a:r>
              <a:rPr kumimoji="1" lang="zh-CN" altLang="en-US" dirty="0">
                <a:solidFill>
                  <a:srgbClr val="C00000"/>
                </a:solidFill>
              </a:rPr>
              <a:t>数据交互技术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的文件上传与下载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的异常统一处理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对</a:t>
            </a:r>
            <a:r>
              <a:rPr kumimoji="1" lang="en-US" altLang="zh-CN" dirty="0"/>
              <a:t>JSP</a:t>
            </a:r>
            <a:r>
              <a:rPr kumimoji="1" lang="zh-CN" altLang="en-US" dirty="0"/>
              <a:t>的支持</a:t>
            </a:r>
            <a:endParaRPr kumimoji="1"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877C-BC12-7E4D-A194-CD69A5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9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F77C4-DA38-4B3B-B10D-CBC14DEA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 err="1"/>
              <a:t>WebContext</a:t>
            </a:r>
            <a:r>
              <a:rPr lang="zh-CN" altLang="en-US" dirty="0"/>
              <a:t>对象中的属性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7ECF1-361F-4887-8DB4-A88379CC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${xxx}</a:t>
            </a:r>
            <a:r>
              <a:rPr lang="zh-CN" altLang="en-US" dirty="0"/>
              <a:t>将返回存储在</a:t>
            </a:r>
            <a:r>
              <a:rPr lang="en-US" altLang="zh-CN" dirty="0" err="1"/>
              <a:t>Thymeleaf</a:t>
            </a:r>
            <a:r>
              <a:rPr lang="zh-CN" altLang="en-US" dirty="0"/>
              <a:t>模板上下文中的变量</a:t>
            </a:r>
            <a:r>
              <a:rPr lang="en-US" altLang="zh-CN" dirty="0"/>
              <a:t>xxx</a:t>
            </a:r>
            <a:r>
              <a:rPr lang="zh-CN" altLang="en-US" dirty="0"/>
              <a:t>或请求</a:t>
            </a:r>
            <a:r>
              <a:rPr lang="en-US" altLang="zh-CN" dirty="0"/>
              <a:t>request</a:t>
            </a:r>
            <a:r>
              <a:rPr lang="zh-CN" altLang="en-US" dirty="0"/>
              <a:t>作用域中的属性</a:t>
            </a:r>
            <a:r>
              <a:rPr lang="en-US" altLang="zh-CN" dirty="0"/>
              <a:t>xxx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${</a:t>
            </a:r>
            <a:r>
              <a:rPr lang="en-US" altLang="zh-CN" dirty="0" err="1">
                <a:solidFill>
                  <a:srgbClr val="C00000"/>
                </a:solidFill>
              </a:rPr>
              <a:t>param.xxx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/>
              <a:t>将返回一个名为</a:t>
            </a:r>
            <a:r>
              <a:rPr lang="en-US" altLang="zh-CN" dirty="0"/>
              <a:t>xxx</a:t>
            </a:r>
            <a:r>
              <a:rPr lang="zh-CN" altLang="en-US" dirty="0"/>
              <a:t>的请求参数（可能是多个值）。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${</a:t>
            </a:r>
            <a:r>
              <a:rPr lang="en-US" altLang="zh-CN" dirty="0" err="1">
                <a:solidFill>
                  <a:srgbClr val="C00000"/>
                </a:solidFill>
              </a:rPr>
              <a:t>session.xxx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/>
              <a:t>将返回一个名为</a:t>
            </a:r>
            <a:r>
              <a:rPr lang="en-US" altLang="zh-CN" dirty="0"/>
              <a:t>xxx</a:t>
            </a:r>
            <a:r>
              <a:rPr lang="zh-CN" altLang="en-US" dirty="0"/>
              <a:t>的</a:t>
            </a:r>
            <a:r>
              <a:rPr lang="en-US" altLang="zh-CN" dirty="0" err="1"/>
              <a:t>HttpSession</a:t>
            </a:r>
            <a:r>
              <a:rPr lang="zh-CN" altLang="en-US" dirty="0"/>
              <a:t>作用域中的属性。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${</a:t>
            </a:r>
            <a:r>
              <a:rPr lang="en-US" altLang="zh-CN" dirty="0" err="1">
                <a:solidFill>
                  <a:srgbClr val="C00000"/>
                </a:solidFill>
              </a:rPr>
              <a:t>application.xxx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/>
              <a:t>将返回一个名为</a:t>
            </a:r>
            <a:r>
              <a:rPr lang="en-US" altLang="zh-CN" dirty="0"/>
              <a:t>xxx</a:t>
            </a:r>
            <a:r>
              <a:rPr lang="zh-CN" altLang="en-US" dirty="0"/>
              <a:t>的全局</a:t>
            </a:r>
            <a:r>
              <a:rPr lang="en-US" altLang="zh-CN" dirty="0" err="1"/>
              <a:t>ServletContext</a:t>
            </a:r>
            <a:r>
              <a:rPr lang="zh-CN" altLang="en-US" dirty="0"/>
              <a:t>上下文作用中的属性。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9540E-B262-4593-B649-0EEBC8ED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FB9925-B570-4F8F-8A71-171BCBDFB78B}"/>
              </a:ext>
            </a:extLst>
          </p:cNvPr>
          <p:cNvSpPr txBox="1"/>
          <p:nvPr/>
        </p:nvSpPr>
        <p:spPr>
          <a:xfrm>
            <a:off x="1083325" y="5056742"/>
            <a:ext cx="1002534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表达式一样，使用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${xxx}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获得变量值，使用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${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对象变量名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属性名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JavaBean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属性值。但需要注意的是，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${}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表达式只能在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标签内部有效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7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30DC0-66BF-4A31-A5F8-B21D2375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DCBF2-1684-4AA5-BD48-1800EBB2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Thymeleaf</a:t>
            </a:r>
            <a:r>
              <a:rPr lang="zh-CN" altLang="en-US" dirty="0"/>
              <a:t>模板的表达式中可以使用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、*、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%</a:t>
            </a:r>
            <a:r>
              <a:rPr lang="zh-CN" altLang="en-US" dirty="0"/>
              <a:t>等各种算术运算符，也可以使用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&lt;=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&gt;=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==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!=</a:t>
            </a:r>
            <a:r>
              <a:rPr lang="zh-CN" altLang="en-US" dirty="0"/>
              <a:t>等各种逻辑运算符。示例代码如下：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05CE57-4979-41B5-9086-F1C0C415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3B309B-2B34-4D15-BF48-8F10DB1C6803}"/>
              </a:ext>
            </a:extLst>
          </p:cNvPr>
          <p:cNvSpPr txBox="1"/>
          <p:nvPr/>
        </p:nvSpPr>
        <p:spPr>
          <a:xfrm>
            <a:off x="1307508" y="3117773"/>
            <a:ext cx="69551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&lt;tr th:class="(${row}== 'even')? 'even' : 'odd'"&gt;...&lt;/tr&gt;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28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B6C77-F35F-4B70-B501-CF3989E7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C2CFE-A77E-4A4F-801C-71E1FF2A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en-US" altLang="zh-CN" dirty="0">
                <a:solidFill>
                  <a:srgbClr val="C00000"/>
                </a:solidFill>
              </a:rPr>
              <a:t>if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unless</a:t>
            </a:r>
          </a:p>
          <a:p>
            <a:r>
              <a:rPr lang="zh-CN" altLang="en-US" dirty="0"/>
              <a:t>标签只有在</a:t>
            </a:r>
            <a:r>
              <a:rPr lang="en-US" altLang="zh-CN" dirty="0" err="1">
                <a:solidFill>
                  <a:srgbClr val="C00000"/>
                </a:solidFill>
              </a:rPr>
              <a:t>th:if</a:t>
            </a:r>
            <a:r>
              <a:rPr lang="zh-CN" altLang="en-US" dirty="0"/>
              <a:t>条件成立时才显示，</a:t>
            </a:r>
            <a:r>
              <a:rPr lang="en-US" altLang="zh-CN" dirty="0" err="1">
                <a:solidFill>
                  <a:srgbClr val="C00000"/>
                </a:solidFill>
              </a:rPr>
              <a:t>th:unless</a:t>
            </a:r>
            <a:r>
              <a:rPr lang="zh-CN" altLang="en-US" dirty="0"/>
              <a:t>与</a:t>
            </a:r>
            <a:r>
              <a:rPr lang="en-US" altLang="zh-CN" dirty="0" err="1">
                <a:solidFill>
                  <a:srgbClr val="C00000"/>
                </a:solidFill>
              </a:rPr>
              <a:t>th:if</a:t>
            </a:r>
            <a:r>
              <a:rPr lang="zh-CN" altLang="en-US" dirty="0"/>
              <a:t>相反，只有条件不成立时，才显示标签内容。示例代码如下：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en-US" altLang="zh-CN" dirty="0">
                <a:solidFill>
                  <a:srgbClr val="C00000"/>
                </a:solidFill>
              </a:rPr>
              <a:t>switch</a:t>
            </a:r>
            <a:r>
              <a:rPr lang="zh-CN" altLang="en-US" dirty="0">
                <a:solidFill>
                  <a:srgbClr val="C00000"/>
                </a:solidFill>
              </a:rPr>
              <a:t>语句</a:t>
            </a:r>
          </a:p>
          <a:p>
            <a:r>
              <a:rPr lang="en-US" altLang="zh-CN" dirty="0" err="1"/>
              <a:t>Thymeleaf</a:t>
            </a:r>
            <a:r>
              <a:rPr lang="zh-CN" altLang="en-US" dirty="0"/>
              <a:t>模板也支持多路选择</a:t>
            </a:r>
            <a:r>
              <a:rPr lang="en-US" altLang="zh-CN" dirty="0">
                <a:solidFill>
                  <a:srgbClr val="C00000"/>
                </a:solidFill>
              </a:rPr>
              <a:t>switch</a:t>
            </a:r>
            <a:r>
              <a:rPr lang="zh-CN" altLang="en-US" dirty="0"/>
              <a:t>语句结构，默认属性</a:t>
            </a:r>
            <a:r>
              <a:rPr lang="en-US" altLang="zh-CN" dirty="0"/>
              <a:t>default</a:t>
            </a:r>
            <a:r>
              <a:rPr lang="zh-CN" altLang="en-US" dirty="0"/>
              <a:t>可用“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”表示。示例代码如下：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728910-12D8-4ADA-8DD9-90A2D7B7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67C1C1-6F69-44AF-B046-E88BEB278EF4}"/>
              </a:ext>
            </a:extLst>
          </p:cNvPr>
          <p:cNvSpPr txBox="1"/>
          <p:nvPr/>
        </p:nvSpPr>
        <p:spPr>
          <a:xfrm>
            <a:off x="1307508" y="3067362"/>
            <a:ext cx="6349215" cy="7232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&lt;a href="success.html"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th:if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="${user != null}"&gt;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成功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&lt;/a&gt;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&lt;a href="success.html"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th:unless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="${user </a:t>
            </a:r>
            <a:r>
              <a:rPr lang="de-DE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null}"&gt;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成功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766482-820B-4872-886A-C7878ABEF685}"/>
              </a:ext>
            </a:extLst>
          </p:cNvPr>
          <p:cNvSpPr txBox="1"/>
          <p:nvPr/>
        </p:nvSpPr>
        <p:spPr>
          <a:xfrm>
            <a:off x="1307508" y="5374096"/>
            <a:ext cx="6665205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th:switch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="${user.role}"&gt;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&lt;p th:case="'admin'"&gt;User is an administrator&lt;/p&gt;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&lt;p th:case="'teacher'"&gt;User is a teacher&lt;/p&gt;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&lt;p th:case="*"&gt;User is a student 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01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B668-8708-4384-AC43-A58B643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DB51F-18C6-4DD1-8696-5B7B1EA7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）基本循环</a:t>
            </a:r>
          </a:p>
          <a:p>
            <a:r>
              <a:rPr lang="en-US" altLang="zh-CN" dirty="0" err="1"/>
              <a:t>Thymeleaf</a:t>
            </a:r>
            <a:r>
              <a:rPr lang="zh-CN" altLang="en-US" dirty="0"/>
              <a:t>模板使用</a:t>
            </a:r>
            <a:r>
              <a:rPr lang="en-US" altLang="zh-CN" dirty="0" err="1">
                <a:solidFill>
                  <a:srgbClr val="C00000"/>
                </a:solidFill>
              </a:rPr>
              <a:t>th:each</a:t>
            </a:r>
            <a:r>
              <a:rPr lang="en-US" altLang="zh-CN" dirty="0">
                <a:solidFill>
                  <a:srgbClr val="C00000"/>
                </a:solidFill>
              </a:rPr>
              <a:t>="</a:t>
            </a:r>
            <a:r>
              <a:rPr lang="en-US" altLang="zh-CN" dirty="0" err="1">
                <a:solidFill>
                  <a:srgbClr val="C00000"/>
                </a:solidFill>
              </a:rPr>
              <a:t>obj,iterStat</a:t>
            </a:r>
            <a:r>
              <a:rPr lang="en-US" altLang="zh-CN" dirty="0">
                <a:solidFill>
                  <a:srgbClr val="C00000"/>
                </a:solidFill>
              </a:rPr>
              <a:t>:${</a:t>
            </a:r>
            <a:r>
              <a:rPr lang="en-US" altLang="zh-CN" dirty="0" err="1">
                <a:solidFill>
                  <a:srgbClr val="C00000"/>
                </a:solidFill>
              </a:rPr>
              <a:t>objList</a:t>
            </a:r>
            <a:r>
              <a:rPr lang="en-US" altLang="zh-CN" dirty="0">
                <a:solidFill>
                  <a:srgbClr val="C00000"/>
                </a:solidFill>
              </a:rPr>
              <a:t>}"</a:t>
            </a:r>
            <a:r>
              <a:rPr lang="zh-CN" altLang="en-US" dirty="0"/>
              <a:t>标签进行迭代循环，迭代对象可以是</a:t>
            </a:r>
            <a:r>
              <a:rPr lang="en-US" altLang="zh-CN" dirty="0" err="1">
                <a:solidFill>
                  <a:srgbClr val="C00000"/>
                </a:solidFill>
              </a:rPr>
              <a:t>java.util.List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java.util.Map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  <a:r>
              <a:rPr lang="zh-CN" altLang="en-US" dirty="0"/>
              <a:t>等。示例代码如下：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ADBA7-0F5C-427F-AE3E-459D44A0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E90633-7C86-469F-B1DB-51E9685F8613}"/>
              </a:ext>
            </a:extLst>
          </p:cNvPr>
          <p:cNvSpPr txBox="1"/>
          <p:nvPr/>
        </p:nvSpPr>
        <p:spPr>
          <a:xfrm>
            <a:off x="838200" y="3429000"/>
            <a:ext cx="10983817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循环取出集合数据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class="col-md-4 col-sm-6"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th:each="book:${books}"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 href=""&gt;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&lt;img th:src="'images/' + ${book.picture}" alt="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图书封面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style="height: 180px; width: 40%;"/&gt;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&lt;div class="caption"&gt;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&lt;h4 th:text="${book.bname}"&gt;&lt;/h4&gt;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&lt;p th:text="${book.author}"&gt;&lt;/p&gt;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84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E5C40-05F3-431C-B8C5-4DC760AF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AECA8-529E-40F8-932C-04C3EEAC8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）循环状态的使用</a:t>
            </a:r>
          </a:p>
          <a:p>
            <a:r>
              <a:rPr lang="zh-CN" altLang="en-US" dirty="0"/>
              <a:t>在</a:t>
            </a:r>
            <a:r>
              <a:rPr lang="en-US" altLang="zh-CN" dirty="0" err="1">
                <a:solidFill>
                  <a:srgbClr val="C00000"/>
                </a:solidFill>
              </a:rPr>
              <a:t>th:each</a:t>
            </a:r>
            <a:r>
              <a:rPr lang="zh-CN" altLang="en-US" dirty="0"/>
              <a:t>标签中可以使用循环状态变量，该变量有如下属性：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index</a:t>
            </a:r>
            <a:r>
              <a:rPr lang="zh-CN" altLang="en-US" dirty="0"/>
              <a:t>：当前迭代对象的</a:t>
            </a:r>
            <a:r>
              <a:rPr lang="en-US" altLang="zh-CN" dirty="0"/>
              <a:t>index</a:t>
            </a:r>
            <a:r>
              <a:rPr lang="zh-CN" altLang="en-US" dirty="0"/>
              <a:t>（从</a:t>
            </a:r>
            <a:r>
              <a:rPr lang="en-US" altLang="zh-CN" dirty="0"/>
              <a:t>0</a:t>
            </a:r>
            <a:r>
              <a:rPr lang="zh-CN" altLang="en-US" dirty="0"/>
              <a:t>开始计数）。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count</a:t>
            </a:r>
            <a:r>
              <a:rPr lang="zh-CN" altLang="en-US" dirty="0"/>
              <a:t>：当前迭代对象的</a:t>
            </a:r>
            <a:r>
              <a:rPr lang="en-US" altLang="zh-CN" dirty="0"/>
              <a:t>index</a:t>
            </a:r>
            <a:r>
              <a:rPr lang="zh-CN" altLang="en-US" dirty="0"/>
              <a:t>（从</a:t>
            </a:r>
            <a:r>
              <a:rPr lang="en-US" altLang="zh-CN" dirty="0"/>
              <a:t>1</a:t>
            </a:r>
            <a:r>
              <a:rPr lang="zh-CN" altLang="en-US" dirty="0"/>
              <a:t>开始计数）。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size</a:t>
            </a:r>
            <a:r>
              <a:rPr lang="zh-CN" altLang="en-US" dirty="0"/>
              <a:t>：迭代对象的大小。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current</a:t>
            </a:r>
            <a:r>
              <a:rPr lang="zh-CN" altLang="en-US" dirty="0"/>
              <a:t>：当前迭代变量。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even/odd</a:t>
            </a:r>
            <a:r>
              <a:rPr lang="zh-CN" altLang="en-US" dirty="0"/>
              <a:t>：布尔值，当前循环是否是偶数</a:t>
            </a:r>
            <a:r>
              <a:rPr lang="en-US" altLang="zh-CN" dirty="0"/>
              <a:t>/</a:t>
            </a:r>
            <a:r>
              <a:rPr lang="zh-CN" altLang="en-US" dirty="0"/>
              <a:t>奇数（从</a:t>
            </a:r>
            <a:r>
              <a:rPr lang="en-US" altLang="zh-CN" dirty="0"/>
              <a:t>0</a:t>
            </a:r>
            <a:r>
              <a:rPr lang="zh-CN" altLang="en-US" dirty="0"/>
              <a:t>开始计数）。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first</a:t>
            </a:r>
            <a:r>
              <a:rPr lang="zh-CN" altLang="en-US" dirty="0"/>
              <a:t>：布尔值，当前循环是否是第一个。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last</a:t>
            </a:r>
            <a:r>
              <a:rPr lang="zh-CN" altLang="en-US" dirty="0"/>
              <a:t>：布尔值，当前循环是否是最后一个。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1717E-CA67-4C77-A592-208319C6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103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5F6FC-A589-4967-9955-7C63F822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E00DD-15B6-43FE-A243-5BB07F57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212"/>
            <a:ext cx="10515600" cy="4586694"/>
          </a:xfrm>
        </p:spPr>
        <p:txBody>
          <a:bodyPr/>
          <a:lstStyle/>
          <a:p>
            <a:r>
              <a:rPr lang="zh-CN" altLang="en-US" dirty="0"/>
              <a:t>在实际</a:t>
            </a:r>
            <a:r>
              <a:rPr lang="en-US" altLang="zh-CN" dirty="0"/>
              <a:t>Web</a:t>
            </a:r>
            <a:r>
              <a:rPr lang="zh-CN" altLang="en-US" dirty="0"/>
              <a:t>项目开发中，经常传递列表、日期等数据。所以，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r>
              <a:rPr lang="zh-CN" altLang="en-US" dirty="0"/>
              <a:t>模板提供了很多</a:t>
            </a:r>
            <a:r>
              <a:rPr lang="zh-CN" altLang="en-US" dirty="0">
                <a:solidFill>
                  <a:srgbClr val="C00000"/>
                </a:solidFill>
              </a:rPr>
              <a:t>内置对象</a:t>
            </a:r>
            <a:r>
              <a:rPr lang="zh-CN" altLang="en-US" dirty="0"/>
              <a:t>，可以通过</a:t>
            </a:r>
            <a:r>
              <a:rPr lang="en-US" altLang="zh-CN" dirty="0">
                <a:solidFill>
                  <a:srgbClr val="C00000"/>
                </a:solidFill>
              </a:rPr>
              <a:t>#</a:t>
            </a:r>
            <a:r>
              <a:rPr lang="zh-CN" altLang="en-US" dirty="0"/>
              <a:t>直接访问。这些</a:t>
            </a:r>
            <a:r>
              <a:rPr lang="zh-CN" altLang="en-US" dirty="0">
                <a:solidFill>
                  <a:srgbClr val="C00000"/>
                </a:solidFill>
              </a:rPr>
              <a:t>内置对象</a:t>
            </a:r>
            <a:r>
              <a:rPr lang="zh-CN" altLang="en-US" dirty="0"/>
              <a:t>一般都以“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zh-CN" dirty="0"/>
              <a:t>”</a:t>
            </a:r>
            <a:r>
              <a:rPr lang="zh-CN" altLang="en-US" dirty="0"/>
              <a:t>结尾，如</a:t>
            </a:r>
            <a:r>
              <a:rPr lang="en-US" altLang="zh-CN" dirty="0">
                <a:solidFill>
                  <a:srgbClr val="C00000"/>
                </a:solidFill>
              </a:rPr>
              <a:t>dates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lists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numbers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strings</a:t>
            </a:r>
            <a:r>
              <a:rPr lang="zh-CN" altLang="en-US" dirty="0"/>
              <a:t>等。</a:t>
            </a:r>
            <a:r>
              <a:rPr lang="en-US" altLang="zh-CN" dirty="0" err="1"/>
              <a:t>Thymeleaf</a:t>
            </a:r>
            <a:r>
              <a:rPr lang="zh-CN" altLang="en-US" dirty="0"/>
              <a:t>模板通过</a:t>
            </a:r>
            <a:r>
              <a:rPr lang="en-US" altLang="zh-CN" b="1" dirty="0">
                <a:solidFill>
                  <a:srgbClr val="C00000"/>
                </a:solidFill>
              </a:rPr>
              <a:t>${#...}</a:t>
            </a:r>
            <a:r>
              <a:rPr lang="zh-CN" altLang="en-US" dirty="0"/>
              <a:t>表达式访问内置对象，常见的内置对象如下：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1FE42-A170-4A77-BAC6-8555B2B5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E4114E-C354-4544-A71A-B9F89870CB5C}"/>
              </a:ext>
            </a:extLst>
          </p:cNvPr>
          <p:cNvSpPr txBox="1"/>
          <p:nvPr/>
        </p:nvSpPr>
        <p:spPr>
          <a:xfrm>
            <a:off x="506776" y="3442825"/>
            <a:ext cx="10089698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#dates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：日期格式化的内置对象，操作的方法是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java.util.Date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类的方法。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#calendars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：类似于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#dates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，但操作的方法是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java.util.Calendar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类的方法。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#numbers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：数字格式化的内置对象。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#strings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：字符串格式化的内置对象，操作的方法参照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java.lang.String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#objects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：参照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java.lang.Object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#bools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：判断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boolean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类型的内置对象。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#arrays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：数组操作的内置对象。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#lists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：列表操作的内置对象，参照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java.util.List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#sets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操作的内置对象，参照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java.util.Set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#maps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操作的内置对象，参照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java.util.Map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#aggregates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：创建数组或集合的聚合的内置对象。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#messages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：在变量表达式内部获取外部消息的内置对象。</a:t>
            </a:r>
          </a:p>
        </p:txBody>
      </p:sp>
    </p:spTree>
    <p:extLst>
      <p:ext uri="{BB962C8B-B14F-4D97-AF65-F5344CB8AC3E}">
        <p14:creationId xmlns:p14="http://schemas.microsoft.com/office/powerpoint/2010/main" val="384824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F3FDE-9EFD-4427-8BC4-38E9D484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en-US" altLang="zh-CN" dirty="0" err="1"/>
              <a:t>Thymeleaf</a:t>
            </a:r>
            <a:r>
              <a:rPr lang="zh-CN" altLang="en-US" dirty="0"/>
              <a:t>模板引擎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5C727-5D7B-44F7-B17D-78B434C2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7.2.1 Spring Boot</a:t>
            </a:r>
            <a:r>
              <a:rPr lang="zh-CN" altLang="en-US" dirty="0"/>
              <a:t>的</a:t>
            </a:r>
            <a:r>
              <a:rPr lang="en-US" altLang="zh-CN" dirty="0" err="1"/>
              <a:t>Thymeleaf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en-US" altLang="zh-CN" dirty="0"/>
              <a:t>7.2.2 </a:t>
            </a:r>
            <a:r>
              <a:rPr lang="en-US" altLang="zh-CN" dirty="0" err="1"/>
              <a:t>Thymeleaf</a:t>
            </a:r>
            <a:r>
              <a:rPr lang="zh-CN" altLang="en-US" dirty="0"/>
              <a:t>基础语法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7.2.3 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r>
              <a:rPr lang="zh-CN" altLang="en-US" dirty="0">
                <a:solidFill>
                  <a:srgbClr val="C00000"/>
                </a:solidFill>
              </a:rPr>
              <a:t>的常用属性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7.2.4 Spring Boot</a:t>
            </a:r>
            <a:r>
              <a:rPr lang="zh-CN" altLang="en-US" dirty="0"/>
              <a:t>与</a:t>
            </a:r>
            <a:r>
              <a:rPr lang="en-US" altLang="zh-CN" dirty="0" err="1"/>
              <a:t>Thymeleaf</a:t>
            </a:r>
            <a:r>
              <a:rPr lang="zh-CN" altLang="en-US" dirty="0"/>
              <a:t>实现页面信息国际化</a:t>
            </a:r>
            <a:endParaRPr lang="en-US" altLang="zh-CN" dirty="0"/>
          </a:p>
          <a:p>
            <a:r>
              <a:rPr lang="en-US" altLang="zh-CN" dirty="0"/>
              <a:t>7.2.5 Spring Boot</a:t>
            </a:r>
            <a:r>
              <a:rPr lang="zh-CN" altLang="en-US" dirty="0"/>
              <a:t>与</a:t>
            </a:r>
            <a:r>
              <a:rPr lang="en-US" altLang="zh-CN" dirty="0" err="1"/>
              <a:t>Thymeleaf</a:t>
            </a:r>
            <a:r>
              <a:rPr lang="zh-CN" altLang="en-US" dirty="0"/>
              <a:t>的表单验证</a:t>
            </a:r>
            <a:endParaRPr lang="en-US" altLang="zh-CN" dirty="0"/>
          </a:p>
          <a:p>
            <a:r>
              <a:rPr lang="en-US" altLang="zh-CN" dirty="0"/>
              <a:t>7.2.6 </a:t>
            </a:r>
            <a:r>
              <a:rPr lang="zh-CN" altLang="en-US" dirty="0"/>
              <a:t>基于</a:t>
            </a:r>
            <a:r>
              <a:rPr lang="en-US" altLang="zh-CN" dirty="0" err="1"/>
              <a:t>Thymeleaf</a:t>
            </a:r>
            <a:r>
              <a:rPr lang="zh-CN" altLang="en-US" dirty="0"/>
              <a:t>与</a:t>
            </a:r>
            <a:r>
              <a:rPr lang="en-US" altLang="zh-CN" dirty="0" err="1"/>
              <a:t>BootStrap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开发实例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B6C76-D027-4CEF-B42E-A19F4EF3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471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2DD94-5672-4F0F-AFA0-91DBA364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en-US" altLang="zh-CN" dirty="0" err="1"/>
              <a:t>Thymeleaf</a:t>
            </a:r>
            <a:r>
              <a:rPr lang="zh-CN" altLang="en-US" dirty="0"/>
              <a:t>的常用属性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170C3-F3B4-4452-8149-D28C45B7B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th:action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定义后台控制器路径，类似</a:t>
            </a:r>
            <a:r>
              <a:rPr lang="en-US" altLang="zh-CN" dirty="0"/>
              <a:t>&lt;form&gt;</a:t>
            </a:r>
            <a:r>
              <a:rPr lang="zh-CN" altLang="en-US" dirty="0"/>
              <a:t>标签的</a:t>
            </a:r>
            <a:r>
              <a:rPr lang="en-US" altLang="zh-CN" dirty="0">
                <a:solidFill>
                  <a:srgbClr val="C00000"/>
                </a:solidFill>
              </a:rPr>
              <a:t>action</a:t>
            </a:r>
            <a:r>
              <a:rPr lang="zh-CN" altLang="en-US" dirty="0"/>
              <a:t>属性。示例代码如下：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th:each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集合对象遍历，功能类似</a:t>
            </a:r>
            <a:r>
              <a:rPr lang="en-US" altLang="zh-CN" dirty="0"/>
              <a:t>JSTL</a:t>
            </a:r>
            <a:r>
              <a:rPr lang="zh-CN" altLang="en-US" dirty="0"/>
              <a:t>标签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c:forEach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/>
              <a:t>。示例代码如下：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81F1A-6EBA-4766-A600-E5D33B98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EA1CCF-D609-49C4-8EC7-0FC68473C3EA}"/>
              </a:ext>
            </a:extLst>
          </p:cNvPr>
          <p:cNvSpPr txBox="1"/>
          <p:nvPr/>
        </p:nvSpPr>
        <p:spPr>
          <a:xfrm>
            <a:off x="1134738" y="2985571"/>
            <a:ext cx="442878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&lt;form th:action="@{/login}"&gt;...&lt;/form&gt;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F2306A-A593-463D-9AB4-A38262F9B57F}"/>
              </a:ext>
            </a:extLst>
          </p:cNvPr>
          <p:cNvSpPr txBox="1"/>
          <p:nvPr/>
        </p:nvSpPr>
        <p:spPr>
          <a:xfrm>
            <a:off x="838200" y="4631706"/>
            <a:ext cx="7061811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class="col-md-4 col-sm-6"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th:each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="gtype:${gtypes}"&gt;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&lt;div class="caption"&gt;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&lt;p th:text="${gtype.id}"&gt;&lt;/p&gt;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&lt;p th:text="${gtype.typename}"&gt;&lt;/p&gt;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653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6264C-FE07-42A1-A220-8CC5C3B0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en-US" altLang="zh-CN" dirty="0" err="1"/>
              <a:t>Thymeleaf</a:t>
            </a:r>
            <a:r>
              <a:rPr lang="zh-CN" altLang="en-US" dirty="0"/>
              <a:t>的常用属性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4B1CD-8415-49CD-94FA-6678BFCC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th:field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常用于表单参数绑定，通常与</a:t>
            </a:r>
            <a:r>
              <a:rPr lang="en-US" altLang="zh-CN" dirty="0" err="1">
                <a:solidFill>
                  <a:srgbClr val="C00000"/>
                </a:solidFill>
              </a:rPr>
              <a:t>th:object</a:t>
            </a:r>
            <a:r>
              <a:rPr lang="zh-CN" altLang="en-US" dirty="0"/>
              <a:t>一起使用。示例代码如下：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4368AB-F607-4D8D-AE31-BAFB299F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21739B-1100-40B3-B77B-799DAAFA1EBC}"/>
              </a:ext>
            </a:extLst>
          </p:cNvPr>
          <p:cNvSpPr txBox="1"/>
          <p:nvPr/>
        </p:nvSpPr>
        <p:spPr>
          <a:xfrm>
            <a:off x="958468" y="3018622"/>
            <a:ext cx="7689773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&lt;form </a:t>
            </a:r>
            <a:r>
              <a:rPr lang="en-US" altLang="zh-CN" dirty="0" err="1">
                <a:solidFill>
                  <a:srgbClr val="C00000"/>
                </a:solidFill>
              </a:rPr>
              <a:t>th:action</a:t>
            </a:r>
            <a:r>
              <a:rPr lang="en-US" altLang="zh-CN" dirty="0"/>
              <a:t>="@{/login}" </a:t>
            </a:r>
            <a:r>
              <a:rPr lang="en-US" altLang="zh-CN" b="1" dirty="0" err="1">
                <a:solidFill>
                  <a:srgbClr val="C00000"/>
                </a:solidFill>
              </a:rPr>
              <a:t>th:object</a:t>
            </a:r>
            <a:r>
              <a:rPr lang="en-US" altLang="zh-CN" dirty="0"/>
              <a:t>="${</a:t>
            </a:r>
            <a:r>
              <a:rPr lang="en-US" altLang="zh-CN" b="1" dirty="0">
                <a:solidFill>
                  <a:srgbClr val="C00000"/>
                </a:solidFill>
              </a:rPr>
              <a:t>user</a:t>
            </a:r>
            <a:r>
              <a:rPr lang="en-US" altLang="zh-CN" dirty="0"/>
              <a:t>}"&gt;</a:t>
            </a:r>
          </a:p>
          <a:p>
            <a:r>
              <a:rPr lang="en-US" altLang="zh-CN" dirty="0"/>
              <a:t>	&lt;input type="text" value="" </a:t>
            </a:r>
            <a:r>
              <a:rPr lang="en-US" altLang="zh-CN" b="1" dirty="0" err="1">
                <a:solidFill>
                  <a:srgbClr val="C00000"/>
                </a:solidFill>
              </a:rPr>
              <a:t>th:field</a:t>
            </a:r>
            <a:r>
              <a:rPr lang="en-US" altLang="zh-CN" dirty="0"/>
              <a:t>="*{</a:t>
            </a:r>
            <a:r>
              <a:rPr lang="en-US" altLang="zh-CN" b="1" dirty="0">
                <a:solidFill>
                  <a:srgbClr val="C00000"/>
                </a:solidFill>
              </a:rPr>
              <a:t>username</a:t>
            </a:r>
            <a:r>
              <a:rPr lang="en-US" altLang="zh-CN" dirty="0"/>
              <a:t>}"&gt;&lt;/input&gt;</a:t>
            </a:r>
          </a:p>
          <a:p>
            <a:r>
              <a:rPr lang="en-US" altLang="zh-CN" dirty="0"/>
              <a:t>	&lt;input type="text" value="" </a:t>
            </a:r>
            <a:r>
              <a:rPr lang="en-US" altLang="zh-CN" b="1" dirty="0" err="1">
                <a:solidFill>
                  <a:srgbClr val="C00000"/>
                </a:solidFill>
              </a:rPr>
              <a:t>th:field</a:t>
            </a:r>
            <a:r>
              <a:rPr lang="en-US" altLang="zh-CN" dirty="0"/>
              <a:t>="*{</a:t>
            </a:r>
            <a:r>
              <a:rPr lang="en-US" altLang="zh-CN" b="1" dirty="0">
                <a:solidFill>
                  <a:srgbClr val="C00000"/>
                </a:solidFill>
              </a:rPr>
              <a:t>role</a:t>
            </a:r>
            <a:r>
              <a:rPr lang="en-US" altLang="zh-CN" dirty="0"/>
              <a:t>}"&gt;&lt;/input&gt;</a:t>
            </a:r>
          </a:p>
          <a:p>
            <a:r>
              <a:rPr lang="en-US" altLang="zh-CN" dirty="0"/>
              <a:t>&lt;/form&gt;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B22CC4-3555-45B0-B68B-D881C328748D}"/>
              </a:ext>
            </a:extLst>
          </p:cNvPr>
          <p:cNvSpPr/>
          <p:nvPr/>
        </p:nvSpPr>
        <p:spPr>
          <a:xfrm>
            <a:off x="2916996" y="4597302"/>
            <a:ext cx="476818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username 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的关系？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993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B095C-EF14-4211-A9D5-D3A96E25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en-US" altLang="zh-CN" dirty="0" err="1"/>
              <a:t>Thymeleaf</a:t>
            </a:r>
            <a:r>
              <a:rPr lang="zh-CN" altLang="en-US" dirty="0"/>
              <a:t>的常用属性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9ED00-07F7-4C8C-B247-A57528A4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th:href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定义超链接，类似</a:t>
            </a:r>
            <a:r>
              <a:rPr lang="en-US" altLang="zh-CN" dirty="0"/>
              <a:t>&lt;a&gt;</a:t>
            </a:r>
            <a:r>
              <a:rPr lang="zh-CN" altLang="en-US" dirty="0"/>
              <a:t>标签的</a:t>
            </a:r>
            <a:r>
              <a:rPr lang="en-US" altLang="zh-CN" dirty="0" err="1">
                <a:solidFill>
                  <a:srgbClr val="C00000"/>
                </a:solidFill>
              </a:rPr>
              <a:t>href</a:t>
            </a:r>
            <a:r>
              <a:rPr lang="zh-CN" altLang="en-US" dirty="0"/>
              <a:t>属性。</a:t>
            </a:r>
            <a:r>
              <a:rPr lang="en-US" altLang="zh-CN" dirty="0"/>
              <a:t>value</a:t>
            </a:r>
            <a:r>
              <a:rPr lang="zh-CN" altLang="en-US" dirty="0"/>
              <a:t>形式为</a:t>
            </a:r>
            <a:r>
              <a:rPr lang="en-US" altLang="zh-CN" dirty="0"/>
              <a:t>@{/logout}</a:t>
            </a:r>
            <a:r>
              <a:rPr lang="zh-CN" altLang="en-US" dirty="0"/>
              <a:t>，示例代码如下：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th:id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div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声明，类似</a:t>
            </a:r>
            <a:r>
              <a:rPr lang="en-US" altLang="zh-CN" dirty="0"/>
              <a:t>html</a:t>
            </a:r>
            <a:r>
              <a:rPr lang="zh-CN" altLang="en-US" dirty="0"/>
              <a:t>标签中的</a:t>
            </a:r>
            <a:r>
              <a:rPr lang="en-US" altLang="zh-CN" dirty="0"/>
              <a:t>id</a:t>
            </a:r>
            <a:r>
              <a:rPr lang="zh-CN" altLang="en-US" dirty="0"/>
              <a:t>属性，示例代码如下：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th:if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条件判断。</a:t>
            </a:r>
            <a:r>
              <a:rPr lang="zh-CN" altLang="en-US" dirty="0">
                <a:solidFill>
                  <a:srgbClr val="C00000"/>
                </a:solidFill>
              </a:rPr>
              <a:t>如果为否则标签不显示</a:t>
            </a:r>
            <a:r>
              <a:rPr lang="zh-CN" altLang="en-US" dirty="0"/>
              <a:t>，示例代码如下：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81707C-6616-46B7-BDD7-13CC399D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A694E1-D2EB-43D3-8B87-D4BE0FD187FB}"/>
              </a:ext>
            </a:extLst>
          </p:cNvPr>
          <p:cNvSpPr txBox="1"/>
          <p:nvPr/>
        </p:nvSpPr>
        <p:spPr>
          <a:xfrm>
            <a:off x="1307508" y="3037634"/>
            <a:ext cx="360251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&lt;a th:href="@{/gogo}"&gt;&lt;/a&gt;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3E2E3A-1FEB-47DA-8E83-67F93D9FAAB5}"/>
              </a:ext>
            </a:extLst>
          </p:cNvPr>
          <p:cNvSpPr txBox="1"/>
          <p:nvPr/>
        </p:nvSpPr>
        <p:spPr>
          <a:xfrm>
            <a:off x="1307508" y="4538949"/>
            <a:ext cx="489240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th:id ="stu+(${rowStat.index}+1)"&gt;&lt;/div&gt;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E89EDB-9636-4851-B588-846588DDDC08}"/>
              </a:ext>
            </a:extLst>
          </p:cNvPr>
          <p:cNvSpPr txBox="1"/>
          <p:nvPr/>
        </p:nvSpPr>
        <p:spPr>
          <a:xfrm>
            <a:off x="1134737" y="6054808"/>
            <a:ext cx="615842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th:if="${rowStat.index} == 0"&gt;... do something ...&lt;/div&gt;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74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7.1 Spring Boot</a:t>
            </a:r>
            <a:r>
              <a:rPr kumimoji="1" lang="zh-CN" altLang="en-US" dirty="0">
                <a:solidFill>
                  <a:srgbClr val="C00000"/>
                </a:solidFill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</a:rPr>
              <a:t>Web</a:t>
            </a:r>
            <a:r>
              <a:rPr kumimoji="1" lang="zh-CN" altLang="en-US" dirty="0">
                <a:solidFill>
                  <a:srgbClr val="C00000"/>
                </a:solidFill>
              </a:rPr>
              <a:t>开发支持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7.2 </a:t>
            </a:r>
            <a:r>
              <a:rPr kumimoji="1" lang="en-US" altLang="zh-CN" dirty="0" err="1"/>
              <a:t>Thymeleaf</a:t>
            </a:r>
            <a:r>
              <a:rPr kumimoji="1" lang="zh-CN" altLang="en-US" dirty="0"/>
              <a:t>模板引擎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7.3 Spring Boot</a:t>
            </a:r>
            <a:r>
              <a:rPr kumimoji="1" lang="zh-CN" altLang="en-US" dirty="0"/>
              <a:t>处理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7.4 Spring Boot</a:t>
            </a:r>
            <a:r>
              <a:rPr kumimoji="1" lang="zh-CN" altLang="en-US" dirty="0"/>
              <a:t>文件上传与下载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7.5 Spring Boot</a:t>
            </a:r>
            <a:r>
              <a:rPr kumimoji="1" lang="zh-CN" altLang="en-US" dirty="0"/>
              <a:t>的异常统一处理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7.6 Spring Boot</a:t>
            </a:r>
            <a:r>
              <a:rPr kumimoji="1" lang="zh-CN" altLang="en-US" dirty="0"/>
              <a:t>对</a:t>
            </a:r>
            <a:r>
              <a:rPr kumimoji="1" lang="en-US" altLang="zh-CN" dirty="0"/>
              <a:t>JSP</a:t>
            </a:r>
            <a:r>
              <a:rPr kumimoji="1" lang="zh-CN" altLang="en-US" dirty="0"/>
              <a:t>的支持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5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8604C-CF61-4C74-A83F-07ECC058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en-US" altLang="zh-CN" dirty="0" err="1"/>
              <a:t>Thymeleaf</a:t>
            </a:r>
            <a:r>
              <a:rPr lang="zh-CN" altLang="en-US" dirty="0"/>
              <a:t>的常用属性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D2535-66C8-426D-B109-B302509A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7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th:fragment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声明定义该属性的</a:t>
            </a:r>
            <a:r>
              <a:rPr lang="en-US" altLang="zh-CN" dirty="0"/>
              <a:t>div</a:t>
            </a:r>
            <a:r>
              <a:rPr lang="zh-CN" altLang="en-US" dirty="0"/>
              <a:t>为模板片段，常用于头文件、页尾文件的引入。常与</a:t>
            </a:r>
            <a:r>
              <a:rPr lang="en-US" altLang="zh-CN" dirty="0" err="1">
                <a:solidFill>
                  <a:srgbClr val="C00000"/>
                </a:solidFill>
              </a:rPr>
              <a:t>th:include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th:replace</a:t>
            </a:r>
            <a:r>
              <a:rPr lang="zh-CN" altLang="en-US" dirty="0"/>
              <a:t>一起使用。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EF483-01EA-4DCF-9E39-03AB18AF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963D46-B8D0-4BD7-A993-7C84EE6A40C2}"/>
              </a:ext>
            </a:extLst>
          </p:cNvPr>
          <p:cNvSpPr txBox="1"/>
          <p:nvPr/>
        </p:nvSpPr>
        <p:spPr>
          <a:xfrm>
            <a:off x="838200" y="3272010"/>
            <a:ext cx="436268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声明片段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content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th:fragment="content"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主体内容</a:t>
            </a: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声明片段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copy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th:fragment="copy"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©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清华大学出版社</a:t>
            </a: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158D44-C5DE-4695-BC98-2C20B60063A2}"/>
              </a:ext>
            </a:extLst>
          </p:cNvPr>
          <p:cNvSpPr txBox="1"/>
          <p:nvPr/>
        </p:nvSpPr>
        <p:spPr>
          <a:xfrm>
            <a:off x="5417914" y="3283027"/>
            <a:ext cx="4891489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Thymeleaf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引入主体内容模板片段：</a:t>
            </a:r>
          </a:p>
          <a:p>
            <a:pPr marL="5334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th:include="footer::content"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引入版权所有模板片段：</a:t>
            </a:r>
          </a:p>
          <a:p>
            <a:pPr marL="5334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th:replace="footer::copy"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517F4D-F75D-43F5-9B6D-82D89310F2D8}"/>
              </a:ext>
            </a:extLst>
          </p:cNvPr>
          <p:cNvSpPr txBox="1"/>
          <p:nvPr/>
        </p:nvSpPr>
        <p:spPr>
          <a:xfrm>
            <a:off x="838200" y="6363998"/>
            <a:ext cx="289743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模板片段文件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footer.html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9C268CB-9170-424C-990E-E5A22897231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286919" y="6134332"/>
            <a:ext cx="732621" cy="229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D0A2DE0-EAA0-478C-B0FC-C92DDAB5CF48}"/>
              </a:ext>
            </a:extLst>
          </p:cNvPr>
          <p:cNvSpPr txBox="1"/>
          <p:nvPr/>
        </p:nvSpPr>
        <p:spPr>
          <a:xfrm>
            <a:off x="5905041" y="5883007"/>
            <a:ext cx="362327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文件中引入模板片段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BE20F6-24A6-4027-83E9-895C10D12F3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7716681" y="5591351"/>
            <a:ext cx="146978" cy="291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29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33BF3-6DE9-4653-8B5E-9117D767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en-US" altLang="zh-CN" dirty="0" err="1"/>
              <a:t>Thymeleaf</a:t>
            </a:r>
            <a:r>
              <a:rPr lang="zh-CN" altLang="en-US" dirty="0"/>
              <a:t>的常用属性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DB4B0-98D5-452C-BB74-1DF6547E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th:object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用于表单数据对象绑定，将表单绑定到后台</a:t>
            </a:r>
            <a:r>
              <a:rPr lang="en-US" altLang="zh-CN" dirty="0"/>
              <a:t>controller</a:t>
            </a:r>
            <a:r>
              <a:rPr lang="zh-CN" altLang="en-US" dirty="0"/>
              <a:t>的一个</a:t>
            </a:r>
            <a:r>
              <a:rPr lang="en-US" altLang="zh-CN" dirty="0">
                <a:solidFill>
                  <a:srgbClr val="C00000"/>
                </a:solidFill>
              </a:rPr>
              <a:t>JavaBean</a:t>
            </a:r>
            <a:r>
              <a:rPr lang="zh-CN" altLang="en-US" dirty="0"/>
              <a:t>参数。常与</a:t>
            </a:r>
            <a:r>
              <a:rPr lang="en-US" altLang="zh-CN" dirty="0" err="1">
                <a:solidFill>
                  <a:srgbClr val="C00000"/>
                </a:solidFill>
              </a:rPr>
              <a:t>th:field</a:t>
            </a:r>
            <a:r>
              <a:rPr lang="zh-CN" altLang="en-US" dirty="0"/>
              <a:t>一起使用，进行</a:t>
            </a:r>
            <a:r>
              <a:rPr lang="zh-CN" altLang="en-US" dirty="0">
                <a:solidFill>
                  <a:srgbClr val="C00000"/>
                </a:solidFill>
              </a:rPr>
              <a:t>表单数据绑定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7-2</a:t>
            </a:r>
            <a:r>
              <a:rPr lang="en-US" altLang="zh-CN" dirty="0"/>
              <a:t>】</a:t>
            </a:r>
            <a:r>
              <a:rPr lang="zh-CN" altLang="en-US" dirty="0"/>
              <a:t>表单提交及数据绑定的实现过程。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）创建实体类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2E649A-B6DE-4C2A-821B-CC3855B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2FE180-8049-4CEB-AC34-051E0687A4CB}"/>
              </a:ext>
            </a:extLst>
          </p:cNvPr>
          <p:cNvSpPr txBox="1"/>
          <p:nvPr/>
        </p:nvSpPr>
        <p:spPr>
          <a:xfrm>
            <a:off x="838200" y="4186410"/>
            <a:ext cx="5177928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33350" indent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com.ch.ch7_1.model;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LoginBean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String uname;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String urole;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133350" indent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902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8FBCE-6FEE-4283-AF1F-40CFEDE9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）创建控制器类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23718-288C-41E4-994E-B51F3CF1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6FDEAC-ACCC-4324-A7D1-44BD6081632E}"/>
              </a:ext>
            </a:extLst>
          </p:cNvPr>
          <p:cNvSpPr txBox="1"/>
          <p:nvPr/>
        </p:nvSpPr>
        <p:spPr>
          <a:xfrm>
            <a:off x="818371" y="1537682"/>
            <a:ext cx="9199085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0005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LoginController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@RequestMapping("/toLogin")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toLogin(Model model)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/*loginBean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login.html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页面中的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th:object="${loginBean}"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相同，类似于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MVC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的表单绑定。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model.addAttribute("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loginBean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new LoginBean());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"login";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@RequestMapping("/login")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public String greetingSubmit(@ModelAttribute LoginBean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loginBean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66750" indent="1333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/*@ModelAttribute LoginBean loginBean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login.html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页面中的表单数据，并将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loginBean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对象保存到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中返回给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页面显示。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System.out.println("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测试提交的数据：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+ loginBean.getUname());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	return "result";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19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FD3AD-A155-4116-A1D8-517C592D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）创建页面表示层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2231C7-B8B6-43EC-A59B-AEC87A00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2A4DA1-1080-4595-87E0-95AB80968C97}"/>
              </a:ext>
            </a:extLst>
          </p:cNvPr>
          <p:cNvSpPr txBox="1"/>
          <p:nvPr/>
        </p:nvSpPr>
        <p:spPr>
          <a:xfrm>
            <a:off x="672029" y="1410159"/>
            <a:ext cx="9749928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&lt;h1&gt;Form&lt;/h1&gt;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&lt;form action="#"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th:action="@{/login}" th:object="${loginBean}"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method="post"&gt;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	&lt;!--th:field="*{uname}"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与实体类的属性相同，即绑定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loginBean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&lt;p&gt;Uname: &lt;input type="text"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th:field="*{uname}"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th:placeholder="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请输入用户名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/&gt;&lt;/p&gt;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&lt;p&gt;Urole: &lt;input type="text"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th:field="*{urole}"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th:placeholder="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请输入角色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/&gt;&lt;/p&gt;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&lt;p&gt;&lt;input type="submit" value="Submit" /&gt; &lt;input type="reset" value="Reset" /&gt;&lt;/p&gt;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&lt;/form&gt;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658930-7176-494A-B377-49BFADAAF25F}"/>
              </a:ext>
            </a:extLst>
          </p:cNvPr>
          <p:cNvSpPr txBox="1"/>
          <p:nvPr/>
        </p:nvSpPr>
        <p:spPr>
          <a:xfrm>
            <a:off x="672029" y="4318612"/>
            <a:ext cx="561860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&lt;h1&gt;Result&lt;/h1&gt;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&lt;p th:text="'Uname: ' +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${loginBean.uname}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&lt;p th:text="'Urole: ' +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${loginBean.urole}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&lt;a href="toLogin"&gt;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继续提交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937C5B-C50F-4C03-B231-C15CD0C59DC7}"/>
              </a:ext>
            </a:extLst>
          </p:cNvPr>
          <p:cNvSpPr/>
          <p:nvPr/>
        </p:nvSpPr>
        <p:spPr>
          <a:xfrm>
            <a:off x="7422861" y="4318612"/>
            <a:ext cx="4210917" cy="203773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8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loginBean</a:t>
            </a: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与控制器中</a:t>
            </a:r>
            <a:r>
              <a:rPr lang="en-US" altLang="zh-CN" sz="28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loginBean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的关系？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C0D5CF-84F2-4AF7-A1EF-04390ED04886}"/>
              </a:ext>
            </a:extLst>
          </p:cNvPr>
          <p:cNvCxnSpPr/>
          <p:nvPr/>
        </p:nvCxnSpPr>
        <p:spPr>
          <a:xfrm>
            <a:off x="6962660" y="2291508"/>
            <a:ext cx="1729648" cy="29042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D18BDE-95DA-48BD-BA1F-68938B49196D}"/>
              </a:ext>
            </a:extLst>
          </p:cNvPr>
          <p:cNvCxnSpPr/>
          <p:nvPr/>
        </p:nvCxnSpPr>
        <p:spPr>
          <a:xfrm>
            <a:off x="4274545" y="5086779"/>
            <a:ext cx="3437262" cy="25070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48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62C9D-FEDA-448E-B2F2-3438E2FA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）运行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2DCD1-DD1B-4DC9-B260-94B85981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首先，运行</a:t>
            </a:r>
            <a:r>
              <a:rPr lang="en-US" altLang="zh-CN" dirty="0"/>
              <a:t>Ch71Application</a:t>
            </a:r>
            <a:r>
              <a:rPr lang="zh-CN" altLang="en-US" dirty="0"/>
              <a:t>主类。然后，访问</a:t>
            </a:r>
            <a:r>
              <a:rPr lang="en-US" altLang="zh-CN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http://localhost:8080/ch7_1/toLogin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C54F9-908C-49EB-BBF1-4D5252CC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C9D51D-D2A3-405C-9D71-5DD71BDF9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08" y="2815652"/>
            <a:ext cx="2286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49DB7D3-244B-4536-BF54-9A416FF7E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63" y="2815652"/>
            <a:ext cx="1335426" cy="19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211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EA3FD-4C92-46E2-9414-A7DE9E58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en-US" altLang="zh-CN" dirty="0" err="1"/>
              <a:t>Thymeleaf</a:t>
            </a:r>
            <a:r>
              <a:rPr lang="zh-CN" altLang="en-US" dirty="0"/>
              <a:t>的常用属性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87D21-9959-4215-B763-724A3E50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9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th:src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用于外部资源引入，类似于</a:t>
            </a:r>
            <a:r>
              <a:rPr lang="en-US" altLang="zh-CN" dirty="0"/>
              <a:t>&lt;script&gt;</a:t>
            </a:r>
            <a:r>
              <a:rPr lang="zh-CN" altLang="en-US" dirty="0"/>
              <a:t>标签的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zh-CN" altLang="en-US" dirty="0"/>
              <a:t>属性。示例代码如下：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th:text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文本显示，将文本内容显示到所在标签的</a:t>
            </a:r>
            <a:r>
              <a:rPr lang="en-US" altLang="zh-CN" dirty="0"/>
              <a:t>body</a:t>
            </a:r>
            <a:r>
              <a:rPr lang="zh-CN" altLang="en-US" dirty="0"/>
              <a:t>中。示例代码如下：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A1C24-1F3F-4476-9DC5-CD713830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0B43D8-FA27-4E3F-9D6C-A0D3A5FDB33F}"/>
              </a:ext>
            </a:extLst>
          </p:cNvPr>
          <p:cNvSpPr txBox="1"/>
          <p:nvPr/>
        </p:nvSpPr>
        <p:spPr>
          <a:xfrm>
            <a:off x="1307508" y="2996588"/>
            <a:ext cx="493905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&lt;img th:src="'images/' + ${aBook.picture}" /&gt;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A41853-ABE0-4B35-8780-F2FE3D8727EC}"/>
              </a:ext>
            </a:extLst>
          </p:cNvPr>
          <p:cNvSpPr txBox="1"/>
          <p:nvPr/>
        </p:nvSpPr>
        <p:spPr>
          <a:xfrm>
            <a:off x="1222872" y="4990641"/>
            <a:ext cx="502369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&lt;td th:text="${username}"&gt;&lt;/td&gt;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859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44330-CF4B-47D3-84F1-0F3317FB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en-US" altLang="zh-CN" dirty="0" err="1"/>
              <a:t>Thymeleaf</a:t>
            </a:r>
            <a:r>
              <a:rPr lang="zh-CN" altLang="en-US" dirty="0"/>
              <a:t>的常用属性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841D7-3A1F-4D1F-8966-94992534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11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th:value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用于标签赋值，类似标签的</a:t>
            </a:r>
            <a:r>
              <a:rPr lang="en-US" altLang="zh-CN" dirty="0"/>
              <a:t>value</a:t>
            </a:r>
            <a:r>
              <a:rPr lang="zh-CN" altLang="en-US" dirty="0"/>
              <a:t>属性。示例代码如下：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12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th:style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用于修改标签</a:t>
            </a:r>
            <a:r>
              <a:rPr lang="en-US" altLang="zh-CN" dirty="0"/>
              <a:t>style</a:t>
            </a:r>
            <a:r>
              <a:rPr lang="zh-CN" altLang="en-US" dirty="0"/>
              <a:t>，示例代码如下：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13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th:onclick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用于修改点击事件，示例代码如下：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97EF60-2496-4457-9598-44627D93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35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E3CB82-35DD-4F3A-A1A9-7B808F403029}"/>
              </a:ext>
            </a:extLst>
          </p:cNvPr>
          <p:cNvSpPr txBox="1"/>
          <p:nvPr/>
        </p:nvSpPr>
        <p:spPr>
          <a:xfrm>
            <a:off x="1046603" y="2633030"/>
            <a:ext cx="622453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&lt;option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th:value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="Adult"&gt;Adult&lt;/option&gt;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&lt;input type="hidden" th:value="${msg}" 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5CE976-B6BB-49D2-8010-18AD476AFE0A}"/>
              </a:ext>
            </a:extLst>
          </p:cNvPr>
          <p:cNvSpPr txBox="1"/>
          <p:nvPr/>
        </p:nvSpPr>
        <p:spPr>
          <a:xfrm>
            <a:off x="947451" y="4560983"/>
            <a:ext cx="98821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&lt;span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th:style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="'display:' + @{(${myVar} ? 'none' : 'inline-block')}"&gt; myVar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是一个变量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&lt;/span&gt;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D6648F-8BD6-4216-83FB-578289E3718B}"/>
              </a:ext>
            </a:extLst>
          </p:cNvPr>
          <p:cNvSpPr txBox="1"/>
          <p:nvPr/>
        </p:nvSpPr>
        <p:spPr>
          <a:xfrm>
            <a:off x="947451" y="6097452"/>
            <a:ext cx="514854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&lt;button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th:onclick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="'getCollect()'"&gt;&lt;/button&gt;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832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F3FDE-9EFD-4427-8BC4-38E9D484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en-US" altLang="zh-CN" dirty="0" err="1"/>
              <a:t>Thymeleaf</a:t>
            </a:r>
            <a:r>
              <a:rPr lang="zh-CN" altLang="en-US" dirty="0"/>
              <a:t>模板引擎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5C727-5D7B-44F7-B17D-78B434C2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7.2.1 Spring Boot</a:t>
            </a:r>
            <a:r>
              <a:rPr lang="zh-CN" altLang="en-US" dirty="0"/>
              <a:t>的</a:t>
            </a:r>
            <a:r>
              <a:rPr lang="en-US" altLang="zh-CN" dirty="0" err="1"/>
              <a:t>Thymeleaf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en-US" altLang="zh-CN" dirty="0"/>
              <a:t>7.2.2 </a:t>
            </a:r>
            <a:r>
              <a:rPr lang="en-US" altLang="zh-CN" dirty="0" err="1"/>
              <a:t>Thymeleaf</a:t>
            </a:r>
            <a:r>
              <a:rPr lang="zh-CN" altLang="en-US" dirty="0"/>
              <a:t>基础语法</a:t>
            </a:r>
            <a:endParaRPr lang="en-US" altLang="zh-CN" dirty="0"/>
          </a:p>
          <a:p>
            <a:r>
              <a:rPr lang="en-US" altLang="zh-CN" dirty="0"/>
              <a:t>7.2.3 </a:t>
            </a:r>
            <a:r>
              <a:rPr lang="en-US" altLang="zh-CN" dirty="0" err="1"/>
              <a:t>Thymeleaf</a:t>
            </a:r>
            <a:r>
              <a:rPr lang="zh-CN" altLang="en-US" dirty="0"/>
              <a:t>的常用属性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7.2.4 Spring Boot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r>
              <a:rPr lang="zh-CN" altLang="en-US" dirty="0">
                <a:solidFill>
                  <a:srgbClr val="C00000"/>
                </a:solidFill>
              </a:rPr>
              <a:t>实现页面信息国际化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7.2.5 Spring Boot</a:t>
            </a:r>
            <a:r>
              <a:rPr lang="zh-CN" altLang="en-US" dirty="0"/>
              <a:t>与</a:t>
            </a:r>
            <a:r>
              <a:rPr lang="en-US" altLang="zh-CN" dirty="0" err="1"/>
              <a:t>Thymeleaf</a:t>
            </a:r>
            <a:r>
              <a:rPr lang="zh-CN" altLang="en-US" dirty="0"/>
              <a:t>的表单验证</a:t>
            </a:r>
            <a:endParaRPr lang="en-US" altLang="zh-CN" dirty="0"/>
          </a:p>
          <a:p>
            <a:r>
              <a:rPr lang="en-US" altLang="zh-CN" dirty="0"/>
              <a:t>7.2.6 </a:t>
            </a:r>
            <a:r>
              <a:rPr lang="zh-CN" altLang="en-US" dirty="0"/>
              <a:t>基于</a:t>
            </a:r>
            <a:r>
              <a:rPr lang="en-US" altLang="zh-CN" dirty="0" err="1"/>
              <a:t>Thymeleaf</a:t>
            </a:r>
            <a:r>
              <a:rPr lang="zh-CN" altLang="en-US" dirty="0"/>
              <a:t>与</a:t>
            </a:r>
            <a:r>
              <a:rPr lang="en-US" altLang="zh-CN" dirty="0" err="1"/>
              <a:t>BootStrap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开发实例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B6C76-D027-4CEF-B42E-A19F4EF3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045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F6AD5-9656-4D47-896A-9186E7BD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574622" cy="87908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7.2.4 Spring Boot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Thymeleaf</a:t>
            </a:r>
            <a:r>
              <a:rPr lang="zh-CN" altLang="en-US" sz="2800" dirty="0"/>
              <a:t>实现页面信息国际化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CBA24-D4B9-4812-A202-5B5E8099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7-3</a:t>
            </a:r>
            <a:r>
              <a:rPr lang="en-US" altLang="zh-CN" dirty="0"/>
              <a:t>】</a:t>
            </a:r>
            <a:r>
              <a:rPr lang="zh-CN" altLang="en-US" dirty="0"/>
              <a:t>国际化的实现过程。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．编写国际化资源属性文件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）编写管理员模块的国际化信息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）编写用户模块的国际化信息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）编写公共模块的国际化信息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1EC67F-6743-44BA-905A-6BC7560C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44B58-B25A-4696-8B68-84ADF23D7A48}"/>
              </a:ext>
            </a:extLst>
          </p:cNvPr>
          <p:cNvSpPr txBox="1"/>
          <p:nvPr/>
        </p:nvSpPr>
        <p:spPr>
          <a:xfrm>
            <a:off x="6701843" y="1408019"/>
            <a:ext cx="4704203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adminMessages.properties</a:t>
            </a:r>
            <a:r>
              <a:rPr lang="zh-CN" altLang="en-US" dirty="0"/>
              <a:t>的内容如下：</a:t>
            </a:r>
          </a:p>
          <a:p>
            <a:r>
              <a:rPr lang="en-US" altLang="zh-CN" dirty="0" err="1"/>
              <a:t>test.admin</a:t>
            </a:r>
            <a:r>
              <a:rPr lang="en-US" altLang="zh-CN" dirty="0"/>
              <a:t>=\u6D4B\u8BD5\u540E\u53F0</a:t>
            </a:r>
          </a:p>
          <a:p>
            <a:r>
              <a:rPr lang="en-US" altLang="zh-CN" dirty="0"/>
              <a:t>admin=\u540E\u53F0\u9875\u9762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adminMessages_en_US.properties</a:t>
            </a:r>
            <a:r>
              <a:rPr lang="zh-CN" altLang="en-US" dirty="0"/>
              <a:t>的内容如下：</a:t>
            </a:r>
          </a:p>
          <a:p>
            <a:r>
              <a:rPr lang="en-US" altLang="zh-CN" dirty="0" err="1"/>
              <a:t>test.admin</a:t>
            </a:r>
            <a:r>
              <a:rPr lang="en-US" altLang="zh-CN" dirty="0"/>
              <a:t>=test admin</a:t>
            </a:r>
          </a:p>
          <a:p>
            <a:r>
              <a:rPr lang="en-US" altLang="zh-CN" dirty="0"/>
              <a:t>admin=admin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adminMessages_zh_CN.properties</a:t>
            </a:r>
            <a:r>
              <a:rPr lang="zh-CN" altLang="en-US" dirty="0"/>
              <a:t>的内容如下：</a:t>
            </a:r>
          </a:p>
          <a:p>
            <a:r>
              <a:rPr lang="en-US" altLang="zh-CN" dirty="0" err="1"/>
              <a:t>test.admin</a:t>
            </a:r>
            <a:r>
              <a:rPr lang="en-US" altLang="zh-CN" dirty="0"/>
              <a:t>=\u6D4B\u8BD5\u540E\u53F0</a:t>
            </a:r>
          </a:p>
          <a:p>
            <a:r>
              <a:rPr lang="en-US" altLang="zh-CN" dirty="0"/>
              <a:t>admin=\u540E\u53F0\u9875\u9762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B16F09-B7DA-4CF6-A418-D9C85E851C3A}"/>
              </a:ext>
            </a:extLst>
          </p:cNvPr>
          <p:cNvSpPr txBox="1"/>
          <p:nvPr/>
        </p:nvSpPr>
        <p:spPr>
          <a:xfrm>
            <a:off x="981590" y="4136152"/>
            <a:ext cx="5446005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beforeMessages.properties</a:t>
            </a:r>
            <a:r>
              <a:rPr lang="zh-CN" altLang="en-US" dirty="0"/>
              <a:t>的内容如下：</a:t>
            </a:r>
          </a:p>
          <a:p>
            <a:r>
              <a:rPr lang="en-US" altLang="zh-CN" dirty="0" err="1"/>
              <a:t>test.before</a:t>
            </a:r>
            <a:r>
              <a:rPr lang="en-US" altLang="zh-CN" dirty="0"/>
              <a:t>=\u6D4B\u8BD5\u524D\u53F0</a:t>
            </a:r>
          </a:p>
          <a:p>
            <a:r>
              <a:rPr lang="en-US" altLang="zh-CN" dirty="0"/>
              <a:t>before=\u524D\u53F0\u9875\u9762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beforeMessages_en_US.properties</a:t>
            </a:r>
            <a:r>
              <a:rPr lang="zh-CN" altLang="en-US" dirty="0"/>
              <a:t>的内容如下：</a:t>
            </a:r>
          </a:p>
          <a:p>
            <a:r>
              <a:rPr lang="en-US" altLang="zh-CN" dirty="0" err="1"/>
              <a:t>test.before</a:t>
            </a:r>
            <a:r>
              <a:rPr lang="en-US" altLang="zh-CN" dirty="0"/>
              <a:t>=test before</a:t>
            </a:r>
          </a:p>
          <a:p>
            <a:r>
              <a:rPr lang="en-US" altLang="zh-CN" dirty="0"/>
              <a:t>before=before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beforeMessages_zh_CN.properties</a:t>
            </a:r>
            <a:r>
              <a:rPr lang="zh-CN" altLang="en-US" dirty="0"/>
              <a:t>的内容如下：</a:t>
            </a:r>
          </a:p>
          <a:p>
            <a:r>
              <a:rPr lang="en-US" altLang="zh-CN" dirty="0" err="1"/>
              <a:t>test.before</a:t>
            </a:r>
            <a:r>
              <a:rPr lang="en-US" altLang="zh-CN" dirty="0"/>
              <a:t>=\u6D4B\u8BD5\u524D\u53F0</a:t>
            </a:r>
          </a:p>
          <a:p>
            <a:r>
              <a:rPr lang="en-US" altLang="zh-CN" dirty="0"/>
              <a:t>before=\u524D\u53F0\u9875\u9762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5A8BAF-4F2A-46CD-83F8-7605E62DA359}"/>
              </a:ext>
            </a:extLst>
          </p:cNvPr>
          <p:cNvSpPr txBox="1"/>
          <p:nvPr/>
        </p:nvSpPr>
        <p:spPr>
          <a:xfrm>
            <a:off x="6701843" y="4096081"/>
            <a:ext cx="4704203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C00000"/>
                </a:solidFill>
              </a:rPr>
              <a:t>commonMessages.properties</a:t>
            </a:r>
            <a:r>
              <a:rPr lang="zh-CN" altLang="en-US" sz="1400" dirty="0"/>
              <a:t>的内容如下：</a:t>
            </a:r>
          </a:p>
          <a:p>
            <a:r>
              <a:rPr lang="en-US" altLang="zh-CN" sz="1400" dirty="0" err="1"/>
              <a:t>chinese.key</a:t>
            </a:r>
            <a:r>
              <a:rPr lang="en-US" altLang="zh-CN" sz="1400" dirty="0"/>
              <a:t>=\u4E2D\u6587\u7248</a:t>
            </a:r>
          </a:p>
          <a:p>
            <a:r>
              <a:rPr lang="en-US" altLang="zh-CN" sz="1400" dirty="0" err="1"/>
              <a:t>english.key</a:t>
            </a:r>
            <a:r>
              <a:rPr lang="en-US" altLang="zh-CN" sz="1400" dirty="0"/>
              <a:t>=\u82F1\u6587\u7248</a:t>
            </a:r>
          </a:p>
          <a:p>
            <a:r>
              <a:rPr lang="en-US" altLang="zh-CN" sz="1400" dirty="0"/>
              <a:t>return=\u8FD4\u56DE\u9996\u9875</a:t>
            </a:r>
          </a:p>
          <a:p>
            <a:r>
              <a:rPr lang="en-US" altLang="zh-CN" sz="1400" dirty="0" err="1">
                <a:solidFill>
                  <a:srgbClr val="C00000"/>
                </a:solidFill>
              </a:rPr>
              <a:t>commonMessages_en_US.properties</a:t>
            </a:r>
            <a:r>
              <a:rPr lang="zh-CN" altLang="en-US" sz="1400" dirty="0"/>
              <a:t>的内容如下：</a:t>
            </a:r>
          </a:p>
          <a:p>
            <a:r>
              <a:rPr lang="en-US" altLang="zh-CN" sz="1400" dirty="0" err="1"/>
              <a:t>chinese.key</a:t>
            </a:r>
            <a:r>
              <a:rPr lang="en-US" altLang="zh-CN" sz="1400" dirty="0"/>
              <a:t>=</a:t>
            </a:r>
            <a:r>
              <a:rPr lang="en-US" altLang="zh-CN" sz="1400" dirty="0" err="1"/>
              <a:t>chinese</a:t>
            </a:r>
            <a:endParaRPr lang="en-US" altLang="zh-CN" sz="1400" dirty="0"/>
          </a:p>
          <a:p>
            <a:r>
              <a:rPr lang="en-US" altLang="zh-CN" sz="1400" dirty="0" err="1"/>
              <a:t>english.key</a:t>
            </a:r>
            <a:r>
              <a:rPr lang="en-US" altLang="zh-CN" sz="1400" dirty="0"/>
              <a:t>=</a:t>
            </a:r>
            <a:r>
              <a:rPr lang="en-US" altLang="zh-CN" sz="1400" dirty="0" err="1"/>
              <a:t>english</a:t>
            </a:r>
            <a:endParaRPr lang="en-US" altLang="zh-CN" sz="1400" dirty="0"/>
          </a:p>
          <a:p>
            <a:r>
              <a:rPr lang="en-US" altLang="zh-CN" sz="1400" dirty="0"/>
              <a:t>return=return</a:t>
            </a:r>
          </a:p>
          <a:p>
            <a:r>
              <a:rPr lang="en-US" altLang="zh-CN" sz="1400" dirty="0" err="1">
                <a:solidFill>
                  <a:srgbClr val="C00000"/>
                </a:solidFill>
              </a:rPr>
              <a:t>commonMessages_zh_CN.properties</a:t>
            </a:r>
            <a:r>
              <a:rPr lang="zh-CN" altLang="en-US" sz="1400" dirty="0"/>
              <a:t>的内容如下：</a:t>
            </a:r>
          </a:p>
          <a:p>
            <a:r>
              <a:rPr lang="en-US" altLang="zh-CN" sz="1400" dirty="0" err="1"/>
              <a:t>chinese.key</a:t>
            </a:r>
            <a:r>
              <a:rPr lang="en-US" altLang="zh-CN" sz="1400" dirty="0"/>
              <a:t>=\u4E2D\u6587\u7248</a:t>
            </a:r>
          </a:p>
          <a:p>
            <a:r>
              <a:rPr lang="en-US" altLang="zh-CN" sz="1400" dirty="0" err="1"/>
              <a:t>english.key</a:t>
            </a:r>
            <a:r>
              <a:rPr lang="en-US" altLang="zh-CN" sz="1400" dirty="0"/>
              <a:t>=\u82F1\u6587\u7248</a:t>
            </a:r>
          </a:p>
          <a:p>
            <a:r>
              <a:rPr lang="en-US" altLang="zh-CN" sz="1400" dirty="0"/>
              <a:t>return=\u8FD4\u56DE\u9996\u9875</a:t>
            </a:r>
          </a:p>
        </p:txBody>
      </p:sp>
    </p:spTree>
    <p:extLst>
      <p:ext uri="{BB962C8B-B14F-4D97-AF65-F5344CB8AC3E}">
        <p14:creationId xmlns:p14="http://schemas.microsoft.com/office/powerpoint/2010/main" val="3280636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179DD-05FF-4089-84DA-56F42D8E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</a:t>
            </a:r>
            <a:r>
              <a:rPr lang="zh-CN" altLang="en-US" sz="3200" dirty="0"/>
              <a:t>．添加配置文件内容，引入资源属性文件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E650F-6B59-478F-8E9A-EA0B3AFB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ch7_1</a:t>
            </a:r>
            <a:r>
              <a:rPr lang="zh-CN" altLang="en-US" dirty="0"/>
              <a:t>应用的配置文件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中，添加如下内容，引入资源属性文件。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06690-E555-4F30-B4A8-4F113666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38CE04-206D-4210-8282-8B8E6B922EF5}"/>
              </a:ext>
            </a:extLst>
          </p:cNvPr>
          <p:cNvSpPr txBox="1"/>
          <p:nvPr/>
        </p:nvSpPr>
        <p:spPr>
          <a:xfrm>
            <a:off x="1156772" y="2544897"/>
            <a:ext cx="883552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spring.messages.basename</a:t>
            </a:r>
            <a:r>
              <a:rPr lang="en-US" altLang="zh-CN" dirty="0"/>
              <a:t>=i18n/admin/adminMessages,i18n/before/</a:t>
            </a:r>
            <a:r>
              <a:rPr lang="en-US" altLang="zh-CN" dirty="0" err="1"/>
              <a:t>beforeMessages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i18n/common/</a:t>
            </a:r>
            <a:r>
              <a:rPr lang="en-US" altLang="zh-CN" dirty="0" err="1"/>
              <a:t>commonMessages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6C1C0C-F9F7-45C9-9655-659FD73BE475}"/>
              </a:ext>
            </a:extLst>
          </p:cNvPr>
          <p:cNvSpPr txBox="1"/>
          <p:nvPr/>
        </p:nvSpPr>
        <p:spPr>
          <a:xfrm>
            <a:off x="1156772" y="3614974"/>
            <a:ext cx="305167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src/main/resources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81E6827-9F3F-49F2-812B-09397E0C9BE5}"/>
              </a:ext>
            </a:extLst>
          </p:cNvPr>
          <p:cNvCxnSpPr>
            <a:stCxn id="6" idx="0"/>
          </p:cNvCxnSpPr>
          <p:nvPr/>
        </p:nvCxnSpPr>
        <p:spPr>
          <a:xfrm flipV="1">
            <a:off x="2682608" y="2868062"/>
            <a:ext cx="1525836" cy="7469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FC317-C626-4A5B-BE22-632CC09C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Spring Boot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开发支持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BA7D9-2D7A-4B86-962B-971C75AA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1B0B79-392A-4663-A964-6D1CACC3E1E8}"/>
              </a:ext>
            </a:extLst>
          </p:cNvPr>
          <p:cNvSpPr txBox="1"/>
          <p:nvPr/>
        </p:nvSpPr>
        <p:spPr>
          <a:xfrm>
            <a:off x="1035586" y="1432193"/>
            <a:ext cx="623554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b="1" dirty="0">
                <a:solidFill>
                  <a:srgbClr val="C00000"/>
                </a:solidFill>
              </a:rPr>
              <a:t>spring-boot-starter-web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&lt;/dependency&gt;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53294D-0935-4687-B592-B83C769A431E}"/>
              </a:ext>
            </a:extLst>
          </p:cNvPr>
          <p:cNvSpPr txBox="1"/>
          <p:nvPr/>
        </p:nvSpPr>
        <p:spPr>
          <a:xfrm>
            <a:off x="1035586" y="3007605"/>
            <a:ext cx="10080433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将自动关联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开发的相关依赖，如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spring-webmvc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等，进而对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开发的支持，并将相关技术的配置实现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自动配置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FC3859A-3A08-4D4C-A5B4-2CCD7AD24E77}"/>
              </a:ext>
            </a:extLst>
          </p:cNvPr>
          <p:cNvCxnSpPr/>
          <p:nvPr/>
        </p:nvCxnSpPr>
        <p:spPr>
          <a:xfrm>
            <a:off x="4726236" y="2313542"/>
            <a:ext cx="517793" cy="815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551F732-453B-470C-A471-0C95CF7F42DE}"/>
              </a:ext>
            </a:extLst>
          </p:cNvPr>
          <p:cNvSpPr txBox="1"/>
          <p:nvPr/>
        </p:nvSpPr>
        <p:spPr>
          <a:xfrm>
            <a:off x="1035586" y="4153359"/>
            <a:ext cx="10080433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另外，开发者也可以使用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Tool Suite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集成开发工具快速创建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Starter Project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，在“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New Spring Starter Project Dependencies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”窗口中添加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依赖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1BDCD4-B07C-45F5-B4BB-5594CA819227}"/>
              </a:ext>
            </a:extLst>
          </p:cNvPr>
          <p:cNvSpPr txBox="1"/>
          <p:nvPr/>
        </p:nvSpPr>
        <p:spPr>
          <a:xfrm>
            <a:off x="4131326" y="5668445"/>
            <a:ext cx="3139807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是不是似曾相识的感觉？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50915A-30FE-4630-BA39-5CEF8FEA59F4}"/>
              </a:ext>
            </a:extLst>
          </p:cNvPr>
          <p:cNvCxnSpPr/>
          <p:nvPr/>
        </p:nvCxnSpPr>
        <p:spPr>
          <a:xfrm flipV="1">
            <a:off x="5960125" y="5023692"/>
            <a:ext cx="495759" cy="631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08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A245-2C09-4EC2-AAF9-1B55FE9D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7" y="365126"/>
            <a:ext cx="8673775" cy="879086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3</a:t>
            </a:r>
            <a:r>
              <a:rPr lang="zh-CN" altLang="en-US" sz="3200" dirty="0"/>
              <a:t>．重写</a:t>
            </a:r>
            <a:r>
              <a:rPr lang="en-US" altLang="zh-CN" sz="3200" dirty="0" err="1"/>
              <a:t>localeResolver</a:t>
            </a:r>
            <a:r>
              <a:rPr lang="zh-CN" altLang="en-US" sz="3200" dirty="0"/>
              <a:t>方法配置语言区域选择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FCBD1-2725-4CED-8526-8BBBDBB2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ch7_1</a:t>
            </a:r>
            <a:r>
              <a:rPr lang="zh-CN" altLang="en-US" dirty="0"/>
              <a:t>应用的</a:t>
            </a:r>
            <a:r>
              <a:rPr lang="en-US" altLang="zh-CN" dirty="0"/>
              <a:t>com.ch.ch7_1</a:t>
            </a:r>
            <a:r>
              <a:rPr lang="zh-CN" altLang="en-US" dirty="0"/>
              <a:t>包中，创建配置类</a:t>
            </a:r>
            <a:r>
              <a:rPr lang="en-US" altLang="zh-CN" dirty="0" err="1">
                <a:solidFill>
                  <a:srgbClr val="C00000"/>
                </a:solidFill>
              </a:rPr>
              <a:t>LocaleConfig</a:t>
            </a:r>
            <a:r>
              <a:rPr lang="zh-CN" altLang="en-US" dirty="0"/>
              <a:t>，该配置类实现</a:t>
            </a:r>
            <a:r>
              <a:rPr lang="en-US" altLang="zh-CN" dirty="0" err="1">
                <a:solidFill>
                  <a:srgbClr val="C00000"/>
                </a:solidFill>
              </a:rPr>
              <a:t>WebMvcConfigurer</a:t>
            </a:r>
            <a:r>
              <a:rPr lang="zh-CN" altLang="en-US" dirty="0"/>
              <a:t>接口，并配置</a:t>
            </a:r>
            <a:r>
              <a:rPr lang="zh-CN" altLang="en-US" dirty="0">
                <a:solidFill>
                  <a:srgbClr val="C00000"/>
                </a:solidFill>
              </a:rPr>
              <a:t>语言区域</a:t>
            </a:r>
            <a:r>
              <a:rPr lang="zh-CN" altLang="en-US" dirty="0"/>
              <a:t>选择。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511F7A-D4F9-4E61-9BB0-A5D0114B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3BAFED-3BA2-41EF-8C67-EE2F3E72B17E}"/>
              </a:ext>
            </a:extLst>
          </p:cNvPr>
          <p:cNvSpPr txBox="1"/>
          <p:nvPr/>
        </p:nvSpPr>
        <p:spPr>
          <a:xfrm>
            <a:off x="132202" y="2434727"/>
            <a:ext cx="6544020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/**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根据用户本次会话过程中的语义设定语言区域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（如用户进入首页时选择的语言种类）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 @return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@Bean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public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LocaleResolver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localeResolver()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SessionLocaleResolver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slr = new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SessionLocaleResolver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默认语言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slr.setDefaultLocale(Locale.CHINA);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return slr;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3C5A3C-E2AE-49A4-85F8-5174091654E3}"/>
              </a:ext>
            </a:extLst>
          </p:cNvPr>
          <p:cNvSpPr txBox="1"/>
          <p:nvPr/>
        </p:nvSpPr>
        <p:spPr>
          <a:xfrm>
            <a:off x="6781801" y="2454142"/>
            <a:ext cx="5277997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/**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SessionLocaleResolver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存储语言区域时，</a:t>
            </a: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必须配置</a:t>
            </a:r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localeChangeInterceptor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拦截器</a:t>
            </a: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 @return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*/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@Bean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public </a:t>
            </a:r>
            <a:r>
              <a:rPr lang="de-DE" altLang="zh-CN" sz="1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LocaleChangeInterceptor</a:t>
            </a:r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localeChangeInterceptor() {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LocaleChangeInterceptor lci = new LocaleChangeInterceptor();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//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选择语言的参数名</a:t>
            </a: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lci.setParamName("locale");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return lci;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13D1BD-D9EE-42F3-BD87-70BA6CC626D4}"/>
              </a:ext>
            </a:extLst>
          </p:cNvPr>
          <p:cNvSpPr txBox="1"/>
          <p:nvPr/>
        </p:nvSpPr>
        <p:spPr>
          <a:xfrm>
            <a:off x="6781800" y="5244029"/>
            <a:ext cx="5277997" cy="16004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/**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*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注册拦截器</a:t>
            </a: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*/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@Override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public void </a:t>
            </a:r>
            <a:r>
              <a:rPr lang="de-DE" altLang="zh-CN" sz="1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addInterceptors</a:t>
            </a:r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(InterceptorRegistry registry) {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	registry.addInterceptor(</a:t>
            </a:r>
            <a:r>
              <a:rPr lang="de-DE" altLang="zh-CN" sz="1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localeChangeInterceptor</a:t>
            </a:r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837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0C28-F450-4420-B6E6-2F729CA6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．创建控制器类</a:t>
            </a:r>
            <a:r>
              <a:rPr lang="en-US" altLang="zh-CN" dirty="0"/>
              <a:t>I18nTestController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D4D45-2412-4B59-B366-D00EE6B8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BE0A11-0961-4D5A-9680-A68D611CD891}"/>
              </a:ext>
            </a:extLst>
          </p:cNvPr>
          <p:cNvSpPr txBox="1"/>
          <p:nvPr/>
        </p:nvSpPr>
        <p:spPr>
          <a:xfrm>
            <a:off x="958467" y="1399142"/>
            <a:ext cx="8009263" cy="5355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com.ch.ch7_1.controller;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org.springframework.stereotype.Controller;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org.springframework.web.bind.annotation.RequestMapping;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@RequestMapping("/i18n")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I18nTestController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@RequestMapping("/first")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testI18n(){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"/i18n/first";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@RequestMapping("/admin")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admin(){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"/i18n/admin";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@RequestMapping("/before")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before(){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"/i18n/before";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496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72893-5E36-41C0-A16A-15FB13DB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．创建视图页面，并获得国际化信息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14F17-AB97-46DF-84F7-10FA07D6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F773AF-51AA-49D4-A666-0E1E15D1ACEF}"/>
              </a:ext>
            </a:extLst>
          </p:cNvPr>
          <p:cNvSpPr txBox="1"/>
          <p:nvPr/>
        </p:nvSpPr>
        <p:spPr>
          <a:xfrm>
            <a:off x="936434" y="1421176"/>
            <a:ext cx="822081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&lt;span th:text="#{admin}"&gt;&lt;/span&gt;&lt;br&gt;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 th:href="@{/i18n/first}" th:text="#{return}"&gt;&lt;/a&gt;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C50E30-C072-480D-88E3-DD0D24EB4099}"/>
              </a:ext>
            </a:extLst>
          </p:cNvPr>
          <p:cNvSpPr txBox="1"/>
          <p:nvPr/>
        </p:nvSpPr>
        <p:spPr>
          <a:xfrm>
            <a:off x="936434" y="2952520"/>
            <a:ext cx="822081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&lt;span th:text="#{before}"&gt;&lt;/span&gt;&lt;br&gt;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 th:href="@{/i18n/first}" th:text="#{return}"&gt;&lt;/a&gt;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3A1FC3-CD7A-4773-9D9F-868AAE05016E}"/>
              </a:ext>
            </a:extLst>
          </p:cNvPr>
          <p:cNvSpPr txBox="1"/>
          <p:nvPr/>
        </p:nvSpPr>
        <p:spPr>
          <a:xfrm>
            <a:off x="936434" y="4340646"/>
            <a:ext cx="8220812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 th:href="@{/i18n/first(locale='zh_CN')}" th:text="#{chinese.key}"&gt;&lt;/a&gt;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 th:href="@{/i18n/first(locale='en_US')}" th:text="#{english.key}"&gt;&lt;/a&gt;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&lt;br&gt;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 th:href="@{/i18n/admin}" th:text="#{test.admin}"&gt;&lt;/a&gt;&lt;br&gt;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 th:href="@{/i18n/before}"  th:text="#{test.before}"&gt;&lt;/a&gt;&lt;br&gt;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962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CA5F4-03BA-41DE-8FB6-4B47BCAF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89EBF-05A2-410D-93E6-EAB6DF9A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42</a:t>
            </a:fld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BDF057-5830-4F3C-BFE3-B5EB4A9BC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08" y="1787907"/>
            <a:ext cx="2049848" cy="119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79E434D-9739-4BEC-ACE1-2D20CC12D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41" y="1822527"/>
            <a:ext cx="2186523" cy="116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501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F3FDE-9EFD-4427-8BC4-38E9D484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en-US" altLang="zh-CN" dirty="0" err="1"/>
              <a:t>Thymeleaf</a:t>
            </a:r>
            <a:r>
              <a:rPr lang="zh-CN" altLang="en-US" dirty="0"/>
              <a:t>模板引擎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5C727-5D7B-44F7-B17D-78B434C2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7.2.1 Spring Boot</a:t>
            </a:r>
            <a:r>
              <a:rPr lang="zh-CN" altLang="en-US" dirty="0"/>
              <a:t>的</a:t>
            </a:r>
            <a:r>
              <a:rPr lang="en-US" altLang="zh-CN" dirty="0" err="1"/>
              <a:t>Thymeleaf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en-US" altLang="zh-CN" dirty="0"/>
              <a:t>7.2.2 </a:t>
            </a:r>
            <a:r>
              <a:rPr lang="en-US" altLang="zh-CN" dirty="0" err="1"/>
              <a:t>Thymeleaf</a:t>
            </a:r>
            <a:r>
              <a:rPr lang="zh-CN" altLang="en-US" dirty="0"/>
              <a:t>基础语法</a:t>
            </a:r>
            <a:endParaRPr lang="en-US" altLang="zh-CN" dirty="0"/>
          </a:p>
          <a:p>
            <a:r>
              <a:rPr lang="en-US" altLang="zh-CN" dirty="0"/>
              <a:t>7.2.3 </a:t>
            </a:r>
            <a:r>
              <a:rPr lang="en-US" altLang="zh-CN" dirty="0" err="1"/>
              <a:t>Thymeleaf</a:t>
            </a:r>
            <a:r>
              <a:rPr lang="zh-CN" altLang="en-US" dirty="0"/>
              <a:t>的常用属性</a:t>
            </a:r>
            <a:endParaRPr lang="en-US" altLang="zh-CN" dirty="0"/>
          </a:p>
          <a:p>
            <a:r>
              <a:rPr lang="en-US" altLang="zh-CN" dirty="0"/>
              <a:t>7.2.4 Spring Boot</a:t>
            </a:r>
            <a:r>
              <a:rPr lang="zh-CN" altLang="en-US" dirty="0"/>
              <a:t>与</a:t>
            </a:r>
            <a:r>
              <a:rPr lang="en-US" altLang="zh-CN" dirty="0" err="1"/>
              <a:t>Thymeleaf</a:t>
            </a:r>
            <a:r>
              <a:rPr lang="zh-CN" altLang="en-US" dirty="0"/>
              <a:t>实现页面信息国际化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7.2.5 Spring Boot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r>
              <a:rPr lang="zh-CN" altLang="en-US" dirty="0">
                <a:solidFill>
                  <a:srgbClr val="C00000"/>
                </a:solidFill>
              </a:rPr>
              <a:t>的表单验证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7.2.6 </a:t>
            </a:r>
            <a:r>
              <a:rPr lang="zh-CN" altLang="en-US" dirty="0"/>
              <a:t>基于</a:t>
            </a:r>
            <a:r>
              <a:rPr lang="en-US" altLang="zh-CN" dirty="0" err="1"/>
              <a:t>Thymeleaf</a:t>
            </a:r>
            <a:r>
              <a:rPr lang="zh-CN" altLang="en-US" dirty="0"/>
              <a:t>与</a:t>
            </a:r>
            <a:r>
              <a:rPr lang="en-US" altLang="zh-CN" dirty="0" err="1"/>
              <a:t>BootStrap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开发实例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B6C76-D027-4CEF-B42E-A19F4EF3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187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D197D-E605-476E-A077-B6BED1B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7.2.5 Spring Boot</a:t>
            </a:r>
            <a:r>
              <a:rPr lang="zh-CN" altLang="en-US" sz="3200" dirty="0"/>
              <a:t>与</a:t>
            </a:r>
            <a:r>
              <a:rPr lang="en-US" altLang="zh-CN" sz="3200" dirty="0" err="1"/>
              <a:t>Thymeleaf</a:t>
            </a:r>
            <a:r>
              <a:rPr lang="zh-CN" altLang="en-US" sz="3200" dirty="0"/>
              <a:t>的表单验证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4DCB9-BC99-4F8D-BB2E-96DF1193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本节使用</a:t>
            </a:r>
            <a:r>
              <a:rPr lang="en-US" altLang="zh-CN" dirty="0">
                <a:solidFill>
                  <a:srgbClr val="C00000"/>
                </a:solidFill>
              </a:rPr>
              <a:t>Hibernate Validator</a:t>
            </a:r>
            <a:r>
              <a:rPr lang="zh-CN" altLang="en-US" dirty="0"/>
              <a:t>对表单进行验证，注意它和</a:t>
            </a:r>
            <a:r>
              <a:rPr lang="en-US" altLang="zh-CN" dirty="0"/>
              <a:t>Hibernate</a:t>
            </a:r>
            <a:r>
              <a:rPr lang="zh-CN" altLang="en-US" dirty="0"/>
              <a:t>无关，只是使用它进行数据验证。因为</a:t>
            </a:r>
            <a:r>
              <a:rPr lang="en-US" altLang="zh-CN" dirty="0"/>
              <a:t>spring-boot-starter-web</a:t>
            </a:r>
            <a:r>
              <a:rPr lang="zh-CN" altLang="en-US" dirty="0"/>
              <a:t>不再依赖</a:t>
            </a:r>
            <a:r>
              <a:rPr lang="en-US" altLang="zh-CN" dirty="0">
                <a:solidFill>
                  <a:srgbClr val="C00000"/>
                </a:solidFill>
              </a:rPr>
              <a:t>hibernate-validator</a:t>
            </a:r>
            <a:r>
              <a:rPr lang="zh-CN" altLang="en-US" dirty="0"/>
              <a:t>的</a:t>
            </a:r>
            <a:r>
              <a:rPr lang="en-US" altLang="zh-CN" dirty="0"/>
              <a:t>jar</a:t>
            </a:r>
            <a:r>
              <a:rPr lang="zh-CN" altLang="en-US" dirty="0"/>
              <a:t>包，所以在</a:t>
            </a:r>
            <a:r>
              <a:rPr lang="en-US" altLang="zh-CN" dirty="0"/>
              <a:t>Spring Boot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应用中，使用</a:t>
            </a:r>
            <a:r>
              <a:rPr lang="en-US" altLang="zh-CN" dirty="0">
                <a:solidFill>
                  <a:srgbClr val="C00000"/>
                </a:solidFill>
              </a:rPr>
              <a:t>Hibernate Validator</a:t>
            </a:r>
            <a:r>
              <a:rPr lang="zh-CN" altLang="en-US" dirty="0"/>
              <a:t>对表单进行验证时，需要加载</a:t>
            </a:r>
            <a:r>
              <a:rPr lang="en-US" altLang="zh-CN" dirty="0">
                <a:solidFill>
                  <a:srgbClr val="C00000"/>
                </a:solidFill>
              </a:rPr>
              <a:t>Hibernate Validator</a:t>
            </a:r>
            <a:r>
              <a:rPr lang="zh-CN" altLang="en-US" dirty="0"/>
              <a:t>所依赖的</a:t>
            </a:r>
            <a:r>
              <a:rPr lang="en-US" altLang="zh-CN" dirty="0"/>
              <a:t>jar</a:t>
            </a:r>
            <a:r>
              <a:rPr lang="zh-CN" altLang="en-US" dirty="0"/>
              <a:t>包，示例代码如下：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C654E5-9A68-4E7B-BC57-970186B0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623AEB-FEC3-4DAE-BE4E-539A740B6793}"/>
              </a:ext>
            </a:extLst>
          </p:cNvPr>
          <p:cNvSpPr txBox="1"/>
          <p:nvPr/>
        </p:nvSpPr>
        <p:spPr>
          <a:xfrm>
            <a:off x="1200838" y="4318612"/>
            <a:ext cx="545335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&lt;groupId&gt;org.hibernate.validator&lt;/groupId&gt;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&lt;artifactId&gt;hibernate-validator&lt;/artifactId&gt;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331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4BC38-2234-47AB-B5CB-EAB61462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．空检查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71391-DCCE-443A-870D-923633C8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@Null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验证对象是否为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@NotNull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验证对象是否不为</a:t>
            </a:r>
            <a:r>
              <a:rPr lang="en-US" altLang="zh-CN" dirty="0"/>
              <a:t>null</a:t>
            </a:r>
            <a:r>
              <a:rPr lang="zh-CN" altLang="en-US" dirty="0"/>
              <a:t>，无法查检长度为</a:t>
            </a:r>
            <a:r>
              <a:rPr lang="en-US" altLang="zh-CN" dirty="0"/>
              <a:t>0</a:t>
            </a:r>
            <a:r>
              <a:rPr lang="zh-CN" altLang="en-US" dirty="0"/>
              <a:t>的字符串。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@NotBlank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检查约束字符串是不是</a:t>
            </a:r>
            <a:r>
              <a:rPr lang="en-US" altLang="zh-CN" dirty="0"/>
              <a:t>null</a:t>
            </a:r>
            <a:r>
              <a:rPr lang="zh-CN" altLang="en-US" dirty="0"/>
              <a:t>，还有被</a:t>
            </a:r>
            <a:r>
              <a:rPr lang="en-US" altLang="zh-CN" dirty="0"/>
              <a:t>trim</a:t>
            </a:r>
            <a:r>
              <a:rPr lang="zh-CN" altLang="en-US" dirty="0"/>
              <a:t>后的长度是否大于</a:t>
            </a:r>
            <a:r>
              <a:rPr lang="en-US" altLang="zh-CN" dirty="0"/>
              <a:t>0</a:t>
            </a:r>
            <a:r>
              <a:rPr lang="zh-CN" altLang="en-US" dirty="0"/>
              <a:t>，只对字符</a:t>
            </a:r>
          </a:p>
          <a:p>
            <a:r>
              <a:rPr lang="zh-CN" altLang="en-US" dirty="0"/>
              <a:t>串，且会去掉前后空格。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@NotEmpty</a:t>
            </a:r>
            <a:r>
              <a:rPr lang="zh-CN" altLang="en-US" dirty="0"/>
              <a:t>：检查约束元素是否为</a:t>
            </a:r>
            <a:r>
              <a:rPr lang="en-US" altLang="zh-CN" dirty="0"/>
              <a:t>null</a:t>
            </a:r>
            <a:r>
              <a:rPr lang="zh-CN" altLang="en-US" dirty="0"/>
              <a:t>或者是</a:t>
            </a:r>
            <a:r>
              <a:rPr lang="en-US" altLang="zh-CN" dirty="0"/>
              <a:t>empty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示例如下：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A61B0-529B-4D01-8D08-651E5D9C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A4CB7A-197B-44A2-84EA-201D8A9B410A}"/>
              </a:ext>
            </a:extLst>
          </p:cNvPr>
          <p:cNvSpPr txBox="1"/>
          <p:nvPr/>
        </p:nvSpPr>
        <p:spPr>
          <a:xfrm>
            <a:off x="838200" y="5497417"/>
            <a:ext cx="988121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@NotBlank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(message="{goods.gname.required}")//goods.gname.required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为属性文件的错误代码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038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1908E-67C1-4EC5-875A-9EE8BA7E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 err="1"/>
              <a:t>booelan</a:t>
            </a:r>
            <a:r>
              <a:rPr lang="zh-CN" altLang="en-US" dirty="0"/>
              <a:t>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DCFEA-1B00-4B1A-86BD-B51EBBFA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@AssertTrue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</a:t>
            </a:r>
            <a:r>
              <a:rPr lang="en-US" altLang="zh-CN" dirty="0" err="1"/>
              <a:t>boolean</a:t>
            </a:r>
            <a:r>
              <a:rPr lang="zh-CN" altLang="en-US" dirty="0"/>
              <a:t>属性是否为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@AssertFalse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</a:t>
            </a:r>
            <a:r>
              <a:rPr lang="en-US" altLang="zh-CN" dirty="0" err="1"/>
              <a:t>boolean</a:t>
            </a:r>
            <a:r>
              <a:rPr lang="zh-CN" altLang="en-US" dirty="0"/>
              <a:t>属性是否为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示例如下：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32DF5B-05A8-44CF-8055-1554FA54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EF6E33-F71F-4B14-987D-A7D58C9E0ACE}"/>
              </a:ext>
            </a:extLst>
          </p:cNvPr>
          <p:cNvSpPr txBox="1"/>
          <p:nvPr/>
        </p:nvSpPr>
        <p:spPr>
          <a:xfrm>
            <a:off x="1135655" y="3157774"/>
            <a:ext cx="392108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@AssertTrue</a:t>
            </a:r>
          </a:p>
          <a:p>
            <a:r>
              <a:rPr lang="en-US" altLang="zh-CN" dirty="0"/>
              <a:t>private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isLogin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0042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4C45C-2E60-4206-9140-9DA269C9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．长度检查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1CA8F-4C89-4512-96B5-517D4023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@Size(min=, max=)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验证对象（</a:t>
            </a:r>
            <a:r>
              <a:rPr lang="en-US" altLang="zh-CN" dirty="0"/>
              <a:t>Array</a:t>
            </a:r>
            <a:r>
              <a:rPr lang="zh-CN" altLang="en-US" dirty="0"/>
              <a:t>，</a:t>
            </a:r>
            <a:r>
              <a:rPr lang="en-US" altLang="zh-CN" dirty="0"/>
              <a:t>Collection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，</a:t>
            </a:r>
            <a:r>
              <a:rPr lang="en-US" altLang="zh-CN" dirty="0"/>
              <a:t>String</a:t>
            </a:r>
            <a:r>
              <a:rPr lang="zh-CN" altLang="en-US" dirty="0"/>
              <a:t>）长度是否在给定的范围之内。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@Length(min=, max=)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验证字符串长度是否在给定的范围之内。</a:t>
            </a:r>
          </a:p>
          <a:p>
            <a:r>
              <a:rPr lang="zh-CN" altLang="en-US" dirty="0"/>
              <a:t>示例如下：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3D7DD-AFA7-4A09-8F83-7416656B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76D76-9711-403A-9862-72BB97C03F31}"/>
              </a:ext>
            </a:extLst>
          </p:cNvPr>
          <p:cNvSpPr txBox="1"/>
          <p:nvPr/>
        </p:nvSpPr>
        <p:spPr>
          <a:xfrm>
            <a:off x="958467" y="3992694"/>
            <a:ext cx="421946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@Length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(min=1,max=100)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gdescription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972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DF388-A7DF-413E-8C47-AA92C373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．日期检查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B46FB-EC51-43F7-9C35-75B68FBF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@Past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</a:t>
            </a:r>
            <a:r>
              <a:rPr lang="en-US" altLang="zh-CN" dirty="0"/>
              <a:t>Date</a:t>
            </a:r>
            <a:r>
              <a:rPr lang="zh-CN" altLang="en-US" dirty="0"/>
              <a:t>和</a:t>
            </a:r>
            <a:r>
              <a:rPr lang="en-US" altLang="zh-CN" dirty="0"/>
              <a:t>Calendar</a:t>
            </a:r>
            <a:r>
              <a:rPr lang="zh-CN" altLang="en-US" dirty="0"/>
              <a:t>对象是否在当前时间之前。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@Future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</a:t>
            </a:r>
            <a:r>
              <a:rPr lang="en-US" altLang="zh-CN" dirty="0"/>
              <a:t>Date</a:t>
            </a:r>
            <a:r>
              <a:rPr lang="zh-CN" altLang="en-US" dirty="0"/>
              <a:t>和</a:t>
            </a:r>
            <a:r>
              <a:rPr lang="en-US" altLang="zh-CN" dirty="0"/>
              <a:t>Calendar</a:t>
            </a:r>
            <a:r>
              <a:rPr lang="zh-CN" altLang="en-US" dirty="0"/>
              <a:t>对象是否在当前时间之后。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@Pattern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</a:t>
            </a:r>
            <a:r>
              <a:rPr lang="en-US" altLang="zh-CN" dirty="0"/>
              <a:t>String</a:t>
            </a:r>
            <a:r>
              <a:rPr lang="zh-CN" altLang="en-US" dirty="0"/>
              <a:t>对象是否符合正则表达式的规则。</a:t>
            </a:r>
          </a:p>
          <a:p>
            <a:r>
              <a:rPr lang="zh-CN" altLang="en-US" dirty="0"/>
              <a:t>示例如下：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F261E-1C0F-4C7D-9BD8-F5399328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6405AF-3CE7-4B84-8C7C-E05598C4D94B}"/>
              </a:ext>
            </a:extLst>
          </p:cNvPr>
          <p:cNvSpPr txBox="1"/>
          <p:nvPr/>
        </p:nvSpPr>
        <p:spPr>
          <a:xfrm>
            <a:off x="1112704" y="3611391"/>
            <a:ext cx="423047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@Past</a:t>
            </a:r>
            <a:r>
              <a:rPr lang="en-US" altLang="zh-CN" dirty="0"/>
              <a:t>(message="{gdate.invalid}")</a:t>
            </a:r>
          </a:p>
          <a:p>
            <a:r>
              <a:rPr lang="en-US" altLang="zh-CN" dirty="0"/>
              <a:t>private Date </a:t>
            </a:r>
            <a:r>
              <a:rPr lang="en-US" altLang="zh-CN" dirty="0" err="1"/>
              <a:t>gdate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92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7.1 Spring Boot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开发支持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7.2 </a:t>
            </a:r>
            <a:r>
              <a:rPr kumimoji="1" lang="en-US" altLang="zh-CN" dirty="0" err="1">
                <a:solidFill>
                  <a:srgbClr val="C00000"/>
                </a:solidFill>
              </a:rPr>
              <a:t>Thymeleaf</a:t>
            </a:r>
            <a:r>
              <a:rPr kumimoji="1" lang="zh-CN" altLang="en-US" dirty="0">
                <a:solidFill>
                  <a:srgbClr val="C00000"/>
                </a:solidFill>
              </a:rPr>
              <a:t>模板引擎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7.3 Spring Boot</a:t>
            </a:r>
            <a:r>
              <a:rPr kumimoji="1" lang="zh-CN" altLang="en-US" dirty="0"/>
              <a:t>处理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7.4 Spring Boot</a:t>
            </a:r>
            <a:r>
              <a:rPr kumimoji="1" lang="zh-CN" altLang="en-US" dirty="0"/>
              <a:t>文件上传与下载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7.5 Spring Boot</a:t>
            </a:r>
            <a:r>
              <a:rPr kumimoji="1" lang="zh-CN" altLang="en-US" dirty="0"/>
              <a:t>的异常统一处理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7.6 Spring Boot</a:t>
            </a:r>
            <a:r>
              <a:rPr kumimoji="1" lang="zh-CN" altLang="en-US" dirty="0"/>
              <a:t>对</a:t>
            </a:r>
            <a:r>
              <a:rPr kumimoji="1" lang="en-US" altLang="zh-CN" dirty="0"/>
              <a:t>JSP</a:t>
            </a:r>
            <a:r>
              <a:rPr kumimoji="1" lang="zh-CN" altLang="en-US" dirty="0"/>
              <a:t>的支持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9555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81CC4-6BD6-4FBE-BE0B-85C3D3EB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．数值检查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12581-219B-4002-95B6-3B83AA08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@Min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</a:t>
            </a:r>
            <a:r>
              <a:rPr lang="en-US" altLang="zh-CN" dirty="0"/>
              <a:t>Number</a:t>
            </a:r>
            <a:r>
              <a:rPr lang="zh-CN" altLang="en-US" dirty="0"/>
              <a:t>和</a:t>
            </a:r>
            <a:r>
              <a:rPr lang="en-US" altLang="zh-CN" dirty="0"/>
              <a:t>String</a:t>
            </a:r>
            <a:r>
              <a:rPr lang="zh-CN" altLang="en-US" dirty="0"/>
              <a:t>对象是否大等于指定的值。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@Max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</a:t>
            </a:r>
            <a:r>
              <a:rPr lang="en-US" altLang="zh-CN" dirty="0"/>
              <a:t>Number</a:t>
            </a:r>
            <a:r>
              <a:rPr lang="zh-CN" altLang="en-US" dirty="0"/>
              <a:t>和</a:t>
            </a:r>
            <a:r>
              <a:rPr lang="en-US" altLang="zh-CN" dirty="0"/>
              <a:t>String</a:t>
            </a:r>
            <a:r>
              <a:rPr lang="zh-CN" altLang="en-US" dirty="0"/>
              <a:t>对象是否小等于指定的值。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@DecimalMax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被标注的值必须不大于约束中指定的最大值，这个约束的参数是一个通过</a:t>
            </a:r>
            <a:r>
              <a:rPr lang="en-US" altLang="zh-CN" dirty="0" err="1"/>
              <a:t>BigDecimal</a:t>
            </a:r>
            <a:r>
              <a:rPr lang="zh-CN" altLang="en-US" dirty="0"/>
              <a:t>定义的最大值的字符串表示，小数存在精度。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@DecimalMin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被标注的值必须不小于约束中指定的最小值，这个约束的参数是一个通过</a:t>
            </a:r>
            <a:r>
              <a:rPr lang="en-US" altLang="zh-CN" dirty="0" err="1"/>
              <a:t>BigDecimal</a:t>
            </a:r>
            <a:r>
              <a:rPr lang="zh-CN" altLang="en-US" dirty="0"/>
              <a:t>定义的最小值的字符串表示，小数存在精度。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5E8D6-331B-46B5-AFA5-822DA263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05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D6225-48F8-4AA3-AB9B-C821394A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．数值检查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6E3A1-6588-49C9-93DC-65D33784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@Digits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</a:t>
            </a:r>
            <a:r>
              <a:rPr lang="en-US" altLang="zh-CN" dirty="0"/>
              <a:t>Number</a:t>
            </a:r>
            <a:r>
              <a:rPr lang="zh-CN" altLang="en-US" dirty="0"/>
              <a:t>和</a:t>
            </a:r>
            <a:r>
              <a:rPr lang="en-US" altLang="zh-CN" dirty="0"/>
              <a:t>String</a:t>
            </a:r>
            <a:r>
              <a:rPr lang="zh-CN" altLang="en-US" dirty="0"/>
              <a:t>的构成是否合法。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@Digits(integer=,fraction=)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验证字符串是否符合指定格式的数字，</a:t>
            </a:r>
            <a:r>
              <a:rPr lang="en-US" altLang="zh-CN" dirty="0" err="1"/>
              <a:t>interger</a:t>
            </a:r>
            <a:r>
              <a:rPr lang="zh-CN" altLang="en-US" dirty="0"/>
              <a:t>指定整数精度，</a:t>
            </a:r>
            <a:r>
              <a:rPr lang="en-US" altLang="zh-CN" dirty="0"/>
              <a:t>fraction</a:t>
            </a:r>
            <a:r>
              <a:rPr lang="zh-CN" altLang="en-US" dirty="0"/>
              <a:t>指定小数精度。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@Range(min=, max=)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检查数字是否介于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max</a:t>
            </a:r>
            <a:r>
              <a:rPr lang="zh-CN" altLang="en-US" dirty="0"/>
              <a:t>之间。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@Valid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对关联对象进行校验，如果关联对象是个集合或者数组，那么对其中的元素进行校验，如果是一个</a:t>
            </a:r>
            <a:r>
              <a:rPr lang="en-US" altLang="zh-CN" dirty="0"/>
              <a:t>map</a:t>
            </a:r>
            <a:r>
              <a:rPr lang="zh-CN" altLang="en-US" dirty="0"/>
              <a:t>，则对其中的值部分进行校验。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@CreditCardNumber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信用卡验证。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@Email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验证是否是邮件地址，如果为</a:t>
            </a:r>
            <a:r>
              <a:rPr lang="en-US" altLang="zh-CN" dirty="0"/>
              <a:t>null</a:t>
            </a:r>
            <a:r>
              <a:rPr lang="zh-CN" altLang="en-US" dirty="0"/>
              <a:t>，不进行验证，通过验证。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161C8A-7123-4113-9801-96CB6C5A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5858F-8E59-4515-B037-B9893FB12486}"/>
              </a:ext>
            </a:extLst>
          </p:cNvPr>
          <p:cNvSpPr txBox="1"/>
          <p:nvPr/>
        </p:nvSpPr>
        <p:spPr>
          <a:xfrm>
            <a:off x="1189822" y="5982159"/>
            <a:ext cx="709486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@Range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(min=0,max=100,message="{gprice.invalid}")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double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gprice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461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0E5AE-1EDC-4FB1-A6CD-4DF38F87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7.2.5 Spring Boot</a:t>
            </a:r>
            <a:r>
              <a:rPr lang="zh-CN" altLang="en-US" sz="3200" dirty="0"/>
              <a:t>与</a:t>
            </a:r>
            <a:r>
              <a:rPr lang="en-US" altLang="zh-CN" sz="3200" dirty="0" err="1"/>
              <a:t>Thymeleaf</a:t>
            </a:r>
            <a:r>
              <a:rPr lang="zh-CN" altLang="en-US" sz="3200" dirty="0"/>
              <a:t>的表单验证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FC585-89FD-4944-A5E0-55F54B15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7-4</a:t>
            </a:r>
            <a:r>
              <a:rPr lang="en-US" altLang="zh-CN" dirty="0"/>
              <a:t>】</a:t>
            </a:r>
            <a:r>
              <a:rPr lang="zh-CN" altLang="en-US" dirty="0"/>
              <a:t>使用</a:t>
            </a:r>
            <a:r>
              <a:rPr lang="en-US" altLang="zh-CN" dirty="0"/>
              <a:t>Hibernate Validator</a:t>
            </a:r>
            <a:r>
              <a:rPr lang="zh-CN" altLang="en-US" dirty="0"/>
              <a:t>验证表单的过程。</a:t>
            </a:r>
          </a:p>
          <a:p>
            <a:r>
              <a:rPr lang="zh-CN" altLang="en-US" dirty="0"/>
              <a:t>具体实现步骤如下。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．加载</a:t>
            </a:r>
            <a:r>
              <a:rPr lang="en-US" altLang="zh-CN" dirty="0">
                <a:solidFill>
                  <a:srgbClr val="C00000"/>
                </a:solidFill>
              </a:rPr>
              <a:t>Hibernate Validator</a:t>
            </a:r>
            <a:r>
              <a:rPr lang="zh-CN" altLang="en-US" dirty="0">
                <a:solidFill>
                  <a:srgbClr val="C00000"/>
                </a:solidFill>
              </a:rPr>
              <a:t>依赖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ch7_1</a:t>
            </a:r>
            <a:r>
              <a:rPr lang="zh-CN" altLang="en-US" dirty="0"/>
              <a:t>应用的</a:t>
            </a:r>
            <a:r>
              <a:rPr lang="en-US" altLang="zh-CN" dirty="0"/>
              <a:t>pom.xml</a:t>
            </a:r>
            <a:r>
              <a:rPr lang="zh-CN" altLang="en-US" dirty="0"/>
              <a:t>文件中添加</a:t>
            </a:r>
            <a:r>
              <a:rPr lang="en-US" altLang="zh-CN" dirty="0"/>
              <a:t>Hibernate Validator</a:t>
            </a:r>
            <a:r>
              <a:rPr lang="zh-CN" altLang="en-US" dirty="0"/>
              <a:t>所依赖的</a:t>
            </a:r>
            <a:r>
              <a:rPr lang="en-US" altLang="zh-CN" dirty="0"/>
              <a:t>jar</a:t>
            </a:r>
            <a:r>
              <a:rPr lang="zh-CN" altLang="en-US" dirty="0"/>
              <a:t>包。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2A35B2-B55F-448B-B33C-5DD8822A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E029F0-67FB-45F3-B8EC-DE9C884B052F}"/>
              </a:ext>
            </a:extLst>
          </p:cNvPr>
          <p:cNvSpPr txBox="1"/>
          <p:nvPr/>
        </p:nvSpPr>
        <p:spPr>
          <a:xfrm>
            <a:off x="1200838" y="4157930"/>
            <a:ext cx="545335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&lt;groupId&gt;org.hibernate.validator&lt;/groupId&gt;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&lt;artifactId&gt;hibernate-validator&lt;/artifactId&gt;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294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D3242-E911-48B2-91DD-5938A7AD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．创建表单实体模型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0E287-A9E1-427A-8554-155CB3BF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ch7_1</a:t>
            </a:r>
            <a:r>
              <a:rPr lang="zh-CN" altLang="en-US" dirty="0"/>
              <a:t>应用的</a:t>
            </a:r>
            <a:r>
              <a:rPr lang="en-US" altLang="zh-CN" dirty="0"/>
              <a:t>com.ch.ch7_1.model</a:t>
            </a:r>
            <a:r>
              <a:rPr lang="zh-CN" altLang="en-US" dirty="0"/>
              <a:t>包中，创建表单实体模型类</a:t>
            </a:r>
            <a:r>
              <a:rPr lang="en-US" altLang="zh-CN" dirty="0">
                <a:solidFill>
                  <a:srgbClr val="C00000"/>
                </a:solidFill>
              </a:rPr>
              <a:t>Goods</a:t>
            </a:r>
            <a:r>
              <a:rPr lang="zh-CN" altLang="en-US" dirty="0"/>
              <a:t>。在该类使用</a:t>
            </a:r>
            <a:r>
              <a:rPr lang="en-US" altLang="zh-CN" dirty="0">
                <a:solidFill>
                  <a:srgbClr val="C00000"/>
                </a:solidFill>
              </a:rPr>
              <a:t>Hibernate Validator</a:t>
            </a:r>
            <a:r>
              <a:rPr lang="zh-CN" altLang="en-US" dirty="0"/>
              <a:t>的标注类型进行表单验证。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AFE7C-F0AE-4495-B420-634BA9DE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BD53F-B545-4B89-A02E-2D94BAF13E7B}"/>
              </a:ext>
            </a:extLst>
          </p:cNvPr>
          <p:cNvSpPr txBox="1"/>
          <p:nvPr/>
        </p:nvSpPr>
        <p:spPr>
          <a:xfrm>
            <a:off x="1222872" y="3007605"/>
            <a:ext cx="7072829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Goods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@NotBlank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(message="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商品名必须输入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@Length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(min=1, max=5, message="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商品名长度在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gname;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@Range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(min=0,max=100,message="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商品价格在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double gprice;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017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5A185-469C-4CE4-81DA-1AD66ADE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98AD-46DA-48D6-B9CF-92D6B968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ch7_1</a:t>
            </a:r>
            <a:r>
              <a:rPr lang="zh-CN" altLang="en-US" dirty="0"/>
              <a:t>应用的</a:t>
            </a:r>
            <a:r>
              <a:rPr lang="en-US" altLang="zh-CN" dirty="0"/>
              <a:t>com.ch.ch7_1.controller</a:t>
            </a:r>
            <a:r>
              <a:rPr lang="zh-CN" altLang="en-US" dirty="0"/>
              <a:t>包中，创建控制器类</a:t>
            </a:r>
            <a:r>
              <a:rPr lang="en-US" altLang="zh-CN" dirty="0" err="1"/>
              <a:t>TestValidatorController</a:t>
            </a:r>
            <a:r>
              <a:rPr lang="zh-CN" altLang="en-US" dirty="0"/>
              <a:t>。在该类中有两个处理方法，一个是界面初始化处理方法</a:t>
            </a:r>
            <a:r>
              <a:rPr lang="en-US" altLang="zh-CN" dirty="0" err="1"/>
              <a:t>testValidator</a:t>
            </a:r>
            <a:r>
              <a:rPr lang="zh-CN" altLang="en-US" dirty="0"/>
              <a:t>，一个是添加请求处理方法</a:t>
            </a:r>
            <a:r>
              <a:rPr lang="en-US" altLang="zh-CN" dirty="0"/>
              <a:t>add</a:t>
            </a:r>
            <a:r>
              <a:rPr lang="zh-CN" altLang="en-US" dirty="0"/>
              <a:t>。在</a:t>
            </a:r>
            <a:r>
              <a:rPr lang="en-US" altLang="zh-CN" dirty="0"/>
              <a:t>add</a:t>
            </a:r>
            <a:r>
              <a:rPr lang="zh-CN" altLang="en-US" dirty="0"/>
              <a:t>方法中，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@Validated</a:t>
            </a:r>
            <a:r>
              <a:rPr lang="zh-CN" altLang="en-US" dirty="0">
                <a:solidFill>
                  <a:srgbClr val="C00000"/>
                </a:solidFill>
              </a:rPr>
              <a:t>注解使验证生效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040B9F-BE63-44B4-9923-69D11A69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97AB5-49C3-4492-B9FC-CBDCA6FD521A}"/>
              </a:ext>
            </a:extLst>
          </p:cNvPr>
          <p:cNvSpPr txBox="1"/>
          <p:nvPr/>
        </p:nvSpPr>
        <p:spPr>
          <a:xfrm>
            <a:off x="980501" y="3525398"/>
            <a:ext cx="10609244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@RequestMapping(value="/add")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String add(@ModelAttribute("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goodsInfo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@Validated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Goods goods,BindingResult rs){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//@ModelAttribute("goodsInfo")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th:object="${goodsInfo}"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相对应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if(rs.hasErrors()){//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验证失败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      return "testValidator";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验证成功，可以到任意地方，在这里直接到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testValidator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界面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return "testValidator";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370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EB10D-C169-432E-8B84-4306029B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．创建视图页面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F2A76-8068-4DBE-9850-459098AA6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ch7_1</a:t>
            </a:r>
            <a:r>
              <a:rPr lang="zh-CN" altLang="en-US" dirty="0"/>
              <a:t>应用的</a:t>
            </a:r>
            <a:r>
              <a:rPr lang="en-US" altLang="zh-CN" dirty="0" err="1"/>
              <a:t>src</a:t>
            </a:r>
            <a:r>
              <a:rPr lang="en-US" altLang="zh-CN" dirty="0"/>
              <a:t>/main/resources/templates</a:t>
            </a:r>
            <a:r>
              <a:rPr lang="zh-CN" altLang="en-US" dirty="0"/>
              <a:t>目录下，创建视图页面</a:t>
            </a:r>
            <a:r>
              <a:rPr lang="en-US" altLang="zh-CN" dirty="0"/>
              <a:t>testValidator.html</a:t>
            </a:r>
            <a:r>
              <a:rPr lang="zh-CN" altLang="en-US" dirty="0"/>
              <a:t>。在视图页面中，直接读取到</a:t>
            </a:r>
            <a:r>
              <a:rPr lang="en-US" altLang="zh-CN" dirty="0" err="1"/>
              <a:t>ModelAttribute</a:t>
            </a:r>
            <a:r>
              <a:rPr lang="zh-CN" altLang="en-US" dirty="0"/>
              <a:t>里面注入的数据，然后通过</a:t>
            </a:r>
            <a:r>
              <a:rPr lang="en-US" altLang="zh-CN" dirty="0" err="1">
                <a:solidFill>
                  <a:srgbClr val="C00000"/>
                </a:solidFill>
              </a:rPr>
              <a:t>th:errors</a:t>
            </a:r>
            <a:r>
              <a:rPr lang="en-US" altLang="zh-CN" dirty="0">
                <a:solidFill>
                  <a:srgbClr val="C00000"/>
                </a:solidFill>
              </a:rPr>
              <a:t>="*{xxx}"</a:t>
            </a:r>
            <a:r>
              <a:rPr lang="zh-CN" altLang="en-US" dirty="0"/>
              <a:t>获得验证错误信息。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B5F239-4FB4-438D-9D5E-5C07EA1A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125EEC-FFCE-4C78-8DCE-E7A8B506DD81}"/>
              </a:ext>
            </a:extLst>
          </p:cNvPr>
          <p:cNvSpPr txBox="1"/>
          <p:nvPr/>
        </p:nvSpPr>
        <p:spPr>
          <a:xfrm>
            <a:off x="1145754" y="3274679"/>
            <a:ext cx="9430439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表单提交用户信息，注意表单参数的设置，直接是*</a:t>
            </a:r>
            <a:r>
              <a:rPr lang="en-US" altLang="zh-CN" dirty="0"/>
              <a:t>{} --&gt;</a:t>
            </a:r>
          </a:p>
          <a:p>
            <a:r>
              <a:rPr lang="en-US" altLang="zh-CN" dirty="0"/>
              <a:t>&lt;form  </a:t>
            </a:r>
            <a:r>
              <a:rPr lang="en-US" altLang="zh-CN" dirty="0" err="1"/>
              <a:t>th:action</a:t>
            </a:r>
            <a:r>
              <a:rPr lang="en-US" altLang="zh-CN" dirty="0"/>
              <a:t>="@{/add}" </a:t>
            </a:r>
            <a:r>
              <a:rPr lang="en-US" altLang="zh-CN" b="1" dirty="0" err="1">
                <a:solidFill>
                  <a:srgbClr val="C00000"/>
                </a:solidFill>
              </a:rPr>
              <a:t>th:object</a:t>
            </a:r>
            <a:r>
              <a:rPr lang="en-US" altLang="zh-CN" b="1" dirty="0">
                <a:solidFill>
                  <a:srgbClr val="C00000"/>
                </a:solidFill>
              </a:rPr>
              <a:t>="${</a:t>
            </a:r>
            <a:r>
              <a:rPr lang="en-US" altLang="zh-CN" b="1" dirty="0" err="1">
                <a:solidFill>
                  <a:srgbClr val="C00000"/>
                </a:solidFill>
              </a:rPr>
              <a:t>goodsInfo</a:t>
            </a:r>
            <a:r>
              <a:rPr lang="en-US" altLang="zh-CN" b="1" dirty="0">
                <a:solidFill>
                  <a:srgbClr val="C00000"/>
                </a:solidFill>
              </a:rPr>
              <a:t>}" </a:t>
            </a:r>
            <a:r>
              <a:rPr lang="en-US" altLang="zh-CN" dirty="0"/>
              <a:t>method="post"&gt;  </a:t>
            </a:r>
          </a:p>
          <a:p>
            <a:r>
              <a:rPr lang="en-US" altLang="zh-CN" dirty="0"/>
              <a:t>	&lt;div&gt;&lt;span&gt;</a:t>
            </a:r>
            <a:r>
              <a:rPr lang="zh-CN" altLang="en-US" dirty="0"/>
              <a:t>商品名</a:t>
            </a:r>
            <a:r>
              <a:rPr lang="en-US" altLang="zh-CN" dirty="0"/>
              <a:t>&lt;/span&gt;&lt;input type="text" </a:t>
            </a:r>
            <a:r>
              <a:rPr lang="en-US" altLang="zh-CN" dirty="0" err="1"/>
              <a:t>th:field</a:t>
            </a:r>
            <a:r>
              <a:rPr lang="en-US" altLang="zh-CN" dirty="0"/>
              <a:t>="*{</a:t>
            </a:r>
            <a:r>
              <a:rPr lang="en-US" altLang="zh-CN" dirty="0" err="1"/>
              <a:t>gname</a:t>
            </a:r>
            <a:r>
              <a:rPr lang="en-US" altLang="zh-CN" dirty="0"/>
              <a:t>}"/&gt;&lt;span </a:t>
            </a:r>
            <a:r>
              <a:rPr lang="en-US" altLang="zh-CN" b="1" dirty="0" err="1">
                <a:solidFill>
                  <a:srgbClr val="C00000"/>
                </a:solidFill>
              </a:rPr>
              <a:t>th:errors</a:t>
            </a:r>
            <a:r>
              <a:rPr lang="en-US" altLang="zh-CN" b="1" dirty="0">
                <a:solidFill>
                  <a:srgbClr val="C00000"/>
                </a:solidFill>
              </a:rPr>
              <a:t>="*{</a:t>
            </a:r>
            <a:r>
              <a:rPr lang="en-US" altLang="zh-CN" b="1" dirty="0" err="1">
                <a:solidFill>
                  <a:srgbClr val="C00000"/>
                </a:solidFill>
              </a:rPr>
              <a:t>gname</a:t>
            </a:r>
            <a:r>
              <a:rPr lang="en-US" altLang="zh-CN" b="1" dirty="0">
                <a:solidFill>
                  <a:srgbClr val="C00000"/>
                </a:solidFill>
              </a:rPr>
              <a:t>}"&gt;&lt;/</a:t>
            </a:r>
            <a:r>
              <a:rPr lang="en-US" altLang="zh-CN" dirty="0"/>
              <a:t>span&gt;&lt;/div&gt;</a:t>
            </a:r>
          </a:p>
          <a:p>
            <a:r>
              <a:rPr lang="en-US" altLang="zh-CN" dirty="0"/>
              <a:t>	&lt;div&gt;&lt;span&gt;</a:t>
            </a:r>
            <a:r>
              <a:rPr lang="zh-CN" altLang="en-US" dirty="0"/>
              <a:t>商品价格</a:t>
            </a:r>
            <a:r>
              <a:rPr lang="en-US" altLang="zh-CN" dirty="0"/>
              <a:t>&lt;/span&gt;&lt;input type="text" </a:t>
            </a:r>
            <a:r>
              <a:rPr lang="en-US" altLang="zh-CN" dirty="0" err="1"/>
              <a:t>th:field</a:t>
            </a:r>
            <a:r>
              <a:rPr lang="en-US" altLang="zh-CN" dirty="0"/>
              <a:t>="*{</a:t>
            </a:r>
            <a:r>
              <a:rPr lang="en-US" altLang="zh-CN" dirty="0" err="1"/>
              <a:t>gprice</a:t>
            </a:r>
            <a:r>
              <a:rPr lang="en-US" altLang="zh-CN" dirty="0"/>
              <a:t>}"/&gt;&lt;span </a:t>
            </a:r>
            <a:r>
              <a:rPr lang="en-US" altLang="zh-CN" b="1" dirty="0" err="1">
                <a:solidFill>
                  <a:srgbClr val="C00000"/>
                </a:solidFill>
              </a:rPr>
              <a:t>th:errors</a:t>
            </a:r>
            <a:r>
              <a:rPr lang="en-US" altLang="zh-CN" b="1" dirty="0">
                <a:solidFill>
                  <a:srgbClr val="C00000"/>
                </a:solidFill>
              </a:rPr>
              <a:t>="*{</a:t>
            </a:r>
            <a:r>
              <a:rPr lang="en-US" altLang="zh-CN" b="1" dirty="0" err="1">
                <a:solidFill>
                  <a:srgbClr val="C00000"/>
                </a:solidFill>
              </a:rPr>
              <a:t>gprice</a:t>
            </a:r>
            <a:r>
              <a:rPr lang="en-US" altLang="zh-CN" b="1" dirty="0">
                <a:solidFill>
                  <a:srgbClr val="C00000"/>
                </a:solidFill>
              </a:rPr>
              <a:t>}"&gt;&lt;/</a:t>
            </a:r>
            <a:r>
              <a:rPr lang="en-US" altLang="zh-CN" dirty="0"/>
              <a:t>span&gt;&lt;/div&gt;</a:t>
            </a:r>
          </a:p>
          <a:p>
            <a:r>
              <a:rPr lang="en-US" altLang="zh-CN" dirty="0"/>
              <a:t>	&lt;input type="submit" /&gt;  </a:t>
            </a:r>
          </a:p>
          <a:p>
            <a:r>
              <a:rPr lang="en-US" altLang="zh-CN" dirty="0"/>
              <a:t>&lt;/form&gt;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5433AD-AF1E-488D-A87E-84F6DB402317}"/>
              </a:ext>
            </a:extLst>
          </p:cNvPr>
          <p:cNvSpPr/>
          <p:nvPr/>
        </p:nvSpPr>
        <p:spPr>
          <a:xfrm>
            <a:off x="5164437" y="5678819"/>
            <a:ext cx="4768187" cy="8864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！！！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br>
              <a:rPr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表单与控制器的关系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20802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21631-4091-4268-80C3-086A49F1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844A6-4F75-4DF2-BFE4-C4C0C576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首先，运行</a:t>
            </a:r>
            <a:r>
              <a:rPr lang="en-US" altLang="zh-CN" dirty="0"/>
              <a:t>Ch71Application</a:t>
            </a:r>
            <a:r>
              <a:rPr lang="zh-CN" altLang="en-US" dirty="0"/>
              <a:t>主类。然后，访问</a:t>
            </a:r>
            <a:r>
              <a:rPr lang="en-US" altLang="zh-CN" dirty="0">
                <a:solidFill>
                  <a:srgbClr val="C00000"/>
                </a:solidFill>
              </a:rPr>
              <a:t>http://localhost:8080/ch7_1/testValidator</a:t>
            </a:r>
            <a:r>
              <a:rPr lang="zh-CN" altLang="en-US" dirty="0"/>
              <a:t>。表单验证失败效果如下图所示。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50675-44AA-4852-8D19-EE1F9B06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55</a:t>
            </a:fld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1BC25A-2C57-4702-8359-76086D89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08" y="3220100"/>
            <a:ext cx="39179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60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F3FDE-9EFD-4427-8BC4-38E9D484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en-US" altLang="zh-CN" dirty="0" err="1"/>
              <a:t>Thymeleaf</a:t>
            </a:r>
            <a:r>
              <a:rPr lang="zh-CN" altLang="en-US" dirty="0"/>
              <a:t>模板引擎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5C727-5D7B-44F7-B17D-78B434C2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7.2.1 Spring Boot</a:t>
            </a:r>
            <a:r>
              <a:rPr lang="zh-CN" altLang="en-US" dirty="0"/>
              <a:t>的</a:t>
            </a:r>
            <a:r>
              <a:rPr lang="en-US" altLang="zh-CN" dirty="0" err="1"/>
              <a:t>Thymeleaf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en-US" altLang="zh-CN" dirty="0"/>
              <a:t>7.2.2 </a:t>
            </a:r>
            <a:r>
              <a:rPr lang="en-US" altLang="zh-CN" dirty="0" err="1"/>
              <a:t>Thymeleaf</a:t>
            </a:r>
            <a:r>
              <a:rPr lang="zh-CN" altLang="en-US" dirty="0"/>
              <a:t>基础语法</a:t>
            </a:r>
            <a:endParaRPr lang="en-US" altLang="zh-CN" dirty="0"/>
          </a:p>
          <a:p>
            <a:r>
              <a:rPr lang="en-US" altLang="zh-CN" dirty="0"/>
              <a:t>7.2.3 </a:t>
            </a:r>
            <a:r>
              <a:rPr lang="en-US" altLang="zh-CN" dirty="0" err="1"/>
              <a:t>Thymeleaf</a:t>
            </a:r>
            <a:r>
              <a:rPr lang="zh-CN" altLang="en-US" dirty="0"/>
              <a:t>的常用属性</a:t>
            </a:r>
            <a:endParaRPr lang="en-US" altLang="zh-CN" dirty="0"/>
          </a:p>
          <a:p>
            <a:r>
              <a:rPr lang="en-US" altLang="zh-CN" dirty="0"/>
              <a:t>7.2.4 Spring Boot</a:t>
            </a:r>
            <a:r>
              <a:rPr lang="zh-CN" altLang="en-US" dirty="0"/>
              <a:t>与</a:t>
            </a:r>
            <a:r>
              <a:rPr lang="en-US" altLang="zh-CN" dirty="0" err="1"/>
              <a:t>Thymeleaf</a:t>
            </a:r>
            <a:r>
              <a:rPr lang="zh-CN" altLang="en-US" dirty="0"/>
              <a:t>实现页面信息国际化</a:t>
            </a:r>
            <a:endParaRPr lang="en-US" altLang="zh-CN" dirty="0"/>
          </a:p>
          <a:p>
            <a:r>
              <a:rPr lang="en-US" altLang="zh-CN" dirty="0"/>
              <a:t>7.2.5 Spring Boot</a:t>
            </a:r>
            <a:r>
              <a:rPr lang="zh-CN" altLang="en-US" dirty="0"/>
              <a:t>与</a:t>
            </a:r>
            <a:r>
              <a:rPr lang="en-US" altLang="zh-CN" dirty="0" err="1"/>
              <a:t>Thymeleaf</a:t>
            </a:r>
            <a:r>
              <a:rPr lang="zh-CN" altLang="en-US" dirty="0"/>
              <a:t>的表单验证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7.2.6 </a:t>
            </a:r>
            <a:r>
              <a:rPr lang="zh-CN" altLang="en-US" dirty="0">
                <a:solidFill>
                  <a:srgbClr val="C00000"/>
                </a:solidFill>
              </a:rPr>
              <a:t>基于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 err="1">
                <a:solidFill>
                  <a:srgbClr val="C00000"/>
                </a:solidFill>
              </a:rPr>
              <a:t>BootStrap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>
                <a:solidFill>
                  <a:srgbClr val="C00000"/>
                </a:solidFill>
              </a:rPr>
              <a:t>开发实例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B6C76-D027-4CEF-B42E-A19F4EF3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909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D4CA7-CFE3-47EE-AA94-A417B6C4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7.2.6 </a:t>
            </a:r>
            <a:r>
              <a:rPr lang="zh-CN" altLang="en-US" sz="2800" dirty="0"/>
              <a:t>基于</a:t>
            </a:r>
            <a:r>
              <a:rPr lang="en-US" altLang="zh-CN" sz="2800" dirty="0" err="1"/>
              <a:t>Thymeleaf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BootStrap</a:t>
            </a:r>
            <a:r>
              <a:rPr lang="zh-CN" altLang="en-US" sz="2800" dirty="0"/>
              <a:t>的</a:t>
            </a:r>
            <a:r>
              <a:rPr lang="en-US" altLang="zh-CN" sz="2800" dirty="0"/>
              <a:t>Web</a:t>
            </a:r>
            <a:r>
              <a:rPr lang="zh-CN" altLang="en-US" sz="2800" dirty="0"/>
              <a:t>开发实例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CBD8E-5BDE-4FB1-92D0-0EB6E3C0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在本书的后续</a:t>
            </a:r>
            <a:r>
              <a:rPr lang="en-US" altLang="zh-CN" dirty="0"/>
              <a:t>Web</a:t>
            </a:r>
            <a:r>
              <a:rPr lang="zh-CN" altLang="en-US" dirty="0"/>
              <a:t>应用开发中，尽量使用</a:t>
            </a:r>
            <a:r>
              <a:rPr lang="en-US" altLang="zh-CN" dirty="0" err="1">
                <a:solidFill>
                  <a:srgbClr val="C00000"/>
                </a:solidFill>
              </a:rPr>
              <a:t>BootStrap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JavaScript</a:t>
            </a:r>
            <a:r>
              <a:rPr lang="zh-CN" altLang="en-US" dirty="0"/>
              <a:t>框架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/>
              <a:t>等前端开发工具包。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7-5</a:t>
            </a:r>
            <a:r>
              <a:rPr lang="en-US" altLang="zh-CN" dirty="0"/>
              <a:t>】</a:t>
            </a:r>
            <a:r>
              <a:rPr lang="zh-CN" altLang="en-US" dirty="0"/>
              <a:t>创建基于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r>
              <a:rPr lang="zh-CN" altLang="en-US" dirty="0">
                <a:solidFill>
                  <a:srgbClr val="C00000"/>
                </a:solidFill>
              </a:rPr>
              <a:t>模板引擎</a:t>
            </a:r>
            <a:r>
              <a:rPr lang="zh-CN" altLang="en-US" dirty="0"/>
              <a:t>的</a:t>
            </a:r>
            <a:r>
              <a:rPr lang="en-US" altLang="zh-CN" dirty="0"/>
              <a:t>Spring Boot Web</a:t>
            </a:r>
            <a:r>
              <a:rPr lang="zh-CN" altLang="en-US" dirty="0"/>
              <a:t>应用</a:t>
            </a:r>
            <a:r>
              <a:rPr lang="en-US" altLang="zh-CN" dirty="0"/>
              <a:t>ch7_2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7C3F7-4EC9-4088-A157-3B4C2D2C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475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CA26-71C4-4FEC-9F41-F8B350C7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7" y="365126"/>
            <a:ext cx="8938179" cy="87908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．创建基于</a:t>
            </a:r>
            <a:r>
              <a:rPr lang="en-US" altLang="zh-CN" sz="2400" dirty="0" err="1"/>
              <a:t>Thymeleaf</a:t>
            </a:r>
            <a:r>
              <a:rPr lang="zh-CN" altLang="en-US" sz="2400" dirty="0"/>
              <a:t>模板引擎的</a:t>
            </a:r>
            <a:r>
              <a:rPr lang="en-US" altLang="zh-CN" sz="2400" dirty="0"/>
              <a:t>Spring Boot Web</a:t>
            </a:r>
            <a:r>
              <a:rPr lang="zh-CN" altLang="en-US" sz="2400" dirty="0"/>
              <a:t>应用</a:t>
            </a:r>
            <a:r>
              <a:rPr lang="en-US" altLang="zh-CN" sz="2400" dirty="0"/>
              <a:t>ch7_2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FCB41-1589-4387-ADF7-E6B5ABF1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选择菜单“</a:t>
            </a:r>
            <a:r>
              <a:rPr lang="en-US" altLang="zh-CN" dirty="0"/>
              <a:t>File -&gt; New -&gt; Spring Starter Project”</a:t>
            </a:r>
            <a:r>
              <a:rPr lang="zh-CN" altLang="en-US" dirty="0"/>
              <a:t>，打开“</a:t>
            </a:r>
            <a:r>
              <a:rPr lang="en-US" altLang="zh-CN" dirty="0"/>
              <a:t>New Spring Starter Project”</a:t>
            </a:r>
            <a:r>
              <a:rPr lang="zh-CN" altLang="en-US" dirty="0"/>
              <a:t>对话框，在该对话框中选择和输入相关信息后，单击“</a:t>
            </a:r>
            <a:r>
              <a:rPr lang="en-US" altLang="zh-CN" dirty="0"/>
              <a:t>Next”</a:t>
            </a:r>
            <a:r>
              <a:rPr lang="zh-CN" altLang="en-US" dirty="0"/>
              <a:t>按钮，打开“</a:t>
            </a:r>
            <a:r>
              <a:rPr lang="en-US" altLang="zh-CN" dirty="0"/>
              <a:t>New Spring Starter Project Dependencies”</a:t>
            </a:r>
            <a:r>
              <a:rPr lang="zh-CN" altLang="en-US" dirty="0"/>
              <a:t>对话框，选择</a:t>
            </a:r>
            <a:r>
              <a:rPr lang="en-US" altLang="zh-CN" dirty="0">
                <a:solidFill>
                  <a:srgbClr val="C00000"/>
                </a:solidFill>
              </a:rPr>
              <a:t>spring-boot-starter-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spring-boot-starter-web</a:t>
            </a:r>
            <a:r>
              <a:rPr lang="zh-CN" altLang="en-US" dirty="0"/>
              <a:t>依赖。单击“</a:t>
            </a:r>
            <a:r>
              <a:rPr lang="en-US" altLang="zh-CN" dirty="0"/>
              <a:t>Finish”</a:t>
            </a:r>
            <a:r>
              <a:rPr lang="zh-CN" altLang="en-US" dirty="0"/>
              <a:t>按钮，完成创建基于</a:t>
            </a:r>
            <a:r>
              <a:rPr lang="en-US" altLang="zh-CN" dirty="0" err="1"/>
              <a:t>Thymeleaf</a:t>
            </a:r>
            <a:r>
              <a:rPr lang="zh-CN" altLang="en-US" dirty="0"/>
              <a:t>模板引擎的</a:t>
            </a:r>
            <a:r>
              <a:rPr lang="en-US" altLang="zh-CN" dirty="0"/>
              <a:t>Spring Boot Web</a:t>
            </a:r>
            <a:r>
              <a:rPr lang="zh-CN" altLang="en-US" dirty="0"/>
              <a:t>应用</a:t>
            </a:r>
            <a:r>
              <a:rPr lang="en-US" altLang="zh-CN" dirty="0"/>
              <a:t>ch7_2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832BE-04D1-45E8-932A-1CDC9598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15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F3FDE-9EFD-4427-8BC4-38E9D484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en-US" altLang="zh-CN" dirty="0" err="1"/>
              <a:t>Thymeleaf</a:t>
            </a:r>
            <a:r>
              <a:rPr lang="zh-CN" altLang="en-US" dirty="0"/>
              <a:t>模板引擎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5C727-5D7B-44F7-B17D-78B434C2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7.2.1 Spring Boot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r>
              <a:rPr lang="zh-CN" altLang="en-US" dirty="0">
                <a:solidFill>
                  <a:srgbClr val="C00000"/>
                </a:solidFill>
              </a:rPr>
              <a:t>支持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7.2.2 </a:t>
            </a:r>
            <a:r>
              <a:rPr lang="en-US" altLang="zh-CN" dirty="0" err="1"/>
              <a:t>Thymeleaf</a:t>
            </a:r>
            <a:r>
              <a:rPr lang="zh-CN" altLang="en-US" dirty="0"/>
              <a:t>基础语法</a:t>
            </a:r>
            <a:endParaRPr lang="en-US" altLang="zh-CN" dirty="0"/>
          </a:p>
          <a:p>
            <a:r>
              <a:rPr lang="en-US" altLang="zh-CN" dirty="0"/>
              <a:t>7.2.3 </a:t>
            </a:r>
            <a:r>
              <a:rPr lang="en-US" altLang="zh-CN" dirty="0" err="1"/>
              <a:t>Thymeleaf</a:t>
            </a:r>
            <a:r>
              <a:rPr lang="zh-CN" altLang="en-US" dirty="0"/>
              <a:t>的常用属性</a:t>
            </a:r>
            <a:endParaRPr lang="en-US" altLang="zh-CN" dirty="0"/>
          </a:p>
          <a:p>
            <a:r>
              <a:rPr lang="en-US" altLang="zh-CN" dirty="0"/>
              <a:t>7.2.4 Spring Boot</a:t>
            </a:r>
            <a:r>
              <a:rPr lang="zh-CN" altLang="en-US" dirty="0"/>
              <a:t>与</a:t>
            </a:r>
            <a:r>
              <a:rPr lang="en-US" altLang="zh-CN" dirty="0" err="1"/>
              <a:t>Thymeleaf</a:t>
            </a:r>
            <a:r>
              <a:rPr lang="zh-CN" altLang="en-US" dirty="0"/>
              <a:t>实现页面信息国际化</a:t>
            </a:r>
            <a:endParaRPr lang="en-US" altLang="zh-CN" dirty="0"/>
          </a:p>
          <a:p>
            <a:r>
              <a:rPr lang="en-US" altLang="zh-CN" dirty="0"/>
              <a:t>7.2.5 Spring Boot</a:t>
            </a:r>
            <a:r>
              <a:rPr lang="zh-CN" altLang="en-US" dirty="0"/>
              <a:t>与</a:t>
            </a:r>
            <a:r>
              <a:rPr lang="en-US" altLang="zh-CN" dirty="0" err="1"/>
              <a:t>Thymeleaf</a:t>
            </a:r>
            <a:r>
              <a:rPr lang="zh-CN" altLang="en-US" dirty="0"/>
              <a:t>的表单验证</a:t>
            </a:r>
            <a:endParaRPr lang="en-US" altLang="zh-CN" dirty="0"/>
          </a:p>
          <a:p>
            <a:r>
              <a:rPr lang="en-US" altLang="zh-CN" dirty="0"/>
              <a:t>7.2.6 </a:t>
            </a:r>
            <a:r>
              <a:rPr lang="zh-CN" altLang="en-US" dirty="0"/>
              <a:t>基于</a:t>
            </a:r>
            <a:r>
              <a:rPr lang="en-US" altLang="zh-CN" dirty="0" err="1"/>
              <a:t>Thymeleaf</a:t>
            </a:r>
            <a:r>
              <a:rPr lang="zh-CN" altLang="en-US" dirty="0"/>
              <a:t>与</a:t>
            </a:r>
            <a:r>
              <a:rPr lang="en-US" altLang="zh-CN" dirty="0" err="1"/>
              <a:t>BootStrap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开发实例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B6C76-D027-4CEF-B42E-A19F4EF3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870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397D0-514D-42B2-B55D-050EEF7E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．设置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ch7_2</a:t>
            </a:r>
            <a:r>
              <a:rPr lang="zh-CN" altLang="en-US" dirty="0"/>
              <a:t>的上下文路径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EDA12-68F3-4234-AB4C-D55E035C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ch7_2</a:t>
            </a:r>
            <a:r>
              <a:rPr lang="zh-CN" altLang="en-US" dirty="0"/>
              <a:t>的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文件中配置如下内容：</a:t>
            </a:r>
            <a:endParaRPr lang="en-US" altLang="zh-CN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server.servlet.context</a:t>
            </a:r>
            <a:r>
              <a:rPr lang="en-US" altLang="zh-CN" dirty="0">
                <a:solidFill>
                  <a:srgbClr val="C00000"/>
                </a:solidFill>
              </a:rPr>
              <a:t>-path=/ch7_2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BA2808-D691-441D-9F3C-065B0D8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8114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85A63-0905-4D96-84DB-488DB165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．创建实体类</a:t>
            </a:r>
            <a:r>
              <a:rPr lang="en-US" altLang="zh-CN" dirty="0"/>
              <a:t>Book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D8217-A5DA-4F6E-A264-15692528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创建名为</a:t>
            </a:r>
            <a:r>
              <a:rPr lang="en-US" altLang="zh-CN" dirty="0"/>
              <a:t>com.ch.ch7_2.model</a:t>
            </a:r>
            <a:r>
              <a:rPr lang="zh-CN" altLang="en-US" dirty="0"/>
              <a:t>的包，并在该包中创建名为</a:t>
            </a:r>
            <a:r>
              <a:rPr lang="en-US" altLang="zh-CN" dirty="0">
                <a:solidFill>
                  <a:srgbClr val="C00000"/>
                </a:solidFill>
              </a:rPr>
              <a:t>Book</a:t>
            </a:r>
            <a:r>
              <a:rPr lang="zh-CN" altLang="en-US" dirty="0"/>
              <a:t>的实体类。此实体类用在模板页面展示数据。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6A47D-CDD6-4A37-AD15-47DA209D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5B07DB-4126-4FDD-845D-7465DD475A9C}"/>
              </a:ext>
            </a:extLst>
          </p:cNvPr>
          <p:cNvSpPr txBox="1"/>
          <p:nvPr/>
        </p:nvSpPr>
        <p:spPr>
          <a:xfrm>
            <a:off x="1200839" y="2500829"/>
            <a:ext cx="601521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com.ch.ch7_2.model;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Book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String isbn;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Double price;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String bname;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String publishing;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String author;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String picture;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465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090F-45E0-4A37-AB3F-2AC5D11D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．创建控制器类</a:t>
            </a:r>
            <a:r>
              <a:rPr lang="en-US" altLang="zh-CN" dirty="0" err="1"/>
              <a:t>ThymeleafController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8E3F1-4D67-4542-A9C9-B474E9E8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1DE2E2-7936-4CA4-898F-3807AF4A8097}"/>
              </a:ext>
            </a:extLst>
          </p:cNvPr>
          <p:cNvSpPr txBox="1"/>
          <p:nvPr/>
        </p:nvSpPr>
        <p:spPr>
          <a:xfrm>
            <a:off x="1200839" y="1366163"/>
            <a:ext cx="9342303" cy="5355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ThymeleafController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index(Model model)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Book teacherGeng = new Book("9787302464259", 59.5, "Java 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实用教程（第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清华大学出版社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耿祥义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"073423-02.jpg");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List&lt;Book&gt; chenHeng = new ArrayList&lt;Book&gt;();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Book b1 = new Book("9787302529118", 69.8, "Java Web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开发从入门到实战（微课版）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清华大学出版社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陈恒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","082526-01.jpg");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chenHeng.add(b1);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Book b2 = new Book("9787302502968", 69.8, "Java EE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框架整合开发入门到实战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——Spring+Spring MVC+MyBatis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（微课版）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清华大学出版社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陈恒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"079720-01.jpg");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chenHeng.add(b2);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model.addAttribute("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aBook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teacherGeng);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model.addAttribute("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books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chenHeng);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"index";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8355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85670-1CBD-4F39-8C5A-19505D47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．整理脚本样式静态文件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868AC-6C14-4A8E-8D6C-311F3435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脚本、</a:t>
            </a:r>
            <a:r>
              <a:rPr lang="en-US" altLang="zh-CN" dirty="0"/>
              <a:t>CSS</a:t>
            </a:r>
            <a:r>
              <a:rPr lang="zh-CN" altLang="en-US" dirty="0"/>
              <a:t>样式、图片等静态文件默认放置在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/main/resources/static</a:t>
            </a:r>
            <a:r>
              <a:rPr lang="zh-CN" altLang="en-US" dirty="0"/>
              <a:t>目录下，</a:t>
            </a:r>
            <a:r>
              <a:rPr lang="en-US" altLang="zh-CN" dirty="0"/>
              <a:t>ch7_2</a:t>
            </a:r>
            <a:r>
              <a:rPr lang="zh-CN" altLang="en-US" dirty="0"/>
              <a:t>应用引入了</a:t>
            </a:r>
            <a:r>
              <a:rPr lang="en-US" altLang="zh-CN" dirty="0" err="1">
                <a:solidFill>
                  <a:srgbClr val="C00000"/>
                </a:solidFill>
              </a:rPr>
              <a:t>BootStrap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1F960-7E3C-45E1-9B08-0BB0F1EC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0292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F86B6-EA38-4EDB-A92D-6B828FC4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</a:t>
            </a:r>
            <a:r>
              <a:rPr lang="en-US" altLang="zh-CN" dirty="0"/>
              <a:t>View</a:t>
            </a:r>
            <a:r>
              <a:rPr lang="zh-CN" altLang="en-US" dirty="0"/>
              <a:t>视图页面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157AE-D332-4AA7-9E50-540A0325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Tymeleaf</a:t>
            </a:r>
            <a:r>
              <a:rPr lang="zh-CN" altLang="en-US" dirty="0"/>
              <a:t>模板默认将视图页面放在</a:t>
            </a:r>
            <a:r>
              <a:rPr lang="en-US" altLang="zh-CN" dirty="0" err="1"/>
              <a:t>src</a:t>
            </a:r>
            <a:r>
              <a:rPr lang="en-US" altLang="zh-CN" dirty="0"/>
              <a:t>/main/resources/templates</a:t>
            </a:r>
            <a:r>
              <a:rPr lang="zh-CN" altLang="en-US" dirty="0"/>
              <a:t>目录下。因此，我们在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/main/resources/templates</a:t>
            </a:r>
            <a:r>
              <a:rPr lang="zh-CN" altLang="en-US" dirty="0"/>
              <a:t>目录下新建</a:t>
            </a:r>
            <a:r>
              <a:rPr lang="en-US" altLang="zh-CN" dirty="0"/>
              <a:t>html</a:t>
            </a:r>
            <a:r>
              <a:rPr lang="zh-CN" altLang="en-US" dirty="0"/>
              <a:t>页面文件</a:t>
            </a:r>
            <a:r>
              <a:rPr lang="en-US" altLang="zh-CN" dirty="0">
                <a:solidFill>
                  <a:srgbClr val="C00000"/>
                </a:solidFill>
              </a:rPr>
              <a:t>index.html</a:t>
            </a:r>
            <a:r>
              <a:rPr lang="zh-CN" altLang="en-US" dirty="0"/>
              <a:t>。在该页面中，使用</a:t>
            </a:r>
            <a:r>
              <a:rPr lang="en-US" altLang="zh-CN" dirty="0" err="1"/>
              <a:t>Tymeleaf</a:t>
            </a:r>
            <a:r>
              <a:rPr lang="zh-CN" altLang="en-US" dirty="0"/>
              <a:t>模板显示控制器类</a:t>
            </a:r>
            <a:r>
              <a:rPr lang="en-US" altLang="zh-CN" dirty="0" err="1">
                <a:solidFill>
                  <a:srgbClr val="C00000"/>
                </a:solidFill>
              </a:rPr>
              <a:t>TestThymeleafController</a:t>
            </a:r>
            <a:r>
              <a:rPr lang="zh-CN" altLang="en-US" dirty="0"/>
              <a:t>中的</a:t>
            </a:r>
            <a:r>
              <a:rPr lang="en-US" altLang="zh-CN" dirty="0">
                <a:solidFill>
                  <a:srgbClr val="C00000"/>
                </a:solidFill>
              </a:rPr>
              <a:t>model</a:t>
            </a:r>
            <a:r>
              <a:rPr lang="zh-CN" altLang="en-US" dirty="0"/>
              <a:t>对象数据。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836EF1-1A5E-490B-AA1D-5AB503C0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7626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F6B00-74DA-4A43-BCAF-71DD164D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E639E-618F-4674-A5D2-1FBBA602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首先，运行</a:t>
            </a:r>
            <a:r>
              <a:rPr lang="en-US" altLang="zh-CN" dirty="0"/>
              <a:t>Ch72Application</a:t>
            </a:r>
            <a:r>
              <a:rPr lang="zh-CN" altLang="en-US" dirty="0"/>
              <a:t>主类。然后，访问</a:t>
            </a:r>
            <a:r>
              <a:rPr lang="en-US" altLang="zh-CN" dirty="0">
                <a:solidFill>
                  <a:srgbClr val="C00000"/>
                </a:solidFill>
              </a:rPr>
              <a:t>http://localhost:8080/ch7_2/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F33B0E-3BDA-4472-A92D-8BAA567B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64</a:t>
            </a:fld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1123D8-DDE9-4C8A-ADF0-5F36CAC1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202" y="2878577"/>
            <a:ext cx="6085727" cy="236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688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65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7.1 Spring Boot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开发支持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7.2 </a:t>
            </a:r>
            <a:r>
              <a:rPr kumimoji="1" lang="en-US" altLang="zh-CN" dirty="0" err="1"/>
              <a:t>Thymeleaf</a:t>
            </a:r>
            <a:r>
              <a:rPr kumimoji="1" lang="zh-CN" altLang="en-US" dirty="0"/>
              <a:t>模板引擎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7.3 Spring Boot</a:t>
            </a:r>
            <a:r>
              <a:rPr kumimoji="1" lang="zh-CN" altLang="en-US" dirty="0">
                <a:solidFill>
                  <a:srgbClr val="C00000"/>
                </a:solidFill>
              </a:rPr>
              <a:t>处理</a:t>
            </a:r>
            <a:r>
              <a:rPr kumimoji="1" lang="en-US" altLang="zh-CN" dirty="0">
                <a:solidFill>
                  <a:srgbClr val="C00000"/>
                </a:solidFill>
              </a:rPr>
              <a:t>JSON</a:t>
            </a:r>
            <a:r>
              <a:rPr kumimoji="1" lang="zh-CN" altLang="en-US" dirty="0">
                <a:solidFill>
                  <a:srgbClr val="C00000"/>
                </a:solidFill>
              </a:rPr>
              <a:t>数据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7.4 Spring Boot</a:t>
            </a:r>
            <a:r>
              <a:rPr kumimoji="1" lang="zh-CN" altLang="en-US" dirty="0"/>
              <a:t>文件上传与下载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7.5 Spring Boot</a:t>
            </a:r>
            <a:r>
              <a:rPr kumimoji="1" lang="zh-CN" altLang="en-US" dirty="0"/>
              <a:t>的异常统一处理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7.6 Spring Boot</a:t>
            </a:r>
            <a:r>
              <a:rPr kumimoji="1" lang="zh-CN" altLang="en-US" dirty="0"/>
              <a:t>对</a:t>
            </a:r>
            <a:r>
              <a:rPr kumimoji="1" lang="en-US" altLang="zh-CN" dirty="0"/>
              <a:t>JSP</a:t>
            </a:r>
            <a:r>
              <a:rPr kumimoji="1" lang="zh-CN" altLang="en-US" dirty="0"/>
              <a:t>的支持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394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8B33A-FAC0-4ECF-BD5E-DAEACBF4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Spring Boot</a:t>
            </a:r>
            <a:r>
              <a:rPr lang="zh-CN" altLang="en-US" dirty="0"/>
              <a:t>处理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E7DF3-0193-4D71-B84A-2641B8CC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Spring Boot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应用中，内置了</a:t>
            </a:r>
            <a:r>
              <a:rPr lang="en-US" altLang="zh-CN" dirty="0"/>
              <a:t>JSON</a:t>
            </a:r>
            <a:r>
              <a:rPr lang="zh-CN" altLang="en-US" dirty="0"/>
              <a:t>数据的解析功能，默认使用</a:t>
            </a:r>
            <a:r>
              <a:rPr lang="en-US" altLang="zh-CN" dirty="0"/>
              <a:t>Jackson</a:t>
            </a:r>
            <a:r>
              <a:rPr lang="zh-CN" altLang="en-US" dirty="0"/>
              <a:t>自动完成解析（</a:t>
            </a:r>
            <a:r>
              <a:rPr lang="zh-CN" altLang="en-US" dirty="0">
                <a:solidFill>
                  <a:srgbClr val="C00000"/>
                </a:solidFill>
              </a:rPr>
              <a:t>不需要加载</a:t>
            </a:r>
            <a:r>
              <a:rPr lang="en-US" altLang="zh-CN" dirty="0">
                <a:solidFill>
                  <a:srgbClr val="C00000"/>
                </a:solidFill>
              </a:rPr>
              <a:t>Jackson</a:t>
            </a:r>
            <a:r>
              <a:rPr lang="zh-CN" altLang="en-US" dirty="0">
                <a:solidFill>
                  <a:srgbClr val="C00000"/>
                </a:solidFill>
              </a:rPr>
              <a:t>依赖包</a:t>
            </a:r>
            <a:r>
              <a:rPr lang="zh-CN" altLang="en-US" dirty="0"/>
              <a:t>），当控制器返回一个</a:t>
            </a:r>
            <a:r>
              <a:rPr lang="en-US" altLang="zh-CN" dirty="0"/>
              <a:t>Java</a:t>
            </a:r>
            <a:r>
              <a:rPr lang="zh-CN" altLang="en-US" dirty="0"/>
              <a:t>对象或集合数据时，</a:t>
            </a:r>
            <a:r>
              <a:rPr lang="en-US" altLang="zh-CN" dirty="0"/>
              <a:t>Spring Boot</a:t>
            </a:r>
            <a:r>
              <a:rPr lang="zh-CN" altLang="en-US" dirty="0"/>
              <a:t>自动将其转换成</a:t>
            </a:r>
            <a:r>
              <a:rPr lang="en-US" altLang="zh-CN" dirty="0"/>
              <a:t>JSON</a:t>
            </a:r>
            <a:r>
              <a:rPr lang="zh-CN" altLang="en-US" dirty="0"/>
              <a:t>数据，使用起来很方便简洁。</a:t>
            </a:r>
          </a:p>
          <a:p>
            <a:r>
              <a:rPr lang="en-US" altLang="zh-CN" dirty="0"/>
              <a:t>Spring Boot</a:t>
            </a:r>
            <a:r>
              <a:rPr lang="zh-CN" altLang="en-US" dirty="0"/>
              <a:t>处理</a:t>
            </a:r>
            <a:r>
              <a:rPr lang="en-US" altLang="zh-CN" dirty="0"/>
              <a:t>JSON</a:t>
            </a:r>
            <a:r>
              <a:rPr lang="zh-CN" altLang="en-US" dirty="0"/>
              <a:t>数据时，需要用到两个重要的</a:t>
            </a:r>
            <a:r>
              <a:rPr lang="en-US" altLang="zh-CN" dirty="0"/>
              <a:t>JSON</a:t>
            </a:r>
            <a:r>
              <a:rPr lang="zh-CN" altLang="en-US" dirty="0"/>
              <a:t>格式转换注解，分别是</a:t>
            </a:r>
            <a:r>
              <a:rPr lang="en-US" altLang="zh-CN" dirty="0">
                <a:solidFill>
                  <a:srgbClr val="C00000"/>
                </a:solidFill>
              </a:rPr>
              <a:t>@RequestBody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@ResponseBody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@RequestBody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用于将请求体中的数据绑定到方法的形参中，该注解应用在方法的形参上。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@ResponseBody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用于直接返回</a:t>
            </a:r>
            <a:r>
              <a:rPr lang="en-US" altLang="zh-CN" dirty="0"/>
              <a:t>JSON</a:t>
            </a:r>
            <a:r>
              <a:rPr lang="zh-CN" altLang="en-US" dirty="0"/>
              <a:t>对象，该注解应用在方法上。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FF1F0-9D9B-4A3B-B1B2-59AF870C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1756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614A9-D2B9-4D47-9433-18BBA9AF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Spring Boot</a:t>
            </a:r>
            <a:r>
              <a:rPr lang="zh-CN" altLang="en-US" dirty="0"/>
              <a:t>处理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058ED-3CDF-454B-9667-9FCDF6B3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7-6</a:t>
            </a:r>
            <a:r>
              <a:rPr lang="en-US" altLang="zh-CN" dirty="0"/>
              <a:t>】Spring Boot</a:t>
            </a:r>
            <a:r>
              <a:rPr lang="zh-CN" altLang="en-US" dirty="0"/>
              <a:t>处理</a:t>
            </a:r>
            <a:r>
              <a:rPr lang="en-US" altLang="zh-CN" dirty="0"/>
              <a:t>JSON</a:t>
            </a:r>
            <a:r>
              <a:rPr lang="zh-CN" altLang="en-US" dirty="0"/>
              <a:t>数据的过程。</a:t>
            </a:r>
            <a:endParaRPr lang="en-US" altLang="zh-CN" dirty="0"/>
          </a:p>
          <a:p>
            <a:r>
              <a:rPr lang="zh-CN" altLang="en-US" dirty="0"/>
              <a:t>该实例针对返回</a:t>
            </a:r>
            <a:r>
              <a:rPr lang="zh-CN" altLang="en-US" dirty="0">
                <a:solidFill>
                  <a:srgbClr val="C00000"/>
                </a:solidFill>
              </a:rPr>
              <a:t>实体对象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ArrayList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Map&lt;String, Object&gt;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zh-CN" altLang="en-US" dirty="0"/>
              <a:t>以及</a:t>
            </a:r>
            <a:r>
              <a:rPr lang="en-US" altLang="zh-CN" dirty="0">
                <a:solidFill>
                  <a:srgbClr val="C00000"/>
                </a:solidFill>
              </a:rPr>
              <a:t>List&lt;Map&lt;String, Object&gt;&gt;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zh-CN" altLang="en-US" dirty="0"/>
              <a:t>分别处理。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9E14C4-60F0-48B1-9129-8A44D48F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81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7B6B6-DAAA-4C2F-AF26-CD8C3255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．创建实体类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5B9BF5-80A6-4E14-B8A8-7508CD20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64A382-E0D8-40B1-ABD9-6BD8491F99D6}"/>
              </a:ext>
            </a:extLst>
          </p:cNvPr>
          <p:cNvSpPr txBox="1"/>
          <p:nvPr/>
        </p:nvSpPr>
        <p:spPr>
          <a:xfrm>
            <a:off x="1101688" y="1397675"/>
            <a:ext cx="4417764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com.ch.ch7_2.model;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Person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pname;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password;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page;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indent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13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674B2-5E06-462F-9BDB-A4BA8FFB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7.2.1 Spring Boot</a:t>
            </a:r>
            <a:r>
              <a:rPr lang="zh-CN" altLang="en-US" dirty="0"/>
              <a:t>的</a:t>
            </a:r>
            <a:r>
              <a:rPr lang="en-US" altLang="zh-CN" dirty="0" err="1"/>
              <a:t>Thymeleaf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8B555-EE20-4D64-8571-FADC0387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Spring 5</a:t>
            </a:r>
            <a:r>
              <a:rPr lang="zh-CN" altLang="en-US" dirty="0"/>
              <a:t>中，</a:t>
            </a:r>
            <a:r>
              <a:rPr lang="en-US" altLang="zh-CN" dirty="0" err="1"/>
              <a:t>WebFlux</a:t>
            </a:r>
            <a:r>
              <a:rPr lang="zh-CN" altLang="en-US" dirty="0"/>
              <a:t>的出现对于</a:t>
            </a:r>
            <a:r>
              <a:rPr lang="en-US" altLang="zh-CN" dirty="0"/>
              <a:t>Web</a:t>
            </a:r>
            <a:r>
              <a:rPr lang="zh-CN" altLang="en-US" dirty="0"/>
              <a:t>应用的解决方案将不再唯一。所以，</a:t>
            </a:r>
            <a:r>
              <a:rPr lang="en-US" altLang="zh-CN" dirty="0">
                <a:solidFill>
                  <a:srgbClr val="C00000"/>
                </a:solidFill>
              </a:rPr>
              <a:t>spring-boot-starter-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r>
              <a:rPr lang="zh-CN" altLang="en-US" dirty="0"/>
              <a:t>依赖不再包含</a:t>
            </a:r>
            <a:r>
              <a:rPr lang="en-US" altLang="zh-CN" dirty="0">
                <a:solidFill>
                  <a:srgbClr val="C00000"/>
                </a:solidFill>
              </a:rPr>
              <a:t>spring-boot-starter-web</a:t>
            </a:r>
            <a:r>
              <a:rPr lang="zh-CN" altLang="en-US" dirty="0"/>
              <a:t>模块，需要开发人员自己选择</a:t>
            </a:r>
            <a:r>
              <a:rPr lang="en-US" altLang="zh-CN" dirty="0">
                <a:solidFill>
                  <a:srgbClr val="C00000"/>
                </a:solidFill>
              </a:rPr>
              <a:t>spring-boot-starter-web</a:t>
            </a:r>
            <a:r>
              <a:rPr lang="zh-CN" altLang="en-US" dirty="0"/>
              <a:t>模块依赖。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7-1</a:t>
            </a:r>
            <a:r>
              <a:rPr lang="en-US" altLang="zh-CN" dirty="0"/>
              <a:t>】</a:t>
            </a:r>
            <a:r>
              <a:rPr lang="zh-CN" altLang="en-US" dirty="0"/>
              <a:t>创建基于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r>
              <a:rPr lang="zh-CN" altLang="en-US" dirty="0">
                <a:solidFill>
                  <a:srgbClr val="C00000"/>
                </a:solidFill>
              </a:rPr>
              <a:t>模板引擎</a:t>
            </a:r>
            <a:r>
              <a:rPr lang="zh-CN" altLang="en-US" dirty="0"/>
              <a:t>的</a:t>
            </a:r>
            <a:r>
              <a:rPr lang="en-US" altLang="zh-CN" dirty="0"/>
              <a:t>Spring Boot Web</a:t>
            </a:r>
            <a:r>
              <a:rPr lang="zh-CN" altLang="en-US" dirty="0"/>
              <a:t>应用</a:t>
            </a:r>
            <a:r>
              <a:rPr lang="en-US" altLang="zh-CN" dirty="0"/>
              <a:t>ch7_1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DA799-771C-4838-A9B9-10A260AE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7218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F7A07-BE56-4B0A-B45A-7507EED3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．创建视图页面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16237-AC11-4074-B09F-EBC20B33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ch7_2</a:t>
            </a:r>
            <a:r>
              <a:rPr lang="zh-CN" altLang="en-US" dirty="0"/>
              <a:t>应用的</a:t>
            </a:r>
            <a:r>
              <a:rPr lang="en-US" altLang="zh-CN" dirty="0" err="1"/>
              <a:t>src</a:t>
            </a:r>
            <a:r>
              <a:rPr lang="en-US" altLang="zh-CN" dirty="0"/>
              <a:t>/main/resources/templates</a:t>
            </a:r>
            <a:r>
              <a:rPr lang="zh-CN" altLang="en-US" dirty="0"/>
              <a:t>目录下，创建视图页面</a:t>
            </a:r>
            <a:r>
              <a:rPr lang="en-US" altLang="zh-CN" dirty="0">
                <a:solidFill>
                  <a:srgbClr val="C00000"/>
                </a:solidFill>
              </a:rPr>
              <a:t>input.html</a:t>
            </a:r>
            <a:r>
              <a:rPr lang="zh-CN" altLang="en-US" dirty="0"/>
              <a:t>。在</a:t>
            </a:r>
            <a:r>
              <a:rPr lang="en-US" altLang="zh-CN" dirty="0">
                <a:solidFill>
                  <a:srgbClr val="C00000"/>
                </a:solidFill>
              </a:rPr>
              <a:t>input.html</a:t>
            </a:r>
            <a:r>
              <a:rPr lang="zh-CN" altLang="en-US" dirty="0"/>
              <a:t>页面中，引入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/>
              <a:t>框架，并使用它的</a:t>
            </a:r>
            <a:r>
              <a:rPr lang="en-US" altLang="zh-CN" dirty="0">
                <a:solidFill>
                  <a:srgbClr val="C00000"/>
                </a:solidFill>
              </a:rPr>
              <a:t>ajax</a:t>
            </a:r>
            <a:r>
              <a:rPr lang="zh-CN" altLang="en-US" dirty="0"/>
              <a:t>方法进行异步请求。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9641D-869C-4E6A-8B35-82777F91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92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C6BDD-0CD0-4A03-8BBB-1AB26A85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CB1D9-A1A8-43E1-929B-122D1375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ch7_2</a:t>
            </a:r>
            <a:r>
              <a:rPr lang="zh-CN" altLang="en-US" dirty="0"/>
              <a:t>应用的</a:t>
            </a:r>
            <a:r>
              <a:rPr lang="en-US" altLang="zh-CN" dirty="0"/>
              <a:t>com.ch.ch7_2.controller</a:t>
            </a:r>
            <a:r>
              <a:rPr lang="zh-CN" altLang="en-US" dirty="0"/>
              <a:t>包中，创建控制器类</a:t>
            </a:r>
            <a:r>
              <a:rPr lang="en-US" altLang="zh-CN" dirty="0" err="1"/>
              <a:t>TestJsonController</a:t>
            </a:r>
            <a:r>
              <a:rPr lang="zh-CN" altLang="en-US" dirty="0"/>
              <a:t>。在该类中有两个处理方法，一个是</a:t>
            </a:r>
            <a:r>
              <a:rPr lang="zh-CN" altLang="en-US" dirty="0">
                <a:solidFill>
                  <a:srgbClr val="C00000"/>
                </a:solidFill>
              </a:rPr>
              <a:t>界面导航方法</a:t>
            </a:r>
            <a:r>
              <a:rPr lang="en-US" altLang="zh-CN" dirty="0">
                <a:solidFill>
                  <a:srgbClr val="C00000"/>
                </a:solidFill>
              </a:rPr>
              <a:t>input</a:t>
            </a:r>
            <a:r>
              <a:rPr lang="zh-CN" altLang="en-US" dirty="0"/>
              <a:t>，一个是</a:t>
            </a:r>
            <a:r>
              <a:rPr lang="zh-CN" altLang="en-US" dirty="0">
                <a:solidFill>
                  <a:srgbClr val="C00000"/>
                </a:solidFill>
              </a:rPr>
              <a:t>接收页面请求的方法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CABFD-B96C-4157-A3DD-EC80C27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45E34A-038A-4D63-B693-6FB9480E859E}"/>
              </a:ext>
            </a:extLst>
          </p:cNvPr>
          <p:cNvSpPr txBox="1"/>
          <p:nvPr/>
        </p:nvSpPr>
        <p:spPr>
          <a:xfrm>
            <a:off x="683046" y="2996589"/>
            <a:ext cx="11224268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/**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接收页面请求的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@RequestMapping("/testJson")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@ResponseBody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/*@RestController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注解相当于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@ResponseBody 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@Controller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合在一起的作用。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①如果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只是使用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中的方法无法返回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页面或者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，返回的内容就是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的内容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②如果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需要返回到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指定页面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，则需要用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注解。如果需要返回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或自定义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mediaType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内容到页面，则需要在对应的方法上加上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@ResponseBody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注解。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*/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List&lt;Map&lt;String, Object&gt;&gt; testJson(@RequestBody Person user) {</a:t>
            </a:r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383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5BACC-1C13-4119-8A46-9E59AE99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116BA-1D43-4A38-9AEC-74459545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首先，运行</a:t>
            </a:r>
            <a:r>
              <a:rPr lang="en-US" altLang="zh-CN" dirty="0"/>
              <a:t>Ch72Application</a:t>
            </a:r>
            <a:r>
              <a:rPr lang="zh-CN" altLang="en-US" dirty="0"/>
              <a:t>主类。然后，访问</a:t>
            </a:r>
            <a:r>
              <a:rPr lang="en-US" altLang="zh-CN" dirty="0">
                <a:solidFill>
                  <a:srgbClr val="C00000"/>
                </a:solidFill>
              </a:rPr>
              <a:t>http://localhost:8080/ch7_2/input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BF1FA-E914-40FF-9E0D-8546E744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71</a:t>
            </a:fld>
            <a:endParaRPr kumimoji="1"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C24E7DB-2341-4F6E-9F79-80D49453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67" y="2705554"/>
            <a:ext cx="3498600" cy="286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4188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7.1 Spring Boot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开发支持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7.2 </a:t>
            </a:r>
            <a:r>
              <a:rPr kumimoji="1" lang="en-US" altLang="zh-CN" dirty="0" err="1"/>
              <a:t>Thymeleaf</a:t>
            </a:r>
            <a:r>
              <a:rPr kumimoji="1" lang="zh-CN" altLang="en-US" dirty="0"/>
              <a:t>模板引擎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7.3 Spring Boot</a:t>
            </a:r>
            <a:r>
              <a:rPr kumimoji="1" lang="zh-CN" altLang="en-US" dirty="0"/>
              <a:t>处理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7.4 Spring Boot</a:t>
            </a:r>
            <a:r>
              <a:rPr kumimoji="1" lang="zh-CN" altLang="en-US" dirty="0">
                <a:solidFill>
                  <a:srgbClr val="C00000"/>
                </a:solidFill>
              </a:rPr>
              <a:t>文件上传与下载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7.5 Spring Boot</a:t>
            </a:r>
            <a:r>
              <a:rPr kumimoji="1" lang="zh-CN" altLang="en-US" dirty="0"/>
              <a:t>的异常统一处理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7.6 Spring Boot</a:t>
            </a:r>
            <a:r>
              <a:rPr kumimoji="1" lang="zh-CN" altLang="en-US" dirty="0"/>
              <a:t>对</a:t>
            </a:r>
            <a:r>
              <a:rPr kumimoji="1" lang="en-US" altLang="zh-CN" dirty="0"/>
              <a:t>JSP</a:t>
            </a:r>
            <a:r>
              <a:rPr kumimoji="1" lang="zh-CN" altLang="en-US" dirty="0"/>
              <a:t>的支持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2440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FECDE-812C-4D52-A87C-567DD4D3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Spring Boot</a:t>
            </a:r>
            <a:r>
              <a:rPr lang="zh-CN" altLang="en-US" dirty="0"/>
              <a:t>文件上传与下载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B3A16-2AAB-402E-AE03-71A32AA4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13241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/>
              <a:t>是通过</a:t>
            </a:r>
            <a:r>
              <a:rPr lang="en-US" altLang="zh-CN" dirty="0">
                <a:solidFill>
                  <a:srgbClr val="C00000"/>
                </a:solidFill>
              </a:rPr>
              <a:t>Apache Commons </a:t>
            </a:r>
            <a:r>
              <a:rPr lang="en-US" altLang="zh-CN" dirty="0" err="1">
                <a:solidFill>
                  <a:srgbClr val="C00000"/>
                </a:solidFill>
              </a:rPr>
              <a:t>FileUpload</a:t>
            </a:r>
            <a:r>
              <a:rPr lang="zh-CN" altLang="en-US" dirty="0"/>
              <a:t>技术实现一个</a:t>
            </a:r>
            <a:r>
              <a:rPr lang="en-US" altLang="zh-CN" dirty="0" err="1">
                <a:solidFill>
                  <a:srgbClr val="C00000"/>
                </a:solidFill>
              </a:rPr>
              <a:t>MultipartResolver</a:t>
            </a:r>
            <a:r>
              <a:rPr lang="zh-CN" altLang="en-US" dirty="0"/>
              <a:t>的实现类</a:t>
            </a:r>
            <a:r>
              <a:rPr lang="en-US" altLang="zh-CN" dirty="0" err="1">
                <a:solidFill>
                  <a:srgbClr val="C00000"/>
                </a:solidFill>
              </a:rPr>
              <a:t>CommonsMultipartResolver</a:t>
            </a:r>
            <a:r>
              <a:rPr lang="zh-CN" altLang="en-US" dirty="0"/>
              <a:t>完成</a:t>
            </a:r>
            <a:r>
              <a:rPr lang="zh-CN" altLang="en-US" dirty="0">
                <a:solidFill>
                  <a:srgbClr val="C00000"/>
                </a:solidFill>
              </a:rPr>
              <a:t>文件上传</a:t>
            </a:r>
            <a:r>
              <a:rPr lang="zh-CN" altLang="en-US" dirty="0"/>
              <a:t>的。因此，</a:t>
            </a:r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/>
              <a:t>的文件上传需要依赖</a:t>
            </a:r>
            <a:r>
              <a:rPr lang="en-US" altLang="zh-CN" dirty="0">
                <a:solidFill>
                  <a:srgbClr val="C00000"/>
                </a:solidFill>
              </a:rPr>
              <a:t>Apache Commons </a:t>
            </a:r>
            <a:r>
              <a:rPr lang="en-US" altLang="zh-CN" dirty="0" err="1">
                <a:solidFill>
                  <a:srgbClr val="C00000"/>
                </a:solidFill>
              </a:rPr>
              <a:t>FileUpload</a:t>
            </a:r>
            <a:r>
              <a:rPr lang="zh-CN" altLang="en-US" dirty="0"/>
              <a:t>组件。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/>
              <a:t>将上传文件自动绑定到</a:t>
            </a:r>
            <a:r>
              <a:rPr lang="en-US" altLang="zh-CN" dirty="0" err="1">
                <a:solidFill>
                  <a:srgbClr val="C00000"/>
                </a:solidFill>
              </a:rPr>
              <a:t>MultipartFile</a:t>
            </a:r>
            <a:r>
              <a:rPr lang="zh-CN" altLang="en-US" dirty="0"/>
              <a:t>对象中，</a:t>
            </a:r>
            <a:r>
              <a:rPr lang="en-US" altLang="zh-CN" dirty="0" err="1">
                <a:solidFill>
                  <a:srgbClr val="C00000"/>
                </a:solidFill>
              </a:rPr>
              <a:t>MultipartFile</a:t>
            </a:r>
            <a:r>
              <a:rPr lang="zh-CN" altLang="en-US" dirty="0"/>
              <a:t>提供了获取上传</a:t>
            </a:r>
            <a:r>
              <a:rPr lang="zh-CN" altLang="en-US" dirty="0">
                <a:solidFill>
                  <a:srgbClr val="C00000"/>
                </a:solidFill>
              </a:rPr>
              <a:t>文件内容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文件名</a:t>
            </a:r>
            <a:r>
              <a:rPr lang="zh-CN" altLang="en-US" dirty="0"/>
              <a:t>等方法，并通过</a:t>
            </a:r>
            <a:r>
              <a:rPr lang="en-US" altLang="zh-CN" dirty="0" err="1"/>
              <a:t>transferTo</a:t>
            </a:r>
            <a:r>
              <a:rPr lang="zh-CN" altLang="en-US" dirty="0"/>
              <a:t>方法将文件上传到服务器的磁盘中。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spring-boot-starter-web</a:t>
            </a:r>
            <a:r>
              <a:rPr lang="zh-CN" altLang="en-US" dirty="0"/>
              <a:t>已经集成了</a:t>
            </a:r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/>
              <a:t>，所以使用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实现文件上传，更加便捷，只需要引入</a:t>
            </a:r>
            <a:r>
              <a:rPr lang="en-US" altLang="zh-CN" dirty="0">
                <a:solidFill>
                  <a:srgbClr val="C00000"/>
                </a:solidFill>
              </a:rPr>
              <a:t>Apache Commons </a:t>
            </a:r>
            <a:r>
              <a:rPr lang="en-US" altLang="zh-CN" dirty="0" err="1">
                <a:solidFill>
                  <a:srgbClr val="C00000"/>
                </a:solidFill>
              </a:rPr>
              <a:t>FileUpload</a:t>
            </a:r>
            <a:r>
              <a:rPr lang="zh-CN" altLang="en-US" dirty="0"/>
              <a:t>组件依赖即可。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7-7</a:t>
            </a:r>
            <a:r>
              <a:rPr lang="en-US" altLang="zh-CN" dirty="0"/>
              <a:t>】Spring Boot</a:t>
            </a:r>
            <a:r>
              <a:rPr lang="zh-CN" altLang="en-US" dirty="0"/>
              <a:t>文件上传与下载。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BB86E-A9C6-4EC9-A112-5EE5F48D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5524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071AA-9E08-4DD2-B600-CDD5D0B4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．引入</a:t>
            </a:r>
            <a:r>
              <a:rPr lang="en-US" altLang="zh-CN" sz="2800" dirty="0"/>
              <a:t>Apache Commons </a:t>
            </a:r>
            <a:r>
              <a:rPr lang="en-US" altLang="zh-CN" sz="2800" dirty="0" err="1"/>
              <a:t>FileUpload</a:t>
            </a:r>
            <a:r>
              <a:rPr lang="zh-CN" altLang="en-US" sz="2800" dirty="0"/>
              <a:t>组件依赖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DF4F9-DF99-4C35-A28E-15729D7B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ch7_2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文件中，添加</a:t>
            </a:r>
            <a:r>
              <a:rPr lang="en-US" altLang="zh-CN" dirty="0">
                <a:solidFill>
                  <a:srgbClr val="C00000"/>
                </a:solidFill>
              </a:rPr>
              <a:t>Apache Commons </a:t>
            </a:r>
            <a:r>
              <a:rPr lang="en-US" altLang="zh-CN" dirty="0" err="1">
                <a:solidFill>
                  <a:srgbClr val="C00000"/>
                </a:solidFill>
              </a:rPr>
              <a:t>FileUpload</a:t>
            </a:r>
            <a:r>
              <a:rPr lang="zh-CN" altLang="en-US" dirty="0"/>
              <a:t>组件依赖。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35A1B7-9954-4808-9CC0-59DE118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2C01EA-D1BE-489A-AA51-DDFAD52AB1D0}"/>
              </a:ext>
            </a:extLst>
          </p:cNvPr>
          <p:cNvSpPr txBox="1"/>
          <p:nvPr/>
        </p:nvSpPr>
        <p:spPr>
          <a:xfrm>
            <a:off x="1124638" y="2655065"/>
            <a:ext cx="879054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&lt;groupId&gt;commons-fileupload&lt;/groupId&gt;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&lt;artifactId&gt;commons-fileupload&lt;/artifactId&gt;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commons-fileupload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组件不属于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，所以需要加上版本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&lt;version&gt;1.4&lt;/version&gt;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343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83967-1B69-4674-A434-E766951E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．设置上传文件大小限制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C2468-FDE0-4BE8-A200-9CD230B4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ch7_2</a:t>
            </a:r>
            <a:r>
              <a:rPr lang="zh-CN" altLang="en-US" dirty="0"/>
              <a:t>的配置文件</a:t>
            </a:r>
            <a:r>
              <a:rPr lang="en-US" altLang="zh-CN" dirty="0" err="1">
                <a:solidFill>
                  <a:srgbClr val="C00000"/>
                </a:solidFill>
              </a:rPr>
              <a:t>application.properties</a:t>
            </a:r>
            <a:r>
              <a:rPr lang="zh-CN" altLang="en-US" dirty="0"/>
              <a:t>中，添加如下配置进行限制上传文件大小。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C8450C-C97B-4171-BF11-33ED114A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9F5C76-849C-4585-9F46-42D59A68B1BF}"/>
              </a:ext>
            </a:extLst>
          </p:cNvPr>
          <p:cNvSpPr txBox="1"/>
          <p:nvPr/>
        </p:nvSpPr>
        <p:spPr>
          <a:xfrm>
            <a:off x="1057619" y="2710149"/>
            <a:ext cx="9077899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上传文件时，默认单个上传文件大小是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1MB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max-file-size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设置单个上传文件大小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spring.servlet.multipart.max-file-size=50MB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默认总文件大小是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10MB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max-request-size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设置总上传文件大小</a:t>
            </a:r>
          </a:p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spring.servlet.multipart.max-request-size=500MB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3106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9A754-60DA-4FF2-A16C-F02E4915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．创建选择文件视图页面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1C0D3-4268-43A9-AB48-97A24B42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ch7_2</a:t>
            </a:r>
            <a:r>
              <a:rPr lang="zh-CN" altLang="en-US" dirty="0"/>
              <a:t>应用的</a:t>
            </a:r>
            <a:r>
              <a:rPr lang="en-US" altLang="zh-CN" dirty="0" err="1"/>
              <a:t>src</a:t>
            </a:r>
            <a:r>
              <a:rPr lang="en-US" altLang="zh-CN" dirty="0"/>
              <a:t>/main/resources/templates</a:t>
            </a:r>
            <a:r>
              <a:rPr lang="zh-CN" altLang="en-US" dirty="0"/>
              <a:t>目录下，创建选择文件视图页面</a:t>
            </a:r>
            <a:r>
              <a:rPr lang="en-US" altLang="zh-CN" dirty="0"/>
              <a:t>uploadFile.html</a:t>
            </a:r>
            <a:r>
              <a:rPr lang="zh-CN" altLang="en-US" dirty="0"/>
              <a:t>。该页面中有个</a:t>
            </a:r>
            <a:r>
              <a:rPr lang="en-US" altLang="zh-CN" dirty="0" err="1">
                <a:solidFill>
                  <a:srgbClr val="C00000"/>
                </a:solidFill>
              </a:rPr>
              <a:t>enctype</a:t>
            </a:r>
            <a:r>
              <a:rPr lang="zh-CN" altLang="en-US" dirty="0"/>
              <a:t>属性值为</a:t>
            </a:r>
            <a:r>
              <a:rPr lang="en-US" altLang="zh-CN" dirty="0">
                <a:solidFill>
                  <a:srgbClr val="C00000"/>
                </a:solidFill>
              </a:rPr>
              <a:t>multipart/form-data</a:t>
            </a:r>
            <a:r>
              <a:rPr lang="zh-CN" altLang="en-US" dirty="0"/>
              <a:t>的</a:t>
            </a:r>
            <a:r>
              <a:rPr lang="en-US" altLang="zh-CN" dirty="0"/>
              <a:t>form</a:t>
            </a:r>
            <a:r>
              <a:rPr lang="zh-CN" altLang="en-US" dirty="0"/>
              <a:t>表单。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C0EB6-5F5F-4273-8F3B-1EC21F93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8569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44CE-F042-4A6F-B849-E341F04B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C9B75-E2E9-4ADB-BC00-64FCB99D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ch7_2</a:t>
            </a:r>
            <a:r>
              <a:rPr lang="zh-CN" altLang="en-US" dirty="0"/>
              <a:t>应用的</a:t>
            </a:r>
            <a:r>
              <a:rPr lang="en-US" altLang="zh-CN" dirty="0"/>
              <a:t>com.ch.ch7_2.controller</a:t>
            </a:r>
            <a:r>
              <a:rPr lang="zh-CN" altLang="en-US" dirty="0"/>
              <a:t>包中，创建控制器类</a:t>
            </a:r>
            <a:r>
              <a:rPr lang="en-US" altLang="zh-CN" dirty="0" err="1"/>
              <a:t>TestFileUpload</a:t>
            </a:r>
            <a:r>
              <a:rPr lang="zh-CN" altLang="en-US" dirty="0"/>
              <a:t>。在该类中有</a:t>
            </a:r>
            <a:r>
              <a:rPr lang="en-US" altLang="zh-CN" dirty="0"/>
              <a:t>4</a:t>
            </a:r>
            <a:r>
              <a:rPr lang="zh-CN" altLang="en-US" dirty="0"/>
              <a:t>个处理方法，一个是界面导航方法</a:t>
            </a:r>
            <a:r>
              <a:rPr lang="en-US" altLang="zh-CN" dirty="0" err="1">
                <a:solidFill>
                  <a:srgbClr val="C00000"/>
                </a:solidFill>
              </a:rPr>
              <a:t>uploadFile</a:t>
            </a:r>
            <a:r>
              <a:rPr lang="zh-CN" altLang="en-US" dirty="0"/>
              <a:t>，一个是实现文件上传的</a:t>
            </a:r>
            <a:r>
              <a:rPr lang="en-US" altLang="zh-CN" dirty="0">
                <a:solidFill>
                  <a:srgbClr val="C00000"/>
                </a:solidFill>
              </a:rPr>
              <a:t>upload</a:t>
            </a:r>
            <a:r>
              <a:rPr lang="zh-CN" altLang="en-US" dirty="0"/>
              <a:t>方法，一个是显示将要被下载文件的</a:t>
            </a:r>
            <a:r>
              <a:rPr lang="en-US" altLang="zh-CN" dirty="0" err="1">
                <a:solidFill>
                  <a:srgbClr val="C00000"/>
                </a:solidFill>
              </a:rPr>
              <a:t>showDownLoad</a:t>
            </a:r>
            <a:r>
              <a:rPr lang="zh-CN" altLang="en-US" dirty="0"/>
              <a:t>方法，一个是实现下载功能的</a:t>
            </a:r>
            <a:r>
              <a:rPr lang="en-US" altLang="zh-CN" dirty="0">
                <a:solidFill>
                  <a:srgbClr val="C00000"/>
                </a:solidFill>
              </a:rPr>
              <a:t>download</a:t>
            </a:r>
            <a:r>
              <a:rPr lang="zh-CN" altLang="en-US" dirty="0"/>
              <a:t>方法。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3AD8EF-BBA1-4F3A-9862-81E5A0D6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883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14231-F952-4C53-9775-BD5B1BF3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．创建文件下载视图页面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3E08B-D2D5-4200-9921-E00C82949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ch7_2</a:t>
            </a:r>
            <a:r>
              <a:rPr lang="zh-CN" altLang="en-US" dirty="0"/>
              <a:t>应用的</a:t>
            </a:r>
            <a:r>
              <a:rPr lang="en-US" altLang="zh-CN" dirty="0" err="1"/>
              <a:t>src</a:t>
            </a:r>
            <a:r>
              <a:rPr lang="en-US" altLang="zh-CN" dirty="0"/>
              <a:t>/main/resources/templates</a:t>
            </a:r>
            <a:r>
              <a:rPr lang="zh-CN" altLang="en-US" dirty="0"/>
              <a:t>目录下，创建文件下载视图页面</a:t>
            </a:r>
            <a:r>
              <a:rPr lang="en-US" altLang="zh-CN" dirty="0">
                <a:solidFill>
                  <a:srgbClr val="C00000"/>
                </a:solidFill>
              </a:rPr>
              <a:t>showFile.html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AA737-468C-4354-A23E-61F62593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20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12DE4-CE40-4C82-9402-7337F0B9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Spring Starter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7AE84-30D1-47A3-ACAE-0A65EF77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选择菜单“</a:t>
            </a:r>
            <a:r>
              <a:rPr lang="en-US" altLang="zh-CN" dirty="0"/>
              <a:t>File -&gt; New -&gt; Spring Starter Project”</a:t>
            </a:r>
            <a:r>
              <a:rPr lang="zh-CN" altLang="en-US" dirty="0"/>
              <a:t>，打开“</a:t>
            </a:r>
            <a:r>
              <a:rPr lang="en-US" altLang="zh-CN" dirty="0"/>
              <a:t>New Spring Starter Project”</a:t>
            </a:r>
            <a:r>
              <a:rPr lang="zh-CN" altLang="en-US" dirty="0"/>
              <a:t>对话框，在该对话框中选择和输入相关信息后，单击“</a:t>
            </a:r>
            <a:r>
              <a:rPr lang="en-US" altLang="zh-CN" dirty="0"/>
              <a:t>Next”</a:t>
            </a:r>
            <a:r>
              <a:rPr lang="zh-CN" altLang="en-US" dirty="0"/>
              <a:t>按钮，打开“</a:t>
            </a:r>
            <a:r>
              <a:rPr lang="en-US" altLang="zh-CN" dirty="0">
                <a:solidFill>
                  <a:srgbClr val="C00000"/>
                </a:solidFill>
              </a:rPr>
              <a:t>New Spring Starter Project Dependencies</a:t>
            </a:r>
            <a:r>
              <a:rPr lang="en-US" altLang="zh-CN" dirty="0"/>
              <a:t>”</a:t>
            </a:r>
            <a:r>
              <a:rPr lang="zh-CN" altLang="en-US" dirty="0"/>
              <a:t>对话框。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95D6BD-5B06-4DFB-89D0-9CA15108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2770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A1CC4-E8EA-4B14-B92D-1A6DF981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00874-21C4-4217-8D89-727FB654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首先，运行</a:t>
            </a:r>
            <a:r>
              <a:rPr lang="en-US" altLang="zh-CN" dirty="0"/>
              <a:t>Ch72Application</a:t>
            </a:r>
            <a:r>
              <a:rPr lang="zh-CN" altLang="en-US" dirty="0"/>
              <a:t>主类。然后，访问</a:t>
            </a:r>
            <a:r>
              <a:rPr lang="en-US" altLang="zh-CN" dirty="0">
                <a:solidFill>
                  <a:srgbClr val="C00000"/>
                </a:solidFill>
              </a:rPr>
              <a:t>http://localhost:8080/ch7_2/uploadFile</a:t>
            </a:r>
            <a:r>
              <a:rPr lang="zh-CN" altLang="en-US" dirty="0"/>
              <a:t>测试文件上传与下载。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CB0A4-2E83-441A-BE8E-B7AE1BA0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137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80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7.1 Spring Boot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开发支持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7.2 </a:t>
            </a:r>
            <a:r>
              <a:rPr kumimoji="1" lang="en-US" altLang="zh-CN" dirty="0" err="1"/>
              <a:t>Thymeleaf</a:t>
            </a:r>
            <a:r>
              <a:rPr kumimoji="1" lang="zh-CN" altLang="en-US" dirty="0"/>
              <a:t>模板引擎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7.3 Spring Boot</a:t>
            </a:r>
            <a:r>
              <a:rPr kumimoji="1" lang="zh-CN" altLang="en-US" dirty="0"/>
              <a:t>处理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7.4 Spring Boot</a:t>
            </a:r>
            <a:r>
              <a:rPr kumimoji="1" lang="zh-CN" altLang="en-US" dirty="0"/>
              <a:t>文件上传与下载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7.5 Spring Boot</a:t>
            </a:r>
            <a:r>
              <a:rPr kumimoji="1" lang="zh-CN" altLang="en-US" dirty="0">
                <a:solidFill>
                  <a:srgbClr val="C00000"/>
                </a:solidFill>
              </a:rPr>
              <a:t>的异常统一处理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7.6 Spring Boot</a:t>
            </a:r>
            <a:r>
              <a:rPr kumimoji="1" lang="zh-CN" altLang="en-US" dirty="0"/>
              <a:t>对</a:t>
            </a:r>
            <a:r>
              <a:rPr kumimoji="1" lang="en-US" altLang="zh-CN" dirty="0"/>
              <a:t>JSP</a:t>
            </a:r>
            <a:r>
              <a:rPr kumimoji="1" lang="zh-CN" altLang="en-US" dirty="0"/>
              <a:t>的支持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29483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BA1C5-FADF-4535-A299-B6FFF8FB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Spring Boot</a:t>
            </a:r>
            <a:r>
              <a:rPr lang="zh-CN" altLang="en-US" dirty="0"/>
              <a:t>的异常统一处理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88FF4-0B79-493A-B5E4-C8D64DB0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7.5.1 </a:t>
            </a:r>
            <a:r>
              <a:rPr lang="zh-CN" altLang="en-US" dirty="0">
                <a:solidFill>
                  <a:srgbClr val="C00000"/>
                </a:solidFill>
              </a:rPr>
              <a:t>自定义</a:t>
            </a:r>
            <a:r>
              <a:rPr lang="en-US" altLang="zh-CN" dirty="0">
                <a:solidFill>
                  <a:srgbClr val="C00000"/>
                </a:solidFill>
              </a:rPr>
              <a:t>error</a:t>
            </a:r>
            <a:r>
              <a:rPr lang="zh-CN" altLang="en-US" dirty="0">
                <a:solidFill>
                  <a:srgbClr val="C00000"/>
                </a:solidFill>
              </a:rPr>
              <a:t>页面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7.5.2 @ExceptionHandler</a:t>
            </a:r>
            <a:r>
              <a:rPr lang="zh-CN" altLang="en-US" dirty="0"/>
              <a:t>注解</a:t>
            </a:r>
            <a:endParaRPr lang="en-US" altLang="zh-CN" dirty="0"/>
          </a:p>
          <a:p>
            <a:r>
              <a:rPr lang="en-US" altLang="zh-CN" dirty="0"/>
              <a:t>7.5.3 @ControllerAdvice</a:t>
            </a:r>
            <a:r>
              <a:rPr lang="zh-CN" altLang="en-US" dirty="0"/>
              <a:t>注解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BAEC8-BAF3-4B45-B182-1BE3D1F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0740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BBE52-4FC1-4674-808C-03A28B27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7.5.1 </a:t>
            </a:r>
            <a:r>
              <a:rPr lang="zh-CN" altLang="en-US" dirty="0"/>
              <a:t>自定义</a:t>
            </a:r>
            <a:r>
              <a:rPr lang="en-US" altLang="zh-CN" dirty="0"/>
              <a:t>error</a:t>
            </a:r>
            <a:r>
              <a:rPr lang="zh-CN" altLang="en-US" dirty="0"/>
              <a:t>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DCED9-A74D-436C-A7FD-1BC72096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Spring Boot Web</a:t>
            </a:r>
            <a:r>
              <a:rPr lang="zh-CN" altLang="en-US" dirty="0"/>
              <a:t>应用的</a:t>
            </a:r>
            <a:r>
              <a:rPr lang="en-US" altLang="zh-CN" dirty="0" err="1"/>
              <a:t>src</a:t>
            </a:r>
            <a:r>
              <a:rPr lang="en-US" altLang="zh-CN" dirty="0"/>
              <a:t>/main/resources/templates</a:t>
            </a:r>
            <a:r>
              <a:rPr lang="zh-CN" altLang="en-US" dirty="0"/>
              <a:t>目录下添加</a:t>
            </a:r>
            <a:r>
              <a:rPr lang="en-US" altLang="zh-CN" dirty="0">
                <a:solidFill>
                  <a:srgbClr val="C00000"/>
                </a:solidFill>
              </a:rPr>
              <a:t>error.html</a:t>
            </a:r>
            <a:r>
              <a:rPr lang="zh-CN" altLang="en-US" dirty="0"/>
              <a:t>页面，访问发生错误或异常时，</a:t>
            </a:r>
            <a:r>
              <a:rPr lang="en-US" altLang="zh-CN" dirty="0"/>
              <a:t>Spring Boot</a:t>
            </a:r>
            <a:r>
              <a:rPr lang="zh-CN" altLang="en-US" dirty="0"/>
              <a:t>将</a:t>
            </a:r>
            <a:r>
              <a:rPr lang="zh-CN" altLang="en-US" dirty="0">
                <a:solidFill>
                  <a:srgbClr val="C00000"/>
                </a:solidFill>
              </a:rPr>
              <a:t>自动找到该页面作为错误页面</a:t>
            </a:r>
            <a:r>
              <a:rPr lang="zh-CN" altLang="en-US" dirty="0"/>
              <a:t>。</a:t>
            </a:r>
            <a:r>
              <a:rPr lang="en-US" altLang="zh-CN" dirty="0"/>
              <a:t>Spring Boot</a:t>
            </a:r>
            <a:r>
              <a:rPr lang="zh-CN" altLang="en-US" dirty="0"/>
              <a:t>为错误页面提供了以下属性：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timestamp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错误发生时间；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status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/>
              <a:t>HTTP</a:t>
            </a:r>
            <a:r>
              <a:rPr lang="zh-CN" altLang="en-US" dirty="0"/>
              <a:t>状态吗；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error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错误原因；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exception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异常的类名；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message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异常消息（如果这个错误是由异常引起的）；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errors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 err="1"/>
              <a:t>BindingResult</a:t>
            </a:r>
            <a:r>
              <a:rPr lang="zh-CN" altLang="en-US" dirty="0"/>
              <a:t>异常里的各种错误（如果这个错误是由异常引起的）；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trace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异常跟踪信息（如果这个错误是由异常引起的）；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path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错误发生时请求的</a:t>
            </a:r>
            <a:r>
              <a:rPr lang="en-US" altLang="zh-CN" dirty="0"/>
              <a:t>URL</a:t>
            </a:r>
            <a:r>
              <a:rPr lang="zh-CN" altLang="en-US" dirty="0"/>
              <a:t>路径。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8E01B-25E4-4435-9570-7400AA79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7708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64D3-8C28-4078-9D6B-E256810D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7.5.1 </a:t>
            </a:r>
            <a:r>
              <a:rPr lang="zh-CN" altLang="en-US" dirty="0"/>
              <a:t>自定义</a:t>
            </a:r>
            <a:r>
              <a:rPr lang="en-US" altLang="zh-CN" dirty="0"/>
              <a:t>error</a:t>
            </a:r>
            <a:r>
              <a:rPr lang="zh-CN" altLang="en-US" dirty="0"/>
              <a:t>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820CE-5A90-48D6-9480-5FDA068A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7-8】</a:t>
            </a:r>
            <a:r>
              <a:rPr lang="zh-CN" altLang="en-US" dirty="0"/>
              <a:t>自定义</a:t>
            </a:r>
            <a:r>
              <a:rPr lang="en-US" altLang="zh-CN" dirty="0"/>
              <a:t>error</a:t>
            </a:r>
            <a:r>
              <a:rPr lang="zh-CN" altLang="en-US" dirty="0"/>
              <a:t>页面。</a:t>
            </a:r>
          </a:p>
          <a:p>
            <a:r>
              <a:rPr lang="zh-CN" altLang="en-US" dirty="0"/>
              <a:t>具体实现步骤如下。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．创建基于</a:t>
            </a:r>
            <a:r>
              <a:rPr lang="en-US" altLang="zh-CN" dirty="0" err="1">
                <a:solidFill>
                  <a:srgbClr val="C00000"/>
                </a:solidFill>
              </a:rPr>
              <a:t>Thymeleaf</a:t>
            </a:r>
            <a:r>
              <a:rPr lang="zh-CN" altLang="en-US" dirty="0">
                <a:solidFill>
                  <a:srgbClr val="C00000"/>
                </a:solidFill>
              </a:rPr>
              <a:t>模板引擎的</a:t>
            </a:r>
            <a:r>
              <a:rPr lang="en-US" altLang="zh-CN" dirty="0">
                <a:solidFill>
                  <a:srgbClr val="C00000"/>
                </a:solidFill>
              </a:rPr>
              <a:t>Spring Boot Web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  <a:r>
              <a:rPr lang="en-US" altLang="zh-CN" dirty="0">
                <a:solidFill>
                  <a:srgbClr val="C00000"/>
                </a:solidFill>
              </a:rPr>
              <a:t>ch7_3</a:t>
            </a:r>
          </a:p>
          <a:p>
            <a:r>
              <a:rPr lang="zh-CN" altLang="en-US" dirty="0"/>
              <a:t>参照</a:t>
            </a:r>
            <a:r>
              <a:rPr lang="en-US" altLang="zh-CN" dirty="0"/>
              <a:t>7.2.6</a:t>
            </a:r>
            <a:r>
              <a:rPr lang="zh-CN" altLang="en-US" dirty="0"/>
              <a:t>节的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7-5】</a:t>
            </a:r>
            <a:r>
              <a:rPr lang="zh-CN" altLang="en-US" dirty="0"/>
              <a:t>，创建基于</a:t>
            </a:r>
            <a:r>
              <a:rPr lang="en-US" altLang="zh-CN" dirty="0" err="1"/>
              <a:t>Thymeleaf</a:t>
            </a:r>
            <a:r>
              <a:rPr lang="zh-CN" altLang="en-US" dirty="0"/>
              <a:t>模板引擎的</a:t>
            </a:r>
            <a:r>
              <a:rPr lang="en-US" altLang="zh-CN" dirty="0"/>
              <a:t>Spring Boot Web</a:t>
            </a:r>
            <a:r>
              <a:rPr lang="zh-CN" altLang="en-US" dirty="0"/>
              <a:t>应用</a:t>
            </a:r>
            <a:r>
              <a:rPr lang="en-US" altLang="zh-CN" dirty="0"/>
              <a:t>ch7_3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．设置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  <a:r>
              <a:rPr lang="en-US" altLang="zh-CN" dirty="0">
                <a:solidFill>
                  <a:srgbClr val="C00000"/>
                </a:solidFill>
              </a:rPr>
              <a:t>ch7_3</a:t>
            </a:r>
            <a:r>
              <a:rPr lang="zh-CN" altLang="en-US" dirty="0">
                <a:solidFill>
                  <a:srgbClr val="C00000"/>
                </a:solidFill>
              </a:rPr>
              <a:t>的上下文路径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ch7_3</a:t>
            </a:r>
            <a:r>
              <a:rPr lang="zh-CN" altLang="en-US" dirty="0"/>
              <a:t>的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文件中配置如下内容：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server.servlet.context</a:t>
            </a:r>
            <a:r>
              <a:rPr lang="en-US" altLang="zh-CN" dirty="0">
                <a:solidFill>
                  <a:srgbClr val="C00000"/>
                </a:solidFill>
              </a:rPr>
              <a:t>-path=/ch7_3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91BD3-73C0-42C6-BCF4-6747622D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5414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2A02-5382-4069-867B-B9EC4450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．创建自定义异常类</a:t>
            </a:r>
            <a:r>
              <a:rPr lang="en-US" altLang="zh-CN" dirty="0" err="1"/>
              <a:t>MyException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83A943-A677-455A-81B9-65FB51E5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CFDF7-CD84-4A84-9082-E48B9F43AC5F}"/>
              </a:ext>
            </a:extLst>
          </p:cNvPr>
          <p:cNvSpPr txBox="1"/>
          <p:nvPr/>
        </p:nvSpPr>
        <p:spPr>
          <a:xfrm>
            <a:off x="1307508" y="1443210"/>
            <a:ext cx="6073793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l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com.ch.ch7_3.exception;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MyException extends Exception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static final long serialVersionUID = 1L;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MyException()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super();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MyException(String message)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super(message);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8009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0C5A5-67CF-40F9-A6C0-474B33FF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．创建控制器类</a:t>
            </a:r>
            <a:r>
              <a:rPr lang="en-US" altLang="zh-CN" sz="2800" dirty="0" err="1"/>
              <a:t>TestHandleExceptionController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0725A-6227-4B8D-B879-0DAA0501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创建名为</a:t>
            </a:r>
            <a:r>
              <a:rPr lang="en-US" altLang="zh-CN" dirty="0"/>
              <a:t>com.ch.ch7_3.controller</a:t>
            </a:r>
            <a:r>
              <a:rPr lang="zh-CN" altLang="en-US" dirty="0"/>
              <a:t>的包，并在该包中创建名为</a:t>
            </a:r>
            <a:r>
              <a:rPr lang="en-US" altLang="zh-CN" dirty="0" err="1">
                <a:solidFill>
                  <a:srgbClr val="C00000"/>
                </a:solidFill>
              </a:rPr>
              <a:t>TestHandleExceptionController</a:t>
            </a:r>
            <a:r>
              <a:rPr lang="zh-CN" altLang="en-US" dirty="0"/>
              <a:t>的控制器类。在该控制器类中，有</a:t>
            </a:r>
            <a:r>
              <a:rPr lang="en-US" altLang="zh-CN" dirty="0"/>
              <a:t>4</a:t>
            </a:r>
            <a:r>
              <a:rPr lang="zh-CN" altLang="en-US" dirty="0"/>
              <a:t>个请求处理方法，一个是</a:t>
            </a:r>
            <a:r>
              <a:rPr lang="zh-CN" altLang="en-US" dirty="0">
                <a:solidFill>
                  <a:srgbClr val="C00000"/>
                </a:solidFill>
              </a:rPr>
              <a:t>导航</a:t>
            </a:r>
            <a:r>
              <a:rPr lang="zh-CN" altLang="en-US" dirty="0"/>
              <a:t>到</a:t>
            </a:r>
            <a:r>
              <a:rPr lang="en-US" altLang="zh-CN" dirty="0"/>
              <a:t>index.html</a:t>
            </a:r>
            <a:r>
              <a:rPr lang="zh-CN" altLang="en-US" dirty="0"/>
              <a:t>，另外</a:t>
            </a:r>
            <a:r>
              <a:rPr lang="en-US" altLang="zh-CN" dirty="0"/>
              <a:t>3</a:t>
            </a:r>
            <a:r>
              <a:rPr lang="zh-CN" altLang="en-US" dirty="0"/>
              <a:t>个分别</a:t>
            </a:r>
            <a:r>
              <a:rPr lang="zh-CN" altLang="en-US" dirty="0">
                <a:solidFill>
                  <a:srgbClr val="C00000"/>
                </a:solidFill>
              </a:rPr>
              <a:t>抛出不同的异常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C00000"/>
                </a:solidFill>
              </a:rPr>
              <a:t>并没有处理异常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D6587-8BE9-45DC-BFF0-C669CEA4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4062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4F44-CCA9-496D-A7CF-E9CF12A9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．整理脚本样式静态文件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1BE3A-F3A0-4DC9-BF41-44B5692A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脚本、</a:t>
            </a:r>
            <a:r>
              <a:rPr lang="en-US" altLang="zh-CN" dirty="0"/>
              <a:t>CSS</a:t>
            </a:r>
            <a:r>
              <a:rPr lang="zh-CN" altLang="en-US" dirty="0"/>
              <a:t>样式、图片等静态文件默认放置在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/main/resources/static</a:t>
            </a:r>
            <a:r>
              <a:rPr lang="zh-CN" altLang="en-US" dirty="0"/>
              <a:t>目录下，</a:t>
            </a:r>
            <a:r>
              <a:rPr lang="en-US" altLang="zh-CN" dirty="0"/>
              <a:t>ch7_3</a:t>
            </a:r>
            <a:r>
              <a:rPr lang="zh-CN" altLang="en-US" dirty="0"/>
              <a:t>应用引入了与</a:t>
            </a:r>
            <a:r>
              <a:rPr lang="en-US" altLang="zh-CN" dirty="0"/>
              <a:t>ch7_2</a:t>
            </a:r>
            <a:r>
              <a:rPr lang="zh-CN" altLang="en-US" dirty="0"/>
              <a:t>一样的</a:t>
            </a:r>
            <a:r>
              <a:rPr lang="en-US" altLang="zh-CN" dirty="0" err="1">
                <a:solidFill>
                  <a:srgbClr val="C00000"/>
                </a:solidFill>
              </a:rPr>
              <a:t>BootStrap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333B37-D2E9-4873-9841-82F5BDB0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8026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209E8-7F3B-406D-BA09-718074B6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</a:t>
            </a:r>
            <a:r>
              <a:rPr lang="en-US" altLang="zh-CN" dirty="0"/>
              <a:t>View</a:t>
            </a:r>
            <a:r>
              <a:rPr lang="zh-CN" altLang="en-US" dirty="0"/>
              <a:t>视图页面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BDE5F-9018-4437-8565-A4A0CB75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Tymeleaf</a:t>
            </a:r>
            <a:r>
              <a:rPr lang="zh-CN" altLang="en-US" dirty="0"/>
              <a:t>模板默认将视图页面放在</a:t>
            </a:r>
            <a:r>
              <a:rPr lang="en-US" altLang="zh-CN" dirty="0" err="1"/>
              <a:t>src</a:t>
            </a:r>
            <a:r>
              <a:rPr lang="en-US" altLang="zh-CN" dirty="0"/>
              <a:t>/main/resources/templates</a:t>
            </a:r>
            <a:r>
              <a:rPr lang="zh-CN" altLang="en-US" dirty="0"/>
              <a:t>目录下。因此，我们在</a:t>
            </a:r>
            <a:r>
              <a:rPr lang="en-US" altLang="zh-CN" dirty="0" err="1"/>
              <a:t>src</a:t>
            </a:r>
            <a:r>
              <a:rPr lang="en-US" altLang="zh-CN" dirty="0"/>
              <a:t>/main/resources/templates</a:t>
            </a:r>
            <a:r>
              <a:rPr lang="zh-CN" altLang="en-US" dirty="0"/>
              <a:t>目录下新建</a:t>
            </a:r>
            <a:r>
              <a:rPr lang="en-US" altLang="zh-CN" dirty="0"/>
              <a:t>html</a:t>
            </a:r>
            <a:r>
              <a:rPr lang="zh-CN" altLang="en-US" dirty="0"/>
              <a:t>页面文件</a:t>
            </a:r>
            <a:r>
              <a:rPr lang="en-US" altLang="zh-CN" dirty="0">
                <a:solidFill>
                  <a:srgbClr val="C00000"/>
                </a:solidFill>
              </a:rPr>
              <a:t>index.html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error.html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index.html</a:t>
            </a:r>
            <a:r>
              <a:rPr lang="zh-CN" altLang="en-US" dirty="0"/>
              <a:t>页面中，有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个超链接请求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个请求在控制器中有对应处理，另一个请求是</a:t>
            </a:r>
            <a:r>
              <a:rPr lang="en-US" altLang="zh-CN" dirty="0"/>
              <a:t>404</a:t>
            </a:r>
            <a:r>
              <a:rPr lang="zh-CN" altLang="en-US" dirty="0"/>
              <a:t>错误。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92B022-776F-441E-A405-824E140F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100E0A-5501-4F95-B44C-CD8EBD2BC00C}"/>
              </a:ext>
            </a:extLst>
          </p:cNvPr>
          <p:cNvSpPr txBox="1"/>
          <p:nvPr/>
        </p:nvSpPr>
        <p:spPr>
          <a:xfrm>
            <a:off x="1307508" y="4340646"/>
            <a:ext cx="6591586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/>
              <a:t>&lt;div class="col-md-4 col-sm-6"&gt;</a:t>
            </a:r>
          </a:p>
          <a:p>
            <a:r>
              <a:rPr lang="it-IT" altLang="zh-CN" dirty="0"/>
              <a:t>	&lt;a th:href="@{db}"&gt;</a:t>
            </a:r>
            <a:r>
              <a:rPr lang="zh-CN" altLang="it-IT" dirty="0"/>
              <a:t>处理数据库异常</a:t>
            </a:r>
            <a:r>
              <a:rPr lang="it-IT" altLang="zh-CN" dirty="0"/>
              <a:t>&lt;/a&gt;&lt;br&gt;</a:t>
            </a:r>
          </a:p>
          <a:p>
            <a:r>
              <a:rPr lang="it-IT" altLang="zh-CN" dirty="0"/>
              <a:t>	&lt;a th:href="@{my}"&gt;</a:t>
            </a:r>
            <a:r>
              <a:rPr lang="zh-CN" altLang="it-IT" dirty="0"/>
              <a:t>处理自定义异常</a:t>
            </a:r>
            <a:r>
              <a:rPr lang="it-IT" altLang="zh-CN" dirty="0"/>
              <a:t>&lt;/a&gt;&lt;br&gt;</a:t>
            </a:r>
          </a:p>
          <a:p>
            <a:r>
              <a:rPr lang="it-IT" altLang="zh-CN" dirty="0"/>
              <a:t>	&lt;a th:href="@{no}"&gt;</a:t>
            </a:r>
            <a:r>
              <a:rPr lang="zh-CN" altLang="it-IT" dirty="0"/>
              <a:t>处理未知错误</a:t>
            </a:r>
            <a:r>
              <a:rPr lang="it-IT" altLang="zh-CN" dirty="0"/>
              <a:t>&lt;/a&gt;</a:t>
            </a:r>
          </a:p>
          <a:p>
            <a:r>
              <a:rPr lang="it-IT" altLang="zh-CN" dirty="0"/>
              <a:t>	&lt;hr&gt;</a:t>
            </a:r>
          </a:p>
          <a:p>
            <a:r>
              <a:rPr lang="it-IT" altLang="zh-CN" dirty="0"/>
              <a:t>	&lt;a th:href="@{nofound}"&gt;404</a:t>
            </a:r>
            <a:r>
              <a:rPr lang="zh-CN" altLang="it-IT" dirty="0"/>
              <a:t>错误</a:t>
            </a:r>
            <a:r>
              <a:rPr lang="it-IT" altLang="zh-CN" dirty="0"/>
              <a:t>&lt;/a&gt;</a:t>
            </a:r>
          </a:p>
          <a:p>
            <a:r>
              <a:rPr lang="it-IT" altLang="zh-CN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88209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30063-F47D-4CDA-A058-216D7CF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81A3A-C715-4F89-97AC-8228E768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首先，运行</a:t>
            </a:r>
            <a:r>
              <a:rPr lang="en-US" altLang="zh-CN" dirty="0"/>
              <a:t>Ch73Application</a:t>
            </a:r>
            <a:r>
              <a:rPr lang="zh-CN" altLang="en-US" dirty="0"/>
              <a:t>主类。然后，访问</a:t>
            </a:r>
            <a:r>
              <a:rPr lang="en-US" altLang="zh-CN" dirty="0">
                <a:solidFill>
                  <a:srgbClr val="C00000"/>
                </a:solidFill>
              </a:rPr>
              <a:t>http://localhost:8080/ch7_3/</a:t>
            </a:r>
            <a:r>
              <a:rPr lang="zh-CN" altLang="en-US" dirty="0"/>
              <a:t>打开</a:t>
            </a:r>
            <a:r>
              <a:rPr lang="en-US" altLang="zh-CN" dirty="0">
                <a:solidFill>
                  <a:srgbClr val="C00000"/>
                </a:solidFill>
              </a:rPr>
              <a:t>index.html</a:t>
            </a:r>
            <a:r>
              <a:rPr lang="zh-CN" altLang="en-US" dirty="0"/>
              <a:t>页面。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20825-2182-4388-B77D-1859F17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88</a:t>
            </a:fld>
            <a:endParaRPr kumimoji="1"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1CF28A7-E7FF-44D1-B932-839C0B6D5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12" y="2750736"/>
            <a:ext cx="163195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4E6FE310-BBE6-41DA-893A-AB45B18A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86" y="2860675"/>
            <a:ext cx="2470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CCDB630-DBA6-4EAC-AB2B-B5B40DC9D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45" y="2940050"/>
            <a:ext cx="4749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8167D6-EB3F-4BCC-9E84-8CFE85B6599B}"/>
              </a:ext>
            </a:extLst>
          </p:cNvPr>
          <p:cNvSpPr txBox="1"/>
          <p:nvPr/>
        </p:nvSpPr>
        <p:spPr>
          <a:xfrm>
            <a:off x="3460086" y="4245305"/>
            <a:ext cx="6179673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单击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图中的“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处理数据库异常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”链接时，将执行控制器中的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void db() throws SQLException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方法，而该方法仅仅抛出了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SQLException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异常，并没有处理异常。当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发现有异常抛出并没有处理时，将自动在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src/main/resources/templates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目录下找到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error.html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页面显示异常信息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使用自定义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并没有真正处理异常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，只是将异常或错误信息显示给客户端。因为，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在服务器控制台上同样抛出了异常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A80FC69-F1A7-435E-B84E-B8C226713176}"/>
              </a:ext>
            </a:extLst>
          </p:cNvPr>
          <p:cNvCxnSpPr>
            <a:cxnSpLocks/>
          </p:cNvCxnSpPr>
          <p:nvPr/>
        </p:nvCxnSpPr>
        <p:spPr>
          <a:xfrm flipH="1" flipV="1">
            <a:off x="5133860" y="3355257"/>
            <a:ext cx="2005070" cy="21862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ECDEC4E-EE44-4B2E-8F6D-69CBBF0B485B}"/>
              </a:ext>
            </a:extLst>
          </p:cNvPr>
          <p:cNvCxnSpPr>
            <a:cxnSpLocks/>
          </p:cNvCxnSpPr>
          <p:nvPr/>
        </p:nvCxnSpPr>
        <p:spPr>
          <a:xfrm flipH="1" flipV="1">
            <a:off x="8240617" y="3508375"/>
            <a:ext cx="813328" cy="2628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4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62170-B316-4224-A17B-B5971558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选择依赖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BD5239-4846-4863-B4C2-406EB725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AD4B3-6258-435E-BBAC-A94C6B1C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9" y="1282700"/>
            <a:ext cx="479425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7925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BA1C5-FADF-4535-A299-B6FFF8FB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Spring Boot</a:t>
            </a:r>
            <a:r>
              <a:rPr lang="zh-CN" altLang="en-US" dirty="0"/>
              <a:t>的异常统一处理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88FF4-0B79-493A-B5E4-C8D64DB0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7.5.1 </a:t>
            </a:r>
            <a:r>
              <a:rPr lang="zh-CN" altLang="en-US" dirty="0"/>
              <a:t>自定义</a:t>
            </a:r>
            <a:r>
              <a:rPr lang="en-US" altLang="zh-CN" dirty="0"/>
              <a:t>error</a:t>
            </a:r>
            <a:r>
              <a:rPr lang="zh-CN" altLang="en-US" dirty="0"/>
              <a:t>页面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7.5.2 @ExceptionHandler</a:t>
            </a:r>
            <a:r>
              <a:rPr lang="zh-CN" altLang="en-US" dirty="0">
                <a:solidFill>
                  <a:srgbClr val="C00000"/>
                </a:solidFill>
              </a:rPr>
              <a:t>注解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7.5.3 @ControllerAdvice</a:t>
            </a:r>
            <a:r>
              <a:rPr lang="zh-CN" altLang="en-US" dirty="0"/>
              <a:t>注解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BAEC8-BAF3-4B45-B182-1BE3D1F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5125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F14FB-216C-4A2E-992A-BCB12956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7.5.2 @ExceptionHandler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BB31B-190E-4180-8F9A-D83480EC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7.5.1</a:t>
            </a:r>
            <a:r>
              <a:rPr lang="zh-CN" altLang="en-US" dirty="0"/>
              <a:t>节中使用自定义</a:t>
            </a:r>
            <a:r>
              <a:rPr lang="en-US" altLang="zh-CN" dirty="0"/>
              <a:t>error</a:t>
            </a:r>
            <a:r>
              <a:rPr lang="zh-CN" altLang="en-US" dirty="0"/>
              <a:t>页面并没有真正处理异常。如果在</a:t>
            </a:r>
            <a:r>
              <a:rPr lang="en-US" altLang="zh-CN" dirty="0"/>
              <a:t>Controller</a:t>
            </a:r>
            <a:r>
              <a:rPr lang="zh-CN" altLang="en-US" dirty="0"/>
              <a:t>中有一个使用</a:t>
            </a:r>
            <a:r>
              <a:rPr lang="en-US" altLang="zh-CN" dirty="0">
                <a:solidFill>
                  <a:srgbClr val="C00000"/>
                </a:solidFill>
              </a:rPr>
              <a:t>@ExceptionHandler</a:t>
            </a:r>
            <a:r>
              <a:rPr lang="zh-CN" altLang="en-US" dirty="0"/>
              <a:t>注解修饰的方法，那么当</a:t>
            </a:r>
            <a:r>
              <a:rPr lang="en-US" altLang="zh-CN" dirty="0"/>
              <a:t>Controller</a:t>
            </a:r>
            <a:r>
              <a:rPr lang="zh-CN" altLang="en-US" dirty="0"/>
              <a:t>的任何方法抛出异常时，</a:t>
            </a:r>
            <a:r>
              <a:rPr lang="zh-CN" altLang="en-US" dirty="0">
                <a:solidFill>
                  <a:srgbClr val="C00000"/>
                </a:solidFill>
              </a:rPr>
              <a:t>都由该方法处理异常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7-9】</a:t>
            </a:r>
            <a:r>
              <a:rPr lang="zh-CN" altLang="en-US" dirty="0"/>
              <a:t>使用</a:t>
            </a:r>
            <a:r>
              <a:rPr lang="en-US" altLang="zh-CN" dirty="0"/>
              <a:t>@ExceptionHandler</a:t>
            </a:r>
            <a:r>
              <a:rPr lang="zh-CN" altLang="en-US" dirty="0"/>
              <a:t>注解处理异常。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6C3BF-AE62-456F-BB1C-D99823FF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0141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EFC76-B451-4D72-B5F2-D130EB1E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750892" cy="87908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．在控制器类中添加使用</a:t>
            </a:r>
            <a:r>
              <a:rPr lang="en-US" altLang="zh-CN" sz="2400" dirty="0"/>
              <a:t>@ExceptionHandler</a:t>
            </a:r>
            <a:r>
              <a:rPr lang="zh-CN" altLang="en-US" sz="2400" dirty="0"/>
              <a:t>注解修饰的方法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806CF-3568-4153-A515-419708F2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3E8790-0AAB-42C2-AFB3-2838B522C205}"/>
              </a:ext>
            </a:extLst>
          </p:cNvPr>
          <p:cNvSpPr txBox="1"/>
          <p:nvPr/>
        </p:nvSpPr>
        <p:spPr>
          <a:xfrm>
            <a:off x="881349" y="1520328"/>
            <a:ext cx="7227065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@ExceptionHandler(value=Exception.class)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String handlerException(Exception e)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数据库异常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if (e instanceof SQLException)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"sqlError";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 else if (e instanceof MyException) {//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自定义异常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"myError";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 else {//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未知异常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"error";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6347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4CE01-E951-43B4-A3B5-939AC211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</a:t>
            </a:r>
            <a:r>
              <a:rPr lang="zh-CN" altLang="en-US" sz="3200" dirty="0"/>
              <a:t>．创建</a:t>
            </a:r>
            <a:r>
              <a:rPr lang="en-US" altLang="zh-CN" sz="3200" dirty="0" err="1"/>
              <a:t>sqlError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myError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noError</a:t>
            </a:r>
            <a:r>
              <a:rPr lang="zh-CN" altLang="en-US" sz="3200" dirty="0"/>
              <a:t>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25FD3-95A2-468E-8F01-755772F2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ch7_3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en-US" altLang="zh-CN" dirty="0"/>
              <a:t>/main/resources/templates</a:t>
            </a:r>
            <a:r>
              <a:rPr lang="zh-CN" altLang="en-US" dirty="0"/>
              <a:t>目录下，创建</a:t>
            </a:r>
            <a:r>
              <a:rPr lang="en-US" altLang="zh-CN" dirty="0" err="1">
                <a:solidFill>
                  <a:srgbClr val="C00000"/>
                </a:solidFill>
              </a:rPr>
              <a:t>sqlError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myError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noError</a:t>
            </a:r>
            <a:r>
              <a:rPr lang="zh-CN" altLang="en-US" dirty="0"/>
              <a:t>页面。</a:t>
            </a:r>
            <a:r>
              <a:rPr lang="zh-CN" altLang="en-US" dirty="0">
                <a:solidFill>
                  <a:srgbClr val="C00000"/>
                </a:solidFill>
              </a:rPr>
              <a:t>当发生</a:t>
            </a:r>
            <a:r>
              <a:rPr lang="en-US" altLang="zh-CN" dirty="0" err="1">
                <a:solidFill>
                  <a:srgbClr val="C00000"/>
                </a:solidFill>
              </a:rPr>
              <a:t>SQLException</a:t>
            </a:r>
            <a:r>
              <a:rPr lang="zh-CN" altLang="en-US" dirty="0">
                <a:solidFill>
                  <a:srgbClr val="C00000"/>
                </a:solidFill>
              </a:rPr>
              <a:t>异常时</a:t>
            </a:r>
            <a:r>
              <a:rPr lang="zh-CN" altLang="en-US" dirty="0"/>
              <a:t>，</a:t>
            </a:r>
            <a:r>
              <a:rPr lang="en-US" altLang="zh-CN" dirty="0"/>
              <a:t>Spring Boot</a:t>
            </a:r>
            <a:r>
              <a:rPr lang="zh-CN" altLang="en-US" dirty="0"/>
              <a:t>处理后，显示</a:t>
            </a:r>
            <a:r>
              <a:rPr lang="en-US" altLang="zh-CN" dirty="0" err="1"/>
              <a:t>sqlError</a:t>
            </a:r>
            <a:r>
              <a:rPr lang="zh-CN" altLang="en-US" dirty="0"/>
              <a:t>页面；</a:t>
            </a:r>
            <a:r>
              <a:rPr lang="zh-CN" altLang="en-US" dirty="0">
                <a:solidFill>
                  <a:srgbClr val="C00000"/>
                </a:solidFill>
              </a:rPr>
              <a:t>当发生</a:t>
            </a:r>
            <a:r>
              <a:rPr lang="en-US" altLang="zh-CN" dirty="0" err="1">
                <a:solidFill>
                  <a:srgbClr val="C00000"/>
                </a:solidFill>
              </a:rPr>
              <a:t>MyException</a:t>
            </a:r>
            <a:r>
              <a:rPr lang="zh-CN" altLang="en-US" dirty="0">
                <a:solidFill>
                  <a:srgbClr val="C00000"/>
                </a:solidFill>
              </a:rPr>
              <a:t>异常时</a:t>
            </a:r>
            <a:r>
              <a:rPr lang="zh-CN" altLang="en-US" dirty="0"/>
              <a:t>，</a:t>
            </a:r>
            <a:r>
              <a:rPr lang="en-US" altLang="zh-CN" dirty="0"/>
              <a:t>Spring Boot</a:t>
            </a:r>
            <a:r>
              <a:rPr lang="zh-CN" altLang="en-US" dirty="0"/>
              <a:t>处理后，显示</a:t>
            </a:r>
            <a:r>
              <a:rPr lang="en-US" altLang="zh-CN" dirty="0" err="1"/>
              <a:t>myError</a:t>
            </a:r>
            <a:r>
              <a:rPr lang="zh-CN" altLang="en-US" dirty="0"/>
              <a:t>页面；</a:t>
            </a:r>
            <a:r>
              <a:rPr lang="zh-CN" altLang="en-US" dirty="0">
                <a:solidFill>
                  <a:srgbClr val="C00000"/>
                </a:solidFill>
              </a:rPr>
              <a:t>当发生未知异常时</a:t>
            </a:r>
            <a:r>
              <a:rPr lang="zh-CN" altLang="en-US" dirty="0"/>
              <a:t>，</a:t>
            </a:r>
            <a:r>
              <a:rPr lang="en-US" altLang="zh-CN" dirty="0"/>
              <a:t>Spring Boot</a:t>
            </a:r>
            <a:r>
              <a:rPr lang="zh-CN" altLang="en-US" dirty="0"/>
              <a:t>处理后，显示</a:t>
            </a:r>
            <a:r>
              <a:rPr lang="en-US" altLang="zh-CN" dirty="0" err="1"/>
              <a:t>noError</a:t>
            </a:r>
            <a:r>
              <a:rPr lang="zh-CN" altLang="en-US" dirty="0"/>
              <a:t>页面。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2DBF42-EB2F-4DF5-8E3E-DABB9FDE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1059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75703-70E5-424A-A1AF-C8522E2D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02F73-4A65-4876-993A-1F3398C6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再次运行</a:t>
            </a:r>
            <a:r>
              <a:rPr lang="en-US" altLang="zh-CN" dirty="0"/>
              <a:t>Ch73Application</a:t>
            </a:r>
            <a:r>
              <a:rPr lang="zh-CN" altLang="en-US" dirty="0"/>
              <a:t>主类后，访问</a:t>
            </a:r>
            <a:r>
              <a:rPr lang="en-US" altLang="zh-CN" dirty="0"/>
              <a:t>http://localhost:8080/ch7_3/</a:t>
            </a:r>
            <a:r>
              <a:rPr lang="zh-CN" altLang="en-US" dirty="0"/>
              <a:t>打开</a:t>
            </a:r>
            <a:r>
              <a:rPr lang="en-US" altLang="zh-CN" dirty="0"/>
              <a:t>index.html</a:t>
            </a:r>
            <a:r>
              <a:rPr lang="zh-CN" altLang="en-US" dirty="0"/>
              <a:t>页面，单击“处理数据库异常”链接时，执行控制器中的</a:t>
            </a:r>
            <a:r>
              <a:rPr lang="en-US" altLang="zh-CN" dirty="0"/>
              <a:t>public void </a:t>
            </a:r>
            <a:r>
              <a:rPr lang="en-US" altLang="zh-CN" dirty="0" err="1"/>
              <a:t>db</a:t>
            </a:r>
            <a:r>
              <a:rPr lang="en-US" altLang="zh-CN" dirty="0"/>
              <a:t>() throws </a:t>
            </a:r>
            <a:r>
              <a:rPr lang="en-US" altLang="zh-CN" dirty="0" err="1"/>
              <a:t>SQLException</a:t>
            </a:r>
            <a:r>
              <a:rPr lang="zh-CN" altLang="en-US" dirty="0"/>
              <a:t>方法，该方法抛出了</a:t>
            </a:r>
            <a:r>
              <a:rPr lang="en-US" altLang="zh-CN" dirty="0" err="1"/>
              <a:t>SQLException</a:t>
            </a:r>
            <a:r>
              <a:rPr lang="zh-CN" altLang="en-US" dirty="0"/>
              <a:t>，这时</a:t>
            </a:r>
            <a:r>
              <a:rPr lang="en-US" altLang="zh-CN" dirty="0"/>
              <a:t>Spring Boot</a:t>
            </a:r>
            <a:r>
              <a:rPr lang="zh-CN" altLang="en-US" dirty="0"/>
              <a:t>会</a:t>
            </a:r>
            <a:r>
              <a:rPr lang="zh-CN" altLang="en-US" dirty="0">
                <a:solidFill>
                  <a:srgbClr val="C00000"/>
                </a:solidFill>
              </a:rPr>
              <a:t>自动执行使用</a:t>
            </a:r>
            <a:r>
              <a:rPr lang="en-US" altLang="zh-CN" dirty="0">
                <a:solidFill>
                  <a:srgbClr val="C00000"/>
                </a:solidFill>
              </a:rPr>
              <a:t>@ExceptionHandler</a:t>
            </a:r>
            <a:r>
              <a:rPr lang="zh-CN" altLang="en-US" dirty="0">
                <a:solidFill>
                  <a:srgbClr val="C00000"/>
                </a:solidFill>
              </a:rPr>
              <a:t>注解修饰的方法</a:t>
            </a:r>
            <a:r>
              <a:rPr lang="en-US" altLang="zh-CN" dirty="0"/>
              <a:t>public String </a:t>
            </a:r>
            <a:r>
              <a:rPr lang="en-US" altLang="zh-CN" dirty="0" err="1"/>
              <a:t>handlerException</a:t>
            </a:r>
            <a:r>
              <a:rPr lang="en-US" altLang="zh-CN" dirty="0"/>
              <a:t>(Exception e)</a:t>
            </a:r>
            <a:r>
              <a:rPr lang="zh-CN" altLang="en-US" dirty="0"/>
              <a:t>进行异常处理并打开</a:t>
            </a:r>
            <a:r>
              <a:rPr lang="en-US" altLang="zh-CN" dirty="0"/>
              <a:t>sqlError.html</a:t>
            </a:r>
            <a:r>
              <a:rPr lang="zh-CN" altLang="en-US" dirty="0"/>
              <a:t>页面，</a:t>
            </a:r>
            <a:r>
              <a:rPr lang="zh-CN" altLang="en-US" dirty="0">
                <a:solidFill>
                  <a:srgbClr val="C00000"/>
                </a:solidFill>
              </a:rPr>
              <a:t>同时观察控制台没有抛出异常信息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4AC9B8-4010-4E19-B3C9-E121E35E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2C4585-A8DF-4210-9C1D-5B3394C232C9}"/>
              </a:ext>
            </a:extLst>
          </p:cNvPr>
          <p:cNvSpPr txBox="1"/>
          <p:nvPr/>
        </p:nvSpPr>
        <p:spPr>
          <a:xfrm>
            <a:off x="1205387" y="5105648"/>
            <a:ext cx="4329629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！！！</a:t>
            </a:r>
            <a:r>
              <a:rPr lang="zh-CN" altLang="en-US" b="1" dirty="0">
                <a:solidFill>
                  <a:srgbClr val="C00000"/>
                </a:solidFill>
              </a:rPr>
              <a:t>注意：</a:t>
            </a:r>
            <a:r>
              <a:rPr lang="zh-CN" altLang="en-US" dirty="0"/>
              <a:t>单击“</a:t>
            </a:r>
            <a:r>
              <a:rPr lang="en-US" altLang="zh-CN" dirty="0"/>
              <a:t>404</a:t>
            </a:r>
            <a:r>
              <a:rPr lang="zh-CN" altLang="en-US" dirty="0"/>
              <a:t>错误”链接时，还是由自定义</a:t>
            </a:r>
            <a:r>
              <a:rPr lang="en-US" altLang="zh-CN" dirty="0"/>
              <a:t>error</a:t>
            </a:r>
            <a:r>
              <a:rPr lang="zh-CN" altLang="en-US" dirty="0"/>
              <a:t>页面显示错误信息，这是因为没有执行控制器中抛出异常的方法，进而不会执行使用</a:t>
            </a:r>
            <a:r>
              <a:rPr lang="en-US" altLang="zh-CN" dirty="0"/>
              <a:t>@ExceptionHandler</a:t>
            </a:r>
            <a:r>
              <a:rPr lang="zh-CN" altLang="en-US" dirty="0"/>
              <a:t>注解修饰的方法。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6D5390-B8F6-4CB7-B068-2FF90A2A4616}"/>
              </a:ext>
            </a:extLst>
          </p:cNvPr>
          <p:cNvSpPr txBox="1"/>
          <p:nvPr/>
        </p:nvSpPr>
        <p:spPr>
          <a:xfrm>
            <a:off x="6345716" y="4828650"/>
            <a:ext cx="4461831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？？？</a:t>
            </a:r>
            <a:r>
              <a:rPr lang="zh-CN" altLang="en-US" sz="18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在控制器中添加使用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@ExceptionHandler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注解修饰的方法才能处理异常。而一个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应用中往往存在多个控制器，不太合适在每个控制器中添加使用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@ExceptionHandler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注解修饰的方法进行异常处理。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怎么办</a:t>
            </a:r>
            <a:r>
              <a:rPr lang="zh-CN" altLang="en-U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5314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BA1C5-FADF-4535-A299-B6FFF8FB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Spring Boot</a:t>
            </a:r>
            <a:r>
              <a:rPr lang="zh-CN" altLang="en-US" dirty="0"/>
              <a:t>的异常统一处理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88FF4-0B79-493A-B5E4-C8D64DB0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7.5.1 </a:t>
            </a:r>
            <a:r>
              <a:rPr lang="zh-CN" altLang="en-US" dirty="0"/>
              <a:t>自定义</a:t>
            </a:r>
            <a:r>
              <a:rPr lang="en-US" altLang="zh-CN" dirty="0"/>
              <a:t>error</a:t>
            </a:r>
            <a:r>
              <a:rPr lang="zh-CN" altLang="en-US" dirty="0"/>
              <a:t>页面</a:t>
            </a:r>
            <a:endParaRPr lang="en-US" altLang="zh-CN" dirty="0"/>
          </a:p>
          <a:p>
            <a:r>
              <a:rPr lang="en-US" altLang="zh-CN" dirty="0"/>
              <a:t>7.5.2 @ExceptionHandler</a:t>
            </a:r>
            <a:r>
              <a:rPr lang="zh-CN" altLang="en-US" dirty="0"/>
              <a:t>注解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7.5.3 @ControllerAdvice</a:t>
            </a:r>
            <a:r>
              <a:rPr lang="zh-CN" altLang="en-US" dirty="0">
                <a:solidFill>
                  <a:srgbClr val="C00000"/>
                </a:solidFill>
              </a:rPr>
              <a:t>注解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BAEC8-BAF3-4B45-B182-1BE3D1F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1940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9D895-15C7-4E02-BB24-CEA241B7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7.5.3 @ControllerAdvice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15967-BEC7-44CB-AF0C-3E286E79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@ControllerAdvice</a:t>
            </a:r>
            <a:r>
              <a:rPr lang="zh-CN" altLang="en-US" dirty="0"/>
              <a:t>注解，顾名思义，是一个增强的</a:t>
            </a:r>
            <a:r>
              <a:rPr lang="en-US" altLang="zh-CN" dirty="0"/>
              <a:t>Controller</a:t>
            </a:r>
            <a:r>
              <a:rPr lang="zh-CN" altLang="en-US" dirty="0"/>
              <a:t>。使用该</a:t>
            </a:r>
            <a:r>
              <a:rPr lang="en-US" altLang="zh-CN" dirty="0"/>
              <a:t>Controller</a:t>
            </a:r>
            <a:r>
              <a:rPr lang="zh-CN" altLang="en-US" dirty="0"/>
              <a:t>，可以实现三个方面的功能：</a:t>
            </a:r>
            <a:r>
              <a:rPr lang="zh-CN" altLang="en-US" dirty="0">
                <a:solidFill>
                  <a:srgbClr val="C00000"/>
                </a:solidFill>
              </a:rPr>
              <a:t>全局异常处理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全局数据绑定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C00000"/>
                </a:solidFill>
              </a:rPr>
              <a:t>全局数据预处理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@ControllerAdvice</a:t>
            </a:r>
            <a:r>
              <a:rPr lang="zh-CN" altLang="en-US" dirty="0"/>
              <a:t>注解的类是当前</a:t>
            </a:r>
            <a:r>
              <a:rPr lang="en-US" altLang="zh-CN" dirty="0"/>
              <a:t>Spring Boot</a:t>
            </a:r>
            <a:r>
              <a:rPr lang="zh-CN" altLang="en-US" dirty="0"/>
              <a:t>应用中所有类的统一异常处理类，该类中使用</a:t>
            </a:r>
            <a:r>
              <a:rPr lang="en-US" altLang="zh-CN" dirty="0">
                <a:solidFill>
                  <a:srgbClr val="C00000"/>
                </a:solidFill>
              </a:rPr>
              <a:t>@ExceptionHandler</a:t>
            </a:r>
            <a:r>
              <a:rPr lang="zh-CN" altLang="en-US" dirty="0"/>
              <a:t>注解的方法用来统一处理异常，不需要在每个</a:t>
            </a:r>
            <a:r>
              <a:rPr lang="en-US" altLang="zh-CN" dirty="0"/>
              <a:t>Controller</a:t>
            </a:r>
            <a:r>
              <a:rPr lang="zh-CN" altLang="en-US" dirty="0"/>
              <a:t>中逐一定义异常处理方法，这是因为被</a:t>
            </a:r>
            <a:r>
              <a:rPr lang="en-US" altLang="zh-CN" dirty="0">
                <a:solidFill>
                  <a:srgbClr val="C00000"/>
                </a:solidFill>
              </a:rPr>
              <a:t>@ExceptionHandler</a:t>
            </a:r>
            <a:r>
              <a:rPr lang="zh-CN" altLang="en-US" dirty="0"/>
              <a:t>注解的方法对所有注解了</a:t>
            </a:r>
            <a:r>
              <a:rPr lang="en-US" altLang="zh-CN" dirty="0">
                <a:solidFill>
                  <a:srgbClr val="C00000"/>
                </a:solidFill>
              </a:rPr>
              <a:t>@RequestMapping</a:t>
            </a:r>
            <a:r>
              <a:rPr lang="zh-CN" altLang="en-US" dirty="0"/>
              <a:t>的控制器方法</a:t>
            </a:r>
            <a:r>
              <a:rPr lang="zh-CN" altLang="en-US" dirty="0">
                <a:solidFill>
                  <a:srgbClr val="C00000"/>
                </a:solidFill>
              </a:rPr>
              <a:t>统一处理异常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7-10】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@ControllerAdvice</a:t>
            </a:r>
            <a:r>
              <a:rPr lang="zh-CN" altLang="en-US" dirty="0"/>
              <a:t>注解进行全局异常处理。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5C964E-9FEB-49D6-A460-EC9E4F09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236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29796-B167-4551-A6D6-B6F326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．创建使用</a:t>
            </a:r>
            <a:r>
              <a:rPr lang="en-US" altLang="zh-CN" sz="3200" dirty="0"/>
              <a:t>@ControllerAdvice</a:t>
            </a:r>
            <a:r>
              <a:rPr lang="zh-CN" altLang="en-US" sz="3200" dirty="0"/>
              <a:t>注解的类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7CE73-371E-43A8-AD3B-BDAEE4F4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ch7_3</a:t>
            </a:r>
            <a:r>
              <a:rPr lang="zh-CN" altLang="en-US" dirty="0"/>
              <a:t>的</a:t>
            </a:r>
            <a:r>
              <a:rPr lang="en-US" altLang="zh-CN" dirty="0"/>
              <a:t>com.ch.ch7_3.controller</a:t>
            </a:r>
            <a:r>
              <a:rPr lang="zh-CN" altLang="en-US" dirty="0"/>
              <a:t>包中，创建名为</a:t>
            </a:r>
            <a:r>
              <a:rPr lang="en-US" altLang="zh-CN" dirty="0" err="1"/>
              <a:t>GlobalExceptionHandlerController</a:t>
            </a:r>
            <a:r>
              <a:rPr lang="zh-CN" altLang="en-US" dirty="0"/>
              <a:t>的类。使用</a:t>
            </a:r>
            <a:r>
              <a:rPr lang="en-US" altLang="zh-CN" dirty="0">
                <a:solidFill>
                  <a:srgbClr val="C00000"/>
                </a:solidFill>
              </a:rPr>
              <a:t>@ControllerAdvice</a:t>
            </a:r>
            <a:r>
              <a:rPr lang="zh-CN" altLang="en-US" dirty="0"/>
              <a:t>注解修饰该类，并将例</a:t>
            </a:r>
            <a:r>
              <a:rPr lang="en-US" altLang="zh-CN" dirty="0"/>
              <a:t>【7-9】</a:t>
            </a:r>
            <a:r>
              <a:rPr lang="zh-CN" altLang="en-US" dirty="0"/>
              <a:t>中使用</a:t>
            </a:r>
            <a:r>
              <a:rPr lang="en-US" altLang="zh-CN" dirty="0">
                <a:solidFill>
                  <a:srgbClr val="C00000"/>
                </a:solidFill>
              </a:rPr>
              <a:t>@ExceptionHandler</a:t>
            </a:r>
            <a:r>
              <a:rPr lang="zh-CN" altLang="en-US" dirty="0"/>
              <a:t>注解修饰的方法移到该类中。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3F0563-E993-47CD-9B65-6B905F68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1855C6-4FD9-459D-B7DB-272153565A5A}"/>
              </a:ext>
            </a:extLst>
          </p:cNvPr>
          <p:cNvSpPr txBox="1"/>
          <p:nvPr/>
        </p:nvSpPr>
        <p:spPr>
          <a:xfrm>
            <a:off x="1069555" y="3318570"/>
            <a:ext cx="7821058" cy="35394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@ControllerAdvice</a:t>
            </a:r>
            <a:endParaRPr lang="zh-CN" altLang="zh-CN" sz="16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GlobalExceptionHandlerController 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@ExceptionHandler(value=Exception.class)</a:t>
            </a:r>
            <a:endParaRPr lang="zh-CN" altLang="zh-CN" sz="16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handlerException(Exception e) 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//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数据库异常</a:t>
            </a:r>
          </a:p>
          <a:p>
            <a:pPr indent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if (e instanceof SQLException) 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return "sqlError";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} else if (e instanceof MyException) {//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自定义异常</a:t>
            </a:r>
          </a:p>
          <a:p>
            <a:pPr indent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return "myError";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} else {//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未知异常</a:t>
            </a:r>
          </a:p>
          <a:p>
            <a:pPr indent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return "noError";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3554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4596A-F045-42B2-81E3-2215DE15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0B88C-ACED-459A-8709-81EF9382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再次运行</a:t>
            </a:r>
            <a:r>
              <a:rPr lang="en-US" altLang="zh-CN" dirty="0"/>
              <a:t>Ch73Application</a:t>
            </a:r>
            <a:r>
              <a:rPr lang="zh-CN" altLang="en-US" dirty="0"/>
              <a:t>主类后，访问</a:t>
            </a:r>
            <a:r>
              <a:rPr lang="en-US" altLang="zh-CN" dirty="0">
                <a:solidFill>
                  <a:srgbClr val="C00000"/>
                </a:solidFill>
              </a:rPr>
              <a:t>http://localhost:8080/ch7_3/</a:t>
            </a:r>
            <a:r>
              <a:rPr lang="zh-CN" altLang="en-US" dirty="0"/>
              <a:t>打开</a:t>
            </a:r>
            <a:r>
              <a:rPr lang="en-US" altLang="zh-CN" dirty="0"/>
              <a:t>index.html</a:t>
            </a:r>
            <a:r>
              <a:rPr lang="zh-CN" altLang="en-US" dirty="0"/>
              <a:t>页面测试即可。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B76CB-B10B-47C8-A79A-E5EA0C70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5004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98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7.1 Spring Boot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开发支持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7.2 </a:t>
            </a:r>
            <a:r>
              <a:rPr kumimoji="1" lang="en-US" altLang="zh-CN" dirty="0" err="1"/>
              <a:t>Thymeleaf</a:t>
            </a:r>
            <a:r>
              <a:rPr kumimoji="1" lang="zh-CN" altLang="en-US" dirty="0"/>
              <a:t>模板引擎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7.3 Spring Boot</a:t>
            </a:r>
            <a:r>
              <a:rPr kumimoji="1" lang="zh-CN" altLang="en-US" dirty="0"/>
              <a:t>处理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7.4 Spring Boot</a:t>
            </a:r>
            <a:r>
              <a:rPr kumimoji="1" lang="zh-CN" altLang="en-US" dirty="0"/>
              <a:t>文件上传与下载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7.5 Spring Boot</a:t>
            </a:r>
            <a:r>
              <a:rPr kumimoji="1" lang="zh-CN" altLang="en-US" dirty="0"/>
              <a:t>的异常统一处理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7.6 Spring Boot</a:t>
            </a:r>
            <a:r>
              <a:rPr kumimoji="1" lang="zh-CN" altLang="en-US" dirty="0">
                <a:solidFill>
                  <a:srgbClr val="C00000"/>
                </a:solidFill>
              </a:rPr>
              <a:t>对</a:t>
            </a:r>
            <a:r>
              <a:rPr kumimoji="1" lang="en-US" altLang="zh-CN" dirty="0">
                <a:solidFill>
                  <a:srgbClr val="C00000"/>
                </a:solidFill>
              </a:rPr>
              <a:t>JSP</a:t>
            </a:r>
            <a:r>
              <a:rPr kumimoji="1" lang="zh-CN" altLang="en-US" dirty="0">
                <a:solidFill>
                  <a:srgbClr val="C00000"/>
                </a:solidFill>
              </a:rPr>
              <a:t>的支持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7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9547</TotalTime>
  <Words>9383</Words>
  <Application>Microsoft Office PowerPoint</Application>
  <PresentationFormat>宽屏</PresentationFormat>
  <Paragraphs>918</Paragraphs>
  <Slides>110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17" baseType="lpstr">
      <vt:lpstr>等线</vt:lpstr>
      <vt:lpstr>Microsoft YaHei</vt:lpstr>
      <vt:lpstr>Microsoft YaHei</vt:lpstr>
      <vt:lpstr>Arial</vt:lpstr>
      <vt:lpstr>Times New Roman</vt:lpstr>
      <vt:lpstr>Wingdings</vt:lpstr>
      <vt:lpstr>Office 主题​​</vt:lpstr>
      <vt:lpstr>第七章 Spring Boot的Web开发</vt:lpstr>
      <vt:lpstr>本章目标</vt:lpstr>
      <vt:lpstr>本章内容</vt:lpstr>
      <vt:lpstr>7.1 Spring Boot的Web开发支持</vt:lpstr>
      <vt:lpstr>本章内容</vt:lpstr>
      <vt:lpstr>7.2 Thymeleaf模板引擎</vt:lpstr>
      <vt:lpstr>7.2.1 Spring Boot的Thymeleaf支持</vt:lpstr>
      <vt:lpstr>创建Spring Starter Project</vt:lpstr>
      <vt:lpstr>选择依赖</vt:lpstr>
      <vt:lpstr>打开项目目录</vt:lpstr>
      <vt:lpstr>创建控制器类</vt:lpstr>
      <vt:lpstr>新建index.html页面</vt:lpstr>
      <vt:lpstr>设置Web应用的上下文路径</vt:lpstr>
      <vt:lpstr>7.2 Thymeleaf模板引擎</vt:lpstr>
      <vt:lpstr>7.2.2 Thymeleaf基础语法</vt:lpstr>
      <vt:lpstr>输出内容</vt:lpstr>
      <vt:lpstr>基本表达式</vt:lpstr>
      <vt:lpstr>基本表达式</vt:lpstr>
      <vt:lpstr>引入URL</vt:lpstr>
      <vt:lpstr>访问WebContext对象中的属性</vt:lpstr>
      <vt:lpstr>运算符</vt:lpstr>
      <vt:lpstr>条件判断</vt:lpstr>
      <vt:lpstr>循环</vt:lpstr>
      <vt:lpstr>循环</vt:lpstr>
      <vt:lpstr>内置对象</vt:lpstr>
      <vt:lpstr>7.2 Thymeleaf模板引擎</vt:lpstr>
      <vt:lpstr>7.2.3 Thymeleaf的常用属性</vt:lpstr>
      <vt:lpstr>7.2.3 Thymeleaf的常用属性</vt:lpstr>
      <vt:lpstr>7.2.3 Thymeleaf的常用属性</vt:lpstr>
      <vt:lpstr>7.2.3 Thymeleaf的常用属性</vt:lpstr>
      <vt:lpstr>7.2.3 Thymeleaf的常用属性</vt:lpstr>
      <vt:lpstr>2）创建控制器类</vt:lpstr>
      <vt:lpstr>3）创建页面表示层</vt:lpstr>
      <vt:lpstr>4）运行</vt:lpstr>
      <vt:lpstr>7.2.3 Thymeleaf的常用属性</vt:lpstr>
      <vt:lpstr>7.2.3 Thymeleaf的常用属性</vt:lpstr>
      <vt:lpstr>7.2 Thymeleaf模板引擎</vt:lpstr>
      <vt:lpstr>7.2.4 Spring Boot与Thymeleaf实现页面信息国际化</vt:lpstr>
      <vt:lpstr>2．添加配置文件内容，引入资源属性文件</vt:lpstr>
      <vt:lpstr>3．重写localeResolver方法配置语言区域选择</vt:lpstr>
      <vt:lpstr>4．创建控制器类I18nTestController</vt:lpstr>
      <vt:lpstr>5．创建视图页面，并获得国际化信息</vt:lpstr>
      <vt:lpstr>6．运行</vt:lpstr>
      <vt:lpstr>7.2 Thymeleaf模板引擎</vt:lpstr>
      <vt:lpstr>7.2.5 Spring Boot与Thymeleaf的表单验证</vt:lpstr>
      <vt:lpstr>1．空检查</vt:lpstr>
      <vt:lpstr>2．booelan检查</vt:lpstr>
      <vt:lpstr>3．长度检查</vt:lpstr>
      <vt:lpstr>4．日期检查</vt:lpstr>
      <vt:lpstr>5．数值检查</vt:lpstr>
      <vt:lpstr>5．数值检查</vt:lpstr>
      <vt:lpstr>7.2.5 Spring Boot与Thymeleaf的表单验证</vt:lpstr>
      <vt:lpstr>2．创建表单实体模型</vt:lpstr>
      <vt:lpstr>3．创建控制器</vt:lpstr>
      <vt:lpstr>4．创建视图页面</vt:lpstr>
      <vt:lpstr>5．运行</vt:lpstr>
      <vt:lpstr>7.2 Thymeleaf模板引擎</vt:lpstr>
      <vt:lpstr>7.2.6 基于Thymeleaf与BootStrap的Web开发实例</vt:lpstr>
      <vt:lpstr>1．创建基于Thymeleaf模板引擎的Spring Boot Web应用ch7_2</vt:lpstr>
      <vt:lpstr>2．设置Web应用ch7_2的上下文路径</vt:lpstr>
      <vt:lpstr>3．创建实体类Book</vt:lpstr>
      <vt:lpstr>4．创建控制器类ThymeleafController</vt:lpstr>
      <vt:lpstr>5．整理脚本样式静态文件</vt:lpstr>
      <vt:lpstr>6．View视图页面</vt:lpstr>
      <vt:lpstr>7．运行</vt:lpstr>
      <vt:lpstr>本章内容</vt:lpstr>
      <vt:lpstr>7.3 Spring Boot处理JSON数据</vt:lpstr>
      <vt:lpstr>7.3 Spring Boot处理JSON数据</vt:lpstr>
      <vt:lpstr>1．创建实体类</vt:lpstr>
      <vt:lpstr>2．创建视图页面</vt:lpstr>
      <vt:lpstr>3．创建控制器</vt:lpstr>
      <vt:lpstr>4．运行</vt:lpstr>
      <vt:lpstr>本章内容</vt:lpstr>
      <vt:lpstr>7.4 Spring Boot文件上传与下载</vt:lpstr>
      <vt:lpstr>1．引入Apache Commons FileUpload组件依赖</vt:lpstr>
      <vt:lpstr>2．设置上传文件大小限制</vt:lpstr>
      <vt:lpstr>3．创建选择文件视图页面</vt:lpstr>
      <vt:lpstr>4．创建控制器</vt:lpstr>
      <vt:lpstr>5．创建文件下载视图页面</vt:lpstr>
      <vt:lpstr>6．运行</vt:lpstr>
      <vt:lpstr>本章内容</vt:lpstr>
      <vt:lpstr>7.5 Spring Boot的异常统一处理</vt:lpstr>
      <vt:lpstr>7.5.1 自定义error页面</vt:lpstr>
      <vt:lpstr>7.5.1 自定义error页面</vt:lpstr>
      <vt:lpstr>3．创建自定义异常类MyException</vt:lpstr>
      <vt:lpstr>4．创建控制器类TestHandleExceptionController</vt:lpstr>
      <vt:lpstr>5．整理脚本样式静态文件</vt:lpstr>
      <vt:lpstr>6．View视图页面</vt:lpstr>
      <vt:lpstr>7．运行</vt:lpstr>
      <vt:lpstr>7.5 Spring Boot的异常统一处理</vt:lpstr>
      <vt:lpstr>7.5.2 @ExceptionHandler注解</vt:lpstr>
      <vt:lpstr>1．在控制器类中添加使用@ExceptionHandler注解修饰的方法</vt:lpstr>
      <vt:lpstr>2．创建sqlError、myError和noError页面</vt:lpstr>
      <vt:lpstr>3．运行</vt:lpstr>
      <vt:lpstr>7.5 Spring Boot的异常统一处理</vt:lpstr>
      <vt:lpstr>7.5.3 @ControllerAdvice注解</vt:lpstr>
      <vt:lpstr>1．创建使用@ControllerAdvice注解的类</vt:lpstr>
      <vt:lpstr>2．运行</vt:lpstr>
      <vt:lpstr>本章内容</vt:lpstr>
      <vt:lpstr>7.6 Spring Boot对JSP的支持</vt:lpstr>
      <vt:lpstr>1．创建Spring Boot Web应用ch7_4</vt:lpstr>
      <vt:lpstr>2．修改pom.xml文件，添加Servlet、Tomcat和JSTL依赖</vt:lpstr>
      <vt:lpstr>3．设置Web应用ch7_4的上下文路径及页面配置信息</vt:lpstr>
      <vt:lpstr>4．创建实体类Book</vt:lpstr>
      <vt:lpstr>5．创建控制器类ThymeleafController</vt:lpstr>
      <vt:lpstr>6．整理脚本样式静态文件</vt:lpstr>
      <vt:lpstr>7．View视图页面</vt:lpstr>
      <vt:lpstr>8．运行</vt:lpstr>
      <vt:lpstr>本章总结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1401</cp:revision>
  <dcterms:created xsi:type="dcterms:W3CDTF">2021-01-06T05:35:51Z</dcterms:created>
  <dcterms:modified xsi:type="dcterms:W3CDTF">2021-11-02T12:49:22Z</dcterms:modified>
</cp:coreProperties>
</file>