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67"/>
  </p:notesMasterIdLst>
  <p:sldIdLst>
    <p:sldId id="1257" r:id="rId2"/>
    <p:sldId id="991" r:id="rId3"/>
    <p:sldId id="1258" r:id="rId4"/>
    <p:sldId id="1361" r:id="rId5"/>
    <p:sldId id="1363" r:id="rId6"/>
    <p:sldId id="1364" r:id="rId7"/>
    <p:sldId id="1365" r:id="rId8"/>
    <p:sldId id="1366" r:id="rId9"/>
    <p:sldId id="1367" r:id="rId10"/>
    <p:sldId id="1368" r:id="rId11"/>
    <p:sldId id="1370" r:id="rId12"/>
    <p:sldId id="1369" r:id="rId13"/>
    <p:sldId id="1371" r:id="rId14"/>
    <p:sldId id="1362" r:id="rId15"/>
    <p:sldId id="1372" r:id="rId16"/>
    <p:sldId id="1373" r:id="rId17"/>
    <p:sldId id="1374" r:id="rId18"/>
    <p:sldId id="1375" r:id="rId19"/>
    <p:sldId id="1376" r:id="rId20"/>
    <p:sldId id="1377" r:id="rId21"/>
    <p:sldId id="1378" r:id="rId22"/>
    <p:sldId id="1379" r:id="rId23"/>
    <p:sldId id="1380" r:id="rId24"/>
    <p:sldId id="1381" r:id="rId25"/>
    <p:sldId id="1383" r:id="rId26"/>
    <p:sldId id="1384" r:id="rId27"/>
    <p:sldId id="1385" r:id="rId28"/>
    <p:sldId id="1386" r:id="rId29"/>
    <p:sldId id="1382" r:id="rId30"/>
    <p:sldId id="1390" r:id="rId31"/>
    <p:sldId id="1391" r:id="rId32"/>
    <p:sldId id="1393" r:id="rId33"/>
    <p:sldId id="1394" r:id="rId34"/>
    <p:sldId id="1395" r:id="rId35"/>
    <p:sldId id="1396" r:id="rId36"/>
    <p:sldId id="1397" r:id="rId37"/>
    <p:sldId id="1398" r:id="rId38"/>
    <p:sldId id="1392" r:id="rId39"/>
    <p:sldId id="1399" r:id="rId40"/>
    <p:sldId id="1400" r:id="rId41"/>
    <p:sldId id="1401" r:id="rId42"/>
    <p:sldId id="1402" r:id="rId43"/>
    <p:sldId id="1403" r:id="rId44"/>
    <p:sldId id="1404" r:id="rId45"/>
    <p:sldId id="1389" r:id="rId46"/>
    <p:sldId id="1405" r:id="rId47"/>
    <p:sldId id="1406" r:id="rId48"/>
    <p:sldId id="1407" r:id="rId49"/>
    <p:sldId id="1408" r:id="rId50"/>
    <p:sldId id="1409" r:id="rId51"/>
    <p:sldId id="1410" r:id="rId52"/>
    <p:sldId id="1387" r:id="rId53"/>
    <p:sldId id="1412" r:id="rId54"/>
    <p:sldId id="1411" r:id="rId55"/>
    <p:sldId id="1413" r:id="rId56"/>
    <p:sldId id="1414" r:id="rId57"/>
    <p:sldId id="1415" r:id="rId58"/>
    <p:sldId id="1416" r:id="rId59"/>
    <p:sldId id="1417" r:id="rId60"/>
    <p:sldId id="1418" r:id="rId61"/>
    <p:sldId id="1419" r:id="rId62"/>
    <p:sldId id="1420" r:id="rId63"/>
    <p:sldId id="1421" r:id="rId64"/>
    <p:sldId id="1422" r:id="rId65"/>
    <p:sldId id="1423" r:id="rId66"/>
    <p:sldId id="1424" r:id="rId67"/>
    <p:sldId id="1425" r:id="rId68"/>
    <p:sldId id="1426" r:id="rId69"/>
    <p:sldId id="1427" r:id="rId70"/>
    <p:sldId id="1428" r:id="rId71"/>
    <p:sldId id="1429" r:id="rId72"/>
    <p:sldId id="1430" r:id="rId73"/>
    <p:sldId id="1431" r:id="rId74"/>
    <p:sldId id="1388" r:id="rId75"/>
    <p:sldId id="1432" r:id="rId76"/>
    <p:sldId id="1434" r:id="rId77"/>
    <p:sldId id="1435" r:id="rId78"/>
    <p:sldId id="1436" r:id="rId79"/>
    <p:sldId id="1437" r:id="rId80"/>
    <p:sldId id="1438" r:id="rId81"/>
    <p:sldId id="1433" r:id="rId82"/>
    <p:sldId id="1440" r:id="rId83"/>
    <p:sldId id="1441" r:id="rId84"/>
    <p:sldId id="1442" r:id="rId85"/>
    <p:sldId id="1444" r:id="rId86"/>
    <p:sldId id="1445" r:id="rId87"/>
    <p:sldId id="1446" r:id="rId88"/>
    <p:sldId id="1447" r:id="rId89"/>
    <p:sldId id="1448" r:id="rId90"/>
    <p:sldId id="1449" r:id="rId91"/>
    <p:sldId id="1450" r:id="rId92"/>
    <p:sldId id="1451" r:id="rId93"/>
    <p:sldId id="1452" r:id="rId94"/>
    <p:sldId id="1453" r:id="rId95"/>
    <p:sldId id="1443" r:id="rId96"/>
    <p:sldId id="1455" r:id="rId97"/>
    <p:sldId id="1454" r:id="rId98"/>
    <p:sldId id="1439" r:id="rId99"/>
    <p:sldId id="1456" r:id="rId100"/>
    <p:sldId id="1457" r:id="rId101"/>
    <p:sldId id="1458" r:id="rId102"/>
    <p:sldId id="1460" r:id="rId103"/>
    <p:sldId id="1459" r:id="rId104"/>
    <p:sldId id="1461" r:id="rId105"/>
    <p:sldId id="1462" r:id="rId106"/>
    <p:sldId id="1463" r:id="rId107"/>
    <p:sldId id="1464" r:id="rId108"/>
    <p:sldId id="1466" r:id="rId109"/>
    <p:sldId id="1467" r:id="rId110"/>
    <p:sldId id="1468" r:id="rId111"/>
    <p:sldId id="1469" r:id="rId112"/>
    <p:sldId id="1470" r:id="rId113"/>
    <p:sldId id="1472" r:id="rId114"/>
    <p:sldId id="1471" r:id="rId115"/>
    <p:sldId id="1465" r:id="rId116"/>
    <p:sldId id="1476" r:id="rId117"/>
    <p:sldId id="1475" r:id="rId118"/>
    <p:sldId id="1477" r:id="rId119"/>
    <p:sldId id="1478" r:id="rId120"/>
    <p:sldId id="1480" r:id="rId121"/>
    <p:sldId id="1481" r:id="rId122"/>
    <p:sldId id="1482" r:id="rId123"/>
    <p:sldId id="1483" r:id="rId124"/>
    <p:sldId id="1484" r:id="rId125"/>
    <p:sldId id="1485" r:id="rId126"/>
    <p:sldId id="1487" r:id="rId127"/>
    <p:sldId id="1486" r:id="rId128"/>
    <p:sldId id="1488" r:id="rId129"/>
    <p:sldId id="1489" r:id="rId130"/>
    <p:sldId id="1490" r:id="rId131"/>
    <p:sldId id="1492" r:id="rId132"/>
    <p:sldId id="1491" r:id="rId133"/>
    <p:sldId id="1493" r:id="rId134"/>
    <p:sldId id="1494" r:id="rId135"/>
    <p:sldId id="1496" r:id="rId136"/>
    <p:sldId id="1495" r:id="rId137"/>
    <p:sldId id="1497" r:id="rId138"/>
    <p:sldId id="1498" r:id="rId139"/>
    <p:sldId id="1499" r:id="rId140"/>
    <p:sldId id="1500" r:id="rId141"/>
    <p:sldId id="1501" r:id="rId142"/>
    <p:sldId id="1502" r:id="rId143"/>
    <p:sldId id="1503" r:id="rId144"/>
    <p:sldId id="1504" r:id="rId145"/>
    <p:sldId id="1505" r:id="rId146"/>
    <p:sldId id="1506" r:id="rId147"/>
    <p:sldId id="1479" r:id="rId148"/>
    <p:sldId id="1473" r:id="rId149"/>
    <p:sldId id="1508" r:id="rId150"/>
    <p:sldId id="1507" r:id="rId151"/>
    <p:sldId id="1509" r:id="rId152"/>
    <p:sldId id="1510" r:id="rId153"/>
    <p:sldId id="1511" r:id="rId154"/>
    <p:sldId id="1512" r:id="rId155"/>
    <p:sldId id="1513" r:id="rId156"/>
    <p:sldId id="1514" r:id="rId157"/>
    <p:sldId id="1515" r:id="rId158"/>
    <p:sldId id="1516" r:id="rId159"/>
    <p:sldId id="1517" r:id="rId160"/>
    <p:sldId id="1518" r:id="rId161"/>
    <p:sldId id="1474" r:id="rId162"/>
    <p:sldId id="1519" r:id="rId163"/>
    <p:sldId id="1520" r:id="rId164"/>
    <p:sldId id="994" r:id="rId165"/>
    <p:sldId id="1360" r:id="rId1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A4DC5EF-F422-4A4A-AE2D-E811906D492D}">
          <p14:sldIdLst>
            <p14:sldId id="1257"/>
            <p14:sldId id="991"/>
            <p14:sldId id="1258"/>
            <p14:sldId id="1361"/>
            <p14:sldId id="1363"/>
            <p14:sldId id="1364"/>
            <p14:sldId id="1365"/>
            <p14:sldId id="1366"/>
            <p14:sldId id="1367"/>
            <p14:sldId id="1368"/>
            <p14:sldId id="1370"/>
            <p14:sldId id="1369"/>
            <p14:sldId id="1371"/>
            <p14:sldId id="1362"/>
            <p14:sldId id="1372"/>
            <p14:sldId id="1373"/>
            <p14:sldId id="1374"/>
            <p14:sldId id="1375"/>
            <p14:sldId id="1376"/>
            <p14:sldId id="1377"/>
            <p14:sldId id="1378"/>
            <p14:sldId id="1379"/>
            <p14:sldId id="1380"/>
            <p14:sldId id="1381"/>
            <p14:sldId id="1383"/>
            <p14:sldId id="1384"/>
            <p14:sldId id="1385"/>
            <p14:sldId id="1386"/>
            <p14:sldId id="1382"/>
            <p14:sldId id="1390"/>
            <p14:sldId id="1391"/>
            <p14:sldId id="1393"/>
            <p14:sldId id="1394"/>
            <p14:sldId id="1395"/>
            <p14:sldId id="1396"/>
            <p14:sldId id="1397"/>
            <p14:sldId id="1398"/>
            <p14:sldId id="1392"/>
            <p14:sldId id="1399"/>
            <p14:sldId id="1400"/>
            <p14:sldId id="1401"/>
            <p14:sldId id="1402"/>
            <p14:sldId id="1403"/>
            <p14:sldId id="1404"/>
            <p14:sldId id="1389"/>
            <p14:sldId id="1405"/>
            <p14:sldId id="1406"/>
            <p14:sldId id="1407"/>
            <p14:sldId id="1408"/>
            <p14:sldId id="1409"/>
            <p14:sldId id="1410"/>
            <p14:sldId id="1387"/>
            <p14:sldId id="1412"/>
            <p14:sldId id="1411"/>
            <p14:sldId id="1413"/>
            <p14:sldId id="1414"/>
            <p14:sldId id="1415"/>
            <p14:sldId id="1416"/>
            <p14:sldId id="1417"/>
            <p14:sldId id="1418"/>
            <p14:sldId id="1419"/>
            <p14:sldId id="1420"/>
            <p14:sldId id="1421"/>
            <p14:sldId id="1422"/>
            <p14:sldId id="1423"/>
            <p14:sldId id="1424"/>
            <p14:sldId id="1425"/>
            <p14:sldId id="1426"/>
            <p14:sldId id="1427"/>
            <p14:sldId id="1428"/>
            <p14:sldId id="1429"/>
            <p14:sldId id="1430"/>
            <p14:sldId id="1431"/>
            <p14:sldId id="1388"/>
            <p14:sldId id="1432"/>
            <p14:sldId id="1434"/>
            <p14:sldId id="1435"/>
            <p14:sldId id="1436"/>
            <p14:sldId id="1437"/>
            <p14:sldId id="1438"/>
            <p14:sldId id="1433"/>
            <p14:sldId id="1440"/>
            <p14:sldId id="1441"/>
            <p14:sldId id="1442"/>
            <p14:sldId id="1444"/>
            <p14:sldId id="1445"/>
            <p14:sldId id="1446"/>
            <p14:sldId id="1447"/>
            <p14:sldId id="1448"/>
            <p14:sldId id="1449"/>
            <p14:sldId id="1450"/>
            <p14:sldId id="1451"/>
            <p14:sldId id="1452"/>
            <p14:sldId id="1453"/>
            <p14:sldId id="1443"/>
            <p14:sldId id="1455"/>
            <p14:sldId id="1454"/>
            <p14:sldId id="1439"/>
            <p14:sldId id="1456"/>
            <p14:sldId id="1457"/>
            <p14:sldId id="1458"/>
            <p14:sldId id="1460"/>
            <p14:sldId id="1459"/>
            <p14:sldId id="1461"/>
            <p14:sldId id="1462"/>
            <p14:sldId id="1463"/>
            <p14:sldId id="1464"/>
            <p14:sldId id="1466"/>
            <p14:sldId id="1467"/>
            <p14:sldId id="1468"/>
            <p14:sldId id="1469"/>
            <p14:sldId id="1470"/>
            <p14:sldId id="1472"/>
            <p14:sldId id="1471"/>
            <p14:sldId id="1465"/>
            <p14:sldId id="1476"/>
            <p14:sldId id="1475"/>
            <p14:sldId id="1477"/>
            <p14:sldId id="1478"/>
            <p14:sldId id="1480"/>
            <p14:sldId id="1481"/>
            <p14:sldId id="1482"/>
            <p14:sldId id="1483"/>
            <p14:sldId id="1484"/>
            <p14:sldId id="1485"/>
            <p14:sldId id="1487"/>
            <p14:sldId id="1486"/>
            <p14:sldId id="1488"/>
            <p14:sldId id="1489"/>
            <p14:sldId id="1490"/>
            <p14:sldId id="1492"/>
            <p14:sldId id="1491"/>
            <p14:sldId id="1493"/>
            <p14:sldId id="1494"/>
            <p14:sldId id="1496"/>
            <p14:sldId id="1495"/>
            <p14:sldId id="1497"/>
            <p14:sldId id="1498"/>
            <p14:sldId id="1499"/>
            <p14:sldId id="1500"/>
            <p14:sldId id="1501"/>
            <p14:sldId id="1502"/>
            <p14:sldId id="1503"/>
            <p14:sldId id="1504"/>
            <p14:sldId id="1505"/>
            <p14:sldId id="1506"/>
            <p14:sldId id="1479"/>
            <p14:sldId id="1473"/>
            <p14:sldId id="1508"/>
            <p14:sldId id="1507"/>
            <p14:sldId id="1509"/>
            <p14:sldId id="1510"/>
            <p14:sldId id="1511"/>
            <p14:sldId id="1512"/>
            <p14:sldId id="1513"/>
            <p14:sldId id="1514"/>
            <p14:sldId id="1515"/>
            <p14:sldId id="1516"/>
            <p14:sldId id="1517"/>
            <p14:sldId id="1518"/>
            <p14:sldId id="1474"/>
            <p14:sldId id="1519"/>
            <p14:sldId id="1520"/>
            <p14:sldId id="994"/>
            <p14:sldId id="136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307E"/>
    <a:srgbClr val="B962FF"/>
    <a:srgbClr val="FDCB0B"/>
    <a:srgbClr val="FFD700"/>
    <a:srgbClr val="F9BC12"/>
    <a:srgbClr val="FFD801"/>
    <a:srgbClr val="EFB914"/>
    <a:srgbClr val="F5BD15"/>
    <a:srgbClr val="F8BF15"/>
    <a:srgbClr val="FEC6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52"/>
    <p:restoredTop sz="86846" autoAdjust="0"/>
  </p:normalViewPr>
  <p:slideViewPr>
    <p:cSldViewPr snapToGrid="0" snapToObjects="1">
      <p:cViewPr varScale="1">
        <p:scale>
          <a:sx n="58" d="100"/>
          <a:sy n="58" d="100"/>
        </p:scale>
        <p:origin x="880" y="48"/>
      </p:cViewPr>
      <p:guideLst>
        <p:guide orient="horz" pos="2160"/>
        <p:guide pos="3840"/>
      </p:guideLst>
    </p:cSldViewPr>
  </p:slideViewPr>
  <p:outlineViewPr>
    <p:cViewPr>
      <p:scale>
        <a:sx n="33" d="100"/>
        <a:sy n="33" d="100"/>
      </p:scale>
      <p:origin x="0" y="-2640"/>
    </p:cViewPr>
  </p:outlineViewPr>
  <p:notesTextViewPr>
    <p:cViewPr>
      <p:scale>
        <a:sx n="145" d="100"/>
        <a:sy n="145" d="100"/>
      </p:scale>
      <p:origin x="0" y="0"/>
    </p:cViewPr>
  </p:notesTextViewPr>
  <p:sorterViewPr>
    <p:cViewPr>
      <p:scale>
        <a:sx n="173" d="100"/>
        <a:sy n="173"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5E8472-67E5-DE40-B53F-0C0FEA434AA0}" type="datetimeFigureOut">
              <a:rPr kumimoji="1" lang="zh-CN" altLang="en-US" smtClean="0"/>
              <a:pPr/>
              <a:t>2021/11/5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B8802-914A-7C41-BC77-CC54DEE99EEF}" type="slidenum">
              <a:rPr kumimoji="1" lang="zh-CN" altLang="en-US" smtClean="0"/>
              <a:pPr/>
              <a:t>‹#›</a:t>
            </a:fld>
            <a:endParaRPr kumimoji="1" lang="zh-CN" altLang="en-US"/>
          </a:p>
        </p:txBody>
      </p:sp>
    </p:spTree>
    <p:extLst>
      <p:ext uri="{BB962C8B-B14F-4D97-AF65-F5344CB8AC3E}">
        <p14:creationId xmlns:p14="http://schemas.microsoft.com/office/powerpoint/2010/main" val="3956025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pPr/>
              <a:t>0</a:t>
            </a:fld>
            <a:endParaRPr kumimoji="1" lang="zh-CN" altLang="en-US"/>
          </a:p>
        </p:txBody>
      </p:sp>
    </p:spTree>
    <p:extLst>
      <p:ext uri="{BB962C8B-B14F-4D97-AF65-F5344CB8AC3E}">
        <p14:creationId xmlns:p14="http://schemas.microsoft.com/office/powerpoint/2010/main" val="1111909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pPr/>
              <a:t>1</a:t>
            </a:fld>
            <a:endParaRPr kumimoji="1" lang="zh-CN" altLang="en-US"/>
          </a:p>
        </p:txBody>
      </p:sp>
    </p:spTree>
    <p:extLst>
      <p:ext uri="{BB962C8B-B14F-4D97-AF65-F5344CB8AC3E}">
        <p14:creationId xmlns:p14="http://schemas.microsoft.com/office/powerpoint/2010/main" val="2069076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pPr/>
              <a:t>109</a:t>
            </a:fld>
            <a:endParaRPr kumimoji="1" lang="zh-CN" altLang="en-US"/>
          </a:p>
        </p:txBody>
      </p:sp>
    </p:spTree>
    <p:extLst>
      <p:ext uri="{BB962C8B-B14F-4D97-AF65-F5344CB8AC3E}">
        <p14:creationId xmlns:p14="http://schemas.microsoft.com/office/powerpoint/2010/main" val="2596501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pPr/>
              <a:t>153</a:t>
            </a:fld>
            <a:endParaRPr kumimoji="1" lang="zh-CN" altLang="en-US"/>
          </a:p>
        </p:txBody>
      </p:sp>
    </p:spTree>
    <p:extLst>
      <p:ext uri="{BB962C8B-B14F-4D97-AF65-F5344CB8AC3E}">
        <p14:creationId xmlns:p14="http://schemas.microsoft.com/office/powerpoint/2010/main" val="3122122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97C75-78EB-4043-953B-95F867F42CE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dirty="0"/>
              <a:t>单击此处编辑母版标题样式</a:t>
            </a:r>
          </a:p>
        </p:txBody>
      </p:sp>
      <p:sp>
        <p:nvSpPr>
          <p:cNvPr id="3" name="副标题 2">
            <a:extLst>
              <a:ext uri="{FF2B5EF4-FFF2-40B4-BE49-F238E27FC236}">
                <a16:creationId xmlns:a16="http://schemas.microsoft.com/office/drawing/2014/main" id="{421C1163-5F70-9046-86B2-81951DCE1A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dirty="0"/>
              <a:t>单击此处编辑母版副标题样式</a:t>
            </a:r>
          </a:p>
        </p:txBody>
      </p:sp>
      <p:sp>
        <p:nvSpPr>
          <p:cNvPr id="4" name="日期占位符 3">
            <a:extLst>
              <a:ext uri="{FF2B5EF4-FFF2-40B4-BE49-F238E27FC236}">
                <a16:creationId xmlns:a16="http://schemas.microsoft.com/office/drawing/2014/main" id="{9C07FD42-40C8-0740-93F0-4905CF427A8F}"/>
              </a:ext>
            </a:extLst>
          </p:cNvPr>
          <p:cNvSpPr>
            <a:spLocks noGrp="1"/>
          </p:cNvSpPr>
          <p:nvPr>
            <p:ph type="dt" sz="half" idx="10"/>
          </p:nvPr>
        </p:nvSpPr>
        <p:spPr/>
        <p:txBody>
          <a:bodyPr/>
          <a:lstStyle/>
          <a:p>
            <a:fld id="{E6C9AC36-F551-8142-B918-8641B516A611}" type="datetime1">
              <a:rPr kumimoji="1" lang="zh-CN" altLang="en-US" smtClean="0"/>
              <a:pPr/>
              <a:t>2021/11/5</a:t>
            </a:fld>
            <a:endParaRPr kumimoji="1" lang="zh-CN" altLang="en-US"/>
          </a:p>
        </p:txBody>
      </p:sp>
      <p:sp>
        <p:nvSpPr>
          <p:cNvPr id="5" name="页脚占位符 4">
            <a:extLst>
              <a:ext uri="{FF2B5EF4-FFF2-40B4-BE49-F238E27FC236}">
                <a16:creationId xmlns:a16="http://schemas.microsoft.com/office/drawing/2014/main" id="{B598E813-0309-7546-9A4F-6893C100586A}"/>
              </a:ext>
            </a:extLst>
          </p:cNvPr>
          <p:cNvSpPr>
            <a:spLocks noGrp="1"/>
          </p:cNvSpPr>
          <p:nvPr>
            <p:ph type="ftr" sz="quarter" idx="11"/>
          </p:nvPr>
        </p:nvSpPr>
        <p:spPr/>
        <p:txBody>
          <a:bodyPr/>
          <a:lstStyle/>
          <a:p>
            <a:endParaRPr kumimoji="1" lang="zh-CN" altLang="en-US" dirty="0"/>
          </a:p>
        </p:txBody>
      </p:sp>
      <p:sp>
        <p:nvSpPr>
          <p:cNvPr id="7" name="矩形 6">
            <a:extLst>
              <a:ext uri="{FF2B5EF4-FFF2-40B4-BE49-F238E27FC236}">
                <a16:creationId xmlns:a16="http://schemas.microsoft.com/office/drawing/2014/main" id="{B6F9E280-F138-8142-8DB1-324EA9F38324}"/>
              </a:ext>
            </a:extLst>
          </p:cNvPr>
          <p:cNvSpPr/>
          <p:nvPr userDrawn="1"/>
        </p:nvSpPr>
        <p:spPr>
          <a:xfrm>
            <a:off x="-9939" y="-8627"/>
            <a:ext cx="9307502" cy="567811"/>
          </a:xfrm>
          <a:prstGeom prst="rect">
            <a:avLst/>
          </a:prstGeom>
          <a:solidFill>
            <a:srgbClr val="5B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0" spc="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Java EE</a:t>
            </a:r>
            <a:r>
              <a:rPr lang="zh-CN" altLang="en-US" sz="2800" b="0" spc="600" dirty="0">
                <a:solidFill>
                  <a:schemeClr val="bg1"/>
                </a:solidFill>
                <a:latin typeface="微软雅黑" panose="020B0503020204020204" pitchFamily="34" charset="-122"/>
                <a:ea typeface="微软雅黑" panose="020B0503020204020204" pitchFamily="34" charset="-122"/>
              </a:rPr>
              <a:t>框架整合开发</a:t>
            </a:r>
          </a:p>
        </p:txBody>
      </p:sp>
      <p:sp>
        <p:nvSpPr>
          <p:cNvPr id="9" name="文本框 8">
            <a:extLst>
              <a:ext uri="{FF2B5EF4-FFF2-40B4-BE49-F238E27FC236}">
                <a16:creationId xmlns:a16="http://schemas.microsoft.com/office/drawing/2014/main" id="{56DF02C2-66E0-594F-914D-47F0EC7AA666}"/>
              </a:ext>
            </a:extLst>
          </p:cNvPr>
          <p:cNvSpPr txBox="1"/>
          <p:nvPr userDrawn="1"/>
        </p:nvSpPr>
        <p:spPr>
          <a:xfrm>
            <a:off x="9569824" y="90612"/>
            <a:ext cx="2297424" cy="369332"/>
          </a:xfrm>
          <a:prstGeom prst="rect">
            <a:avLst/>
          </a:prstGeom>
          <a:noFill/>
        </p:spPr>
        <p:txBody>
          <a:bodyPr wrap="none" rtlCol="0">
            <a:spAutoFit/>
          </a:bodyPr>
          <a:lstStyle/>
          <a:p>
            <a:pPr algn="r"/>
            <a:r>
              <a:rPr lang="zh-CN" altLang="en-US" sz="1800" b="0" spc="600" dirty="0">
                <a:solidFill>
                  <a:srgbClr val="5B307E"/>
                </a:solidFill>
                <a:latin typeface="微软雅黑" panose="020B0503020204020204" pitchFamily="34" charset="-122"/>
                <a:ea typeface="微软雅黑" panose="020B0503020204020204" pitchFamily="34" charset="-122"/>
              </a:rPr>
              <a:t>创新</a:t>
            </a:r>
            <a:r>
              <a:rPr lang="en-US" altLang="zh-CN" sz="1800" b="0" spc="600" dirty="0">
                <a:solidFill>
                  <a:srgbClr val="5B307E"/>
                </a:solidFill>
                <a:latin typeface="微软雅黑" panose="020B0503020204020204" pitchFamily="34" charset="-122"/>
                <a:ea typeface="微软雅黑" panose="020B0503020204020204" pitchFamily="34" charset="-122"/>
              </a:rPr>
              <a:t>·</a:t>
            </a:r>
            <a:r>
              <a:rPr lang="zh-CN" altLang="en-US" sz="1800" b="0" spc="600" dirty="0">
                <a:solidFill>
                  <a:srgbClr val="5B307E"/>
                </a:solidFill>
                <a:latin typeface="微软雅黑" panose="020B0503020204020204" pitchFamily="34" charset="-122"/>
                <a:ea typeface="微软雅黑" panose="020B0503020204020204" pitchFamily="34" charset="-122"/>
              </a:rPr>
              <a:t>协作</a:t>
            </a:r>
            <a:r>
              <a:rPr lang="en-US" altLang="zh-CN" sz="1800" b="0" spc="600" dirty="0">
                <a:solidFill>
                  <a:srgbClr val="5B307E"/>
                </a:solidFill>
                <a:latin typeface="微软雅黑" panose="020B0503020204020204" pitchFamily="34" charset="-122"/>
                <a:ea typeface="微软雅黑" panose="020B0503020204020204" pitchFamily="34" charset="-122"/>
              </a:rPr>
              <a:t>·</a:t>
            </a:r>
            <a:r>
              <a:rPr lang="zh-CN" altLang="en-US" sz="1800" spc="600" dirty="0">
                <a:solidFill>
                  <a:srgbClr val="5B307E"/>
                </a:solidFill>
                <a:latin typeface="微软雅黑" panose="020B0503020204020204" pitchFamily="34" charset="-122"/>
                <a:ea typeface="微软雅黑" panose="020B0503020204020204" pitchFamily="34" charset="-122"/>
              </a:rPr>
              <a:t>分享</a:t>
            </a:r>
          </a:p>
        </p:txBody>
      </p:sp>
      <p:grpSp>
        <p:nvGrpSpPr>
          <p:cNvPr id="26" name="组合 25">
            <a:extLst>
              <a:ext uri="{FF2B5EF4-FFF2-40B4-BE49-F238E27FC236}">
                <a16:creationId xmlns:a16="http://schemas.microsoft.com/office/drawing/2014/main" id="{8AB2E87B-2061-474F-BD6B-FFB3E5285CE9}"/>
              </a:ext>
            </a:extLst>
          </p:cNvPr>
          <p:cNvGrpSpPr/>
          <p:nvPr userDrawn="1"/>
        </p:nvGrpSpPr>
        <p:grpSpPr>
          <a:xfrm>
            <a:off x="4771770" y="5979422"/>
            <a:ext cx="2136844" cy="742053"/>
            <a:chOff x="4858653" y="5979422"/>
            <a:chExt cx="2136844" cy="742053"/>
          </a:xfrm>
        </p:grpSpPr>
        <p:grpSp>
          <p:nvGrpSpPr>
            <p:cNvPr id="24" name="组合 23">
              <a:extLst>
                <a:ext uri="{FF2B5EF4-FFF2-40B4-BE49-F238E27FC236}">
                  <a16:creationId xmlns:a16="http://schemas.microsoft.com/office/drawing/2014/main" id="{ABB9B9B8-F63F-5C48-98A1-BF8860F585BF}"/>
                </a:ext>
              </a:extLst>
            </p:cNvPr>
            <p:cNvGrpSpPr/>
            <p:nvPr userDrawn="1"/>
          </p:nvGrpSpPr>
          <p:grpSpPr>
            <a:xfrm>
              <a:off x="4858653" y="5979422"/>
              <a:ext cx="867188" cy="742053"/>
              <a:chOff x="901977" y="761321"/>
              <a:chExt cx="1281319" cy="1139058"/>
            </a:xfrm>
          </p:grpSpPr>
          <p:sp>
            <p:nvSpPr>
              <p:cNvPr id="10" name="矩形 9">
                <a:extLst>
                  <a:ext uri="{FF2B5EF4-FFF2-40B4-BE49-F238E27FC236}">
                    <a16:creationId xmlns:a16="http://schemas.microsoft.com/office/drawing/2014/main" id="{D1B680A8-BC74-BA43-BB0D-C8F8C7B77C8F}"/>
                  </a:ext>
                </a:extLst>
              </p:cNvPr>
              <p:cNvSpPr/>
              <p:nvPr userDrawn="1"/>
            </p:nvSpPr>
            <p:spPr>
              <a:xfrm>
                <a:off x="901977" y="761321"/>
                <a:ext cx="1281319" cy="113905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5C307E"/>
                  </a:solidFill>
                </a:endParaRPr>
              </a:p>
            </p:txBody>
          </p:sp>
          <p:grpSp>
            <p:nvGrpSpPr>
              <p:cNvPr id="11" name="组合 10">
                <a:extLst>
                  <a:ext uri="{FF2B5EF4-FFF2-40B4-BE49-F238E27FC236}">
                    <a16:creationId xmlns:a16="http://schemas.microsoft.com/office/drawing/2014/main" id="{3F50F50E-8A90-104F-B899-DE9D869B8A5F}"/>
                  </a:ext>
                </a:extLst>
              </p:cNvPr>
              <p:cNvGrpSpPr/>
              <p:nvPr userDrawn="1"/>
            </p:nvGrpSpPr>
            <p:grpSpPr>
              <a:xfrm>
                <a:off x="1031055" y="907676"/>
                <a:ext cx="1013957" cy="853426"/>
                <a:chOff x="1368170" y="664579"/>
                <a:chExt cx="550582" cy="439737"/>
              </a:xfrm>
              <a:solidFill>
                <a:schemeClr val="bg1"/>
              </a:solidFill>
            </p:grpSpPr>
            <p:sp>
              <p:nvSpPr>
                <p:cNvPr id="12" name="Freeform 1">
                  <a:extLst>
                    <a:ext uri="{FF2B5EF4-FFF2-40B4-BE49-F238E27FC236}">
                      <a16:creationId xmlns:a16="http://schemas.microsoft.com/office/drawing/2014/main" id="{D5F846F9-652E-1B4D-9692-FE9281D20E9C}"/>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 name="Freeform 2">
                  <a:extLst>
                    <a:ext uri="{FF2B5EF4-FFF2-40B4-BE49-F238E27FC236}">
                      <a16:creationId xmlns:a16="http://schemas.microsoft.com/office/drawing/2014/main" id="{29E72527-4F98-5C42-A871-1F1811E8F11A}"/>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 name="Freeform 3">
                  <a:extLst>
                    <a:ext uri="{FF2B5EF4-FFF2-40B4-BE49-F238E27FC236}">
                      <a16:creationId xmlns:a16="http://schemas.microsoft.com/office/drawing/2014/main" id="{E5209C47-8580-2040-BA4C-C66647BCADD2}"/>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Freeform 4">
                  <a:extLst>
                    <a:ext uri="{FF2B5EF4-FFF2-40B4-BE49-F238E27FC236}">
                      <a16:creationId xmlns:a16="http://schemas.microsoft.com/office/drawing/2014/main" id="{8D752D59-1EE5-1646-B01E-BA47AB38FFE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 name="Freeform 5">
                  <a:extLst>
                    <a:ext uri="{FF2B5EF4-FFF2-40B4-BE49-F238E27FC236}">
                      <a16:creationId xmlns:a16="http://schemas.microsoft.com/office/drawing/2014/main" id="{736C1717-3251-C843-B909-26D88513A992}"/>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 name="Freeform 6">
                  <a:extLst>
                    <a:ext uri="{FF2B5EF4-FFF2-40B4-BE49-F238E27FC236}">
                      <a16:creationId xmlns:a16="http://schemas.microsoft.com/office/drawing/2014/main" id="{A3B338F7-55A4-4740-9066-F03D0DE3B4C8}"/>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 name="Freeform 7">
                  <a:extLst>
                    <a:ext uri="{FF2B5EF4-FFF2-40B4-BE49-F238E27FC236}">
                      <a16:creationId xmlns:a16="http://schemas.microsoft.com/office/drawing/2014/main" id="{4141CE36-498C-CB43-8361-06B6ABAF9EAA}"/>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 name="Freeform 8">
                  <a:extLst>
                    <a:ext uri="{FF2B5EF4-FFF2-40B4-BE49-F238E27FC236}">
                      <a16:creationId xmlns:a16="http://schemas.microsoft.com/office/drawing/2014/main" id="{8C0DB147-A359-BD41-A434-9663F54133EF}"/>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 name="Freeform 9">
                  <a:extLst>
                    <a:ext uri="{FF2B5EF4-FFF2-40B4-BE49-F238E27FC236}">
                      <a16:creationId xmlns:a16="http://schemas.microsoft.com/office/drawing/2014/main" id="{C6F23298-B6AB-BA43-B481-2717E0BC3632}"/>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 name="Freeform 10">
                  <a:extLst>
                    <a:ext uri="{FF2B5EF4-FFF2-40B4-BE49-F238E27FC236}">
                      <a16:creationId xmlns:a16="http://schemas.microsoft.com/office/drawing/2014/main" id="{358E77EF-FA74-0941-A231-8FD607054BB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 name="Freeform 11">
                  <a:extLst>
                    <a:ext uri="{FF2B5EF4-FFF2-40B4-BE49-F238E27FC236}">
                      <a16:creationId xmlns:a16="http://schemas.microsoft.com/office/drawing/2014/main" id="{C4AC1E84-A6C9-AC43-8829-ADA26407D647}"/>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sp>
          <p:nvSpPr>
            <p:cNvPr id="25" name="文本框 24">
              <a:extLst>
                <a:ext uri="{FF2B5EF4-FFF2-40B4-BE49-F238E27FC236}">
                  <a16:creationId xmlns:a16="http://schemas.microsoft.com/office/drawing/2014/main" id="{C343F0B3-495F-9444-816E-38B2C9F55C5E}"/>
                </a:ext>
              </a:extLst>
            </p:cNvPr>
            <p:cNvSpPr txBox="1"/>
            <p:nvPr userDrawn="1"/>
          </p:nvSpPr>
          <p:spPr>
            <a:xfrm>
              <a:off x="5783563" y="5979422"/>
              <a:ext cx="1211934" cy="723275"/>
            </a:xfrm>
            <a:prstGeom prst="rect">
              <a:avLst/>
            </a:prstGeom>
            <a:noFill/>
          </p:spPr>
          <p:txBody>
            <a:bodyPr wrap="none" rtlCol="0">
              <a:spAutoFit/>
            </a:bodyPr>
            <a:lstStyle/>
            <a:p>
              <a:pPr algn="ctr">
                <a:spcBef>
                  <a:spcPts val="600"/>
                </a:spcBef>
              </a:pPr>
              <a:r>
                <a:rPr lang="en-US" altLang="zh-CN" sz="1800" spc="600" dirty="0">
                  <a:solidFill>
                    <a:srgbClr val="5B307E"/>
                  </a:solidFill>
                  <a:latin typeface="微软雅黑" panose="020B0503020204020204" pitchFamily="34" charset="-122"/>
                  <a:ea typeface="微软雅黑" panose="020B0503020204020204" pitchFamily="34" charset="-122"/>
                </a:rPr>
                <a:t>TIPCC</a:t>
              </a:r>
            </a:p>
            <a:p>
              <a:pPr algn="ctr">
                <a:spcBef>
                  <a:spcPts val="600"/>
                </a:spcBef>
              </a:pPr>
              <a:r>
                <a:rPr lang="zh-CN" altLang="en-US" sz="1800" spc="600" dirty="0">
                  <a:solidFill>
                    <a:srgbClr val="5B307E"/>
                  </a:solidFill>
                  <a:latin typeface="微软雅黑" panose="020B0503020204020204" pitchFamily="34" charset="-122"/>
                  <a:ea typeface="微软雅黑" panose="020B0503020204020204" pitchFamily="34" charset="-122"/>
                </a:rPr>
                <a:t>教案</a:t>
              </a:r>
            </a:p>
          </p:txBody>
        </p:sp>
      </p:grpSp>
    </p:spTree>
    <p:extLst>
      <p:ext uri="{BB962C8B-B14F-4D97-AF65-F5344CB8AC3E}">
        <p14:creationId xmlns:p14="http://schemas.microsoft.com/office/powerpoint/2010/main" val="84974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FBB5D1D6-FEDC-364E-ADD0-80C842FD6986}"/>
              </a:ext>
            </a:extLst>
          </p:cNvPr>
          <p:cNvSpPr/>
          <p:nvPr userDrawn="1"/>
        </p:nvSpPr>
        <p:spPr>
          <a:xfrm>
            <a:off x="667831" y="541554"/>
            <a:ext cx="509313" cy="49894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5C307E"/>
              </a:solidFill>
            </a:endParaRPr>
          </a:p>
        </p:txBody>
      </p:sp>
      <p:sp>
        <p:nvSpPr>
          <p:cNvPr id="2" name="标题 1">
            <a:extLst>
              <a:ext uri="{FF2B5EF4-FFF2-40B4-BE49-F238E27FC236}">
                <a16:creationId xmlns:a16="http://schemas.microsoft.com/office/drawing/2014/main" id="{223457C5-5D0E-4F46-9D0B-7EA2985DFFE7}"/>
              </a:ext>
            </a:extLst>
          </p:cNvPr>
          <p:cNvSpPr>
            <a:spLocks noGrp="1"/>
          </p:cNvSpPr>
          <p:nvPr>
            <p:ph type="title"/>
          </p:nvPr>
        </p:nvSpPr>
        <p:spPr/>
        <p:txBody>
          <a:bodyPr>
            <a:normAutofit/>
          </a:bodyPr>
          <a:lstStyle>
            <a:lvl1pPr>
              <a:defRPr sz="4000"/>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D2FA45BE-434F-B44C-99F8-C563AC076A02}"/>
              </a:ext>
            </a:extLst>
          </p:cNvPr>
          <p:cNvSpPr>
            <a:spLocks noGrp="1"/>
          </p:cNvSpPr>
          <p:nvPr>
            <p:ph idx="1"/>
          </p:nvPr>
        </p:nvSpPr>
        <p:spPr>
          <a:xfrm>
            <a:off x="838200" y="1510758"/>
            <a:ext cx="10515600" cy="4586694"/>
          </a:xfrm>
        </p:spPr>
        <p:txBody>
          <a:bodyPr/>
          <a:lstStyle>
            <a:lvl1pPr marL="360363" indent="-360363">
              <a:lnSpc>
                <a:spcPct val="100000"/>
              </a:lnSpc>
              <a:spcBef>
                <a:spcPts val="600"/>
              </a:spcBef>
              <a:buFont typeface="Wingdings" pitchFamily="2" charset="2"/>
              <a:buChar char="Ø"/>
              <a:tabLst/>
              <a:defRPr/>
            </a:lvl1pPr>
            <a:lvl2pPr>
              <a:lnSpc>
                <a:spcPct val="100000"/>
              </a:lnSpc>
              <a:spcBef>
                <a:spcPts val="600"/>
              </a:spcBef>
              <a:buFont typeface="Arial" panose="020B0604020202020204" pitchFamily="34" charset="0"/>
              <a:buChar char="•"/>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5A1C8C13-A111-E44B-BB6E-32C9AFF870A6}"/>
              </a:ext>
            </a:extLst>
          </p:cNvPr>
          <p:cNvSpPr>
            <a:spLocks noGrp="1"/>
          </p:cNvSpPr>
          <p:nvPr>
            <p:ph type="dt" sz="half" idx="10"/>
          </p:nvPr>
        </p:nvSpPr>
        <p:spPr/>
        <p:txBody>
          <a:bodyPr/>
          <a:lstStyle/>
          <a:p>
            <a:fld id="{D9F44458-A3AD-7248-AB3A-A80099144E2A}" type="datetime1">
              <a:rPr kumimoji="1" lang="zh-CN" altLang="en-US" smtClean="0"/>
              <a:pPr/>
              <a:t>2021/11/5</a:t>
            </a:fld>
            <a:endParaRPr kumimoji="1" lang="zh-CN" altLang="en-US"/>
          </a:p>
        </p:txBody>
      </p:sp>
      <p:sp>
        <p:nvSpPr>
          <p:cNvPr id="5" name="页脚占位符 4">
            <a:extLst>
              <a:ext uri="{FF2B5EF4-FFF2-40B4-BE49-F238E27FC236}">
                <a16:creationId xmlns:a16="http://schemas.microsoft.com/office/drawing/2014/main" id="{3A7B7B75-EEC1-2D4D-AB7C-5A351496952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FDBE6BC-6A1B-1944-BBB6-30FD8C33B360}"/>
              </a:ext>
            </a:extLst>
          </p:cNvPr>
          <p:cNvSpPr>
            <a:spLocks noGrp="1"/>
          </p:cNvSpPr>
          <p:nvPr>
            <p:ph type="sldNum" sz="quarter" idx="12"/>
          </p:nvPr>
        </p:nvSpPr>
        <p:spPr/>
        <p:txBody>
          <a:bodyPr/>
          <a:lstStyle/>
          <a:p>
            <a:fld id="{8D4D1E41-7A09-AB4A-A4E1-09765ADA2698}" type="slidenum">
              <a:rPr kumimoji="1" lang="zh-CN" altLang="en-US" smtClean="0"/>
              <a:pPr/>
              <a:t>‹#›</a:t>
            </a:fld>
            <a:endParaRPr kumimoji="1" lang="zh-CN" altLang="en-US" dirty="0"/>
          </a:p>
        </p:txBody>
      </p:sp>
      <p:cxnSp>
        <p:nvCxnSpPr>
          <p:cNvPr id="40" name="直线连接符 39">
            <a:extLst>
              <a:ext uri="{FF2B5EF4-FFF2-40B4-BE49-F238E27FC236}">
                <a16:creationId xmlns:a16="http://schemas.microsoft.com/office/drawing/2014/main" id="{9E7AFED4-5702-094E-A3B8-21EB069F234E}"/>
              </a:ext>
            </a:extLst>
          </p:cNvPr>
          <p:cNvCxnSpPr>
            <a:cxnSpLocks/>
          </p:cNvCxnSpPr>
          <p:nvPr userDrawn="1"/>
        </p:nvCxnSpPr>
        <p:spPr>
          <a:xfrm>
            <a:off x="1314788" y="1244212"/>
            <a:ext cx="7295812"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cxnSp>
        <p:nvCxnSpPr>
          <p:cNvPr id="64" name="直线连接符 63">
            <a:extLst>
              <a:ext uri="{FF2B5EF4-FFF2-40B4-BE49-F238E27FC236}">
                <a16:creationId xmlns:a16="http://schemas.microsoft.com/office/drawing/2014/main" id="{06B569DB-EE88-CB4A-A634-A7CA45E81663}"/>
              </a:ext>
            </a:extLst>
          </p:cNvPr>
          <p:cNvCxnSpPr>
            <a:cxnSpLocks/>
          </p:cNvCxnSpPr>
          <p:nvPr userDrawn="1"/>
        </p:nvCxnSpPr>
        <p:spPr>
          <a:xfrm>
            <a:off x="9705401" y="526774"/>
            <a:ext cx="0" cy="50367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71" name="组合 70">
            <a:extLst>
              <a:ext uri="{FF2B5EF4-FFF2-40B4-BE49-F238E27FC236}">
                <a16:creationId xmlns:a16="http://schemas.microsoft.com/office/drawing/2014/main" id="{C1D75728-DE08-814F-9EF0-7E9AFB999FE6}"/>
              </a:ext>
            </a:extLst>
          </p:cNvPr>
          <p:cNvGrpSpPr/>
          <p:nvPr userDrawn="1"/>
        </p:nvGrpSpPr>
        <p:grpSpPr>
          <a:xfrm>
            <a:off x="715452" y="634525"/>
            <a:ext cx="403039" cy="321898"/>
            <a:chOff x="1368170" y="664579"/>
            <a:chExt cx="550582" cy="439737"/>
          </a:xfrm>
          <a:solidFill>
            <a:schemeClr val="bg1"/>
          </a:solidFill>
        </p:grpSpPr>
        <p:sp>
          <p:nvSpPr>
            <p:cNvPr id="72" name="Freeform 1">
              <a:extLst>
                <a:ext uri="{FF2B5EF4-FFF2-40B4-BE49-F238E27FC236}">
                  <a16:creationId xmlns:a16="http://schemas.microsoft.com/office/drawing/2014/main" id="{53F1A011-1E52-3140-9C21-8911AB32201B}"/>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3" name="Freeform 2">
              <a:extLst>
                <a:ext uri="{FF2B5EF4-FFF2-40B4-BE49-F238E27FC236}">
                  <a16:creationId xmlns:a16="http://schemas.microsoft.com/office/drawing/2014/main" id="{364873AD-F7AE-3D48-84F0-C71836518975}"/>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4" name="Freeform 3">
              <a:extLst>
                <a:ext uri="{FF2B5EF4-FFF2-40B4-BE49-F238E27FC236}">
                  <a16:creationId xmlns:a16="http://schemas.microsoft.com/office/drawing/2014/main" id="{5B03D593-4A0D-DF4E-8474-4FAD50C6BCB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5" name="Freeform 4">
              <a:extLst>
                <a:ext uri="{FF2B5EF4-FFF2-40B4-BE49-F238E27FC236}">
                  <a16:creationId xmlns:a16="http://schemas.microsoft.com/office/drawing/2014/main" id="{1A0E5E70-2235-6044-9E4C-A8D32092980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6" name="Freeform 5">
              <a:extLst>
                <a:ext uri="{FF2B5EF4-FFF2-40B4-BE49-F238E27FC236}">
                  <a16:creationId xmlns:a16="http://schemas.microsoft.com/office/drawing/2014/main" id="{9F25C08B-5CAA-1D40-B768-CF07CC9095C1}"/>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 name="Freeform 6">
              <a:extLst>
                <a:ext uri="{FF2B5EF4-FFF2-40B4-BE49-F238E27FC236}">
                  <a16:creationId xmlns:a16="http://schemas.microsoft.com/office/drawing/2014/main" id="{A1A66D2D-2EC2-AA45-8DA4-4B543D6DB3C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 name="Freeform 7">
              <a:extLst>
                <a:ext uri="{FF2B5EF4-FFF2-40B4-BE49-F238E27FC236}">
                  <a16:creationId xmlns:a16="http://schemas.microsoft.com/office/drawing/2014/main" id="{BF5A2635-9D3C-B746-B7BB-00E1B5440D84}"/>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 name="Freeform 8">
              <a:extLst>
                <a:ext uri="{FF2B5EF4-FFF2-40B4-BE49-F238E27FC236}">
                  <a16:creationId xmlns:a16="http://schemas.microsoft.com/office/drawing/2014/main" id="{9A427AEE-5F0B-1D43-8127-A5A07CDC3AC8}"/>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 name="Freeform 9">
              <a:extLst>
                <a:ext uri="{FF2B5EF4-FFF2-40B4-BE49-F238E27FC236}">
                  <a16:creationId xmlns:a16="http://schemas.microsoft.com/office/drawing/2014/main" id="{E60E42BA-4A46-4D41-AA72-E2F725048BE0}"/>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 name="Freeform 10">
              <a:extLst>
                <a:ext uri="{FF2B5EF4-FFF2-40B4-BE49-F238E27FC236}">
                  <a16:creationId xmlns:a16="http://schemas.microsoft.com/office/drawing/2014/main" id="{5B1734EF-4E6E-164F-849F-5F01256562D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 name="Freeform 11">
              <a:extLst>
                <a:ext uri="{FF2B5EF4-FFF2-40B4-BE49-F238E27FC236}">
                  <a16:creationId xmlns:a16="http://schemas.microsoft.com/office/drawing/2014/main" id="{8623BE8B-4483-AE4A-A6EA-432CBE50BCA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84" name="文本框 24">
            <a:extLst>
              <a:ext uri="{FF2B5EF4-FFF2-40B4-BE49-F238E27FC236}">
                <a16:creationId xmlns:a16="http://schemas.microsoft.com/office/drawing/2014/main" id="{C343F0B3-495F-9444-816E-38B2C9F55C5E}"/>
              </a:ext>
            </a:extLst>
          </p:cNvPr>
          <p:cNvSpPr txBox="1"/>
          <p:nvPr userDrawn="1"/>
        </p:nvSpPr>
        <p:spPr>
          <a:xfrm>
            <a:off x="10848564" y="1043277"/>
            <a:ext cx="1343436" cy="246221"/>
          </a:xfrm>
          <a:prstGeom prst="rect">
            <a:avLst/>
          </a:prstGeom>
          <a:noFill/>
        </p:spPr>
        <p:txBody>
          <a:bodyPr wrap="square" rtlCol="0">
            <a:spAutoFit/>
          </a:bodyPr>
          <a:lstStyle/>
          <a:p>
            <a:pPr algn="ctr">
              <a:spcBef>
                <a:spcPts val="600"/>
              </a:spcBef>
            </a:pPr>
            <a:r>
              <a:rPr lang="en-US" altLang="zh-CN" sz="1000" spc="600" dirty="0">
                <a:solidFill>
                  <a:srgbClr val="5B307E"/>
                </a:solidFill>
                <a:latin typeface="微软雅黑" panose="020B0503020204020204" pitchFamily="34" charset="-122"/>
                <a:ea typeface="微软雅黑" panose="020B0503020204020204" pitchFamily="34" charset="-122"/>
              </a:rPr>
              <a:t>TIPCC</a:t>
            </a:r>
            <a:r>
              <a:rPr lang="zh-CN" altLang="en-US" sz="1000" spc="600" dirty="0">
                <a:solidFill>
                  <a:srgbClr val="5B307E"/>
                </a:solidFill>
                <a:latin typeface="微软雅黑" panose="020B0503020204020204" pitchFamily="34" charset="-122"/>
                <a:ea typeface="微软雅黑" panose="020B0503020204020204" pitchFamily="34" charset="-122"/>
              </a:rPr>
              <a:t>教案</a:t>
            </a:r>
          </a:p>
        </p:txBody>
      </p:sp>
      <p:pic>
        <p:nvPicPr>
          <p:cNvPr id="30" name="图片 29">
            <a:extLst>
              <a:ext uri="{FF2B5EF4-FFF2-40B4-BE49-F238E27FC236}">
                <a16:creationId xmlns:a16="http://schemas.microsoft.com/office/drawing/2014/main" id="{A78303FA-5CAF-42E9-9612-03C75A454D2F}"/>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6044" y="12736"/>
            <a:ext cx="1145206" cy="1030541"/>
          </a:xfrm>
          <a:prstGeom prst="rect">
            <a:avLst/>
          </a:prstGeom>
          <a:noFill/>
          <a:ln>
            <a:noFill/>
          </a:ln>
        </p:spPr>
      </p:pic>
    </p:spTree>
    <p:extLst>
      <p:ext uri="{BB962C8B-B14F-4D97-AF65-F5344CB8AC3E}">
        <p14:creationId xmlns:p14="http://schemas.microsoft.com/office/powerpoint/2010/main" val="324025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CA6BC-3A36-834A-8A46-510CF743F360}"/>
              </a:ext>
            </a:extLst>
          </p:cNvPr>
          <p:cNvSpPr>
            <a:spLocks noGrp="1"/>
          </p:cNvSpPr>
          <p:nvPr>
            <p:ph type="title"/>
          </p:nvPr>
        </p:nvSpPr>
        <p:spPr/>
        <p:txBody>
          <a:bodyPr>
            <a:normAutofit/>
          </a:bodyPr>
          <a:lstStyle>
            <a:lvl1pPr>
              <a:defRPr sz="4000"/>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E9F4A777-4880-8640-83A6-327323A56F12}"/>
              </a:ext>
            </a:extLst>
          </p:cNvPr>
          <p:cNvSpPr>
            <a:spLocks noGrp="1"/>
          </p:cNvSpPr>
          <p:nvPr>
            <p:ph sz="half" idx="1"/>
          </p:nvPr>
        </p:nvSpPr>
        <p:spPr>
          <a:xfrm>
            <a:off x="838200" y="1825625"/>
            <a:ext cx="5181600" cy="4351338"/>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a:extLst>
              <a:ext uri="{FF2B5EF4-FFF2-40B4-BE49-F238E27FC236}">
                <a16:creationId xmlns:a16="http://schemas.microsoft.com/office/drawing/2014/main" id="{27E2510C-46FB-B140-83A3-4B9EF1B4C9DF}"/>
              </a:ext>
            </a:extLst>
          </p:cNvPr>
          <p:cNvSpPr>
            <a:spLocks noGrp="1"/>
          </p:cNvSpPr>
          <p:nvPr>
            <p:ph sz="half" idx="2"/>
          </p:nvPr>
        </p:nvSpPr>
        <p:spPr>
          <a:xfrm>
            <a:off x="6172200" y="1825625"/>
            <a:ext cx="5181600" cy="4351338"/>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a:extLst>
              <a:ext uri="{FF2B5EF4-FFF2-40B4-BE49-F238E27FC236}">
                <a16:creationId xmlns:a16="http://schemas.microsoft.com/office/drawing/2014/main" id="{C459310F-E4CA-E54F-B1B1-7656B1F4AAA8}"/>
              </a:ext>
            </a:extLst>
          </p:cNvPr>
          <p:cNvSpPr>
            <a:spLocks noGrp="1"/>
          </p:cNvSpPr>
          <p:nvPr>
            <p:ph type="dt" sz="half" idx="10"/>
          </p:nvPr>
        </p:nvSpPr>
        <p:spPr/>
        <p:txBody>
          <a:bodyPr/>
          <a:lstStyle/>
          <a:p>
            <a:fld id="{4290EBB2-4D7C-084A-BE30-AC939B671EC1}" type="datetime1">
              <a:rPr kumimoji="1" lang="zh-CN" altLang="en-US" smtClean="0"/>
              <a:pPr/>
              <a:t>2021/11/5</a:t>
            </a:fld>
            <a:endParaRPr kumimoji="1" lang="zh-CN" altLang="en-US"/>
          </a:p>
        </p:txBody>
      </p:sp>
      <p:sp>
        <p:nvSpPr>
          <p:cNvPr id="6" name="页脚占位符 5">
            <a:extLst>
              <a:ext uri="{FF2B5EF4-FFF2-40B4-BE49-F238E27FC236}">
                <a16:creationId xmlns:a16="http://schemas.microsoft.com/office/drawing/2014/main" id="{D8A41358-8B3C-CE4B-B391-06B0FF85E81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DFB6C4E-D29D-9647-82C6-2B183C588D14}"/>
              </a:ext>
            </a:extLst>
          </p:cNvPr>
          <p:cNvSpPr>
            <a:spLocks noGrp="1"/>
          </p:cNvSpPr>
          <p:nvPr>
            <p:ph type="sldNum" sz="quarter" idx="12"/>
          </p:nvPr>
        </p:nvSpPr>
        <p:spPr/>
        <p:txBody>
          <a:bodyPr/>
          <a:lstStyle/>
          <a:p>
            <a:fld id="{8D4D1E41-7A09-AB4A-A4E1-09765ADA2698}" type="slidenum">
              <a:rPr kumimoji="1" lang="zh-CN" altLang="en-US" smtClean="0"/>
              <a:pPr/>
              <a:t>‹#›</a:t>
            </a:fld>
            <a:endParaRPr kumimoji="1" lang="zh-CN" altLang="en-US"/>
          </a:p>
        </p:txBody>
      </p:sp>
      <p:sp>
        <p:nvSpPr>
          <p:cNvPr id="8" name="矩形 7">
            <a:extLst>
              <a:ext uri="{FF2B5EF4-FFF2-40B4-BE49-F238E27FC236}">
                <a16:creationId xmlns:a16="http://schemas.microsoft.com/office/drawing/2014/main" id="{6EA401A9-3F89-014C-9A94-02FD1A5217FC}"/>
              </a:ext>
            </a:extLst>
          </p:cNvPr>
          <p:cNvSpPr/>
          <p:nvPr userDrawn="1"/>
        </p:nvSpPr>
        <p:spPr>
          <a:xfrm>
            <a:off x="667831" y="543035"/>
            <a:ext cx="509313" cy="49894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5C307E"/>
              </a:solidFill>
            </a:endParaRPr>
          </a:p>
        </p:txBody>
      </p:sp>
      <p:cxnSp>
        <p:nvCxnSpPr>
          <p:cNvPr id="9" name="直线连接符 8">
            <a:extLst>
              <a:ext uri="{FF2B5EF4-FFF2-40B4-BE49-F238E27FC236}">
                <a16:creationId xmlns:a16="http://schemas.microsoft.com/office/drawing/2014/main" id="{2D64F221-C9B8-444F-9076-736EED2DA56E}"/>
              </a:ext>
            </a:extLst>
          </p:cNvPr>
          <p:cNvCxnSpPr>
            <a:cxnSpLocks/>
          </p:cNvCxnSpPr>
          <p:nvPr userDrawn="1"/>
        </p:nvCxnSpPr>
        <p:spPr>
          <a:xfrm>
            <a:off x="1314788" y="1244212"/>
            <a:ext cx="7295812"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cxnSp>
        <p:nvCxnSpPr>
          <p:cNvPr id="33" name="直线连接符 32">
            <a:extLst>
              <a:ext uri="{FF2B5EF4-FFF2-40B4-BE49-F238E27FC236}">
                <a16:creationId xmlns:a16="http://schemas.microsoft.com/office/drawing/2014/main" id="{E9B9A2A5-908B-3244-B39F-9E6705AE6320}"/>
              </a:ext>
            </a:extLst>
          </p:cNvPr>
          <p:cNvCxnSpPr>
            <a:cxnSpLocks/>
          </p:cNvCxnSpPr>
          <p:nvPr userDrawn="1"/>
        </p:nvCxnSpPr>
        <p:spPr>
          <a:xfrm>
            <a:off x="9705401" y="526774"/>
            <a:ext cx="0" cy="50367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7BC00378-4A1A-AF4A-9DA5-0E40AABBEE09}"/>
              </a:ext>
            </a:extLst>
          </p:cNvPr>
          <p:cNvGrpSpPr/>
          <p:nvPr userDrawn="1"/>
        </p:nvGrpSpPr>
        <p:grpSpPr>
          <a:xfrm>
            <a:off x="715452" y="636006"/>
            <a:ext cx="403039" cy="321898"/>
            <a:chOff x="1368170" y="664579"/>
            <a:chExt cx="550582" cy="439737"/>
          </a:xfrm>
          <a:solidFill>
            <a:schemeClr val="bg1"/>
          </a:solidFill>
        </p:grpSpPr>
        <p:sp>
          <p:nvSpPr>
            <p:cNvPr id="41" name="Freeform 1">
              <a:extLst>
                <a:ext uri="{FF2B5EF4-FFF2-40B4-BE49-F238E27FC236}">
                  <a16:creationId xmlns:a16="http://schemas.microsoft.com/office/drawing/2014/main" id="{219E963A-769E-B14C-9175-00DF37C8C68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 name="Freeform 2">
              <a:extLst>
                <a:ext uri="{FF2B5EF4-FFF2-40B4-BE49-F238E27FC236}">
                  <a16:creationId xmlns:a16="http://schemas.microsoft.com/office/drawing/2014/main" id="{935EF8B9-88D2-6C42-BF9B-2AD28DBBD77F}"/>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 name="Freeform 3">
              <a:extLst>
                <a:ext uri="{FF2B5EF4-FFF2-40B4-BE49-F238E27FC236}">
                  <a16:creationId xmlns:a16="http://schemas.microsoft.com/office/drawing/2014/main" id="{10E28FF9-5CED-394E-AF38-301649539D3C}"/>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 name="Freeform 4">
              <a:extLst>
                <a:ext uri="{FF2B5EF4-FFF2-40B4-BE49-F238E27FC236}">
                  <a16:creationId xmlns:a16="http://schemas.microsoft.com/office/drawing/2014/main" id="{6E5EA531-DEFC-144D-8545-1DECEBA97224}"/>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5" name="Freeform 5">
              <a:extLst>
                <a:ext uri="{FF2B5EF4-FFF2-40B4-BE49-F238E27FC236}">
                  <a16:creationId xmlns:a16="http://schemas.microsoft.com/office/drawing/2014/main" id="{F39A9FAC-3BBF-CD45-BC62-06EF846D77A9}"/>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 name="Freeform 6">
              <a:extLst>
                <a:ext uri="{FF2B5EF4-FFF2-40B4-BE49-F238E27FC236}">
                  <a16:creationId xmlns:a16="http://schemas.microsoft.com/office/drawing/2014/main" id="{4A2E4B78-1C39-A943-B2AE-B76B55EBA492}"/>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 name="Freeform 7">
              <a:extLst>
                <a:ext uri="{FF2B5EF4-FFF2-40B4-BE49-F238E27FC236}">
                  <a16:creationId xmlns:a16="http://schemas.microsoft.com/office/drawing/2014/main" id="{E34B0E8F-7C29-3241-8B05-8DB5DF4ED827}"/>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 name="Freeform 8">
              <a:extLst>
                <a:ext uri="{FF2B5EF4-FFF2-40B4-BE49-F238E27FC236}">
                  <a16:creationId xmlns:a16="http://schemas.microsoft.com/office/drawing/2014/main" id="{08D4B6E4-213B-E84A-9B55-3121DC89C5CA}"/>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 name="Freeform 9">
              <a:extLst>
                <a:ext uri="{FF2B5EF4-FFF2-40B4-BE49-F238E27FC236}">
                  <a16:creationId xmlns:a16="http://schemas.microsoft.com/office/drawing/2014/main" id="{3073A429-8658-EC43-92EE-0AD58A5391AE}"/>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0" name="Freeform 10">
              <a:extLst>
                <a:ext uri="{FF2B5EF4-FFF2-40B4-BE49-F238E27FC236}">
                  <a16:creationId xmlns:a16="http://schemas.microsoft.com/office/drawing/2014/main" id="{7B9CB57C-5EF1-7045-A70B-14CD6B5A98B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 name="Freeform 11">
              <a:extLst>
                <a:ext uri="{FF2B5EF4-FFF2-40B4-BE49-F238E27FC236}">
                  <a16:creationId xmlns:a16="http://schemas.microsoft.com/office/drawing/2014/main" id="{9187B6AA-F9BB-264E-BDCA-C7E0AC3A676B}"/>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52" name="组合 51">
            <a:extLst>
              <a:ext uri="{FF2B5EF4-FFF2-40B4-BE49-F238E27FC236}">
                <a16:creationId xmlns:a16="http://schemas.microsoft.com/office/drawing/2014/main" id="{9F0503EB-0084-CC4A-A491-E37EE9525D14}"/>
              </a:ext>
            </a:extLst>
          </p:cNvPr>
          <p:cNvGrpSpPr/>
          <p:nvPr userDrawn="1"/>
        </p:nvGrpSpPr>
        <p:grpSpPr>
          <a:xfrm>
            <a:off x="10327565" y="424110"/>
            <a:ext cx="1107996" cy="382841"/>
            <a:chOff x="10327565" y="424110"/>
            <a:chExt cx="1107996" cy="382841"/>
          </a:xfrm>
        </p:grpSpPr>
        <p:grpSp>
          <p:nvGrpSpPr>
            <p:cNvPr id="54" name="组合 53">
              <a:extLst>
                <a:ext uri="{FF2B5EF4-FFF2-40B4-BE49-F238E27FC236}">
                  <a16:creationId xmlns:a16="http://schemas.microsoft.com/office/drawing/2014/main" id="{400C4A7F-6676-534F-B5C8-2DE66581026F}"/>
                </a:ext>
              </a:extLst>
            </p:cNvPr>
            <p:cNvGrpSpPr/>
            <p:nvPr userDrawn="1"/>
          </p:nvGrpSpPr>
          <p:grpSpPr>
            <a:xfrm>
              <a:off x="10413894" y="437620"/>
              <a:ext cx="927707" cy="369331"/>
              <a:chOff x="1113126" y="809213"/>
              <a:chExt cx="2133357" cy="523762"/>
            </a:xfrm>
            <a:solidFill>
              <a:schemeClr val="bg1">
                <a:lumMod val="75000"/>
              </a:schemeClr>
            </a:solidFill>
          </p:grpSpPr>
          <p:sp>
            <p:nvSpPr>
              <p:cNvPr id="56" name="椭圆 55">
                <a:extLst>
                  <a:ext uri="{FF2B5EF4-FFF2-40B4-BE49-F238E27FC236}">
                    <a16:creationId xmlns:a16="http://schemas.microsoft.com/office/drawing/2014/main" id="{A0A41422-4096-DC41-BB33-0916940AC495}"/>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a:extLst>
                  <a:ext uri="{FF2B5EF4-FFF2-40B4-BE49-F238E27FC236}">
                    <a16:creationId xmlns:a16="http://schemas.microsoft.com/office/drawing/2014/main" id="{D5CEC13B-80D5-3947-B160-212A9A11A3AA}"/>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E321B4EF-8B5E-3B4F-BDCB-CBEE690C65EA}"/>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a:extLst>
                  <a:ext uri="{FF2B5EF4-FFF2-40B4-BE49-F238E27FC236}">
                    <a16:creationId xmlns:a16="http://schemas.microsoft.com/office/drawing/2014/main" id="{6CD2DC0C-4C61-DA48-9E4B-060D09B0B54B}"/>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55" name="矩形 54">
              <a:extLst>
                <a:ext uri="{FF2B5EF4-FFF2-40B4-BE49-F238E27FC236}">
                  <a16:creationId xmlns:a16="http://schemas.microsoft.com/office/drawing/2014/main" id="{F3037419-16FC-5B47-8EC6-875FDF21173A}"/>
                </a:ext>
              </a:extLst>
            </p:cNvPr>
            <p:cNvSpPr/>
            <p:nvPr userDrawn="1"/>
          </p:nvSpPr>
          <p:spPr>
            <a:xfrm>
              <a:off x="10327565" y="424110"/>
              <a:ext cx="1107996" cy="369332"/>
            </a:xfrm>
            <a:prstGeom prst="rect">
              <a:avLst/>
            </a:prstGeom>
            <a:noFill/>
          </p:spPr>
          <p:txBody>
            <a:bodyPr wrap="none" lIns="91440" tIns="45720" rIns="91440" bIns="45720">
              <a:spAutoFit/>
            </a:bodyPr>
            <a:lstStyle/>
            <a:p>
              <a:pPr algn="ctr"/>
              <a:r>
                <a:rPr lang="zh-CN" altLang="en-US" sz="1800" b="1" cap="none" spc="0" dirty="0">
                  <a:ln w="22225">
                    <a:noFill/>
                    <a:prstDash val="solid"/>
                  </a:ln>
                  <a:solidFill>
                    <a:schemeClr val="accent1">
                      <a:lumMod val="60000"/>
                      <a:lumOff val="40000"/>
                    </a:schemeClr>
                  </a:solidFill>
                  <a:effectLst/>
                </a:rPr>
                <a:t>我的学校</a:t>
              </a:r>
            </a:p>
          </p:txBody>
        </p:sp>
      </p:grpSp>
      <p:sp>
        <p:nvSpPr>
          <p:cNvPr id="53" name="文本框 24">
            <a:extLst>
              <a:ext uri="{FF2B5EF4-FFF2-40B4-BE49-F238E27FC236}">
                <a16:creationId xmlns:a16="http://schemas.microsoft.com/office/drawing/2014/main" id="{C343F0B3-495F-9444-816E-38B2C9F55C5E}"/>
              </a:ext>
            </a:extLst>
          </p:cNvPr>
          <p:cNvSpPr txBox="1"/>
          <p:nvPr userDrawn="1"/>
        </p:nvSpPr>
        <p:spPr>
          <a:xfrm>
            <a:off x="9916558" y="861402"/>
            <a:ext cx="1916825" cy="246221"/>
          </a:xfrm>
          <a:prstGeom prst="rect">
            <a:avLst/>
          </a:prstGeom>
          <a:noFill/>
        </p:spPr>
        <p:txBody>
          <a:bodyPr wrap="square" rtlCol="0">
            <a:spAutoFit/>
          </a:bodyPr>
          <a:lstStyle/>
          <a:p>
            <a:pPr algn="ctr">
              <a:spcBef>
                <a:spcPts val="600"/>
              </a:spcBef>
            </a:pPr>
            <a:r>
              <a:rPr lang="en-US" altLang="zh-CN" sz="1000" spc="600" dirty="0">
                <a:solidFill>
                  <a:srgbClr val="5B307E"/>
                </a:solidFill>
                <a:latin typeface="微软雅黑" panose="020B0503020204020204" pitchFamily="34" charset="-122"/>
                <a:ea typeface="微软雅黑" panose="020B0503020204020204" pitchFamily="34" charset="-122"/>
              </a:rPr>
              <a:t>TIPCC</a:t>
            </a:r>
            <a:r>
              <a:rPr lang="zh-CN" altLang="en-US" sz="1000" spc="600" dirty="0">
                <a:solidFill>
                  <a:srgbClr val="5B307E"/>
                </a:solidFill>
                <a:latin typeface="微软雅黑" panose="020B0503020204020204" pitchFamily="34" charset="-122"/>
                <a:ea typeface="微软雅黑" panose="020B0503020204020204" pitchFamily="34" charset="-122"/>
              </a:rPr>
              <a:t>教案</a:t>
            </a:r>
          </a:p>
        </p:txBody>
      </p:sp>
    </p:spTree>
    <p:extLst>
      <p:ext uri="{BB962C8B-B14F-4D97-AF65-F5344CB8AC3E}">
        <p14:creationId xmlns:p14="http://schemas.microsoft.com/office/powerpoint/2010/main" val="4872756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AAA80D-F069-DE49-8F34-B637A12CB530}"/>
              </a:ext>
            </a:extLst>
          </p:cNvPr>
          <p:cNvSpPr>
            <a:spLocks noGrp="1"/>
          </p:cNvSpPr>
          <p:nvPr>
            <p:ph type="title"/>
          </p:nvPr>
        </p:nvSpPr>
        <p:spPr>
          <a:xfrm>
            <a:off x="1307508" y="365126"/>
            <a:ext cx="8220812" cy="879086"/>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A2AAAE3F-F071-E445-8B18-8EAF3979328E}"/>
              </a:ext>
            </a:extLst>
          </p:cNvPr>
          <p:cNvSpPr>
            <a:spLocks noGrp="1"/>
          </p:cNvSpPr>
          <p:nvPr>
            <p:ph type="body" idx="1"/>
          </p:nvPr>
        </p:nvSpPr>
        <p:spPr>
          <a:xfrm>
            <a:off x="838200" y="1590270"/>
            <a:ext cx="10515600" cy="4586694"/>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91E21652-6A28-F54F-98C2-D24C55AD3E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panose="020B0503020204020204" pitchFamily="34" charset="-122"/>
                <a:ea typeface="Microsoft YaHei" panose="020B0503020204020204" pitchFamily="34" charset="-122"/>
              </a:defRPr>
            </a:lvl1pPr>
          </a:lstStyle>
          <a:p>
            <a:fld id="{6B5948C6-0782-6042-A859-FD82FD45C478}" type="datetime1">
              <a:rPr kumimoji="1" lang="zh-CN" altLang="en-US" smtClean="0"/>
              <a:pPr/>
              <a:t>2021/11/5</a:t>
            </a:fld>
            <a:endParaRPr kumimoji="1" lang="zh-CN" altLang="en-US"/>
          </a:p>
        </p:txBody>
      </p:sp>
      <p:sp>
        <p:nvSpPr>
          <p:cNvPr id="5" name="页脚占位符 4">
            <a:extLst>
              <a:ext uri="{FF2B5EF4-FFF2-40B4-BE49-F238E27FC236}">
                <a16:creationId xmlns:a16="http://schemas.microsoft.com/office/drawing/2014/main" id="{DCB9D617-AB6E-774C-A385-AAFEFB9272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panose="020B0503020204020204" pitchFamily="34" charset="-122"/>
                <a:ea typeface="Microsoft YaHei" panose="020B0503020204020204" pitchFamily="34" charset="-122"/>
              </a:defRPr>
            </a:lvl1pPr>
          </a:lstStyle>
          <a:p>
            <a:endParaRPr kumimoji="1" lang="zh-CN" altLang="en-US"/>
          </a:p>
        </p:txBody>
      </p:sp>
      <p:sp>
        <p:nvSpPr>
          <p:cNvPr id="6" name="灯片编号占位符 5">
            <a:extLst>
              <a:ext uri="{FF2B5EF4-FFF2-40B4-BE49-F238E27FC236}">
                <a16:creationId xmlns:a16="http://schemas.microsoft.com/office/drawing/2014/main" id="{7F17F525-3365-224F-AAA7-E3B9B30119F2}"/>
              </a:ext>
            </a:extLst>
          </p:cNvPr>
          <p:cNvSpPr>
            <a:spLocks noGrp="1"/>
          </p:cNvSpPr>
          <p:nvPr>
            <p:ph type="sldNum" sz="quarter" idx="4"/>
          </p:nvPr>
        </p:nvSpPr>
        <p:spPr>
          <a:xfrm>
            <a:off x="9053945"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panose="020B0503020204020204" pitchFamily="34" charset="-122"/>
                <a:ea typeface="Microsoft YaHei" panose="020B0503020204020204" pitchFamily="34" charset="-122"/>
              </a:defRPr>
            </a:lvl1pPr>
          </a:lstStyle>
          <a:p>
            <a:fld id="{8D4D1E41-7A09-AB4A-A4E1-09765ADA2698}" type="slidenum">
              <a:rPr kumimoji="1" lang="zh-CN" altLang="en-US" smtClean="0"/>
              <a:pPr/>
              <a:t>‹#›</a:t>
            </a:fld>
            <a:endParaRPr kumimoji="1" lang="zh-CN" altLang="en-US"/>
          </a:p>
        </p:txBody>
      </p:sp>
    </p:spTree>
    <p:extLst>
      <p:ext uri="{BB962C8B-B14F-4D97-AF65-F5344CB8AC3E}">
        <p14:creationId xmlns:p14="http://schemas.microsoft.com/office/powerpoint/2010/main" val="2266534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F4557-9C48-9D4D-A8AC-E1BCC4493B84}"/>
              </a:ext>
            </a:extLst>
          </p:cNvPr>
          <p:cNvSpPr>
            <a:spLocks noGrp="1"/>
          </p:cNvSpPr>
          <p:nvPr>
            <p:ph type="ctrTitle"/>
          </p:nvPr>
        </p:nvSpPr>
        <p:spPr>
          <a:xfrm>
            <a:off x="1524000" y="891254"/>
            <a:ext cx="9144000" cy="2002674"/>
          </a:xfrm>
        </p:spPr>
        <p:txBody>
          <a:bodyPr/>
          <a:lstStyle/>
          <a:p>
            <a:r>
              <a:rPr kumimoji="1" lang="zh-CN" altLang="en-US" dirty="0"/>
              <a:t>第八章 </a:t>
            </a:r>
            <a:r>
              <a:rPr kumimoji="1" lang="en-US" altLang="zh-CN" dirty="0"/>
              <a:t>Spring Boot</a:t>
            </a:r>
            <a:r>
              <a:rPr kumimoji="1" lang="zh-CN" altLang="en-US" dirty="0"/>
              <a:t>的数据访问</a:t>
            </a:r>
          </a:p>
        </p:txBody>
      </p:sp>
      <p:sp>
        <p:nvSpPr>
          <p:cNvPr id="3" name="副标题 2">
            <a:extLst>
              <a:ext uri="{FF2B5EF4-FFF2-40B4-BE49-F238E27FC236}">
                <a16:creationId xmlns:a16="http://schemas.microsoft.com/office/drawing/2014/main" id="{1BAADDAC-3DB3-ED4C-BCFE-CFA6839907EE}"/>
              </a:ext>
            </a:extLst>
          </p:cNvPr>
          <p:cNvSpPr>
            <a:spLocks noGrp="1"/>
          </p:cNvSpPr>
          <p:nvPr>
            <p:ph type="subTitle" idx="1"/>
          </p:nvPr>
        </p:nvSpPr>
        <p:spPr>
          <a:xfrm>
            <a:off x="1524000" y="3727942"/>
            <a:ext cx="9144000" cy="1657977"/>
          </a:xfrm>
        </p:spPr>
        <p:txBody>
          <a:bodyPr>
            <a:normAutofit/>
          </a:bodyPr>
          <a:lstStyle/>
          <a:p>
            <a:pPr>
              <a:lnSpc>
                <a:spcPct val="150000"/>
              </a:lnSpc>
            </a:pPr>
            <a:r>
              <a:rPr kumimoji="1" lang="zh-CN" altLang="en-US" sz="3200" dirty="0"/>
              <a:t>授课教师：陈恒</a:t>
            </a:r>
            <a:endParaRPr kumimoji="1" lang="en-US" altLang="zh-CN" sz="3200" dirty="0"/>
          </a:p>
          <a:p>
            <a:pPr>
              <a:lnSpc>
                <a:spcPct val="150000"/>
              </a:lnSpc>
            </a:pPr>
            <a:r>
              <a:rPr kumimoji="1" lang="zh-CN" altLang="en-US" sz="3200" dirty="0"/>
              <a:t>大连外国语大学</a:t>
            </a:r>
            <a:endParaRPr kumimoji="1" lang="en-US" altLang="zh-CN" sz="3200" dirty="0"/>
          </a:p>
        </p:txBody>
      </p:sp>
    </p:spTree>
    <p:extLst>
      <p:ext uri="{BB962C8B-B14F-4D97-AF65-F5344CB8AC3E}">
        <p14:creationId xmlns:p14="http://schemas.microsoft.com/office/powerpoint/2010/main" val="2465913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20A8A-87EC-48EC-BD9F-9DC7D8834BA8}"/>
              </a:ext>
            </a:extLst>
          </p:cNvPr>
          <p:cNvSpPr>
            <a:spLocks noGrp="1"/>
          </p:cNvSpPr>
          <p:nvPr>
            <p:ph type="title"/>
          </p:nvPr>
        </p:nvSpPr>
        <p:spPr/>
        <p:txBody>
          <a:bodyPr>
            <a:normAutofit/>
          </a:bodyPr>
          <a:lstStyle/>
          <a:p>
            <a:r>
              <a:rPr lang="en-US" altLang="zh-CN" sz="3200" dirty="0"/>
              <a:t>4</a:t>
            </a:r>
            <a:r>
              <a:rPr lang="zh-CN" altLang="en-US" sz="3200" dirty="0"/>
              <a:t>．</a:t>
            </a:r>
            <a:r>
              <a:rPr lang="en-US" altLang="zh-CN" sz="3200" dirty="0"/>
              <a:t>Spring Boot</a:t>
            </a:r>
            <a:r>
              <a:rPr lang="zh-CN" altLang="en-US" sz="3200" dirty="0"/>
              <a:t>应用的</a:t>
            </a:r>
            <a:r>
              <a:rPr lang="en-US" altLang="zh-CN" sz="3200" dirty="0"/>
              <a:t>Spring Data JPA</a:t>
            </a:r>
            <a:endParaRPr lang="zh-CN" altLang="en-US" sz="3200" dirty="0"/>
          </a:p>
        </p:txBody>
      </p:sp>
      <p:sp>
        <p:nvSpPr>
          <p:cNvPr id="3" name="内容占位符 2">
            <a:extLst>
              <a:ext uri="{FF2B5EF4-FFF2-40B4-BE49-F238E27FC236}">
                <a16:creationId xmlns:a16="http://schemas.microsoft.com/office/drawing/2014/main" id="{2378F101-3F0D-4B41-9403-9080B28A1CAC}"/>
              </a:ext>
            </a:extLst>
          </p:cNvPr>
          <p:cNvSpPr>
            <a:spLocks noGrp="1"/>
          </p:cNvSpPr>
          <p:nvPr>
            <p:ph idx="1"/>
          </p:nvPr>
        </p:nvSpPr>
        <p:spPr/>
        <p:txBody>
          <a:bodyPr/>
          <a:lstStyle/>
          <a:p>
            <a:r>
              <a:rPr lang="zh-CN" altLang="en-US" dirty="0"/>
              <a:t>从上述分析可知，在</a:t>
            </a:r>
            <a:r>
              <a:rPr lang="en-US" altLang="zh-CN" dirty="0"/>
              <a:t>Spring Boot</a:t>
            </a:r>
            <a:r>
              <a:rPr lang="zh-CN" altLang="en-US" dirty="0"/>
              <a:t>应用中使用</a:t>
            </a:r>
            <a:r>
              <a:rPr lang="en-US" altLang="zh-CN" dirty="0">
                <a:solidFill>
                  <a:srgbClr val="C00000"/>
                </a:solidFill>
              </a:rPr>
              <a:t>Spring Data JPA</a:t>
            </a:r>
            <a:r>
              <a:rPr lang="zh-CN" altLang="en-US" dirty="0"/>
              <a:t>访问数据库时，除了添加</a:t>
            </a:r>
            <a:r>
              <a:rPr lang="en-US" altLang="zh-CN" dirty="0">
                <a:solidFill>
                  <a:srgbClr val="C00000"/>
                </a:solidFill>
              </a:rPr>
              <a:t>spring-boot-starter-data-</a:t>
            </a:r>
            <a:r>
              <a:rPr lang="en-US" altLang="zh-CN" dirty="0" err="1">
                <a:solidFill>
                  <a:srgbClr val="C00000"/>
                </a:solidFill>
              </a:rPr>
              <a:t>jpa</a:t>
            </a:r>
            <a:r>
              <a:rPr lang="zh-CN" altLang="en-US" dirty="0"/>
              <a:t>依赖外，只需定义</a:t>
            </a:r>
            <a:r>
              <a:rPr lang="en-US" altLang="zh-CN" dirty="0" err="1">
                <a:solidFill>
                  <a:srgbClr val="C00000"/>
                </a:solidFill>
              </a:rPr>
              <a:t>DataSource</a:t>
            </a:r>
            <a:r>
              <a:rPr lang="zh-CN" altLang="en-US" dirty="0"/>
              <a:t>、持久化实体类和数据访问层，并在需要使用数据访问的地方（如</a:t>
            </a:r>
            <a:r>
              <a:rPr lang="en-US" altLang="zh-CN" dirty="0"/>
              <a:t>Service</a:t>
            </a:r>
            <a:r>
              <a:rPr lang="zh-CN" altLang="en-US" dirty="0"/>
              <a:t>层）依赖注入数据访问层即可。</a:t>
            </a:r>
          </a:p>
        </p:txBody>
      </p:sp>
      <p:sp>
        <p:nvSpPr>
          <p:cNvPr id="4" name="灯片编号占位符 3">
            <a:extLst>
              <a:ext uri="{FF2B5EF4-FFF2-40B4-BE49-F238E27FC236}">
                <a16:creationId xmlns:a16="http://schemas.microsoft.com/office/drawing/2014/main" id="{1E77D3F5-BE28-4272-AE57-86770FE08DCA}"/>
              </a:ext>
            </a:extLst>
          </p:cNvPr>
          <p:cNvSpPr>
            <a:spLocks noGrp="1"/>
          </p:cNvSpPr>
          <p:nvPr>
            <p:ph type="sldNum" sz="quarter" idx="12"/>
          </p:nvPr>
        </p:nvSpPr>
        <p:spPr/>
        <p:txBody>
          <a:bodyPr/>
          <a:lstStyle/>
          <a:p>
            <a:fld id="{8D4D1E41-7A09-AB4A-A4E1-09765ADA2698}" type="slidenum">
              <a:rPr kumimoji="1" lang="zh-CN" altLang="en-US" smtClean="0"/>
              <a:pPr/>
              <a:t>9</a:t>
            </a:fld>
            <a:endParaRPr kumimoji="1" lang="zh-CN" altLang="en-US" dirty="0"/>
          </a:p>
        </p:txBody>
      </p:sp>
    </p:spTree>
    <p:extLst>
      <p:ext uri="{BB962C8B-B14F-4D97-AF65-F5344CB8AC3E}">
        <p14:creationId xmlns:p14="http://schemas.microsoft.com/office/powerpoint/2010/main" val="15560303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737F2-6A34-468B-A547-FC219393913A}"/>
              </a:ext>
            </a:extLst>
          </p:cNvPr>
          <p:cNvSpPr>
            <a:spLocks noGrp="1"/>
          </p:cNvSpPr>
          <p:nvPr>
            <p:ph type="title"/>
          </p:nvPr>
        </p:nvSpPr>
        <p:spPr/>
        <p:txBody>
          <a:bodyPr/>
          <a:lstStyle/>
          <a:p>
            <a:r>
              <a:rPr lang="en-US" altLang="zh-CN" dirty="0"/>
              <a:t>4</a:t>
            </a:r>
            <a:r>
              <a:rPr lang="zh-CN" altLang="en-US" dirty="0"/>
              <a:t>．创建持久化实体类</a:t>
            </a:r>
            <a:r>
              <a:rPr lang="en-US" altLang="zh-CN" dirty="0"/>
              <a:t>Student</a:t>
            </a:r>
            <a:endParaRPr lang="zh-CN" altLang="en-US" dirty="0"/>
          </a:p>
        </p:txBody>
      </p:sp>
      <p:sp>
        <p:nvSpPr>
          <p:cNvPr id="4" name="灯片编号占位符 3">
            <a:extLst>
              <a:ext uri="{FF2B5EF4-FFF2-40B4-BE49-F238E27FC236}">
                <a16:creationId xmlns:a16="http://schemas.microsoft.com/office/drawing/2014/main" id="{15CFBCCF-EA24-4BB9-8A31-2967D424AE25}"/>
              </a:ext>
            </a:extLst>
          </p:cNvPr>
          <p:cNvSpPr>
            <a:spLocks noGrp="1"/>
          </p:cNvSpPr>
          <p:nvPr>
            <p:ph type="sldNum" sz="quarter" idx="12"/>
          </p:nvPr>
        </p:nvSpPr>
        <p:spPr/>
        <p:txBody>
          <a:bodyPr/>
          <a:lstStyle/>
          <a:p>
            <a:fld id="{8D4D1E41-7A09-AB4A-A4E1-09765ADA2698}" type="slidenum">
              <a:rPr kumimoji="1" lang="zh-CN" altLang="en-US" smtClean="0"/>
              <a:pPr/>
              <a:t>99</a:t>
            </a:fld>
            <a:endParaRPr kumimoji="1" lang="zh-CN" altLang="en-US" dirty="0"/>
          </a:p>
        </p:txBody>
      </p:sp>
      <p:sp>
        <p:nvSpPr>
          <p:cNvPr id="5" name="文本框 4">
            <a:extLst>
              <a:ext uri="{FF2B5EF4-FFF2-40B4-BE49-F238E27FC236}">
                <a16:creationId xmlns:a16="http://schemas.microsoft.com/office/drawing/2014/main" id="{37C9923B-2BC9-403A-8E9E-33C5D89EE096}"/>
              </a:ext>
            </a:extLst>
          </p:cNvPr>
          <p:cNvSpPr txBox="1"/>
          <p:nvPr/>
        </p:nvSpPr>
        <p:spPr>
          <a:xfrm>
            <a:off x="1013552" y="1564395"/>
            <a:ext cx="7711807" cy="4247317"/>
          </a:xfrm>
          <a:prstGeom prst="rect">
            <a:avLst/>
          </a:prstGeom>
          <a:noFill/>
          <a:ln>
            <a:solidFill>
              <a:srgbClr val="C00000"/>
            </a:solidFill>
          </a:ln>
        </p:spPr>
        <p:txBody>
          <a:bodyPr wrap="square" rtlCol="0">
            <a:spAutoFit/>
          </a:bodyPr>
          <a:lstStyle/>
          <a:p>
            <a:pPr marL="266700" algn="just">
              <a:spcBef>
                <a:spcPts val="600"/>
              </a:spcBef>
              <a:spcAft>
                <a:spcPts val="0"/>
              </a:spcAft>
            </a:pPr>
            <a:r>
              <a:rPr lang="de-DE" altLang="zh-CN" sz="1800" kern="100" dirty="0">
                <a:effectLst/>
                <a:latin typeface="Times New Roman" panose="02020603050405020304" pitchFamily="18" charset="0"/>
                <a:ea typeface="宋体" panose="02010600030101010101" pitchFamily="2" charset="-122"/>
              </a:rPr>
              <a:t>@Entity</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@Table(name = "student_table")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public class Student implements Serializable{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private static final long serialVersionUID = 1L;</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@Id</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@GeneratedValue(strategy = GenerationType.IDENTITY)</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private int id;//</a:t>
            </a:r>
            <a:r>
              <a:rPr lang="zh-CN" altLang="zh-CN" sz="1800" kern="100" dirty="0">
                <a:effectLst/>
                <a:latin typeface="Times New Roman" panose="02020603050405020304" pitchFamily="18" charset="0"/>
                <a:ea typeface="宋体" panose="02010600030101010101" pitchFamily="2" charset="-122"/>
              </a:rPr>
              <a:t>主键</a:t>
            </a:r>
          </a:p>
          <a:p>
            <a:pPr marL="266700" algn="just"/>
            <a:r>
              <a:rPr lang="de-DE" altLang="zh-CN" sz="1800" kern="100" dirty="0">
                <a:effectLst/>
                <a:latin typeface="Times New Roman" panose="02020603050405020304" pitchFamily="18" charset="0"/>
                <a:ea typeface="宋体" panose="02010600030101010101" pitchFamily="2" charset="-122"/>
              </a:rPr>
              <a:t>	private String sno;</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private String sname;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private String ssex;</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public Student()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super();</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省略</a:t>
            </a:r>
            <a:r>
              <a:rPr lang="de-DE" altLang="zh-CN" sz="1800" kern="100" dirty="0">
                <a:effectLst/>
                <a:latin typeface="Times New Roman" panose="02020603050405020304" pitchFamily="18" charset="0"/>
                <a:ea typeface="宋体" panose="02010600030101010101" pitchFamily="2" charset="-122"/>
              </a:rPr>
              <a:t>set</a:t>
            </a:r>
            <a:r>
              <a:rPr lang="zh-CN" altLang="zh-CN" sz="1800" kern="100" dirty="0">
                <a:effectLst/>
                <a:latin typeface="Times New Roman" panose="02020603050405020304" pitchFamily="18" charset="0"/>
                <a:ea typeface="宋体" panose="02010600030101010101" pitchFamily="2" charset="-122"/>
              </a:rPr>
              <a:t>和</a:t>
            </a:r>
            <a:r>
              <a:rPr lang="de-DE" altLang="zh-CN" sz="1800" kern="100" dirty="0">
                <a:effectLst/>
                <a:latin typeface="Times New Roman" panose="02020603050405020304" pitchFamily="18" charset="0"/>
                <a:ea typeface="宋体" panose="02010600030101010101" pitchFamily="2" charset="-122"/>
              </a:rPr>
              <a:t>get</a:t>
            </a:r>
            <a:r>
              <a:rPr lang="zh-CN" altLang="zh-CN" sz="1800" kern="100" dirty="0">
                <a:effectLst/>
                <a:latin typeface="Times New Roman" panose="02020603050405020304" pitchFamily="18" charset="0"/>
                <a:ea typeface="宋体" panose="02010600030101010101" pitchFamily="2" charset="-122"/>
              </a:rPr>
              <a:t>方法</a:t>
            </a:r>
          </a:p>
          <a:p>
            <a:pPr marL="266700" algn="just">
              <a:spcAft>
                <a:spcPts val="600"/>
              </a:spcAft>
            </a:pP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509193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E8AC5-5C32-410B-8102-8909449560FB}"/>
              </a:ext>
            </a:extLst>
          </p:cNvPr>
          <p:cNvSpPr>
            <a:spLocks noGrp="1"/>
          </p:cNvSpPr>
          <p:nvPr>
            <p:ph type="title"/>
          </p:nvPr>
        </p:nvSpPr>
        <p:spPr/>
        <p:txBody>
          <a:bodyPr/>
          <a:lstStyle/>
          <a:p>
            <a:r>
              <a:rPr lang="en-US" altLang="zh-CN" dirty="0"/>
              <a:t>5</a:t>
            </a:r>
            <a:r>
              <a:rPr lang="zh-CN" altLang="en-US" dirty="0"/>
              <a:t>．创建数据访问层</a:t>
            </a:r>
          </a:p>
        </p:txBody>
      </p:sp>
      <p:sp>
        <p:nvSpPr>
          <p:cNvPr id="4" name="灯片编号占位符 3">
            <a:extLst>
              <a:ext uri="{FF2B5EF4-FFF2-40B4-BE49-F238E27FC236}">
                <a16:creationId xmlns:a16="http://schemas.microsoft.com/office/drawing/2014/main" id="{950E414C-715E-4D16-8791-7948F57A7124}"/>
              </a:ext>
            </a:extLst>
          </p:cNvPr>
          <p:cNvSpPr>
            <a:spLocks noGrp="1"/>
          </p:cNvSpPr>
          <p:nvPr>
            <p:ph type="sldNum" sz="quarter" idx="12"/>
          </p:nvPr>
        </p:nvSpPr>
        <p:spPr/>
        <p:txBody>
          <a:bodyPr/>
          <a:lstStyle/>
          <a:p>
            <a:fld id="{8D4D1E41-7A09-AB4A-A4E1-09765ADA2698}" type="slidenum">
              <a:rPr kumimoji="1" lang="zh-CN" altLang="en-US" smtClean="0"/>
              <a:pPr/>
              <a:t>100</a:t>
            </a:fld>
            <a:endParaRPr kumimoji="1" lang="zh-CN" altLang="en-US" dirty="0"/>
          </a:p>
        </p:txBody>
      </p:sp>
      <p:sp>
        <p:nvSpPr>
          <p:cNvPr id="5" name="文本框 4">
            <a:extLst>
              <a:ext uri="{FF2B5EF4-FFF2-40B4-BE49-F238E27FC236}">
                <a16:creationId xmlns:a16="http://schemas.microsoft.com/office/drawing/2014/main" id="{EC15326C-0526-448B-9F5D-2CDB15A2D81D}"/>
              </a:ext>
            </a:extLst>
          </p:cNvPr>
          <p:cNvSpPr txBox="1"/>
          <p:nvPr/>
        </p:nvSpPr>
        <p:spPr>
          <a:xfrm>
            <a:off x="1101687" y="1388125"/>
            <a:ext cx="8220812" cy="2031325"/>
          </a:xfrm>
          <a:prstGeom prst="rect">
            <a:avLst/>
          </a:prstGeom>
          <a:noFill/>
          <a:ln>
            <a:solidFill>
              <a:srgbClr val="C00000"/>
            </a:solidFill>
          </a:ln>
        </p:spPr>
        <p:txBody>
          <a:bodyPr wrap="square" rtlCol="0">
            <a:spAutoFit/>
          </a:bodyPr>
          <a:lstStyle/>
          <a:p>
            <a:pPr marL="266700" algn="just">
              <a:spcBef>
                <a:spcPts val="600"/>
              </a:spcBef>
              <a:spcAft>
                <a:spcPts val="0"/>
              </a:spcAft>
            </a:pPr>
            <a:r>
              <a:rPr lang="de-DE" altLang="zh-CN" sz="1800" kern="100" dirty="0">
                <a:effectLst/>
                <a:latin typeface="Times New Roman" panose="02020603050405020304" pitchFamily="18" charset="0"/>
                <a:ea typeface="宋体" panose="02010600030101010101" pitchFamily="2" charset="-122"/>
              </a:rPr>
              <a:t>public interface StudentRepository extends JpaRepository&lt;Student, Integer&gt;{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自定义接口查询方法，暴露为</a:t>
            </a:r>
            <a:r>
              <a:rPr lang="de-DE" altLang="zh-CN" sz="1800" kern="100" dirty="0">
                <a:effectLst/>
                <a:latin typeface="Times New Roman" panose="02020603050405020304" pitchFamily="18" charset="0"/>
                <a:ea typeface="宋体" panose="02010600030101010101" pitchFamily="2" charset="-122"/>
              </a:rPr>
              <a:t>REST</a:t>
            </a:r>
            <a:r>
              <a:rPr lang="zh-CN" altLang="zh-CN" sz="1800" kern="100" dirty="0">
                <a:effectLst/>
                <a:latin typeface="Times New Roman" panose="02020603050405020304" pitchFamily="18" charset="0"/>
                <a:ea typeface="宋体" panose="02010600030101010101" pitchFamily="2" charset="-122"/>
              </a:rPr>
              <a:t>资源</a:t>
            </a: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r>
              <a:rPr lang="de-DE" altLang="zh-CN" sz="1800" b="1" kern="100" dirty="0">
                <a:solidFill>
                  <a:srgbClr val="C00000"/>
                </a:solidFill>
                <a:effectLst/>
                <a:latin typeface="Times New Roman" panose="02020603050405020304" pitchFamily="18" charset="0"/>
                <a:ea typeface="宋体" panose="02010600030101010101" pitchFamily="2" charset="-122"/>
              </a:rPr>
              <a:t>@RestResource(path = "snameStartsWith", rel = "snameStartsWith")</a:t>
            </a:r>
            <a:endParaRPr lang="zh-CN" altLang="zh-CN" sz="1800" b="1" kern="100" dirty="0">
              <a:solidFill>
                <a:srgbClr val="C00000"/>
              </a:solidFill>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List&lt;Student&gt; findBySnameStartsWith(@Param("sname") String sname);</a:t>
            </a:r>
            <a:endParaRPr lang="zh-CN" altLang="zh-CN" sz="1800" kern="100" dirty="0">
              <a:effectLst/>
              <a:latin typeface="Times New Roman" panose="02020603050405020304" pitchFamily="18" charset="0"/>
              <a:ea typeface="宋体" panose="02010600030101010101" pitchFamily="2" charset="-122"/>
            </a:endParaRPr>
          </a:p>
          <a:p>
            <a:pPr marL="266700" algn="just">
              <a:spcAft>
                <a:spcPts val="600"/>
              </a:spcAft>
            </a:pP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5C8D29E6-302A-4A2B-BAFC-747C2414AAA8}"/>
              </a:ext>
            </a:extLst>
          </p:cNvPr>
          <p:cNvSpPr txBox="1"/>
          <p:nvPr/>
        </p:nvSpPr>
        <p:spPr>
          <a:xfrm>
            <a:off x="1101687" y="3679634"/>
            <a:ext cx="8220812" cy="646331"/>
          </a:xfrm>
          <a:prstGeom prst="rect">
            <a:avLst/>
          </a:prstGeom>
          <a:noFill/>
          <a:ln>
            <a:solidFill>
              <a:srgbClr val="C00000"/>
            </a:solidFill>
          </a:ln>
        </p:spPr>
        <p:txBody>
          <a:bodyPr wrap="square" rtlCol="0">
            <a:spAutoFit/>
          </a:bodyPr>
          <a:lstStyle/>
          <a:p>
            <a:r>
              <a:rPr lang="zh-CN" altLang="en-US" dirty="0"/>
              <a:t>在上述数据访问接口中，定义了</a:t>
            </a:r>
            <a:r>
              <a:rPr lang="en-US" altLang="zh-CN" b="1" dirty="0" err="1">
                <a:solidFill>
                  <a:srgbClr val="C00000"/>
                </a:solidFill>
              </a:rPr>
              <a:t>findBySnameStartsWith</a:t>
            </a:r>
            <a:r>
              <a:rPr lang="zh-CN" altLang="en-US" dirty="0"/>
              <a:t>，并使用</a:t>
            </a:r>
            <a:r>
              <a:rPr lang="en-US" altLang="zh-CN" b="1" dirty="0">
                <a:solidFill>
                  <a:srgbClr val="C00000"/>
                </a:solidFill>
              </a:rPr>
              <a:t>@RestResource</a:t>
            </a:r>
            <a:r>
              <a:rPr lang="zh-CN" altLang="en-US" dirty="0"/>
              <a:t>注解将该方法暴露为</a:t>
            </a:r>
            <a:r>
              <a:rPr lang="en-US" altLang="zh-CN" b="1" dirty="0">
                <a:solidFill>
                  <a:srgbClr val="C00000"/>
                </a:solidFill>
              </a:rPr>
              <a:t>REST</a:t>
            </a:r>
            <a:r>
              <a:rPr lang="zh-CN" altLang="en-US" dirty="0"/>
              <a:t>资源，</a:t>
            </a:r>
            <a:r>
              <a:rPr lang="en-US" altLang="zh-CN" b="1" dirty="0" err="1">
                <a:solidFill>
                  <a:srgbClr val="C00000"/>
                </a:solidFill>
              </a:rPr>
              <a:t>snameStartsWith</a:t>
            </a:r>
            <a:r>
              <a:rPr lang="zh-CN" altLang="en-US" dirty="0"/>
              <a:t>为请求路径。</a:t>
            </a:r>
          </a:p>
        </p:txBody>
      </p:sp>
      <p:cxnSp>
        <p:nvCxnSpPr>
          <p:cNvPr id="8" name="直接箭头连接符 7">
            <a:extLst>
              <a:ext uri="{FF2B5EF4-FFF2-40B4-BE49-F238E27FC236}">
                <a16:creationId xmlns:a16="http://schemas.microsoft.com/office/drawing/2014/main" id="{C3C31937-4F4A-4AED-99D6-B14250A8FCE7}"/>
              </a:ext>
            </a:extLst>
          </p:cNvPr>
          <p:cNvCxnSpPr/>
          <p:nvPr/>
        </p:nvCxnSpPr>
        <p:spPr>
          <a:xfrm flipH="1" flipV="1">
            <a:off x="5552501" y="2776251"/>
            <a:ext cx="1586429" cy="125592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F3FAEFCC-4440-457E-9328-F90356ABF4DE}"/>
              </a:ext>
            </a:extLst>
          </p:cNvPr>
          <p:cNvSpPr txBox="1"/>
          <p:nvPr/>
        </p:nvSpPr>
        <p:spPr>
          <a:xfrm>
            <a:off x="1101687" y="4538949"/>
            <a:ext cx="8220812" cy="646331"/>
          </a:xfrm>
          <a:prstGeom prst="rect">
            <a:avLst/>
          </a:prstGeom>
          <a:noFill/>
          <a:ln>
            <a:solidFill>
              <a:srgbClr val="C00000"/>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至此，基于</a:t>
            </a:r>
            <a:r>
              <a:rPr lang="de-DE" altLang="zh-CN" sz="1800" kern="100" dirty="0">
                <a:effectLst/>
                <a:latin typeface="Times New Roman" panose="02020603050405020304" pitchFamily="18" charset="0"/>
                <a:ea typeface="宋体" panose="02010600030101010101" pitchFamily="2" charset="-122"/>
              </a:rPr>
              <a:t>Spring Data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de-DE" altLang="zh-CN" sz="1800" b="1" kern="100" dirty="0">
                <a:solidFill>
                  <a:srgbClr val="C00000"/>
                </a:solidFill>
                <a:effectLst/>
                <a:latin typeface="Times New Roman" panose="02020603050405020304" pitchFamily="18" charset="0"/>
                <a:ea typeface="宋体" panose="02010600030101010101" pitchFamily="2" charset="-122"/>
              </a:rPr>
              <a:t>REST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资源服务已经构建完毕，接下来就是使用</a:t>
            </a:r>
            <a:r>
              <a:rPr lang="de-DE" altLang="zh-CN" sz="1800" b="1" kern="100" dirty="0">
                <a:solidFill>
                  <a:srgbClr val="C00000"/>
                </a:solidFill>
                <a:effectLst/>
                <a:latin typeface="Times New Roman" panose="02020603050405020304" pitchFamily="18" charset="0"/>
                <a:ea typeface="宋体" panose="02010600030101010101" pitchFamily="2" charset="-122"/>
              </a:rPr>
              <a:t>REST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客户端测试此服务。</a:t>
            </a:r>
            <a:endParaRPr lang="zh-CN" altLang="en-US" dirty="0"/>
          </a:p>
        </p:txBody>
      </p:sp>
    </p:spTree>
    <p:extLst>
      <p:ext uri="{BB962C8B-B14F-4D97-AF65-F5344CB8AC3E}">
        <p14:creationId xmlns:p14="http://schemas.microsoft.com/office/powerpoint/2010/main" val="42907489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A8831-947D-41C2-A46E-6F264355E8AC}"/>
              </a:ext>
            </a:extLst>
          </p:cNvPr>
          <p:cNvSpPr>
            <a:spLocks noGrp="1"/>
          </p:cNvSpPr>
          <p:nvPr>
            <p:ph type="title"/>
          </p:nvPr>
        </p:nvSpPr>
        <p:spPr/>
        <p:txBody>
          <a:bodyPr/>
          <a:lstStyle/>
          <a:p>
            <a:r>
              <a:rPr lang="en-US" altLang="zh-CN" dirty="0"/>
              <a:t>8.3 REST</a:t>
            </a:r>
            <a:endParaRPr lang="zh-CN" altLang="en-US" dirty="0"/>
          </a:p>
        </p:txBody>
      </p:sp>
      <p:sp>
        <p:nvSpPr>
          <p:cNvPr id="3" name="内容占位符 2">
            <a:extLst>
              <a:ext uri="{FF2B5EF4-FFF2-40B4-BE49-F238E27FC236}">
                <a16:creationId xmlns:a16="http://schemas.microsoft.com/office/drawing/2014/main" id="{DBB9A8EC-54E4-41B1-B500-93235F427D06}"/>
              </a:ext>
            </a:extLst>
          </p:cNvPr>
          <p:cNvSpPr>
            <a:spLocks noGrp="1"/>
          </p:cNvSpPr>
          <p:nvPr>
            <p:ph idx="1"/>
          </p:nvPr>
        </p:nvSpPr>
        <p:spPr/>
        <p:txBody>
          <a:bodyPr/>
          <a:lstStyle/>
          <a:p>
            <a:r>
              <a:rPr lang="en-US" altLang="zh-CN" dirty="0"/>
              <a:t>8.3.1 REST</a:t>
            </a:r>
            <a:r>
              <a:rPr lang="zh-CN" altLang="en-US" dirty="0"/>
              <a:t>简介</a:t>
            </a:r>
            <a:endParaRPr lang="en-US" altLang="zh-CN" dirty="0"/>
          </a:p>
          <a:p>
            <a:r>
              <a:rPr lang="en-US" altLang="zh-CN" dirty="0"/>
              <a:t>8.3.2 Spring Boot</a:t>
            </a:r>
            <a:r>
              <a:rPr lang="zh-CN" altLang="en-US" dirty="0"/>
              <a:t>整合</a:t>
            </a:r>
            <a:r>
              <a:rPr lang="en-US" altLang="zh-CN" dirty="0"/>
              <a:t>REST</a:t>
            </a:r>
          </a:p>
          <a:p>
            <a:r>
              <a:rPr lang="en-US" altLang="zh-CN" dirty="0"/>
              <a:t>8.3.3 Spring Data REST</a:t>
            </a:r>
          </a:p>
          <a:p>
            <a:r>
              <a:rPr lang="en-US" altLang="zh-CN" dirty="0">
                <a:solidFill>
                  <a:srgbClr val="C00000"/>
                </a:solidFill>
              </a:rPr>
              <a:t>8.3.4 REST</a:t>
            </a:r>
            <a:r>
              <a:rPr lang="zh-CN" altLang="en-US" dirty="0">
                <a:solidFill>
                  <a:srgbClr val="C00000"/>
                </a:solidFill>
              </a:rPr>
              <a:t>服务测试</a:t>
            </a:r>
          </a:p>
        </p:txBody>
      </p:sp>
      <p:sp>
        <p:nvSpPr>
          <p:cNvPr id="4" name="灯片编号占位符 3">
            <a:extLst>
              <a:ext uri="{FF2B5EF4-FFF2-40B4-BE49-F238E27FC236}">
                <a16:creationId xmlns:a16="http://schemas.microsoft.com/office/drawing/2014/main" id="{862487FA-2C04-4433-9788-297047ECDD86}"/>
              </a:ext>
            </a:extLst>
          </p:cNvPr>
          <p:cNvSpPr>
            <a:spLocks noGrp="1"/>
          </p:cNvSpPr>
          <p:nvPr>
            <p:ph type="sldNum" sz="quarter" idx="12"/>
          </p:nvPr>
        </p:nvSpPr>
        <p:spPr/>
        <p:txBody>
          <a:bodyPr/>
          <a:lstStyle/>
          <a:p>
            <a:fld id="{8D4D1E41-7A09-AB4A-A4E1-09765ADA2698}" type="slidenum">
              <a:rPr kumimoji="1" lang="zh-CN" altLang="en-US" smtClean="0"/>
              <a:pPr/>
              <a:t>101</a:t>
            </a:fld>
            <a:endParaRPr kumimoji="1" lang="zh-CN" altLang="en-US" dirty="0"/>
          </a:p>
        </p:txBody>
      </p:sp>
    </p:spTree>
    <p:extLst>
      <p:ext uri="{BB962C8B-B14F-4D97-AF65-F5344CB8AC3E}">
        <p14:creationId xmlns:p14="http://schemas.microsoft.com/office/powerpoint/2010/main" val="147359132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1F9EE4-2010-4665-8A33-40E6E9B85ED9}"/>
              </a:ext>
            </a:extLst>
          </p:cNvPr>
          <p:cNvSpPr>
            <a:spLocks noGrp="1"/>
          </p:cNvSpPr>
          <p:nvPr>
            <p:ph type="title"/>
          </p:nvPr>
        </p:nvSpPr>
        <p:spPr/>
        <p:txBody>
          <a:bodyPr/>
          <a:lstStyle/>
          <a:p>
            <a:r>
              <a:rPr lang="en-US" altLang="zh-CN" dirty="0"/>
              <a:t>8.3.4 REST</a:t>
            </a:r>
            <a:r>
              <a:rPr lang="zh-CN" altLang="en-US" dirty="0"/>
              <a:t>服务测试</a:t>
            </a:r>
          </a:p>
        </p:txBody>
      </p:sp>
      <p:sp>
        <p:nvSpPr>
          <p:cNvPr id="3" name="内容占位符 2">
            <a:extLst>
              <a:ext uri="{FF2B5EF4-FFF2-40B4-BE49-F238E27FC236}">
                <a16:creationId xmlns:a16="http://schemas.microsoft.com/office/drawing/2014/main" id="{848F1D3C-80D2-4DF3-8D09-C56166C1F024}"/>
              </a:ext>
            </a:extLst>
          </p:cNvPr>
          <p:cNvSpPr>
            <a:spLocks noGrp="1"/>
          </p:cNvSpPr>
          <p:nvPr>
            <p:ph idx="1"/>
          </p:nvPr>
        </p:nvSpPr>
        <p:spPr/>
        <p:txBody>
          <a:bodyPr/>
          <a:lstStyle/>
          <a:p>
            <a:r>
              <a:rPr lang="zh-CN" altLang="en-US" dirty="0"/>
              <a:t>在</a:t>
            </a:r>
            <a:r>
              <a:rPr lang="en-US" altLang="zh-CN" dirty="0"/>
              <a:t>Web</a:t>
            </a:r>
            <a:r>
              <a:rPr lang="zh-CN" altLang="en-US" dirty="0"/>
              <a:t>和移动端开发时，常常会调用服务器端的</a:t>
            </a:r>
            <a:r>
              <a:rPr lang="en-US" altLang="zh-CN" dirty="0">
                <a:solidFill>
                  <a:srgbClr val="C00000"/>
                </a:solidFill>
              </a:rPr>
              <a:t>RESTful</a:t>
            </a:r>
            <a:r>
              <a:rPr lang="zh-CN" altLang="en-US" dirty="0"/>
              <a:t>接口进行数据请求，为了调试，一般会先用工具进行测试，通过测试后才开始在开发中使用。本节将介绍如何使用</a:t>
            </a:r>
            <a:r>
              <a:rPr lang="en-US" altLang="zh-CN" dirty="0">
                <a:solidFill>
                  <a:srgbClr val="C00000"/>
                </a:solidFill>
              </a:rPr>
              <a:t>Google Chrome</a:t>
            </a:r>
            <a:r>
              <a:rPr lang="zh-CN" altLang="en-US" dirty="0"/>
              <a:t>的</a:t>
            </a:r>
            <a:r>
              <a:rPr lang="en-US" altLang="zh-CN" dirty="0">
                <a:solidFill>
                  <a:srgbClr val="C00000"/>
                </a:solidFill>
              </a:rPr>
              <a:t>Postman REST Client</a:t>
            </a:r>
            <a:r>
              <a:rPr lang="zh-CN" altLang="en-US" dirty="0"/>
              <a:t>进行</a:t>
            </a:r>
            <a:r>
              <a:rPr lang="en-US" altLang="zh-CN" dirty="0"/>
              <a:t>8.3.3</a:t>
            </a:r>
            <a:r>
              <a:rPr lang="zh-CN" altLang="en-US" dirty="0"/>
              <a:t>节的</a:t>
            </a:r>
            <a:r>
              <a:rPr lang="en-US" altLang="zh-CN" dirty="0">
                <a:solidFill>
                  <a:srgbClr val="C00000"/>
                </a:solidFill>
              </a:rPr>
              <a:t>RESTful</a:t>
            </a:r>
            <a:r>
              <a:rPr lang="zh-CN" altLang="en-US" dirty="0"/>
              <a:t>接口请求测试。</a:t>
            </a:r>
          </a:p>
        </p:txBody>
      </p:sp>
      <p:sp>
        <p:nvSpPr>
          <p:cNvPr id="4" name="灯片编号占位符 3">
            <a:extLst>
              <a:ext uri="{FF2B5EF4-FFF2-40B4-BE49-F238E27FC236}">
                <a16:creationId xmlns:a16="http://schemas.microsoft.com/office/drawing/2014/main" id="{56FB9BC6-5DC2-4281-85E6-8211A4A6BB99}"/>
              </a:ext>
            </a:extLst>
          </p:cNvPr>
          <p:cNvSpPr>
            <a:spLocks noGrp="1"/>
          </p:cNvSpPr>
          <p:nvPr>
            <p:ph type="sldNum" sz="quarter" idx="12"/>
          </p:nvPr>
        </p:nvSpPr>
        <p:spPr/>
        <p:txBody>
          <a:bodyPr/>
          <a:lstStyle/>
          <a:p>
            <a:fld id="{8D4D1E41-7A09-AB4A-A4E1-09765ADA2698}" type="slidenum">
              <a:rPr kumimoji="1" lang="zh-CN" altLang="en-US" smtClean="0"/>
              <a:pPr/>
              <a:t>102</a:t>
            </a:fld>
            <a:endParaRPr kumimoji="1" lang="zh-CN" altLang="en-US" dirty="0"/>
          </a:p>
        </p:txBody>
      </p:sp>
    </p:spTree>
    <p:extLst>
      <p:ext uri="{BB962C8B-B14F-4D97-AF65-F5344CB8AC3E}">
        <p14:creationId xmlns:p14="http://schemas.microsoft.com/office/powerpoint/2010/main" val="123866726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3BB40-136F-4C5B-8051-569E6474FD88}"/>
              </a:ext>
            </a:extLst>
          </p:cNvPr>
          <p:cNvSpPr>
            <a:spLocks noGrp="1"/>
          </p:cNvSpPr>
          <p:nvPr>
            <p:ph type="title"/>
          </p:nvPr>
        </p:nvSpPr>
        <p:spPr/>
        <p:txBody>
          <a:bodyPr/>
          <a:lstStyle/>
          <a:p>
            <a:r>
              <a:rPr lang="en-US" altLang="zh-CN" dirty="0"/>
              <a:t>1</a:t>
            </a:r>
            <a:r>
              <a:rPr lang="zh-CN" altLang="en-US" dirty="0"/>
              <a:t>．获得列表数据</a:t>
            </a:r>
          </a:p>
        </p:txBody>
      </p:sp>
      <p:sp>
        <p:nvSpPr>
          <p:cNvPr id="3" name="内容占位符 2">
            <a:extLst>
              <a:ext uri="{FF2B5EF4-FFF2-40B4-BE49-F238E27FC236}">
                <a16:creationId xmlns:a16="http://schemas.microsoft.com/office/drawing/2014/main" id="{0B1B9014-BA21-4DF3-A595-07B6054B38DD}"/>
              </a:ext>
            </a:extLst>
          </p:cNvPr>
          <p:cNvSpPr>
            <a:spLocks noGrp="1"/>
          </p:cNvSpPr>
          <p:nvPr>
            <p:ph idx="1"/>
          </p:nvPr>
        </p:nvSpPr>
        <p:spPr/>
        <p:txBody>
          <a:bodyPr/>
          <a:lstStyle/>
          <a:p>
            <a:r>
              <a:rPr lang="zh-CN" altLang="en-US" dirty="0"/>
              <a:t>在</a:t>
            </a:r>
            <a:r>
              <a:rPr lang="en-US" altLang="zh-CN" dirty="0"/>
              <a:t>RESTful</a:t>
            </a:r>
            <a:r>
              <a:rPr lang="zh-CN" altLang="en-US" dirty="0"/>
              <a:t>架构中，每个网址代表一种资源（</a:t>
            </a:r>
            <a:r>
              <a:rPr lang="en-US" altLang="zh-CN" dirty="0">
                <a:solidFill>
                  <a:srgbClr val="C00000"/>
                </a:solidFill>
              </a:rPr>
              <a:t>resource</a:t>
            </a:r>
            <a:r>
              <a:rPr lang="zh-CN" altLang="en-US" dirty="0"/>
              <a:t>），所以网址中不能有动词，只能有名词，而且所用的名词往往与实体名对应。一般来说，数据库中的表都是同种记录的“</a:t>
            </a:r>
            <a:r>
              <a:rPr lang="zh-CN" altLang="en-US" dirty="0">
                <a:solidFill>
                  <a:srgbClr val="C00000"/>
                </a:solidFill>
              </a:rPr>
              <a:t>集合</a:t>
            </a:r>
            <a:r>
              <a:rPr lang="zh-CN" altLang="en-US" dirty="0"/>
              <a:t>”（</a:t>
            </a:r>
            <a:r>
              <a:rPr lang="en-US" altLang="zh-CN" dirty="0">
                <a:solidFill>
                  <a:srgbClr val="C00000"/>
                </a:solidFill>
              </a:rPr>
              <a:t>collection</a:t>
            </a:r>
            <a:r>
              <a:rPr lang="zh-CN" altLang="en-US" dirty="0"/>
              <a:t>），所以</a:t>
            </a:r>
            <a:r>
              <a:rPr lang="en-US" altLang="zh-CN" dirty="0"/>
              <a:t>API</a:t>
            </a:r>
            <a:r>
              <a:rPr lang="zh-CN" altLang="en-US" dirty="0"/>
              <a:t>中的名词也应该使用复数，如</a:t>
            </a:r>
            <a:r>
              <a:rPr lang="en-US" altLang="zh-CN" dirty="0">
                <a:solidFill>
                  <a:srgbClr val="C00000"/>
                </a:solidFill>
              </a:rPr>
              <a:t>students</a:t>
            </a:r>
            <a:r>
              <a:rPr lang="zh-CN" altLang="en-US" dirty="0"/>
              <a:t>。</a:t>
            </a:r>
          </a:p>
          <a:p>
            <a:r>
              <a:rPr lang="zh-CN" altLang="en-US" dirty="0"/>
              <a:t>运行</a:t>
            </a:r>
            <a:r>
              <a:rPr lang="en-US" altLang="zh-CN" dirty="0"/>
              <a:t>ch8_6</a:t>
            </a:r>
            <a:r>
              <a:rPr lang="zh-CN" altLang="en-US" dirty="0"/>
              <a:t>的主类</a:t>
            </a:r>
            <a:r>
              <a:rPr lang="en-US" altLang="zh-CN" dirty="0"/>
              <a:t>Ch86Application</a:t>
            </a:r>
            <a:r>
              <a:rPr lang="zh-CN" altLang="en-US" dirty="0"/>
              <a:t>后，我们手工在</a:t>
            </a:r>
            <a:r>
              <a:rPr lang="en-US" altLang="zh-CN" dirty="0" err="1"/>
              <a:t>student_table</a:t>
            </a:r>
            <a:r>
              <a:rPr lang="zh-CN" altLang="en-US" dirty="0"/>
              <a:t>添加几条学生信息后，在</a:t>
            </a:r>
            <a:r>
              <a:rPr lang="en-US" altLang="zh-CN" dirty="0">
                <a:solidFill>
                  <a:srgbClr val="C00000"/>
                </a:solidFill>
              </a:rPr>
              <a:t>Postman REST Client</a:t>
            </a:r>
            <a:r>
              <a:rPr lang="zh-CN" altLang="en-US" dirty="0"/>
              <a:t>中，使用</a:t>
            </a:r>
            <a:r>
              <a:rPr lang="en-US" altLang="zh-CN" dirty="0">
                <a:solidFill>
                  <a:srgbClr val="C00000"/>
                </a:solidFill>
              </a:rPr>
              <a:t>GET</a:t>
            </a:r>
            <a:r>
              <a:rPr lang="zh-CN" altLang="en-US" dirty="0"/>
              <a:t>方式访问“</a:t>
            </a:r>
            <a:r>
              <a:rPr lang="en-US" altLang="zh-CN" dirty="0">
                <a:solidFill>
                  <a:srgbClr val="C00000"/>
                </a:solidFill>
              </a:rPr>
              <a:t>http://localhost:8080/</a:t>
            </a:r>
            <a:r>
              <a:rPr lang="en-US" altLang="zh-CN" dirty="0" err="1">
                <a:solidFill>
                  <a:srgbClr val="C00000"/>
                </a:solidFill>
              </a:rPr>
              <a:t>api</a:t>
            </a:r>
            <a:r>
              <a:rPr lang="en-US" altLang="zh-CN" dirty="0">
                <a:solidFill>
                  <a:srgbClr val="C00000"/>
                </a:solidFill>
              </a:rPr>
              <a:t>/students</a:t>
            </a:r>
            <a:r>
              <a:rPr lang="en-US" altLang="zh-CN" dirty="0"/>
              <a:t>”</a:t>
            </a:r>
            <a:r>
              <a:rPr lang="zh-CN" altLang="en-US" dirty="0"/>
              <a:t>请求路径获得所有学生信息。</a:t>
            </a:r>
          </a:p>
        </p:txBody>
      </p:sp>
      <p:sp>
        <p:nvSpPr>
          <p:cNvPr id="4" name="灯片编号占位符 3">
            <a:extLst>
              <a:ext uri="{FF2B5EF4-FFF2-40B4-BE49-F238E27FC236}">
                <a16:creationId xmlns:a16="http://schemas.microsoft.com/office/drawing/2014/main" id="{D9FB42BF-BC39-40E4-8F0C-4E6A2B9A74CC}"/>
              </a:ext>
            </a:extLst>
          </p:cNvPr>
          <p:cNvSpPr>
            <a:spLocks noGrp="1"/>
          </p:cNvSpPr>
          <p:nvPr>
            <p:ph type="sldNum" sz="quarter" idx="12"/>
          </p:nvPr>
        </p:nvSpPr>
        <p:spPr/>
        <p:txBody>
          <a:bodyPr/>
          <a:lstStyle/>
          <a:p>
            <a:fld id="{8D4D1E41-7A09-AB4A-A4E1-09765ADA2698}" type="slidenum">
              <a:rPr kumimoji="1" lang="zh-CN" altLang="en-US" smtClean="0"/>
              <a:pPr/>
              <a:t>103</a:t>
            </a:fld>
            <a:endParaRPr kumimoji="1" lang="zh-CN" altLang="en-US" dirty="0"/>
          </a:p>
        </p:txBody>
      </p:sp>
    </p:spTree>
    <p:extLst>
      <p:ext uri="{BB962C8B-B14F-4D97-AF65-F5344CB8AC3E}">
        <p14:creationId xmlns:p14="http://schemas.microsoft.com/office/powerpoint/2010/main" val="3731466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3A998-3E75-46A6-BCF6-81F33110CF80}"/>
              </a:ext>
            </a:extLst>
          </p:cNvPr>
          <p:cNvSpPr>
            <a:spLocks noGrp="1"/>
          </p:cNvSpPr>
          <p:nvPr>
            <p:ph type="title"/>
          </p:nvPr>
        </p:nvSpPr>
        <p:spPr/>
        <p:txBody>
          <a:bodyPr/>
          <a:lstStyle/>
          <a:p>
            <a:r>
              <a:rPr lang="en-US" altLang="zh-CN" dirty="0"/>
              <a:t>1</a:t>
            </a:r>
            <a:r>
              <a:rPr lang="zh-CN" altLang="en-US" dirty="0"/>
              <a:t>．获得列表数据</a:t>
            </a:r>
          </a:p>
        </p:txBody>
      </p:sp>
      <p:sp>
        <p:nvSpPr>
          <p:cNvPr id="4" name="灯片编号占位符 3">
            <a:extLst>
              <a:ext uri="{FF2B5EF4-FFF2-40B4-BE49-F238E27FC236}">
                <a16:creationId xmlns:a16="http://schemas.microsoft.com/office/drawing/2014/main" id="{950800F5-B899-4603-B63C-493DCB38BE58}"/>
              </a:ext>
            </a:extLst>
          </p:cNvPr>
          <p:cNvSpPr>
            <a:spLocks noGrp="1"/>
          </p:cNvSpPr>
          <p:nvPr>
            <p:ph type="sldNum" sz="quarter" idx="12"/>
          </p:nvPr>
        </p:nvSpPr>
        <p:spPr/>
        <p:txBody>
          <a:bodyPr/>
          <a:lstStyle/>
          <a:p>
            <a:fld id="{8D4D1E41-7A09-AB4A-A4E1-09765ADA2698}" type="slidenum">
              <a:rPr kumimoji="1" lang="zh-CN" altLang="en-US" smtClean="0"/>
              <a:pPr/>
              <a:t>104</a:t>
            </a:fld>
            <a:endParaRPr kumimoji="1" lang="zh-CN" altLang="en-US" dirty="0"/>
          </a:p>
        </p:txBody>
      </p:sp>
      <p:pic>
        <p:nvPicPr>
          <p:cNvPr id="17410" name="Picture 2">
            <a:extLst>
              <a:ext uri="{FF2B5EF4-FFF2-40B4-BE49-F238E27FC236}">
                <a16:creationId xmlns:a16="http://schemas.microsoft.com/office/drawing/2014/main" id="{BA35D411-3966-4BE3-9397-9731B689E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481" y="1763712"/>
            <a:ext cx="5491999" cy="373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34562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9118C-5932-4A12-A63F-C74B9E9E0D3E}"/>
              </a:ext>
            </a:extLst>
          </p:cNvPr>
          <p:cNvSpPr>
            <a:spLocks noGrp="1"/>
          </p:cNvSpPr>
          <p:nvPr>
            <p:ph type="title"/>
          </p:nvPr>
        </p:nvSpPr>
        <p:spPr/>
        <p:txBody>
          <a:bodyPr/>
          <a:lstStyle/>
          <a:p>
            <a:r>
              <a:rPr lang="en-US" altLang="zh-CN" dirty="0"/>
              <a:t>2</a:t>
            </a:r>
            <a:r>
              <a:rPr lang="zh-CN" altLang="en-US" dirty="0"/>
              <a:t>．获得单一对象</a:t>
            </a:r>
          </a:p>
        </p:txBody>
      </p:sp>
      <p:sp>
        <p:nvSpPr>
          <p:cNvPr id="3" name="内容占位符 2">
            <a:extLst>
              <a:ext uri="{FF2B5EF4-FFF2-40B4-BE49-F238E27FC236}">
                <a16:creationId xmlns:a16="http://schemas.microsoft.com/office/drawing/2014/main" id="{ACA5A4C8-2847-434C-8FB3-6B01C9DEE281}"/>
              </a:ext>
            </a:extLst>
          </p:cNvPr>
          <p:cNvSpPr>
            <a:spLocks noGrp="1"/>
          </p:cNvSpPr>
          <p:nvPr>
            <p:ph idx="1"/>
          </p:nvPr>
        </p:nvSpPr>
        <p:spPr/>
        <p:txBody>
          <a:bodyPr/>
          <a:lstStyle/>
          <a:p>
            <a:r>
              <a:rPr lang="zh-CN" altLang="sv-SE" dirty="0"/>
              <a:t>在</a:t>
            </a:r>
            <a:r>
              <a:rPr lang="sv-SE" altLang="zh-CN" dirty="0">
                <a:solidFill>
                  <a:srgbClr val="C00000"/>
                </a:solidFill>
              </a:rPr>
              <a:t>Postman REST Client</a:t>
            </a:r>
            <a:r>
              <a:rPr lang="zh-CN" altLang="sv-SE" dirty="0"/>
              <a:t>中，使用</a:t>
            </a:r>
            <a:r>
              <a:rPr lang="sv-SE" altLang="zh-CN" dirty="0">
                <a:solidFill>
                  <a:srgbClr val="C00000"/>
                </a:solidFill>
              </a:rPr>
              <a:t>GET</a:t>
            </a:r>
            <a:r>
              <a:rPr lang="zh-CN" altLang="sv-SE" dirty="0"/>
              <a:t>方式访问“</a:t>
            </a:r>
            <a:r>
              <a:rPr lang="sv-SE" altLang="zh-CN" dirty="0">
                <a:solidFill>
                  <a:srgbClr val="C00000"/>
                </a:solidFill>
              </a:rPr>
              <a:t>http://localhost:8080/api/students/1</a:t>
            </a:r>
            <a:r>
              <a:rPr lang="sv-SE" altLang="zh-CN" dirty="0"/>
              <a:t>”</a:t>
            </a:r>
            <a:r>
              <a:rPr lang="zh-CN" altLang="sv-SE" dirty="0"/>
              <a:t>请求可获得</a:t>
            </a:r>
            <a:r>
              <a:rPr lang="sv-SE" altLang="zh-CN" dirty="0"/>
              <a:t>id</a:t>
            </a:r>
            <a:r>
              <a:rPr lang="zh-CN" altLang="sv-SE" dirty="0"/>
              <a:t>为</a:t>
            </a:r>
            <a:r>
              <a:rPr lang="sv-SE" altLang="zh-CN" dirty="0"/>
              <a:t>1</a:t>
            </a:r>
            <a:r>
              <a:rPr lang="zh-CN" altLang="sv-SE" dirty="0"/>
              <a:t>的学生信息。</a:t>
            </a:r>
            <a:endParaRPr lang="zh-CN" altLang="en-US" dirty="0"/>
          </a:p>
        </p:txBody>
      </p:sp>
      <p:sp>
        <p:nvSpPr>
          <p:cNvPr id="4" name="灯片编号占位符 3">
            <a:extLst>
              <a:ext uri="{FF2B5EF4-FFF2-40B4-BE49-F238E27FC236}">
                <a16:creationId xmlns:a16="http://schemas.microsoft.com/office/drawing/2014/main" id="{D563E7BF-FB59-4258-81AD-819364004873}"/>
              </a:ext>
            </a:extLst>
          </p:cNvPr>
          <p:cNvSpPr>
            <a:spLocks noGrp="1"/>
          </p:cNvSpPr>
          <p:nvPr>
            <p:ph type="sldNum" sz="quarter" idx="12"/>
          </p:nvPr>
        </p:nvSpPr>
        <p:spPr/>
        <p:txBody>
          <a:bodyPr/>
          <a:lstStyle/>
          <a:p>
            <a:fld id="{8D4D1E41-7A09-AB4A-A4E1-09765ADA2698}" type="slidenum">
              <a:rPr kumimoji="1" lang="zh-CN" altLang="en-US" smtClean="0"/>
              <a:pPr/>
              <a:t>105</a:t>
            </a:fld>
            <a:endParaRPr kumimoji="1" lang="zh-CN" altLang="en-US" dirty="0"/>
          </a:p>
        </p:txBody>
      </p:sp>
    </p:spTree>
    <p:extLst>
      <p:ext uri="{BB962C8B-B14F-4D97-AF65-F5344CB8AC3E}">
        <p14:creationId xmlns:p14="http://schemas.microsoft.com/office/powerpoint/2010/main" val="22613034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D7F3A-D6D4-4371-8EEA-F5E733548AA8}"/>
              </a:ext>
            </a:extLst>
          </p:cNvPr>
          <p:cNvSpPr>
            <a:spLocks noGrp="1"/>
          </p:cNvSpPr>
          <p:nvPr>
            <p:ph type="title"/>
          </p:nvPr>
        </p:nvSpPr>
        <p:spPr/>
        <p:txBody>
          <a:bodyPr/>
          <a:lstStyle/>
          <a:p>
            <a:r>
              <a:rPr lang="en-US" altLang="zh-CN" dirty="0"/>
              <a:t>3</a:t>
            </a:r>
            <a:r>
              <a:rPr lang="zh-CN" altLang="en-US" dirty="0"/>
              <a:t>．查询</a:t>
            </a:r>
          </a:p>
        </p:txBody>
      </p:sp>
      <p:sp>
        <p:nvSpPr>
          <p:cNvPr id="3" name="内容占位符 2">
            <a:extLst>
              <a:ext uri="{FF2B5EF4-FFF2-40B4-BE49-F238E27FC236}">
                <a16:creationId xmlns:a16="http://schemas.microsoft.com/office/drawing/2014/main" id="{1046CFA3-5105-4425-A9DA-C982370B4954}"/>
              </a:ext>
            </a:extLst>
          </p:cNvPr>
          <p:cNvSpPr>
            <a:spLocks noGrp="1"/>
          </p:cNvSpPr>
          <p:nvPr>
            <p:ph idx="1"/>
          </p:nvPr>
        </p:nvSpPr>
        <p:spPr/>
        <p:txBody>
          <a:bodyPr/>
          <a:lstStyle/>
          <a:p>
            <a:r>
              <a:rPr lang="zh-CN" altLang="en-US" dirty="0"/>
              <a:t>在</a:t>
            </a:r>
            <a:r>
              <a:rPr lang="en-US" altLang="zh-CN" dirty="0">
                <a:solidFill>
                  <a:srgbClr val="C00000"/>
                </a:solidFill>
              </a:rPr>
              <a:t>Postman REST Client</a:t>
            </a:r>
            <a:r>
              <a:rPr lang="zh-CN" altLang="en-US" dirty="0"/>
              <a:t>中，</a:t>
            </a:r>
            <a:r>
              <a:rPr lang="en-US" altLang="zh-CN" dirty="0">
                <a:solidFill>
                  <a:srgbClr val="C00000"/>
                </a:solidFill>
              </a:rPr>
              <a:t>search</a:t>
            </a:r>
            <a:r>
              <a:rPr lang="zh-CN" altLang="en-US" dirty="0"/>
              <a:t>调用自定义的接口查询方法。因此，可以使用</a:t>
            </a:r>
            <a:r>
              <a:rPr lang="en-US" altLang="zh-CN" dirty="0">
                <a:solidFill>
                  <a:srgbClr val="C00000"/>
                </a:solidFill>
              </a:rPr>
              <a:t>GET</a:t>
            </a:r>
            <a:r>
              <a:rPr lang="zh-CN" altLang="en-US" dirty="0"/>
              <a:t>访问“</a:t>
            </a:r>
            <a:r>
              <a:rPr lang="en-US" altLang="zh-CN" dirty="0">
                <a:solidFill>
                  <a:srgbClr val="C00000"/>
                </a:solidFill>
              </a:rPr>
              <a:t>http://localhost:8080/api/students/search/snameStartsWith?sname=</a:t>
            </a:r>
            <a:r>
              <a:rPr lang="zh-CN" altLang="en-US" dirty="0">
                <a:solidFill>
                  <a:srgbClr val="C00000"/>
                </a:solidFill>
              </a:rPr>
              <a:t>陈</a:t>
            </a:r>
            <a:r>
              <a:rPr lang="zh-CN" altLang="en-US" dirty="0"/>
              <a:t>”请求路径调用</a:t>
            </a:r>
            <a:r>
              <a:rPr lang="en-US" altLang="zh-CN" dirty="0">
                <a:solidFill>
                  <a:srgbClr val="C00000"/>
                </a:solidFill>
              </a:rPr>
              <a:t>List&lt;Student&gt; </a:t>
            </a:r>
            <a:r>
              <a:rPr lang="en-US" altLang="zh-CN" dirty="0" err="1">
                <a:solidFill>
                  <a:srgbClr val="C00000"/>
                </a:solidFill>
              </a:rPr>
              <a:t>findBySnameStartsWith</a:t>
            </a:r>
            <a:r>
              <a:rPr lang="en-US" altLang="zh-CN" dirty="0">
                <a:solidFill>
                  <a:srgbClr val="C00000"/>
                </a:solidFill>
              </a:rPr>
              <a:t>(@Param("sname") String </a:t>
            </a:r>
            <a:r>
              <a:rPr lang="en-US" altLang="zh-CN" dirty="0" err="1">
                <a:solidFill>
                  <a:srgbClr val="C00000"/>
                </a:solidFill>
              </a:rPr>
              <a:t>sname</a:t>
            </a:r>
            <a:r>
              <a:rPr lang="en-US" altLang="zh-CN" dirty="0">
                <a:solidFill>
                  <a:srgbClr val="C00000"/>
                </a:solidFill>
              </a:rPr>
              <a:t>)</a:t>
            </a:r>
            <a:r>
              <a:rPr lang="zh-CN" altLang="en-US" dirty="0"/>
              <a:t>接口方法，获得姓名前缀为“陈”的学生信息。</a:t>
            </a:r>
          </a:p>
        </p:txBody>
      </p:sp>
      <p:sp>
        <p:nvSpPr>
          <p:cNvPr id="4" name="灯片编号占位符 3">
            <a:extLst>
              <a:ext uri="{FF2B5EF4-FFF2-40B4-BE49-F238E27FC236}">
                <a16:creationId xmlns:a16="http://schemas.microsoft.com/office/drawing/2014/main" id="{3AF35FD8-F2BD-4BD3-B4F4-26C6E4FCCA76}"/>
              </a:ext>
            </a:extLst>
          </p:cNvPr>
          <p:cNvSpPr>
            <a:spLocks noGrp="1"/>
          </p:cNvSpPr>
          <p:nvPr>
            <p:ph type="sldNum" sz="quarter" idx="12"/>
          </p:nvPr>
        </p:nvSpPr>
        <p:spPr/>
        <p:txBody>
          <a:bodyPr/>
          <a:lstStyle/>
          <a:p>
            <a:fld id="{8D4D1E41-7A09-AB4A-A4E1-09765ADA2698}" type="slidenum">
              <a:rPr kumimoji="1" lang="zh-CN" altLang="en-US" smtClean="0"/>
              <a:pPr/>
              <a:t>106</a:t>
            </a:fld>
            <a:endParaRPr kumimoji="1" lang="zh-CN" altLang="en-US" dirty="0"/>
          </a:p>
        </p:txBody>
      </p:sp>
    </p:spTree>
    <p:extLst>
      <p:ext uri="{BB962C8B-B14F-4D97-AF65-F5344CB8AC3E}">
        <p14:creationId xmlns:p14="http://schemas.microsoft.com/office/powerpoint/2010/main" val="6251299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4D571-1DB8-4325-B807-53AEB4034763}"/>
              </a:ext>
            </a:extLst>
          </p:cNvPr>
          <p:cNvSpPr>
            <a:spLocks noGrp="1"/>
          </p:cNvSpPr>
          <p:nvPr>
            <p:ph type="title"/>
          </p:nvPr>
        </p:nvSpPr>
        <p:spPr/>
        <p:txBody>
          <a:bodyPr/>
          <a:lstStyle/>
          <a:p>
            <a:r>
              <a:rPr lang="en-US" altLang="zh-CN" dirty="0"/>
              <a:t>4</a:t>
            </a:r>
            <a:r>
              <a:rPr lang="zh-CN" altLang="en-US" dirty="0"/>
              <a:t>．分页查询</a:t>
            </a:r>
          </a:p>
        </p:txBody>
      </p:sp>
      <p:sp>
        <p:nvSpPr>
          <p:cNvPr id="3" name="内容占位符 2">
            <a:extLst>
              <a:ext uri="{FF2B5EF4-FFF2-40B4-BE49-F238E27FC236}">
                <a16:creationId xmlns:a16="http://schemas.microsoft.com/office/drawing/2014/main" id="{397F1A16-259D-452F-B9DA-18D90F1E8DCC}"/>
              </a:ext>
            </a:extLst>
          </p:cNvPr>
          <p:cNvSpPr>
            <a:spLocks noGrp="1"/>
          </p:cNvSpPr>
          <p:nvPr>
            <p:ph idx="1"/>
          </p:nvPr>
        </p:nvSpPr>
        <p:spPr/>
        <p:txBody>
          <a:bodyPr/>
          <a:lstStyle/>
          <a:p>
            <a:r>
              <a:rPr lang="zh-CN" altLang="sv-SE" dirty="0"/>
              <a:t>在</a:t>
            </a:r>
            <a:r>
              <a:rPr lang="sv-SE" altLang="zh-CN" dirty="0">
                <a:solidFill>
                  <a:srgbClr val="C00000"/>
                </a:solidFill>
              </a:rPr>
              <a:t>Postman REST Client</a:t>
            </a:r>
            <a:r>
              <a:rPr lang="zh-CN" altLang="sv-SE" dirty="0"/>
              <a:t>中，使用</a:t>
            </a:r>
            <a:r>
              <a:rPr lang="sv-SE" altLang="zh-CN" dirty="0"/>
              <a:t>GET</a:t>
            </a:r>
            <a:r>
              <a:rPr lang="zh-CN" altLang="sv-SE" dirty="0"/>
              <a:t>方式访问“</a:t>
            </a:r>
            <a:r>
              <a:rPr lang="sv-SE" altLang="zh-CN" dirty="0">
                <a:solidFill>
                  <a:srgbClr val="C00000"/>
                </a:solidFill>
              </a:rPr>
              <a:t>http://localhost:8080/api/students/?page=0&amp;size=2</a:t>
            </a:r>
            <a:r>
              <a:rPr lang="sv-SE" altLang="zh-CN" dirty="0"/>
              <a:t>”</a:t>
            </a:r>
            <a:r>
              <a:rPr lang="zh-CN" altLang="sv-SE" dirty="0"/>
              <a:t>请求路径获得第一页的学生信息（</a:t>
            </a:r>
            <a:r>
              <a:rPr lang="sv-SE" altLang="zh-CN" dirty="0"/>
              <a:t>page=0</a:t>
            </a:r>
            <a:r>
              <a:rPr lang="zh-CN" altLang="sv-SE" dirty="0"/>
              <a:t>即第一页，</a:t>
            </a:r>
            <a:r>
              <a:rPr lang="sv-SE" altLang="zh-CN" dirty="0"/>
              <a:t>size=2</a:t>
            </a:r>
            <a:r>
              <a:rPr lang="zh-CN" altLang="sv-SE" dirty="0"/>
              <a:t>即每页数量为</a:t>
            </a:r>
            <a:r>
              <a:rPr lang="sv-SE" altLang="zh-CN" dirty="0"/>
              <a:t>2</a:t>
            </a:r>
            <a:r>
              <a:rPr lang="zh-CN" altLang="sv-SE" dirty="0"/>
              <a:t>）。</a:t>
            </a:r>
            <a:endParaRPr lang="zh-CN" altLang="en-US" dirty="0"/>
          </a:p>
        </p:txBody>
      </p:sp>
      <p:sp>
        <p:nvSpPr>
          <p:cNvPr id="4" name="灯片编号占位符 3">
            <a:extLst>
              <a:ext uri="{FF2B5EF4-FFF2-40B4-BE49-F238E27FC236}">
                <a16:creationId xmlns:a16="http://schemas.microsoft.com/office/drawing/2014/main" id="{58E96B45-0B7A-4CAB-964E-0C71E0D34BA9}"/>
              </a:ext>
            </a:extLst>
          </p:cNvPr>
          <p:cNvSpPr>
            <a:spLocks noGrp="1"/>
          </p:cNvSpPr>
          <p:nvPr>
            <p:ph type="sldNum" sz="quarter" idx="12"/>
          </p:nvPr>
        </p:nvSpPr>
        <p:spPr/>
        <p:txBody>
          <a:bodyPr/>
          <a:lstStyle/>
          <a:p>
            <a:fld id="{8D4D1E41-7A09-AB4A-A4E1-09765ADA2698}" type="slidenum">
              <a:rPr kumimoji="1" lang="zh-CN" altLang="en-US" smtClean="0"/>
              <a:pPr/>
              <a:t>107</a:t>
            </a:fld>
            <a:endParaRPr kumimoji="1" lang="zh-CN" altLang="en-US" dirty="0"/>
          </a:p>
        </p:txBody>
      </p:sp>
    </p:spTree>
    <p:extLst>
      <p:ext uri="{BB962C8B-B14F-4D97-AF65-F5344CB8AC3E}">
        <p14:creationId xmlns:p14="http://schemas.microsoft.com/office/powerpoint/2010/main" val="250432117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BAD6E-A833-4435-94ED-B9E2EA1CFD98}"/>
              </a:ext>
            </a:extLst>
          </p:cNvPr>
          <p:cNvSpPr>
            <a:spLocks noGrp="1"/>
          </p:cNvSpPr>
          <p:nvPr>
            <p:ph type="title"/>
          </p:nvPr>
        </p:nvSpPr>
        <p:spPr/>
        <p:txBody>
          <a:bodyPr/>
          <a:lstStyle/>
          <a:p>
            <a:r>
              <a:rPr lang="en-US" altLang="zh-CN" dirty="0"/>
              <a:t>5</a:t>
            </a:r>
            <a:r>
              <a:rPr lang="zh-CN" altLang="en-US" dirty="0"/>
              <a:t>．排序</a:t>
            </a:r>
          </a:p>
        </p:txBody>
      </p:sp>
      <p:sp>
        <p:nvSpPr>
          <p:cNvPr id="3" name="内容占位符 2">
            <a:extLst>
              <a:ext uri="{FF2B5EF4-FFF2-40B4-BE49-F238E27FC236}">
                <a16:creationId xmlns:a16="http://schemas.microsoft.com/office/drawing/2014/main" id="{0D9EE3DE-7F72-4F1F-88AB-F98B397C9AAD}"/>
              </a:ext>
            </a:extLst>
          </p:cNvPr>
          <p:cNvSpPr>
            <a:spLocks noGrp="1"/>
          </p:cNvSpPr>
          <p:nvPr>
            <p:ph idx="1"/>
          </p:nvPr>
        </p:nvSpPr>
        <p:spPr/>
        <p:txBody>
          <a:bodyPr/>
          <a:lstStyle/>
          <a:p>
            <a:r>
              <a:rPr lang="zh-CN" altLang="sv-SE" dirty="0"/>
              <a:t>在</a:t>
            </a:r>
            <a:r>
              <a:rPr lang="sv-SE" altLang="zh-CN" dirty="0">
                <a:solidFill>
                  <a:srgbClr val="C00000"/>
                </a:solidFill>
              </a:rPr>
              <a:t>Postman REST Client</a:t>
            </a:r>
            <a:r>
              <a:rPr lang="zh-CN" altLang="sv-SE" dirty="0"/>
              <a:t>中，使用</a:t>
            </a:r>
            <a:r>
              <a:rPr lang="sv-SE" altLang="zh-CN" dirty="0">
                <a:solidFill>
                  <a:srgbClr val="C00000"/>
                </a:solidFill>
              </a:rPr>
              <a:t>GET</a:t>
            </a:r>
            <a:r>
              <a:rPr lang="zh-CN" altLang="sv-SE" dirty="0"/>
              <a:t>方式访问“</a:t>
            </a:r>
            <a:r>
              <a:rPr lang="sv-SE" altLang="zh-CN" dirty="0">
                <a:solidFill>
                  <a:srgbClr val="C00000"/>
                </a:solidFill>
              </a:rPr>
              <a:t>http://localhost:8080/api/students/?sort=sno,desc</a:t>
            </a:r>
            <a:r>
              <a:rPr lang="sv-SE" altLang="zh-CN" dirty="0"/>
              <a:t>”</a:t>
            </a:r>
            <a:r>
              <a:rPr lang="zh-CN" altLang="sv-SE" dirty="0"/>
              <a:t>请求路径获得按照</a:t>
            </a:r>
            <a:r>
              <a:rPr lang="sv-SE" altLang="zh-CN" dirty="0"/>
              <a:t>sno</a:t>
            </a:r>
            <a:r>
              <a:rPr lang="zh-CN" altLang="sv-SE" dirty="0"/>
              <a:t>属性倒序的列表。</a:t>
            </a:r>
            <a:endParaRPr lang="zh-CN" altLang="en-US" dirty="0"/>
          </a:p>
        </p:txBody>
      </p:sp>
      <p:sp>
        <p:nvSpPr>
          <p:cNvPr id="4" name="灯片编号占位符 3">
            <a:extLst>
              <a:ext uri="{FF2B5EF4-FFF2-40B4-BE49-F238E27FC236}">
                <a16:creationId xmlns:a16="http://schemas.microsoft.com/office/drawing/2014/main" id="{99A1DC03-DEC1-4E19-83C1-73A83CD687B2}"/>
              </a:ext>
            </a:extLst>
          </p:cNvPr>
          <p:cNvSpPr>
            <a:spLocks noGrp="1"/>
          </p:cNvSpPr>
          <p:nvPr>
            <p:ph type="sldNum" sz="quarter" idx="12"/>
          </p:nvPr>
        </p:nvSpPr>
        <p:spPr/>
        <p:txBody>
          <a:bodyPr/>
          <a:lstStyle/>
          <a:p>
            <a:fld id="{8D4D1E41-7A09-AB4A-A4E1-09765ADA2698}" type="slidenum">
              <a:rPr kumimoji="1" lang="zh-CN" altLang="en-US" smtClean="0"/>
              <a:pPr/>
              <a:t>108</a:t>
            </a:fld>
            <a:endParaRPr kumimoji="1" lang="zh-CN" altLang="en-US" dirty="0"/>
          </a:p>
        </p:txBody>
      </p:sp>
    </p:spTree>
    <p:extLst>
      <p:ext uri="{BB962C8B-B14F-4D97-AF65-F5344CB8AC3E}">
        <p14:creationId xmlns:p14="http://schemas.microsoft.com/office/powerpoint/2010/main" val="4069331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5E84E-7627-49B5-9152-02A0296B1A57}"/>
              </a:ext>
            </a:extLst>
          </p:cNvPr>
          <p:cNvSpPr>
            <a:spLocks noGrp="1"/>
          </p:cNvSpPr>
          <p:nvPr>
            <p:ph type="title"/>
          </p:nvPr>
        </p:nvSpPr>
        <p:spPr/>
        <p:txBody>
          <a:bodyPr/>
          <a:lstStyle/>
          <a:p>
            <a:r>
              <a:rPr lang="en-US" altLang="zh-CN" dirty="0"/>
              <a:t>8.1 Spring Data JPA</a:t>
            </a:r>
            <a:endParaRPr lang="zh-CN" altLang="en-US" dirty="0"/>
          </a:p>
        </p:txBody>
      </p:sp>
      <p:sp>
        <p:nvSpPr>
          <p:cNvPr id="3" name="内容占位符 2">
            <a:extLst>
              <a:ext uri="{FF2B5EF4-FFF2-40B4-BE49-F238E27FC236}">
                <a16:creationId xmlns:a16="http://schemas.microsoft.com/office/drawing/2014/main" id="{09B8D242-1B29-4D5B-81F3-0AF794EA4C03}"/>
              </a:ext>
            </a:extLst>
          </p:cNvPr>
          <p:cNvSpPr>
            <a:spLocks noGrp="1"/>
          </p:cNvSpPr>
          <p:nvPr>
            <p:ph idx="1"/>
          </p:nvPr>
        </p:nvSpPr>
        <p:spPr/>
        <p:txBody>
          <a:bodyPr/>
          <a:lstStyle/>
          <a:p>
            <a:r>
              <a:rPr lang="en-US" altLang="zh-CN" dirty="0"/>
              <a:t>8.1.1 Spring Boot</a:t>
            </a:r>
            <a:r>
              <a:rPr lang="zh-CN" altLang="en-US" dirty="0"/>
              <a:t>的支持</a:t>
            </a:r>
            <a:endParaRPr lang="en-US" altLang="zh-CN" dirty="0"/>
          </a:p>
          <a:p>
            <a:r>
              <a:rPr lang="en-US" altLang="zh-CN" dirty="0">
                <a:solidFill>
                  <a:srgbClr val="C00000"/>
                </a:solidFill>
              </a:rPr>
              <a:t>8.1.2 </a:t>
            </a:r>
            <a:r>
              <a:rPr lang="zh-CN" altLang="en-US" dirty="0">
                <a:solidFill>
                  <a:srgbClr val="C00000"/>
                </a:solidFill>
              </a:rPr>
              <a:t>简单条件查询</a:t>
            </a:r>
            <a:endParaRPr lang="en-US" altLang="zh-CN" dirty="0">
              <a:solidFill>
                <a:srgbClr val="C00000"/>
              </a:solidFill>
            </a:endParaRPr>
          </a:p>
          <a:p>
            <a:r>
              <a:rPr lang="en-US" altLang="zh-CN" dirty="0"/>
              <a:t>8.1.3 </a:t>
            </a:r>
            <a:r>
              <a:rPr lang="zh-CN" altLang="en-US" dirty="0"/>
              <a:t>关联查询</a:t>
            </a:r>
            <a:endParaRPr lang="en-US" altLang="zh-CN" dirty="0"/>
          </a:p>
          <a:p>
            <a:r>
              <a:rPr lang="en-US" altLang="zh-CN" dirty="0"/>
              <a:t>8.1.4 @Query</a:t>
            </a:r>
            <a:r>
              <a:rPr lang="zh-CN" altLang="en-US" dirty="0"/>
              <a:t>和</a:t>
            </a:r>
            <a:r>
              <a:rPr lang="en-US" altLang="zh-CN" dirty="0"/>
              <a:t>@Modifying</a:t>
            </a:r>
            <a:r>
              <a:rPr lang="zh-CN" altLang="en-US" dirty="0"/>
              <a:t>注解</a:t>
            </a:r>
            <a:endParaRPr lang="en-US" altLang="zh-CN" dirty="0"/>
          </a:p>
          <a:p>
            <a:r>
              <a:rPr lang="en-US" altLang="zh-CN" dirty="0"/>
              <a:t>8.1.5 </a:t>
            </a:r>
            <a:r>
              <a:rPr lang="zh-CN" altLang="en-US" dirty="0"/>
              <a:t>排序与分页查询</a:t>
            </a:r>
          </a:p>
        </p:txBody>
      </p:sp>
      <p:sp>
        <p:nvSpPr>
          <p:cNvPr id="4" name="灯片编号占位符 3">
            <a:extLst>
              <a:ext uri="{FF2B5EF4-FFF2-40B4-BE49-F238E27FC236}">
                <a16:creationId xmlns:a16="http://schemas.microsoft.com/office/drawing/2014/main" id="{A191CEC2-D4BA-4FF5-93A3-04F1AFFE2108}"/>
              </a:ext>
            </a:extLst>
          </p:cNvPr>
          <p:cNvSpPr>
            <a:spLocks noGrp="1"/>
          </p:cNvSpPr>
          <p:nvPr>
            <p:ph type="sldNum" sz="quarter" idx="12"/>
          </p:nvPr>
        </p:nvSpPr>
        <p:spPr/>
        <p:txBody>
          <a:bodyPr/>
          <a:lstStyle/>
          <a:p>
            <a:fld id="{8D4D1E41-7A09-AB4A-A4E1-09765ADA2698}" type="slidenum">
              <a:rPr kumimoji="1" lang="zh-CN" altLang="en-US" smtClean="0"/>
              <a:pPr/>
              <a:t>10</a:t>
            </a:fld>
            <a:endParaRPr kumimoji="1" lang="zh-CN" altLang="en-US" dirty="0"/>
          </a:p>
        </p:txBody>
      </p:sp>
    </p:spTree>
    <p:extLst>
      <p:ext uri="{BB962C8B-B14F-4D97-AF65-F5344CB8AC3E}">
        <p14:creationId xmlns:p14="http://schemas.microsoft.com/office/powerpoint/2010/main" val="16482391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BBCDD6-D437-418A-9665-1F8415FD1FD1}"/>
              </a:ext>
            </a:extLst>
          </p:cNvPr>
          <p:cNvSpPr>
            <a:spLocks noGrp="1"/>
          </p:cNvSpPr>
          <p:nvPr>
            <p:ph type="title"/>
          </p:nvPr>
        </p:nvSpPr>
        <p:spPr/>
        <p:txBody>
          <a:bodyPr/>
          <a:lstStyle/>
          <a:p>
            <a:r>
              <a:rPr lang="en-US" altLang="zh-CN" dirty="0"/>
              <a:t>6</a:t>
            </a:r>
            <a:r>
              <a:rPr lang="zh-CN" altLang="en-US" dirty="0"/>
              <a:t>．保存</a:t>
            </a:r>
          </a:p>
        </p:txBody>
      </p:sp>
      <p:sp>
        <p:nvSpPr>
          <p:cNvPr id="3" name="内容占位符 2">
            <a:extLst>
              <a:ext uri="{FF2B5EF4-FFF2-40B4-BE49-F238E27FC236}">
                <a16:creationId xmlns:a16="http://schemas.microsoft.com/office/drawing/2014/main" id="{0AFF3BB8-70A6-42B7-8CEC-340322713EAE}"/>
              </a:ext>
            </a:extLst>
          </p:cNvPr>
          <p:cNvSpPr>
            <a:spLocks noGrp="1"/>
          </p:cNvSpPr>
          <p:nvPr>
            <p:ph idx="1"/>
          </p:nvPr>
        </p:nvSpPr>
        <p:spPr/>
        <p:txBody>
          <a:bodyPr/>
          <a:lstStyle/>
          <a:p>
            <a:r>
              <a:rPr lang="zh-CN" altLang="sv-SE" dirty="0"/>
              <a:t>在</a:t>
            </a:r>
            <a:r>
              <a:rPr lang="sv-SE" altLang="zh-CN" dirty="0">
                <a:solidFill>
                  <a:srgbClr val="C00000"/>
                </a:solidFill>
              </a:rPr>
              <a:t>Postman REST Client</a:t>
            </a:r>
            <a:r>
              <a:rPr lang="zh-CN" altLang="sv-SE" dirty="0"/>
              <a:t>中，发起</a:t>
            </a:r>
            <a:r>
              <a:rPr lang="sv-SE" altLang="zh-CN" dirty="0">
                <a:solidFill>
                  <a:srgbClr val="C00000"/>
                </a:solidFill>
              </a:rPr>
              <a:t>POST</a:t>
            </a:r>
            <a:r>
              <a:rPr lang="zh-CN" altLang="sv-SE" dirty="0"/>
              <a:t>方式请求</a:t>
            </a:r>
            <a:r>
              <a:rPr lang="sv-SE" altLang="zh-CN" dirty="0">
                <a:solidFill>
                  <a:srgbClr val="C00000"/>
                </a:solidFill>
              </a:rPr>
              <a:t>http://localhost:8080/api/students</a:t>
            </a:r>
            <a:r>
              <a:rPr lang="zh-CN" altLang="sv-SE" dirty="0"/>
              <a:t>实现新增功能，将要保存的数据放置在请求体中，数据类型为</a:t>
            </a:r>
            <a:r>
              <a:rPr lang="sv-SE" altLang="zh-CN" dirty="0">
                <a:solidFill>
                  <a:srgbClr val="C00000"/>
                </a:solidFill>
              </a:rPr>
              <a:t>JSON</a:t>
            </a:r>
            <a:r>
              <a:rPr lang="zh-CN" altLang="sv-SE" dirty="0"/>
              <a:t>。</a:t>
            </a:r>
            <a:endParaRPr lang="zh-CN" altLang="en-US" dirty="0"/>
          </a:p>
        </p:txBody>
      </p:sp>
      <p:sp>
        <p:nvSpPr>
          <p:cNvPr id="4" name="灯片编号占位符 3">
            <a:extLst>
              <a:ext uri="{FF2B5EF4-FFF2-40B4-BE49-F238E27FC236}">
                <a16:creationId xmlns:a16="http://schemas.microsoft.com/office/drawing/2014/main" id="{0EE78736-A8FA-4607-AF80-CB907900D642}"/>
              </a:ext>
            </a:extLst>
          </p:cNvPr>
          <p:cNvSpPr>
            <a:spLocks noGrp="1"/>
          </p:cNvSpPr>
          <p:nvPr>
            <p:ph type="sldNum" sz="quarter" idx="12"/>
          </p:nvPr>
        </p:nvSpPr>
        <p:spPr/>
        <p:txBody>
          <a:bodyPr/>
          <a:lstStyle/>
          <a:p>
            <a:fld id="{8D4D1E41-7A09-AB4A-A4E1-09765ADA2698}" type="slidenum">
              <a:rPr kumimoji="1" lang="zh-CN" altLang="en-US" smtClean="0"/>
              <a:pPr/>
              <a:t>109</a:t>
            </a:fld>
            <a:endParaRPr kumimoji="1" lang="zh-CN" altLang="en-US" dirty="0"/>
          </a:p>
        </p:txBody>
      </p:sp>
      <p:pic>
        <p:nvPicPr>
          <p:cNvPr id="18434" name="Picture 2">
            <a:extLst>
              <a:ext uri="{FF2B5EF4-FFF2-40B4-BE49-F238E27FC236}">
                <a16:creationId xmlns:a16="http://schemas.microsoft.com/office/drawing/2014/main" id="{0FB53F57-58CB-4E89-B74F-0F96EC9363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69" y="3153999"/>
            <a:ext cx="528955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a:extLst>
              <a:ext uri="{FF2B5EF4-FFF2-40B4-BE49-F238E27FC236}">
                <a16:creationId xmlns:a16="http://schemas.microsoft.com/office/drawing/2014/main" id="{A308A849-52CF-4FDC-8D5D-71681D7953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9228" y="3153999"/>
            <a:ext cx="444182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0081C25A-3FB7-4DFA-9D2F-6060632A793C}"/>
              </a:ext>
            </a:extLst>
          </p:cNvPr>
          <p:cNvSpPr txBox="1"/>
          <p:nvPr/>
        </p:nvSpPr>
        <p:spPr>
          <a:xfrm>
            <a:off x="1620397" y="6077656"/>
            <a:ext cx="3503364" cy="369332"/>
          </a:xfrm>
          <a:prstGeom prst="rect">
            <a:avLst/>
          </a:prstGeom>
          <a:noFill/>
          <a:ln>
            <a:solidFill>
              <a:srgbClr val="C00000"/>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发起</a:t>
            </a:r>
            <a:r>
              <a:rPr lang="de-DE" altLang="zh-CN" sz="1800" kern="100" dirty="0">
                <a:effectLst/>
                <a:latin typeface="Times New Roman" panose="02020603050405020304" pitchFamily="18" charset="0"/>
                <a:ea typeface="宋体" panose="02010600030101010101" pitchFamily="2" charset="-122"/>
              </a:rPr>
              <a:t>POST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请求实现新增功能</a:t>
            </a:r>
            <a:endParaRPr lang="zh-CN" altLang="en-US" dirty="0"/>
          </a:p>
        </p:txBody>
      </p:sp>
      <p:sp>
        <p:nvSpPr>
          <p:cNvPr id="6" name="文本框 5">
            <a:extLst>
              <a:ext uri="{FF2B5EF4-FFF2-40B4-BE49-F238E27FC236}">
                <a16:creationId xmlns:a16="http://schemas.microsoft.com/office/drawing/2014/main" id="{18CC42F7-29F3-44DC-A50F-5F4A0B69987F}"/>
              </a:ext>
            </a:extLst>
          </p:cNvPr>
          <p:cNvSpPr txBox="1"/>
          <p:nvPr/>
        </p:nvSpPr>
        <p:spPr>
          <a:xfrm>
            <a:off x="8240284" y="6097452"/>
            <a:ext cx="1627321" cy="369332"/>
          </a:xfrm>
          <a:prstGeom prst="rect">
            <a:avLst/>
          </a:prstGeom>
          <a:noFill/>
          <a:ln>
            <a:solidFill>
              <a:srgbClr val="C00000"/>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保存成功</a:t>
            </a:r>
            <a:endParaRPr lang="zh-CN" altLang="en-US" dirty="0"/>
          </a:p>
        </p:txBody>
      </p:sp>
      <p:cxnSp>
        <p:nvCxnSpPr>
          <p:cNvPr id="8" name="直接箭头连接符 7">
            <a:extLst>
              <a:ext uri="{FF2B5EF4-FFF2-40B4-BE49-F238E27FC236}">
                <a16:creationId xmlns:a16="http://schemas.microsoft.com/office/drawing/2014/main" id="{3F9ABBD5-5D72-4206-9149-DD65471E2560}"/>
              </a:ext>
            </a:extLst>
          </p:cNvPr>
          <p:cNvCxnSpPr/>
          <p:nvPr/>
        </p:nvCxnSpPr>
        <p:spPr>
          <a:xfrm flipH="1" flipV="1">
            <a:off x="8912646" y="5056742"/>
            <a:ext cx="141299" cy="9854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56F99768-8895-4464-AE0C-18A89572450C}"/>
              </a:ext>
            </a:extLst>
          </p:cNvPr>
          <p:cNvCxnSpPr/>
          <p:nvPr/>
        </p:nvCxnSpPr>
        <p:spPr>
          <a:xfrm flipV="1">
            <a:off x="3231844" y="5347242"/>
            <a:ext cx="140235" cy="6949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22615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293376-38D9-4D18-99FA-83CBD924A410}"/>
              </a:ext>
            </a:extLst>
          </p:cNvPr>
          <p:cNvSpPr>
            <a:spLocks noGrp="1"/>
          </p:cNvSpPr>
          <p:nvPr>
            <p:ph type="title"/>
          </p:nvPr>
        </p:nvSpPr>
        <p:spPr/>
        <p:txBody>
          <a:bodyPr/>
          <a:lstStyle/>
          <a:p>
            <a:r>
              <a:rPr lang="en-US" altLang="zh-CN" dirty="0"/>
              <a:t>7</a:t>
            </a:r>
            <a:r>
              <a:rPr lang="zh-CN" altLang="en-US" dirty="0"/>
              <a:t>．更新</a:t>
            </a:r>
          </a:p>
        </p:txBody>
      </p:sp>
      <p:sp>
        <p:nvSpPr>
          <p:cNvPr id="3" name="内容占位符 2">
            <a:extLst>
              <a:ext uri="{FF2B5EF4-FFF2-40B4-BE49-F238E27FC236}">
                <a16:creationId xmlns:a16="http://schemas.microsoft.com/office/drawing/2014/main" id="{B7362F2D-20AC-49F8-AA02-46AA8B8546C8}"/>
              </a:ext>
            </a:extLst>
          </p:cNvPr>
          <p:cNvSpPr>
            <a:spLocks noGrp="1"/>
          </p:cNvSpPr>
          <p:nvPr>
            <p:ph idx="1"/>
          </p:nvPr>
        </p:nvSpPr>
        <p:spPr/>
        <p:txBody>
          <a:bodyPr/>
          <a:lstStyle/>
          <a:p>
            <a:r>
              <a:rPr lang="zh-CN" altLang="en-US" dirty="0"/>
              <a:t>假如，我们需要更新新增的</a:t>
            </a:r>
            <a:r>
              <a:rPr lang="en-US" altLang="zh-CN" dirty="0"/>
              <a:t>id</a:t>
            </a:r>
            <a:r>
              <a:rPr lang="zh-CN" altLang="en-US" dirty="0"/>
              <a:t>为</a:t>
            </a:r>
            <a:r>
              <a:rPr lang="en-US" altLang="zh-CN" dirty="0"/>
              <a:t>5</a:t>
            </a:r>
            <a:r>
              <a:rPr lang="zh-CN" altLang="en-US" dirty="0"/>
              <a:t>的数据，可以在</a:t>
            </a:r>
            <a:r>
              <a:rPr lang="en-US" altLang="zh-CN" dirty="0">
                <a:solidFill>
                  <a:srgbClr val="C00000"/>
                </a:solidFill>
              </a:rPr>
              <a:t>Postman REST Client</a:t>
            </a:r>
            <a:r>
              <a:rPr lang="zh-CN" altLang="en-US" dirty="0"/>
              <a:t>中，使用</a:t>
            </a:r>
            <a:r>
              <a:rPr lang="en-US" altLang="zh-CN" dirty="0">
                <a:solidFill>
                  <a:srgbClr val="C00000"/>
                </a:solidFill>
              </a:rPr>
              <a:t>PUT</a:t>
            </a:r>
            <a:r>
              <a:rPr lang="zh-CN" altLang="en-US" dirty="0"/>
              <a:t>方式访问“</a:t>
            </a:r>
            <a:r>
              <a:rPr lang="en-US" altLang="zh-CN" dirty="0">
                <a:solidFill>
                  <a:srgbClr val="C00000"/>
                </a:solidFill>
              </a:rPr>
              <a:t>http://localhost:8080/</a:t>
            </a:r>
            <a:r>
              <a:rPr lang="en-US" altLang="zh-CN" dirty="0" err="1">
                <a:solidFill>
                  <a:srgbClr val="C00000"/>
                </a:solidFill>
              </a:rPr>
              <a:t>api</a:t>
            </a:r>
            <a:r>
              <a:rPr lang="en-US" altLang="zh-CN" dirty="0">
                <a:solidFill>
                  <a:srgbClr val="C00000"/>
                </a:solidFill>
              </a:rPr>
              <a:t>/students/5</a:t>
            </a:r>
            <a:r>
              <a:rPr lang="en-US" altLang="zh-CN" dirty="0"/>
              <a:t>”</a:t>
            </a:r>
            <a:r>
              <a:rPr lang="zh-CN" altLang="en-US" dirty="0"/>
              <a:t>，修改提交的数据。</a:t>
            </a:r>
          </a:p>
        </p:txBody>
      </p:sp>
      <p:sp>
        <p:nvSpPr>
          <p:cNvPr id="4" name="灯片编号占位符 3">
            <a:extLst>
              <a:ext uri="{FF2B5EF4-FFF2-40B4-BE49-F238E27FC236}">
                <a16:creationId xmlns:a16="http://schemas.microsoft.com/office/drawing/2014/main" id="{D60D6498-2466-4348-BE99-02C583C7C6F4}"/>
              </a:ext>
            </a:extLst>
          </p:cNvPr>
          <p:cNvSpPr>
            <a:spLocks noGrp="1"/>
          </p:cNvSpPr>
          <p:nvPr>
            <p:ph type="sldNum" sz="quarter" idx="12"/>
          </p:nvPr>
        </p:nvSpPr>
        <p:spPr/>
        <p:txBody>
          <a:bodyPr/>
          <a:lstStyle/>
          <a:p>
            <a:fld id="{8D4D1E41-7A09-AB4A-A4E1-09765ADA2698}" type="slidenum">
              <a:rPr kumimoji="1" lang="zh-CN" altLang="en-US" smtClean="0"/>
              <a:pPr/>
              <a:t>110</a:t>
            </a:fld>
            <a:endParaRPr kumimoji="1" lang="zh-CN" altLang="en-US" dirty="0"/>
          </a:p>
        </p:txBody>
      </p:sp>
      <p:pic>
        <p:nvPicPr>
          <p:cNvPr id="19458" name="Picture 2">
            <a:extLst>
              <a:ext uri="{FF2B5EF4-FFF2-40B4-BE49-F238E27FC236}">
                <a16:creationId xmlns:a16="http://schemas.microsoft.com/office/drawing/2014/main" id="{74171D20-19BB-49A3-A15D-2A80384911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70" y="3122537"/>
            <a:ext cx="5289550" cy="235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3">
            <a:extLst>
              <a:ext uri="{FF2B5EF4-FFF2-40B4-BE49-F238E27FC236}">
                <a16:creationId xmlns:a16="http://schemas.microsoft.com/office/drawing/2014/main" id="{C45C6301-B608-4E2D-9F16-F643D7C8E8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073" y="3122537"/>
            <a:ext cx="4506913"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3A46BA7B-0FB6-4380-89F7-430DE9E124C1}"/>
              </a:ext>
            </a:extLst>
          </p:cNvPr>
          <p:cNvSpPr txBox="1"/>
          <p:nvPr/>
        </p:nvSpPr>
        <p:spPr>
          <a:xfrm>
            <a:off x="1189823" y="5912786"/>
            <a:ext cx="3172858" cy="369332"/>
          </a:xfrm>
          <a:prstGeom prst="rect">
            <a:avLst/>
          </a:prstGeom>
          <a:noFill/>
          <a:ln>
            <a:solidFill>
              <a:srgbClr val="C00000"/>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发起</a:t>
            </a:r>
            <a:r>
              <a:rPr lang="de-DE" altLang="zh-CN" sz="1800" kern="100" dirty="0">
                <a:effectLst/>
                <a:latin typeface="Times New Roman" panose="02020603050405020304" pitchFamily="18" charset="0"/>
                <a:ea typeface="宋体" panose="02010600030101010101" pitchFamily="2" charset="-122"/>
              </a:rPr>
              <a:t>PUT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请求实现更新功能</a:t>
            </a:r>
            <a:endParaRPr lang="zh-CN" altLang="en-US" dirty="0"/>
          </a:p>
        </p:txBody>
      </p:sp>
      <p:sp>
        <p:nvSpPr>
          <p:cNvPr id="6" name="文本框 5">
            <a:extLst>
              <a:ext uri="{FF2B5EF4-FFF2-40B4-BE49-F238E27FC236}">
                <a16:creationId xmlns:a16="http://schemas.microsoft.com/office/drawing/2014/main" id="{EEA3DF38-274F-4A11-B514-5D7D44A25D72}"/>
              </a:ext>
            </a:extLst>
          </p:cNvPr>
          <p:cNvSpPr txBox="1"/>
          <p:nvPr/>
        </p:nvSpPr>
        <p:spPr>
          <a:xfrm>
            <a:off x="8185533" y="5916058"/>
            <a:ext cx="1520327" cy="369332"/>
          </a:xfrm>
          <a:prstGeom prst="rect">
            <a:avLst/>
          </a:prstGeom>
          <a:noFill/>
          <a:ln>
            <a:solidFill>
              <a:srgbClr val="C00000"/>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更新成功</a:t>
            </a:r>
            <a:endParaRPr lang="zh-CN" altLang="en-US" dirty="0"/>
          </a:p>
        </p:txBody>
      </p:sp>
      <p:cxnSp>
        <p:nvCxnSpPr>
          <p:cNvPr id="8" name="直接箭头连接符 7">
            <a:extLst>
              <a:ext uri="{FF2B5EF4-FFF2-40B4-BE49-F238E27FC236}">
                <a16:creationId xmlns:a16="http://schemas.microsoft.com/office/drawing/2014/main" id="{70EFA168-B7D0-45C3-BBFA-A4C3542FE928}"/>
              </a:ext>
            </a:extLst>
          </p:cNvPr>
          <p:cNvCxnSpPr/>
          <p:nvPr/>
        </p:nvCxnSpPr>
        <p:spPr>
          <a:xfrm flipV="1">
            <a:off x="2809301" y="4803354"/>
            <a:ext cx="1388126" cy="11094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9EE463C1-0D90-4430-8E83-CDC941726026}"/>
              </a:ext>
            </a:extLst>
          </p:cNvPr>
          <p:cNvCxnSpPr>
            <a:stCxn id="6" idx="0"/>
          </p:cNvCxnSpPr>
          <p:nvPr/>
        </p:nvCxnSpPr>
        <p:spPr>
          <a:xfrm flipV="1">
            <a:off x="8945697" y="5347242"/>
            <a:ext cx="231354" cy="5688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00129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91DDB4-2867-4771-B5C6-09AB8E7F95CF}"/>
              </a:ext>
            </a:extLst>
          </p:cNvPr>
          <p:cNvSpPr>
            <a:spLocks noGrp="1"/>
          </p:cNvSpPr>
          <p:nvPr>
            <p:ph type="title"/>
          </p:nvPr>
        </p:nvSpPr>
        <p:spPr/>
        <p:txBody>
          <a:bodyPr/>
          <a:lstStyle/>
          <a:p>
            <a:r>
              <a:rPr lang="en-US" altLang="zh-CN" dirty="0"/>
              <a:t>8</a:t>
            </a:r>
            <a:r>
              <a:rPr lang="zh-CN" altLang="en-US" dirty="0"/>
              <a:t>．删除</a:t>
            </a:r>
          </a:p>
        </p:txBody>
      </p:sp>
      <p:sp>
        <p:nvSpPr>
          <p:cNvPr id="3" name="内容占位符 2">
            <a:extLst>
              <a:ext uri="{FF2B5EF4-FFF2-40B4-BE49-F238E27FC236}">
                <a16:creationId xmlns:a16="http://schemas.microsoft.com/office/drawing/2014/main" id="{C41F64E3-ACC7-489A-98E9-DDA43767FF2F}"/>
              </a:ext>
            </a:extLst>
          </p:cNvPr>
          <p:cNvSpPr>
            <a:spLocks noGrp="1"/>
          </p:cNvSpPr>
          <p:nvPr>
            <p:ph idx="1"/>
          </p:nvPr>
        </p:nvSpPr>
        <p:spPr/>
        <p:txBody>
          <a:bodyPr/>
          <a:lstStyle/>
          <a:p>
            <a:r>
              <a:rPr lang="zh-CN" altLang="en-US" dirty="0"/>
              <a:t>假如，我们需要删除新增的</a:t>
            </a:r>
            <a:r>
              <a:rPr lang="en-US" altLang="zh-CN" dirty="0"/>
              <a:t>id</a:t>
            </a:r>
            <a:r>
              <a:rPr lang="zh-CN" altLang="en-US" dirty="0"/>
              <a:t>为</a:t>
            </a:r>
            <a:r>
              <a:rPr lang="en-US" altLang="zh-CN" dirty="0"/>
              <a:t>5</a:t>
            </a:r>
            <a:r>
              <a:rPr lang="zh-CN" altLang="en-US" dirty="0"/>
              <a:t>的数据，可以在</a:t>
            </a:r>
            <a:r>
              <a:rPr lang="en-US" altLang="zh-CN" dirty="0">
                <a:solidFill>
                  <a:srgbClr val="C00000"/>
                </a:solidFill>
              </a:rPr>
              <a:t>Postman REST Client</a:t>
            </a:r>
            <a:r>
              <a:rPr lang="zh-CN" altLang="en-US" dirty="0"/>
              <a:t>中，使用</a:t>
            </a:r>
            <a:r>
              <a:rPr lang="en-US" altLang="zh-CN" dirty="0">
                <a:solidFill>
                  <a:srgbClr val="C00000"/>
                </a:solidFill>
              </a:rPr>
              <a:t>DELETE</a:t>
            </a:r>
            <a:r>
              <a:rPr lang="zh-CN" altLang="en-US" dirty="0"/>
              <a:t>方式访问“</a:t>
            </a:r>
            <a:r>
              <a:rPr lang="en-US" altLang="zh-CN" dirty="0">
                <a:solidFill>
                  <a:srgbClr val="C00000"/>
                </a:solidFill>
              </a:rPr>
              <a:t>http://localhost:8080/</a:t>
            </a:r>
            <a:r>
              <a:rPr lang="en-US" altLang="zh-CN" dirty="0" err="1">
                <a:solidFill>
                  <a:srgbClr val="C00000"/>
                </a:solidFill>
              </a:rPr>
              <a:t>api</a:t>
            </a:r>
            <a:r>
              <a:rPr lang="en-US" altLang="zh-CN" dirty="0">
                <a:solidFill>
                  <a:srgbClr val="C00000"/>
                </a:solidFill>
              </a:rPr>
              <a:t>/students/5</a:t>
            </a:r>
            <a:r>
              <a:rPr lang="en-US" altLang="zh-CN" dirty="0"/>
              <a:t>”</a:t>
            </a:r>
            <a:r>
              <a:rPr lang="zh-CN" altLang="en-US" dirty="0"/>
              <a:t>，删除数据。</a:t>
            </a:r>
          </a:p>
        </p:txBody>
      </p:sp>
      <p:sp>
        <p:nvSpPr>
          <p:cNvPr id="4" name="灯片编号占位符 3">
            <a:extLst>
              <a:ext uri="{FF2B5EF4-FFF2-40B4-BE49-F238E27FC236}">
                <a16:creationId xmlns:a16="http://schemas.microsoft.com/office/drawing/2014/main" id="{5A479A00-545E-4BB8-98A7-705F965AEA79}"/>
              </a:ext>
            </a:extLst>
          </p:cNvPr>
          <p:cNvSpPr>
            <a:spLocks noGrp="1"/>
          </p:cNvSpPr>
          <p:nvPr>
            <p:ph type="sldNum" sz="quarter" idx="12"/>
          </p:nvPr>
        </p:nvSpPr>
        <p:spPr/>
        <p:txBody>
          <a:bodyPr/>
          <a:lstStyle/>
          <a:p>
            <a:fld id="{8D4D1E41-7A09-AB4A-A4E1-09765ADA2698}" type="slidenum">
              <a:rPr kumimoji="1" lang="zh-CN" altLang="en-US" smtClean="0"/>
              <a:pPr/>
              <a:t>111</a:t>
            </a:fld>
            <a:endParaRPr kumimoji="1" lang="zh-CN" altLang="en-US" dirty="0"/>
          </a:p>
        </p:txBody>
      </p:sp>
    </p:spTree>
    <p:extLst>
      <p:ext uri="{BB962C8B-B14F-4D97-AF65-F5344CB8AC3E}">
        <p14:creationId xmlns:p14="http://schemas.microsoft.com/office/powerpoint/2010/main" val="1294712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9B17D-835F-4682-9A7D-0297DEAB64A7}"/>
              </a:ext>
            </a:extLst>
          </p:cNvPr>
          <p:cNvSpPr>
            <a:spLocks noGrp="1"/>
          </p:cNvSpPr>
          <p:nvPr>
            <p:ph type="title"/>
          </p:nvPr>
        </p:nvSpPr>
        <p:spPr/>
        <p:txBody>
          <a:bodyPr/>
          <a:lstStyle/>
          <a:p>
            <a:r>
              <a:rPr lang="zh-CN" altLang="en-US" dirty="0"/>
              <a:t>本章内容</a:t>
            </a:r>
          </a:p>
        </p:txBody>
      </p:sp>
      <p:sp>
        <p:nvSpPr>
          <p:cNvPr id="4" name="灯片编号占位符 3">
            <a:extLst>
              <a:ext uri="{FF2B5EF4-FFF2-40B4-BE49-F238E27FC236}">
                <a16:creationId xmlns:a16="http://schemas.microsoft.com/office/drawing/2014/main" id="{6BC8E6EB-ED59-404D-811D-DAA714919209}"/>
              </a:ext>
            </a:extLst>
          </p:cNvPr>
          <p:cNvSpPr>
            <a:spLocks noGrp="1"/>
          </p:cNvSpPr>
          <p:nvPr>
            <p:ph type="sldNum" sz="quarter" idx="12"/>
          </p:nvPr>
        </p:nvSpPr>
        <p:spPr/>
        <p:txBody>
          <a:bodyPr/>
          <a:lstStyle/>
          <a:p>
            <a:fld id="{8D4D1E41-7A09-AB4A-A4E1-09765ADA2698}" type="slidenum">
              <a:rPr kumimoji="1" lang="zh-CN" altLang="en-US" smtClean="0"/>
              <a:pPr/>
              <a:t>112</a:t>
            </a:fld>
            <a:endParaRPr kumimoji="1" lang="zh-CN" altLang="en-US" dirty="0"/>
          </a:p>
        </p:txBody>
      </p:sp>
      <p:sp>
        <p:nvSpPr>
          <p:cNvPr id="5" name="内容占位符 4">
            <a:extLst>
              <a:ext uri="{FF2B5EF4-FFF2-40B4-BE49-F238E27FC236}">
                <a16:creationId xmlns:a16="http://schemas.microsoft.com/office/drawing/2014/main" id="{BFD7B4A7-4A4B-45B6-96BA-7E3AFE60B44F}"/>
              </a:ext>
            </a:extLst>
          </p:cNvPr>
          <p:cNvSpPr>
            <a:spLocks noGrp="1"/>
          </p:cNvSpPr>
          <p:nvPr>
            <p:ph idx="1"/>
          </p:nvPr>
        </p:nvSpPr>
        <p:spPr>
          <a:xfrm>
            <a:off x="838200" y="1511300"/>
            <a:ext cx="10515600" cy="4586288"/>
          </a:xfrm>
        </p:spPr>
        <p:txBody>
          <a:bodyPr>
            <a:normAutofit/>
          </a:bodyPr>
          <a:lstStyle/>
          <a:p>
            <a:pPr marL="0" indent="0">
              <a:lnSpc>
                <a:spcPct val="130000"/>
              </a:lnSpc>
              <a:buNone/>
            </a:pPr>
            <a:r>
              <a:rPr kumimoji="1" lang="en-US" altLang="zh-CN" dirty="0"/>
              <a:t>8.1 Spring Data JPA</a:t>
            </a:r>
          </a:p>
          <a:p>
            <a:pPr marL="0" indent="0">
              <a:lnSpc>
                <a:spcPct val="130000"/>
              </a:lnSpc>
              <a:buNone/>
            </a:pPr>
            <a:r>
              <a:rPr kumimoji="1" lang="en-US" altLang="zh-CN" dirty="0"/>
              <a:t>8.2 Spring Boot</a:t>
            </a:r>
            <a:r>
              <a:rPr kumimoji="1" lang="zh-CN" altLang="en-US" dirty="0"/>
              <a:t>整合</a:t>
            </a:r>
            <a:r>
              <a:rPr kumimoji="1" lang="en-US" altLang="zh-CN" dirty="0" err="1"/>
              <a:t>MyBatis</a:t>
            </a:r>
            <a:endParaRPr kumimoji="1" lang="en-US" altLang="zh-CN" dirty="0"/>
          </a:p>
          <a:p>
            <a:pPr marL="0" indent="0">
              <a:lnSpc>
                <a:spcPct val="130000"/>
              </a:lnSpc>
              <a:buNone/>
            </a:pPr>
            <a:r>
              <a:rPr kumimoji="1" lang="en-US" altLang="zh-CN" dirty="0"/>
              <a:t>8.3 REST</a:t>
            </a:r>
          </a:p>
          <a:p>
            <a:pPr marL="0" indent="0">
              <a:lnSpc>
                <a:spcPct val="130000"/>
              </a:lnSpc>
              <a:buNone/>
            </a:pPr>
            <a:r>
              <a:rPr kumimoji="1" lang="en-US" altLang="zh-CN" dirty="0">
                <a:solidFill>
                  <a:srgbClr val="C00000"/>
                </a:solidFill>
              </a:rPr>
              <a:t>8.4 MongoDB</a:t>
            </a:r>
          </a:p>
          <a:p>
            <a:pPr marL="0" indent="0">
              <a:lnSpc>
                <a:spcPct val="130000"/>
              </a:lnSpc>
              <a:buNone/>
            </a:pPr>
            <a:r>
              <a:rPr kumimoji="1" lang="en-US" altLang="zh-CN" dirty="0"/>
              <a:t>8.5 Redis</a:t>
            </a:r>
          </a:p>
          <a:p>
            <a:pPr marL="0" indent="0">
              <a:lnSpc>
                <a:spcPct val="130000"/>
              </a:lnSpc>
              <a:buNone/>
            </a:pPr>
            <a:r>
              <a:rPr kumimoji="1" lang="en-US" altLang="zh-CN" dirty="0"/>
              <a:t>8.6 </a:t>
            </a:r>
            <a:r>
              <a:rPr kumimoji="1" lang="zh-CN" altLang="en-US" dirty="0"/>
              <a:t>数据缓存</a:t>
            </a:r>
            <a:r>
              <a:rPr kumimoji="1" lang="en-US" altLang="zh-CN" dirty="0"/>
              <a:t>Cache</a:t>
            </a:r>
          </a:p>
        </p:txBody>
      </p:sp>
    </p:spTree>
    <p:extLst>
      <p:ext uri="{BB962C8B-B14F-4D97-AF65-F5344CB8AC3E}">
        <p14:creationId xmlns:p14="http://schemas.microsoft.com/office/powerpoint/2010/main" val="132354101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D85F5-1E0B-4C81-B459-F858E1A17FFA}"/>
              </a:ext>
            </a:extLst>
          </p:cNvPr>
          <p:cNvSpPr>
            <a:spLocks noGrp="1"/>
          </p:cNvSpPr>
          <p:nvPr>
            <p:ph type="title"/>
          </p:nvPr>
        </p:nvSpPr>
        <p:spPr/>
        <p:txBody>
          <a:bodyPr/>
          <a:lstStyle/>
          <a:p>
            <a:r>
              <a:rPr lang="en-US" altLang="zh-CN" dirty="0"/>
              <a:t>8.4 MongoDB</a:t>
            </a:r>
            <a:endParaRPr lang="zh-CN" altLang="en-US" dirty="0"/>
          </a:p>
        </p:txBody>
      </p:sp>
      <p:sp>
        <p:nvSpPr>
          <p:cNvPr id="3" name="内容占位符 2">
            <a:extLst>
              <a:ext uri="{FF2B5EF4-FFF2-40B4-BE49-F238E27FC236}">
                <a16:creationId xmlns:a16="http://schemas.microsoft.com/office/drawing/2014/main" id="{0D523BA9-87AB-41E3-B737-3DAD2A9F99F8}"/>
              </a:ext>
            </a:extLst>
          </p:cNvPr>
          <p:cNvSpPr>
            <a:spLocks noGrp="1"/>
          </p:cNvSpPr>
          <p:nvPr>
            <p:ph idx="1"/>
          </p:nvPr>
        </p:nvSpPr>
        <p:spPr/>
        <p:txBody>
          <a:bodyPr/>
          <a:lstStyle/>
          <a:p>
            <a:r>
              <a:rPr lang="en-US" altLang="zh-CN" dirty="0">
                <a:solidFill>
                  <a:srgbClr val="C00000"/>
                </a:solidFill>
              </a:rPr>
              <a:t>8.4.1 </a:t>
            </a:r>
            <a:r>
              <a:rPr lang="zh-CN" altLang="en-US" dirty="0">
                <a:solidFill>
                  <a:srgbClr val="C00000"/>
                </a:solidFill>
              </a:rPr>
              <a:t>安装</a:t>
            </a:r>
            <a:r>
              <a:rPr lang="en-US" altLang="zh-CN" dirty="0">
                <a:solidFill>
                  <a:srgbClr val="C00000"/>
                </a:solidFill>
              </a:rPr>
              <a:t>MongoDB</a:t>
            </a:r>
          </a:p>
          <a:p>
            <a:r>
              <a:rPr lang="en-US" altLang="zh-CN" dirty="0"/>
              <a:t>8.4.2 Spring Boot</a:t>
            </a:r>
            <a:r>
              <a:rPr lang="zh-CN" altLang="en-US" dirty="0"/>
              <a:t>整合</a:t>
            </a:r>
            <a:r>
              <a:rPr lang="en-US" altLang="zh-CN" dirty="0"/>
              <a:t>MongoDB</a:t>
            </a:r>
          </a:p>
          <a:p>
            <a:r>
              <a:rPr lang="en-US" altLang="zh-CN" dirty="0"/>
              <a:t>8.4.3 </a:t>
            </a:r>
            <a:r>
              <a:rPr lang="zh-CN" altLang="en-US" dirty="0"/>
              <a:t>增删改查</a:t>
            </a:r>
          </a:p>
        </p:txBody>
      </p:sp>
      <p:sp>
        <p:nvSpPr>
          <p:cNvPr id="4" name="灯片编号占位符 3">
            <a:extLst>
              <a:ext uri="{FF2B5EF4-FFF2-40B4-BE49-F238E27FC236}">
                <a16:creationId xmlns:a16="http://schemas.microsoft.com/office/drawing/2014/main" id="{6850315E-2D0B-4F14-9E08-0FCDAD65AB96}"/>
              </a:ext>
            </a:extLst>
          </p:cNvPr>
          <p:cNvSpPr>
            <a:spLocks noGrp="1"/>
          </p:cNvSpPr>
          <p:nvPr>
            <p:ph type="sldNum" sz="quarter" idx="12"/>
          </p:nvPr>
        </p:nvSpPr>
        <p:spPr/>
        <p:txBody>
          <a:bodyPr/>
          <a:lstStyle/>
          <a:p>
            <a:fld id="{8D4D1E41-7A09-AB4A-A4E1-09765ADA2698}" type="slidenum">
              <a:rPr kumimoji="1" lang="zh-CN" altLang="en-US" smtClean="0"/>
              <a:pPr/>
              <a:t>113</a:t>
            </a:fld>
            <a:endParaRPr kumimoji="1" lang="zh-CN" altLang="en-US" dirty="0"/>
          </a:p>
        </p:txBody>
      </p:sp>
    </p:spTree>
    <p:extLst>
      <p:ext uri="{BB962C8B-B14F-4D97-AF65-F5344CB8AC3E}">
        <p14:creationId xmlns:p14="http://schemas.microsoft.com/office/powerpoint/2010/main" val="1442467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0EEC2-A4A1-4FC6-ABDA-0E3011B00561}"/>
              </a:ext>
            </a:extLst>
          </p:cNvPr>
          <p:cNvSpPr>
            <a:spLocks noGrp="1"/>
          </p:cNvSpPr>
          <p:nvPr>
            <p:ph type="title"/>
          </p:nvPr>
        </p:nvSpPr>
        <p:spPr/>
        <p:txBody>
          <a:bodyPr/>
          <a:lstStyle/>
          <a:p>
            <a:r>
              <a:rPr lang="en-US" altLang="zh-CN" dirty="0"/>
              <a:t>8.4.1 </a:t>
            </a:r>
            <a:r>
              <a:rPr lang="zh-CN" altLang="en-US" dirty="0"/>
              <a:t>安装</a:t>
            </a:r>
            <a:r>
              <a:rPr lang="en-US" altLang="zh-CN" dirty="0"/>
              <a:t>MongoDB</a:t>
            </a:r>
            <a:endParaRPr lang="zh-CN" altLang="en-US" dirty="0"/>
          </a:p>
        </p:txBody>
      </p:sp>
      <p:sp>
        <p:nvSpPr>
          <p:cNvPr id="3" name="内容占位符 2">
            <a:extLst>
              <a:ext uri="{FF2B5EF4-FFF2-40B4-BE49-F238E27FC236}">
                <a16:creationId xmlns:a16="http://schemas.microsoft.com/office/drawing/2014/main" id="{7F972C09-0BCC-40A7-856C-E4DED198366A}"/>
              </a:ext>
            </a:extLst>
          </p:cNvPr>
          <p:cNvSpPr>
            <a:spLocks noGrp="1"/>
          </p:cNvSpPr>
          <p:nvPr>
            <p:ph idx="1"/>
          </p:nvPr>
        </p:nvSpPr>
        <p:spPr/>
        <p:txBody>
          <a:bodyPr>
            <a:normAutofit fontScale="92500"/>
          </a:bodyPr>
          <a:lstStyle/>
          <a:p>
            <a:r>
              <a:rPr lang="zh-CN" altLang="en-US" dirty="0"/>
              <a:t>可以从官方网站</a:t>
            </a:r>
            <a:r>
              <a:rPr lang="en-US" altLang="zh-CN" dirty="0">
                <a:solidFill>
                  <a:srgbClr val="C00000"/>
                </a:solidFill>
              </a:rPr>
              <a:t>https://www.mongodb.com/download-center/community</a:t>
            </a:r>
            <a:r>
              <a:rPr lang="zh-CN" altLang="en-US" dirty="0"/>
              <a:t>下载自己操作系统对应版本的</a:t>
            </a:r>
            <a:r>
              <a:rPr lang="en-US" altLang="zh-CN" dirty="0">
                <a:solidFill>
                  <a:srgbClr val="C00000"/>
                </a:solidFill>
              </a:rPr>
              <a:t>MongoDB</a:t>
            </a:r>
            <a:r>
              <a:rPr lang="zh-CN" altLang="en-US" dirty="0"/>
              <a:t>，作者编写本书时使用的</a:t>
            </a:r>
            <a:r>
              <a:rPr lang="en-US" altLang="zh-CN" dirty="0">
                <a:solidFill>
                  <a:srgbClr val="C00000"/>
                </a:solidFill>
              </a:rPr>
              <a:t>MongoDB</a:t>
            </a:r>
            <a:r>
              <a:rPr lang="zh-CN" altLang="en-US" dirty="0"/>
              <a:t>是</a:t>
            </a:r>
            <a:r>
              <a:rPr lang="en-US" altLang="zh-CN" dirty="0">
                <a:solidFill>
                  <a:srgbClr val="C00000"/>
                </a:solidFill>
              </a:rPr>
              <a:t>mongodb-win32-x86_64-2012plus-4.2.0-signed.msi</a:t>
            </a:r>
            <a:r>
              <a:rPr lang="zh-CN" altLang="en-US" dirty="0"/>
              <a:t>。成功下载后，双击</a:t>
            </a:r>
            <a:r>
              <a:rPr lang="en-US" altLang="zh-CN" dirty="0">
                <a:solidFill>
                  <a:srgbClr val="C00000"/>
                </a:solidFill>
              </a:rPr>
              <a:t>mongodb-win32-x86_64-2012plus-4.2.0-signed.msi</a:t>
            </a:r>
            <a:r>
              <a:rPr lang="zh-CN" altLang="en-US" dirty="0"/>
              <a:t>，按照默认安装即可。</a:t>
            </a:r>
          </a:p>
          <a:p>
            <a:r>
              <a:rPr lang="zh-CN" altLang="en-US" dirty="0"/>
              <a:t>可以使用</a:t>
            </a:r>
            <a:r>
              <a:rPr lang="en-US" altLang="zh-CN" dirty="0">
                <a:solidFill>
                  <a:srgbClr val="C00000"/>
                </a:solidFill>
              </a:rPr>
              <a:t>MongoDB</a:t>
            </a:r>
            <a:r>
              <a:rPr lang="zh-CN" altLang="en-US" dirty="0"/>
              <a:t>的图形界面管理工具</a:t>
            </a:r>
            <a:r>
              <a:rPr lang="en-US" altLang="zh-CN" dirty="0">
                <a:solidFill>
                  <a:srgbClr val="C00000"/>
                </a:solidFill>
              </a:rPr>
              <a:t>MongoDB Compass</a:t>
            </a:r>
            <a:r>
              <a:rPr lang="zh-CN" altLang="en-US" dirty="0"/>
              <a:t>可视化操作</a:t>
            </a:r>
            <a:r>
              <a:rPr lang="en-US" altLang="zh-CN" dirty="0">
                <a:solidFill>
                  <a:srgbClr val="C00000"/>
                </a:solidFill>
              </a:rPr>
              <a:t>MongoDB</a:t>
            </a:r>
            <a:r>
              <a:rPr lang="zh-CN" altLang="en-US" dirty="0"/>
              <a:t>数据库。可以使用</a:t>
            </a:r>
            <a:r>
              <a:rPr lang="en-US" altLang="zh-CN" dirty="0">
                <a:solidFill>
                  <a:srgbClr val="C00000"/>
                </a:solidFill>
              </a:rPr>
              <a:t>mongodb-win32-x86_64-2012plus-4.2.0-signed.msi</a:t>
            </a:r>
            <a:r>
              <a:rPr lang="zh-CN" altLang="en-US" dirty="0"/>
              <a:t>自带的</a:t>
            </a:r>
            <a:r>
              <a:rPr lang="en-US" altLang="zh-CN" dirty="0">
                <a:solidFill>
                  <a:srgbClr val="C00000"/>
                </a:solidFill>
              </a:rPr>
              <a:t>MongoDB Compass</a:t>
            </a:r>
            <a:r>
              <a:rPr lang="zh-CN" altLang="en-US" dirty="0"/>
              <a:t>，也可以从官方网站</a:t>
            </a:r>
            <a:r>
              <a:rPr lang="en-US" altLang="zh-CN" dirty="0">
                <a:solidFill>
                  <a:srgbClr val="C00000"/>
                </a:solidFill>
              </a:rPr>
              <a:t>https://www.mongodb.com/download-center/compass</a:t>
            </a:r>
            <a:r>
              <a:rPr lang="zh-CN" altLang="en-US" dirty="0"/>
              <a:t>下载。</a:t>
            </a:r>
          </a:p>
          <a:p>
            <a:endParaRPr lang="zh-CN" altLang="en-US" dirty="0"/>
          </a:p>
        </p:txBody>
      </p:sp>
      <p:sp>
        <p:nvSpPr>
          <p:cNvPr id="4" name="灯片编号占位符 3">
            <a:extLst>
              <a:ext uri="{FF2B5EF4-FFF2-40B4-BE49-F238E27FC236}">
                <a16:creationId xmlns:a16="http://schemas.microsoft.com/office/drawing/2014/main" id="{78448FC5-8534-40D5-8212-C197C1629B48}"/>
              </a:ext>
            </a:extLst>
          </p:cNvPr>
          <p:cNvSpPr>
            <a:spLocks noGrp="1"/>
          </p:cNvSpPr>
          <p:nvPr>
            <p:ph type="sldNum" sz="quarter" idx="12"/>
          </p:nvPr>
        </p:nvSpPr>
        <p:spPr/>
        <p:txBody>
          <a:bodyPr/>
          <a:lstStyle/>
          <a:p>
            <a:fld id="{8D4D1E41-7A09-AB4A-A4E1-09765ADA2698}" type="slidenum">
              <a:rPr kumimoji="1" lang="zh-CN" altLang="en-US" smtClean="0"/>
              <a:pPr/>
              <a:t>114</a:t>
            </a:fld>
            <a:endParaRPr kumimoji="1" lang="zh-CN" altLang="en-US" dirty="0"/>
          </a:p>
        </p:txBody>
      </p:sp>
    </p:spTree>
    <p:extLst>
      <p:ext uri="{BB962C8B-B14F-4D97-AF65-F5344CB8AC3E}">
        <p14:creationId xmlns:p14="http://schemas.microsoft.com/office/powerpoint/2010/main" val="374624128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D85F5-1E0B-4C81-B459-F858E1A17FFA}"/>
              </a:ext>
            </a:extLst>
          </p:cNvPr>
          <p:cNvSpPr>
            <a:spLocks noGrp="1"/>
          </p:cNvSpPr>
          <p:nvPr>
            <p:ph type="title"/>
          </p:nvPr>
        </p:nvSpPr>
        <p:spPr/>
        <p:txBody>
          <a:bodyPr/>
          <a:lstStyle/>
          <a:p>
            <a:r>
              <a:rPr lang="en-US" altLang="zh-CN" dirty="0"/>
              <a:t>8.4 MongoDB</a:t>
            </a:r>
            <a:endParaRPr lang="zh-CN" altLang="en-US" dirty="0"/>
          </a:p>
        </p:txBody>
      </p:sp>
      <p:sp>
        <p:nvSpPr>
          <p:cNvPr id="3" name="内容占位符 2">
            <a:extLst>
              <a:ext uri="{FF2B5EF4-FFF2-40B4-BE49-F238E27FC236}">
                <a16:creationId xmlns:a16="http://schemas.microsoft.com/office/drawing/2014/main" id="{0D523BA9-87AB-41E3-B737-3DAD2A9F99F8}"/>
              </a:ext>
            </a:extLst>
          </p:cNvPr>
          <p:cNvSpPr>
            <a:spLocks noGrp="1"/>
          </p:cNvSpPr>
          <p:nvPr>
            <p:ph idx="1"/>
          </p:nvPr>
        </p:nvSpPr>
        <p:spPr/>
        <p:txBody>
          <a:bodyPr/>
          <a:lstStyle/>
          <a:p>
            <a:r>
              <a:rPr lang="en-US" altLang="zh-CN" dirty="0"/>
              <a:t>8.4.1 </a:t>
            </a:r>
            <a:r>
              <a:rPr lang="zh-CN" altLang="en-US" dirty="0"/>
              <a:t>安装</a:t>
            </a:r>
            <a:r>
              <a:rPr lang="en-US" altLang="zh-CN" dirty="0"/>
              <a:t>MongoDB</a:t>
            </a:r>
          </a:p>
          <a:p>
            <a:r>
              <a:rPr lang="en-US" altLang="zh-CN" dirty="0">
                <a:solidFill>
                  <a:srgbClr val="C00000"/>
                </a:solidFill>
              </a:rPr>
              <a:t>8.4.2 Spring Boot</a:t>
            </a:r>
            <a:r>
              <a:rPr lang="zh-CN" altLang="en-US" dirty="0">
                <a:solidFill>
                  <a:srgbClr val="C00000"/>
                </a:solidFill>
              </a:rPr>
              <a:t>整合</a:t>
            </a:r>
            <a:r>
              <a:rPr lang="en-US" altLang="zh-CN" dirty="0">
                <a:solidFill>
                  <a:srgbClr val="C00000"/>
                </a:solidFill>
              </a:rPr>
              <a:t>MongoDB</a:t>
            </a:r>
          </a:p>
          <a:p>
            <a:r>
              <a:rPr lang="en-US" altLang="zh-CN" dirty="0"/>
              <a:t>8.4.3 </a:t>
            </a:r>
            <a:r>
              <a:rPr lang="zh-CN" altLang="en-US" dirty="0"/>
              <a:t>增删改查</a:t>
            </a:r>
          </a:p>
        </p:txBody>
      </p:sp>
      <p:sp>
        <p:nvSpPr>
          <p:cNvPr id="4" name="灯片编号占位符 3">
            <a:extLst>
              <a:ext uri="{FF2B5EF4-FFF2-40B4-BE49-F238E27FC236}">
                <a16:creationId xmlns:a16="http://schemas.microsoft.com/office/drawing/2014/main" id="{6850315E-2D0B-4F14-9E08-0FCDAD65AB96}"/>
              </a:ext>
            </a:extLst>
          </p:cNvPr>
          <p:cNvSpPr>
            <a:spLocks noGrp="1"/>
          </p:cNvSpPr>
          <p:nvPr>
            <p:ph type="sldNum" sz="quarter" idx="12"/>
          </p:nvPr>
        </p:nvSpPr>
        <p:spPr/>
        <p:txBody>
          <a:bodyPr/>
          <a:lstStyle/>
          <a:p>
            <a:fld id="{8D4D1E41-7A09-AB4A-A4E1-09765ADA2698}" type="slidenum">
              <a:rPr kumimoji="1" lang="zh-CN" altLang="en-US" smtClean="0"/>
              <a:pPr/>
              <a:t>115</a:t>
            </a:fld>
            <a:endParaRPr kumimoji="1" lang="zh-CN" altLang="en-US" dirty="0"/>
          </a:p>
        </p:txBody>
      </p:sp>
    </p:spTree>
    <p:extLst>
      <p:ext uri="{BB962C8B-B14F-4D97-AF65-F5344CB8AC3E}">
        <p14:creationId xmlns:p14="http://schemas.microsoft.com/office/powerpoint/2010/main" val="242957524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764BE-E11F-41F4-91D0-3E12F4C7C173}"/>
              </a:ext>
            </a:extLst>
          </p:cNvPr>
          <p:cNvSpPr>
            <a:spLocks noGrp="1"/>
          </p:cNvSpPr>
          <p:nvPr>
            <p:ph type="title"/>
          </p:nvPr>
        </p:nvSpPr>
        <p:spPr/>
        <p:txBody>
          <a:bodyPr/>
          <a:lstStyle/>
          <a:p>
            <a:r>
              <a:rPr lang="en-US" altLang="zh-CN" dirty="0"/>
              <a:t>8.4.2 Spring Boot</a:t>
            </a:r>
            <a:r>
              <a:rPr lang="zh-CN" altLang="en-US" dirty="0"/>
              <a:t>整合</a:t>
            </a:r>
            <a:r>
              <a:rPr lang="en-US" altLang="zh-CN" dirty="0"/>
              <a:t>MongoDB</a:t>
            </a:r>
            <a:endParaRPr lang="zh-CN" altLang="en-US" dirty="0"/>
          </a:p>
        </p:txBody>
      </p:sp>
      <p:sp>
        <p:nvSpPr>
          <p:cNvPr id="3" name="内容占位符 2">
            <a:extLst>
              <a:ext uri="{FF2B5EF4-FFF2-40B4-BE49-F238E27FC236}">
                <a16:creationId xmlns:a16="http://schemas.microsoft.com/office/drawing/2014/main" id="{6D791F0D-3653-4B24-A382-195885C4A612}"/>
              </a:ext>
            </a:extLst>
          </p:cNvPr>
          <p:cNvSpPr>
            <a:spLocks noGrp="1"/>
          </p:cNvSpPr>
          <p:nvPr>
            <p:ph idx="1"/>
          </p:nvPr>
        </p:nvSpPr>
        <p:spPr/>
        <p:txBody>
          <a:bodyPr/>
          <a:lstStyle/>
          <a:p>
            <a:r>
              <a:rPr lang="en-US" altLang="zh-CN" dirty="0"/>
              <a:t>1</a:t>
            </a:r>
            <a:r>
              <a:rPr lang="zh-CN" altLang="en-US" dirty="0"/>
              <a:t>．</a:t>
            </a:r>
            <a:r>
              <a:rPr lang="en-US" altLang="zh-CN" dirty="0"/>
              <a:t>Spring</a:t>
            </a:r>
            <a:r>
              <a:rPr lang="zh-CN" altLang="en-US" dirty="0"/>
              <a:t>对</a:t>
            </a:r>
            <a:r>
              <a:rPr lang="en-US" altLang="zh-CN" dirty="0"/>
              <a:t>MongoDB</a:t>
            </a:r>
            <a:r>
              <a:rPr lang="zh-CN" altLang="en-US" dirty="0"/>
              <a:t>的支持</a:t>
            </a:r>
          </a:p>
          <a:p>
            <a:r>
              <a:rPr lang="en-US" altLang="zh-CN" dirty="0"/>
              <a:t>Spring</a:t>
            </a:r>
            <a:r>
              <a:rPr lang="zh-CN" altLang="en-US" dirty="0"/>
              <a:t>对</a:t>
            </a:r>
            <a:r>
              <a:rPr lang="en-US" altLang="zh-CN" dirty="0"/>
              <a:t>MongoDB</a:t>
            </a:r>
            <a:r>
              <a:rPr lang="zh-CN" altLang="en-US" dirty="0"/>
              <a:t>的支持主要是通过</a:t>
            </a:r>
            <a:r>
              <a:rPr lang="en-US" altLang="zh-CN" dirty="0">
                <a:solidFill>
                  <a:srgbClr val="C00000"/>
                </a:solidFill>
              </a:rPr>
              <a:t>Spring Data MongoDB</a:t>
            </a:r>
            <a:r>
              <a:rPr lang="zh-CN" altLang="en-US" dirty="0"/>
              <a:t>实现的，</a:t>
            </a:r>
            <a:r>
              <a:rPr lang="en-US" altLang="zh-CN" dirty="0">
                <a:solidFill>
                  <a:srgbClr val="C00000"/>
                </a:solidFill>
              </a:rPr>
              <a:t>Spring Data MongoDB</a:t>
            </a:r>
            <a:r>
              <a:rPr lang="zh-CN" altLang="en-US" dirty="0"/>
              <a:t>为我们提供了如下功能。</a:t>
            </a:r>
          </a:p>
          <a:p>
            <a:r>
              <a:rPr lang="en-US" altLang="zh-CN" dirty="0"/>
              <a:t>1</a:t>
            </a:r>
            <a:r>
              <a:rPr lang="zh-CN" altLang="en-US" dirty="0"/>
              <a:t>）对象</a:t>
            </a:r>
            <a:r>
              <a:rPr lang="en-US" altLang="zh-CN" dirty="0"/>
              <a:t>/</a:t>
            </a:r>
            <a:r>
              <a:rPr lang="zh-CN" altLang="en-US" dirty="0"/>
              <a:t>文档映射注解</a:t>
            </a:r>
          </a:p>
          <a:p>
            <a:endParaRPr lang="zh-CN" altLang="en-US" dirty="0"/>
          </a:p>
        </p:txBody>
      </p:sp>
      <p:sp>
        <p:nvSpPr>
          <p:cNvPr id="4" name="灯片编号占位符 3">
            <a:extLst>
              <a:ext uri="{FF2B5EF4-FFF2-40B4-BE49-F238E27FC236}">
                <a16:creationId xmlns:a16="http://schemas.microsoft.com/office/drawing/2014/main" id="{F4BAC406-8C44-4339-8AAF-C20E70A6C392}"/>
              </a:ext>
            </a:extLst>
          </p:cNvPr>
          <p:cNvSpPr>
            <a:spLocks noGrp="1"/>
          </p:cNvSpPr>
          <p:nvPr>
            <p:ph type="sldNum" sz="quarter" idx="12"/>
          </p:nvPr>
        </p:nvSpPr>
        <p:spPr/>
        <p:txBody>
          <a:bodyPr/>
          <a:lstStyle/>
          <a:p>
            <a:fld id="{8D4D1E41-7A09-AB4A-A4E1-09765ADA2698}" type="slidenum">
              <a:rPr kumimoji="1" lang="zh-CN" altLang="en-US" smtClean="0"/>
              <a:pPr/>
              <a:t>116</a:t>
            </a:fld>
            <a:endParaRPr kumimoji="1" lang="zh-CN" altLang="en-US" dirty="0"/>
          </a:p>
        </p:txBody>
      </p:sp>
      <p:graphicFrame>
        <p:nvGraphicFramePr>
          <p:cNvPr id="5" name="表格 4">
            <a:extLst>
              <a:ext uri="{FF2B5EF4-FFF2-40B4-BE49-F238E27FC236}">
                <a16:creationId xmlns:a16="http://schemas.microsoft.com/office/drawing/2014/main" id="{48163041-63D3-4994-A27E-654DB7EB78D1}"/>
              </a:ext>
            </a:extLst>
          </p:cNvPr>
          <p:cNvGraphicFramePr>
            <a:graphicFrameLocks noGrp="1"/>
          </p:cNvGraphicFramePr>
          <p:nvPr>
            <p:extLst>
              <p:ext uri="{D42A27DB-BD31-4B8C-83A1-F6EECF244321}">
                <p14:modId xmlns:p14="http://schemas.microsoft.com/office/powerpoint/2010/main" val="434558959"/>
              </p:ext>
            </p:extLst>
          </p:nvPr>
        </p:nvGraphicFramePr>
        <p:xfrm>
          <a:off x="2653145" y="3560474"/>
          <a:ext cx="6400800" cy="1645920"/>
        </p:xfrm>
        <a:graphic>
          <a:graphicData uri="http://schemas.openxmlformats.org/drawingml/2006/table">
            <a:tbl>
              <a:tblPr firstRow="1" firstCol="1" bandRow="1">
                <a:tableStyleId>{5C22544A-7EE6-4342-B048-85BDC9FD1C3A}</a:tableStyleId>
              </a:tblPr>
              <a:tblGrid>
                <a:gridCol w="1876613">
                  <a:extLst>
                    <a:ext uri="{9D8B030D-6E8A-4147-A177-3AD203B41FA5}">
                      <a16:colId xmlns:a16="http://schemas.microsoft.com/office/drawing/2014/main" val="3958407649"/>
                    </a:ext>
                  </a:extLst>
                </a:gridCol>
                <a:gridCol w="4524187">
                  <a:extLst>
                    <a:ext uri="{9D8B030D-6E8A-4147-A177-3AD203B41FA5}">
                      <a16:colId xmlns:a16="http://schemas.microsoft.com/office/drawing/2014/main" val="1264969522"/>
                    </a:ext>
                  </a:extLst>
                </a:gridCol>
              </a:tblGrid>
              <a:tr h="0">
                <a:tc>
                  <a:txBody>
                    <a:bodyPr/>
                    <a:lstStyle/>
                    <a:p>
                      <a:pPr algn="ctr"/>
                      <a:r>
                        <a:rPr lang="zh-CN" sz="1800" kern="100">
                          <a:effectLst/>
                        </a:rPr>
                        <a:t>注 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800" kern="100">
                          <a:effectLst/>
                        </a:rPr>
                        <a:t>含 义</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68858565"/>
                  </a:ext>
                </a:extLst>
              </a:tr>
              <a:tr h="0">
                <a:tc>
                  <a:txBody>
                    <a:bodyPr/>
                    <a:lstStyle/>
                    <a:p>
                      <a:pPr algn="just"/>
                      <a:r>
                        <a:rPr lang="de-DE" sz="1800" kern="100">
                          <a:effectLst/>
                        </a:rPr>
                        <a:t>@Document</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800" kern="100">
                          <a:effectLst/>
                        </a:rPr>
                        <a:t>映射领域对象与</a:t>
                      </a:r>
                      <a:r>
                        <a:rPr lang="de-DE" sz="1800" kern="100">
                          <a:effectLst/>
                        </a:rPr>
                        <a:t>MongoDB</a:t>
                      </a:r>
                      <a:r>
                        <a:rPr lang="zh-CN" sz="1800" kern="100">
                          <a:effectLst/>
                        </a:rPr>
                        <a:t>的一个文档</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01889675"/>
                  </a:ext>
                </a:extLst>
              </a:tr>
              <a:tr h="0">
                <a:tc>
                  <a:txBody>
                    <a:bodyPr/>
                    <a:lstStyle/>
                    <a:p>
                      <a:pPr algn="just"/>
                      <a:r>
                        <a:rPr lang="de-DE" sz="1800" kern="100">
                          <a:effectLst/>
                        </a:rPr>
                        <a:t>@Id</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800" kern="100">
                          <a:effectLst/>
                        </a:rPr>
                        <a:t>映射当前属性是文档对象</a:t>
                      </a:r>
                      <a:r>
                        <a:rPr lang="de-DE" sz="1800" kern="100">
                          <a:effectLst/>
                        </a:rPr>
                        <a:t>ID</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69160061"/>
                  </a:ext>
                </a:extLst>
              </a:tr>
              <a:tr h="0">
                <a:tc>
                  <a:txBody>
                    <a:bodyPr/>
                    <a:lstStyle/>
                    <a:p>
                      <a:pPr algn="just"/>
                      <a:r>
                        <a:rPr lang="de-DE" sz="1800" kern="100">
                          <a:effectLst/>
                        </a:rPr>
                        <a:t>@DBRef</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800" kern="100">
                          <a:effectLst/>
                        </a:rPr>
                        <a:t>当前属性将参考其他文档</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8591340"/>
                  </a:ext>
                </a:extLst>
              </a:tr>
              <a:tr h="0">
                <a:tc>
                  <a:txBody>
                    <a:bodyPr/>
                    <a:lstStyle/>
                    <a:p>
                      <a:pPr algn="just"/>
                      <a:r>
                        <a:rPr lang="de-DE" sz="1800" kern="100">
                          <a:effectLst/>
                        </a:rPr>
                        <a:t>@Field</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800" kern="100">
                          <a:effectLst/>
                        </a:rPr>
                        <a:t>为文档的属性定义名称</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00011502"/>
                  </a:ext>
                </a:extLst>
              </a:tr>
              <a:tr h="0">
                <a:tc>
                  <a:txBody>
                    <a:bodyPr/>
                    <a:lstStyle/>
                    <a:p>
                      <a:pPr algn="just"/>
                      <a:r>
                        <a:rPr lang="de-DE" sz="1800" kern="100">
                          <a:effectLst/>
                        </a:rPr>
                        <a:t>@Version</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800" kern="100" dirty="0">
                          <a:effectLst/>
                        </a:rPr>
                        <a:t>将当前属性作为版本</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36525164"/>
                  </a:ext>
                </a:extLst>
              </a:tr>
            </a:tbl>
          </a:graphicData>
        </a:graphic>
      </p:graphicFrame>
    </p:spTree>
    <p:extLst>
      <p:ext uri="{BB962C8B-B14F-4D97-AF65-F5344CB8AC3E}">
        <p14:creationId xmlns:p14="http://schemas.microsoft.com/office/powerpoint/2010/main" val="129516699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2EADA-C029-4B68-8DB1-3C8F1891ABEC}"/>
              </a:ext>
            </a:extLst>
          </p:cNvPr>
          <p:cNvSpPr>
            <a:spLocks noGrp="1"/>
          </p:cNvSpPr>
          <p:nvPr>
            <p:ph type="title"/>
          </p:nvPr>
        </p:nvSpPr>
        <p:spPr/>
        <p:txBody>
          <a:bodyPr>
            <a:normAutofit/>
          </a:bodyPr>
          <a:lstStyle/>
          <a:p>
            <a:r>
              <a:rPr lang="en-US" altLang="zh-CN" dirty="0"/>
              <a:t>1</a:t>
            </a:r>
            <a:r>
              <a:rPr lang="zh-CN" altLang="en-US" dirty="0"/>
              <a:t>．</a:t>
            </a:r>
            <a:r>
              <a:rPr lang="en-US" altLang="zh-CN" dirty="0"/>
              <a:t>Spring</a:t>
            </a:r>
            <a:r>
              <a:rPr lang="zh-CN" altLang="en-US" dirty="0"/>
              <a:t>对</a:t>
            </a:r>
            <a:r>
              <a:rPr lang="en-US" altLang="zh-CN" dirty="0"/>
              <a:t>MongoDB</a:t>
            </a:r>
            <a:r>
              <a:rPr lang="zh-CN" altLang="en-US" dirty="0"/>
              <a:t>的支持</a:t>
            </a:r>
          </a:p>
        </p:txBody>
      </p:sp>
      <p:sp>
        <p:nvSpPr>
          <p:cNvPr id="4" name="灯片编号占位符 3">
            <a:extLst>
              <a:ext uri="{FF2B5EF4-FFF2-40B4-BE49-F238E27FC236}">
                <a16:creationId xmlns:a16="http://schemas.microsoft.com/office/drawing/2014/main" id="{F22FE0DD-16AF-4611-BA93-C6392FD90C45}"/>
              </a:ext>
            </a:extLst>
          </p:cNvPr>
          <p:cNvSpPr>
            <a:spLocks noGrp="1"/>
          </p:cNvSpPr>
          <p:nvPr>
            <p:ph type="sldNum" sz="quarter" idx="12"/>
          </p:nvPr>
        </p:nvSpPr>
        <p:spPr/>
        <p:txBody>
          <a:bodyPr/>
          <a:lstStyle/>
          <a:p>
            <a:fld id="{8D4D1E41-7A09-AB4A-A4E1-09765ADA2698}" type="slidenum">
              <a:rPr kumimoji="1" lang="zh-CN" altLang="en-US" smtClean="0"/>
              <a:pPr/>
              <a:t>117</a:t>
            </a:fld>
            <a:endParaRPr kumimoji="1" lang="zh-CN" altLang="en-US" dirty="0"/>
          </a:p>
        </p:txBody>
      </p:sp>
      <p:sp>
        <p:nvSpPr>
          <p:cNvPr id="5" name="文本框 4">
            <a:extLst>
              <a:ext uri="{FF2B5EF4-FFF2-40B4-BE49-F238E27FC236}">
                <a16:creationId xmlns:a16="http://schemas.microsoft.com/office/drawing/2014/main" id="{FE6890E3-BF01-4F15-8DEB-26CAEBAB41C5}"/>
              </a:ext>
            </a:extLst>
          </p:cNvPr>
          <p:cNvSpPr txBox="1"/>
          <p:nvPr/>
        </p:nvSpPr>
        <p:spPr>
          <a:xfrm>
            <a:off x="727113" y="1509311"/>
            <a:ext cx="11070032" cy="4134786"/>
          </a:xfrm>
          <a:prstGeom prst="rect">
            <a:avLst/>
          </a:prstGeom>
          <a:noFill/>
          <a:ln>
            <a:solidFill>
              <a:srgbClr val="C00000"/>
            </a:solidFill>
          </a:ln>
        </p:spPr>
        <p:txBody>
          <a:bodyPr wrap="square" rtlCol="0">
            <a:spAutoFit/>
          </a:bodyPr>
          <a:lstStyle/>
          <a:p>
            <a:pPr algn="just">
              <a:lnSpc>
                <a:spcPct val="150000"/>
              </a:lnSpc>
              <a:spcBef>
                <a:spcPts val="600"/>
              </a:spcBef>
              <a:spcAft>
                <a:spcPts val="600"/>
              </a:spcAft>
            </a:pPr>
            <a:r>
              <a:rPr lang="de-DE" altLang="zh-CN" sz="2400" b="1" kern="100" dirty="0">
                <a:solidFill>
                  <a:srgbClr val="C00000"/>
                </a:solidFill>
                <a:effectLst/>
                <a:latin typeface="Times New Roman" panose="02020603050405020304" pitchFamily="18" charset="0"/>
                <a:ea typeface="宋体" panose="02010600030101010101" pitchFamily="2" charset="-122"/>
              </a:rPr>
              <a:t>2</a:t>
            </a:r>
            <a:r>
              <a:rPr lang="zh-CN" altLang="zh-CN" sz="2400" b="1" kern="100" dirty="0">
                <a:solidFill>
                  <a:srgbClr val="C00000"/>
                </a:solidFill>
                <a:effectLst/>
                <a:latin typeface="Times New Roman" panose="02020603050405020304" pitchFamily="18" charset="0"/>
                <a:ea typeface="宋体" panose="02010600030101010101" pitchFamily="2" charset="-122"/>
              </a:rPr>
              <a:t>）</a:t>
            </a:r>
            <a:r>
              <a:rPr lang="de-DE" altLang="zh-CN" sz="2400" b="1" kern="100" dirty="0">
                <a:solidFill>
                  <a:srgbClr val="C00000"/>
                </a:solidFill>
                <a:effectLst/>
                <a:latin typeface="Times New Roman" panose="02020603050405020304" pitchFamily="18" charset="0"/>
                <a:ea typeface="宋体" panose="02010600030101010101" pitchFamily="2" charset="-122"/>
              </a:rPr>
              <a:t>MongoTemplate</a:t>
            </a:r>
            <a:endParaRPr lang="zh-CN" altLang="zh-CN" sz="2400" kern="100" dirty="0">
              <a:solidFill>
                <a:srgbClr val="C00000"/>
              </a:solidFill>
              <a:effectLst/>
              <a:latin typeface="Times New Roman" panose="02020603050405020304" pitchFamily="18" charset="0"/>
              <a:ea typeface="宋体" panose="02010600030101010101" pitchFamily="2" charset="-122"/>
            </a:endParaRPr>
          </a:p>
          <a:p>
            <a:pPr algn="just">
              <a:lnSpc>
                <a:spcPct val="150000"/>
              </a:lnSpc>
            </a:pPr>
            <a:r>
              <a:rPr lang="zh-CN" altLang="zh-CN" sz="2400" kern="100" dirty="0">
                <a:effectLst/>
                <a:latin typeface="Times New Roman" panose="02020603050405020304" pitchFamily="18" charset="0"/>
                <a:ea typeface="宋体" panose="02010600030101010101" pitchFamily="2" charset="-122"/>
              </a:rPr>
              <a:t>与</a:t>
            </a:r>
            <a:r>
              <a:rPr lang="de-DE" altLang="zh-CN" sz="2400" kern="100" dirty="0">
                <a:solidFill>
                  <a:srgbClr val="C00000"/>
                </a:solidFill>
                <a:effectLst/>
                <a:latin typeface="Times New Roman" panose="02020603050405020304" pitchFamily="18" charset="0"/>
                <a:ea typeface="宋体" panose="02010600030101010101" pitchFamily="2" charset="-122"/>
              </a:rPr>
              <a:t>JdbcTemplate</a:t>
            </a:r>
            <a:r>
              <a:rPr lang="zh-CN" altLang="zh-CN" sz="2400" kern="100" dirty="0">
                <a:effectLst/>
                <a:latin typeface="Times New Roman" panose="02020603050405020304" pitchFamily="18" charset="0"/>
                <a:ea typeface="宋体" panose="02010600030101010101" pitchFamily="2" charset="-122"/>
              </a:rPr>
              <a:t>一样，</a:t>
            </a:r>
            <a:r>
              <a:rPr lang="de-DE" altLang="zh-CN" sz="2400" kern="100" dirty="0">
                <a:solidFill>
                  <a:srgbClr val="C00000"/>
                </a:solidFill>
                <a:effectLst/>
                <a:latin typeface="Times New Roman" panose="02020603050405020304" pitchFamily="18" charset="0"/>
                <a:ea typeface="宋体" panose="02010600030101010101" pitchFamily="2" charset="-122"/>
              </a:rPr>
              <a:t>Spring Data MongoDB</a:t>
            </a:r>
            <a:r>
              <a:rPr lang="zh-CN" altLang="zh-CN" sz="2400" kern="100" dirty="0">
                <a:effectLst/>
                <a:latin typeface="Times New Roman" panose="02020603050405020304" pitchFamily="18" charset="0"/>
                <a:ea typeface="宋体" panose="02010600030101010101" pitchFamily="2" charset="-122"/>
              </a:rPr>
              <a:t>也提供了一个</a:t>
            </a:r>
            <a:r>
              <a:rPr lang="de-DE" altLang="zh-CN" sz="2400" kern="100" dirty="0">
                <a:solidFill>
                  <a:srgbClr val="C00000"/>
                </a:solidFill>
                <a:effectLst/>
                <a:latin typeface="Times New Roman" panose="02020603050405020304" pitchFamily="18" charset="0"/>
                <a:ea typeface="宋体" panose="02010600030101010101" pitchFamily="2" charset="-122"/>
              </a:rPr>
              <a:t>MongoTemplate</a:t>
            </a:r>
            <a:r>
              <a:rPr lang="zh-CN" altLang="zh-CN" sz="2400" kern="100" dirty="0">
                <a:effectLst/>
                <a:latin typeface="Times New Roman" panose="02020603050405020304" pitchFamily="18" charset="0"/>
                <a:ea typeface="宋体" panose="02010600030101010101" pitchFamily="2" charset="-122"/>
              </a:rPr>
              <a:t>，并提供了数据访问的方法。</a:t>
            </a:r>
          </a:p>
          <a:p>
            <a:pPr algn="just">
              <a:lnSpc>
                <a:spcPct val="150000"/>
              </a:lnSpc>
              <a:spcBef>
                <a:spcPts val="600"/>
              </a:spcBef>
              <a:spcAft>
                <a:spcPts val="600"/>
              </a:spcAft>
            </a:pPr>
            <a:r>
              <a:rPr lang="de-DE" altLang="zh-CN" sz="2400" b="1" kern="100" dirty="0">
                <a:solidFill>
                  <a:srgbClr val="C00000"/>
                </a:solidFill>
                <a:effectLst/>
                <a:latin typeface="Times New Roman" panose="02020603050405020304" pitchFamily="18" charset="0"/>
                <a:ea typeface="宋体" panose="02010600030101010101" pitchFamily="2" charset="-122"/>
              </a:rPr>
              <a:t>3</a:t>
            </a:r>
            <a:r>
              <a:rPr lang="zh-CN" altLang="zh-CN" sz="2400" b="1" kern="100" dirty="0">
                <a:solidFill>
                  <a:srgbClr val="C00000"/>
                </a:solidFill>
                <a:effectLst/>
                <a:latin typeface="Times New Roman" panose="02020603050405020304" pitchFamily="18" charset="0"/>
                <a:ea typeface="宋体" panose="02010600030101010101" pitchFamily="2" charset="-122"/>
              </a:rPr>
              <a:t>）</a:t>
            </a:r>
            <a:r>
              <a:rPr lang="de-DE" altLang="zh-CN" sz="2400" b="1" kern="100" dirty="0">
                <a:solidFill>
                  <a:srgbClr val="C00000"/>
                </a:solidFill>
                <a:effectLst/>
                <a:latin typeface="Times New Roman" panose="02020603050405020304" pitchFamily="18" charset="0"/>
                <a:ea typeface="宋体" panose="02010600030101010101" pitchFamily="2" charset="-122"/>
              </a:rPr>
              <a:t>Repository </a:t>
            </a:r>
            <a:endParaRPr lang="zh-CN" altLang="zh-CN" sz="2400" kern="100" dirty="0">
              <a:solidFill>
                <a:srgbClr val="C00000"/>
              </a:solidFill>
              <a:effectLst/>
              <a:latin typeface="Times New Roman" panose="02020603050405020304" pitchFamily="18" charset="0"/>
              <a:ea typeface="宋体" panose="02010600030101010101" pitchFamily="2" charset="-122"/>
            </a:endParaRPr>
          </a:p>
          <a:p>
            <a:pPr algn="just">
              <a:lnSpc>
                <a:spcPct val="150000"/>
              </a:lnSpc>
            </a:pPr>
            <a:r>
              <a:rPr lang="zh-CN" altLang="zh-CN" sz="2400" kern="100" dirty="0">
                <a:effectLst/>
                <a:latin typeface="Times New Roman" panose="02020603050405020304" pitchFamily="18" charset="0"/>
                <a:ea typeface="宋体" panose="02010600030101010101" pitchFamily="2" charset="-122"/>
              </a:rPr>
              <a:t>类似于</a:t>
            </a:r>
            <a:r>
              <a:rPr lang="de-DE" altLang="zh-CN" sz="2400" kern="100" dirty="0">
                <a:effectLst/>
                <a:latin typeface="Times New Roman" panose="02020603050405020304" pitchFamily="18" charset="0"/>
                <a:ea typeface="宋体" panose="02010600030101010101" pitchFamily="2" charset="-122"/>
              </a:rPr>
              <a:t>Spring Data JPA</a:t>
            </a:r>
            <a:r>
              <a:rPr lang="zh-CN" altLang="zh-CN" sz="2400" kern="100" dirty="0">
                <a:effectLst/>
                <a:latin typeface="Times New Roman" panose="02020603050405020304" pitchFamily="18" charset="0"/>
                <a:ea typeface="宋体" panose="02010600030101010101" pitchFamily="2" charset="-122"/>
              </a:rPr>
              <a:t>，</a:t>
            </a:r>
            <a:r>
              <a:rPr lang="de-DE" altLang="zh-CN" sz="2400" kern="100" dirty="0">
                <a:solidFill>
                  <a:srgbClr val="C00000"/>
                </a:solidFill>
                <a:effectLst/>
                <a:latin typeface="Times New Roman" panose="02020603050405020304" pitchFamily="18" charset="0"/>
                <a:ea typeface="宋体" panose="02010600030101010101" pitchFamily="2" charset="-122"/>
              </a:rPr>
              <a:t>Spring Data MongoDB</a:t>
            </a:r>
            <a:r>
              <a:rPr lang="zh-CN" altLang="zh-CN" sz="2400" kern="100" dirty="0">
                <a:effectLst/>
                <a:latin typeface="Times New Roman" panose="02020603050405020304" pitchFamily="18" charset="0"/>
                <a:ea typeface="宋体" panose="02010600030101010101" pitchFamily="2" charset="-122"/>
              </a:rPr>
              <a:t>也提供了</a:t>
            </a:r>
            <a:r>
              <a:rPr lang="de-DE" altLang="zh-CN" sz="2400" kern="100" dirty="0">
                <a:solidFill>
                  <a:srgbClr val="C00000"/>
                </a:solidFill>
                <a:effectLst/>
                <a:latin typeface="Times New Roman" panose="02020603050405020304" pitchFamily="18" charset="0"/>
                <a:ea typeface="宋体" panose="02010600030101010101" pitchFamily="2" charset="-122"/>
              </a:rPr>
              <a:t>Repository</a:t>
            </a:r>
            <a:r>
              <a:rPr lang="zh-CN" altLang="zh-CN" sz="2400" kern="100" dirty="0">
                <a:effectLst/>
                <a:latin typeface="Times New Roman" panose="02020603050405020304" pitchFamily="18" charset="0"/>
                <a:ea typeface="宋体" panose="02010600030101010101" pitchFamily="2" charset="-122"/>
              </a:rPr>
              <a:t>的支持，使用方式和</a:t>
            </a:r>
            <a:r>
              <a:rPr lang="de-DE" altLang="zh-CN" sz="2400" kern="100" dirty="0">
                <a:effectLst/>
                <a:latin typeface="Times New Roman" panose="02020603050405020304" pitchFamily="18" charset="0"/>
                <a:ea typeface="宋体" panose="02010600030101010101" pitchFamily="2" charset="-122"/>
              </a:rPr>
              <a:t>Spring Data JPA</a:t>
            </a:r>
            <a:r>
              <a:rPr lang="zh-CN" altLang="zh-CN" sz="2400" kern="100" dirty="0">
                <a:effectLst/>
                <a:latin typeface="Times New Roman" panose="02020603050405020304" pitchFamily="18" charset="0"/>
                <a:ea typeface="宋体" panose="02010600030101010101" pitchFamily="2" charset="-122"/>
              </a:rPr>
              <a:t>一样，示例如下：</a:t>
            </a:r>
            <a:endParaRPr lang="en-US" altLang="zh-CN" sz="2400" kern="100" dirty="0">
              <a:effectLst/>
              <a:latin typeface="Times New Roman" panose="02020603050405020304" pitchFamily="18" charset="0"/>
              <a:ea typeface="宋体" panose="02010600030101010101" pitchFamily="2" charset="-122"/>
            </a:endParaRPr>
          </a:p>
          <a:p>
            <a:pPr algn="just">
              <a:lnSpc>
                <a:spcPct val="150000"/>
              </a:lnSpc>
            </a:pPr>
            <a:r>
              <a:rPr lang="de-DE" altLang="zh-CN" sz="2400" kern="100" dirty="0">
                <a:effectLst/>
                <a:latin typeface="Times New Roman" panose="02020603050405020304" pitchFamily="18" charset="0"/>
                <a:ea typeface="宋体" panose="02010600030101010101" pitchFamily="2" charset="-122"/>
              </a:rPr>
              <a:t>public interface PersonRepository extends </a:t>
            </a:r>
            <a:r>
              <a:rPr lang="de-DE" altLang="zh-CN" sz="2400" kern="100" dirty="0">
                <a:solidFill>
                  <a:srgbClr val="C00000"/>
                </a:solidFill>
                <a:effectLst/>
                <a:latin typeface="Times New Roman" panose="02020603050405020304" pitchFamily="18" charset="0"/>
                <a:ea typeface="宋体" panose="02010600030101010101" pitchFamily="2" charset="-122"/>
              </a:rPr>
              <a:t>MongoRepository</a:t>
            </a:r>
            <a:r>
              <a:rPr lang="de-DE" altLang="zh-CN" sz="2400" kern="100" dirty="0">
                <a:effectLst/>
                <a:latin typeface="Times New Roman" panose="02020603050405020304" pitchFamily="18" charset="0"/>
                <a:ea typeface="宋体" panose="02010600030101010101" pitchFamily="2" charset="-122"/>
              </a:rPr>
              <a:t>&lt;Person, String&gt;{}</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022994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EE1AB5-718F-46F7-86DE-D73D1A68C08B}"/>
              </a:ext>
            </a:extLst>
          </p:cNvPr>
          <p:cNvSpPr>
            <a:spLocks noGrp="1"/>
          </p:cNvSpPr>
          <p:nvPr>
            <p:ph type="title"/>
          </p:nvPr>
        </p:nvSpPr>
        <p:spPr/>
        <p:txBody>
          <a:bodyPr>
            <a:normAutofit fontScale="90000"/>
          </a:bodyPr>
          <a:lstStyle/>
          <a:p>
            <a:r>
              <a:rPr lang="en-US" altLang="zh-CN" dirty="0"/>
              <a:t>2</a:t>
            </a:r>
            <a:r>
              <a:rPr lang="zh-CN" altLang="en-US" dirty="0"/>
              <a:t>．</a:t>
            </a:r>
            <a:r>
              <a:rPr lang="en-US" altLang="zh-CN" dirty="0"/>
              <a:t>Spring Boot</a:t>
            </a:r>
            <a:r>
              <a:rPr lang="zh-CN" altLang="en-US" dirty="0"/>
              <a:t>对</a:t>
            </a:r>
            <a:r>
              <a:rPr lang="en-US" altLang="zh-CN" dirty="0"/>
              <a:t>MongoDB</a:t>
            </a:r>
            <a:r>
              <a:rPr lang="zh-CN" altLang="en-US" dirty="0"/>
              <a:t>的支持</a:t>
            </a:r>
          </a:p>
        </p:txBody>
      </p:sp>
      <p:sp>
        <p:nvSpPr>
          <p:cNvPr id="3" name="内容占位符 2">
            <a:extLst>
              <a:ext uri="{FF2B5EF4-FFF2-40B4-BE49-F238E27FC236}">
                <a16:creationId xmlns:a16="http://schemas.microsoft.com/office/drawing/2014/main" id="{E4113F60-FED7-49DD-9EE1-34FF763955AF}"/>
              </a:ext>
            </a:extLst>
          </p:cNvPr>
          <p:cNvSpPr>
            <a:spLocks noGrp="1"/>
          </p:cNvSpPr>
          <p:nvPr>
            <p:ph idx="1"/>
          </p:nvPr>
        </p:nvSpPr>
        <p:spPr/>
        <p:txBody>
          <a:bodyPr/>
          <a:lstStyle/>
          <a:p>
            <a:r>
              <a:rPr lang="en-US" altLang="zh-CN" dirty="0"/>
              <a:t>Spring Boot</a:t>
            </a:r>
            <a:r>
              <a:rPr lang="zh-CN" altLang="en-US" dirty="0"/>
              <a:t>对</a:t>
            </a:r>
            <a:r>
              <a:rPr lang="en-US" altLang="zh-CN" dirty="0">
                <a:solidFill>
                  <a:srgbClr val="C00000"/>
                </a:solidFill>
              </a:rPr>
              <a:t>MongoDB</a:t>
            </a:r>
            <a:r>
              <a:rPr lang="zh-CN" altLang="en-US" dirty="0"/>
              <a:t>的自动配置位于</a:t>
            </a:r>
            <a:r>
              <a:rPr lang="en-US" altLang="zh-CN" dirty="0" err="1">
                <a:solidFill>
                  <a:srgbClr val="C00000"/>
                </a:solidFill>
              </a:rPr>
              <a:t>org.springframework.boot.autoconfigure.mongo</a:t>
            </a:r>
            <a:r>
              <a:rPr lang="zh-CN" altLang="en-US" dirty="0"/>
              <a:t>包中。主要配置了数据库连接、</a:t>
            </a:r>
            <a:r>
              <a:rPr lang="en-US" altLang="zh-CN" dirty="0" err="1">
                <a:solidFill>
                  <a:srgbClr val="C00000"/>
                </a:solidFill>
              </a:rPr>
              <a:t>MongoTemplate</a:t>
            </a:r>
            <a:r>
              <a:rPr lang="zh-CN" altLang="en-US" dirty="0"/>
              <a:t>，我们可以在配置文件中使用以“</a:t>
            </a:r>
            <a:r>
              <a:rPr lang="en-US" altLang="zh-CN" dirty="0" err="1">
                <a:solidFill>
                  <a:srgbClr val="C00000"/>
                </a:solidFill>
              </a:rPr>
              <a:t>spring.data.mongodb</a:t>
            </a:r>
            <a:r>
              <a:rPr lang="en-US" altLang="zh-CN" dirty="0"/>
              <a:t>”</a:t>
            </a:r>
            <a:r>
              <a:rPr lang="zh-CN" altLang="en-US" dirty="0"/>
              <a:t>为前缀的属性来配置</a:t>
            </a:r>
            <a:r>
              <a:rPr lang="en-US" altLang="zh-CN" dirty="0">
                <a:solidFill>
                  <a:srgbClr val="C00000"/>
                </a:solidFill>
              </a:rPr>
              <a:t>MongoDB</a:t>
            </a:r>
            <a:r>
              <a:rPr lang="zh-CN" altLang="en-US" dirty="0"/>
              <a:t>的相关信息。</a:t>
            </a:r>
            <a:r>
              <a:rPr lang="en-US" altLang="zh-CN" dirty="0"/>
              <a:t>Spring Boot</a:t>
            </a:r>
            <a:r>
              <a:rPr lang="zh-CN" altLang="en-US" dirty="0"/>
              <a:t>对</a:t>
            </a:r>
            <a:r>
              <a:rPr lang="en-US" altLang="zh-CN" dirty="0">
                <a:solidFill>
                  <a:srgbClr val="C00000"/>
                </a:solidFill>
              </a:rPr>
              <a:t>MongoDB</a:t>
            </a:r>
            <a:r>
              <a:rPr lang="zh-CN" altLang="en-US" dirty="0"/>
              <a:t>提供了一些默认属性，如默认端口号为</a:t>
            </a:r>
            <a:r>
              <a:rPr lang="en-US" altLang="zh-CN" dirty="0">
                <a:solidFill>
                  <a:srgbClr val="C00000"/>
                </a:solidFill>
              </a:rPr>
              <a:t>27017</a:t>
            </a:r>
            <a:r>
              <a:rPr lang="zh-CN" altLang="en-US" dirty="0"/>
              <a:t>、默认服务器为</a:t>
            </a:r>
            <a:r>
              <a:rPr lang="en-US" altLang="zh-CN" dirty="0">
                <a:solidFill>
                  <a:srgbClr val="C00000"/>
                </a:solidFill>
              </a:rPr>
              <a:t>localhost</a:t>
            </a:r>
            <a:r>
              <a:rPr lang="zh-CN" altLang="en-US" dirty="0"/>
              <a:t>、默认数据库为</a:t>
            </a:r>
            <a:r>
              <a:rPr lang="en-US" altLang="zh-CN" dirty="0">
                <a:solidFill>
                  <a:srgbClr val="C00000"/>
                </a:solidFill>
              </a:rPr>
              <a:t>test</a:t>
            </a:r>
            <a:r>
              <a:rPr lang="zh-CN" altLang="en-US" dirty="0"/>
              <a:t>、默认无用户名和无密码访问方式，并默认开启了对</a:t>
            </a:r>
            <a:r>
              <a:rPr lang="en-US" altLang="zh-CN" dirty="0"/>
              <a:t>Repository</a:t>
            </a:r>
            <a:r>
              <a:rPr lang="zh-CN" altLang="en-US" dirty="0"/>
              <a:t>的支持。因此，我们在</a:t>
            </a:r>
            <a:r>
              <a:rPr lang="en-US" altLang="zh-CN" dirty="0"/>
              <a:t>Spring Boot</a:t>
            </a:r>
            <a:r>
              <a:rPr lang="zh-CN" altLang="en-US" dirty="0"/>
              <a:t>应用中，只需引入</a:t>
            </a:r>
            <a:r>
              <a:rPr lang="en-US" altLang="zh-CN" dirty="0">
                <a:solidFill>
                  <a:srgbClr val="C00000"/>
                </a:solidFill>
              </a:rPr>
              <a:t>spring-boot-starter-data-</a:t>
            </a:r>
            <a:r>
              <a:rPr lang="en-US" altLang="zh-CN" dirty="0" err="1">
                <a:solidFill>
                  <a:srgbClr val="C00000"/>
                </a:solidFill>
              </a:rPr>
              <a:t>mongodb</a:t>
            </a:r>
            <a:r>
              <a:rPr lang="zh-CN" altLang="en-US" dirty="0"/>
              <a:t>依赖即可按照默认配置操作</a:t>
            </a:r>
            <a:r>
              <a:rPr lang="en-US" altLang="zh-CN" dirty="0"/>
              <a:t>MongoDB</a:t>
            </a:r>
            <a:r>
              <a:rPr lang="zh-CN" altLang="en-US" dirty="0"/>
              <a:t>数据库。</a:t>
            </a:r>
          </a:p>
        </p:txBody>
      </p:sp>
      <p:sp>
        <p:nvSpPr>
          <p:cNvPr id="4" name="灯片编号占位符 3">
            <a:extLst>
              <a:ext uri="{FF2B5EF4-FFF2-40B4-BE49-F238E27FC236}">
                <a16:creationId xmlns:a16="http://schemas.microsoft.com/office/drawing/2014/main" id="{2FEF1FB1-CFEE-481B-8FB1-7A4682848F59}"/>
              </a:ext>
            </a:extLst>
          </p:cNvPr>
          <p:cNvSpPr>
            <a:spLocks noGrp="1"/>
          </p:cNvSpPr>
          <p:nvPr>
            <p:ph type="sldNum" sz="quarter" idx="12"/>
          </p:nvPr>
        </p:nvSpPr>
        <p:spPr/>
        <p:txBody>
          <a:bodyPr/>
          <a:lstStyle/>
          <a:p>
            <a:fld id="{8D4D1E41-7A09-AB4A-A4E1-09765ADA2698}" type="slidenum">
              <a:rPr kumimoji="1" lang="zh-CN" altLang="en-US" smtClean="0"/>
              <a:pPr/>
              <a:t>118</a:t>
            </a:fld>
            <a:endParaRPr kumimoji="1" lang="zh-CN" altLang="en-US" dirty="0"/>
          </a:p>
        </p:txBody>
      </p:sp>
    </p:spTree>
    <p:extLst>
      <p:ext uri="{BB962C8B-B14F-4D97-AF65-F5344CB8AC3E}">
        <p14:creationId xmlns:p14="http://schemas.microsoft.com/office/powerpoint/2010/main" val="361182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522B3-308E-435F-9509-ED65B4FDACA0}"/>
              </a:ext>
            </a:extLst>
          </p:cNvPr>
          <p:cNvSpPr>
            <a:spLocks noGrp="1"/>
          </p:cNvSpPr>
          <p:nvPr>
            <p:ph type="title"/>
          </p:nvPr>
        </p:nvSpPr>
        <p:spPr/>
        <p:txBody>
          <a:bodyPr/>
          <a:lstStyle/>
          <a:p>
            <a:r>
              <a:rPr lang="en-US" altLang="zh-CN" dirty="0"/>
              <a:t>8.1.2 </a:t>
            </a:r>
            <a:r>
              <a:rPr lang="zh-CN" altLang="en-US" dirty="0"/>
              <a:t>简单条件查询</a:t>
            </a:r>
          </a:p>
        </p:txBody>
      </p:sp>
      <p:sp>
        <p:nvSpPr>
          <p:cNvPr id="3" name="内容占位符 2">
            <a:extLst>
              <a:ext uri="{FF2B5EF4-FFF2-40B4-BE49-F238E27FC236}">
                <a16:creationId xmlns:a16="http://schemas.microsoft.com/office/drawing/2014/main" id="{99BA5B46-2043-4A96-A434-E9475E9C5DF5}"/>
              </a:ext>
            </a:extLst>
          </p:cNvPr>
          <p:cNvSpPr>
            <a:spLocks noGrp="1"/>
          </p:cNvSpPr>
          <p:nvPr>
            <p:ph idx="1"/>
          </p:nvPr>
        </p:nvSpPr>
        <p:spPr/>
        <p:txBody>
          <a:bodyPr/>
          <a:lstStyle/>
          <a:p>
            <a:r>
              <a:rPr lang="zh-CN" altLang="en-US" dirty="0"/>
              <a:t>只需定义一个继承</a:t>
            </a:r>
            <a:r>
              <a:rPr lang="en-US" altLang="zh-CN" dirty="0" err="1">
                <a:solidFill>
                  <a:srgbClr val="C00000"/>
                </a:solidFill>
              </a:rPr>
              <a:t>JpaRepository</a:t>
            </a:r>
            <a:r>
              <a:rPr lang="zh-CN" altLang="en-US" dirty="0"/>
              <a:t>接口的接口即可使用</a:t>
            </a:r>
            <a:r>
              <a:rPr lang="en-US" altLang="zh-CN" dirty="0">
                <a:solidFill>
                  <a:srgbClr val="C00000"/>
                </a:solidFill>
              </a:rPr>
              <a:t>Spring Data JPA</a:t>
            </a:r>
            <a:r>
              <a:rPr lang="zh-CN" altLang="en-US" dirty="0"/>
              <a:t>建立数据访问层。因此，自定义的数据访问接口完全继承了</a:t>
            </a:r>
            <a:r>
              <a:rPr lang="en-US" altLang="zh-CN" dirty="0" err="1">
                <a:solidFill>
                  <a:srgbClr val="C00000"/>
                </a:solidFill>
              </a:rPr>
              <a:t>JpaRepository</a:t>
            </a:r>
            <a:r>
              <a:rPr lang="zh-CN" altLang="en-US" dirty="0"/>
              <a:t>的接口方法。但</a:t>
            </a:r>
            <a:r>
              <a:rPr lang="zh-CN" altLang="en-US" dirty="0">
                <a:solidFill>
                  <a:srgbClr val="C00000"/>
                </a:solidFill>
              </a:rPr>
              <a:t>更重要</a:t>
            </a:r>
            <a:r>
              <a:rPr lang="zh-CN" altLang="en-US" dirty="0"/>
              <a:t>的是，在自定义的数据访问接口中可以根据</a:t>
            </a:r>
            <a:r>
              <a:rPr lang="zh-CN" altLang="en-US" dirty="0">
                <a:solidFill>
                  <a:srgbClr val="C00000"/>
                </a:solidFill>
              </a:rPr>
              <a:t>查询关键字定义查询方法</a:t>
            </a:r>
            <a:r>
              <a:rPr lang="zh-CN" altLang="en-US" dirty="0"/>
              <a:t>，这些查询方法需要符合它的</a:t>
            </a:r>
            <a:r>
              <a:rPr lang="zh-CN" altLang="en-US" dirty="0">
                <a:solidFill>
                  <a:srgbClr val="C00000"/>
                </a:solidFill>
              </a:rPr>
              <a:t>命名规则</a:t>
            </a:r>
            <a:r>
              <a:rPr lang="zh-CN" altLang="en-US" dirty="0"/>
              <a:t>，一般是根据持久化实体类的属性名来确定的。</a:t>
            </a:r>
          </a:p>
        </p:txBody>
      </p:sp>
      <p:sp>
        <p:nvSpPr>
          <p:cNvPr id="4" name="灯片编号占位符 3">
            <a:extLst>
              <a:ext uri="{FF2B5EF4-FFF2-40B4-BE49-F238E27FC236}">
                <a16:creationId xmlns:a16="http://schemas.microsoft.com/office/drawing/2014/main" id="{B928586C-8D59-4DC3-9283-CD0F822F3678}"/>
              </a:ext>
            </a:extLst>
          </p:cNvPr>
          <p:cNvSpPr>
            <a:spLocks noGrp="1"/>
          </p:cNvSpPr>
          <p:nvPr>
            <p:ph type="sldNum" sz="quarter" idx="12"/>
          </p:nvPr>
        </p:nvSpPr>
        <p:spPr/>
        <p:txBody>
          <a:bodyPr/>
          <a:lstStyle/>
          <a:p>
            <a:fld id="{8D4D1E41-7A09-AB4A-A4E1-09765ADA2698}" type="slidenum">
              <a:rPr kumimoji="1" lang="zh-CN" altLang="en-US" smtClean="0"/>
              <a:pPr/>
              <a:t>11</a:t>
            </a:fld>
            <a:endParaRPr kumimoji="1" lang="zh-CN" altLang="en-US" dirty="0"/>
          </a:p>
        </p:txBody>
      </p:sp>
    </p:spTree>
    <p:extLst>
      <p:ext uri="{BB962C8B-B14F-4D97-AF65-F5344CB8AC3E}">
        <p14:creationId xmlns:p14="http://schemas.microsoft.com/office/powerpoint/2010/main" val="336136649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D85F5-1E0B-4C81-B459-F858E1A17FFA}"/>
              </a:ext>
            </a:extLst>
          </p:cNvPr>
          <p:cNvSpPr>
            <a:spLocks noGrp="1"/>
          </p:cNvSpPr>
          <p:nvPr>
            <p:ph type="title"/>
          </p:nvPr>
        </p:nvSpPr>
        <p:spPr/>
        <p:txBody>
          <a:bodyPr/>
          <a:lstStyle/>
          <a:p>
            <a:r>
              <a:rPr lang="en-US" altLang="zh-CN" dirty="0"/>
              <a:t>8.4 MongoDB</a:t>
            </a:r>
            <a:endParaRPr lang="zh-CN" altLang="en-US" dirty="0"/>
          </a:p>
        </p:txBody>
      </p:sp>
      <p:sp>
        <p:nvSpPr>
          <p:cNvPr id="3" name="内容占位符 2">
            <a:extLst>
              <a:ext uri="{FF2B5EF4-FFF2-40B4-BE49-F238E27FC236}">
                <a16:creationId xmlns:a16="http://schemas.microsoft.com/office/drawing/2014/main" id="{0D523BA9-87AB-41E3-B737-3DAD2A9F99F8}"/>
              </a:ext>
            </a:extLst>
          </p:cNvPr>
          <p:cNvSpPr>
            <a:spLocks noGrp="1"/>
          </p:cNvSpPr>
          <p:nvPr>
            <p:ph idx="1"/>
          </p:nvPr>
        </p:nvSpPr>
        <p:spPr/>
        <p:txBody>
          <a:bodyPr/>
          <a:lstStyle/>
          <a:p>
            <a:r>
              <a:rPr lang="en-US" altLang="zh-CN" dirty="0"/>
              <a:t>8.4.1 </a:t>
            </a:r>
            <a:r>
              <a:rPr lang="zh-CN" altLang="en-US" dirty="0"/>
              <a:t>安装</a:t>
            </a:r>
            <a:r>
              <a:rPr lang="en-US" altLang="zh-CN" dirty="0"/>
              <a:t>MongoDB</a:t>
            </a:r>
          </a:p>
          <a:p>
            <a:r>
              <a:rPr lang="en-US" altLang="zh-CN" dirty="0"/>
              <a:t>8.4.2 Spring Boot</a:t>
            </a:r>
            <a:r>
              <a:rPr lang="zh-CN" altLang="en-US" dirty="0"/>
              <a:t>整合</a:t>
            </a:r>
            <a:r>
              <a:rPr lang="en-US" altLang="zh-CN" dirty="0"/>
              <a:t>MongoDB</a:t>
            </a:r>
          </a:p>
          <a:p>
            <a:r>
              <a:rPr lang="en-US" altLang="zh-CN" dirty="0">
                <a:solidFill>
                  <a:srgbClr val="C00000"/>
                </a:solidFill>
              </a:rPr>
              <a:t>8.4.3 </a:t>
            </a:r>
            <a:r>
              <a:rPr lang="zh-CN" altLang="en-US" dirty="0">
                <a:solidFill>
                  <a:srgbClr val="C00000"/>
                </a:solidFill>
              </a:rPr>
              <a:t>增删改查</a:t>
            </a:r>
          </a:p>
        </p:txBody>
      </p:sp>
      <p:sp>
        <p:nvSpPr>
          <p:cNvPr id="4" name="灯片编号占位符 3">
            <a:extLst>
              <a:ext uri="{FF2B5EF4-FFF2-40B4-BE49-F238E27FC236}">
                <a16:creationId xmlns:a16="http://schemas.microsoft.com/office/drawing/2014/main" id="{6850315E-2D0B-4F14-9E08-0FCDAD65AB96}"/>
              </a:ext>
            </a:extLst>
          </p:cNvPr>
          <p:cNvSpPr>
            <a:spLocks noGrp="1"/>
          </p:cNvSpPr>
          <p:nvPr>
            <p:ph type="sldNum" sz="quarter" idx="12"/>
          </p:nvPr>
        </p:nvSpPr>
        <p:spPr/>
        <p:txBody>
          <a:bodyPr/>
          <a:lstStyle/>
          <a:p>
            <a:fld id="{8D4D1E41-7A09-AB4A-A4E1-09765ADA2698}" type="slidenum">
              <a:rPr kumimoji="1" lang="zh-CN" altLang="en-US" smtClean="0"/>
              <a:pPr/>
              <a:t>119</a:t>
            </a:fld>
            <a:endParaRPr kumimoji="1" lang="zh-CN" altLang="en-US" dirty="0"/>
          </a:p>
        </p:txBody>
      </p:sp>
    </p:spTree>
    <p:extLst>
      <p:ext uri="{BB962C8B-B14F-4D97-AF65-F5344CB8AC3E}">
        <p14:creationId xmlns:p14="http://schemas.microsoft.com/office/powerpoint/2010/main" val="419316686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0F97B-4FF7-4615-813C-CFC7D73FB458}"/>
              </a:ext>
            </a:extLst>
          </p:cNvPr>
          <p:cNvSpPr>
            <a:spLocks noGrp="1"/>
          </p:cNvSpPr>
          <p:nvPr>
            <p:ph type="title"/>
          </p:nvPr>
        </p:nvSpPr>
        <p:spPr/>
        <p:txBody>
          <a:bodyPr/>
          <a:lstStyle/>
          <a:p>
            <a:r>
              <a:rPr lang="en-US" altLang="zh-CN" dirty="0"/>
              <a:t>8.4.3 </a:t>
            </a:r>
            <a:r>
              <a:rPr lang="zh-CN" altLang="en-US" dirty="0"/>
              <a:t>增删改查</a:t>
            </a:r>
          </a:p>
        </p:txBody>
      </p:sp>
      <p:sp>
        <p:nvSpPr>
          <p:cNvPr id="3" name="内容占位符 2">
            <a:extLst>
              <a:ext uri="{FF2B5EF4-FFF2-40B4-BE49-F238E27FC236}">
                <a16:creationId xmlns:a16="http://schemas.microsoft.com/office/drawing/2014/main" id="{F9BA1CC7-72DA-45BA-91B3-0574C74A1D49}"/>
              </a:ext>
            </a:extLst>
          </p:cNvPr>
          <p:cNvSpPr>
            <a:spLocks noGrp="1"/>
          </p:cNvSpPr>
          <p:nvPr>
            <p:ph idx="1"/>
          </p:nvPr>
        </p:nvSpPr>
        <p:spPr/>
        <p:txBody>
          <a:bodyPr/>
          <a:lstStyle/>
          <a:p>
            <a:r>
              <a:rPr lang="en-US" altLang="zh-CN" dirty="0"/>
              <a:t>【</a:t>
            </a:r>
            <a:r>
              <a:rPr lang="zh-CN" altLang="en-US" dirty="0"/>
              <a:t>例</a:t>
            </a:r>
            <a:r>
              <a:rPr lang="en-US" altLang="zh-CN" dirty="0"/>
              <a:t>8-10】</a:t>
            </a:r>
            <a:r>
              <a:rPr lang="zh-CN" altLang="en-US" dirty="0"/>
              <a:t>在</a:t>
            </a:r>
            <a:r>
              <a:rPr lang="en-US" altLang="zh-CN" dirty="0"/>
              <a:t>Spring Boot</a:t>
            </a:r>
            <a:r>
              <a:rPr lang="zh-CN" altLang="en-US" dirty="0"/>
              <a:t>应用中，对</a:t>
            </a:r>
            <a:r>
              <a:rPr lang="en-US" altLang="zh-CN" dirty="0">
                <a:solidFill>
                  <a:srgbClr val="C00000"/>
                </a:solidFill>
              </a:rPr>
              <a:t>MongoDB</a:t>
            </a:r>
            <a:r>
              <a:rPr lang="zh-CN" altLang="en-US" dirty="0"/>
              <a:t>数据库的增删改查。</a:t>
            </a:r>
          </a:p>
        </p:txBody>
      </p:sp>
      <p:sp>
        <p:nvSpPr>
          <p:cNvPr id="4" name="灯片编号占位符 3">
            <a:extLst>
              <a:ext uri="{FF2B5EF4-FFF2-40B4-BE49-F238E27FC236}">
                <a16:creationId xmlns:a16="http://schemas.microsoft.com/office/drawing/2014/main" id="{4B8A6DB6-FFA6-4CBA-8637-A9D465B75FAA}"/>
              </a:ext>
            </a:extLst>
          </p:cNvPr>
          <p:cNvSpPr>
            <a:spLocks noGrp="1"/>
          </p:cNvSpPr>
          <p:nvPr>
            <p:ph type="sldNum" sz="quarter" idx="12"/>
          </p:nvPr>
        </p:nvSpPr>
        <p:spPr/>
        <p:txBody>
          <a:bodyPr/>
          <a:lstStyle/>
          <a:p>
            <a:fld id="{8D4D1E41-7A09-AB4A-A4E1-09765ADA2698}" type="slidenum">
              <a:rPr kumimoji="1" lang="zh-CN" altLang="en-US" smtClean="0"/>
              <a:pPr/>
              <a:t>120</a:t>
            </a:fld>
            <a:endParaRPr kumimoji="1" lang="zh-CN" altLang="en-US" dirty="0"/>
          </a:p>
        </p:txBody>
      </p:sp>
      <p:sp>
        <p:nvSpPr>
          <p:cNvPr id="5" name="文本框 4">
            <a:extLst>
              <a:ext uri="{FF2B5EF4-FFF2-40B4-BE49-F238E27FC236}">
                <a16:creationId xmlns:a16="http://schemas.microsoft.com/office/drawing/2014/main" id="{4ADEAC03-2B3F-4299-8490-C3BF2A81C4AD}"/>
              </a:ext>
            </a:extLst>
          </p:cNvPr>
          <p:cNvSpPr txBox="1"/>
          <p:nvPr/>
        </p:nvSpPr>
        <p:spPr>
          <a:xfrm>
            <a:off x="1024569" y="2588964"/>
            <a:ext cx="10329231" cy="4038093"/>
          </a:xfrm>
          <a:prstGeom prst="rect">
            <a:avLst/>
          </a:prstGeom>
          <a:noFill/>
          <a:ln>
            <a:solidFill>
              <a:srgbClr val="C00000"/>
            </a:solidFill>
          </a:ln>
        </p:spPr>
        <p:txBody>
          <a:bodyPr wrap="square" rtlCol="0">
            <a:spAutoFit/>
          </a:bodyPr>
          <a:lstStyle/>
          <a:p>
            <a:pPr algn="just">
              <a:lnSpc>
                <a:spcPct val="150000"/>
              </a:lnSpc>
              <a:spcBef>
                <a:spcPts val="600"/>
              </a:spcBef>
              <a:spcAft>
                <a:spcPts val="600"/>
              </a:spcAft>
            </a:pPr>
            <a:r>
              <a:rPr lang="de-DE" altLang="zh-CN" sz="2000" b="1" kern="100" dirty="0">
                <a:solidFill>
                  <a:srgbClr val="C00000"/>
                </a:solidFill>
                <a:effectLst/>
                <a:latin typeface="Times New Roman" panose="02020603050405020304" pitchFamily="18" charset="0"/>
                <a:ea typeface="宋体" panose="02010600030101010101" pitchFamily="2" charset="-122"/>
              </a:rPr>
              <a:t>1</a:t>
            </a:r>
            <a:r>
              <a:rPr lang="zh-CN" altLang="zh-CN" sz="2000" b="1" kern="100" dirty="0">
                <a:solidFill>
                  <a:srgbClr val="C00000"/>
                </a:solidFill>
                <a:effectLst/>
                <a:latin typeface="Times New Roman" panose="02020603050405020304" pitchFamily="18" charset="0"/>
                <a:ea typeface="宋体" panose="02010600030101010101" pitchFamily="2" charset="-122"/>
              </a:rPr>
              <a:t>．创建基于</a:t>
            </a:r>
            <a:r>
              <a:rPr lang="de-DE" altLang="zh-CN" sz="2000" b="1" kern="100" dirty="0">
                <a:solidFill>
                  <a:srgbClr val="C00000"/>
                </a:solidFill>
                <a:effectLst/>
                <a:latin typeface="Times New Roman" panose="02020603050405020304" pitchFamily="18" charset="0"/>
                <a:ea typeface="宋体" panose="02010600030101010101" pitchFamily="2" charset="-122"/>
              </a:rPr>
              <a:t>spring-boot-starter-data-mongodb</a:t>
            </a:r>
            <a:r>
              <a:rPr lang="zh-CN" altLang="zh-CN" sz="2000" b="1" kern="100" dirty="0">
                <a:solidFill>
                  <a:srgbClr val="C00000"/>
                </a:solidFill>
                <a:effectLst/>
                <a:latin typeface="Times New Roman" panose="02020603050405020304" pitchFamily="18" charset="0"/>
                <a:ea typeface="宋体" panose="02010600030101010101" pitchFamily="2" charset="-122"/>
              </a:rPr>
              <a:t>依赖的</a:t>
            </a:r>
            <a:r>
              <a:rPr lang="de-DE" altLang="zh-CN" sz="2000" b="1" kern="100" dirty="0">
                <a:solidFill>
                  <a:srgbClr val="C00000"/>
                </a:solidFill>
                <a:effectLst/>
                <a:latin typeface="Times New Roman" panose="02020603050405020304" pitchFamily="18" charset="0"/>
                <a:ea typeface="宋体" panose="02010600030101010101" pitchFamily="2" charset="-122"/>
              </a:rPr>
              <a:t>Spring Boot Web</a:t>
            </a:r>
            <a:r>
              <a:rPr lang="zh-CN" altLang="zh-CN" sz="2000" b="1" kern="100" dirty="0">
                <a:solidFill>
                  <a:srgbClr val="C00000"/>
                </a:solidFill>
                <a:effectLst/>
                <a:latin typeface="Times New Roman" panose="02020603050405020304" pitchFamily="18" charset="0"/>
                <a:ea typeface="宋体" panose="02010600030101010101" pitchFamily="2" charset="-122"/>
              </a:rPr>
              <a:t>应用</a:t>
            </a:r>
            <a:r>
              <a:rPr lang="de-DE" altLang="zh-CN" sz="2000" b="1" kern="100" dirty="0">
                <a:solidFill>
                  <a:srgbClr val="C00000"/>
                </a:solidFill>
                <a:effectLst/>
                <a:latin typeface="Times New Roman" panose="02020603050405020304" pitchFamily="18" charset="0"/>
                <a:ea typeface="宋体" panose="02010600030101010101" pitchFamily="2" charset="-122"/>
              </a:rPr>
              <a:t>ch8_7</a:t>
            </a:r>
            <a:endParaRPr lang="zh-CN" altLang="zh-CN" sz="2000" kern="100" dirty="0">
              <a:solidFill>
                <a:srgbClr val="C00000"/>
              </a:solidFill>
              <a:effectLst/>
              <a:latin typeface="Times New Roman" panose="02020603050405020304" pitchFamily="18" charset="0"/>
              <a:ea typeface="宋体" panose="02010600030101010101" pitchFamily="2" charset="-122"/>
            </a:endParaRPr>
          </a:p>
          <a:p>
            <a:pPr algn="just">
              <a:lnSpc>
                <a:spcPct val="150000"/>
              </a:lnSpc>
            </a:pPr>
            <a:r>
              <a:rPr lang="zh-CN" altLang="zh-CN" sz="2000" kern="100" dirty="0">
                <a:effectLst/>
                <a:latin typeface="Times New Roman" panose="02020603050405020304" pitchFamily="18" charset="0"/>
                <a:ea typeface="宋体" panose="02010600030101010101" pitchFamily="2" charset="-122"/>
              </a:rPr>
              <a:t>创建基于</a:t>
            </a:r>
            <a:r>
              <a:rPr lang="de-DE" altLang="zh-CN" sz="2000" kern="100" dirty="0">
                <a:effectLst/>
                <a:latin typeface="Times New Roman" panose="02020603050405020304" pitchFamily="18" charset="0"/>
                <a:ea typeface="宋体" panose="02010600030101010101" pitchFamily="2" charset="-122"/>
              </a:rPr>
              <a:t>spring-boot-starter-data-mongodb</a:t>
            </a:r>
            <a:r>
              <a:rPr lang="zh-CN" altLang="zh-CN" sz="2000" kern="100" dirty="0">
                <a:effectLst/>
                <a:latin typeface="Times New Roman" panose="02020603050405020304" pitchFamily="18" charset="0"/>
                <a:ea typeface="宋体" panose="02010600030101010101" pitchFamily="2" charset="-122"/>
              </a:rPr>
              <a:t>依赖的</a:t>
            </a:r>
            <a:r>
              <a:rPr lang="de-DE" altLang="zh-CN" sz="2000" kern="100" dirty="0">
                <a:effectLst/>
                <a:latin typeface="Times New Roman" panose="02020603050405020304" pitchFamily="18" charset="0"/>
                <a:ea typeface="宋体" panose="02010600030101010101" pitchFamily="2" charset="-122"/>
              </a:rPr>
              <a:t>Spring Boot Web</a:t>
            </a:r>
            <a:r>
              <a:rPr lang="zh-CN" altLang="zh-CN" sz="2000" kern="100" dirty="0">
                <a:effectLst/>
                <a:latin typeface="Times New Roman" panose="02020603050405020304" pitchFamily="18" charset="0"/>
                <a:ea typeface="宋体" panose="02010600030101010101" pitchFamily="2" charset="-122"/>
              </a:rPr>
              <a:t>应用</a:t>
            </a:r>
            <a:r>
              <a:rPr lang="de-DE" altLang="zh-CN" sz="2000" kern="100" dirty="0">
                <a:effectLst/>
                <a:latin typeface="Times New Roman" panose="02020603050405020304" pitchFamily="18" charset="0"/>
                <a:ea typeface="宋体" panose="02010600030101010101" pitchFamily="2" charset="-122"/>
              </a:rPr>
              <a:t>ch8_7</a:t>
            </a:r>
            <a:r>
              <a:rPr lang="zh-CN" altLang="zh-CN" sz="2000" kern="100" dirty="0">
                <a:effectLst/>
                <a:latin typeface="Times New Roman" panose="02020603050405020304" pitchFamily="18" charset="0"/>
                <a:ea typeface="宋体" panose="02010600030101010101" pitchFamily="2" charset="-122"/>
              </a:rPr>
              <a:t>。</a:t>
            </a:r>
          </a:p>
          <a:p>
            <a:pPr algn="just">
              <a:lnSpc>
                <a:spcPct val="150000"/>
              </a:lnSpc>
              <a:spcBef>
                <a:spcPts val="600"/>
              </a:spcBef>
              <a:spcAft>
                <a:spcPts val="600"/>
              </a:spcAft>
            </a:pPr>
            <a:r>
              <a:rPr lang="de-DE" altLang="zh-CN" sz="2000" b="1" kern="100" dirty="0">
                <a:solidFill>
                  <a:srgbClr val="C00000"/>
                </a:solidFill>
                <a:effectLst/>
                <a:latin typeface="Times New Roman" panose="02020603050405020304" pitchFamily="18" charset="0"/>
                <a:ea typeface="宋体" panose="02010600030101010101" pitchFamily="2" charset="-122"/>
              </a:rPr>
              <a:t>2</a:t>
            </a:r>
            <a:r>
              <a:rPr lang="zh-CN" altLang="zh-CN" sz="2000" b="1" kern="100" dirty="0">
                <a:solidFill>
                  <a:srgbClr val="C00000"/>
                </a:solidFill>
                <a:effectLst/>
                <a:latin typeface="Times New Roman" panose="02020603050405020304" pitchFamily="18" charset="0"/>
                <a:ea typeface="宋体" panose="02010600030101010101" pitchFamily="2" charset="-122"/>
              </a:rPr>
              <a:t>．配置</a:t>
            </a:r>
            <a:r>
              <a:rPr lang="de-DE" altLang="zh-CN" sz="2000" b="1" kern="100" dirty="0">
                <a:solidFill>
                  <a:srgbClr val="C00000"/>
                </a:solidFill>
                <a:effectLst/>
                <a:latin typeface="Times New Roman" panose="02020603050405020304" pitchFamily="18" charset="0"/>
                <a:ea typeface="宋体" panose="02010600030101010101" pitchFamily="2" charset="-122"/>
              </a:rPr>
              <a:t>application.properties</a:t>
            </a:r>
            <a:r>
              <a:rPr lang="zh-CN" altLang="zh-CN" sz="2000" b="1" kern="100" dirty="0">
                <a:solidFill>
                  <a:srgbClr val="C00000"/>
                </a:solidFill>
                <a:effectLst/>
                <a:latin typeface="Times New Roman" panose="02020603050405020304" pitchFamily="18" charset="0"/>
                <a:ea typeface="宋体" panose="02010600030101010101" pitchFamily="2" charset="-122"/>
              </a:rPr>
              <a:t>文件</a:t>
            </a:r>
            <a:endParaRPr lang="zh-CN" altLang="zh-CN" sz="2000" kern="100" dirty="0">
              <a:solidFill>
                <a:srgbClr val="C00000"/>
              </a:solidFill>
              <a:effectLst/>
              <a:latin typeface="Times New Roman" panose="02020603050405020304" pitchFamily="18" charset="0"/>
              <a:ea typeface="宋体" panose="02010600030101010101" pitchFamily="2" charset="-122"/>
            </a:endParaRPr>
          </a:p>
          <a:p>
            <a:pPr algn="just">
              <a:lnSpc>
                <a:spcPct val="150000"/>
              </a:lnSpc>
            </a:pPr>
            <a:r>
              <a:rPr lang="zh-CN" altLang="zh-CN" sz="2000" kern="100" dirty="0">
                <a:effectLst/>
                <a:latin typeface="Times New Roman" panose="02020603050405020304" pitchFamily="18" charset="0"/>
                <a:ea typeface="宋体" panose="02010600030101010101" pitchFamily="2" charset="-122"/>
              </a:rPr>
              <a:t>在应用</a:t>
            </a:r>
            <a:r>
              <a:rPr lang="de-DE" altLang="zh-CN" sz="2000" kern="100" dirty="0">
                <a:effectLst/>
                <a:latin typeface="Times New Roman" panose="02020603050405020304" pitchFamily="18" charset="0"/>
                <a:ea typeface="宋体" panose="02010600030101010101" pitchFamily="2" charset="-122"/>
              </a:rPr>
              <a:t>ch8_7</a:t>
            </a:r>
            <a:r>
              <a:rPr lang="zh-CN" altLang="zh-CN" sz="2000" kern="100" dirty="0">
                <a:effectLst/>
                <a:latin typeface="Times New Roman" panose="02020603050405020304" pitchFamily="18" charset="0"/>
                <a:ea typeface="宋体" panose="02010600030101010101" pitchFamily="2" charset="-122"/>
              </a:rPr>
              <a:t>中，使用</a:t>
            </a:r>
            <a:r>
              <a:rPr lang="de-DE" altLang="zh-CN" sz="2000" kern="100" dirty="0">
                <a:solidFill>
                  <a:srgbClr val="C00000"/>
                </a:solidFill>
                <a:effectLst/>
                <a:latin typeface="Times New Roman" panose="02020603050405020304" pitchFamily="18" charset="0"/>
                <a:ea typeface="宋体" panose="02010600030101010101" pitchFamily="2" charset="-122"/>
              </a:rPr>
              <a:t>MongoDB</a:t>
            </a:r>
            <a:r>
              <a:rPr lang="zh-CN" altLang="zh-CN" sz="2000" kern="100" dirty="0">
                <a:effectLst/>
                <a:latin typeface="Times New Roman" panose="02020603050405020304" pitchFamily="18" charset="0"/>
                <a:ea typeface="宋体" panose="02010600030101010101" pitchFamily="2" charset="-122"/>
              </a:rPr>
              <a:t>的默认数据库连接。所以，不需要在</a:t>
            </a:r>
            <a:r>
              <a:rPr lang="de-DE" altLang="zh-CN" sz="2000" kern="100" dirty="0">
                <a:effectLst/>
                <a:latin typeface="Times New Roman" panose="02020603050405020304" pitchFamily="18" charset="0"/>
                <a:ea typeface="宋体" panose="02010600030101010101" pitchFamily="2" charset="-122"/>
              </a:rPr>
              <a:t>application.properties</a:t>
            </a:r>
            <a:r>
              <a:rPr lang="zh-CN" altLang="zh-CN" sz="2000" kern="100" dirty="0">
                <a:effectLst/>
                <a:latin typeface="Times New Roman" panose="02020603050405020304" pitchFamily="18" charset="0"/>
                <a:ea typeface="宋体" panose="02010600030101010101" pitchFamily="2" charset="-122"/>
              </a:rPr>
              <a:t>文件中配置数据库连接信息。</a:t>
            </a:r>
            <a:r>
              <a:rPr lang="de-DE" altLang="zh-CN" sz="2000" kern="100" dirty="0">
                <a:effectLst/>
                <a:latin typeface="Times New Roman" panose="02020603050405020304" pitchFamily="18" charset="0"/>
                <a:ea typeface="宋体" panose="02010600030101010101" pitchFamily="2" charset="-122"/>
              </a:rPr>
              <a:t>application.properties</a:t>
            </a:r>
            <a:r>
              <a:rPr lang="zh-CN" altLang="zh-CN" sz="2000" kern="100" dirty="0">
                <a:effectLst/>
                <a:latin typeface="Times New Roman" panose="02020603050405020304" pitchFamily="18" charset="0"/>
                <a:ea typeface="宋体" panose="02010600030101010101" pitchFamily="2" charset="-122"/>
              </a:rPr>
              <a:t>文件的其它内容配置如下：</a:t>
            </a:r>
          </a:p>
          <a:p>
            <a:pPr marL="266700" algn="just">
              <a:lnSpc>
                <a:spcPct val="150000"/>
              </a:lnSpc>
              <a:spcBef>
                <a:spcPts val="600"/>
              </a:spcBef>
              <a:spcAft>
                <a:spcPts val="0"/>
              </a:spcAft>
            </a:pPr>
            <a:r>
              <a:rPr lang="de-DE" altLang="zh-CN" sz="2000" kern="100" dirty="0">
                <a:solidFill>
                  <a:srgbClr val="C00000"/>
                </a:solidFill>
                <a:effectLst/>
                <a:latin typeface="Times New Roman" panose="02020603050405020304" pitchFamily="18" charset="0"/>
                <a:ea typeface="宋体" panose="02010600030101010101" pitchFamily="2" charset="-122"/>
              </a:rPr>
              <a:t>server.servlet.context-path=/ch8_7</a:t>
            </a:r>
            <a:endParaRPr lang="zh-CN" altLang="zh-CN" sz="2000" kern="100" dirty="0">
              <a:solidFill>
                <a:srgbClr val="C00000"/>
              </a:solidFill>
              <a:effectLst/>
              <a:latin typeface="Times New Roman" panose="02020603050405020304" pitchFamily="18" charset="0"/>
              <a:ea typeface="宋体" panose="02010600030101010101" pitchFamily="2" charset="-122"/>
            </a:endParaRPr>
          </a:p>
          <a:p>
            <a:pPr marL="266700" algn="just">
              <a:lnSpc>
                <a:spcPct val="150000"/>
              </a:lnSpc>
            </a:pPr>
            <a:r>
              <a:rPr lang="de-DE" altLang="zh-CN" sz="2000" kern="1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rPr>
              <a:t>让控制器输出的</a:t>
            </a:r>
            <a:r>
              <a:rPr lang="de-DE" altLang="zh-CN" sz="2000" kern="100" dirty="0">
                <a:effectLst/>
                <a:latin typeface="Times New Roman" panose="02020603050405020304" pitchFamily="18" charset="0"/>
                <a:ea typeface="宋体" panose="02010600030101010101" pitchFamily="2" charset="-122"/>
              </a:rPr>
              <a:t>JSON</a:t>
            </a:r>
            <a:r>
              <a:rPr lang="zh-CN" altLang="zh-CN" sz="2000" kern="100" dirty="0">
                <a:effectLst/>
                <a:latin typeface="Times New Roman" panose="02020603050405020304" pitchFamily="18" charset="0"/>
                <a:ea typeface="宋体" panose="02010600030101010101" pitchFamily="2" charset="-122"/>
              </a:rPr>
              <a:t>字符串格式更美观</a:t>
            </a:r>
          </a:p>
          <a:p>
            <a:pPr marL="266700" algn="just">
              <a:lnSpc>
                <a:spcPct val="150000"/>
              </a:lnSpc>
              <a:spcAft>
                <a:spcPts val="600"/>
              </a:spcAft>
            </a:pPr>
            <a:r>
              <a:rPr lang="de-DE" altLang="zh-CN" sz="2000" kern="100" dirty="0">
                <a:solidFill>
                  <a:srgbClr val="C00000"/>
                </a:solidFill>
                <a:effectLst/>
                <a:latin typeface="Times New Roman" panose="02020603050405020304" pitchFamily="18" charset="0"/>
                <a:ea typeface="宋体" panose="02010600030101010101" pitchFamily="2" charset="-122"/>
              </a:rPr>
              <a:t>spring.jackson.serialization.indent-output=true</a:t>
            </a:r>
            <a:endParaRPr lang="zh-CN" altLang="zh-CN" sz="2000" kern="100" dirty="0">
              <a:solidFill>
                <a:srgbClr val="C0000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2834547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33285-593A-45B2-B47A-FD9F336F18DA}"/>
              </a:ext>
            </a:extLst>
          </p:cNvPr>
          <p:cNvSpPr>
            <a:spLocks noGrp="1"/>
          </p:cNvSpPr>
          <p:nvPr>
            <p:ph type="title"/>
          </p:nvPr>
        </p:nvSpPr>
        <p:spPr/>
        <p:txBody>
          <a:bodyPr/>
          <a:lstStyle/>
          <a:p>
            <a:r>
              <a:rPr lang="en-US" altLang="zh-CN" dirty="0"/>
              <a:t>3</a:t>
            </a:r>
            <a:r>
              <a:rPr lang="zh-CN" altLang="en-US" dirty="0"/>
              <a:t>．创建领域模型</a:t>
            </a:r>
          </a:p>
        </p:txBody>
      </p:sp>
      <p:sp>
        <p:nvSpPr>
          <p:cNvPr id="3" name="内容占位符 2">
            <a:extLst>
              <a:ext uri="{FF2B5EF4-FFF2-40B4-BE49-F238E27FC236}">
                <a16:creationId xmlns:a16="http://schemas.microsoft.com/office/drawing/2014/main" id="{2930CECD-1F36-4808-94F2-AFEE4161DFB9}"/>
              </a:ext>
            </a:extLst>
          </p:cNvPr>
          <p:cNvSpPr>
            <a:spLocks noGrp="1"/>
          </p:cNvSpPr>
          <p:nvPr>
            <p:ph idx="1"/>
          </p:nvPr>
        </p:nvSpPr>
        <p:spPr/>
        <p:txBody>
          <a:bodyPr/>
          <a:lstStyle/>
          <a:p>
            <a:r>
              <a:rPr lang="zh-CN" altLang="en-US" dirty="0"/>
              <a:t>创建名为</a:t>
            </a:r>
            <a:r>
              <a:rPr lang="en-US" altLang="zh-CN" dirty="0"/>
              <a:t>com.ch.ch8_7.domain</a:t>
            </a:r>
            <a:r>
              <a:rPr lang="zh-CN" altLang="en-US" dirty="0"/>
              <a:t>的包，并在该包中创建领域模型</a:t>
            </a:r>
            <a:r>
              <a:rPr lang="en-US" altLang="zh-CN" dirty="0">
                <a:solidFill>
                  <a:srgbClr val="C00000"/>
                </a:solidFill>
              </a:rPr>
              <a:t>Person</a:t>
            </a:r>
            <a:r>
              <a:rPr lang="zh-CN" altLang="en-US" dirty="0"/>
              <a:t>（人）以及</a:t>
            </a:r>
            <a:r>
              <a:rPr lang="en-US" altLang="zh-CN" dirty="0"/>
              <a:t>Person</a:t>
            </a:r>
            <a:r>
              <a:rPr lang="zh-CN" altLang="en-US" dirty="0"/>
              <a:t>去过的</a:t>
            </a:r>
            <a:r>
              <a:rPr lang="en-US" altLang="zh-CN" dirty="0">
                <a:solidFill>
                  <a:srgbClr val="C00000"/>
                </a:solidFill>
              </a:rPr>
              <a:t>Location</a:t>
            </a:r>
            <a:r>
              <a:rPr lang="zh-CN" altLang="en-US" dirty="0"/>
              <a:t>（地点）。在</a:t>
            </a:r>
            <a:r>
              <a:rPr lang="en-US" altLang="zh-CN" dirty="0">
                <a:solidFill>
                  <a:srgbClr val="C00000"/>
                </a:solidFill>
              </a:rPr>
              <a:t>Person</a:t>
            </a:r>
            <a:r>
              <a:rPr lang="zh-CN" altLang="en-US" dirty="0"/>
              <a:t>类中，使用</a:t>
            </a:r>
            <a:r>
              <a:rPr lang="en-US" altLang="zh-CN" dirty="0">
                <a:solidFill>
                  <a:srgbClr val="C00000"/>
                </a:solidFill>
              </a:rPr>
              <a:t>@Document</a:t>
            </a:r>
            <a:r>
              <a:rPr lang="zh-CN" altLang="en-US" dirty="0"/>
              <a:t>注解将</a:t>
            </a:r>
            <a:r>
              <a:rPr lang="en-US" altLang="zh-CN" dirty="0">
                <a:solidFill>
                  <a:srgbClr val="C00000"/>
                </a:solidFill>
              </a:rPr>
              <a:t>Person</a:t>
            </a:r>
            <a:r>
              <a:rPr lang="zh-CN" altLang="en-US" dirty="0"/>
              <a:t>领域模型和</a:t>
            </a:r>
            <a:r>
              <a:rPr lang="en-US" altLang="zh-CN" dirty="0">
                <a:solidFill>
                  <a:srgbClr val="C00000"/>
                </a:solidFill>
              </a:rPr>
              <a:t>MongoDB</a:t>
            </a:r>
            <a:r>
              <a:rPr lang="zh-CN" altLang="en-US" dirty="0"/>
              <a:t>的文档进行映射。</a:t>
            </a:r>
          </a:p>
        </p:txBody>
      </p:sp>
      <p:sp>
        <p:nvSpPr>
          <p:cNvPr id="4" name="灯片编号占位符 3">
            <a:extLst>
              <a:ext uri="{FF2B5EF4-FFF2-40B4-BE49-F238E27FC236}">
                <a16:creationId xmlns:a16="http://schemas.microsoft.com/office/drawing/2014/main" id="{FC4ACA4E-7202-45F2-837F-90E117B8B387}"/>
              </a:ext>
            </a:extLst>
          </p:cNvPr>
          <p:cNvSpPr>
            <a:spLocks noGrp="1"/>
          </p:cNvSpPr>
          <p:nvPr>
            <p:ph type="sldNum" sz="quarter" idx="12"/>
          </p:nvPr>
        </p:nvSpPr>
        <p:spPr/>
        <p:txBody>
          <a:bodyPr/>
          <a:lstStyle/>
          <a:p>
            <a:fld id="{8D4D1E41-7A09-AB4A-A4E1-09765ADA2698}" type="slidenum">
              <a:rPr kumimoji="1" lang="zh-CN" altLang="en-US" smtClean="0"/>
              <a:pPr/>
              <a:t>121</a:t>
            </a:fld>
            <a:endParaRPr kumimoji="1" lang="zh-CN" altLang="en-US" dirty="0"/>
          </a:p>
        </p:txBody>
      </p:sp>
    </p:spTree>
    <p:extLst>
      <p:ext uri="{BB962C8B-B14F-4D97-AF65-F5344CB8AC3E}">
        <p14:creationId xmlns:p14="http://schemas.microsoft.com/office/powerpoint/2010/main" val="13488633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FE0642-DC1C-4732-A858-54B1EFA60EBC}"/>
              </a:ext>
            </a:extLst>
          </p:cNvPr>
          <p:cNvSpPr>
            <a:spLocks noGrp="1"/>
          </p:cNvSpPr>
          <p:nvPr>
            <p:ph type="title"/>
          </p:nvPr>
        </p:nvSpPr>
        <p:spPr/>
        <p:txBody>
          <a:bodyPr/>
          <a:lstStyle/>
          <a:p>
            <a:r>
              <a:rPr lang="en-US" altLang="zh-CN" dirty="0"/>
              <a:t>4</a:t>
            </a:r>
            <a:r>
              <a:rPr lang="zh-CN" altLang="en-US" dirty="0"/>
              <a:t>．创建数据访问接口</a:t>
            </a:r>
          </a:p>
        </p:txBody>
      </p:sp>
      <p:sp>
        <p:nvSpPr>
          <p:cNvPr id="3" name="内容占位符 2">
            <a:extLst>
              <a:ext uri="{FF2B5EF4-FFF2-40B4-BE49-F238E27FC236}">
                <a16:creationId xmlns:a16="http://schemas.microsoft.com/office/drawing/2014/main" id="{ECE9E2E5-ED49-4C00-B594-B92C611AC3EF}"/>
              </a:ext>
            </a:extLst>
          </p:cNvPr>
          <p:cNvSpPr>
            <a:spLocks noGrp="1"/>
          </p:cNvSpPr>
          <p:nvPr>
            <p:ph idx="1"/>
          </p:nvPr>
        </p:nvSpPr>
        <p:spPr/>
        <p:txBody>
          <a:bodyPr/>
          <a:lstStyle/>
          <a:p>
            <a:r>
              <a:rPr lang="zh-CN" altLang="en-US" dirty="0"/>
              <a:t>创建名为</a:t>
            </a:r>
            <a:r>
              <a:rPr lang="en-US" altLang="zh-CN" dirty="0"/>
              <a:t>com.ch.ch8_7.repository</a:t>
            </a:r>
            <a:r>
              <a:rPr lang="zh-CN" altLang="en-US" dirty="0"/>
              <a:t>的包，并在该包中创建数据访问接口</a:t>
            </a:r>
            <a:r>
              <a:rPr lang="en-US" altLang="zh-CN" dirty="0" err="1">
                <a:solidFill>
                  <a:srgbClr val="C00000"/>
                </a:solidFill>
              </a:rPr>
              <a:t>PersonRepository</a:t>
            </a:r>
            <a:r>
              <a:rPr lang="zh-CN" altLang="en-US" dirty="0"/>
              <a:t>，该接口继承</a:t>
            </a:r>
            <a:r>
              <a:rPr lang="en-US" altLang="zh-CN" dirty="0" err="1">
                <a:solidFill>
                  <a:srgbClr val="C00000"/>
                </a:solidFill>
              </a:rPr>
              <a:t>MongoRepository</a:t>
            </a:r>
            <a:r>
              <a:rPr lang="zh-CN" altLang="en-US" dirty="0"/>
              <a:t>接口。</a:t>
            </a:r>
          </a:p>
        </p:txBody>
      </p:sp>
      <p:sp>
        <p:nvSpPr>
          <p:cNvPr id="4" name="灯片编号占位符 3">
            <a:extLst>
              <a:ext uri="{FF2B5EF4-FFF2-40B4-BE49-F238E27FC236}">
                <a16:creationId xmlns:a16="http://schemas.microsoft.com/office/drawing/2014/main" id="{D9649DAF-12C5-4AEF-883B-2501111CB386}"/>
              </a:ext>
            </a:extLst>
          </p:cNvPr>
          <p:cNvSpPr>
            <a:spLocks noGrp="1"/>
          </p:cNvSpPr>
          <p:nvPr>
            <p:ph type="sldNum" sz="quarter" idx="12"/>
          </p:nvPr>
        </p:nvSpPr>
        <p:spPr/>
        <p:txBody>
          <a:bodyPr/>
          <a:lstStyle/>
          <a:p>
            <a:fld id="{8D4D1E41-7A09-AB4A-A4E1-09765ADA2698}" type="slidenum">
              <a:rPr kumimoji="1" lang="zh-CN" altLang="en-US" smtClean="0"/>
              <a:pPr/>
              <a:t>122</a:t>
            </a:fld>
            <a:endParaRPr kumimoji="1" lang="zh-CN" altLang="en-US" dirty="0"/>
          </a:p>
        </p:txBody>
      </p:sp>
      <p:sp>
        <p:nvSpPr>
          <p:cNvPr id="5" name="文本框 4">
            <a:extLst>
              <a:ext uri="{FF2B5EF4-FFF2-40B4-BE49-F238E27FC236}">
                <a16:creationId xmlns:a16="http://schemas.microsoft.com/office/drawing/2014/main" id="{3F25F619-1D88-4BB1-AD94-63C125345997}"/>
              </a:ext>
            </a:extLst>
          </p:cNvPr>
          <p:cNvSpPr txBox="1"/>
          <p:nvPr/>
        </p:nvSpPr>
        <p:spPr>
          <a:xfrm>
            <a:off x="1167788" y="3007605"/>
            <a:ext cx="9298236" cy="2862322"/>
          </a:xfrm>
          <a:prstGeom prst="rect">
            <a:avLst/>
          </a:prstGeom>
          <a:noFill/>
          <a:ln>
            <a:solidFill>
              <a:srgbClr val="C00000"/>
            </a:solidFill>
          </a:ln>
        </p:spPr>
        <p:txBody>
          <a:bodyPr wrap="square" rtlCol="0">
            <a:spAutoFit/>
          </a:bodyPr>
          <a:lstStyle/>
          <a:p>
            <a:pPr marL="266700" algn="just">
              <a:spcBef>
                <a:spcPts val="600"/>
              </a:spcBef>
              <a:spcAft>
                <a:spcPts val="0"/>
              </a:spcAft>
            </a:pPr>
            <a:r>
              <a:rPr lang="de-DE" altLang="zh-CN" sz="1800" kern="100" dirty="0">
                <a:effectLst/>
                <a:latin typeface="Times New Roman" panose="02020603050405020304" pitchFamily="18" charset="0"/>
                <a:ea typeface="宋体" panose="02010600030101010101" pitchFamily="2" charset="-122"/>
              </a:rPr>
              <a:t>package com.ch.ch8_7.repository;</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import java.util.List;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import org.springframework.data.mongodb.repository.MongoRepository;</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import org.springframework.data.mongodb.repository.Query;</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import com.ch.ch8_7.domain.Person;</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public interface PersonRepository extends </a:t>
            </a:r>
            <a:r>
              <a:rPr lang="de-DE" altLang="zh-CN" sz="1800" b="1" kern="100" dirty="0">
                <a:solidFill>
                  <a:srgbClr val="C00000"/>
                </a:solidFill>
                <a:effectLst/>
                <a:latin typeface="Times New Roman" panose="02020603050405020304" pitchFamily="18" charset="0"/>
                <a:ea typeface="宋体" panose="02010600030101010101" pitchFamily="2" charset="-122"/>
              </a:rPr>
              <a:t>MongoRepository&lt;Person, String&gt;</a:t>
            </a: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Person findByPname(String pname);//</a:t>
            </a:r>
            <a:r>
              <a:rPr lang="zh-CN" altLang="zh-CN" sz="1800" kern="100" dirty="0">
                <a:effectLst/>
                <a:latin typeface="Times New Roman" panose="02020603050405020304" pitchFamily="18" charset="0"/>
                <a:ea typeface="宋体" panose="02010600030101010101" pitchFamily="2" charset="-122"/>
              </a:rPr>
              <a:t>支持方法名查询，方法名命名规范参照表</a:t>
            </a:r>
            <a:r>
              <a:rPr lang="de-DE" altLang="zh-CN" sz="1800" kern="100" dirty="0">
                <a:effectLst/>
                <a:latin typeface="Times New Roman" panose="02020603050405020304" pitchFamily="18" charset="0"/>
                <a:ea typeface="宋体" panose="02010600030101010101" pitchFamily="2" charset="-122"/>
              </a:rPr>
              <a:t>8.1</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r>
              <a:rPr lang="de-DE" altLang="zh-CN" sz="1800" b="1" kern="100" dirty="0">
                <a:solidFill>
                  <a:srgbClr val="C00000"/>
                </a:solidFill>
                <a:effectLst/>
                <a:latin typeface="Times New Roman" panose="02020603050405020304" pitchFamily="18" charset="0"/>
                <a:ea typeface="宋体" panose="02010600030101010101" pitchFamily="2" charset="-122"/>
              </a:rPr>
              <a:t>@Query("{'psex':?0}")//JSON</a:t>
            </a:r>
            <a:r>
              <a:rPr lang="zh-CN" altLang="zh-CN" sz="1800" b="1" kern="100" dirty="0">
                <a:solidFill>
                  <a:srgbClr val="C00000"/>
                </a:solidFill>
                <a:effectLst/>
                <a:latin typeface="Times New Roman" panose="02020603050405020304" pitchFamily="18" charset="0"/>
                <a:ea typeface="宋体" panose="02010600030101010101" pitchFamily="2" charset="-122"/>
              </a:rPr>
              <a:t>字符串</a:t>
            </a:r>
          </a:p>
          <a:p>
            <a:pPr marL="266700" algn="just"/>
            <a:r>
              <a:rPr lang="de-DE" altLang="zh-CN" sz="1800" kern="100" dirty="0">
                <a:effectLst/>
                <a:latin typeface="Times New Roman" panose="02020603050405020304" pitchFamily="18" charset="0"/>
                <a:ea typeface="宋体" panose="02010600030101010101" pitchFamily="2" charset="-122"/>
              </a:rPr>
              <a:t>	List&lt;Person&gt; selectPersonsByPsex(String psex);</a:t>
            </a:r>
            <a:endParaRPr lang="zh-CN" altLang="zh-CN" sz="1800" kern="100" dirty="0">
              <a:effectLst/>
              <a:latin typeface="Times New Roman" panose="02020603050405020304" pitchFamily="18" charset="0"/>
              <a:ea typeface="宋体" panose="02010600030101010101" pitchFamily="2" charset="-122"/>
            </a:endParaRPr>
          </a:p>
          <a:p>
            <a:pPr marL="266700" algn="just">
              <a:spcAft>
                <a:spcPts val="600"/>
              </a:spcAft>
            </a:pP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9338758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CF6D7-DA5D-4676-A224-42E53D9C8FBB}"/>
              </a:ext>
            </a:extLst>
          </p:cNvPr>
          <p:cNvSpPr>
            <a:spLocks noGrp="1"/>
          </p:cNvSpPr>
          <p:nvPr>
            <p:ph type="title"/>
          </p:nvPr>
        </p:nvSpPr>
        <p:spPr/>
        <p:txBody>
          <a:bodyPr/>
          <a:lstStyle/>
          <a:p>
            <a:r>
              <a:rPr lang="en-US" altLang="zh-CN" dirty="0"/>
              <a:t>5</a:t>
            </a:r>
            <a:r>
              <a:rPr lang="zh-CN" altLang="en-US" dirty="0"/>
              <a:t>．创建控制器层</a:t>
            </a:r>
          </a:p>
        </p:txBody>
      </p:sp>
      <p:sp>
        <p:nvSpPr>
          <p:cNvPr id="3" name="内容占位符 2">
            <a:extLst>
              <a:ext uri="{FF2B5EF4-FFF2-40B4-BE49-F238E27FC236}">
                <a16:creationId xmlns:a16="http://schemas.microsoft.com/office/drawing/2014/main" id="{9E53B29E-921C-472C-A950-357C678B044F}"/>
              </a:ext>
            </a:extLst>
          </p:cNvPr>
          <p:cNvSpPr>
            <a:spLocks noGrp="1"/>
          </p:cNvSpPr>
          <p:nvPr>
            <p:ph idx="1"/>
          </p:nvPr>
        </p:nvSpPr>
        <p:spPr/>
        <p:txBody>
          <a:bodyPr/>
          <a:lstStyle/>
          <a:p>
            <a:r>
              <a:rPr lang="zh-CN" altLang="en-US" dirty="0"/>
              <a:t>由于本实例业务简单，我们直接在控制器层调用数据访问层。创建名为</a:t>
            </a:r>
            <a:r>
              <a:rPr lang="en-US" altLang="zh-CN" dirty="0"/>
              <a:t>com.ch.ch8_7.controller</a:t>
            </a:r>
            <a:r>
              <a:rPr lang="zh-CN" altLang="en-US" dirty="0"/>
              <a:t>的包，并在该包中创建控制器类</a:t>
            </a:r>
            <a:r>
              <a:rPr lang="en-US" altLang="zh-CN" dirty="0" err="1">
                <a:solidFill>
                  <a:srgbClr val="C00000"/>
                </a:solidFill>
              </a:rPr>
              <a:t>TestMongoDBController</a:t>
            </a:r>
            <a:r>
              <a:rPr lang="zh-CN" altLang="en-US" dirty="0"/>
              <a:t>。</a:t>
            </a:r>
          </a:p>
        </p:txBody>
      </p:sp>
      <p:sp>
        <p:nvSpPr>
          <p:cNvPr id="4" name="灯片编号占位符 3">
            <a:extLst>
              <a:ext uri="{FF2B5EF4-FFF2-40B4-BE49-F238E27FC236}">
                <a16:creationId xmlns:a16="http://schemas.microsoft.com/office/drawing/2014/main" id="{339181B9-B39C-4D4D-B007-EF9E0E56076E}"/>
              </a:ext>
            </a:extLst>
          </p:cNvPr>
          <p:cNvSpPr>
            <a:spLocks noGrp="1"/>
          </p:cNvSpPr>
          <p:nvPr>
            <p:ph type="sldNum" sz="quarter" idx="12"/>
          </p:nvPr>
        </p:nvSpPr>
        <p:spPr/>
        <p:txBody>
          <a:bodyPr/>
          <a:lstStyle/>
          <a:p>
            <a:fld id="{8D4D1E41-7A09-AB4A-A4E1-09765ADA2698}" type="slidenum">
              <a:rPr kumimoji="1" lang="zh-CN" altLang="en-US" smtClean="0"/>
              <a:pPr/>
              <a:t>123</a:t>
            </a:fld>
            <a:endParaRPr kumimoji="1" lang="zh-CN" altLang="en-US" dirty="0"/>
          </a:p>
        </p:txBody>
      </p:sp>
    </p:spTree>
    <p:extLst>
      <p:ext uri="{BB962C8B-B14F-4D97-AF65-F5344CB8AC3E}">
        <p14:creationId xmlns:p14="http://schemas.microsoft.com/office/powerpoint/2010/main" val="155940398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A230E1-0504-4E68-AAF3-0C743F9A034E}"/>
              </a:ext>
            </a:extLst>
          </p:cNvPr>
          <p:cNvSpPr>
            <a:spLocks noGrp="1"/>
          </p:cNvSpPr>
          <p:nvPr>
            <p:ph type="title"/>
          </p:nvPr>
        </p:nvSpPr>
        <p:spPr/>
        <p:txBody>
          <a:bodyPr/>
          <a:lstStyle/>
          <a:p>
            <a:r>
              <a:rPr lang="en-US" altLang="zh-CN" dirty="0"/>
              <a:t>6</a:t>
            </a:r>
            <a:r>
              <a:rPr lang="zh-CN" altLang="en-US" dirty="0"/>
              <a:t>．运行</a:t>
            </a:r>
          </a:p>
        </p:txBody>
      </p:sp>
      <p:sp>
        <p:nvSpPr>
          <p:cNvPr id="3" name="内容占位符 2">
            <a:extLst>
              <a:ext uri="{FF2B5EF4-FFF2-40B4-BE49-F238E27FC236}">
                <a16:creationId xmlns:a16="http://schemas.microsoft.com/office/drawing/2014/main" id="{46E8B3F4-8CEC-4CD5-9D25-BFE02BE6D8E3}"/>
              </a:ext>
            </a:extLst>
          </p:cNvPr>
          <p:cNvSpPr>
            <a:spLocks noGrp="1"/>
          </p:cNvSpPr>
          <p:nvPr>
            <p:ph idx="1"/>
          </p:nvPr>
        </p:nvSpPr>
        <p:spPr/>
        <p:txBody>
          <a:bodyPr/>
          <a:lstStyle/>
          <a:p>
            <a:r>
              <a:rPr lang="zh-CN" altLang="en-US" dirty="0"/>
              <a:t>首先，运行</a:t>
            </a:r>
            <a:r>
              <a:rPr lang="en-US" altLang="zh-CN" dirty="0"/>
              <a:t>Ch87Application</a:t>
            </a:r>
            <a:r>
              <a:rPr lang="zh-CN" altLang="en-US" dirty="0"/>
              <a:t>主类。然后，访问“</a:t>
            </a:r>
            <a:r>
              <a:rPr lang="en-US" altLang="zh-CN" dirty="0">
                <a:solidFill>
                  <a:srgbClr val="C00000"/>
                </a:solidFill>
              </a:rPr>
              <a:t>http://localhost:8080/ch8_7/save</a:t>
            </a:r>
            <a:r>
              <a:rPr lang="en-US" altLang="zh-CN" dirty="0"/>
              <a:t>”</a:t>
            </a:r>
            <a:r>
              <a:rPr lang="zh-CN" altLang="en-US" dirty="0"/>
              <a:t>测试保存数据。</a:t>
            </a:r>
          </a:p>
          <a:p>
            <a:r>
              <a:rPr lang="zh-CN" altLang="en-US" dirty="0"/>
              <a:t>保存成功后，我们使用</a:t>
            </a:r>
            <a:r>
              <a:rPr lang="en-US" altLang="zh-CN" dirty="0"/>
              <a:t>MongoDB</a:t>
            </a:r>
            <a:r>
              <a:rPr lang="zh-CN" altLang="en-US" dirty="0"/>
              <a:t>的图形界面管理工具</a:t>
            </a:r>
            <a:r>
              <a:rPr lang="en-US" altLang="zh-CN" dirty="0">
                <a:solidFill>
                  <a:srgbClr val="C00000"/>
                </a:solidFill>
              </a:rPr>
              <a:t>MongoDB Compass</a:t>
            </a:r>
            <a:r>
              <a:rPr lang="zh-CN" altLang="en-US" dirty="0"/>
              <a:t>打开查看已保存的数据。</a:t>
            </a:r>
          </a:p>
          <a:p>
            <a:pPr marL="0" indent="0">
              <a:buNone/>
            </a:pPr>
            <a:endParaRPr lang="zh-CN" altLang="en-US" dirty="0"/>
          </a:p>
        </p:txBody>
      </p:sp>
      <p:sp>
        <p:nvSpPr>
          <p:cNvPr id="4" name="灯片编号占位符 3">
            <a:extLst>
              <a:ext uri="{FF2B5EF4-FFF2-40B4-BE49-F238E27FC236}">
                <a16:creationId xmlns:a16="http://schemas.microsoft.com/office/drawing/2014/main" id="{91538C42-0614-4C78-B696-BA9E2F11F2EC}"/>
              </a:ext>
            </a:extLst>
          </p:cNvPr>
          <p:cNvSpPr>
            <a:spLocks noGrp="1"/>
          </p:cNvSpPr>
          <p:nvPr>
            <p:ph type="sldNum" sz="quarter" idx="12"/>
          </p:nvPr>
        </p:nvSpPr>
        <p:spPr/>
        <p:txBody>
          <a:bodyPr/>
          <a:lstStyle/>
          <a:p>
            <a:fld id="{8D4D1E41-7A09-AB4A-A4E1-09765ADA2698}" type="slidenum">
              <a:rPr kumimoji="1" lang="zh-CN" altLang="en-US" smtClean="0"/>
              <a:pPr/>
              <a:t>124</a:t>
            </a:fld>
            <a:endParaRPr kumimoji="1" lang="zh-CN" altLang="en-US" dirty="0"/>
          </a:p>
        </p:txBody>
      </p:sp>
      <p:pic>
        <p:nvPicPr>
          <p:cNvPr id="21506" name="Picture 2">
            <a:extLst>
              <a:ext uri="{FF2B5EF4-FFF2-40B4-BE49-F238E27FC236}">
                <a16:creationId xmlns:a16="http://schemas.microsoft.com/office/drawing/2014/main" id="{50158BE8-E7D7-4889-BD65-FF14321ED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55" y="3394074"/>
            <a:ext cx="5270500" cy="30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8E598DA3-FE1A-42E7-893D-C03D331AEDA2}"/>
              </a:ext>
            </a:extLst>
          </p:cNvPr>
          <p:cNvSpPr txBox="1"/>
          <p:nvPr/>
        </p:nvSpPr>
        <p:spPr>
          <a:xfrm>
            <a:off x="6108699" y="3456039"/>
            <a:ext cx="5688445" cy="3139321"/>
          </a:xfrm>
          <a:prstGeom prst="rect">
            <a:avLst/>
          </a:prstGeom>
          <a:noFill/>
          <a:ln>
            <a:solidFill>
              <a:srgbClr val="C00000"/>
            </a:solidFill>
          </a:ln>
        </p:spPr>
        <p:txBody>
          <a:bodyPr wrap="square" rtlCol="0">
            <a:spAutoFit/>
          </a:bodyPr>
          <a:lstStyle/>
          <a:p>
            <a:pPr indent="266700" algn="l"/>
            <a:r>
              <a:rPr lang="zh-CN" altLang="zh-CN" sz="1800" kern="100" dirty="0">
                <a:effectLst/>
                <a:latin typeface="Times New Roman" panose="02020603050405020304" pitchFamily="18" charset="0"/>
                <a:ea typeface="宋体" panose="02010600030101010101" pitchFamily="2" charset="-122"/>
              </a:rPr>
              <a:t>通过“</a:t>
            </a:r>
            <a:r>
              <a:rPr lang="de-DE" altLang="zh-CN" sz="1800" kern="100" dirty="0">
                <a:solidFill>
                  <a:srgbClr val="C00000"/>
                </a:solidFill>
                <a:effectLst/>
                <a:latin typeface="Times New Roman" panose="02020603050405020304" pitchFamily="18" charset="0"/>
                <a:ea typeface="宋体" panose="02010600030101010101" pitchFamily="2" charset="-122"/>
              </a:rPr>
              <a:t>http://localhost:8080/ch8_7/selectPersonsByPsex?psex=</a:t>
            </a:r>
            <a:r>
              <a:rPr lang="zh-CN" altLang="zh-CN" sz="1800" kern="100" dirty="0">
                <a:solidFill>
                  <a:srgbClr val="C00000"/>
                </a:solidFill>
                <a:effectLst/>
                <a:latin typeface="Times New Roman" panose="02020603050405020304" pitchFamily="18" charset="0"/>
                <a:ea typeface="宋体" panose="02010600030101010101" pitchFamily="2" charset="-122"/>
              </a:rPr>
              <a:t>女</a:t>
            </a:r>
            <a:r>
              <a:rPr lang="zh-CN" altLang="zh-CN" sz="1800" kern="100" dirty="0">
                <a:effectLst/>
                <a:latin typeface="Times New Roman" panose="02020603050405020304" pitchFamily="18" charset="0"/>
                <a:ea typeface="宋体" panose="02010600030101010101" pitchFamily="2" charset="-122"/>
              </a:rPr>
              <a:t>”查询性别为“女”的文档数据。</a:t>
            </a:r>
            <a:endParaRPr lang="en-US" altLang="zh-CN" sz="1800" kern="100" dirty="0">
              <a:effectLst/>
              <a:latin typeface="Times New Roman" panose="02020603050405020304" pitchFamily="18" charset="0"/>
              <a:ea typeface="宋体" panose="02010600030101010101" pitchFamily="2" charset="-122"/>
            </a:endParaRPr>
          </a:p>
          <a:p>
            <a:pPr indent="266700" algn="l"/>
            <a:endParaRPr lang="zh-CN" altLang="zh-CN" sz="1800" kern="100" dirty="0">
              <a:effectLst/>
              <a:latin typeface="Times New Roman" panose="02020603050405020304" pitchFamily="18" charset="0"/>
              <a:ea typeface="宋体" panose="02010600030101010101" pitchFamily="2" charset="-122"/>
            </a:endParaRPr>
          </a:p>
          <a:p>
            <a:pPr indent="266700" algn="l"/>
            <a:r>
              <a:rPr lang="zh-CN" altLang="zh-CN" sz="1800" kern="100" dirty="0">
                <a:effectLst/>
                <a:latin typeface="Times New Roman" panose="02020603050405020304" pitchFamily="18" charset="0"/>
                <a:ea typeface="宋体" panose="02010600030101010101" pitchFamily="2" charset="-122"/>
              </a:rPr>
              <a:t>通过“</a:t>
            </a:r>
            <a:r>
              <a:rPr lang="de-DE" altLang="zh-CN" sz="1800" kern="100" dirty="0">
                <a:solidFill>
                  <a:srgbClr val="C00000"/>
                </a:solidFill>
                <a:effectLst/>
                <a:latin typeface="Times New Roman" panose="02020603050405020304" pitchFamily="18" charset="0"/>
                <a:ea typeface="宋体" panose="02010600030101010101" pitchFamily="2" charset="-122"/>
              </a:rPr>
              <a:t>http://localhost:8080/ch8_7/updatePerson?oldPname=</a:t>
            </a:r>
            <a:r>
              <a:rPr lang="zh-CN" altLang="zh-CN" sz="1800" kern="100" dirty="0">
                <a:solidFill>
                  <a:srgbClr val="C00000"/>
                </a:solidFill>
                <a:effectLst/>
                <a:latin typeface="Times New Roman" panose="02020603050405020304" pitchFamily="18" charset="0"/>
                <a:ea typeface="宋体" panose="02010600030101010101" pitchFamily="2" charset="-122"/>
              </a:rPr>
              <a:t>陈恒</a:t>
            </a:r>
            <a:r>
              <a:rPr lang="de-DE" altLang="zh-CN" sz="1800" kern="100" dirty="0">
                <a:solidFill>
                  <a:srgbClr val="C00000"/>
                </a:solidFill>
                <a:effectLst/>
                <a:latin typeface="Times New Roman" panose="02020603050405020304" pitchFamily="18" charset="0"/>
                <a:ea typeface="宋体" panose="02010600030101010101" pitchFamily="2" charset="-122"/>
              </a:rPr>
              <a:t>1&amp;newPname=</a:t>
            </a:r>
            <a:r>
              <a:rPr lang="zh-CN" altLang="zh-CN" sz="1800" kern="100" dirty="0">
                <a:solidFill>
                  <a:srgbClr val="C00000"/>
                </a:solidFill>
                <a:effectLst/>
                <a:latin typeface="Times New Roman" panose="02020603050405020304" pitchFamily="18" charset="0"/>
                <a:ea typeface="宋体" panose="02010600030101010101" pitchFamily="2" charset="-122"/>
              </a:rPr>
              <a:t>陈恒</a:t>
            </a:r>
            <a:r>
              <a:rPr lang="de-DE" altLang="zh-CN" sz="1800" kern="100" dirty="0">
                <a:solidFill>
                  <a:srgbClr val="C00000"/>
                </a:solidFill>
                <a:effectLst/>
                <a:latin typeface="Times New Roman" panose="02020603050405020304" pitchFamily="18" charset="0"/>
                <a:ea typeface="宋体" panose="02010600030101010101" pitchFamily="2" charset="-122"/>
              </a:rPr>
              <a:t>111</a:t>
            </a:r>
            <a:r>
              <a:rPr lang="zh-CN" altLang="zh-CN" sz="1800" kern="100" dirty="0">
                <a:effectLst/>
                <a:latin typeface="Times New Roman" panose="02020603050405020304" pitchFamily="18" charset="0"/>
                <a:ea typeface="宋体" panose="02010600030101010101" pitchFamily="2" charset="-122"/>
              </a:rPr>
              <a:t>”将人名为“陈恒</a:t>
            </a:r>
            <a:r>
              <a:rPr lang="de-DE"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”的数据修改成人名为“陈恒</a:t>
            </a:r>
            <a:r>
              <a:rPr lang="de-DE" altLang="zh-CN" sz="1800" kern="100" dirty="0">
                <a:effectLst/>
                <a:latin typeface="Times New Roman" panose="02020603050405020304" pitchFamily="18" charset="0"/>
                <a:ea typeface="宋体" panose="02010600030101010101" pitchFamily="2" charset="-122"/>
              </a:rPr>
              <a:t>111</a:t>
            </a:r>
            <a:r>
              <a:rPr lang="zh-CN" altLang="zh-CN" sz="1800" kern="100" dirty="0">
                <a:effectLst/>
                <a:latin typeface="Times New Roman" panose="02020603050405020304" pitchFamily="18" charset="0"/>
                <a:ea typeface="宋体" panose="02010600030101010101" pitchFamily="2" charset="-122"/>
              </a:rPr>
              <a:t>”。</a:t>
            </a:r>
            <a:endParaRPr lang="en-US" altLang="zh-CN" sz="1800" kern="100" dirty="0">
              <a:effectLst/>
              <a:latin typeface="Times New Roman" panose="02020603050405020304" pitchFamily="18" charset="0"/>
              <a:ea typeface="宋体" panose="02010600030101010101" pitchFamily="2" charset="-122"/>
            </a:endParaRPr>
          </a:p>
          <a:p>
            <a:pPr indent="266700" algn="l"/>
            <a:endParaRPr lang="zh-CN" altLang="zh-CN" sz="1800" kern="100" dirty="0">
              <a:effectLst/>
              <a:latin typeface="Times New Roman" panose="02020603050405020304" pitchFamily="18" charset="0"/>
              <a:ea typeface="宋体" panose="02010600030101010101" pitchFamily="2" charset="-122"/>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a:t>
            </a:r>
            <a:r>
              <a:rPr lang="de-DE" altLang="zh-CN" sz="1800" kern="100" dirty="0">
                <a:solidFill>
                  <a:srgbClr val="C00000"/>
                </a:solidFill>
                <a:effectLst/>
                <a:latin typeface="Times New Roman" panose="02020603050405020304" pitchFamily="18" charset="0"/>
                <a:ea typeface="宋体" panose="02010600030101010101" pitchFamily="2" charset="-122"/>
              </a:rPr>
              <a:t>http://localhost:8080/ch8_7/deletePerson?pname=</a:t>
            </a:r>
            <a:r>
              <a:rPr lang="zh-CN" altLang="zh-CN" sz="1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陈恒</a:t>
            </a:r>
            <a:r>
              <a:rPr lang="de-DE" altLang="zh-CN" sz="1800" kern="100" dirty="0">
                <a:solidFill>
                  <a:srgbClr val="C00000"/>
                </a:solidFill>
                <a:effectLst/>
                <a:latin typeface="Times New Roman" panose="02020603050405020304" pitchFamily="18" charset="0"/>
                <a:ea typeface="宋体" panose="02010600030101010101" pitchFamily="2" charset="-122"/>
              </a:rPr>
              <a:t>111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”将人名为“陈恒</a:t>
            </a:r>
            <a:r>
              <a:rPr lang="de-DE" altLang="zh-CN" sz="1800" kern="100" dirty="0">
                <a:effectLst/>
                <a:latin typeface="Times New Roman" panose="02020603050405020304" pitchFamily="18" charset="0"/>
                <a:ea typeface="宋体" panose="02010600030101010101" pitchFamily="2" charset="-122"/>
              </a:rPr>
              <a:t>111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”的文档数据删除。</a:t>
            </a:r>
            <a:endParaRPr lang="zh-CN" altLang="en-US" dirty="0"/>
          </a:p>
        </p:txBody>
      </p:sp>
    </p:spTree>
    <p:extLst>
      <p:ext uri="{BB962C8B-B14F-4D97-AF65-F5344CB8AC3E}">
        <p14:creationId xmlns:p14="http://schemas.microsoft.com/office/powerpoint/2010/main" val="46819913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9B17D-835F-4682-9A7D-0297DEAB64A7}"/>
              </a:ext>
            </a:extLst>
          </p:cNvPr>
          <p:cNvSpPr>
            <a:spLocks noGrp="1"/>
          </p:cNvSpPr>
          <p:nvPr>
            <p:ph type="title"/>
          </p:nvPr>
        </p:nvSpPr>
        <p:spPr/>
        <p:txBody>
          <a:bodyPr/>
          <a:lstStyle/>
          <a:p>
            <a:r>
              <a:rPr lang="zh-CN" altLang="en-US" dirty="0"/>
              <a:t>本章内容</a:t>
            </a:r>
          </a:p>
        </p:txBody>
      </p:sp>
      <p:sp>
        <p:nvSpPr>
          <p:cNvPr id="4" name="灯片编号占位符 3">
            <a:extLst>
              <a:ext uri="{FF2B5EF4-FFF2-40B4-BE49-F238E27FC236}">
                <a16:creationId xmlns:a16="http://schemas.microsoft.com/office/drawing/2014/main" id="{6BC8E6EB-ED59-404D-811D-DAA714919209}"/>
              </a:ext>
            </a:extLst>
          </p:cNvPr>
          <p:cNvSpPr>
            <a:spLocks noGrp="1"/>
          </p:cNvSpPr>
          <p:nvPr>
            <p:ph type="sldNum" sz="quarter" idx="12"/>
          </p:nvPr>
        </p:nvSpPr>
        <p:spPr/>
        <p:txBody>
          <a:bodyPr/>
          <a:lstStyle/>
          <a:p>
            <a:fld id="{8D4D1E41-7A09-AB4A-A4E1-09765ADA2698}" type="slidenum">
              <a:rPr kumimoji="1" lang="zh-CN" altLang="en-US" smtClean="0"/>
              <a:pPr/>
              <a:t>125</a:t>
            </a:fld>
            <a:endParaRPr kumimoji="1" lang="zh-CN" altLang="en-US" dirty="0"/>
          </a:p>
        </p:txBody>
      </p:sp>
      <p:sp>
        <p:nvSpPr>
          <p:cNvPr id="5" name="内容占位符 4">
            <a:extLst>
              <a:ext uri="{FF2B5EF4-FFF2-40B4-BE49-F238E27FC236}">
                <a16:creationId xmlns:a16="http://schemas.microsoft.com/office/drawing/2014/main" id="{BFD7B4A7-4A4B-45B6-96BA-7E3AFE60B44F}"/>
              </a:ext>
            </a:extLst>
          </p:cNvPr>
          <p:cNvSpPr>
            <a:spLocks noGrp="1"/>
          </p:cNvSpPr>
          <p:nvPr>
            <p:ph idx="1"/>
          </p:nvPr>
        </p:nvSpPr>
        <p:spPr>
          <a:xfrm>
            <a:off x="838200" y="1511300"/>
            <a:ext cx="10515600" cy="4586288"/>
          </a:xfrm>
        </p:spPr>
        <p:txBody>
          <a:bodyPr>
            <a:normAutofit/>
          </a:bodyPr>
          <a:lstStyle/>
          <a:p>
            <a:pPr marL="0" indent="0">
              <a:lnSpc>
                <a:spcPct val="130000"/>
              </a:lnSpc>
              <a:buNone/>
            </a:pPr>
            <a:r>
              <a:rPr kumimoji="1" lang="en-US" altLang="zh-CN" dirty="0"/>
              <a:t>8.1 Spring Data JPA</a:t>
            </a:r>
          </a:p>
          <a:p>
            <a:pPr marL="0" indent="0">
              <a:lnSpc>
                <a:spcPct val="130000"/>
              </a:lnSpc>
              <a:buNone/>
            </a:pPr>
            <a:r>
              <a:rPr kumimoji="1" lang="en-US" altLang="zh-CN" dirty="0"/>
              <a:t>8.2 Spring Boot</a:t>
            </a:r>
            <a:r>
              <a:rPr kumimoji="1" lang="zh-CN" altLang="en-US" dirty="0"/>
              <a:t>整合</a:t>
            </a:r>
            <a:r>
              <a:rPr kumimoji="1" lang="en-US" altLang="zh-CN" dirty="0" err="1"/>
              <a:t>MyBatis</a:t>
            </a:r>
            <a:endParaRPr kumimoji="1" lang="en-US" altLang="zh-CN" dirty="0"/>
          </a:p>
          <a:p>
            <a:pPr marL="0" indent="0">
              <a:lnSpc>
                <a:spcPct val="130000"/>
              </a:lnSpc>
              <a:buNone/>
            </a:pPr>
            <a:r>
              <a:rPr kumimoji="1" lang="en-US" altLang="zh-CN" dirty="0"/>
              <a:t>8.3 REST</a:t>
            </a:r>
          </a:p>
          <a:p>
            <a:pPr marL="0" indent="0">
              <a:lnSpc>
                <a:spcPct val="130000"/>
              </a:lnSpc>
              <a:buNone/>
            </a:pPr>
            <a:r>
              <a:rPr kumimoji="1" lang="en-US" altLang="zh-CN" dirty="0"/>
              <a:t>8.4 MongoDB</a:t>
            </a:r>
          </a:p>
          <a:p>
            <a:pPr marL="0" indent="0">
              <a:lnSpc>
                <a:spcPct val="130000"/>
              </a:lnSpc>
              <a:buNone/>
            </a:pPr>
            <a:r>
              <a:rPr kumimoji="1" lang="en-US" altLang="zh-CN" dirty="0">
                <a:solidFill>
                  <a:srgbClr val="C00000"/>
                </a:solidFill>
              </a:rPr>
              <a:t>8.5 Redis</a:t>
            </a:r>
          </a:p>
          <a:p>
            <a:pPr marL="0" indent="0">
              <a:lnSpc>
                <a:spcPct val="130000"/>
              </a:lnSpc>
              <a:buNone/>
            </a:pPr>
            <a:r>
              <a:rPr kumimoji="1" lang="en-US" altLang="zh-CN" dirty="0"/>
              <a:t>8.6 </a:t>
            </a:r>
            <a:r>
              <a:rPr kumimoji="1" lang="zh-CN" altLang="en-US" dirty="0"/>
              <a:t>数据缓存</a:t>
            </a:r>
            <a:r>
              <a:rPr kumimoji="1" lang="en-US" altLang="zh-CN" dirty="0"/>
              <a:t>Cache</a:t>
            </a:r>
          </a:p>
        </p:txBody>
      </p:sp>
    </p:spTree>
    <p:extLst>
      <p:ext uri="{BB962C8B-B14F-4D97-AF65-F5344CB8AC3E}">
        <p14:creationId xmlns:p14="http://schemas.microsoft.com/office/powerpoint/2010/main" val="991752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5FF7E-C17B-4FE5-9492-9B866BA81E84}"/>
              </a:ext>
            </a:extLst>
          </p:cNvPr>
          <p:cNvSpPr>
            <a:spLocks noGrp="1"/>
          </p:cNvSpPr>
          <p:nvPr>
            <p:ph type="title"/>
          </p:nvPr>
        </p:nvSpPr>
        <p:spPr/>
        <p:txBody>
          <a:bodyPr/>
          <a:lstStyle/>
          <a:p>
            <a:r>
              <a:rPr lang="en-US" altLang="zh-CN" dirty="0"/>
              <a:t>8.5 Redis</a:t>
            </a:r>
            <a:endParaRPr lang="zh-CN" altLang="en-US" dirty="0"/>
          </a:p>
        </p:txBody>
      </p:sp>
      <p:sp>
        <p:nvSpPr>
          <p:cNvPr id="3" name="内容占位符 2">
            <a:extLst>
              <a:ext uri="{FF2B5EF4-FFF2-40B4-BE49-F238E27FC236}">
                <a16:creationId xmlns:a16="http://schemas.microsoft.com/office/drawing/2014/main" id="{4311D1AE-E789-4F7A-B63C-EB19B6DD92CF}"/>
              </a:ext>
            </a:extLst>
          </p:cNvPr>
          <p:cNvSpPr>
            <a:spLocks noGrp="1"/>
          </p:cNvSpPr>
          <p:nvPr>
            <p:ph idx="1"/>
          </p:nvPr>
        </p:nvSpPr>
        <p:spPr/>
        <p:txBody>
          <a:bodyPr/>
          <a:lstStyle/>
          <a:p>
            <a:r>
              <a:rPr lang="en-US" altLang="zh-CN" dirty="0">
                <a:solidFill>
                  <a:srgbClr val="C00000"/>
                </a:solidFill>
              </a:rPr>
              <a:t>8.5.1 </a:t>
            </a:r>
            <a:r>
              <a:rPr lang="zh-CN" altLang="en-US" dirty="0">
                <a:solidFill>
                  <a:srgbClr val="C00000"/>
                </a:solidFill>
              </a:rPr>
              <a:t>安装</a:t>
            </a:r>
            <a:r>
              <a:rPr lang="en-US" altLang="zh-CN" dirty="0">
                <a:solidFill>
                  <a:srgbClr val="C00000"/>
                </a:solidFill>
              </a:rPr>
              <a:t>Redis</a:t>
            </a:r>
          </a:p>
          <a:p>
            <a:r>
              <a:rPr lang="en-US" altLang="zh-CN" dirty="0"/>
              <a:t>8.5.2 Spring Boot</a:t>
            </a:r>
            <a:r>
              <a:rPr lang="zh-CN" altLang="en-US" dirty="0"/>
              <a:t>整合</a:t>
            </a:r>
            <a:r>
              <a:rPr lang="en-US" altLang="zh-CN" dirty="0"/>
              <a:t>Redis</a:t>
            </a:r>
          </a:p>
          <a:p>
            <a:r>
              <a:rPr lang="en-US" altLang="zh-CN" dirty="0"/>
              <a:t>8.5.3 </a:t>
            </a:r>
            <a:r>
              <a:rPr lang="zh-CN" altLang="en-US" dirty="0"/>
              <a:t>使用</a:t>
            </a:r>
            <a:r>
              <a:rPr lang="en-US" altLang="zh-CN" dirty="0" err="1"/>
              <a:t>StringRedisTemplate</a:t>
            </a:r>
            <a:r>
              <a:rPr lang="zh-CN" altLang="en-US" dirty="0"/>
              <a:t>和</a:t>
            </a:r>
            <a:r>
              <a:rPr lang="en-US" altLang="zh-CN" dirty="0" err="1"/>
              <a:t>RedisTemplate</a:t>
            </a:r>
            <a:endParaRPr lang="zh-CN" altLang="en-US" dirty="0"/>
          </a:p>
        </p:txBody>
      </p:sp>
      <p:sp>
        <p:nvSpPr>
          <p:cNvPr id="4" name="灯片编号占位符 3">
            <a:extLst>
              <a:ext uri="{FF2B5EF4-FFF2-40B4-BE49-F238E27FC236}">
                <a16:creationId xmlns:a16="http://schemas.microsoft.com/office/drawing/2014/main" id="{E3D156A4-ECFE-453F-A6A4-E4C468FDBD2F}"/>
              </a:ext>
            </a:extLst>
          </p:cNvPr>
          <p:cNvSpPr>
            <a:spLocks noGrp="1"/>
          </p:cNvSpPr>
          <p:nvPr>
            <p:ph type="sldNum" sz="quarter" idx="12"/>
          </p:nvPr>
        </p:nvSpPr>
        <p:spPr/>
        <p:txBody>
          <a:bodyPr/>
          <a:lstStyle/>
          <a:p>
            <a:fld id="{8D4D1E41-7A09-AB4A-A4E1-09765ADA2698}" type="slidenum">
              <a:rPr kumimoji="1" lang="zh-CN" altLang="en-US" smtClean="0"/>
              <a:pPr/>
              <a:t>126</a:t>
            </a:fld>
            <a:endParaRPr kumimoji="1" lang="zh-CN" altLang="en-US" dirty="0"/>
          </a:p>
        </p:txBody>
      </p:sp>
    </p:spTree>
    <p:extLst>
      <p:ext uri="{BB962C8B-B14F-4D97-AF65-F5344CB8AC3E}">
        <p14:creationId xmlns:p14="http://schemas.microsoft.com/office/powerpoint/2010/main" val="255779669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C71CF-EEE9-40F3-BD57-299D3E4EE49B}"/>
              </a:ext>
            </a:extLst>
          </p:cNvPr>
          <p:cNvSpPr>
            <a:spLocks noGrp="1"/>
          </p:cNvSpPr>
          <p:nvPr>
            <p:ph type="title"/>
          </p:nvPr>
        </p:nvSpPr>
        <p:spPr/>
        <p:txBody>
          <a:bodyPr/>
          <a:lstStyle/>
          <a:p>
            <a:r>
              <a:rPr lang="en-US" altLang="zh-CN" dirty="0"/>
              <a:t>8.5.1 </a:t>
            </a:r>
            <a:r>
              <a:rPr lang="zh-CN" altLang="en-US" dirty="0"/>
              <a:t>安装</a:t>
            </a:r>
            <a:r>
              <a:rPr lang="en-US" altLang="zh-CN" dirty="0"/>
              <a:t>Redis</a:t>
            </a:r>
            <a:endParaRPr lang="zh-CN" altLang="en-US" dirty="0"/>
          </a:p>
        </p:txBody>
      </p:sp>
      <p:sp>
        <p:nvSpPr>
          <p:cNvPr id="4" name="灯片编号占位符 3">
            <a:extLst>
              <a:ext uri="{FF2B5EF4-FFF2-40B4-BE49-F238E27FC236}">
                <a16:creationId xmlns:a16="http://schemas.microsoft.com/office/drawing/2014/main" id="{4D617475-B673-41B0-96A1-9DD25EA8B8D4}"/>
              </a:ext>
            </a:extLst>
          </p:cNvPr>
          <p:cNvSpPr>
            <a:spLocks noGrp="1"/>
          </p:cNvSpPr>
          <p:nvPr>
            <p:ph type="sldNum" sz="quarter" idx="12"/>
          </p:nvPr>
        </p:nvSpPr>
        <p:spPr/>
        <p:txBody>
          <a:bodyPr/>
          <a:lstStyle/>
          <a:p>
            <a:fld id="{8D4D1E41-7A09-AB4A-A4E1-09765ADA2698}" type="slidenum">
              <a:rPr kumimoji="1" lang="zh-CN" altLang="en-US" smtClean="0"/>
              <a:pPr/>
              <a:t>127</a:t>
            </a:fld>
            <a:endParaRPr kumimoji="1" lang="zh-CN" altLang="en-US" dirty="0"/>
          </a:p>
        </p:txBody>
      </p:sp>
      <p:sp>
        <p:nvSpPr>
          <p:cNvPr id="5" name="文本框 4">
            <a:extLst>
              <a:ext uri="{FF2B5EF4-FFF2-40B4-BE49-F238E27FC236}">
                <a16:creationId xmlns:a16="http://schemas.microsoft.com/office/drawing/2014/main" id="{D713DF93-257A-4BF7-B3C0-F2734340AF71}"/>
              </a:ext>
            </a:extLst>
          </p:cNvPr>
          <p:cNvSpPr txBox="1"/>
          <p:nvPr/>
        </p:nvSpPr>
        <p:spPr>
          <a:xfrm>
            <a:off x="881349" y="1465243"/>
            <a:ext cx="9661793" cy="2015936"/>
          </a:xfrm>
          <a:prstGeom prst="rect">
            <a:avLst/>
          </a:prstGeom>
          <a:noFill/>
          <a:ln>
            <a:solidFill>
              <a:srgbClr val="C00000"/>
            </a:solidFill>
          </a:ln>
        </p:spPr>
        <p:txBody>
          <a:bodyPr wrap="square" rtlCol="0">
            <a:spAutoFit/>
          </a:bodyPr>
          <a:lstStyle/>
          <a:p>
            <a:pPr indent="266700" algn="just">
              <a:spcBef>
                <a:spcPts val="600"/>
              </a:spcBef>
              <a:spcAft>
                <a:spcPts val="600"/>
              </a:spcAft>
            </a:pPr>
            <a:r>
              <a:rPr lang="de-DE" altLang="zh-CN" sz="2400" b="1" kern="100" dirty="0">
                <a:effectLst/>
                <a:latin typeface="Times New Roman" panose="02020603050405020304" pitchFamily="18" charset="0"/>
                <a:ea typeface="宋体" panose="02010600030101010101" pitchFamily="2" charset="-122"/>
              </a:rPr>
              <a:t>    1</a:t>
            </a:r>
            <a:r>
              <a:rPr lang="zh-CN" altLang="zh-CN" sz="2400" b="1" kern="100" dirty="0">
                <a:effectLst/>
                <a:latin typeface="Times New Roman" panose="02020603050405020304" pitchFamily="18" charset="0"/>
                <a:ea typeface="宋体" panose="02010600030101010101" pitchFamily="2" charset="-122"/>
              </a:rPr>
              <a:t>．下载</a:t>
            </a:r>
            <a:r>
              <a:rPr lang="de-DE" altLang="zh-CN" sz="2400" b="1" kern="100" dirty="0">
                <a:effectLst/>
                <a:latin typeface="Times New Roman" panose="02020603050405020304" pitchFamily="18" charset="0"/>
                <a:ea typeface="宋体" panose="02010600030101010101" pitchFamily="2" charset="-122"/>
              </a:rPr>
              <a:t>Redis</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编写本书时，</a:t>
            </a:r>
            <a:r>
              <a:rPr lang="de-DE" altLang="zh-CN" sz="2400" kern="100" dirty="0">
                <a:solidFill>
                  <a:srgbClr val="C00000"/>
                </a:solidFill>
                <a:effectLst/>
                <a:latin typeface="Times New Roman" panose="02020603050405020304" pitchFamily="18" charset="0"/>
                <a:ea typeface="宋体" panose="02010600030101010101" pitchFamily="2" charset="-122"/>
              </a:rPr>
              <a:t>Redis</a:t>
            </a:r>
            <a:r>
              <a:rPr lang="zh-CN" altLang="zh-CN" sz="2400" kern="100" dirty="0">
                <a:effectLst/>
                <a:latin typeface="Times New Roman" panose="02020603050405020304" pitchFamily="18" charset="0"/>
                <a:ea typeface="宋体" panose="02010600030101010101" pitchFamily="2" charset="-122"/>
              </a:rPr>
              <a:t>官方网站只提供</a:t>
            </a:r>
            <a:r>
              <a:rPr lang="de-DE" altLang="zh-CN" sz="2400" kern="100" dirty="0">
                <a:effectLst/>
                <a:latin typeface="Times New Roman" panose="02020603050405020304" pitchFamily="18" charset="0"/>
                <a:ea typeface="宋体" panose="02010600030101010101" pitchFamily="2" charset="-122"/>
              </a:rPr>
              <a:t>Linux</a:t>
            </a:r>
            <a:r>
              <a:rPr lang="zh-CN" altLang="zh-CN" sz="2400" kern="100" dirty="0">
                <a:effectLst/>
                <a:latin typeface="Times New Roman" panose="02020603050405020304" pitchFamily="18" charset="0"/>
                <a:ea typeface="宋体" panose="02010600030101010101" pitchFamily="2" charset="-122"/>
              </a:rPr>
              <a:t>版本的下载。因此，我们只能通过</a:t>
            </a:r>
            <a:r>
              <a:rPr lang="de-DE" altLang="zh-CN" sz="2400" kern="100" dirty="0">
                <a:solidFill>
                  <a:srgbClr val="C00000"/>
                </a:solidFill>
                <a:effectLst/>
                <a:latin typeface="Times New Roman" panose="02020603050405020304" pitchFamily="18" charset="0"/>
                <a:ea typeface="宋体" panose="02010600030101010101" pitchFamily="2" charset="-122"/>
              </a:rPr>
              <a:t>https://github.com/MSOpenTech/redis/tags</a:t>
            </a:r>
            <a:r>
              <a:rPr lang="zh-CN" altLang="zh-CN" sz="2400" kern="100" dirty="0">
                <a:effectLst/>
                <a:latin typeface="Times New Roman" panose="02020603050405020304" pitchFamily="18" charset="0"/>
                <a:ea typeface="宋体" panose="02010600030101010101" pitchFamily="2" charset="-122"/>
              </a:rPr>
              <a:t>从</a:t>
            </a:r>
            <a:r>
              <a:rPr lang="de-DE" altLang="zh-CN" sz="2400" kern="100" dirty="0">
                <a:effectLst/>
                <a:latin typeface="Times New Roman" panose="02020603050405020304" pitchFamily="18" charset="0"/>
                <a:ea typeface="宋体" panose="02010600030101010101" pitchFamily="2" charset="-122"/>
              </a:rPr>
              <a:t>github</a:t>
            </a:r>
            <a:r>
              <a:rPr lang="zh-CN" altLang="zh-CN" sz="2400" kern="100" dirty="0">
                <a:effectLst/>
                <a:latin typeface="Times New Roman" panose="02020603050405020304" pitchFamily="18" charset="0"/>
                <a:ea typeface="宋体" panose="02010600030101010101" pitchFamily="2" charset="-122"/>
              </a:rPr>
              <a:t>上下载</a:t>
            </a:r>
            <a:r>
              <a:rPr lang="de-DE" altLang="zh-CN" sz="2400" kern="100" dirty="0">
                <a:solidFill>
                  <a:srgbClr val="C00000"/>
                </a:solidFill>
                <a:effectLst/>
                <a:latin typeface="Times New Roman" panose="02020603050405020304" pitchFamily="18" charset="0"/>
                <a:ea typeface="宋体" panose="02010600030101010101" pitchFamily="2" charset="-122"/>
              </a:rPr>
              <a:t>Redis</a:t>
            </a:r>
            <a:r>
              <a:rPr lang="zh-CN" altLang="zh-CN" sz="2400" kern="100" dirty="0">
                <a:effectLst/>
                <a:latin typeface="Times New Roman" panose="02020603050405020304" pitchFamily="18" charset="0"/>
                <a:ea typeface="宋体" panose="02010600030101010101" pitchFamily="2" charset="-122"/>
              </a:rPr>
              <a:t>，本书下载的版本是</a:t>
            </a:r>
            <a:r>
              <a:rPr lang="de-DE" altLang="zh-CN" sz="2400" kern="100" dirty="0">
                <a:solidFill>
                  <a:srgbClr val="C00000"/>
                </a:solidFill>
                <a:effectLst/>
                <a:latin typeface="Times New Roman" panose="02020603050405020304" pitchFamily="18" charset="0"/>
                <a:ea typeface="宋体" panose="02010600030101010101" pitchFamily="2" charset="-122"/>
              </a:rPr>
              <a:t>Redis-x64-3.2.100.zip</a:t>
            </a:r>
            <a:r>
              <a:rPr lang="zh-CN" altLang="zh-CN" sz="2400" kern="100" dirty="0">
                <a:effectLst/>
                <a:latin typeface="Times New Roman" panose="02020603050405020304" pitchFamily="18" charset="0"/>
                <a:ea typeface="宋体" panose="02010600030101010101" pitchFamily="2" charset="-122"/>
              </a:rPr>
              <a:t>。在运行中输入</a:t>
            </a:r>
            <a:r>
              <a:rPr lang="de-DE" altLang="zh-CN" sz="2400" kern="100" dirty="0">
                <a:effectLst/>
                <a:latin typeface="Times New Roman" panose="02020603050405020304" pitchFamily="18" charset="0"/>
                <a:ea typeface="宋体" panose="02010600030101010101" pitchFamily="2" charset="-122"/>
              </a:rPr>
              <a:t>cmd</a:t>
            </a:r>
            <a:r>
              <a:rPr lang="zh-CN" altLang="zh-CN" sz="2400" kern="100" dirty="0">
                <a:effectLst/>
                <a:latin typeface="Times New Roman" panose="02020603050405020304" pitchFamily="18" charset="0"/>
                <a:ea typeface="宋体" panose="02010600030101010101" pitchFamily="2" charset="-122"/>
              </a:rPr>
              <a:t>，然后把目录指向解压的</a:t>
            </a:r>
            <a:r>
              <a:rPr lang="de-DE" altLang="zh-CN" sz="2400" kern="100" dirty="0">
                <a:solidFill>
                  <a:srgbClr val="C00000"/>
                </a:solidFill>
                <a:effectLst/>
                <a:latin typeface="Times New Roman" panose="02020603050405020304" pitchFamily="18" charset="0"/>
                <a:ea typeface="宋体" panose="02010600030101010101" pitchFamily="2" charset="-122"/>
              </a:rPr>
              <a:t>Redis</a:t>
            </a:r>
            <a:r>
              <a:rPr lang="zh-CN" altLang="zh-CN" sz="2400" kern="100" dirty="0">
                <a:effectLst/>
                <a:latin typeface="Times New Roman" panose="02020603050405020304" pitchFamily="18" charset="0"/>
                <a:ea typeface="宋体" panose="02010600030101010101" pitchFamily="2" charset="-122"/>
              </a:rPr>
              <a:t>目录，如图</a:t>
            </a:r>
            <a:r>
              <a:rPr lang="de-DE" altLang="zh-CN" sz="2400" kern="100" dirty="0">
                <a:effectLst/>
                <a:latin typeface="Times New Roman" panose="02020603050405020304" pitchFamily="18" charset="0"/>
                <a:ea typeface="宋体" panose="02010600030101010101" pitchFamily="2" charset="-122"/>
              </a:rPr>
              <a:t>8.21</a:t>
            </a:r>
            <a:r>
              <a:rPr lang="zh-CN" altLang="zh-CN" sz="2400" kern="100" dirty="0">
                <a:effectLst/>
                <a:latin typeface="Times New Roman" panose="02020603050405020304" pitchFamily="18" charset="0"/>
                <a:ea typeface="宋体" panose="02010600030101010101" pitchFamily="2" charset="-122"/>
              </a:rPr>
              <a:t>所示。</a:t>
            </a:r>
          </a:p>
        </p:txBody>
      </p:sp>
      <p:pic>
        <p:nvPicPr>
          <p:cNvPr id="22530" name="Picture 2">
            <a:extLst>
              <a:ext uri="{FF2B5EF4-FFF2-40B4-BE49-F238E27FC236}">
                <a16:creationId xmlns:a16="http://schemas.microsoft.com/office/drawing/2014/main" id="{28E65F85-072F-42BF-A57A-DE7F738D0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870" y="3962058"/>
            <a:ext cx="346075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355910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2A045-BC8E-4E2B-B3B5-D19DEEE10BF8}"/>
              </a:ext>
            </a:extLst>
          </p:cNvPr>
          <p:cNvSpPr>
            <a:spLocks noGrp="1"/>
          </p:cNvSpPr>
          <p:nvPr>
            <p:ph type="title"/>
          </p:nvPr>
        </p:nvSpPr>
        <p:spPr/>
        <p:txBody>
          <a:bodyPr/>
          <a:lstStyle/>
          <a:p>
            <a:r>
              <a:rPr lang="en-US" altLang="zh-CN" dirty="0"/>
              <a:t>2</a:t>
            </a:r>
            <a:r>
              <a:rPr lang="zh-CN" altLang="en-US" dirty="0"/>
              <a:t>．启动</a:t>
            </a:r>
            <a:r>
              <a:rPr lang="en-US" altLang="zh-CN" dirty="0"/>
              <a:t>Redis</a:t>
            </a:r>
            <a:r>
              <a:rPr lang="zh-CN" altLang="en-US" dirty="0"/>
              <a:t>服务</a:t>
            </a:r>
          </a:p>
        </p:txBody>
      </p:sp>
      <p:sp>
        <p:nvSpPr>
          <p:cNvPr id="4" name="灯片编号占位符 3">
            <a:extLst>
              <a:ext uri="{FF2B5EF4-FFF2-40B4-BE49-F238E27FC236}">
                <a16:creationId xmlns:a16="http://schemas.microsoft.com/office/drawing/2014/main" id="{7F96BE7D-0AFA-4CC6-A1AC-8E6CCD8013B3}"/>
              </a:ext>
            </a:extLst>
          </p:cNvPr>
          <p:cNvSpPr>
            <a:spLocks noGrp="1"/>
          </p:cNvSpPr>
          <p:nvPr>
            <p:ph type="sldNum" sz="quarter" idx="12"/>
          </p:nvPr>
        </p:nvSpPr>
        <p:spPr/>
        <p:txBody>
          <a:bodyPr/>
          <a:lstStyle/>
          <a:p>
            <a:fld id="{8D4D1E41-7A09-AB4A-A4E1-09765ADA2698}" type="slidenum">
              <a:rPr kumimoji="1" lang="zh-CN" altLang="en-US" smtClean="0"/>
              <a:pPr/>
              <a:t>128</a:t>
            </a:fld>
            <a:endParaRPr kumimoji="1" lang="zh-CN" altLang="en-US" dirty="0"/>
          </a:p>
        </p:txBody>
      </p:sp>
      <p:sp>
        <p:nvSpPr>
          <p:cNvPr id="5" name="文本框 4">
            <a:extLst>
              <a:ext uri="{FF2B5EF4-FFF2-40B4-BE49-F238E27FC236}">
                <a16:creationId xmlns:a16="http://schemas.microsoft.com/office/drawing/2014/main" id="{2F227089-1F29-4BE5-B91E-9C3E403F898D}"/>
              </a:ext>
            </a:extLst>
          </p:cNvPr>
          <p:cNvSpPr txBox="1"/>
          <p:nvPr/>
        </p:nvSpPr>
        <p:spPr>
          <a:xfrm>
            <a:off x="176270" y="1316569"/>
            <a:ext cx="11620875" cy="830997"/>
          </a:xfrm>
          <a:prstGeom prst="rect">
            <a:avLst/>
          </a:prstGeom>
          <a:noFill/>
          <a:ln>
            <a:solidFill>
              <a:srgbClr val="C00000"/>
            </a:solidFill>
          </a:ln>
        </p:spPr>
        <p:txBody>
          <a:bodyPr wrap="square" rtlCol="0">
            <a:spAutoFit/>
          </a:bodyPr>
          <a:lstStyle/>
          <a:p>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使用</a:t>
            </a:r>
            <a:r>
              <a:rPr lang="de-DE" altLang="zh-CN" sz="2400" kern="100" dirty="0">
                <a:solidFill>
                  <a:srgbClr val="C00000"/>
                </a:solidFill>
                <a:effectLst/>
                <a:latin typeface="Times New Roman" panose="02020603050405020304" pitchFamily="18" charset="0"/>
                <a:ea typeface="宋体" panose="02010600030101010101" pitchFamily="2" charset="-122"/>
              </a:rPr>
              <a:t>redis-server redis.windows.conf</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命令行启动</a:t>
            </a:r>
            <a:r>
              <a:rPr lang="de-DE" altLang="zh-CN" sz="2400" kern="100" dirty="0">
                <a:solidFill>
                  <a:srgbClr val="C00000"/>
                </a:solidFill>
                <a:effectLst/>
                <a:latin typeface="Times New Roman" panose="02020603050405020304" pitchFamily="18" charset="0"/>
                <a:ea typeface="宋体" panose="02010600030101010101" pitchFamily="2" charset="-122"/>
              </a:rPr>
              <a:t>Redis</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服务，出现图</a:t>
            </a:r>
            <a:r>
              <a:rPr lang="de-DE" altLang="zh-CN" sz="2400" kern="100" dirty="0">
                <a:effectLst/>
                <a:latin typeface="Times New Roman" panose="02020603050405020304" pitchFamily="18" charset="0"/>
                <a:ea typeface="宋体" panose="02010600030101010101" pitchFamily="2" charset="-122"/>
              </a:rPr>
              <a:t>8.22</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的显示，表示成功启动</a:t>
            </a:r>
            <a:r>
              <a:rPr lang="de-DE" altLang="zh-CN" sz="2400" kern="100" dirty="0">
                <a:solidFill>
                  <a:srgbClr val="C00000"/>
                </a:solidFill>
                <a:effectLst/>
                <a:latin typeface="Times New Roman" panose="02020603050405020304" pitchFamily="18" charset="0"/>
                <a:ea typeface="宋体" panose="02010600030101010101" pitchFamily="2" charset="-122"/>
              </a:rPr>
              <a:t>Redis</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服务。</a:t>
            </a:r>
            <a:endParaRPr lang="zh-CN" altLang="en-US" sz="2400" dirty="0"/>
          </a:p>
        </p:txBody>
      </p:sp>
      <p:pic>
        <p:nvPicPr>
          <p:cNvPr id="23554" name="Picture 2">
            <a:extLst>
              <a:ext uri="{FF2B5EF4-FFF2-40B4-BE49-F238E27FC236}">
                <a16:creationId xmlns:a16="http://schemas.microsoft.com/office/drawing/2014/main" id="{91182E72-2A02-4001-8F50-4C1DD46C1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95" y="2219923"/>
            <a:ext cx="4480691" cy="2769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B2C4A3B8-345B-46D3-9AE5-7FE6ADC7A3D9}"/>
              </a:ext>
            </a:extLst>
          </p:cNvPr>
          <p:cNvSpPr txBox="1"/>
          <p:nvPr/>
        </p:nvSpPr>
        <p:spPr>
          <a:xfrm>
            <a:off x="176270" y="5181393"/>
            <a:ext cx="11620875" cy="1569660"/>
          </a:xfrm>
          <a:prstGeom prst="rect">
            <a:avLst/>
          </a:prstGeom>
          <a:noFill/>
          <a:ln>
            <a:solidFill>
              <a:srgbClr val="C00000"/>
            </a:solidFill>
          </a:ln>
        </p:spPr>
        <p:txBody>
          <a:bodyPr wrap="square" rtlCol="0">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图</a:t>
            </a:r>
            <a:r>
              <a:rPr lang="de-DE" altLang="zh-CN" sz="2400" kern="100" dirty="0">
                <a:effectLst/>
                <a:latin typeface="Times New Roman" panose="02020603050405020304" pitchFamily="18" charset="0"/>
                <a:ea typeface="宋体" panose="02010600030101010101" pitchFamily="2" charset="-122"/>
              </a:rPr>
              <a:t>8.22</a:t>
            </a:r>
            <a:r>
              <a:rPr lang="zh-CN" altLang="zh-CN" sz="2400" kern="100" dirty="0">
                <a:effectLst/>
                <a:latin typeface="Times New Roman" panose="02020603050405020304" pitchFamily="18" charset="0"/>
                <a:ea typeface="宋体" panose="02010600030101010101" pitchFamily="2" charset="-122"/>
              </a:rPr>
              <a:t>虽然启动了</a:t>
            </a:r>
            <a:r>
              <a:rPr lang="de-DE" altLang="zh-CN" sz="2400" kern="100" dirty="0">
                <a:effectLst/>
                <a:latin typeface="Times New Roman" panose="02020603050405020304" pitchFamily="18" charset="0"/>
                <a:ea typeface="宋体" panose="02010600030101010101" pitchFamily="2" charset="-122"/>
              </a:rPr>
              <a:t>Redis</a:t>
            </a:r>
            <a:r>
              <a:rPr lang="zh-CN" altLang="zh-CN" sz="2400" kern="100" dirty="0">
                <a:effectLst/>
                <a:latin typeface="Times New Roman" panose="02020603050405020304" pitchFamily="18" charset="0"/>
                <a:ea typeface="宋体" panose="02010600030101010101" pitchFamily="2" charset="-122"/>
              </a:rPr>
              <a:t>服务，但关闭</a:t>
            </a:r>
            <a:r>
              <a:rPr lang="de-DE" altLang="zh-CN" sz="2400" kern="100" dirty="0">
                <a:effectLst/>
                <a:latin typeface="Times New Roman" panose="02020603050405020304" pitchFamily="18" charset="0"/>
                <a:ea typeface="宋体" panose="02010600030101010101" pitchFamily="2" charset="-122"/>
              </a:rPr>
              <a:t>cmd</a:t>
            </a:r>
            <a:r>
              <a:rPr lang="zh-CN" altLang="zh-CN" sz="2400" kern="100" dirty="0">
                <a:effectLst/>
                <a:latin typeface="Times New Roman" panose="02020603050405020304" pitchFamily="18" charset="0"/>
                <a:ea typeface="宋体" panose="02010600030101010101" pitchFamily="2" charset="-122"/>
              </a:rPr>
              <a:t>窗口，</a:t>
            </a:r>
            <a:r>
              <a:rPr lang="de-DE" altLang="zh-CN" sz="2400" kern="100" dirty="0">
                <a:effectLst/>
                <a:latin typeface="Times New Roman" panose="02020603050405020304" pitchFamily="18" charset="0"/>
                <a:ea typeface="宋体" panose="02010600030101010101" pitchFamily="2" charset="-122"/>
              </a:rPr>
              <a:t>Redis</a:t>
            </a:r>
            <a:r>
              <a:rPr lang="zh-CN" altLang="zh-CN" sz="2400" kern="100" dirty="0">
                <a:effectLst/>
                <a:latin typeface="Times New Roman" panose="02020603050405020304" pitchFamily="18" charset="0"/>
                <a:ea typeface="宋体" panose="02010600030101010101" pitchFamily="2" charset="-122"/>
              </a:rPr>
              <a:t>服务就消失。所以需要把</a:t>
            </a:r>
            <a:r>
              <a:rPr lang="de-DE" altLang="zh-CN" sz="2400" kern="100" dirty="0">
                <a:effectLst/>
                <a:latin typeface="Times New Roman" panose="02020603050405020304" pitchFamily="18" charset="0"/>
                <a:ea typeface="宋体" panose="02010600030101010101" pitchFamily="2" charset="-122"/>
              </a:rPr>
              <a:t>Redis</a:t>
            </a:r>
            <a:r>
              <a:rPr lang="zh-CN" altLang="zh-CN" sz="2400" kern="100" dirty="0">
                <a:effectLst/>
                <a:latin typeface="Times New Roman" panose="02020603050405020304" pitchFamily="18" charset="0"/>
                <a:ea typeface="宋体" panose="02010600030101010101" pitchFamily="2" charset="-122"/>
              </a:rPr>
              <a:t>设置成</a:t>
            </a:r>
            <a:r>
              <a:rPr lang="de-DE" altLang="zh-CN" sz="2400" kern="100" dirty="0">
                <a:effectLst/>
                <a:latin typeface="Times New Roman" panose="02020603050405020304" pitchFamily="18" charset="0"/>
                <a:ea typeface="宋体" panose="02010600030101010101" pitchFamily="2" charset="-122"/>
              </a:rPr>
              <a:t>Windows</a:t>
            </a:r>
            <a:r>
              <a:rPr lang="zh-CN" altLang="zh-CN" sz="2400" kern="100" dirty="0">
                <a:effectLst/>
                <a:latin typeface="Times New Roman" panose="02020603050405020304" pitchFamily="18" charset="0"/>
                <a:ea typeface="宋体" panose="02010600030101010101" pitchFamily="2" charset="-122"/>
              </a:rPr>
              <a:t>下的服务。</a:t>
            </a:r>
          </a:p>
          <a:p>
            <a:pPr indent="266700" algn="just"/>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关闭</a:t>
            </a:r>
            <a:r>
              <a:rPr lang="de-DE" altLang="zh-CN" sz="2400" kern="100" dirty="0">
                <a:effectLst/>
                <a:latin typeface="Times New Roman" panose="02020603050405020304" pitchFamily="18" charset="0"/>
                <a:ea typeface="宋体" panose="02010600030101010101" pitchFamily="2" charset="-122"/>
              </a:rPr>
              <a:t>cmd</a:t>
            </a:r>
            <a:r>
              <a:rPr lang="zh-CN" altLang="zh-CN" sz="2400" kern="100" dirty="0">
                <a:effectLst/>
                <a:latin typeface="Times New Roman" panose="02020603050405020304" pitchFamily="18" charset="0"/>
                <a:ea typeface="宋体" panose="02010600030101010101" pitchFamily="2" charset="-122"/>
              </a:rPr>
              <a:t>重新打开</a:t>
            </a:r>
            <a:r>
              <a:rPr lang="de-DE" altLang="zh-CN" sz="2400" kern="100" dirty="0">
                <a:effectLst/>
                <a:latin typeface="Times New Roman" panose="02020603050405020304" pitchFamily="18" charset="0"/>
                <a:ea typeface="宋体" panose="02010600030101010101" pitchFamily="2" charset="-122"/>
              </a:rPr>
              <a:t>cmd</a:t>
            </a:r>
            <a:r>
              <a:rPr lang="zh-CN" altLang="zh-CN" sz="2400" kern="100" dirty="0">
                <a:effectLst/>
                <a:latin typeface="Times New Roman" panose="02020603050405020304" pitchFamily="18" charset="0"/>
                <a:ea typeface="宋体" panose="02010600030101010101" pitchFamily="2" charset="-122"/>
              </a:rPr>
              <a:t>，进入</a:t>
            </a:r>
            <a:r>
              <a:rPr lang="de-DE" altLang="zh-CN" sz="2400" kern="100" dirty="0">
                <a:effectLst/>
                <a:latin typeface="Times New Roman" panose="02020603050405020304" pitchFamily="18" charset="0"/>
                <a:ea typeface="宋体" panose="02010600030101010101" pitchFamily="2" charset="-122"/>
              </a:rPr>
              <a:t>Redis</a:t>
            </a:r>
            <a:r>
              <a:rPr lang="zh-CN" altLang="zh-CN" sz="2400" kern="100" dirty="0">
                <a:effectLst/>
                <a:latin typeface="Times New Roman" panose="02020603050405020304" pitchFamily="18" charset="0"/>
                <a:ea typeface="宋体" panose="02010600030101010101" pitchFamily="2" charset="-122"/>
              </a:rPr>
              <a:t>解压目录。执行设置服务命令：</a:t>
            </a:r>
          </a:p>
          <a:p>
            <a:r>
              <a:rPr lang="de-DE" altLang="zh-CN" sz="2400" kern="100" dirty="0">
                <a:solidFill>
                  <a:srgbClr val="C00000"/>
                </a:solidFill>
                <a:effectLst/>
                <a:latin typeface="Times New Roman" panose="02020603050405020304" pitchFamily="18" charset="0"/>
                <a:ea typeface="宋体" panose="02010600030101010101" pitchFamily="2" charset="-122"/>
              </a:rPr>
              <a:t>redis-server --service-install redis.windows-service.conf --loglevel verbose</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，如图</a:t>
            </a:r>
            <a:r>
              <a:rPr lang="de-DE" altLang="zh-CN" sz="2400" kern="100" dirty="0">
                <a:effectLst/>
                <a:latin typeface="Times New Roman" panose="02020603050405020304" pitchFamily="18" charset="0"/>
                <a:ea typeface="宋体" panose="02010600030101010101" pitchFamily="2" charset="-122"/>
              </a:rPr>
              <a:t>8.23</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所示。</a:t>
            </a:r>
            <a:endParaRPr lang="zh-CN" altLang="en-US" sz="2400" dirty="0"/>
          </a:p>
        </p:txBody>
      </p:sp>
      <p:pic>
        <p:nvPicPr>
          <p:cNvPr id="23555" name="Picture 3">
            <a:extLst>
              <a:ext uri="{FF2B5EF4-FFF2-40B4-BE49-F238E27FC236}">
                <a16:creationId xmlns:a16="http://schemas.microsoft.com/office/drawing/2014/main" id="{9D0A5846-AD14-4682-9BDC-1950AF29B2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6182" y="2219923"/>
            <a:ext cx="4690011"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739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FBF05-42BB-4622-BCCF-220ECE6F2FB4}"/>
              </a:ext>
            </a:extLst>
          </p:cNvPr>
          <p:cNvSpPr>
            <a:spLocks noGrp="1"/>
          </p:cNvSpPr>
          <p:nvPr>
            <p:ph type="title"/>
          </p:nvPr>
        </p:nvSpPr>
        <p:spPr/>
        <p:txBody>
          <a:bodyPr/>
          <a:lstStyle/>
          <a:p>
            <a:r>
              <a:rPr lang="en-US" altLang="zh-CN" dirty="0"/>
              <a:t>1</a:t>
            </a:r>
            <a:r>
              <a:rPr lang="zh-CN" altLang="en-US" dirty="0"/>
              <a:t>．查询关键字</a:t>
            </a:r>
          </a:p>
        </p:txBody>
      </p:sp>
      <p:sp>
        <p:nvSpPr>
          <p:cNvPr id="4" name="灯片编号占位符 3">
            <a:extLst>
              <a:ext uri="{FF2B5EF4-FFF2-40B4-BE49-F238E27FC236}">
                <a16:creationId xmlns:a16="http://schemas.microsoft.com/office/drawing/2014/main" id="{BD4C14D6-EA65-402C-AE2B-DE3E811C305C}"/>
              </a:ext>
            </a:extLst>
          </p:cNvPr>
          <p:cNvSpPr>
            <a:spLocks noGrp="1"/>
          </p:cNvSpPr>
          <p:nvPr>
            <p:ph type="sldNum" sz="quarter" idx="12"/>
          </p:nvPr>
        </p:nvSpPr>
        <p:spPr/>
        <p:txBody>
          <a:bodyPr/>
          <a:lstStyle/>
          <a:p>
            <a:fld id="{8D4D1E41-7A09-AB4A-A4E1-09765ADA2698}" type="slidenum">
              <a:rPr kumimoji="1" lang="zh-CN" altLang="en-US" smtClean="0"/>
              <a:pPr/>
              <a:t>12</a:t>
            </a:fld>
            <a:endParaRPr kumimoji="1" lang="zh-CN" altLang="en-US" dirty="0"/>
          </a:p>
        </p:txBody>
      </p:sp>
      <p:graphicFrame>
        <p:nvGraphicFramePr>
          <p:cNvPr id="5" name="表格 4">
            <a:extLst>
              <a:ext uri="{FF2B5EF4-FFF2-40B4-BE49-F238E27FC236}">
                <a16:creationId xmlns:a16="http://schemas.microsoft.com/office/drawing/2014/main" id="{52A45A3C-2193-40BD-AA52-9A6BB8133D12}"/>
              </a:ext>
            </a:extLst>
          </p:cNvPr>
          <p:cNvGraphicFramePr>
            <a:graphicFrameLocks noGrp="1"/>
          </p:cNvGraphicFramePr>
          <p:nvPr>
            <p:extLst>
              <p:ext uri="{D42A27DB-BD31-4B8C-83A1-F6EECF244321}">
                <p14:modId xmlns:p14="http://schemas.microsoft.com/office/powerpoint/2010/main" val="2485728289"/>
              </p:ext>
            </p:extLst>
          </p:nvPr>
        </p:nvGraphicFramePr>
        <p:xfrm>
          <a:off x="1101687" y="1357031"/>
          <a:ext cx="9948230" cy="5474589"/>
        </p:xfrm>
        <a:graphic>
          <a:graphicData uri="http://schemas.openxmlformats.org/drawingml/2006/table">
            <a:tbl>
              <a:tblPr firstRow="1" firstCol="1" bandRow="1">
                <a:tableStyleId>{5C22544A-7EE6-4342-B048-85BDC9FD1C3A}</a:tableStyleId>
              </a:tblPr>
              <a:tblGrid>
                <a:gridCol w="2174350">
                  <a:extLst>
                    <a:ext uri="{9D8B030D-6E8A-4147-A177-3AD203B41FA5}">
                      <a16:colId xmlns:a16="http://schemas.microsoft.com/office/drawing/2014/main" val="3620073437"/>
                    </a:ext>
                  </a:extLst>
                </a:gridCol>
                <a:gridCol w="4231797">
                  <a:extLst>
                    <a:ext uri="{9D8B030D-6E8A-4147-A177-3AD203B41FA5}">
                      <a16:colId xmlns:a16="http://schemas.microsoft.com/office/drawing/2014/main" val="510677973"/>
                    </a:ext>
                  </a:extLst>
                </a:gridCol>
                <a:gridCol w="3542083">
                  <a:extLst>
                    <a:ext uri="{9D8B030D-6E8A-4147-A177-3AD203B41FA5}">
                      <a16:colId xmlns:a16="http://schemas.microsoft.com/office/drawing/2014/main" val="2611491802"/>
                    </a:ext>
                  </a:extLst>
                </a:gridCol>
              </a:tblGrid>
              <a:tr h="169012">
                <a:tc>
                  <a:txBody>
                    <a:bodyPr/>
                    <a:lstStyle/>
                    <a:p>
                      <a:pPr algn="ctr"/>
                      <a:r>
                        <a:rPr lang="zh-CN" sz="1200" kern="100">
                          <a:effectLst/>
                        </a:rPr>
                        <a:t>关键字</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200" kern="100">
                          <a:effectLst/>
                        </a:rPr>
                        <a:t>示 例</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de-DE" sz="1200" kern="100">
                          <a:effectLst/>
                        </a:rPr>
                        <a:t>JPQL</a:t>
                      </a:r>
                      <a:r>
                        <a:rPr lang="zh-CN" sz="1200" kern="100">
                          <a:effectLst/>
                        </a:rPr>
                        <a:t>代码段</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8639722"/>
                  </a:ext>
                </a:extLst>
              </a:tr>
              <a:tr h="169012">
                <a:tc>
                  <a:txBody>
                    <a:bodyPr/>
                    <a:lstStyle/>
                    <a:p>
                      <a:pPr algn="just"/>
                      <a:r>
                        <a:rPr lang="de-DE" sz="1200" kern="100">
                          <a:effectLst/>
                        </a:rPr>
                        <a:t>And</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dirty="0">
                          <a:effectLst/>
                        </a:rPr>
                        <a:t>findByLastnameAndFirstname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a:t>
                      </a:r>
                      <a:r>
                        <a:rPr lang="de-DE" sz="1200" kern="100">
                          <a:effectLst/>
                        </a:rPr>
                        <a:t> where x.lastname = ?1 and x.firstname = ?2</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03166880"/>
                  </a:ext>
                </a:extLst>
              </a:tr>
              <a:tr h="169012">
                <a:tc>
                  <a:txBody>
                    <a:bodyPr/>
                    <a:lstStyle/>
                    <a:p>
                      <a:pPr algn="just"/>
                      <a:r>
                        <a:rPr lang="de-DE" sz="1200" kern="100">
                          <a:effectLst/>
                        </a:rPr>
                        <a:t>Or</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a:effectLst/>
                        </a:rPr>
                        <a:t>findByLastnameOrFirstname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a:t>
                      </a:r>
                      <a:r>
                        <a:rPr lang="de-DE" sz="1200" kern="100">
                          <a:effectLst/>
                        </a:rPr>
                        <a:t> where x.lastname = ?1 or x.firstname = ?2</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40592201"/>
                  </a:ext>
                </a:extLst>
              </a:tr>
              <a:tr h="359854">
                <a:tc>
                  <a:txBody>
                    <a:bodyPr/>
                    <a:lstStyle/>
                    <a:p>
                      <a:pPr algn="just"/>
                      <a:r>
                        <a:rPr lang="de-DE" sz="1200" kern="100" dirty="0">
                          <a:effectLst/>
                        </a:rPr>
                        <a:t>Is,Equals</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a:effectLst/>
                        </a:rPr>
                        <a:t>findByFirstname,findByFirstnameIs,</a:t>
                      </a:r>
                      <a:endParaRPr lang="zh-CN" sz="1200" kern="100">
                        <a:effectLst/>
                      </a:endParaRPr>
                    </a:p>
                    <a:p>
                      <a:pPr algn="just"/>
                      <a:r>
                        <a:rPr lang="de-DE" sz="1200" kern="100">
                          <a:effectLst/>
                        </a:rPr>
                        <a:t>findByFirstnameEquals</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a:t>
                      </a:r>
                      <a:r>
                        <a:rPr lang="de-DE" sz="1200" kern="100">
                          <a:effectLst/>
                        </a:rPr>
                        <a:t> where x.firstname = ?1</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33890562"/>
                  </a:ext>
                </a:extLst>
              </a:tr>
              <a:tr h="169012">
                <a:tc>
                  <a:txBody>
                    <a:bodyPr/>
                    <a:lstStyle/>
                    <a:p>
                      <a:pPr algn="just"/>
                      <a:r>
                        <a:rPr lang="de-DE" sz="1200" kern="100">
                          <a:effectLst/>
                        </a:rPr>
                        <a:t>Between</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a:effectLst/>
                        </a:rPr>
                        <a:t>findByStartDateBetween</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a:t>
                      </a:r>
                      <a:r>
                        <a:rPr lang="de-DE" sz="1200" kern="100">
                          <a:effectLst/>
                        </a:rPr>
                        <a:t> where x.startDate between ?1 and ?2</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93821587"/>
                  </a:ext>
                </a:extLst>
              </a:tr>
              <a:tr h="169012">
                <a:tc>
                  <a:txBody>
                    <a:bodyPr/>
                    <a:lstStyle/>
                    <a:p>
                      <a:pPr algn="just"/>
                      <a:r>
                        <a:rPr lang="de-DE" sz="1200" kern="100" dirty="0">
                          <a:effectLst/>
                        </a:rPr>
                        <a:t>LessThan</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a:effectLst/>
                        </a:rPr>
                        <a:t>findByAgeLessThan</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a:t>
                      </a:r>
                      <a:r>
                        <a:rPr lang="de-DE" sz="1200" kern="100">
                          <a:effectLst/>
                        </a:rPr>
                        <a:t> where x.age &lt; ?1</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08142758"/>
                  </a:ext>
                </a:extLst>
              </a:tr>
              <a:tr h="169012">
                <a:tc>
                  <a:txBody>
                    <a:bodyPr/>
                    <a:lstStyle/>
                    <a:p>
                      <a:pPr algn="just"/>
                      <a:r>
                        <a:rPr lang="de-DE" sz="1200" kern="100">
                          <a:effectLst/>
                        </a:rPr>
                        <a:t>LessThanEqual</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a:effectLst/>
                        </a:rPr>
                        <a:t>findByAgeLessThanEqual</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 </a:t>
                      </a:r>
                      <a:r>
                        <a:rPr lang="de-DE" sz="1200" kern="100">
                          <a:effectLst/>
                        </a:rPr>
                        <a:t>where x.age &lt;= ?1</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58349135"/>
                  </a:ext>
                </a:extLst>
              </a:tr>
              <a:tr h="169012">
                <a:tc>
                  <a:txBody>
                    <a:bodyPr/>
                    <a:lstStyle/>
                    <a:p>
                      <a:pPr algn="just"/>
                      <a:r>
                        <a:rPr lang="de-DE" sz="1200" kern="100">
                          <a:effectLst/>
                        </a:rPr>
                        <a:t>GreaterThan</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a:effectLst/>
                        </a:rPr>
                        <a:t>findByAgeGreaterThan</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a:t>
                      </a:r>
                      <a:r>
                        <a:rPr lang="de-DE" sz="1200" kern="100">
                          <a:effectLst/>
                        </a:rPr>
                        <a:t> where x.age &gt; ?1</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88686808"/>
                  </a:ext>
                </a:extLst>
              </a:tr>
              <a:tr h="169012">
                <a:tc>
                  <a:txBody>
                    <a:bodyPr/>
                    <a:lstStyle/>
                    <a:p>
                      <a:pPr algn="just"/>
                      <a:r>
                        <a:rPr lang="de-DE" sz="1200" kern="100">
                          <a:effectLst/>
                        </a:rPr>
                        <a:t>GreaterThanEqual</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a:effectLst/>
                        </a:rPr>
                        <a:t>findByAgeGreaterThanEqual</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a:t>
                      </a:r>
                      <a:r>
                        <a:rPr lang="de-DE" sz="1200" kern="100">
                          <a:effectLst/>
                        </a:rPr>
                        <a:t> where x.age &gt;= ?1</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45453495"/>
                  </a:ext>
                </a:extLst>
              </a:tr>
              <a:tr h="169012">
                <a:tc>
                  <a:txBody>
                    <a:bodyPr/>
                    <a:lstStyle/>
                    <a:p>
                      <a:pPr algn="just"/>
                      <a:r>
                        <a:rPr lang="de-DE" sz="1200" kern="100">
                          <a:effectLst/>
                        </a:rPr>
                        <a:t>After</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a:effectLst/>
                        </a:rPr>
                        <a:t>findByStartDateAfter</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 </a:t>
                      </a:r>
                      <a:r>
                        <a:rPr lang="de-DE" sz="1200" kern="100">
                          <a:effectLst/>
                        </a:rPr>
                        <a:t>where x.startDate &gt; ?1</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21594045"/>
                  </a:ext>
                </a:extLst>
              </a:tr>
              <a:tr h="169012">
                <a:tc>
                  <a:txBody>
                    <a:bodyPr/>
                    <a:lstStyle/>
                    <a:p>
                      <a:pPr algn="just"/>
                      <a:r>
                        <a:rPr lang="de-DE" sz="1200" kern="100">
                          <a:effectLst/>
                        </a:rPr>
                        <a:t>Before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a:effectLst/>
                        </a:rPr>
                        <a:t>findByStartDateBefore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a:t>
                      </a:r>
                      <a:r>
                        <a:rPr lang="de-DE" sz="1200" kern="100">
                          <a:effectLst/>
                        </a:rPr>
                        <a:t> where x.startDate &lt; ?1</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80753819"/>
                  </a:ext>
                </a:extLst>
              </a:tr>
              <a:tr h="169012">
                <a:tc>
                  <a:txBody>
                    <a:bodyPr/>
                    <a:lstStyle/>
                    <a:p>
                      <a:pPr algn="just"/>
                      <a:r>
                        <a:rPr lang="de-DE" sz="1200" kern="100">
                          <a:effectLst/>
                        </a:rPr>
                        <a:t>IsNull</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a:effectLst/>
                        </a:rPr>
                        <a:t>findByAgeIsNull</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a:t>
                      </a:r>
                      <a:r>
                        <a:rPr lang="de-DE" sz="1200" kern="100">
                          <a:effectLst/>
                        </a:rPr>
                        <a:t> where x.age is null</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36890756"/>
                  </a:ext>
                </a:extLst>
              </a:tr>
              <a:tr h="239903">
                <a:tc>
                  <a:txBody>
                    <a:bodyPr/>
                    <a:lstStyle/>
                    <a:p>
                      <a:pPr algn="just"/>
                      <a:r>
                        <a:rPr lang="de-DE" sz="1200" kern="100">
                          <a:effectLst/>
                        </a:rPr>
                        <a:t>IsNotNull,NotNull</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a:effectLst/>
                        </a:rPr>
                        <a:t>findByAge(Is)NotNull</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a:t>
                      </a:r>
                      <a:r>
                        <a:rPr lang="de-DE" sz="1200" kern="100">
                          <a:effectLst/>
                        </a:rPr>
                        <a:t> where x.age not null</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95752094"/>
                  </a:ext>
                </a:extLst>
              </a:tr>
              <a:tr h="169012">
                <a:tc>
                  <a:txBody>
                    <a:bodyPr/>
                    <a:lstStyle/>
                    <a:p>
                      <a:pPr algn="just"/>
                      <a:r>
                        <a:rPr lang="de-DE" sz="1200" kern="100">
                          <a:effectLst/>
                        </a:rPr>
                        <a:t>Like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a:effectLst/>
                        </a:rPr>
                        <a:t>findByFirstnameLike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a:t>
                      </a:r>
                      <a:r>
                        <a:rPr lang="de-DE" sz="1200" kern="100">
                          <a:effectLst/>
                        </a:rPr>
                        <a:t> where x.firstname like ?1</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05264207"/>
                  </a:ext>
                </a:extLst>
              </a:tr>
              <a:tr h="169012">
                <a:tc>
                  <a:txBody>
                    <a:bodyPr/>
                    <a:lstStyle/>
                    <a:p>
                      <a:pPr algn="just"/>
                      <a:r>
                        <a:rPr lang="de-DE" sz="1200" kern="100">
                          <a:effectLst/>
                        </a:rPr>
                        <a:t>NotLike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a:effectLst/>
                        </a:rPr>
                        <a:t>findByFirstnameNotLike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a:t>
                      </a:r>
                      <a:r>
                        <a:rPr lang="de-DE" sz="1200" kern="100">
                          <a:effectLst/>
                        </a:rPr>
                        <a:t> where x.firstname not like ?1</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09327652"/>
                  </a:ext>
                </a:extLst>
              </a:tr>
              <a:tr h="338023">
                <a:tc>
                  <a:txBody>
                    <a:bodyPr/>
                    <a:lstStyle/>
                    <a:p>
                      <a:pPr algn="just"/>
                      <a:r>
                        <a:rPr lang="de-DE" sz="1200" kern="100">
                          <a:effectLst/>
                        </a:rPr>
                        <a:t>StartingWith</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a:effectLst/>
                        </a:rPr>
                        <a:t>findByFirstnameStartingWith</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a:t>
                      </a:r>
                      <a:r>
                        <a:rPr lang="de-DE" sz="1200" kern="100">
                          <a:effectLst/>
                        </a:rPr>
                        <a:t> where x.firstname like ?1</a:t>
                      </a:r>
                      <a:endParaRPr lang="zh-CN" sz="1200" kern="100">
                        <a:effectLst/>
                      </a:endParaRPr>
                    </a:p>
                    <a:p>
                      <a:pPr algn="just"/>
                      <a:r>
                        <a:rPr lang="zh-CN" sz="1200" kern="100">
                          <a:effectLst/>
                        </a:rPr>
                        <a:t>参数后加</a:t>
                      </a:r>
                      <a:r>
                        <a:rPr lang="de-DE" sz="1200" kern="100">
                          <a:effectLst/>
                        </a:rPr>
                        <a:t>%</a:t>
                      </a:r>
                      <a:r>
                        <a:rPr lang="zh-CN" sz="1200" kern="100">
                          <a:effectLst/>
                        </a:rPr>
                        <a:t>，即以参数开头的模糊查询</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61122999"/>
                  </a:ext>
                </a:extLst>
              </a:tr>
              <a:tr h="338023">
                <a:tc>
                  <a:txBody>
                    <a:bodyPr/>
                    <a:lstStyle/>
                    <a:p>
                      <a:pPr algn="just"/>
                      <a:r>
                        <a:rPr lang="de-DE" sz="1200" kern="100">
                          <a:effectLst/>
                        </a:rPr>
                        <a:t>EndingWith</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a:effectLst/>
                        </a:rPr>
                        <a:t>findByFirstnameEndingWith</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a:t>
                      </a:r>
                      <a:r>
                        <a:rPr lang="de-DE" sz="1200" kern="100">
                          <a:effectLst/>
                        </a:rPr>
                        <a:t> where x.firstname like ?1</a:t>
                      </a:r>
                      <a:endParaRPr lang="zh-CN" sz="1200" kern="100">
                        <a:effectLst/>
                      </a:endParaRPr>
                    </a:p>
                    <a:p>
                      <a:pPr algn="just"/>
                      <a:r>
                        <a:rPr lang="zh-CN" sz="1200" kern="100">
                          <a:effectLst/>
                        </a:rPr>
                        <a:t>参数前加</a:t>
                      </a:r>
                      <a:r>
                        <a:rPr lang="de-DE" sz="1200" kern="100">
                          <a:effectLst/>
                        </a:rPr>
                        <a:t>%</a:t>
                      </a:r>
                      <a:r>
                        <a:rPr lang="zh-CN" sz="1200" kern="100">
                          <a:effectLst/>
                        </a:rPr>
                        <a:t>，即以参数结尾的模糊查询</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07692100"/>
                  </a:ext>
                </a:extLst>
              </a:tr>
              <a:tr h="338023">
                <a:tc>
                  <a:txBody>
                    <a:bodyPr/>
                    <a:lstStyle/>
                    <a:p>
                      <a:pPr algn="just"/>
                      <a:r>
                        <a:rPr lang="de-DE" sz="1200" kern="100">
                          <a:effectLst/>
                        </a:rPr>
                        <a:t>Containing</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a:effectLst/>
                        </a:rPr>
                        <a:t>findByFirstnameContaining</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a:t>
                      </a:r>
                      <a:r>
                        <a:rPr lang="de-DE" sz="1200" kern="100">
                          <a:effectLst/>
                        </a:rPr>
                        <a:t> where x.firstname like ?1</a:t>
                      </a:r>
                      <a:endParaRPr lang="zh-CN" sz="1200" kern="100">
                        <a:effectLst/>
                      </a:endParaRPr>
                    </a:p>
                    <a:p>
                      <a:pPr algn="just"/>
                      <a:r>
                        <a:rPr lang="zh-CN" sz="1200" kern="100">
                          <a:effectLst/>
                        </a:rPr>
                        <a:t>参数两边加</a:t>
                      </a:r>
                      <a:r>
                        <a:rPr lang="de-DE" sz="1200" kern="100">
                          <a:effectLst/>
                        </a:rPr>
                        <a:t>%</a:t>
                      </a:r>
                      <a:r>
                        <a:rPr lang="zh-CN" sz="1200" kern="100">
                          <a:effectLst/>
                        </a:rPr>
                        <a:t>，即包含参数的模糊查询</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79361631"/>
                  </a:ext>
                </a:extLst>
              </a:tr>
              <a:tr h="169012">
                <a:tc>
                  <a:txBody>
                    <a:bodyPr/>
                    <a:lstStyle/>
                    <a:p>
                      <a:pPr algn="just"/>
                      <a:r>
                        <a:rPr lang="de-DE" sz="1200" kern="100">
                          <a:effectLst/>
                        </a:rPr>
                        <a:t>OrderBy</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a:effectLst/>
                        </a:rPr>
                        <a:t>findByAgeOrderByLastnameDesc</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a:t>
                      </a:r>
                      <a:r>
                        <a:rPr lang="de-DE" sz="1200" kern="100">
                          <a:effectLst/>
                        </a:rPr>
                        <a:t> where x.age = ?1 order by x.lastname desc</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61848932"/>
                  </a:ext>
                </a:extLst>
              </a:tr>
              <a:tr h="169012">
                <a:tc>
                  <a:txBody>
                    <a:bodyPr/>
                    <a:lstStyle/>
                    <a:p>
                      <a:pPr algn="just"/>
                      <a:r>
                        <a:rPr lang="de-DE" sz="1200" kern="100">
                          <a:effectLst/>
                        </a:rPr>
                        <a:t>Not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a:effectLst/>
                        </a:rPr>
                        <a:t>findByLastnameNot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a:t>
                      </a:r>
                      <a:r>
                        <a:rPr lang="de-DE" sz="1200" kern="100">
                          <a:effectLst/>
                        </a:rPr>
                        <a:t> where x.lastname &lt;&gt; ?1</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25139441"/>
                  </a:ext>
                </a:extLst>
              </a:tr>
              <a:tr h="239903">
                <a:tc>
                  <a:txBody>
                    <a:bodyPr/>
                    <a:lstStyle/>
                    <a:p>
                      <a:pPr algn="just"/>
                      <a:r>
                        <a:rPr lang="de-DE" sz="1200" kern="100">
                          <a:effectLst/>
                        </a:rPr>
                        <a:t>In</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a:effectLst/>
                        </a:rPr>
                        <a:t>findByAgeIn(Collection&lt;Age&gt; ages)</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a:t>
                      </a:r>
                      <a:r>
                        <a:rPr lang="de-DE" sz="1200" kern="100">
                          <a:effectLst/>
                        </a:rPr>
                        <a:t> where x.age in ?1</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05643315"/>
                  </a:ext>
                </a:extLst>
              </a:tr>
              <a:tr h="239903">
                <a:tc>
                  <a:txBody>
                    <a:bodyPr/>
                    <a:lstStyle/>
                    <a:p>
                      <a:pPr algn="just"/>
                      <a:r>
                        <a:rPr lang="de-DE" sz="1200" kern="100">
                          <a:effectLst/>
                        </a:rPr>
                        <a:t>NotIn</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a:effectLst/>
                        </a:rPr>
                        <a:t>findByAgeNotIn(Collection&lt;Age&gt; ages)</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a:t>
                      </a:r>
                      <a:r>
                        <a:rPr lang="de-DE" sz="1200" kern="100">
                          <a:effectLst/>
                        </a:rPr>
                        <a:t> where x.age not in ?1</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99886448"/>
                  </a:ext>
                </a:extLst>
              </a:tr>
              <a:tr h="169012">
                <a:tc>
                  <a:txBody>
                    <a:bodyPr/>
                    <a:lstStyle/>
                    <a:p>
                      <a:pPr algn="just"/>
                      <a:r>
                        <a:rPr lang="de-DE" sz="1200" kern="100">
                          <a:effectLst/>
                        </a:rPr>
                        <a:t>True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a:effectLst/>
                        </a:rPr>
                        <a:t>findByActiveTrue()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a:t>
                      </a:r>
                      <a:r>
                        <a:rPr lang="de-DE" sz="1200" kern="100">
                          <a:effectLst/>
                        </a:rPr>
                        <a:t> where x.active = true</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2397875"/>
                  </a:ext>
                </a:extLst>
              </a:tr>
              <a:tr h="169012">
                <a:tc>
                  <a:txBody>
                    <a:bodyPr/>
                    <a:lstStyle/>
                    <a:p>
                      <a:pPr algn="just"/>
                      <a:r>
                        <a:rPr lang="de-DE" sz="1200" kern="100">
                          <a:effectLst/>
                        </a:rPr>
                        <a:t>False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a:effectLst/>
                        </a:rPr>
                        <a:t>findByActiveFalse()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a:t>
                      </a:r>
                      <a:r>
                        <a:rPr lang="de-DE" sz="1200" kern="100">
                          <a:effectLst/>
                        </a:rPr>
                        <a:t> where x.active = false</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73570943"/>
                  </a:ext>
                </a:extLst>
              </a:tr>
              <a:tr h="169012">
                <a:tc>
                  <a:txBody>
                    <a:bodyPr/>
                    <a:lstStyle/>
                    <a:p>
                      <a:pPr algn="just"/>
                      <a:r>
                        <a:rPr lang="de-DE" sz="1200" kern="100">
                          <a:effectLst/>
                        </a:rPr>
                        <a:t>IgnoreCase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de-DE" sz="1200" kern="100">
                          <a:effectLst/>
                        </a:rPr>
                        <a:t>findByFirstnameIgnoreCase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dirty="0">
                          <a:effectLst/>
                        </a:rPr>
                        <a:t>…</a:t>
                      </a:r>
                      <a:r>
                        <a:rPr lang="de-DE" sz="1200" kern="100" dirty="0">
                          <a:effectLst/>
                        </a:rPr>
                        <a:t> where UPPER(x.firstame) = UPPER(?1)</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32305310"/>
                  </a:ext>
                </a:extLst>
              </a:tr>
            </a:tbl>
          </a:graphicData>
        </a:graphic>
      </p:graphicFrame>
    </p:spTree>
    <p:extLst>
      <p:ext uri="{BB962C8B-B14F-4D97-AF65-F5344CB8AC3E}">
        <p14:creationId xmlns:p14="http://schemas.microsoft.com/office/powerpoint/2010/main" val="369458098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1DFDF4C-350F-4EA9-9680-C7FC5815C7A2}"/>
              </a:ext>
            </a:extLst>
          </p:cNvPr>
          <p:cNvSpPr>
            <a:spLocks noGrp="1"/>
          </p:cNvSpPr>
          <p:nvPr>
            <p:ph type="sldNum" sz="quarter" idx="12"/>
          </p:nvPr>
        </p:nvSpPr>
        <p:spPr/>
        <p:txBody>
          <a:bodyPr/>
          <a:lstStyle/>
          <a:p>
            <a:fld id="{8D4D1E41-7A09-AB4A-A4E1-09765ADA2698}" type="slidenum">
              <a:rPr kumimoji="1" lang="zh-CN" altLang="en-US" smtClean="0"/>
              <a:pPr/>
              <a:t>129</a:t>
            </a:fld>
            <a:endParaRPr kumimoji="1" lang="zh-CN" altLang="en-US" dirty="0"/>
          </a:p>
        </p:txBody>
      </p:sp>
      <p:sp>
        <p:nvSpPr>
          <p:cNvPr id="5" name="文本框 4">
            <a:extLst>
              <a:ext uri="{FF2B5EF4-FFF2-40B4-BE49-F238E27FC236}">
                <a16:creationId xmlns:a16="http://schemas.microsoft.com/office/drawing/2014/main" id="{C5CAB904-C9AB-48E2-9D50-AB907D2168DD}"/>
              </a:ext>
            </a:extLst>
          </p:cNvPr>
          <p:cNvSpPr txBox="1"/>
          <p:nvPr/>
        </p:nvSpPr>
        <p:spPr>
          <a:xfrm>
            <a:off x="1200839" y="1487277"/>
            <a:ext cx="9353320" cy="3647152"/>
          </a:xfrm>
          <a:prstGeom prst="rect">
            <a:avLst/>
          </a:prstGeom>
          <a:noFill/>
          <a:ln>
            <a:solidFill>
              <a:srgbClr val="C00000"/>
            </a:solidFill>
          </a:ln>
        </p:spPr>
        <p:txBody>
          <a:bodyPr wrap="square" rtlCol="0">
            <a:spAutoFit/>
          </a:bodyPr>
          <a:lstStyle/>
          <a:p>
            <a:pPr indent="266700" algn="just">
              <a:spcBef>
                <a:spcPts val="600"/>
              </a:spcBef>
              <a:spcAft>
                <a:spcPts val="600"/>
              </a:spcAft>
            </a:pPr>
            <a:r>
              <a:rPr lang="de-DE" altLang="zh-CN" sz="2400" b="1" kern="100" dirty="0">
                <a:effectLst/>
                <a:latin typeface="Times New Roman" panose="02020603050405020304" pitchFamily="18" charset="0"/>
                <a:ea typeface="宋体" panose="02010600030101010101" pitchFamily="2" charset="-122"/>
              </a:rPr>
              <a:t>3</a:t>
            </a:r>
            <a:r>
              <a:rPr lang="zh-CN" altLang="zh-CN" sz="2400" b="1" kern="100" dirty="0">
                <a:effectLst/>
                <a:latin typeface="Times New Roman" panose="02020603050405020304" pitchFamily="18" charset="0"/>
                <a:ea typeface="宋体" panose="02010600030101010101" pitchFamily="2" charset="-122"/>
              </a:rPr>
              <a:t>．常用的</a:t>
            </a:r>
            <a:r>
              <a:rPr lang="de-DE" altLang="zh-CN" sz="2400" b="1" kern="100" dirty="0">
                <a:effectLst/>
                <a:latin typeface="Times New Roman" panose="02020603050405020304" pitchFamily="18" charset="0"/>
                <a:ea typeface="宋体" panose="02010600030101010101" pitchFamily="2" charset="-122"/>
              </a:rPr>
              <a:t>Redis</a:t>
            </a:r>
            <a:r>
              <a:rPr lang="zh-CN" altLang="zh-CN" sz="2400" b="1" kern="100" dirty="0">
                <a:effectLst/>
                <a:latin typeface="Times New Roman" panose="02020603050405020304" pitchFamily="18" charset="0"/>
                <a:ea typeface="宋体" panose="02010600030101010101" pitchFamily="2" charset="-122"/>
              </a:rPr>
              <a:t>服务命令</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zh-CN" altLang="zh-CN" sz="2400" kern="100" dirty="0">
                <a:effectLst/>
                <a:latin typeface="Times New Roman" panose="02020603050405020304" pitchFamily="18" charset="0"/>
                <a:ea typeface="宋体" panose="02010600030101010101" pitchFamily="2" charset="-122"/>
              </a:rPr>
              <a:t>卸载服务：</a:t>
            </a:r>
            <a:r>
              <a:rPr lang="de-DE" altLang="zh-CN" sz="2400" kern="100" dirty="0">
                <a:solidFill>
                  <a:srgbClr val="C00000"/>
                </a:solidFill>
                <a:effectLst/>
                <a:latin typeface="Times New Roman" panose="02020603050405020304" pitchFamily="18" charset="0"/>
                <a:ea typeface="宋体" panose="02010600030101010101" pitchFamily="2" charset="-122"/>
              </a:rPr>
              <a:t>redis-server --service-uninstall</a:t>
            </a:r>
            <a:endParaRPr lang="zh-CN" altLang="zh-CN" sz="2400" kern="100" dirty="0">
              <a:solidFill>
                <a:srgbClr val="C00000"/>
              </a:solidFill>
              <a:effectLst/>
              <a:latin typeface="Times New Roman" panose="02020603050405020304" pitchFamily="18" charset="0"/>
              <a:ea typeface="宋体" panose="02010600030101010101" pitchFamily="2" charset="-122"/>
            </a:endParaRPr>
          </a:p>
          <a:p>
            <a:pPr indent="266700" algn="just"/>
            <a:r>
              <a:rPr lang="zh-CN" altLang="zh-CN" sz="2400" kern="100" dirty="0">
                <a:effectLst/>
                <a:latin typeface="Times New Roman" panose="02020603050405020304" pitchFamily="18" charset="0"/>
                <a:ea typeface="宋体" panose="02010600030101010101" pitchFamily="2" charset="-122"/>
              </a:rPr>
              <a:t>开启服务：</a:t>
            </a:r>
            <a:r>
              <a:rPr lang="de-DE" altLang="zh-CN" sz="2400" kern="100" dirty="0">
                <a:solidFill>
                  <a:srgbClr val="C00000"/>
                </a:solidFill>
                <a:effectLst/>
                <a:latin typeface="Times New Roman" panose="02020603050405020304" pitchFamily="18" charset="0"/>
                <a:ea typeface="宋体" panose="02010600030101010101" pitchFamily="2" charset="-122"/>
              </a:rPr>
              <a:t>redis-server --service-start</a:t>
            </a:r>
            <a:endParaRPr lang="zh-CN" altLang="zh-CN" sz="2400" kern="100" dirty="0">
              <a:solidFill>
                <a:srgbClr val="C00000"/>
              </a:solidFill>
              <a:effectLst/>
              <a:latin typeface="Times New Roman" panose="02020603050405020304" pitchFamily="18" charset="0"/>
              <a:ea typeface="宋体" panose="02010600030101010101" pitchFamily="2" charset="-122"/>
            </a:endParaRPr>
          </a:p>
          <a:p>
            <a:pPr indent="266700" algn="just"/>
            <a:r>
              <a:rPr lang="zh-CN" altLang="zh-CN" sz="2400" kern="100" dirty="0">
                <a:effectLst/>
                <a:latin typeface="Times New Roman" panose="02020603050405020304" pitchFamily="18" charset="0"/>
                <a:ea typeface="宋体" panose="02010600030101010101" pitchFamily="2" charset="-122"/>
              </a:rPr>
              <a:t>停止服务：</a:t>
            </a:r>
            <a:r>
              <a:rPr lang="de-DE" altLang="zh-CN" sz="2400" kern="100" dirty="0">
                <a:solidFill>
                  <a:srgbClr val="C00000"/>
                </a:solidFill>
                <a:effectLst/>
                <a:latin typeface="Times New Roman" panose="02020603050405020304" pitchFamily="18" charset="0"/>
                <a:ea typeface="宋体" panose="02010600030101010101" pitchFamily="2" charset="-122"/>
              </a:rPr>
              <a:t>redis-server --service-stop</a:t>
            </a:r>
            <a:endParaRPr lang="zh-CN" altLang="zh-CN" sz="2400" kern="100" dirty="0">
              <a:solidFill>
                <a:srgbClr val="C00000"/>
              </a:solidFill>
              <a:effectLst/>
              <a:latin typeface="Times New Roman" panose="02020603050405020304" pitchFamily="18" charset="0"/>
              <a:ea typeface="宋体" panose="02010600030101010101" pitchFamily="2" charset="-122"/>
            </a:endParaRPr>
          </a:p>
          <a:p>
            <a:pPr indent="266700" algn="just">
              <a:spcBef>
                <a:spcPts val="600"/>
              </a:spcBef>
              <a:spcAft>
                <a:spcPts val="600"/>
              </a:spcAft>
            </a:pPr>
            <a:r>
              <a:rPr lang="de-DE" altLang="zh-CN" sz="2400" b="1" kern="100" dirty="0">
                <a:effectLst/>
                <a:latin typeface="Times New Roman" panose="02020603050405020304" pitchFamily="18" charset="0"/>
                <a:ea typeface="宋体" panose="02010600030101010101" pitchFamily="2" charset="-122"/>
              </a:rPr>
              <a:t>4</a:t>
            </a:r>
            <a:r>
              <a:rPr lang="zh-CN" altLang="zh-CN" sz="2400" b="1" kern="100" dirty="0">
                <a:effectLst/>
                <a:latin typeface="Times New Roman" panose="02020603050405020304" pitchFamily="18" charset="0"/>
                <a:ea typeface="宋体" panose="02010600030101010101" pitchFamily="2" charset="-122"/>
              </a:rPr>
              <a:t>．操作测试</a:t>
            </a:r>
            <a:r>
              <a:rPr lang="de-DE" altLang="zh-CN" sz="2400" b="1" kern="100" dirty="0">
                <a:effectLst/>
                <a:latin typeface="Times New Roman" panose="02020603050405020304" pitchFamily="18" charset="0"/>
                <a:ea typeface="宋体" panose="02010600030101010101" pitchFamily="2" charset="-122"/>
              </a:rPr>
              <a:t>Redis</a:t>
            </a:r>
            <a:endParaRPr lang="zh-CN" altLang="zh-CN" sz="2400" kern="100" dirty="0">
              <a:effectLst/>
              <a:latin typeface="Times New Roman" panose="02020603050405020304" pitchFamily="18" charset="0"/>
              <a:ea typeface="宋体" panose="02010600030101010101" pitchFamily="2" charset="-122"/>
            </a:endParaRPr>
          </a:p>
          <a:p>
            <a:r>
              <a:rPr lang="de-DE" altLang="zh-CN" sz="24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如图</a:t>
            </a:r>
            <a:r>
              <a:rPr lang="de-DE" altLang="zh-CN" sz="2400" kern="100" dirty="0">
                <a:effectLst/>
                <a:latin typeface="Times New Roman" panose="02020603050405020304" pitchFamily="18" charset="0"/>
                <a:ea typeface="宋体" panose="02010600030101010101" pitchFamily="2" charset="-122"/>
              </a:rPr>
              <a:t>8.24</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所示，启动</a:t>
            </a:r>
            <a:r>
              <a:rPr lang="de-DE" altLang="zh-CN" sz="2400" kern="100" dirty="0">
                <a:solidFill>
                  <a:srgbClr val="C00000"/>
                </a:solidFill>
                <a:effectLst/>
                <a:latin typeface="Times New Roman" panose="02020603050405020304" pitchFamily="18" charset="0"/>
                <a:ea typeface="宋体" panose="02010600030101010101" pitchFamily="2" charset="-122"/>
              </a:rPr>
              <a:t>Redis</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服务后，首先，进入</a:t>
            </a:r>
            <a:r>
              <a:rPr lang="de-DE" altLang="zh-CN" sz="2400" kern="100" dirty="0">
                <a:solidFill>
                  <a:srgbClr val="C00000"/>
                </a:solidFill>
                <a:effectLst/>
                <a:latin typeface="Times New Roman" panose="02020603050405020304" pitchFamily="18" charset="0"/>
                <a:ea typeface="宋体" panose="02010600030101010101" pitchFamily="2" charset="-122"/>
              </a:rPr>
              <a:t>Redis</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目录使用</a:t>
            </a:r>
            <a:r>
              <a:rPr lang="de-DE" altLang="zh-CN" sz="2400" kern="100" dirty="0">
                <a:solidFill>
                  <a:srgbClr val="C00000"/>
                </a:solidFill>
                <a:effectLst/>
                <a:latin typeface="Times New Roman" panose="02020603050405020304" pitchFamily="18" charset="0"/>
                <a:ea typeface="宋体" panose="02010600030101010101" pitchFamily="2" charset="-122"/>
              </a:rPr>
              <a:t>redis-cli.exe -h 127.0.0.1 -p 6379</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命令创建一个地址为</a:t>
            </a:r>
            <a:r>
              <a:rPr lang="de-DE" altLang="zh-CN" sz="2400" kern="100" dirty="0">
                <a:solidFill>
                  <a:srgbClr val="C00000"/>
                </a:solidFill>
                <a:effectLst/>
                <a:latin typeface="Times New Roman" panose="02020603050405020304" pitchFamily="18" charset="0"/>
                <a:ea typeface="宋体" panose="02010600030101010101" pitchFamily="2" charset="-122"/>
              </a:rPr>
              <a:t>127.0.0.1</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、端口号为</a:t>
            </a:r>
            <a:r>
              <a:rPr lang="de-DE" altLang="zh-CN" sz="2400" kern="100" dirty="0">
                <a:solidFill>
                  <a:srgbClr val="C00000"/>
                </a:solidFill>
                <a:effectLst/>
                <a:latin typeface="Times New Roman" panose="02020603050405020304" pitchFamily="18" charset="0"/>
                <a:ea typeface="宋体" panose="02010600030101010101" pitchFamily="2" charset="-122"/>
              </a:rPr>
              <a:t>6379</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de-DE" altLang="zh-CN" sz="2400" kern="100" dirty="0">
                <a:effectLst/>
                <a:latin typeface="Times New Roman" panose="02020603050405020304" pitchFamily="18" charset="0"/>
                <a:ea typeface="宋体" panose="02010600030101010101" pitchFamily="2" charset="-122"/>
              </a:rPr>
              <a:t>Redis</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数据库服务。然后，使用</a:t>
            </a:r>
            <a:r>
              <a:rPr lang="de-DE" altLang="zh-CN" sz="2400" kern="100" dirty="0">
                <a:solidFill>
                  <a:srgbClr val="C00000"/>
                </a:solidFill>
                <a:effectLst/>
                <a:latin typeface="Times New Roman" panose="02020603050405020304" pitchFamily="18" charset="0"/>
                <a:ea typeface="宋体" panose="02010600030101010101" pitchFamily="2" charset="-122"/>
              </a:rPr>
              <a:t>set key value</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de-DE" altLang="zh-CN" sz="2400" kern="100" dirty="0">
                <a:solidFill>
                  <a:srgbClr val="C00000"/>
                </a:solidFill>
                <a:effectLst/>
                <a:latin typeface="Times New Roman" panose="02020603050405020304" pitchFamily="18" charset="0"/>
                <a:ea typeface="宋体" panose="02010600030101010101" pitchFamily="2" charset="-122"/>
              </a:rPr>
              <a:t>get key</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命令保存和获得数据。</a:t>
            </a:r>
            <a:endParaRPr lang="zh-CN" altLang="en-US" sz="2400" dirty="0"/>
          </a:p>
        </p:txBody>
      </p:sp>
      <p:pic>
        <p:nvPicPr>
          <p:cNvPr id="24578" name="Picture 2">
            <a:extLst>
              <a:ext uri="{FF2B5EF4-FFF2-40B4-BE49-F238E27FC236}">
                <a16:creationId xmlns:a16="http://schemas.microsoft.com/office/drawing/2014/main" id="{1DA619F9-0AC3-4370-9E7A-F7B6FD127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722" y="5377494"/>
            <a:ext cx="42291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306927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5FF7E-C17B-4FE5-9492-9B866BA81E84}"/>
              </a:ext>
            </a:extLst>
          </p:cNvPr>
          <p:cNvSpPr>
            <a:spLocks noGrp="1"/>
          </p:cNvSpPr>
          <p:nvPr>
            <p:ph type="title"/>
          </p:nvPr>
        </p:nvSpPr>
        <p:spPr/>
        <p:txBody>
          <a:bodyPr/>
          <a:lstStyle/>
          <a:p>
            <a:r>
              <a:rPr lang="en-US" altLang="zh-CN" dirty="0"/>
              <a:t>8.5 Redis</a:t>
            </a:r>
            <a:endParaRPr lang="zh-CN" altLang="en-US" dirty="0"/>
          </a:p>
        </p:txBody>
      </p:sp>
      <p:sp>
        <p:nvSpPr>
          <p:cNvPr id="3" name="内容占位符 2">
            <a:extLst>
              <a:ext uri="{FF2B5EF4-FFF2-40B4-BE49-F238E27FC236}">
                <a16:creationId xmlns:a16="http://schemas.microsoft.com/office/drawing/2014/main" id="{4311D1AE-E789-4F7A-B63C-EB19B6DD92CF}"/>
              </a:ext>
            </a:extLst>
          </p:cNvPr>
          <p:cNvSpPr>
            <a:spLocks noGrp="1"/>
          </p:cNvSpPr>
          <p:nvPr>
            <p:ph idx="1"/>
          </p:nvPr>
        </p:nvSpPr>
        <p:spPr/>
        <p:txBody>
          <a:bodyPr/>
          <a:lstStyle/>
          <a:p>
            <a:r>
              <a:rPr lang="en-US" altLang="zh-CN" dirty="0"/>
              <a:t>8.5.1 </a:t>
            </a:r>
            <a:r>
              <a:rPr lang="zh-CN" altLang="en-US" dirty="0"/>
              <a:t>安装</a:t>
            </a:r>
            <a:r>
              <a:rPr lang="en-US" altLang="zh-CN" dirty="0"/>
              <a:t>Redis</a:t>
            </a:r>
          </a:p>
          <a:p>
            <a:r>
              <a:rPr lang="en-US" altLang="zh-CN" dirty="0">
                <a:solidFill>
                  <a:srgbClr val="C00000"/>
                </a:solidFill>
              </a:rPr>
              <a:t>8.5.2 Spring Boot</a:t>
            </a:r>
            <a:r>
              <a:rPr lang="zh-CN" altLang="en-US" dirty="0">
                <a:solidFill>
                  <a:srgbClr val="C00000"/>
                </a:solidFill>
              </a:rPr>
              <a:t>整合</a:t>
            </a:r>
            <a:r>
              <a:rPr lang="en-US" altLang="zh-CN" dirty="0">
                <a:solidFill>
                  <a:srgbClr val="C00000"/>
                </a:solidFill>
              </a:rPr>
              <a:t>Redis</a:t>
            </a:r>
          </a:p>
          <a:p>
            <a:r>
              <a:rPr lang="en-US" altLang="zh-CN" dirty="0"/>
              <a:t>8.5.3 </a:t>
            </a:r>
            <a:r>
              <a:rPr lang="zh-CN" altLang="en-US" dirty="0"/>
              <a:t>使用</a:t>
            </a:r>
            <a:r>
              <a:rPr lang="en-US" altLang="zh-CN" dirty="0" err="1"/>
              <a:t>StringRedisTemplate</a:t>
            </a:r>
            <a:r>
              <a:rPr lang="zh-CN" altLang="en-US" dirty="0"/>
              <a:t>和</a:t>
            </a:r>
            <a:r>
              <a:rPr lang="en-US" altLang="zh-CN" dirty="0" err="1"/>
              <a:t>RedisTemplate</a:t>
            </a:r>
            <a:endParaRPr lang="zh-CN" altLang="en-US" dirty="0"/>
          </a:p>
        </p:txBody>
      </p:sp>
      <p:sp>
        <p:nvSpPr>
          <p:cNvPr id="4" name="灯片编号占位符 3">
            <a:extLst>
              <a:ext uri="{FF2B5EF4-FFF2-40B4-BE49-F238E27FC236}">
                <a16:creationId xmlns:a16="http://schemas.microsoft.com/office/drawing/2014/main" id="{E3D156A4-ECFE-453F-A6A4-E4C468FDBD2F}"/>
              </a:ext>
            </a:extLst>
          </p:cNvPr>
          <p:cNvSpPr>
            <a:spLocks noGrp="1"/>
          </p:cNvSpPr>
          <p:nvPr>
            <p:ph type="sldNum" sz="quarter" idx="12"/>
          </p:nvPr>
        </p:nvSpPr>
        <p:spPr/>
        <p:txBody>
          <a:bodyPr/>
          <a:lstStyle/>
          <a:p>
            <a:fld id="{8D4D1E41-7A09-AB4A-A4E1-09765ADA2698}" type="slidenum">
              <a:rPr kumimoji="1" lang="zh-CN" altLang="en-US" smtClean="0"/>
              <a:pPr/>
              <a:t>130</a:t>
            </a:fld>
            <a:endParaRPr kumimoji="1" lang="zh-CN" altLang="en-US" dirty="0"/>
          </a:p>
        </p:txBody>
      </p:sp>
    </p:spTree>
    <p:extLst>
      <p:ext uri="{BB962C8B-B14F-4D97-AF65-F5344CB8AC3E}">
        <p14:creationId xmlns:p14="http://schemas.microsoft.com/office/powerpoint/2010/main" val="9452545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793DF-C168-4AB8-85E3-1F1F666AC837}"/>
              </a:ext>
            </a:extLst>
          </p:cNvPr>
          <p:cNvSpPr>
            <a:spLocks noGrp="1"/>
          </p:cNvSpPr>
          <p:nvPr>
            <p:ph type="title"/>
          </p:nvPr>
        </p:nvSpPr>
        <p:spPr/>
        <p:txBody>
          <a:bodyPr/>
          <a:lstStyle/>
          <a:p>
            <a:r>
              <a:rPr lang="en-US" altLang="zh-CN" dirty="0"/>
              <a:t>8.5.2 Spring Boot</a:t>
            </a:r>
            <a:r>
              <a:rPr lang="zh-CN" altLang="en-US" dirty="0"/>
              <a:t>整合</a:t>
            </a:r>
            <a:r>
              <a:rPr lang="en-US" altLang="zh-CN" dirty="0"/>
              <a:t>Redis</a:t>
            </a:r>
            <a:endParaRPr lang="zh-CN" altLang="en-US" dirty="0"/>
          </a:p>
        </p:txBody>
      </p:sp>
      <p:sp>
        <p:nvSpPr>
          <p:cNvPr id="4" name="灯片编号占位符 3">
            <a:extLst>
              <a:ext uri="{FF2B5EF4-FFF2-40B4-BE49-F238E27FC236}">
                <a16:creationId xmlns:a16="http://schemas.microsoft.com/office/drawing/2014/main" id="{FE2A3DD2-AF8B-4BD1-993F-6BBDA6CB784E}"/>
              </a:ext>
            </a:extLst>
          </p:cNvPr>
          <p:cNvSpPr>
            <a:spLocks noGrp="1"/>
          </p:cNvSpPr>
          <p:nvPr>
            <p:ph type="sldNum" sz="quarter" idx="12"/>
          </p:nvPr>
        </p:nvSpPr>
        <p:spPr/>
        <p:txBody>
          <a:bodyPr/>
          <a:lstStyle/>
          <a:p>
            <a:fld id="{8D4D1E41-7A09-AB4A-A4E1-09765ADA2698}" type="slidenum">
              <a:rPr kumimoji="1" lang="zh-CN" altLang="en-US" smtClean="0"/>
              <a:pPr/>
              <a:t>131</a:t>
            </a:fld>
            <a:endParaRPr kumimoji="1" lang="zh-CN" altLang="en-US" dirty="0"/>
          </a:p>
        </p:txBody>
      </p:sp>
      <p:sp>
        <p:nvSpPr>
          <p:cNvPr id="5" name="文本框 4">
            <a:extLst>
              <a:ext uri="{FF2B5EF4-FFF2-40B4-BE49-F238E27FC236}">
                <a16:creationId xmlns:a16="http://schemas.microsoft.com/office/drawing/2014/main" id="{1ED08F11-A5D3-403F-A8FA-E3B1F41AF102}"/>
              </a:ext>
            </a:extLst>
          </p:cNvPr>
          <p:cNvSpPr txBox="1"/>
          <p:nvPr/>
        </p:nvSpPr>
        <p:spPr>
          <a:xfrm>
            <a:off x="804232" y="1454227"/>
            <a:ext cx="10829580" cy="1723549"/>
          </a:xfrm>
          <a:prstGeom prst="rect">
            <a:avLst/>
          </a:prstGeom>
          <a:noFill/>
          <a:ln>
            <a:solidFill>
              <a:srgbClr val="C00000"/>
            </a:solidFill>
          </a:ln>
        </p:spPr>
        <p:txBody>
          <a:bodyPr wrap="square" rtlCol="0">
            <a:spAutoFit/>
          </a:bodyPr>
          <a:lstStyle/>
          <a:p>
            <a:pPr algn="just">
              <a:spcBef>
                <a:spcPts val="600"/>
              </a:spcBef>
              <a:spcAft>
                <a:spcPts val="600"/>
              </a:spcAft>
            </a:pPr>
            <a:r>
              <a:rPr lang="de-DE" altLang="zh-CN" sz="2400" b="1" kern="100" dirty="0">
                <a:effectLst/>
                <a:latin typeface="Times New Roman" panose="02020603050405020304" pitchFamily="18" charset="0"/>
                <a:ea typeface="宋体" panose="02010600030101010101" pitchFamily="2" charset="-122"/>
              </a:rPr>
              <a:t>1</a:t>
            </a:r>
            <a:r>
              <a:rPr lang="zh-CN" altLang="zh-CN" sz="2400" b="1" kern="100" dirty="0">
                <a:effectLst/>
                <a:latin typeface="Times New Roman" panose="02020603050405020304" pitchFamily="18" charset="0"/>
                <a:ea typeface="宋体" panose="02010600030101010101" pitchFamily="2" charset="-122"/>
              </a:rPr>
              <a:t>．</a:t>
            </a:r>
            <a:r>
              <a:rPr lang="de-DE" altLang="zh-CN" sz="2400" b="1" kern="100" dirty="0">
                <a:effectLst/>
                <a:latin typeface="Times New Roman" panose="02020603050405020304" pitchFamily="18" charset="0"/>
                <a:ea typeface="宋体" panose="02010600030101010101" pitchFamily="2" charset="-122"/>
              </a:rPr>
              <a:t>Spring Data Redis</a:t>
            </a:r>
            <a:endParaRPr lang="en-US" altLang="zh-CN" sz="2400" b="1" kern="100" dirty="0">
              <a:latin typeface="Times New Roman" panose="02020603050405020304" pitchFamily="18" charset="0"/>
              <a:ea typeface="宋体" panose="02010600030101010101" pitchFamily="2" charset="-122"/>
            </a:endParaRPr>
          </a:p>
          <a:p>
            <a:pPr algn="just">
              <a:spcBef>
                <a:spcPts val="600"/>
              </a:spcBef>
              <a:spcAft>
                <a:spcPts val="600"/>
              </a:spcAft>
            </a:pPr>
            <a:r>
              <a:rPr lang="de-DE" altLang="zh-CN" sz="2400" kern="100" dirty="0">
                <a:effectLst/>
                <a:latin typeface="Times New Roman" panose="02020603050405020304" pitchFamily="18" charset="0"/>
                <a:ea typeface="宋体" panose="02010600030101010101" pitchFamily="2" charset="-122"/>
              </a:rPr>
              <a:t>Spring</a:t>
            </a:r>
            <a:r>
              <a:rPr lang="zh-CN" altLang="zh-CN" sz="2400" kern="100" dirty="0">
                <a:effectLst/>
                <a:latin typeface="Times New Roman" panose="02020603050405020304" pitchFamily="18" charset="0"/>
                <a:ea typeface="宋体" panose="02010600030101010101" pitchFamily="2" charset="-122"/>
              </a:rPr>
              <a:t>对</a:t>
            </a:r>
            <a:r>
              <a:rPr lang="de-DE" altLang="zh-CN" sz="2400" kern="100" dirty="0">
                <a:solidFill>
                  <a:srgbClr val="C00000"/>
                </a:solidFill>
                <a:effectLst/>
                <a:latin typeface="Times New Roman" panose="02020603050405020304" pitchFamily="18" charset="0"/>
                <a:ea typeface="宋体" panose="02010600030101010101" pitchFamily="2" charset="-122"/>
              </a:rPr>
              <a:t>Redis</a:t>
            </a:r>
            <a:r>
              <a:rPr lang="zh-CN" altLang="zh-CN" sz="2400" kern="100" dirty="0">
                <a:effectLst/>
                <a:latin typeface="Times New Roman" panose="02020603050405020304" pitchFamily="18" charset="0"/>
                <a:ea typeface="宋体" panose="02010600030101010101" pitchFamily="2" charset="-122"/>
              </a:rPr>
              <a:t>的支持是通过</a:t>
            </a:r>
            <a:r>
              <a:rPr lang="de-DE" altLang="zh-CN" sz="2400" kern="100" dirty="0">
                <a:solidFill>
                  <a:srgbClr val="C00000"/>
                </a:solidFill>
                <a:effectLst/>
                <a:latin typeface="Times New Roman" panose="02020603050405020304" pitchFamily="18" charset="0"/>
                <a:ea typeface="宋体" panose="02010600030101010101" pitchFamily="2" charset="-122"/>
              </a:rPr>
              <a:t>Spring Data Redis</a:t>
            </a:r>
            <a:r>
              <a:rPr lang="zh-CN" altLang="zh-CN" sz="2400" kern="100" dirty="0">
                <a:effectLst/>
                <a:latin typeface="Times New Roman" panose="02020603050405020304" pitchFamily="18" charset="0"/>
                <a:ea typeface="宋体" panose="02010600030101010101" pitchFamily="2" charset="-122"/>
              </a:rPr>
              <a:t>来实现的。</a:t>
            </a:r>
            <a:r>
              <a:rPr lang="de-DE" altLang="zh-CN" sz="2400" kern="100" dirty="0">
                <a:solidFill>
                  <a:srgbClr val="C00000"/>
                </a:solidFill>
                <a:effectLst/>
                <a:latin typeface="Times New Roman" panose="02020603050405020304" pitchFamily="18" charset="0"/>
                <a:ea typeface="宋体" panose="02010600030101010101" pitchFamily="2" charset="-122"/>
              </a:rPr>
              <a:t>Spring Data Redis</a:t>
            </a:r>
            <a:r>
              <a:rPr lang="zh-CN" altLang="zh-CN" sz="2400" kern="100" dirty="0">
                <a:effectLst/>
                <a:latin typeface="Times New Roman" panose="02020603050405020304" pitchFamily="18" charset="0"/>
                <a:ea typeface="宋体" panose="02010600030101010101" pitchFamily="2" charset="-122"/>
              </a:rPr>
              <a:t>为我们提供了</a:t>
            </a:r>
            <a:r>
              <a:rPr lang="de-DE" altLang="zh-CN" sz="2400" kern="100" dirty="0">
                <a:solidFill>
                  <a:srgbClr val="C00000"/>
                </a:solidFill>
                <a:effectLst/>
                <a:latin typeface="Times New Roman" panose="02020603050405020304" pitchFamily="18" charset="0"/>
                <a:ea typeface="宋体" panose="02010600030101010101" pitchFamily="2" charset="-122"/>
              </a:rPr>
              <a:t>RedisTemplate</a:t>
            </a:r>
            <a:r>
              <a:rPr lang="zh-CN" altLang="zh-CN" sz="2400" kern="100" dirty="0">
                <a:effectLst/>
                <a:latin typeface="Times New Roman" panose="02020603050405020304" pitchFamily="18" charset="0"/>
                <a:ea typeface="宋体" panose="02010600030101010101" pitchFamily="2" charset="-122"/>
              </a:rPr>
              <a:t>和</a:t>
            </a:r>
            <a:r>
              <a:rPr lang="de-DE" altLang="zh-CN" sz="2400" kern="100" dirty="0">
                <a:solidFill>
                  <a:srgbClr val="C00000"/>
                </a:solidFill>
                <a:effectLst/>
                <a:latin typeface="Times New Roman" panose="02020603050405020304" pitchFamily="18" charset="0"/>
                <a:ea typeface="宋体" panose="02010600030101010101" pitchFamily="2" charset="-122"/>
              </a:rPr>
              <a:t>StringRedisTemplate</a:t>
            </a:r>
            <a:r>
              <a:rPr lang="zh-CN" altLang="zh-CN" sz="2400" kern="100" dirty="0">
                <a:effectLst/>
                <a:latin typeface="Times New Roman" panose="02020603050405020304" pitchFamily="18" charset="0"/>
                <a:ea typeface="宋体" panose="02010600030101010101" pitchFamily="2" charset="-122"/>
              </a:rPr>
              <a:t>两个模板来进行数据操作，其中，</a:t>
            </a:r>
            <a:r>
              <a:rPr lang="de-DE" altLang="zh-CN" sz="2400" kern="100" dirty="0">
                <a:solidFill>
                  <a:srgbClr val="C00000"/>
                </a:solidFill>
                <a:effectLst/>
                <a:latin typeface="Times New Roman" panose="02020603050405020304" pitchFamily="18" charset="0"/>
                <a:ea typeface="宋体" panose="02010600030101010101" pitchFamily="2" charset="-122"/>
              </a:rPr>
              <a:t>StringRedisTemplate</a:t>
            </a:r>
            <a:r>
              <a:rPr lang="zh-CN" altLang="zh-CN" sz="2400" kern="100" dirty="0">
                <a:effectLst/>
                <a:latin typeface="Times New Roman" panose="02020603050405020304" pitchFamily="18" charset="0"/>
                <a:ea typeface="宋体" panose="02010600030101010101" pitchFamily="2" charset="-122"/>
              </a:rPr>
              <a:t>只针对键值都是字符串类型的数据进行操作。</a:t>
            </a:r>
          </a:p>
        </p:txBody>
      </p:sp>
      <p:graphicFrame>
        <p:nvGraphicFramePr>
          <p:cNvPr id="6" name="表格 5">
            <a:extLst>
              <a:ext uri="{FF2B5EF4-FFF2-40B4-BE49-F238E27FC236}">
                <a16:creationId xmlns:a16="http://schemas.microsoft.com/office/drawing/2014/main" id="{5094BE64-2FC8-43D1-93A5-A9C650514123}"/>
              </a:ext>
            </a:extLst>
          </p:cNvPr>
          <p:cNvGraphicFramePr>
            <a:graphicFrameLocks noGrp="1"/>
          </p:cNvGraphicFramePr>
          <p:nvPr>
            <p:extLst>
              <p:ext uri="{D42A27DB-BD31-4B8C-83A1-F6EECF244321}">
                <p14:modId xmlns:p14="http://schemas.microsoft.com/office/powerpoint/2010/main" val="2988367652"/>
              </p:ext>
            </p:extLst>
          </p:nvPr>
        </p:nvGraphicFramePr>
        <p:xfrm>
          <a:off x="1762699" y="3472339"/>
          <a:ext cx="7568588" cy="1828800"/>
        </p:xfrm>
        <a:graphic>
          <a:graphicData uri="http://schemas.openxmlformats.org/drawingml/2006/table">
            <a:tbl>
              <a:tblPr firstRow="1" firstCol="1" bandRow="1">
                <a:tableStyleId>{5C22544A-7EE6-4342-B048-85BDC9FD1C3A}</a:tableStyleId>
              </a:tblPr>
              <a:tblGrid>
                <a:gridCol w="2280491">
                  <a:extLst>
                    <a:ext uri="{9D8B030D-6E8A-4147-A177-3AD203B41FA5}">
                      <a16:colId xmlns:a16="http://schemas.microsoft.com/office/drawing/2014/main" val="4261849239"/>
                    </a:ext>
                  </a:extLst>
                </a:gridCol>
                <a:gridCol w="5288097">
                  <a:extLst>
                    <a:ext uri="{9D8B030D-6E8A-4147-A177-3AD203B41FA5}">
                      <a16:colId xmlns:a16="http://schemas.microsoft.com/office/drawing/2014/main" val="363298136"/>
                    </a:ext>
                  </a:extLst>
                </a:gridCol>
              </a:tblGrid>
              <a:tr h="0">
                <a:tc>
                  <a:txBody>
                    <a:bodyPr/>
                    <a:lstStyle/>
                    <a:p>
                      <a:pPr algn="ctr"/>
                      <a:r>
                        <a:rPr lang="zh-CN" sz="2000" kern="100">
                          <a:effectLst/>
                        </a:rPr>
                        <a:t>方  法</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2000" kern="100">
                          <a:effectLst/>
                        </a:rPr>
                        <a:t>说  明</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92943124"/>
                  </a:ext>
                </a:extLst>
              </a:tr>
              <a:tr h="0">
                <a:tc>
                  <a:txBody>
                    <a:bodyPr/>
                    <a:lstStyle/>
                    <a:p>
                      <a:pPr algn="just"/>
                      <a:r>
                        <a:rPr lang="de-DE" sz="2000" kern="100">
                          <a:effectLst/>
                        </a:rPr>
                        <a:t>opsForValue()</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2000" kern="100">
                          <a:effectLst/>
                        </a:rPr>
                        <a:t>操作只有简单属性的数据</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95299755"/>
                  </a:ext>
                </a:extLst>
              </a:tr>
              <a:tr h="0">
                <a:tc>
                  <a:txBody>
                    <a:bodyPr/>
                    <a:lstStyle/>
                    <a:p>
                      <a:pPr algn="just"/>
                      <a:r>
                        <a:rPr lang="de-DE" sz="2000" kern="100">
                          <a:effectLst/>
                        </a:rPr>
                        <a:t>opsForList()</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2000" kern="100">
                          <a:effectLst/>
                        </a:rPr>
                        <a:t>操作含有</a:t>
                      </a:r>
                      <a:r>
                        <a:rPr lang="de-DE" sz="2000" kern="100">
                          <a:effectLst/>
                        </a:rPr>
                        <a:t>List</a:t>
                      </a:r>
                      <a:r>
                        <a:rPr lang="zh-CN" sz="2000" kern="100">
                          <a:effectLst/>
                        </a:rPr>
                        <a:t>的数据</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59545317"/>
                  </a:ext>
                </a:extLst>
              </a:tr>
              <a:tr h="0">
                <a:tc>
                  <a:txBody>
                    <a:bodyPr/>
                    <a:lstStyle/>
                    <a:p>
                      <a:pPr algn="just"/>
                      <a:r>
                        <a:rPr lang="de-DE" sz="2000" kern="100">
                          <a:effectLst/>
                        </a:rPr>
                        <a:t>opsForSet()</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2000" kern="100">
                          <a:effectLst/>
                        </a:rPr>
                        <a:t>操作含有</a:t>
                      </a:r>
                      <a:r>
                        <a:rPr lang="de-DE" sz="2000" kern="100">
                          <a:effectLst/>
                        </a:rPr>
                        <a:t>Set</a:t>
                      </a:r>
                      <a:r>
                        <a:rPr lang="zh-CN" sz="2000" kern="100">
                          <a:effectLst/>
                        </a:rPr>
                        <a:t>的数据</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81341853"/>
                  </a:ext>
                </a:extLst>
              </a:tr>
              <a:tr h="0">
                <a:tc>
                  <a:txBody>
                    <a:bodyPr/>
                    <a:lstStyle/>
                    <a:p>
                      <a:pPr algn="just"/>
                      <a:r>
                        <a:rPr lang="de-DE" sz="2000" kern="100">
                          <a:effectLst/>
                        </a:rPr>
                        <a:t>opsForZSet()</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2000" kern="100">
                          <a:effectLst/>
                        </a:rPr>
                        <a:t>操作含有</a:t>
                      </a:r>
                      <a:r>
                        <a:rPr lang="de-DE" sz="2000" kern="100">
                          <a:effectLst/>
                        </a:rPr>
                        <a:t>Zset</a:t>
                      </a:r>
                      <a:r>
                        <a:rPr lang="zh-CN" sz="2000" kern="100">
                          <a:effectLst/>
                        </a:rPr>
                        <a:t>（有序的</a:t>
                      </a:r>
                      <a:r>
                        <a:rPr lang="de-DE" sz="2000" kern="100">
                          <a:effectLst/>
                        </a:rPr>
                        <a:t>Set</a:t>
                      </a:r>
                      <a:r>
                        <a:rPr lang="zh-CN" sz="2000" kern="100">
                          <a:effectLst/>
                        </a:rPr>
                        <a:t>）的数据</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14424941"/>
                  </a:ext>
                </a:extLst>
              </a:tr>
              <a:tr h="0">
                <a:tc>
                  <a:txBody>
                    <a:bodyPr/>
                    <a:lstStyle/>
                    <a:p>
                      <a:pPr algn="just"/>
                      <a:r>
                        <a:rPr lang="de-DE" sz="2000" kern="100">
                          <a:effectLst/>
                        </a:rPr>
                        <a:t>opsForHash()</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2000" kern="100" dirty="0">
                          <a:effectLst/>
                        </a:rPr>
                        <a:t>操作含有</a:t>
                      </a:r>
                      <a:r>
                        <a:rPr lang="de-DE" sz="2000" kern="100" dirty="0">
                          <a:effectLst/>
                        </a:rPr>
                        <a:t>Hash</a:t>
                      </a:r>
                      <a:r>
                        <a:rPr lang="zh-CN" sz="2000" kern="100" dirty="0">
                          <a:effectLst/>
                        </a:rPr>
                        <a:t>的数据</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3966214"/>
                  </a:ext>
                </a:extLst>
              </a:tr>
            </a:tbl>
          </a:graphicData>
        </a:graphic>
      </p:graphicFrame>
    </p:spTree>
    <p:extLst>
      <p:ext uri="{BB962C8B-B14F-4D97-AF65-F5344CB8AC3E}">
        <p14:creationId xmlns:p14="http://schemas.microsoft.com/office/powerpoint/2010/main" val="385911615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656BC5-3825-4841-A2BA-060AC5FDC7BB}"/>
              </a:ext>
            </a:extLst>
          </p:cNvPr>
          <p:cNvSpPr>
            <a:spLocks noGrp="1"/>
          </p:cNvSpPr>
          <p:nvPr>
            <p:ph type="title"/>
          </p:nvPr>
        </p:nvSpPr>
        <p:spPr/>
        <p:txBody>
          <a:bodyPr/>
          <a:lstStyle/>
          <a:p>
            <a:r>
              <a:rPr lang="en-US" altLang="zh-CN" dirty="0"/>
              <a:t>2</a:t>
            </a:r>
            <a:r>
              <a:rPr lang="zh-CN" altLang="en-US" dirty="0"/>
              <a:t>．</a:t>
            </a:r>
            <a:r>
              <a:rPr lang="en-US" altLang="zh-CN" dirty="0"/>
              <a:t>Serializer</a:t>
            </a:r>
            <a:endParaRPr lang="zh-CN" altLang="en-US" dirty="0"/>
          </a:p>
        </p:txBody>
      </p:sp>
      <p:sp>
        <p:nvSpPr>
          <p:cNvPr id="3" name="内容占位符 2">
            <a:extLst>
              <a:ext uri="{FF2B5EF4-FFF2-40B4-BE49-F238E27FC236}">
                <a16:creationId xmlns:a16="http://schemas.microsoft.com/office/drawing/2014/main" id="{25DE6A1A-2DE4-430F-984F-3CC1ECE0EC50}"/>
              </a:ext>
            </a:extLst>
          </p:cNvPr>
          <p:cNvSpPr>
            <a:spLocks noGrp="1"/>
          </p:cNvSpPr>
          <p:nvPr>
            <p:ph idx="1"/>
          </p:nvPr>
        </p:nvSpPr>
        <p:spPr/>
        <p:txBody>
          <a:bodyPr/>
          <a:lstStyle/>
          <a:p>
            <a:r>
              <a:rPr lang="zh-CN" altLang="en-US" dirty="0"/>
              <a:t>当数据存储到</a:t>
            </a:r>
            <a:r>
              <a:rPr lang="en-US" altLang="zh-CN" dirty="0">
                <a:solidFill>
                  <a:srgbClr val="C00000"/>
                </a:solidFill>
              </a:rPr>
              <a:t>Redis</a:t>
            </a:r>
            <a:r>
              <a:rPr lang="zh-CN" altLang="en-US" dirty="0"/>
              <a:t>时，键和值都是通过</a:t>
            </a:r>
            <a:r>
              <a:rPr lang="en-US" altLang="zh-CN" dirty="0"/>
              <a:t>Spring</a:t>
            </a:r>
            <a:r>
              <a:rPr lang="zh-CN" altLang="en-US" dirty="0"/>
              <a:t>提供的</a:t>
            </a:r>
            <a:r>
              <a:rPr lang="en-US" altLang="zh-CN" dirty="0">
                <a:solidFill>
                  <a:srgbClr val="C00000"/>
                </a:solidFill>
              </a:rPr>
              <a:t>Serializer</a:t>
            </a:r>
            <a:r>
              <a:rPr lang="zh-CN" altLang="en-US" dirty="0"/>
              <a:t>序列化到数据的。</a:t>
            </a:r>
            <a:r>
              <a:rPr lang="en-US" altLang="zh-CN" dirty="0" err="1">
                <a:solidFill>
                  <a:srgbClr val="C00000"/>
                </a:solidFill>
              </a:rPr>
              <a:t>RedisTemplate</a:t>
            </a:r>
            <a:r>
              <a:rPr lang="zh-CN" altLang="en-US" dirty="0"/>
              <a:t>默认使用</a:t>
            </a:r>
            <a:r>
              <a:rPr lang="en-US" altLang="zh-CN" dirty="0" err="1">
                <a:solidFill>
                  <a:srgbClr val="C00000"/>
                </a:solidFill>
              </a:rPr>
              <a:t>JdkSerializationRedisSerializer</a:t>
            </a:r>
            <a:r>
              <a:rPr lang="zh-CN" altLang="en-US" dirty="0"/>
              <a:t>序列化的，</a:t>
            </a:r>
            <a:r>
              <a:rPr lang="en-US" altLang="zh-CN" dirty="0" err="1">
                <a:solidFill>
                  <a:srgbClr val="C00000"/>
                </a:solidFill>
              </a:rPr>
              <a:t>StringRedisTemplate</a:t>
            </a:r>
            <a:r>
              <a:rPr lang="zh-CN" altLang="en-US" dirty="0"/>
              <a:t>默认使用</a:t>
            </a:r>
            <a:r>
              <a:rPr lang="en-US" altLang="zh-CN" dirty="0" err="1">
                <a:solidFill>
                  <a:srgbClr val="C00000"/>
                </a:solidFill>
              </a:rPr>
              <a:t>StringRedisSerializer</a:t>
            </a:r>
            <a:r>
              <a:rPr lang="zh-CN" altLang="en-US" dirty="0"/>
              <a:t>序列化的。</a:t>
            </a:r>
          </a:p>
        </p:txBody>
      </p:sp>
      <p:sp>
        <p:nvSpPr>
          <p:cNvPr id="4" name="灯片编号占位符 3">
            <a:extLst>
              <a:ext uri="{FF2B5EF4-FFF2-40B4-BE49-F238E27FC236}">
                <a16:creationId xmlns:a16="http://schemas.microsoft.com/office/drawing/2014/main" id="{59F178EC-648F-4199-BA76-DCE1314DBCE8}"/>
              </a:ext>
            </a:extLst>
          </p:cNvPr>
          <p:cNvSpPr>
            <a:spLocks noGrp="1"/>
          </p:cNvSpPr>
          <p:nvPr>
            <p:ph type="sldNum" sz="quarter" idx="12"/>
          </p:nvPr>
        </p:nvSpPr>
        <p:spPr/>
        <p:txBody>
          <a:bodyPr/>
          <a:lstStyle/>
          <a:p>
            <a:fld id="{8D4D1E41-7A09-AB4A-A4E1-09765ADA2698}" type="slidenum">
              <a:rPr kumimoji="1" lang="zh-CN" altLang="en-US" smtClean="0"/>
              <a:pPr/>
              <a:t>132</a:t>
            </a:fld>
            <a:endParaRPr kumimoji="1" lang="zh-CN" altLang="en-US" dirty="0"/>
          </a:p>
        </p:txBody>
      </p:sp>
    </p:spTree>
    <p:extLst>
      <p:ext uri="{BB962C8B-B14F-4D97-AF65-F5344CB8AC3E}">
        <p14:creationId xmlns:p14="http://schemas.microsoft.com/office/powerpoint/2010/main" val="351809161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0EB69-B5EE-451E-A7E4-4DF4B1ABC17D}"/>
              </a:ext>
            </a:extLst>
          </p:cNvPr>
          <p:cNvSpPr>
            <a:spLocks noGrp="1"/>
          </p:cNvSpPr>
          <p:nvPr>
            <p:ph type="title"/>
          </p:nvPr>
        </p:nvSpPr>
        <p:spPr/>
        <p:txBody>
          <a:bodyPr/>
          <a:lstStyle/>
          <a:p>
            <a:r>
              <a:rPr lang="en-US" altLang="zh-CN" dirty="0"/>
              <a:t>3</a:t>
            </a:r>
            <a:r>
              <a:rPr lang="zh-CN" altLang="en-US" dirty="0"/>
              <a:t>．</a:t>
            </a:r>
            <a:r>
              <a:rPr lang="en-US" altLang="zh-CN" dirty="0"/>
              <a:t>Spring Boot</a:t>
            </a:r>
            <a:r>
              <a:rPr lang="zh-CN" altLang="en-US" dirty="0"/>
              <a:t>的支持</a:t>
            </a:r>
          </a:p>
        </p:txBody>
      </p:sp>
      <p:sp>
        <p:nvSpPr>
          <p:cNvPr id="4" name="灯片编号占位符 3">
            <a:extLst>
              <a:ext uri="{FF2B5EF4-FFF2-40B4-BE49-F238E27FC236}">
                <a16:creationId xmlns:a16="http://schemas.microsoft.com/office/drawing/2014/main" id="{312C3AD9-A13F-4C8E-9AD6-546889458982}"/>
              </a:ext>
            </a:extLst>
          </p:cNvPr>
          <p:cNvSpPr>
            <a:spLocks noGrp="1"/>
          </p:cNvSpPr>
          <p:nvPr>
            <p:ph type="sldNum" sz="quarter" idx="12"/>
          </p:nvPr>
        </p:nvSpPr>
        <p:spPr/>
        <p:txBody>
          <a:bodyPr/>
          <a:lstStyle/>
          <a:p>
            <a:fld id="{8D4D1E41-7A09-AB4A-A4E1-09765ADA2698}" type="slidenum">
              <a:rPr kumimoji="1" lang="zh-CN" altLang="en-US" smtClean="0"/>
              <a:pPr/>
              <a:t>133</a:t>
            </a:fld>
            <a:endParaRPr kumimoji="1" lang="zh-CN" altLang="en-US" dirty="0"/>
          </a:p>
        </p:txBody>
      </p:sp>
      <p:sp>
        <p:nvSpPr>
          <p:cNvPr id="5" name="文本框 4">
            <a:extLst>
              <a:ext uri="{FF2B5EF4-FFF2-40B4-BE49-F238E27FC236}">
                <a16:creationId xmlns:a16="http://schemas.microsoft.com/office/drawing/2014/main" id="{ACDEC6F6-D605-43D5-A355-08E7B733DC20}"/>
              </a:ext>
            </a:extLst>
          </p:cNvPr>
          <p:cNvSpPr txBox="1"/>
          <p:nvPr/>
        </p:nvSpPr>
        <p:spPr>
          <a:xfrm>
            <a:off x="363557" y="1335079"/>
            <a:ext cx="11325338" cy="2308324"/>
          </a:xfrm>
          <a:prstGeom prst="rect">
            <a:avLst/>
          </a:prstGeom>
          <a:noFill/>
          <a:ln>
            <a:solidFill>
              <a:srgbClr val="C00000"/>
            </a:solidFill>
          </a:ln>
        </p:spPr>
        <p:txBody>
          <a:bodyPr wrap="square" rtlCol="0">
            <a:spAutoFit/>
          </a:bodyPr>
          <a:lstStyle/>
          <a:p>
            <a:pPr algn="just"/>
            <a:r>
              <a:rPr lang="de-DE" altLang="zh-CN" sz="2400" kern="100" dirty="0">
                <a:effectLst/>
                <a:latin typeface="Times New Roman" panose="02020603050405020304" pitchFamily="18" charset="0"/>
                <a:ea typeface="宋体" panose="02010600030101010101" pitchFamily="2" charset="-122"/>
              </a:rPr>
              <a:t>        Spring Boot</a:t>
            </a:r>
            <a:r>
              <a:rPr lang="zh-CN" altLang="zh-CN" sz="2400" kern="100" dirty="0">
                <a:effectLst/>
                <a:latin typeface="Times New Roman" panose="02020603050405020304" pitchFamily="18" charset="0"/>
                <a:ea typeface="宋体" panose="02010600030101010101" pitchFamily="2" charset="-122"/>
              </a:rPr>
              <a:t>对</a:t>
            </a:r>
            <a:r>
              <a:rPr lang="de-DE" altLang="zh-CN" sz="2400" kern="100" dirty="0">
                <a:effectLst/>
                <a:latin typeface="Times New Roman" panose="02020603050405020304" pitchFamily="18" charset="0"/>
                <a:ea typeface="宋体" panose="02010600030101010101" pitchFamily="2" charset="-122"/>
              </a:rPr>
              <a:t>Redis</a:t>
            </a:r>
            <a:r>
              <a:rPr lang="zh-CN" altLang="zh-CN" sz="2400" kern="100" dirty="0">
                <a:effectLst/>
                <a:latin typeface="Times New Roman" panose="02020603050405020304" pitchFamily="18" charset="0"/>
                <a:ea typeface="宋体" panose="02010600030101010101" pitchFamily="2" charset="-122"/>
              </a:rPr>
              <a:t>的支持位于</a:t>
            </a:r>
            <a:r>
              <a:rPr lang="de-DE" altLang="zh-CN" sz="2400" kern="100" dirty="0">
                <a:solidFill>
                  <a:srgbClr val="C00000"/>
                </a:solidFill>
                <a:effectLst/>
                <a:latin typeface="Times New Roman" panose="02020603050405020304" pitchFamily="18" charset="0"/>
                <a:ea typeface="宋体" panose="02010600030101010101" pitchFamily="2" charset="-122"/>
              </a:rPr>
              <a:t>org.springframework.boot.autoconfigure.data.redis</a:t>
            </a:r>
            <a:r>
              <a:rPr lang="zh-CN" altLang="zh-CN" sz="2400" kern="100" dirty="0">
                <a:effectLst/>
                <a:latin typeface="Times New Roman" panose="02020603050405020304" pitchFamily="18" charset="0"/>
                <a:ea typeface="宋体" panose="02010600030101010101" pitchFamily="2" charset="-122"/>
              </a:rPr>
              <a:t>包下。</a:t>
            </a:r>
          </a:p>
          <a:p>
            <a:pPr algn="just"/>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在</a:t>
            </a:r>
            <a:r>
              <a:rPr lang="de-DE" altLang="zh-CN" sz="2400" kern="100" dirty="0">
                <a:solidFill>
                  <a:srgbClr val="C00000"/>
                </a:solidFill>
                <a:effectLst/>
                <a:latin typeface="Times New Roman" panose="02020603050405020304" pitchFamily="18" charset="0"/>
                <a:ea typeface="宋体" panose="02010600030101010101" pitchFamily="2" charset="-122"/>
              </a:rPr>
              <a:t>RedisAutoConfiguration</a:t>
            </a:r>
            <a:r>
              <a:rPr lang="zh-CN" altLang="zh-CN" sz="2400" kern="100" dirty="0">
                <a:effectLst/>
                <a:latin typeface="Times New Roman" panose="02020603050405020304" pitchFamily="18" charset="0"/>
                <a:ea typeface="宋体" panose="02010600030101010101" pitchFamily="2" charset="-122"/>
              </a:rPr>
              <a:t>配置类中，为我们默认配置了</a:t>
            </a:r>
            <a:r>
              <a:rPr lang="de-DE" altLang="zh-CN" sz="2400" kern="100" dirty="0">
                <a:solidFill>
                  <a:srgbClr val="C00000"/>
                </a:solidFill>
                <a:effectLst/>
                <a:latin typeface="Times New Roman" panose="02020603050405020304" pitchFamily="18" charset="0"/>
                <a:ea typeface="宋体" panose="02010600030101010101" pitchFamily="2" charset="-122"/>
              </a:rPr>
              <a:t>RedisTemplate</a:t>
            </a:r>
            <a:r>
              <a:rPr lang="zh-CN" altLang="zh-CN" sz="2400" kern="100" dirty="0">
                <a:effectLst/>
                <a:latin typeface="Times New Roman" panose="02020603050405020304" pitchFamily="18" charset="0"/>
                <a:ea typeface="宋体" panose="02010600030101010101" pitchFamily="2" charset="-122"/>
              </a:rPr>
              <a:t>和</a:t>
            </a:r>
            <a:r>
              <a:rPr lang="de-DE" altLang="zh-CN" sz="2400" kern="100" dirty="0">
                <a:solidFill>
                  <a:srgbClr val="C00000"/>
                </a:solidFill>
                <a:effectLst/>
                <a:latin typeface="Times New Roman" panose="02020603050405020304" pitchFamily="18" charset="0"/>
                <a:ea typeface="宋体" panose="02010600030101010101" pitchFamily="2" charset="-122"/>
              </a:rPr>
              <a:t>StringRedisTemplate</a:t>
            </a:r>
            <a:r>
              <a:rPr lang="zh-CN" altLang="zh-CN" sz="2400" kern="100" dirty="0">
                <a:effectLst/>
                <a:latin typeface="Times New Roman" panose="02020603050405020304" pitchFamily="18" charset="0"/>
                <a:ea typeface="宋体" panose="02010600030101010101" pitchFamily="2" charset="-122"/>
              </a:rPr>
              <a:t>，让我们可以直接使用</a:t>
            </a:r>
            <a:r>
              <a:rPr lang="de-DE" altLang="zh-CN" sz="2400" kern="100" dirty="0">
                <a:effectLst/>
                <a:latin typeface="Times New Roman" panose="02020603050405020304" pitchFamily="18" charset="0"/>
                <a:ea typeface="宋体" panose="02010600030101010101" pitchFamily="2" charset="-122"/>
              </a:rPr>
              <a:t>Redis</a:t>
            </a:r>
            <a:r>
              <a:rPr lang="zh-CN" altLang="zh-CN" sz="2400" kern="100" dirty="0">
                <a:effectLst/>
                <a:latin typeface="Times New Roman" panose="02020603050405020304" pitchFamily="18" charset="0"/>
                <a:ea typeface="宋体" panose="02010600030101010101" pitchFamily="2" charset="-122"/>
              </a:rPr>
              <a:t>存储数据。</a:t>
            </a:r>
          </a:p>
          <a:p>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de-DE" altLang="zh-CN" sz="2400" kern="100" dirty="0">
                <a:solidFill>
                  <a:srgbClr val="C00000"/>
                </a:solidFill>
                <a:effectLst/>
                <a:latin typeface="Times New Roman" panose="02020603050405020304" pitchFamily="18" charset="0"/>
                <a:ea typeface="宋体" panose="02010600030101010101" pitchFamily="2" charset="-122"/>
              </a:rPr>
              <a:t>RedisProperties</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类中，我们看到可以使用以“</a:t>
            </a:r>
            <a:r>
              <a:rPr lang="de-DE" altLang="zh-CN" sz="2400" kern="100" dirty="0">
                <a:solidFill>
                  <a:srgbClr val="C00000"/>
                </a:solidFill>
                <a:effectLst/>
                <a:latin typeface="Times New Roman" panose="02020603050405020304" pitchFamily="18" charset="0"/>
                <a:ea typeface="宋体" panose="02010600030101010101" pitchFamily="2" charset="-122"/>
              </a:rPr>
              <a:t>spring.redis</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”为前缀的属性在</a:t>
            </a:r>
            <a:r>
              <a:rPr lang="de-DE" altLang="zh-CN" sz="2400" kern="100" dirty="0">
                <a:solidFill>
                  <a:srgbClr val="C00000"/>
                </a:solidFill>
                <a:effectLst/>
                <a:latin typeface="Times New Roman" panose="02020603050405020304" pitchFamily="18" charset="0"/>
                <a:ea typeface="宋体" panose="02010600030101010101" pitchFamily="2" charset="-122"/>
              </a:rPr>
              <a:t>application.properties</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中配置</a:t>
            </a:r>
            <a:r>
              <a:rPr lang="de-DE" altLang="zh-CN" sz="2400" kern="100" dirty="0">
                <a:solidFill>
                  <a:srgbClr val="C00000"/>
                </a:solidFill>
                <a:effectLst/>
                <a:latin typeface="Times New Roman" panose="02020603050405020304" pitchFamily="18" charset="0"/>
                <a:ea typeface="宋体" panose="02010600030101010101" pitchFamily="2" charset="-122"/>
              </a:rPr>
              <a:t>Redis</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，主要属性默认配置如下：</a:t>
            </a:r>
            <a:endParaRPr lang="zh-CN" altLang="en-US" sz="2400" dirty="0"/>
          </a:p>
        </p:txBody>
      </p:sp>
      <p:sp>
        <p:nvSpPr>
          <p:cNvPr id="6" name="文本框 5">
            <a:extLst>
              <a:ext uri="{FF2B5EF4-FFF2-40B4-BE49-F238E27FC236}">
                <a16:creationId xmlns:a16="http://schemas.microsoft.com/office/drawing/2014/main" id="{279F50CC-55F7-4557-BDAD-25BD8A116742}"/>
              </a:ext>
            </a:extLst>
          </p:cNvPr>
          <p:cNvSpPr txBox="1"/>
          <p:nvPr/>
        </p:nvSpPr>
        <p:spPr>
          <a:xfrm>
            <a:off x="363557" y="3770962"/>
            <a:ext cx="11325337" cy="2308324"/>
          </a:xfrm>
          <a:prstGeom prst="rect">
            <a:avLst/>
          </a:prstGeom>
          <a:noFill/>
          <a:ln>
            <a:solidFill>
              <a:srgbClr val="C00000"/>
            </a:solidFill>
          </a:ln>
        </p:spPr>
        <p:txBody>
          <a:bodyPr wrap="square" rtlCol="0">
            <a:spAutoFit/>
          </a:bodyPr>
          <a:lstStyle/>
          <a:p>
            <a:pPr algn="just">
              <a:spcBef>
                <a:spcPts val="600"/>
              </a:spcBef>
            </a:pPr>
            <a:r>
              <a:rPr lang="de-DE" altLang="zh-CN" sz="1800" kern="100" dirty="0">
                <a:solidFill>
                  <a:srgbClr val="C00000"/>
                </a:solidFill>
                <a:effectLst/>
                <a:latin typeface="Times New Roman" panose="02020603050405020304" pitchFamily="18" charset="0"/>
                <a:ea typeface="宋体" panose="02010600030101010101" pitchFamily="2" charset="-122"/>
              </a:rPr>
              <a:t>spring.redis.database </a:t>
            </a:r>
            <a:r>
              <a:rPr lang="de-DE" altLang="zh-CN" sz="1800" kern="100" dirty="0">
                <a:effectLst/>
                <a:latin typeface="Times New Roman" panose="02020603050405020304" pitchFamily="18" charset="0"/>
                <a:ea typeface="宋体" panose="02010600030101010101" pitchFamily="2" charset="-122"/>
              </a:rPr>
              <a:t>= 0 #</a:t>
            </a:r>
            <a:r>
              <a:rPr lang="zh-CN" altLang="zh-CN" sz="1800" kern="100" dirty="0">
                <a:effectLst/>
                <a:latin typeface="Times New Roman" panose="02020603050405020304" pitchFamily="18" charset="0"/>
                <a:ea typeface="宋体" panose="02010600030101010101" pitchFamily="2" charset="-122"/>
              </a:rPr>
              <a:t>数据库名</a:t>
            </a:r>
            <a:r>
              <a:rPr lang="de-DE" altLang="zh-CN" sz="1800" kern="100" dirty="0">
                <a:effectLst/>
                <a:latin typeface="Times New Roman" panose="02020603050405020304" pitchFamily="18" charset="0"/>
                <a:ea typeface="宋体" panose="02010600030101010101" pitchFamily="2" charset="-122"/>
              </a:rPr>
              <a:t>db0</a:t>
            </a:r>
            <a:endParaRPr lang="zh-CN" altLang="zh-CN" sz="1800" kern="100" dirty="0">
              <a:effectLst/>
              <a:latin typeface="Times New Roman" panose="02020603050405020304" pitchFamily="18" charset="0"/>
              <a:ea typeface="宋体" panose="02010600030101010101" pitchFamily="2" charset="-122"/>
            </a:endParaRPr>
          </a:p>
          <a:p>
            <a:pPr algn="just"/>
            <a:r>
              <a:rPr lang="de-DE" altLang="zh-CN" sz="1800" kern="100" dirty="0">
                <a:solidFill>
                  <a:srgbClr val="C00000"/>
                </a:solidFill>
                <a:effectLst/>
                <a:latin typeface="Times New Roman" panose="02020603050405020304" pitchFamily="18" charset="0"/>
                <a:ea typeface="宋体" panose="02010600030101010101" pitchFamily="2" charset="-122"/>
              </a:rPr>
              <a:t>spring.redis.host </a:t>
            </a:r>
            <a:r>
              <a:rPr lang="de-DE" altLang="zh-CN" sz="1800" kern="100" dirty="0">
                <a:effectLst/>
                <a:latin typeface="Times New Roman" panose="02020603050405020304" pitchFamily="18" charset="0"/>
                <a:ea typeface="宋体" panose="02010600030101010101" pitchFamily="2" charset="-122"/>
              </a:rPr>
              <a:t>= localhost #</a:t>
            </a:r>
            <a:r>
              <a:rPr lang="zh-CN" altLang="zh-CN" sz="1800" kern="100" dirty="0">
                <a:effectLst/>
                <a:latin typeface="Times New Roman" panose="02020603050405020304" pitchFamily="18" charset="0"/>
                <a:ea typeface="宋体" panose="02010600030101010101" pitchFamily="2" charset="-122"/>
              </a:rPr>
              <a:t>服务器地址</a:t>
            </a:r>
          </a:p>
          <a:p>
            <a:pPr algn="just"/>
            <a:r>
              <a:rPr lang="de-DE" altLang="zh-CN" sz="1800" kern="100" dirty="0">
                <a:solidFill>
                  <a:srgbClr val="C00000"/>
                </a:solidFill>
                <a:effectLst/>
                <a:latin typeface="Times New Roman" panose="02020603050405020304" pitchFamily="18" charset="0"/>
                <a:ea typeface="宋体" panose="02010600030101010101" pitchFamily="2" charset="-122"/>
              </a:rPr>
              <a:t>spring.redis.port </a:t>
            </a:r>
            <a:r>
              <a:rPr lang="de-DE" altLang="zh-CN" sz="1800" kern="100" dirty="0">
                <a:effectLst/>
                <a:latin typeface="Times New Roman" panose="02020603050405020304" pitchFamily="18" charset="0"/>
                <a:ea typeface="宋体" panose="02010600030101010101" pitchFamily="2" charset="-122"/>
              </a:rPr>
              <a:t>= 6379 #</a:t>
            </a:r>
            <a:r>
              <a:rPr lang="zh-CN" altLang="zh-CN" sz="1800" kern="100" dirty="0">
                <a:effectLst/>
                <a:latin typeface="Times New Roman" panose="02020603050405020304" pitchFamily="18" charset="0"/>
                <a:ea typeface="宋体" panose="02010600030101010101" pitchFamily="2" charset="-122"/>
              </a:rPr>
              <a:t>连接端口号</a:t>
            </a:r>
          </a:p>
          <a:p>
            <a:pPr algn="just"/>
            <a:r>
              <a:rPr lang="de-DE" altLang="zh-CN" sz="1800" kern="100" dirty="0">
                <a:solidFill>
                  <a:srgbClr val="C00000"/>
                </a:solidFill>
                <a:effectLst/>
                <a:latin typeface="Times New Roman" panose="02020603050405020304" pitchFamily="18" charset="0"/>
                <a:ea typeface="宋体" panose="02010600030101010101" pitchFamily="2" charset="-122"/>
              </a:rPr>
              <a:t>spring.redis.max-idle </a:t>
            </a:r>
            <a:r>
              <a:rPr lang="de-DE" altLang="zh-CN" sz="1800" kern="100" dirty="0">
                <a:effectLst/>
                <a:latin typeface="Times New Roman" panose="02020603050405020304" pitchFamily="18" charset="0"/>
                <a:ea typeface="宋体" panose="02010600030101010101" pitchFamily="2" charset="-122"/>
              </a:rPr>
              <a:t>= 8 #</a:t>
            </a:r>
            <a:r>
              <a:rPr lang="zh-CN" altLang="zh-CN" sz="1800" kern="100" dirty="0">
                <a:effectLst/>
                <a:latin typeface="Times New Roman" panose="02020603050405020304" pitchFamily="18" charset="0"/>
                <a:ea typeface="宋体" panose="02010600030101010101" pitchFamily="2" charset="-122"/>
              </a:rPr>
              <a:t>连接池的最大连接数</a:t>
            </a:r>
            <a:endParaRPr lang="en-US" altLang="zh-CN" sz="1800" kern="100" dirty="0">
              <a:effectLst/>
              <a:latin typeface="Times New Roman" panose="02020603050405020304" pitchFamily="18" charset="0"/>
              <a:ea typeface="宋体" panose="02010600030101010101" pitchFamily="2" charset="-122"/>
            </a:endParaRPr>
          </a:p>
          <a:p>
            <a:pPr algn="just"/>
            <a:r>
              <a:rPr lang="de-DE" altLang="zh-CN" sz="1800" kern="100" dirty="0">
                <a:solidFill>
                  <a:srgbClr val="C00000"/>
                </a:solidFill>
                <a:effectLst/>
                <a:latin typeface="Times New Roman" panose="02020603050405020304" pitchFamily="18" charset="0"/>
                <a:ea typeface="宋体" panose="02010600030101010101" pitchFamily="2" charset="-122"/>
              </a:rPr>
              <a:t>spring.redis.min-idle </a:t>
            </a:r>
            <a:r>
              <a:rPr lang="de-DE" altLang="zh-CN" sz="1800" kern="100" dirty="0">
                <a:effectLst/>
                <a:latin typeface="Times New Roman" panose="02020603050405020304" pitchFamily="18" charset="0"/>
                <a:ea typeface="宋体" panose="02010600030101010101" pitchFamily="2" charset="-122"/>
              </a:rPr>
              <a:t>= 0 #</a:t>
            </a:r>
            <a:r>
              <a:rPr lang="zh-CN" altLang="zh-CN" sz="1800" kern="100" dirty="0">
                <a:effectLst/>
                <a:latin typeface="Times New Roman" panose="02020603050405020304" pitchFamily="18" charset="0"/>
                <a:ea typeface="宋体" panose="02010600030101010101" pitchFamily="2" charset="-122"/>
              </a:rPr>
              <a:t>连接池的最小连接数</a:t>
            </a:r>
            <a:endParaRPr lang="en-US" altLang="zh-CN" sz="1800" kern="100" dirty="0">
              <a:effectLst/>
              <a:latin typeface="Times New Roman" panose="02020603050405020304" pitchFamily="18" charset="0"/>
              <a:ea typeface="宋体" panose="02010600030101010101" pitchFamily="2" charset="-122"/>
            </a:endParaRPr>
          </a:p>
          <a:p>
            <a:pPr algn="just"/>
            <a:r>
              <a:rPr lang="de-DE" altLang="zh-CN" sz="1800" kern="100" dirty="0">
                <a:solidFill>
                  <a:srgbClr val="C00000"/>
                </a:solidFill>
                <a:effectLst/>
                <a:latin typeface="Times New Roman" panose="02020603050405020304" pitchFamily="18" charset="0"/>
                <a:ea typeface="宋体" panose="02010600030101010101" pitchFamily="2" charset="-122"/>
              </a:rPr>
              <a:t>spring.redis.max-active </a:t>
            </a:r>
            <a:r>
              <a:rPr lang="de-DE" altLang="zh-CN" sz="1800" kern="100" dirty="0">
                <a:effectLst/>
                <a:latin typeface="Times New Roman" panose="02020603050405020304" pitchFamily="18" charset="0"/>
                <a:ea typeface="宋体" panose="02010600030101010101" pitchFamily="2" charset="-122"/>
              </a:rPr>
              <a:t>= 8 #</a:t>
            </a:r>
            <a:r>
              <a:rPr lang="zh-CN" altLang="zh-CN" sz="1800" kern="100" dirty="0">
                <a:effectLst/>
                <a:latin typeface="Times New Roman" panose="02020603050405020304" pitchFamily="18" charset="0"/>
                <a:ea typeface="宋体" panose="02010600030101010101" pitchFamily="2" charset="-122"/>
              </a:rPr>
              <a:t>在给定时间连接池可以分配的最大连接数</a:t>
            </a:r>
          </a:p>
          <a:p>
            <a:r>
              <a:rPr lang="de-DE" altLang="zh-CN" sz="1800" kern="100" dirty="0">
                <a:solidFill>
                  <a:srgbClr val="C00000"/>
                </a:solidFill>
                <a:effectLst/>
                <a:latin typeface="Times New Roman" panose="02020603050405020304" pitchFamily="18" charset="0"/>
                <a:ea typeface="宋体" panose="02010600030101010101" pitchFamily="2" charset="-122"/>
              </a:rPr>
              <a:t>spring.redis.max-wait </a:t>
            </a:r>
            <a:r>
              <a:rPr lang="de-DE" altLang="zh-CN" sz="1800" kern="100" dirty="0">
                <a:effectLst/>
                <a:latin typeface="Times New Roman" panose="02020603050405020304" pitchFamily="18" charset="0"/>
                <a:ea typeface="宋体" panose="02010600030101010101" pitchFamily="2" charset="-122"/>
              </a:rPr>
              <a:t>= -1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当池被耗尽时，抛出异常之前连接分配应该阻塞的最大时间量。（以毫秒为单位）。使用负值表示无限期地阻止。</a:t>
            </a:r>
            <a:endParaRPr lang="zh-CN" altLang="en-US" dirty="0"/>
          </a:p>
        </p:txBody>
      </p:sp>
      <p:sp>
        <p:nvSpPr>
          <p:cNvPr id="7" name="文本框 6">
            <a:extLst>
              <a:ext uri="{FF2B5EF4-FFF2-40B4-BE49-F238E27FC236}">
                <a16:creationId xmlns:a16="http://schemas.microsoft.com/office/drawing/2014/main" id="{7A36EF1A-FCFE-42B4-9460-A02A82F92D92}"/>
              </a:ext>
            </a:extLst>
          </p:cNvPr>
          <p:cNvSpPr txBox="1"/>
          <p:nvPr/>
        </p:nvSpPr>
        <p:spPr>
          <a:xfrm>
            <a:off x="363557" y="6169708"/>
            <a:ext cx="11325338" cy="646331"/>
          </a:xfrm>
          <a:prstGeom prst="rect">
            <a:avLst/>
          </a:prstGeom>
          <a:noFill/>
          <a:ln>
            <a:solidFill>
              <a:srgbClr val="C00000"/>
            </a:solidFill>
          </a:ln>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因此，在</a:t>
            </a:r>
            <a:r>
              <a:rPr lang="de-DE" altLang="zh-CN" sz="1800" kern="100" dirty="0">
                <a:effectLst/>
                <a:latin typeface="Times New Roman" panose="02020603050405020304" pitchFamily="18" charset="0"/>
                <a:ea typeface="宋体" panose="02010600030101010101" pitchFamily="2" charset="-122"/>
              </a:rPr>
              <a:t>Spring Boot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应用中，我们只要引入</a:t>
            </a:r>
            <a:r>
              <a:rPr lang="de-DE" altLang="zh-CN" sz="1800" kern="100" dirty="0">
                <a:solidFill>
                  <a:srgbClr val="C00000"/>
                </a:solidFill>
                <a:effectLst/>
                <a:latin typeface="Times New Roman" panose="02020603050405020304" pitchFamily="18" charset="0"/>
                <a:ea typeface="宋体" panose="02010600030101010101" pitchFamily="2" charset="-122"/>
              </a:rPr>
              <a:t>spring-boot-starter-data-redis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依赖就可以使用默认配置的</a:t>
            </a:r>
            <a:r>
              <a:rPr lang="de-DE" altLang="zh-CN" sz="1800" kern="100" dirty="0">
                <a:solidFill>
                  <a:srgbClr val="C00000"/>
                </a:solidFill>
                <a:effectLst/>
                <a:latin typeface="Times New Roman" panose="02020603050405020304" pitchFamily="18" charset="0"/>
                <a:ea typeface="宋体" panose="02010600030101010101" pitchFamily="2" charset="-122"/>
              </a:rPr>
              <a:t>Redis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进行数据操作。</a:t>
            </a:r>
            <a:endParaRPr lang="zh-CN" altLang="en-US" dirty="0"/>
          </a:p>
        </p:txBody>
      </p:sp>
    </p:spTree>
    <p:extLst>
      <p:ext uri="{BB962C8B-B14F-4D97-AF65-F5344CB8AC3E}">
        <p14:creationId xmlns:p14="http://schemas.microsoft.com/office/powerpoint/2010/main" val="216722960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5FF7E-C17B-4FE5-9492-9B866BA81E84}"/>
              </a:ext>
            </a:extLst>
          </p:cNvPr>
          <p:cNvSpPr>
            <a:spLocks noGrp="1"/>
          </p:cNvSpPr>
          <p:nvPr>
            <p:ph type="title"/>
          </p:nvPr>
        </p:nvSpPr>
        <p:spPr/>
        <p:txBody>
          <a:bodyPr/>
          <a:lstStyle/>
          <a:p>
            <a:r>
              <a:rPr lang="en-US" altLang="zh-CN" dirty="0"/>
              <a:t>8.5 Redis</a:t>
            </a:r>
            <a:endParaRPr lang="zh-CN" altLang="en-US" dirty="0"/>
          </a:p>
        </p:txBody>
      </p:sp>
      <p:sp>
        <p:nvSpPr>
          <p:cNvPr id="3" name="内容占位符 2">
            <a:extLst>
              <a:ext uri="{FF2B5EF4-FFF2-40B4-BE49-F238E27FC236}">
                <a16:creationId xmlns:a16="http://schemas.microsoft.com/office/drawing/2014/main" id="{4311D1AE-E789-4F7A-B63C-EB19B6DD92CF}"/>
              </a:ext>
            </a:extLst>
          </p:cNvPr>
          <p:cNvSpPr>
            <a:spLocks noGrp="1"/>
          </p:cNvSpPr>
          <p:nvPr>
            <p:ph idx="1"/>
          </p:nvPr>
        </p:nvSpPr>
        <p:spPr/>
        <p:txBody>
          <a:bodyPr/>
          <a:lstStyle/>
          <a:p>
            <a:r>
              <a:rPr lang="en-US" altLang="zh-CN" dirty="0"/>
              <a:t>8.5.1 </a:t>
            </a:r>
            <a:r>
              <a:rPr lang="zh-CN" altLang="en-US" dirty="0"/>
              <a:t>安装</a:t>
            </a:r>
            <a:r>
              <a:rPr lang="en-US" altLang="zh-CN" dirty="0"/>
              <a:t>Redis</a:t>
            </a:r>
          </a:p>
          <a:p>
            <a:r>
              <a:rPr lang="en-US" altLang="zh-CN" dirty="0"/>
              <a:t>8.5.2 Spring Boot</a:t>
            </a:r>
            <a:r>
              <a:rPr lang="zh-CN" altLang="en-US" dirty="0"/>
              <a:t>整合</a:t>
            </a:r>
            <a:r>
              <a:rPr lang="en-US" altLang="zh-CN" dirty="0"/>
              <a:t>Redis</a:t>
            </a:r>
          </a:p>
          <a:p>
            <a:r>
              <a:rPr lang="en-US" altLang="zh-CN" dirty="0">
                <a:solidFill>
                  <a:srgbClr val="C00000"/>
                </a:solidFill>
              </a:rPr>
              <a:t>8.5.3 </a:t>
            </a:r>
            <a:r>
              <a:rPr lang="zh-CN" altLang="en-US" dirty="0">
                <a:solidFill>
                  <a:srgbClr val="C00000"/>
                </a:solidFill>
              </a:rPr>
              <a:t>使用</a:t>
            </a:r>
            <a:r>
              <a:rPr lang="en-US" altLang="zh-CN" dirty="0" err="1">
                <a:solidFill>
                  <a:srgbClr val="C00000"/>
                </a:solidFill>
              </a:rPr>
              <a:t>StringRedisTemplate</a:t>
            </a:r>
            <a:r>
              <a:rPr lang="zh-CN" altLang="en-US" dirty="0">
                <a:solidFill>
                  <a:srgbClr val="C00000"/>
                </a:solidFill>
              </a:rPr>
              <a:t>和</a:t>
            </a:r>
            <a:r>
              <a:rPr lang="en-US" altLang="zh-CN" dirty="0" err="1">
                <a:solidFill>
                  <a:srgbClr val="C00000"/>
                </a:solidFill>
              </a:rPr>
              <a:t>RedisTemplate</a:t>
            </a:r>
            <a:endParaRPr lang="zh-CN" altLang="en-US" dirty="0">
              <a:solidFill>
                <a:srgbClr val="C00000"/>
              </a:solidFill>
            </a:endParaRPr>
          </a:p>
        </p:txBody>
      </p:sp>
      <p:sp>
        <p:nvSpPr>
          <p:cNvPr id="4" name="灯片编号占位符 3">
            <a:extLst>
              <a:ext uri="{FF2B5EF4-FFF2-40B4-BE49-F238E27FC236}">
                <a16:creationId xmlns:a16="http://schemas.microsoft.com/office/drawing/2014/main" id="{E3D156A4-ECFE-453F-A6A4-E4C468FDBD2F}"/>
              </a:ext>
            </a:extLst>
          </p:cNvPr>
          <p:cNvSpPr>
            <a:spLocks noGrp="1"/>
          </p:cNvSpPr>
          <p:nvPr>
            <p:ph type="sldNum" sz="quarter" idx="12"/>
          </p:nvPr>
        </p:nvSpPr>
        <p:spPr/>
        <p:txBody>
          <a:bodyPr/>
          <a:lstStyle/>
          <a:p>
            <a:fld id="{8D4D1E41-7A09-AB4A-A4E1-09765ADA2698}" type="slidenum">
              <a:rPr kumimoji="1" lang="zh-CN" altLang="en-US" smtClean="0"/>
              <a:pPr/>
              <a:t>134</a:t>
            </a:fld>
            <a:endParaRPr kumimoji="1" lang="zh-CN" altLang="en-US" dirty="0"/>
          </a:p>
        </p:txBody>
      </p:sp>
    </p:spTree>
    <p:extLst>
      <p:ext uri="{BB962C8B-B14F-4D97-AF65-F5344CB8AC3E}">
        <p14:creationId xmlns:p14="http://schemas.microsoft.com/office/powerpoint/2010/main" val="148971665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FC0E08-2092-44AF-B12F-86D56DFDB7B5}"/>
              </a:ext>
            </a:extLst>
          </p:cNvPr>
          <p:cNvSpPr>
            <a:spLocks noGrp="1"/>
          </p:cNvSpPr>
          <p:nvPr>
            <p:ph type="title"/>
          </p:nvPr>
        </p:nvSpPr>
        <p:spPr/>
        <p:txBody>
          <a:bodyPr>
            <a:normAutofit/>
          </a:bodyPr>
          <a:lstStyle/>
          <a:p>
            <a:r>
              <a:rPr lang="en-US" altLang="zh-CN" sz="2800" dirty="0"/>
              <a:t>8.5.3 </a:t>
            </a:r>
            <a:r>
              <a:rPr lang="zh-CN" altLang="en-US" sz="2800" dirty="0"/>
              <a:t>使用</a:t>
            </a:r>
            <a:r>
              <a:rPr lang="en-US" altLang="zh-CN" sz="2800" dirty="0" err="1"/>
              <a:t>StringRedisTemplate</a:t>
            </a:r>
            <a:r>
              <a:rPr lang="zh-CN" altLang="en-US" sz="2800" dirty="0"/>
              <a:t>和</a:t>
            </a:r>
            <a:r>
              <a:rPr lang="en-US" altLang="zh-CN" sz="2800" dirty="0" err="1"/>
              <a:t>RedisTemplate</a:t>
            </a:r>
            <a:endParaRPr lang="zh-CN" altLang="en-US" sz="2800" dirty="0"/>
          </a:p>
        </p:txBody>
      </p:sp>
      <p:sp>
        <p:nvSpPr>
          <p:cNvPr id="3" name="内容占位符 2">
            <a:extLst>
              <a:ext uri="{FF2B5EF4-FFF2-40B4-BE49-F238E27FC236}">
                <a16:creationId xmlns:a16="http://schemas.microsoft.com/office/drawing/2014/main" id="{69D01FA3-2815-4FE6-8AA1-CF1B9A401857}"/>
              </a:ext>
            </a:extLst>
          </p:cNvPr>
          <p:cNvSpPr>
            <a:spLocks noGrp="1"/>
          </p:cNvSpPr>
          <p:nvPr>
            <p:ph idx="1"/>
          </p:nvPr>
        </p:nvSpPr>
        <p:spPr/>
        <p:txBody>
          <a:bodyPr/>
          <a:lstStyle/>
          <a:p>
            <a:r>
              <a:rPr lang="en-US" altLang="zh-CN" dirty="0"/>
              <a:t>【</a:t>
            </a:r>
            <a:r>
              <a:rPr lang="zh-CN" altLang="en-US" dirty="0"/>
              <a:t>例</a:t>
            </a:r>
            <a:r>
              <a:rPr lang="en-US" altLang="zh-CN" dirty="0"/>
              <a:t>8-11】</a:t>
            </a:r>
            <a:r>
              <a:rPr lang="zh-CN" altLang="en-US" dirty="0"/>
              <a:t>在</a:t>
            </a:r>
            <a:r>
              <a:rPr lang="en-US" altLang="zh-CN" dirty="0"/>
              <a:t>Spring Boot</a:t>
            </a:r>
            <a:r>
              <a:rPr lang="zh-CN" altLang="en-US" dirty="0"/>
              <a:t>应用中使用</a:t>
            </a:r>
            <a:r>
              <a:rPr lang="en-US" altLang="zh-CN" dirty="0" err="1">
                <a:solidFill>
                  <a:srgbClr val="C00000"/>
                </a:solidFill>
              </a:rPr>
              <a:t>StringRedisTemplate</a:t>
            </a:r>
            <a:r>
              <a:rPr lang="zh-CN" altLang="en-US" dirty="0"/>
              <a:t>和</a:t>
            </a:r>
            <a:r>
              <a:rPr lang="en-US" altLang="zh-CN" dirty="0" err="1">
                <a:solidFill>
                  <a:srgbClr val="C00000"/>
                </a:solidFill>
              </a:rPr>
              <a:t>RedisTemplate</a:t>
            </a:r>
            <a:r>
              <a:rPr lang="zh-CN" altLang="en-US" dirty="0"/>
              <a:t>模板访问操作</a:t>
            </a:r>
            <a:r>
              <a:rPr lang="en-US" altLang="zh-CN" dirty="0">
                <a:solidFill>
                  <a:srgbClr val="C00000"/>
                </a:solidFill>
              </a:rPr>
              <a:t>Redis</a:t>
            </a:r>
            <a:r>
              <a:rPr lang="zh-CN" altLang="en-US" dirty="0"/>
              <a:t>数据库。</a:t>
            </a:r>
          </a:p>
        </p:txBody>
      </p:sp>
      <p:sp>
        <p:nvSpPr>
          <p:cNvPr id="4" name="灯片编号占位符 3">
            <a:extLst>
              <a:ext uri="{FF2B5EF4-FFF2-40B4-BE49-F238E27FC236}">
                <a16:creationId xmlns:a16="http://schemas.microsoft.com/office/drawing/2014/main" id="{1B7A6722-C077-48CF-A2FC-226317F7FD35}"/>
              </a:ext>
            </a:extLst>
          </p:cNvPr>
          <p:cNvSpPr>
            <a:spLocks noGrp="1"/>
          </p:cNvSpPr>
          <p:nvPr>
            <p:ph type="sldNum" sz="quarter" idx="12"/>
          </p:nvPr>
        </p:nvSpPr>
        <p:spPr/>
        <p:txBody>
          <a:bodyPr/>
          <a:lstStyle/>
          <a:p>
            <a:fld id="{8D4D1E41-7A09-AB4A-A4E1-09765ADA2698}" type="slidenum">
              <a:rPr kumimoji="1" lang="zh-CN" altLang="en-US" smtClean="0"/>
              <a:pPr/>
              <a:t>135</a:t>
            </a:fld>
            <a:endParaRPr kumimoji="1" lang="zh-CN" altLang="en-US" dirty="0"/>
          </a:p>
        </p:txBody>
      </p:sp>
      <p:sp>
        <p:nvSpPr>
          <p:cNvPr id="5" name="文本框 4">
            <a:extLst>
              <a:ext uri="{FF2B5EF4-FFF2-40B4-BE49-F238E27FC236}">
                <a16:creationId xmlns:a16="http://schemas.microsoft.com/office/drawing/2014/main" id="{E6C89317-7962-409D-8348-FDD7B0DCAFF3}"/>
              </a:ext>
            </a:extLst>
          </p:cNvPr>
          <p:cNvSpPr txBox="1"/>
          <p:nvPr/>
        </p:nvSpPr>
        <p:spPr>
          <a:xfrm>
            <a:off x="838200" y="2699133"/>
            <a:ext cx="10515600" cy="2869183"/>
          </a:xfrm>
          <a:prstGeom prst="rect">
            <a:avLst/>
          </a:prstGeom>
          <a:noFill/>
          <a:ln>
            <a:solidFill>
              <a:srgbClr val="C00000"/>
            </a:solidFill>
          </a:ln>
        </p:spPr>
        <p:txBody>
          <a:bodyPr wrap="square" rtlCol="0">
            <a:spAutoFit/>
          </a:bodyPr>
          <a:lstStyle/>
          <a:p>
            <a:pPr algn="just">
              <a:lnSpc>
                <a:spcPct val="150000"/>
              </a:lnSpc>
              <a:spcBef>
                <a:spcPts val="600"/>
              </a:spcBef>
              <a:spcAft>
                <a:spcPts val="600"/>
              </a:spcAft>
            </a:pPr>
            <a:r>
              <a:rPr lang="de-DE" altLang="zh-CN" sz="2400" b="1" kern="100" dirty="0">
                <a:effectLst/>
                <a:latin typeface="Times New Roman" panose="02020603050405020304" pitchFamily="18" charset="0"/>
                <a:ea typeface="宋体" panose="02010600030101010101" pitchFamily="2" charset="-122"/>
              </a:rPr>
              <a:t>1</a:t>
            </a:r>
            <a:r>
              <a:rPr lang="zh-CN" altLang="zh-CN" sz="2400" b="1" kern="100" dirty="0">
                <a:effectLst/>
                <a:latin typeface="Times New Roman" panose="02020603050405020304" pitchFamily="18" charset="0"/>
                <a:ea typeface="宋体" panose="02010600030101010101" pitchFamily="2" charset="-122"/>
              </a:rPr>
              <a:t>．创建基于</a:t>
            </a:r>
            <a:r>
              <a:rPr lang="de-DE" altLang="zh-CN" sz="2400" b="1" kern="100" dirty="0">
                <a:effectLst/>
                <a:latin typeface="Times New Roman" panose="02020603050405020304" pitchFamily="18" charset="0"/>
                <a:ea typeface="宋体" panose="02010600030101010101" pitchFamily="2" charset="-122"/>
              </a:rPr>
              <a:t>spring-boot-starter-data-redis</a:t>
            </a:r>
            <a:r>
              <a:rPr lang="zh-CN" altLang="zh-CN" sz="2400" b="1" kern="100" dirty="0">
                <a:effectLst/>
                <a:latin typeface="Times New Roman" panose="02020603050405020304" pitchFamily="18" charset="0"/>
                <a:ea typeface="宋体" panose="02010600030101010101" pitchFamily="2" charset="-122"/>
              </a:rPr>
              <a:t>依赖的</a:t>
            </a:r>
            <a:r>
              <a:rPr lang="de-DE" altLang="zh-CN" sz="2400" b="1" kern="100" dirty="0">
                <a:effectLst/>
                <a:latin typeface="Times New Roman" panose="02020603050405020304" pitchFamily="18" charset="0"/>
                <a:ea typeface="宋体" panose="02010600030101010101" pitchFamily="2" charset="-122"/>
              </a:rPr>
              <a:t>Spring Boot Web</a:t>
            </a:r>
            <a:r>
              <a:rPr lang="zh-CN" altLang="zh-CN" sz="2400" b="1" kern="100" dirty="0">
                <a:effectLst/>
                <a:latin typeface="Times New Roman" panose="02020603050405020304" pitchFamily="18" charset="0"/>
                <a:ea typeface="宋体" panose="02010600030101010101" pitchFamily="2" charset="-122"/>
              </a:rPr>
              <a:t>应用</a:t>
            </a:r>
            <a:r>
              <a:rPr lang="de-DE" altLang="zh-CN" sz="2400" b="1" kern="100" dirty="0">
                <a:effectLst/>
                <a:latin typeface="Times New Roman" panose="02020603050405020304" pitchFamily="18" charset="0"/>
                <a:ea typeface="宋体" panose="02010600030101010101" pitchFamily="2" charset="-122"/>
              </a:rPr>
              <a:t>ch8_8</a:t>
            </a:r>
            <a:endParaRPr lang="zh-CN" altLang="zh-CN" sz="2400" kern="100" dirty="0">
              <a:effectLst/>
              <a:latin typeface="Times New Roman" panose="02020603050405020304" pitchFamily="18" charset="0"/>
              <a:ea typeface="宋体" panose="02010600030101010101" pitchFamily="2" charset="-122"/>
            </a:endParaRPr>
          </a:p>
          <a:p>
            <a:pPr algn="just">
              <a:lnSpc>
                <a:spcPct val="150000"/>
              </a:lnSpc>
            </a:pPr>
            <a:r>
              <a:rPr lang="zh-CN" altLang="zh-CN" sz="2400" kern="100" dirty="0">
                <a:effectLst/>
                <a:latin typeface="Times New Roman" panose="02020603050405020304" pitchFamily="18" charset="0"/>
                <a:ea typeface="宋体" panose="02010600030101010101" pitchFamily="2" charset="-122"/>
              </a:rPr>
              <a:t>创建基于</a:t>
            </a:r>
            <a:r>
              <a:rPr lang="de-DE" altLang="zh-CN" sz="2400" kern="100" dirty="0">
                <a:solidFill>
                  <a:srgbClr val="C00000"/>
                </a:solidFill>
                <a:effectLst/>
                <a:latin typeface="Times New Roman" panose="02020603050405020304" pitchFamily="18" charset="0"/>
                <a:ea typeface="宋体" panose="02010600030101010101" pitchFamily="2" charset="-122"/>
              </a:rPr>
              <a:t>spring-boot-starter-data-redis</a:t>
            </a:r>
            <a:r>
              <a:rPr lang="zh-CN" altLang="zh-CN" sz="2400" kern="100" dirty="0">
                <a:effectLst/>
                <a:latin typeface="Times New Roman" panose="02020603050405020304" pitchFamily="18" charset="0"/>
                <a:ea typeface="宋体" panose="02010600030101010101" pitchFamily="2" charset="-122"/>
              </a:rPr>
              <a:t>依赖的</a:t>
            </a:r>
            <a:r>
              <a:rPr lang="de-DE" altLang="zh-CN" sz="2400" kern="100" dirty="0">
                <a:effectLst/>
                <a:latin typeface="Times New Roman" panose="02020603050405020304" pitchFamily="18" charset="0"/>
                <a:ea typeface="宋体" panose="02010600030101010101" pitchFamily="2" charset="-122"/>
              </a:rPr>
              <a:t>Spring Boot Web</a:t>
            </a:r>
            <a:r>
              <a:rPr lang="zh-CN" altLang="zh-CN" sz="2400" kern="100" dirty="0">
                <a:effectLst/>
                <a:latin typeface="Times New Roman" panose="02020603050405020304" pitchFamily="18" charset="0"/>
                <a:ea typeface="宋体" panose="02010600030101010101" pitchFamily="2" charset="-122"/>
              </a:rPr>
              <a:t>应用</a:t>
            </a:r>
            <a:r>
              <a:rPr lang="de-DE" altLang="zh-CN" sz="2400" kern="100" dirty="0">
                <a:effectLst/>
                <a:latin typeface="Times New Roman" panose="02020603050405020304" pitchFamily="18" charset="0"/>
                <a:ea typeface="宋体" panose="02010600030101010101" pitchFamily="2" charset="-122"/>
              </a:rPr>
              <a:t>ch8_8</a:t>
            </a:r>
            <a:r>
              <a:rPr lang="zh-CN" altLang="zh-CN" sz="2400" kern="100" dirty="0">
                <a:effectLst/>
                <a:latin typeface="Times New Roman" panose="02020603050405020304" pitchFamily="18" charset="0"/>
                <a:ea typeface="宋体" panose="02010600030101010101" pitchFamily="2" charset="-122"/>
              </a:rPr>
              <a:t>。</a:t>
            </a:r>
            <a:endParaRPr lang="en-US" altLang="zh-CN" sz="2400" kern="100" dirty="0">
              <a:effectLst/>
              <a:latin typeface="Times New Roman" panose="02020603050405020304" pitchFamily="18" charset="0"/>
              <a:ea typeface="宋体" panose="02010600030101010101" pitchFamily="2" charset="-122"/>
            </a:endParaRPr>
          </a:p>
          <a:p>
            <a:pPr algn="just">
              <a:lnSpc>
                <a:spcPct val="150000"/>
              </a:lnSpc>
            </a:pPr>
            <a:r>
              <a:rPr lang="de-DE" altLang="zh-CN" sz="2400" b="1" kern="100" dirty="0">
                <a:effectLst/>
                <a:latin typeface="Times New Roman" panose="02020603050405020304" pitchFamily="18" charset="0"/>
                <a:ea typeface="宋体" panose="02010600030101010101" pitchFamily="2" charset="-122"/>
              </a:rPr>
              <a:t>2</a:t>
            </a:r>
            <a:r>
              <a:rPr lang="zh-CN" altLang="zh-CN" sz="2400" b="1" kern="100" dirty="0">
                <a:effectLst/>
                <a:latin typeface="Times New Roman" panose="02020603050405020304" pitchFamily="18" charset="0"/>
                <a:ea typeface="宋体" panose="02010600030101010101" pitchFamily="2" charset="-122"/>
              </a:rPr>
              <a:t>．配置</a:t>
            </a:r>
            <a:r>
              <a:rPr lang="de-DE" altLang="zh-CN" sz="2400" b="1" kern="100" dirty="0">
                <a:effectLst/>
                <a:latin typeface="Times New Roman" panose="02020603050405020304" pitchFamily="18" charset="0"/>
                <a:ea typeface="宋体" panose="02010600030101010101" pitchFamily="2" charset="-122"/>
              </a:rPr>
              <a:t>application.properties</a:t>
            </a:r>
            <a:r>
              <a:rPr lang="zh-CN" altLang="zh-CN" sz="2400" b="1" kern="100" dirty="0">
                <a:effectLst/>
                <a:latin typeface="Times New Roman" panose="02020603050405020304" pitchFamily="18" charset="0"/>
                <a:ea typeface="宋体" panose="02010600030101010101" pitchFamily="2" charset="-122"/>
              </a:rPr>
              <a:t>文件</a:t>
            </a:r>
            <a:endParaRPr lang="en-US" altLang="zh-CN" sz="2400" b="1" kern="100" dirty="0">
              <a:latin typeface="Times New Roman" panose="02020603050405020304" pitchFamily="18" charset="0"/>
              <a:ea typeface="宋体" panose="02010600030101010101" pitchFamily="2" charset="-122"/>
            </a:endParaRPr>
          </a:p>
          <a:p>
            <a:pPr algn="just">
              <a:lnSpc>
                <a:spcPct val="150000"/>
              </a:lnSpc>
            </a:pPr>
            <a:r>
              <a:rPr lang="zh-CN" altLang="zh-CN" sz="2400" kern="100" dirty="0">
                <a:effectLst/>
                <a:latin typeface="Times New Roman" panose="02020603050405020304" pitchFamily="18" charset="0"/>
                <a:ea typeface="宋体" panose="02010600030101010101" pitchFamily="2" charset="-122"/>
              </a:rPr>
              <a:t>在</a:t>
            </a:r>
            <a:r>
              <a:rPr lang="de-DE" altLang="zh-CN" sz="2400" kern="100" dirty="0">
                <a:effectLst/>
                <a:latin typeface="Times New Roman" panose="02020603050405020304" pitchFamily="18" charset="0"/>
                <a:ea typeface="宋体" panose="02010600030101010101" pitchFamily="2" charset="-122"/>
              </a:rPr>
              <a:t>ch8_8</a:t>
            </a:r>
            <a:r>
              <a:rPr lang="zh-CN" altLang="zh-CN" sz="2400" kern="100" dirty="0">
                <a:effectLst/>
                <a:latin typeface="Times New Roman" panose="02020603050405020304" pitchFamily="18" charset="0"/>
                <a:ea typeface="宋体" panose="02010600030101010101" pitchFamily="2" charset="-122"/>
              </a:rPr>
              <a:t>应用中，我们使用</a:t>
            </a:r>
            <a:r>
              <a:rPr lang="de-DE" altLang="zh-CN" sz="2400" kern="100" dirty="0">
                <a:solidFill>
                  <a:srgbClr val="C00000"/>
                </a:solidFill>
                <a:effectLst/>
                <a:latin typeface="Times New Roman" panose="02020603050405020304" pitchFamily="18" charset="0"/>
                <a:ea typeface="宋体" panose="02010600030101010101" pitchFamily="2" charset="-122"/>
              </a:rPr>
              <a:t>Redis</a:t>
            </a:r>
            <a:r>
              <a:rPr lang="zh-CN" altLang="zh-CN" sz="2400" kern="100" dirty="0">
                <a:effectLst/>
                <a:latin typeface="Times New Roman" panose="02020603050405020304" pitchFamily="18" charset="0"/>
                <a:ea typeface="宋体" panose="02010600030101010101" pitchFamily="2" charset="-122"/>
              </a:rPr>
              <a:t>的默认数据库连接。所以，不需要在</a:t>
            </a:r>
            <a:r>
              <a:rPr lang="de-DE" altLang="zh-CN" sz="2400" kern="100" dirty="0">
                <a:solidFill>
                  <a:srgbClr val="C00000"/>
                </a:solidFill>
                <a:effectLst/>
                <a:latin typeface="Times New Roman" panose="02020603050405020304" pitchFamily="18" charset="0"/>
                <a:ea typeface="宋体" panose="02010600030101010101" pitchFamily="2" charset="-122"/>
              </a:rPr>
              <a:t>application.properties</a:t>
            </a:r>
            <a:r>
              <a:rPr lang="zh-CN" altLang="zh-CN" sz="2400" kern="100" dirty="0">
                <a:effectLst/>
                <a:latin typeface="Times New Roman" panose="02020603050405020304" pitchFamily="18" charset="0"/>
                <a:ea typeface="宋体" panose="02010600030101010101" pitchFamily="2" charset="-122"/>
              </a:rPr>
              <a:t>文件中配置数据库连接信息。</a:t>
            </a:r>
          </a:p>
        </p:txBody>
      </p:sp>
    </p:spTree>
    <p:extLst>
      <p:ext uri="{BB962C8B-B14F-4D97-AF65-F5344CB8AC3E}">
        <p14:creationId xmlns:p14="http://schemas.microsoft.com/office/powerpoint/2010/main" val="264179404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D2285-F28C-4B82-99C5-366AE1E6BDEC}"/>
              </a:ext>
            </a:extLst>
          </p:cNvPr>
          <p:cNvSpPr>
            <a:spLocks noGrp="1"/>
          </p:cNvSpPr>
          <p:nvPr>
            <p:ph type="title"/>
          </p:nvPr>
        </p:nvSpPr>
        <p:spPr/>
        <p:txBody>
          <a:bodyPr/>
          <a:lstStyle/>
          <a:p>
            <a:r>
              <a:rPr lang="en-US" altLang="zh-CN" dirty="0"/>
              <a:t>3</a:t>
            </a:r>
            <a:r>
              <a:rPr lang="zh-CN" altLang="en-US" dirty="0"/>
              <a:t>．创建实体类</a:t>
            </a:r>
          </a:p>
        </p:txBody>
      </p:sp>
      <p:sp>
        <p:nvSpPr>
          <p:cNvPr id="3" name="内容占位符 2">
            <a:extLst>
              <a:ext uri="{FF2B5EF4-FFF2-40B4-BE49-F238E27FC236}">
                <a16:creationId xmlns:a16="http://schemas.microsoft.com/office/drawing/2014/main" id="{065FAB07-F1BA-4320-9A21-53EADD3E760B}"/>
              </a:ext>
            </a:extLst>
          </p:cNvPr>
          <p:cNvSpPr>
            <a:spLocks noGrp="1"/>
          </p:cNvSpPr>
          <p:nvPr>
            <p:ph idx="1"/>
          </p:nvPr>
        </p:nvSpPr>
        <p:spPr/>
        <p:txBody>
          <a:bodyPr/>
          <a:lstStyle/>
          <a:p>
            <a:r>
              <a:rPr lang="zh-CN" altLang="en-US" dirty="0"/>
              <a:t>创建名为</a:t>
            </a:r>
            <a:r>
              <a:rPr lang="en-US" altLang="zh-CN" dirty="0"/>
              <a:t>com.ch.ch8_8.entity</a:t>
            </a:r>
            <a:r>
              <a:rPr lang="zh-CN" altLang="en-US" dirty="0"/>
              <a:t>的包，并在该包中创建名为</a:t>
            </a:r>
            <a:r>
              <a:rPr lang="en-US" altLang="zh-CN" dirty="0">
                <a:solidFill>
                  <a:srgbClr val="C00000"/>
                </a:solidFill>
              </a:rPr>
              <a:t>Student</a:t>
            </a:r>
            <a:r>
              <a:rPr lang="zh-CN" altLang="en-US" dirty="0"/>
              <a:t>的实体类。该类必须实现序列化接口，这是因为使用</a:t>
            </a:r>
            <a:r>
              <a:rPr lang="en-US" altLang="zh-CN" dirty="0">
                <a:solidFill>
                  <a:srgbClr val="C00000"/>
                </a:solidFill>
              </a:rPr>
              <a:t>Jackson</a:t>
            </a:r>
            <a:r>
              <a:rPr lang="zh-CN" altLang="en-US" dirty="0"/>
              <a:t>做序列化需要一个空构造。</a:t>
            </a:r>
          </a:p>
        </p:txBody>
      </p:sp>
      <p:sp>
        <p:nvSpPr>
          <p:cNvPr id="4" name="灯片编号占位符 3">
            <a:extLst>
              <a:ext uri="{FF2B5EF4-FFF2-40B4-BE49-F238E27FC236}">
                <a16:creationId xmlns:a16="http://schemas.microsoft.com/office/drawing/2014/main" id="{0064BD93-7F8F-4CE4-9A8C-8EE620A24C97}"/>
              </a:ext>
            </a:extLst>
          </p:cNvPr>
          <p:cNvSpPr>
            <a:spLocks noGrp="1"/>
          </p:cNvSpPr>
          <p:nvPr>
            <p:ph type="sldNum" sz="quarter" idx="12"/>
          </p:nvPr>
        </p:nvSpPr>
        <p:spPr/>
        <p:txBody>
          <a:bodyPr/>
          <a:lstStyle/>
          <a:p>
            <a:fld id="{8D4D1E41-7A09-AB4A-A4E1-09765ADA2698}" type="slidenum">
              <a:rPr kumimoji="1" lang="zh-CN" altLang="en-US" smtClean="0"/>
              <a:pPr/>
              <a:t>136</a:t>
            </a:fld>
            <a:endParaRPr kumimoji="1" lang="zh-CN" altLang="en-US" dirty="0"/>
          </a:p>
        </p:txBody>
      </p:sp>
      <p:sp>
        <p:nvSpPr>
          <p:cNvPr id="5" name="文本框 4">
            <a:extLst>
              <a:ext uri="{FF2B5EF4-FFF2-40B4-BE49-F238E27FC236}">
                <a16:creationId xmlns:a16="http://schemas.microsoft.com/office/drawing/2014/main" id="{46286B19-CCA2-423F-B244-2E0E3510B4B7}"/>
              </a:ext>
            </a:extLst>
          </p:cNvPr>
          <p:cNvSpPr txBox="1"/>
          <p:nvPr/>
        </p:nvSpPr>
        <p:spPr>
          <a:xfrm>
            <a:off x="1200839" y="2974554"/>
            <a:ext cx="8769426" cy="3416320"/>
          </a:xfrm>
          <a:prstGeom prst="rect">
            <a:avLst/>
          </a:prstGeom>
          <a:noFill/>
          <a:ln>
            <a:solidFill>
              <a:srgbClr val="C00000"/>
            </a:solidFill>
          </a:ln>
        </p:spPr>
        <p:txBody>
          <a:bodyPr wrap="square" rtlCol="0">
            <a:spAutoFit/>
          </a:bodyPr>
          <a:lstStyle/>
          <a:p>
            <a:pPr marL="266700" algn="just">
              <a:spcBef>
                <a:spcPts val="600"/>
              </a:spcBef>
              <a:spcAft>
                <a:spcPts val="0"/>
              </a:spcAft>
            </a:pPr>
            <a:r>
              <a:rPr lang="de-DE" altLang="zh-CN" sz="1800" kern="100" dirty="0">
                <a:effectLst/>
                <a:latin typeface="Times New Roman" panose="02020603050405020304" pitchFamily="18" charset="0"/>
                <a:ea typeface="宋体" panose="02010600030101010101" pitchFamily="2" charset="-122"/>
              </a:rPr>
              <a:t>package com.ch.ch8_8.entity;</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import java.io.Serializable;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public class Student implements </a:t>
            </a:r>
            <a:r>
              <a:rPr lang="de-DE" altLang="zh-CN" sz="1800" b="1" kern="100" dirty="0">
                <a:solidFill>
                  <a:srgbClr val="C00000"/>
                </a:solidFill>
                <a:effectLst/>
                <a:latin typeface="Times New Roman" panose="02020603050405020304" pitchFamily="18" charset="0"/>
                <a:ea typeface="宋体" panose="02010600030101010101" pitchFamily="2" charset="-122"/>
              </a:rPr>
              <a:t>Serializable</a:t>
            </a: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private static final long serialVersionUID = 1L;</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private String sno;</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private String sname;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private Integer sage;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public Student()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super();</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kern="100" dirty="0">
                <a:latin typeface="Times New Roman" panose="02020603050405020304" pitchFamily="18" charset="0"/>
                <a:ea typeface="宋体" panose="02010600030101010101" pitchFamily="2" charset="-122"/>
              </a:rPr>
              <a:t>          </a:t>
            </a:r>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省略</a:t>
            </a:r>
            <a:r>
              <a:rPr lang="de-DE" altLang="zh-CN" sz="1800" kern="100" dirty="0">
                <a:effectLst/>
                <a:latin typeface="Times New Roman" panose="02020603050405020304" pitchFamily="18" charset="0"/>
                <a:ea typeface="宋体" panose="02010600030101010101" pitchFamily="2" charset="-122"/>
              </a:rPr>
              <a:t>get</a:t>
            </a:r>
            <a:r>
              <a:rPr lang="zh-CN" altLang="zh-CN" sz="1800" kern="100" dirty="0">
                <a:effectLst/>
                <a:latin typeface="Times New Roman" panose="02020603050405020304" pitchFamily="18" charset="0"/>
                <a:ea typeface="宋体" panose="02010600030101010101" pitchFamily="2" charset="-122"/>
              </a:rPr>
              <a:t>和</a:t>
            </a:r>
            <a:r>
              <a:rPr lang="de-DE" altLang="zh-CN" sz="1800" kern="100" dirty="0">
                <a:effectLst/>
                <a:latin typeface="Times New Roman" panose="02020603050405020304" pitchFamily="18" charset="0"/>
                <a:ea typeface="宋体" panose="02010600030101010101" pitchFamily="2" charset="-122"/>
              </a:rPr>
              <a:t>set</a:t>
            </a:r>
            <a:r>
              <a:rPr lang="zh-CN" altLang="zh-CN" sz="1800" kern="100" dirty="0">
                <a:effectLst/>
                <a:latin typeface="Times New Roman" panose="02020603050405020304" pitchFamily="18" charset="0"/>
                <a:ea typeface="宋体" panose="02010600030101010101" pitchFamily="2" charset="-122"/>
              </a:rPr>
              <a:t>方法</a:t>
            </a:r>
          </a:p>
          <a:p>
            <a:pPr marL="266700" algn="just">
              <a:spcAft>
                <a:spcPts val="600"/>
              </a:spcAft>
            </a:pP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8899573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06E34-7A0D-4162-92F5-A07DA92434F3}"/>
              </a:ext>
            </a:extLst>
          </p:cNvPr>
          <p:cNvSpPr>
            <a:spLocks noGrp="1"/>
          </p:cNvSpPr>
          <p:nvPr>
            <p:ph type="title"/>
          </p:nvPr>
        </p:nvSpPr>
        <p:spPr/>
        <p:txBody>
          <a:bodyPr/>
          <a:lstStyle/>
          <a:p>
            <a:r>
              <a:rPr lang="en-US" altLang="zh-CN" dirty="0"/>
              <a:t>4</a:t>
            </a:r>
            <a:r>
              <a:rPr lang="zh-CN" altLang="en-US" dirty="0"/>
              <a:t>．创建数据访问层</a:t>
            </a:r>
          </a:p>
        </p:txBody>
      </p:sp>
      <p:sp>
        <p:nvSpPr>
          <p:cNvPr id="3" name="内容占位符 2">
            <a:extLst>
              <a:ext uri="{FF2B5EF4-FFF2-40B4-BE49-F238E27FC236}">
                <a16:creationId xmlns:a16="http://schemas.microsoft.com/office/drawing/2014/main" id="{E21209FB-BCA7-4180-B855-389A382F4A62}"/>
              </a:ext>
            </a:extLst>
          </p:cNvPr>
          <p:cNvSpPr>
            <a:spLocks noGrp="1"/>
          </p:cNvSpPr>
          <p:nvPr>
            <p:ph idx="1"/>
          </p:nvPr>
        </p:nvSpPr>
        <p:spPr/>
        <p:txBody>
          <a:bodyPr/>
          <a:lstStyle/>
          <a:p>
            <a:r>
              <a:rPr lang="zh-CN" altLang="en-US" dirty="0"/>
              <a:t>创建名为</a:t>
            </a:r>
            <a:r>
              <a:rPr lang="en-US" altLang="zh-CN" dirty="0"/>
              <a:t>com.ch.ch8_8.repository</a:t>
            </a:r>
            <a:r>
              <a:rPr lang="zh-CN" altLang="en-US" dirty="0"/>
              <a:t>的包，并在该包中创建名为</a:t>
            </a:r>
            <a:r>
              <a:rPr lang="en-US" altLang="zh-CN" dirty="0" err="1">
                <a:solidFill>
                  <a:srgbClr val="C00000"/>
                </a:solidFill>
              </a:rPr>
              <a:t>StudentRepository</a:t>
            </a:r>
            <a:r>
              <a:rPr lang="zh-CN" altLang="en-US" dirty="0"/>
              <a:t>的类，该类使用</a:t>
            </a:r>
            <a:r>
              <a:rPr lang="en-US" altLang="zh-CN" dirty="0">
                <a:solidFill>
                  <a:srgbClr val="C00000"/>
                </a:solidFill>
              </a:rPr>
              <a:t>@Repository</a:t>
            </a:r>
            <a:r>
              <a:rPr lang="zh-CN" altLang="en-US" dirty="0"/>
              <a:t>注解标注为数据访问层。</a:t>
            </a:r>
          </a:p>
        </p:txBody>
      </p:sp>
      <p:sp>
        <p:nvSpPr>
          <p:cNvPr id="4" name="灯片编号占位符 3">
            <a:extLst>
              <a:ext uri="{FF2B5EF4-FFF2-40B4-BE49-F238E27FC236}">
                <a16:creationId xmlns:a16="http://schemas.microsoft.com/office/drawing/2014/main" id="{CEAB9386-FE24-45CA-8794-CA29D806CED8}"/>
              </a:ext>
            </a:extLst>
          </p:cNvPr>
          <p:cNvSpPr>
            <a:spLocks noGrp="1"/>
          </p:cNvSpPr>
          <p:nvPr>
            <p:ph type="sldNum" sz="quarter" idx="12"/>
          </p:nvPr>
        </p:nvSpPr>
        <p:spPr/>
        <p:txBody>
          <a:bodyPr/>
          <a:lstStyle/>
          <a:p>
            <a:fld id="{8D4D1E41-7A09-AB4A-A4E1-09765ADA2698}" type="slidenum">
              <a:rPr kumimoji="1" lang="zh-CN" altLang="en-US" smtClean="0"/>
              <a:pPr/>
              <a:t>137</a:t>
            </a:fld>
            <a:endParaRPr kumimoji="1" lang="zh-CN" altLang="en-US" dirty="0"/>
          </a:p>
        </p:txBody>
      </p:sp>
      <p:sp>
        <p:nvSpPr>
          <p:cNvPr id="5" name="文本框 4">
            <a:extLst>
              <a:ext uri="{FF2B5EF4-FFF2-40B4-BE49-F238E27FC236}">
                <a16:creationId xmlns:a16="http://schemas.microsoft.com/office/drawing/2014/main" id="{CA236D55-5E6B-4DE8-BA12-EF6287498858}"/>
              </a:ext>
            </a:extLst>
          </p:cNvPr>
          <p:cNvSpPr txBox="1"/>
          <p:nvPr/>
        </p:nvSpPr>
        <p:spPr>
          <a:xfrm>
            <a:off x="1307508" y="2919470"/>
            <a:ext cx="9533090" cy="2585323"/>
          </a:xfrm>
          <a:prstGeom prst="rect">
            <a:avLst/>
          </a:prstGeom>
          <a:noFill/>
          <a:ln>
            <a:solidFill>
              <a:srgbClr val="C00000"/>
            </a:solidFill>
          </a:ln>
        </p:spPr>
        <p:txBody>
          <a:bodyPr wrap="square" rtlCol="0">
            <a:spAutoFit/>
          </a:bodyPr>
          <a:lstStyle/>
          <a:p>
            <a:pPr marL="266700" algn="just">
              <a:spcBef>
                <a:spcPts val="600"/>
              </a:spcBef>
              <a:spcAft>
                <a:spcPts val="0"/>
              </a:spcAft>
            </a:pPr>
            <a:r>
              <a:rPr lang="de-DE" altLang="zh-CN" sz="1800" kern="100" dirty="0">
                <a:effectLst/>
                <a:latin typeface="Times New Roman" panose="02020603050405020304" pitchFamily="18" charset="0"/>
                <a:ea typeface="宋体" panose="02010600030101010101" pitchFamily="2" charset="-122"/>
              </a:rPr>
              <a:t>@Repository</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public class StudentRepository{</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@SuppressWarnings("unused")</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@Autowired</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private </a:t>
            </a:r>
            <a:r>
              <a:rPr lang="de-DE" altLang="zh-CN" sz="1800" b="1" kern="100" dirty="0">
                <a:solidFill>
                  <a:srgbClr val="C00000"/>
                </a:solidFill>
                <a:effectLst/>
                <a:latin typeface="Times New Roman" panose="02020603050405020304" pitchFamily="18" charset="0"/>
                <a:ea typeface="宋体" panose="02010600030101010101" pitchFamily="2" charset="-122"/>
              </a:rPr>
              <a:t>StringRedisTemplate</a:t>
            </a:r>
            <a:r>
              <a:rPr lang="de-DE" altLang="zh-CN" sz="1800" kern="100" dirty="0">
                <a:effectLst/>
                <a:latin typeface="Times New Roman" panose="02020603050405020304" pitchFamily="18" charset="0"/>
                <a:ea typeface="宋体" panose="02010600030101010101" pitchFamily="2" charset="-122"/>
              </a:rPr>
              <a:t> stringRedisTemplate;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@SuppressWarnings("unused")</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@Autowired</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private </a:t>
            </a:r>
            <a:r>
              <a:rPr lang="de-DE" altLang="zh-CN" sz="1800" b="1" kern="100" dirty="0">
                <a:solidFill>
                  <a:srgbClr val="C00000"/>
                </a:solidFill>
                <a:effectLst/>
                <a:latin typeface="Times New Roman" panose="02020603050405020304" pitchFamily="18" charset="0"/>
                <a:ea typeface="宋体" panose="02010600030101010101" pitchFamily="2" charset="-122"/>
              </a:rPr>
              <a:t>RedisTemplate&lt;Object, Object&gt; </a:t>
            </a:r>
            <a:r>
              <a:rPr lang="de-DE" altLang="zh-CN" sz="1800" kern="100" dirty="0">
                <a:effectLst/>
                <a:latin typeface="Times New Roman" panose="02020603050405020304" pitchFamily="18" charset="0"/>
                <a:ea typeface="宋体" panose="02010600030101010101" pitchFamily="2" charset="-122"/>
              </a:rPr>
              <a:t>redisTemplate;</a:t>
            </a:r>
            <a:endParaRPr lang="zh-CN" altLang="zh-CN" sz="1800" kern="100" dirty="0">
              <a:effectLst/>
              <a:latin typeface="Times New Roman" panose="02020603050405020304" pitchFamily="18" charset="0"/>
              <a:ea typeface="宋体" panose="02010600030101010101" pitchFamily="2" charset="-122"/>
            </a:endParaRPr>
          </a:p>
          <a:p>
            <a:r>
              <a:rPr lang="en-US" altLang="zh-CN" dirty="0"/>
              <a:t>    }</a:t>
            </a:r>
            <a:endParaRPr lang="zh-CN" altLang="en-US" dirty="0"/>
          </a:p>
        </p:txBody>
      </p:sp>
    </p:spTree>
    <p:extLst>
      <p:ext uri="{BB962C8B-B14F-4D97-AF65-F5344CB8AC3E}">
        <p14:creationId xmlns:p14="http://schemas.microsoft.com/office/powerpoint/2010/main" val="120201795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491CF-D4F0-43F9-8386-CDAA00118134}"/>
              </a:ext>
            </a:extLst>
          </p:cNvPr>
          <p:cNvSpPr>
            <a:spLocks noGrp="1"/>
          </p:cNvSpPr>
          <p:nvPr>
            <p:ph type="title"/>
          </p:nvPr>
        </p:nvSpPr>
        <p:spPr/>
        <p:txBody>
          <a:bodyPr/>
          <a:lstStyle/>
          <a:p>
            <a:r>
              <a:rPr lang="en-US" altLang="zh-CN" dirty="0"/>
              <a:t>5</a:t>
            </a:r>
            <a:r>
              <a:rPr lang="zh-CN" altLang="en-US" dirty="0"/>
              <a:t>．创建控制器层</a:t>
            </a:r>
          </a:p>
        </p:txBody>
      </p:sp>
      <p:sp>
        <p:nvSpPr>
          <p:cNvPr id="3" name="内容占位符 2">
            <a:extLst>
              <a:ext uri="{FF2B5EF4-FFF2-40B4-BE49-F238E27FC236}">
                <a16:creationId xmlns:a16="http://schemas.microsoft.com/office/drawing/2014/main" id="{3E78AE0A-1877-42C6-8055-DC9C5379469F}"/>
              </a:ext>
            </a:extLst>
          </p:cNvPr>
          <p:cNvSpPr>
            <a:spLocks noGrp="1"/>
          </p:cNvSpPr>
          <p:nvPr>
            <p:ph idx="1"/>
          </p:nvPr>
        </p:nvSpPr>
        <p:spPr/>
        <p:txBody>
          <a:bodyPr/>
          <a:lstStyle/>
          <a:p>
            <a:r>
              <a:rPr lang="zh-CN" altLang="en-US" dirty="0"/>
              <a:t>由于本实例业务简单，我们直接在控制器层调用数据访问层。创建名为</a:t>
            </a:r>
            <a:r>
              <a:rPr lang="en-US" altLang="zh-CN" dirty="0">
                <a:solidFill>
                  <a:srgbClr val="C00000"/>
                </a:solidFill>
              </a:rPr>
              <a:t>com.ch.ch8_8.controller</a:t>
            </a:r>
            <a:r>
              <a:rPr lang="zh-CN" altLang="en-US" dirty="0"/>
              <a:t>的包，并在该包中创建控制器类</a:t>
            </a:r>
            <a:r>
              <a:rPr lang="en-US" altLang="zh-CN" dirty="0" err="1">
                <a:solidFill>
                  <a:srgbClr val="C00000"/>
                </a:solidFill>
              </a:rPr>
              <a:t>TestRedisController</a:t>
            </a:r>
            <a:r>
              <a:rPr lang="zh-CN" altLang="en-US" dirty="0"/>
              <a:t>。</a:t>
            </a:r>
          </a:p>
        </p:txBody>
      </p:sp>
      <p:sp>
        <p:nvSpPr>
          <p:cNvPr id="4" name="灯片编号占位符 3">
            <a:extLst>
              <a:ext uri="{FF2B5EF4-FFF2-40B4-BE49-F238E27FC236}">
                <a16:creationId xmlns:a16="http://schemas.microsoft.com/office/drawing/2014/main" id="{80210665-82FD-4789-9870-1F0402EFECE7}"/>
              </a:ext>
            </a:extLst>
          </p:cNvPr>
          <p:cNvSpPr>
            <a:spLocks noGrp="1"/>
          </p:cNvSpPr>
          <p:nvPr>
            <p:ph type="sldNum" sz="quarter" idx="12"/>
          </p:nvPr>
        </p:nvSpPr>
        <p:spPr/>
        <p:txBody>
          <a:bodyPr/>
          <a:lstStyle/>
          <a:p>
            <a:fld id="{8D4D1E41-7A09-AB4A-A4E1-09765ADA2698}" type="slidenum">
              <a:rPr kumimoji="1" lang="zh-CN" altLang="en-US" smtClean="0"/>
              <a:pPr/>
              <a:t>138</a:t>
            </a:fld>
            <a:endParaRPr kumimoji="1" lang="zh-CN" altLang="en-US" dirty="0"/>
          </a:p>
        </p:txBody>
      </p:sp>
    </p:spTree>
    <p:extLst>
      <p:ext uri="{BB962C8B-B14F-4D97-AF65-F5344CB8AC3E}">
        <p14:creationId xmlns:p14="http://schemas.microsoft.com/office/powerpoint/2010/main" val="2330092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A306BC-A9AB-42C3-8651-6109D7DB4B86}"/>
              </a:ext>
            </a:extLst>
          </p:cNvPr>
          <p:cNvSpPr>
            <a:spLocks noGrp="1"/>
          </p:cNvSpPr>
          <p:nvPr>
            <p:ph type="title"/>
          </p:nvPr>
        </p:nvSpPr>
        <p:spPr/>
        <p:txBody>
          <a:bodyPr/>
          <a:lstStyle/>
          <a:p>
            <a:r>
              <a:rPr lang="en-US" altLang="zh-CN" dirty="0"/>
              <a:t>2</a:t>
            </a:r>
            <a:r>
              <a:rPr lang="zh-CN" altLang="en-US" dirty="0"/>
              <a:t>．限制查询结果数量</a:t>
            </a:r>
          </a:p>
        </p:txBody>
      </p:sp>
      <p:sp>
        <p:nvSpPr>
          <p:cNvPr id="3" name="内容占位符 2">
            <a:extLst>
              <a:ext uri="{FF2B5EF4-FFF2-40B4-BE49-F238E27FC236}">
                <a16:creationId xmlns:a16="http://schemas.microsoft.com/office/drawing/2014/main" id="{8C9133A3-F2C1-4701-994D-BCCE65E46266}"/>
              </a:ext>
            </a:extLst>
          </p:cNvPr>
          <p:cNvSpPr>
            <a:spLocks noGrp="1"/>
          </p:cNvSpPr>
          <p:nvPr>
            <p:ph idx="1"/>
          </p:nvPr>
        </p:nvSpPr>
        <p:spPr/>
        <p:txBody>
          <a:bodyPr/>
          <a:lstStyle/>
          <a:p>
            <a:r>
              <a:rPr lang="zh-CN" altLang="en-US" dirty="0"/>
              <a:t>在</a:t>
            </a:r>
            <a:r>
              <a:rPr lang="en-US" altLang="zh-CN" dirty="0">
                <a:solidFill>
                  <a:srgbClr val="C00000"/>
                </a:solidFill>
              </a:rPr>
              <a:t>Spring Data JPA</a:t>
            </a:r>
            <a:r>
              <a:rPr lang="zh-CN" altLang="en-US" dirty="0"/>
              <a:t>中，使用</a:t>
            </a:r>
            <a:r>
              <a:rPr lang="en-US" altLang="zh-CN" dirty="0">
                <a:solidFill>
                  <a:srgbClr val="C00000"/>
                </a:solidFill>
              </a:rPr>
              <a:t>Top</a:t>
            </a:r>
            <a:r>
              <a:rPr lang="zh-CN" altLang="en-US" dirty="0"/>
              <a:t>和</a:t>
            </a:r>
            <a:r>
              <a:rPr lang="en-US" altLang="zh-CN" dirty="0">
                <a:solidFill>
                  <a:srgbClr val="C00000"/>
                </a:solidFill>
              </a:rPr>
              <a:t>First</a:t>
            </a:r>
            <a:r>
              <a:rPr lang="zh-CN" altLang="en-US" dirty="0"/>
              <a:t>关键字限制查询结果数量。</a:t>
            </a:r>
          </a:p>
        </p:txBody>
      </p:sp>
      <p:sp>
        <p:nvSpPr>
          <p:cNvPr id="4" name="灯片编号占位符 3">
            <a:extLst>
              <a:ext uri="{FF2B5EF4-FFF2-40B4-BE49-F238E27FC236}">
                <a16:creationId xmlns:a16="http://schemas.microsoft.com/office/drawing/2014/main" id="{2BCF44DB-60D8-4143-9688-B6DF663E09B8}"/>
              </a:ext>
            </a:extLst>
          </p:cNvPr>
          <p:cNvSpPr>
            <a:spLocks noGrp="1"/>
          </p:cNvSpPr>
          <p:nvPr>
            <p:ph type="sldNum" sz="quarter" idx="12"/>
          </p:nvPr>
        </p:nvSpPr>
        <p:spPr/>
        <p:txBody>
          <a:bodyPr/>
          <a:lstStyle/>
          <a:p>
            <a:fld id="{8D4D1E41-7A09-AB4A-A4E1-09765ADA2698}" type="slidenum">
              <a:rPr kumimoji="1" lang="zh-CN" altLang="en-US" smtClean="0"/>
              <a:pPr/>
              <a:t>13</a:t>
            </a:fld>
            <a:endParaRPr kumimoji="1" lang="zh-CN" altLang="en-US" dirty="0"/>
          </a:p>
        </p:txBody>
      </p:sp>
      <p:sp>
        <p:nvSpPr>
          <p:cNvPr id="5" name="文本框 4">
            <a:extLst>
              <a:ext uri="{FF2B5EF4-FFF2-40B4-BE49-F238E27FC236}">
                <a16:creationId xmlns:a16="http://schemas.microsoft.com/office/drawing/2014/main" id="{8732EF69-96C0-43DF-B8D0-B6BEE9919D2B}"/>
              </a:ext>
            </a:extLst>
          </p:cNvPr>
          <p:cNvSpPr txBox="1"/>
          <p:nvPr/>
        </p:nvSpPr>
        <p:spPr>
          <a:xfrm>
            <a:off x="1189823" y="2633031"/>
            <a:ext cx="8086380" cy="2862322"/>
          </a:xfrm>
          <a:prstGeom prst="rect">
            <a:avLst/>
          </a:prstGeom>
          <a:noFill/>
          <a:ln>
            <a:solidFill>
              <a:srgbClr val="C00000"/>
            </a:solidFill>
          </a:ln>
        </p:spPr>
        <p:txBody>
          <a:bodyPr wrap="square" rtlCol="0">
            <a:spAutoFit/>
          </a:bodyPr>
          <a:lstStyle/>
          <a:p>
            <a:pPr algn="just">
              <a:spcBef>
                <a:spcPts val="600"/>
              </a:spcBef>
            </a:pPr>
            <a:r>
              <a:rPr lang="de-DE" altLang="zh-CN" sz="1800" kern="100" dirty="0">
                <a:effectLst/>
                <a:latin typeface="Times New Roman" panose="02020603050405020304" pitchFamily="18" charset="0"/>
                <a:ea typeface="宋体" panose="02010600030101010101" pitchFamily="2" charset="-122"/>
              </a:rPr>
              <a:t>    public interface UserRepository extends JpaRepository&lt;MyUser, Integer&gt;{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获得符合查询条件的前</a:t>
            </a:r>
            <a:r>
              <a:rPr lang="de-DE" altLang="zh-CN" sz="1800" kern="100" dirty="0">
                <a:effectLst/>
                <a:latin typeface="Times New Roman" panose="02020603050405020304" pitchFamily="18" charset="0"/>
                <a:ea typeface="宋体" panose="02010600030101010101" pitchFamily="2" charset="-122"/>
              </a:rPr>
              <a:t>10</a:t>
            </a:r>
            <a:r>
              <a:rPr lang="zh-CN" altLang="zh-CN" sz="1800" kern="100" dirty="0">
                <a:effectLst/>
                <a:latin typeface="Times New Roman" panose="02020603050405020304" pitchFamily="18" charset="0"/>
                <a:ea typeface="宋体" panose="02010600030101010101" pitchFamily="2" charset="-122"/>
              </a:rPr>
              <a:t>条</a:t>
            </a: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public List&lt;MyUser&gt; </a:t>
            </a:r>
            <a:r>
              <a:rPr lang="de-DE" altLang="zh-CN" sz="1800" b="1" kern="100" dirty="0">
                <a:solidFill>
                  <a:srgbClr val="C00000"/>
                </a:solidFill>
                <a:effectLst/>
                <a:latin typeface="Times New Roman" panose="02020603050405020304" pitchFamily="18" charset="0"/>
                <a:ea typeface="宋体" panose="02010600030101010101" pitchFamily="2" charset="-122"/>
              </a:rPr>
              <a:t>findTop10ByUnameLike</a:t>
            </a:r>
            <a:r>
              <a:rPr lang="de-DE" altLang="zh-CN" sz="1800" kern="100" dirty="0">
                <a:effectLst/>
                <a:latin typeface="Times New Roman" panose="02020603050405020304" pitchFamily="18" charset="0"/>
                <a:ea typeface="宋体" panose="02010600030101010101" pitchFamily="2" charset="-122"/>
              </a:rPr>
              <a:t>(String uname);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获得符合查询条件的前</a:t>
            </a:r>
            <a:r>
              <a:rPr lang="de-DE" altLang="zh-CN" sz="1800" kern="100" dirty="0">
                <a:effectLst/>
                <a:latin typeface="Times New Roman" panose="02020603050405020304" pitchFamily="18" charset="0"/>
                <a:ea typeface="宋体" panose="02010600030101010101" pitchFamily="2" charset="-122"/>
              </a:rPr>
              <a:t>15</a:t>
            </a:r>
            <a:r>
              <a:rPr lang="zh-CN" altLang="zh-CN" sz="1800" kern="100" dirty="0">
                <a:effectLst/>
                <a:latin typeface="Times New Roman" panose="02020603050405020304" pitchFamily="18" charset="0"/>
                <a:ea typeface="宋体" panose="02010600030101010101" pitchFamily="2" charset="-122"/>
              </a:rPr>
              <a:t>条</a:t>
            </a: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public List&lt;MyUser&gt; </a:t>
            </a:r>
            <a:r>
              <a:rPr lang="de-DE" altLang="zh-CN" sz="1800" b="1" kern="100" dirty="0">
                <a:solidFill>
                  <a:srgbClr val="C00000"/>
                </a:solidFill>
                <a:effectLst/>
                <a:latin typeface="Times New Roman" panose="02020603050405020304" pitchFamily="18" charset="0"/>
                <a:ea typeface="宋体" panose="02010600030101010101" pitchFamily="2" charset="-122"/>
              </a:rPr>
              <a:t>findFirst15ByUnameLike</a:t>
            </a:r>
            <a:r>
              <a:rPr lang="de-DE" altLang="zh-CN" sz="1800" kern="100" dirty="0">
                <a:effectLst/>
                <a:latin typeface="Times New Roman" panose="02020603050405020304" pitchFamily="18" charset="0"/>
                <a:ea typeface="宋体" panose="02010600030101010101" pitchFamily="2" charset="-122"/>
              </a:rPr>
              <a:t>(String uname);</a:t>
            </a:r>
            <a:endParaRPr lang="en-US" altLang="zh-CN" kern="100" dirty="0">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94840632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E0162-C913-46CA-8E96-C927CD4D8A9B}"/>
              </a:ext>
            </a:extLst>
          </p:cNvPr>
          <p:cNvSpPr>
            <a:spLocks noGrp="1"/>
          </p:cNvSpPr>
          <p:nvPr>
            <p:ph type="title"/>
          </p:nvPr>
        </p:nvSpPr>
        <p:spPr/>
        <p:txBody>
          <a:bodyPr/>
          <a:lstStyle/>
          <a:p>
            <a:r>
              <a:rPr lang="en-US" altLang="zh-CN" dirty="0"/>
              <a:t>6</a:t>
            </a:r>
            <a:r>
              <a:rPr lang="zh-CN" altLang="en-US" dirty="0"/>
              <a:t>．运行测试</a:t>
            </a:r>
          </a:p>
        </p:txBody>
      </p:sp>
      <p:sp>
        <p:nvSpPr>
          <p:cNvPr id="4" name="灯片编号占位符 3">
            <a:extLst>
              <a:ext uri="{FF2B5EF4-FFF2-40B4-BE49-F238E27FC236}">
                <a16:creationId xmlns:a16="http://schemas.microsoft.com/office/drawing/2014/main" id="{72994FC9-59DA-415E-93A4-E8F81E63FA21}"/>
              </a:ext>
            </a:extLst>
          </p:cNvPr>
          <p:cNvSpPr>
            <a:spLocks noGrp="1"/>
          </p:cNvSpPr>
          <p:nvPr>
            <p:ph type="sldNum" sz="quarter" idx="12"/>
          </p:nvPr>
        </p:nvSpPr>
        <p:spPr/>
        <p:txBody>
          <a:bodyPr/>
          <a:lstStyle/>
          <a:p>
            <a:fld id="{8D4D1E41-7A09-AB4A-A4E1-09765ADA2698}" type="slidenum">
              <a:rPr kumimoji="1" lang="zh-CN" altLang="en-US" smtClean="0"/>
              <a:pPr/>
              <a:t>139</a:t>
            </a:fld>
            <a:endParaRPr kumimoji="1" lang="zh-CN" altLang="en-US" dirty="0"/>
          </a:p>
        </p:txBody>
      </p:sp>
      <p:sp>
        <p:nvSpPr>
          <p:cNvPr id="5" name="文本框 4">
            <a:extLst>
              <a:ext uri="{FF2B5EF4-FFF2-40B4-BE49-F238E27FC236}">
                <a16:creationId xmlns:a16="http://schemas.microsoft.com/office/drawing/2014/main" id="{B7C41347-7675-4CB9-9B8B-CAA3087362F1}"/>
              </a:ext>
            </a:extLst>
          </p:cNvPr>
          <p:cNvSpPr txBox="1"/>
          <p:nvPr/>
        </p:nvSpPr>
        <p:spPr>
          <a:xfrm>
            <a:off x="947450" y="1443211"/>
            <a:ext cx="10234670" cy="646331"/>
          </a:xfrm>
          <a:prstGeom prst="rect">
            <a:avLst/>
          </a:prstGeom>
          <a:noFill/>
          <a:ln>
            <a:solidFill>
              <a:srgbClr val="C00000"/>
            </a:solidFill>
          </a:ln>
        </p:spPr>
        <p:txBody>
          <a:bodyPr wrap="square" rtlCol="0">
            <a:spAutoFit/>
          </a:bodyPr>
          <a:lstStyle/>
          <a:p>
            <a:pPr algn="just"/>
            <a:r>
              <a:rPr lang="zh-CN" altLang="zh-CN" sz="1800" kern="100" dirty="0">
                <a:effectLst/>
                <a:latin typeface="Times New Roman" panose="02020603050405020304" pitchFamily="18" charset="0"/>
                <a:ea typeface="宋体" panose="02010600030101010101" pitchFamily="2" charset="-122"/>
              </a:rPr>
              <a:t>运行</a:t>
            </a:r>
            <a:r>
              <a:rPr lang="de-DE" altLang="zh-CN" sz="1800" kern="100" dirty="0">
                <a:effectLst/>
                <a:latin typeface="Times New Roman" panose="02020603050405020304" pitchFamily="18" charset="0"/>
                <a:ea typeface="宋体" panose="02010600030101010101" pitchFamily="2" charset="-122"/>
              </a:rPr>
              <a:t>Ch88Application</a:t>
            </a:r>
            <a:r>
              <a:rPr lang="zh-CN" altLang="zh-CN" sz="1800" kern="100" dirty="0">
                <a:effectLst/>
                <a:latin typeface="Times New Roman" panose="02020603050405020304" pitchFamily="18" charset="0"/>
                <a:ea typeface="宋体" panose="02010600030101010101" pitchFamily="2" charset="-122"/>
              </a:rPr>
              <a:t>主类后，通过“</a:t>
            </a:r>
            <a:r>
              <a:rPr lang="de-DE" altLang="zh-CN" sz="1800" kern="100" dirty="0">
                <a:solidFill>
                  <a:srgbClr val="C00000"/>
                </a:solidFill>
                <a:effectLst/>
                <a:latin typeface="Times New Roman" panose="02020603050405020304" pitchFamily="18" charset="0"/>
                <a:ea typeface="宋体" panose="02010600030101010101" pitchFamily="2" charset="-122"/>
              </a:rPr>
              <a:t>http://localhost:8080/save</a:t>
            </a:r>
            <a:r>
              <a:rPr lang="zh-CN" altLang="zh-CN" sz="1800" kern="100" dirty="0">
                <a:effectLst/>
                <a:latin typeface="Times New Roman" panose="02020603050405020304" pitchFamily="18" charset="0"/>
                <a:ea typeface="宋体" panose="02010600030101010101" pitchFamily="2" charset="-122"/>
              </a:rPr>
              <a:t>”存储数据。</a:t>
            </a: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a:t>
            </a:r>
            <a:r>
              <a:rPr lang="de-DE" altLang="zh-CN" sz="1800" kern="100" dirty="0">
                <a:solidFill>
                  <a:srgbClr val="C00000"/>
                </a:solidFill>
                <a:effectLst/>
                <a:latin typeface="Times New Roman" panose="02020603050405020304" pitchFamily="18" charset="0"/>
                <a:ea typeface="宋体" panose="02010600030101010101" pitchFamily="2" charset="-122"/>
              </a:rPr>
              <a:t>http://localhost:8080/getUname?key=uname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”查询</a:t>
            </a:r>
            <a:r>
              <a:rPr lang="de-DE" altLang="zh-CN" sz="1800" kern="100" dirty="0">
                <a:solidFill>
                  <a:srgbClr val="C00000"/>
                </a:solidFill>
                <a:effectLst/>
                <a:latin typeface="Times New Roman" panose="02020603050405020304" pitchFamily="18" charset="0"/>
                <a:ea typeface="宋体" panose="02010600030101010101" pitchFamily="2" charset="-122"/>
              </a:rPr>
              <a:t>key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de-DE" altLang="zh-CN" sz="1800" kern="100" dirty="0">
                <a:solidFill>
                  <a:srgbClr val="C00000"/>
                </a:solidFill>
                <a:effectLst/>
                <a:latin typeface="Times New Roman" panose="02020603050405020304" pitchFamily="18" charset="0"/>
                <a:ea typeface="宋体" panose="02010600030101010101" pitchFamily="2" charset="-122"/>
              </a:rPr>
              <a:t>uname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的字符串值，如图</a:t>
            </a:r>
            <a:r>
              <a:rPr lang="de-DE" altLang="zh-CN" sz="1800" kern="100" dirty="0">
                <a:effectLst/>
                <a:latin typeface="Times New Roman" panose="02020603050405020304" pitchFamily="18" charset="0"/>
                <a:ea typeface="宋体" panose="02010600030101010101" pitchFamily="2" charset="-122"/>
              </a:rPr>
              <a:t>8.25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所示。</a:t>
            </a:r>
            <a:endParaRPr lang="zh-CN" altLang="en-US" dirty="0"/>
          </a:p>
        </p:txBody>
      </p:sp>
      <p:pic>
        <p:nvPicPr>
          <p:cNvPr id="26626" name="Picture 2">
            <a:extLst>
              <a:ext uri="{FF2B5EF4-FFF2-40B4-BE49-F238E27FC236}">
                <a16:creationId xmlns:a16="http://schemas.microsoft.com/office/drawing/2014/main" id="{DE47CEE0-8791-451D-B450-635A6477FB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689" y="2288539"/>
            <a:ext cx="38544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4B873283-E21E-4465-8434-9E4DFD4DDF36}"/>
              </a:ext>
            </a:extLst>
          </p:cNvPr>
          <p:cNvSpPr txBox="1"/>
          <p:nvPr/>
        </p:nvSpPr>
        <p:spPr>
          <a:xfrm>
            <a:off x="947449" y="3401937"/>
            <a:ext cx="10234670" cy="369332"/>
          </a:xfrm>
          <a:prstGeom prst="rect">
            <a:avLst/>
          </a:prstGeom>
          <a:noFill/>
          <a:ln>
            <a:solidFill>
              <a:srgbClr val="C00000"/>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a:t>
            </a:r>
            <a:r>
              <a:rPr lang="de-DE" altLang="zh-CN" sz="1800" kern="100" dirty="0">
                <a:solidFill>
                  <a:srgbClr val="C00000"/>
                </a:solidFill>
                <a:effectLst/>
                <a:latin typeface="Times New Roman" panose="02020603050405020304" pitchFamily="18" charset="0"/>
                <a:ea typeface="宋体" panose="02010600030101010101" pitchFamily="2" charset="-122"/>
              </a:rPr>
              <a:t>http://localhost:8080/getStudent?key=111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”查询</a:t>
            </a:r>
            <a:r>
              <a:rPr lang="de-DE" altLang="zh-CN" sz="1800" kern="100" dirty="0">
                <a:solidFill>
                  <a:srgbClr val="C00000"/>
                </a:solidFill>
                <a:effectLst/>
                <a:latin typeface="Times New Roman" panose="02020603050405020304" pitchFamily="18" charset="0"/>
                <a:ea typeface="宋体" panose="02010600030101010101" pitchFamily="2" charset="-122"/>
              </a:rPr>
              <a:t>key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de-DE" altLang="zh-CN" sz="1800" kern="100" dirty="0">
                <a:solidFill>
                  <a:srgbClr val="C00000"/>
                </a:solidFill>
                <a:effectLst/>
                <a:latin typeface="Times New Roman" panose="02020603050405020304" pitchFamily="18" charset="0"/>
                <a:ea typeface="宋体" panose="02010600030101010101" pitchFamily="2" charset="-122"/>
              </a:rPr>
              <a:t>111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de-DE" altLang="zh-CN" sz="1800" kern="100" dirty="0">
                <a:effectLst/>
                <a:latin typeface="Times New Roman" panose="02020603050405020304" pitchFamily="18" charset="0"/>
                <a:ea typeface="宋体" panose="02010600030101010101" pitchFamily="2" charset="-122"/>
              </a:rPr>
              <a:t>Student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对象值，如图</a:t>
            </a:r>
            <a:r>
              <a:rPr lang="de-DE" altLang="zh-CN" sz="1800" kern="100" dirty="0">
                <a:effectLst/>
                <a:latin typeface="Times New Roman" panose="02020603050405020304" pitchFamily="18" charset="0"/>
                <a:ea typeface="宋体" panose="02010600030101010101" pitchFamily="2" charset="-122"/>
              </a:rPr>
              <a:t>8.26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所示。</a:t>
            </a:r>
            <a:endParaRPr lang="zh-CN" altLang="en-US" dirty="0"/>
          </a:p>
        </p:txBody>
      </p:sp>
      <p:pic>
        <p:nvPicPr>
          <p:cNvPr id="26627" name="Picture 3">
            <a:extLst>
              <a:ext uri="{FF2B5EF4-FFF2-40B4-BE49-F238E27FC236}">
                <a16:creationId xmlns:a16="http://schemas.microsoft.com/office/drawing/2014/main" id="{20FB7EF4-B772-48AD-9040-87DA2D54F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1684" y="3970267"/>
            <a:ext cx="36385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7819BEFD-2420-4D44-B4CD-1E6081BB4CF3}"/>
              </a:ext>
            </a:extLst>
          </p:cNvPr>
          <p:cNvSpPr txBox="1"/>
          <p:nvPr/>
        </p:nvSpPr>
        <p:spPr>
          <a:xfrm>
            <a:off x="947449" y="5094682"/>
            <a:ext cx="10234670" cy="369332"/>
          </a:xfrm>
          <a:prstGeom prst="rect">
            <a:avLst/>
          </a:prstGeom>
          <a:noFill/>
          <a:ln>
            <a:solidFill>
              <a:srgbClr val="C00000"/>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a:t>
            </a:r>
            <a:r>
              <a:rPr lang="de-DE" altLang="zh-CN" sz="1800" kern="100" dirty="0">
                <a:solidFill>
                  <a:srgbClr val="C00000"/>
                </a:solidFill>
                <a:effectLst/>
                <a:latin typeface="Times New Roman" panose="02020603050405020304" pitchFamily="18" charset="0"/>
                <a:ea typeface="宋体" panose="02010600030101010101" pitchFamily="2" charset="-122"/>
              </a:rPr>
              <a:t>http://localhost:8080/getMultiStus?key=mutilStus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”查询</a:t>
            </a:r>
            <a:r>
              <a:rPr lang="de-DE" altLang="zh-CN" sz="1800" kern="100" dirty="0">
                <a:solidFill>
                  <a:srgbClr val="C00000"/>
                </a:solidFill>
                <a:effectLst/>
                <a:latin typeface="Times New Roman" panose="02020603050405020304" pitchFamily="18" charset="0"/>
                <a:ea typeface="宋体" panose="02010600030101010101" pitchFamily="2" charset="-122"/>
              </a:rPr>
              <a:t>key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de-DE" altLang="zh-CN" sz="1800" kern="100" dirty="0">
                <a:solidFill>
                  <a:srgbClr val="C00000"/>
                </a:solidFill>
                <a:effectLst/>
                <a:latin typeface="Times New Roman" panose="02020603050405020304" pitchFamily="18" charset="0"/>
                <a:ea typeface="宋体" panose="02010600030101010101" pitchFamily="2" charset="-122"/>
              </a:rPr>
              <a:t>mutilStus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de-DE" altLang="zh-CN" sz="1800" kern="100" dirty="0">
                <a:effectLst/>
                <a:latin typeface="Times New Roman" panose="02020603050405020304" pitchFamily="18" charset="0"/>
                <a:ea typeface="宋体" panose="02010600030101010101" pitchFamily="2" charset="-122"/>
              </a:rPr>
              <a:t>List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集合，如图</a:t>
            </a:r>
            <a:r>
              <a:rPr lang="de-DE" altLang="zh-CN" sz="1800" kern="100" dirty="0">
                <a:effectLst/>
                <a:latin typeface="Times New Roman" panose="02020603050405020304" pitchFamily="18" charset="0"/>
                <a:ea typeface="宋体" panose="02010600030101010101" pitchFamily="2" charset="-122"/>
              </a:rPr>
              <a:t>8.27</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所示。</a:t>
            </a:r>
            <a:endParaRPr lang="zh-CN" altLang="en-US" dirty="0"/>
          </a:p>
        </p:txBody>
      </p:sp>
      <p:pic>
        <p:nvPicPr>
          <p:cNvPr id="26628" name="Picture 4">
            <a:extLst>
              <a:ext uri="{FF2B5EF4-FFF2-40B4-BE49-F238E27FC236}">
                <a16:creationId xmlns:a16="http://schemas.microsoft.com/office/drawing/2014/main" id="{012D1E40-8439-4566-8D40-3A8B7A3A57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2873" y="5588872"/>
            <a:ext cx="50942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278964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9B17D-835F-4682-9A7D-0297DEAB64A7}"/>
              </a:ext>
            </a:extLst>
          </p:cNvPr>
          <p:cNvSpPr>
            <a:spLocks noGrp="1"/>
          </p:cNvSpPr>
          <p:nvPr>
            <p:ph type="title"/>
          </p:nvPr>
        </p:nvSpPr>
        <p:spPr/>
        <p:txBody>
          <a:bodyPr/>
          <a:lstStyle/>
          <a:p>
            <a:r>
              <a:rPr lang="zh-CN" altLang="en-US" dirty="0"/>
              <a:t>本章内容</a:t>
            </a:r>
          </a:p>
        </p:txBody>
      </p:sp>
      <p:sp>
        <p:nvSpPr>
          <p:cNvPr id="4" name="灯片编号占位符 3">
            <a:extLst>
              <a:ext uri="{FF2B5EF4-FFF2-40B4-BE49-F238E27FC236}">
                <a16:creationId xmlns:a16="http://schemas.microsoft.com/office/drawing/2014/main" id="{6BC8E6EB-ED59-404D-811D-DAA714919209}"/>
              </a:ext>
            </a:extLst>
          </p:cNvPr>
          <p:cNvSpPr>
            <a:spLocks noGrp="1"/>
          </p:cNvSpPr>
          <p:nvPr>
            <p:ph type="sldNum" sz="quarter" idx="12"/>
          </p:nvPr>
        </p:nvSpPr>
        <p:spPr/>
        <p:txBody>
          <a:bodyPr/>
          <a:lstStyle/>
          <a:p>
            <a:fld id="{8D4D1E41-7A09-AB4A-A4E1-09765ADA2698}" type="slidenum">
              <a:rPr kumimoji="1" lang="zh-CN" altLang="en-US" smtClean="0"/>
              <a:pPr/>
              <a:t>140</a:t>
            </a:fld>
            <a:endParaRPr kumimoji="1" lang="zh-CN" altLang="en-US" dirty="0"/>
          </a:p>
        </p:txBody>
      </p:sp>
      <p:sp>
        <p:nvSpPr>
          <p:cNvPr id="5" name="内容占位符 4">
            <a:extLst>
              <a:ext uri="{FF2B5EF4-FFF2-40B4-BE49-F238E27FC236}">
                <a16:creationId xmlns:a16="http://schemas.microsoft.com/office/drawing/2014/main" id="{BFD7B4A7-4A4B-45B6-96BA-7E3AFE60B44F}"/>
              </a:ext>
            </a:extLst>
          </p:cNvPr>
          <p:cNvSpPr>
            <a:spLocks noGrp="1"/>
          </p:cNvSpPr>
          <p:nvPr>
            <p:ph idx="1"/>
          </p:nvPr>
        </p:nvSpPr>
        <p:spPr>
          <a:xfrm>
            <a:off x="838200" y="1511300"/>
            <a:ext cx="10515600" cy="4586288"/>
          </a:xfrm>
        </p:spPr>
        <p:txBody>
          <a:bodyPr>
            <a:normAutofit/>
          </a:bodyPr>
          <a:lstStyle/>
          <a:p>
            <a:pPr marL="0" indent="0">
              <a:lnSpc>
                <a:spcPct val="130000"/>
              </a:lnSpc>
              <a:buNone/>
            </a:pPr>
            <a:r>
              <a:rPr kumimoji="1" lang="en-US" altLang="zh-CN" dirty="0"/>
              <a:t>8.1 Spring Data JPA</a:t>
            </a:r>
          </a:p>
          <a:p>
            <a:pPr marL="0" indent="0">
              <a:lnSpc>
                <a:spcPct val="130000"/>
              </a:lnSpc>
              <a:buNone/>
            </a:pPr>
            <a:r>
              <a:rPr kumimoji="1" lang="en-US" altLang="zh-CN" dirty="0"/>
              <a:t>8.2 Spring Boot</a:t>
            </a:r>
            <a:r>
              <a:rPr kumimoji="1" lang="zh-CN" altLang="en-US" dirty="0"/>
              <a:t>整合</a:t>
            </a:r>
            <a:r>
              <a:rPr kumimoji="1" lang="en-US" altLang="zh-CN" dirty="0" err="1"/>
              <a:t>MyBatis</a:t>
            </a:r>
            <a:endParaRPr kumimoji="1" lang="en-US" altLang="zh-CN" dirty="0"/>
          </a:p>
          <a:p>
            <a:pPr marL="0" indent="0">
              <a:lnSpc>
                <a:spcPct val="130000"/>
              </a:lnSpc>
              <a:buNone/>
            </a:pPr>
            <a:r>
              <a:rPr kumimoji="1" lang="en-US" altLang="zh-CN" dirty="0"/>
              <a:t>8.3 REST</a:t>
            </a:r>
          </a:p>
          <a:p>
            <a:pPr marL="0" indent="0">
              <a:lnSpc>
                <a:spcPct val="130000"/>
              </a:lnSpc>
              <a:buNone/>
            </a:pPr>
            <a:r>
              <a:rPr kumimoji="1" lang="en-US" altLang="zh-CN" dirty="0"/>
              <a:t>8.4 MongoDB</a:t>
            </a:r>
          </a:p>
          <a:p>
            <a:pPr marL="0" indent="0">
              <a:lnSpc>
                <a:spcPct val="130000"/>
              </a:lnSpc>
              <a:buNone/>
            </a:pPr>
            <a:r>
              <a:rPr kumimoji="1" lang="en-US" altLang="zh-CN" dirty="0"/>
              <a:t>8.5 Redis</a:t>
            </a:r>
          </a:p>
          <a:p>
            <a:pPr marL="0" indent="0">
              <a:lnSpc>
                <a:spcPct val="130000"/>
              </a:lnSpc>
              <a:buNone/>
            </a:pPr>
            <a:r>
              <a:rPr kumimoji="1" lang="en-US" altLang="zh-CN" dirty="0">
                <a:solidFill>
                  <a:srgbClr val="C00000"/>
                </a:solidFill>
              </a:rPr>
              <a:t>8.6 </a:t>
            </a:r>
            <a:r>
              <a:rPr kumimoji="1" lang="zh-CN" altLang="en-US" dirty="0">
                <a:solidFill>
                  <a:srgbClr val="C00000"/>
                </a:solidFill>
              </a:rPr>
              <a:t>数据缓存</a:t>
            </a:r>
            <a:r>
              <a:rPr kumimoji="1" lang="en-US" altLang="zh-CN" dirty="0">
                <a:solidFill>
                  <a:srgbClr val="C00000"/>
                </a:solidFill>
              </a:rPr>
              <a:t>Cache</a:t>
            </a:r>
          </a:p>
        </p:txBody>
      </p:sp>
    </p:spTree>
    <p:extLst>
      <p:ext uri="{BB962C8B-B14F-4D97-AF65-F5344CB8AC3E}">
        <p14:creationId xmlns:p14="http://schemas.microsoft.com/office/powerpoint/2010/main" val="429404173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471A7-A58E-4EDB-9B30-3C574AC07659}"/>
              </a:ext>
            </a:extLst>
          </p:cNvPr>
          <p:cNvSpPr>
            <a:spLocks noGrp="1"/>
          </p:cNvSpPr>
          <p:nvPr>
            <p:ph type="title"/>
          </p:nvPr>
        </p:nvSpPr>
        <p:spPr/>
        <p:txBody>
          <a:bodyPr/>
          <a:lstStyle/>
          <a:p>
            <a:r>
              <a:rPr lang="en-US" altLang="zh-CN" dirty="0"/>
              <a:t>8.6 </a:t>
            </a:r>
            <a:r>
              <a:rPr lang="zh-CN" altLang="en-US" dirty="0"/>
              <a:t>数据缓存</a:t>
            </a:r>
            <a:r>
              <a:rPr lang="en-US" altLang="zh-CN" dirty="0"/>
              <a:t>Cache</a:t>
            </a:r>
            <a:endParaRPr lang="zh-CN" altLang="en-US" dirty="0"/>
          </a:p>
        </p:txBody>
      </p:sp>
      <p:sp>
        <p:nvSpPr>
          <p:cNvPr id="3" name="内容占位符 2">
            <a:extLst>
              <a:ext uri="{FF2B5EF4-FFF2-40B4-BE49-F238E27FC236}">
                <a16:creationId xmlns:a16="http://schemas.microsoft.com/office/drawing/2014/main" id="{3555E4D8-965E-411B-82DB-8AEBD6D09C6A}"/>
              </a:ext>
            </a:extLst>
          </p:cNvPr>
          <p:cNvSpPr>
            <a:spLocks noGrp="1"/>
          </p:cNvSpPr>
          <p:nvPr>
            <p:ph idx="1"/>
          </p:nvPr>
        </p:nvSpPr>
        <p:spPr/>
        <p:txBody>
          <a:bodyPr/>
          <a:lstStyle/>
          <a:p>
            <a:r>
              <a:rPr lang="en-US" altLang="zh-CN" dirty="0">
                <a:solidFill>
                  <a:srgbClr val="C00000"/>
                </a:solidFill>
              </a:rPr>
              <a:t>8.6.1 Spring</a:t>
            </a:r>
            <a:r>
              <a:rPr lang="zh-CN" altLang="en-US" dirty="0">
                <a:solidFill>
                  <a:srgbClr val="C00000"/>
                </a:solidFill>
              </a:rPr>
              <a:t>缓存支持</a:t>
            </a:r>
            <a:endParaRPr lang="en-US" altLang="zh-CN" dirty="0">
              <a:solidFill>
                <a:srgbClr val="C00000"/>
              </a:solidFill>
            </a:endParaRPr>
          </a:p>
          <a:p>
            <a:r>
              <a:rPr lang="en-US" altLang="zh-CN" dirty="0"/>
              <a:t>8.6.2 Spring Boot</a:t>
            </a:r>
            <a:r>
              <a:rPr lang="zh-CN" altLang="en-US" dirty="0"/>
              <a:t>缓存支持</a:t>
            </a:r>
            <a:endParaRPr lang="en-US" altLang="zh-CN" dirty="0"/>
          </a:p>
          <a:p>
            <a:r>
              <a:rPr lang="en-US" altLang="zh-CN" dirty="0"/>
              <a:t>8.6.3 </a:t>
            </a:r>
            <a:r>
              <a:rPr lang="zh-CN" altLang="en-US" dirty="0"/>
              <a:t>使用</a:t>
            </a:r>
            <a:r>
              <a:rPr lang="en-US" altLang="zh-CN" dirty="0"/>
              <a:t>Redis Cache</a:t>
            </a:r>
            <a:endParaRPr lang="zh-CN" altLang="en-US" dirty="0"/>
          </a:p>
        </p:txBody>
      </p:sp>
      <p:sp>
        <p:nvSpPr>
          <p:cNvPr id="4" name="灯片编号占位符 3">
            <a:extLst>
              <a:ext uri="{FF2B5EF4-FFF2-40B4-BE49-F238E27FC236}">
                <a16:creationId xmlns:a16="http://schemas.microsoft.com/office/drawing/2014/main" id="{C10B30FF-7ECB-41AE-AF05-B08E1A3413F0}"/>
              </a:ext>
            </a:extLst>
          </p:cNvPr>
          <p:cNvSpPr>
            <a:spLocks noGrp="1"/>
          </p:cNvSpPr>
          <p:nvPr>
            <p:ph type="sldNum" sz="quarter" idx="12"/>
          </p:nvPr>
        </p:nvSpPr>
        <p:spPr/>
        <p:txBody>
          <a:bodyPr/>
          <a:lstStyle/>
          <a:p>
            <a:fld id="{8D4D1E41-7A09-AB4A-A4E1-09765ADA2698}" type="slidenum">
              <a:rPr kumimoji="1" lang="zh-CN" altLang="en-US" smtClean="0"/>
              <a:pPr/>
              <a:t>141</a:t>
            </a:fld>
            <a:endParaRPr kumimoji="1" lang="zh-CN" altLang="en-US" dirty="0"/>
          </a:p>
        </p:txBody>
      </p:sp>
    </p:spTree>
    <p:extLst>
      <p:ext uri="{BB962C8B-B14F-4D97-AF65-F5344CB8AC3E}">
        <p14:creationId xmlns:p14="http://schemas.microsoft.com/office/powerpoint/2010/main" val="62877653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61FC12-D2E6-4B96-B091-E9C0A78427F8}"/>
              </a:ext>
            </a:extLst>
          </p:cNvPr>
          <p:cNvSpPr>
            <a:spLocks noGrp="1"/>
          </p:cNvSpPr>
          <p:nvPr>
            <p:ph type="title"/>
          </p:nvPr>
        </p:nvSpPr>
        <p:spPr/>
        <p:txBody>
          <a:bodyPr/>
          <a:lstStyle/>
          <a:p>
            <a:r>
              <a:rPr lang="en-US" altLang="zh-CN" dirty="0"/>
              <a:t>8.6.1 Spring</a:t>
            </a:r>
            <a:r>
              <a:rPr lang="zh-CN" altLang="en-US" dirty="0"/>
              <a:t>缓存支持</a:t>
            </a:r>
          </a:p>
        </p:txBody>
      </p:sp>
      <p:sp>
        <p:nvSpPr>
          <p:cNvPr id="4" name="灯片编号占位符 3">
            <a:extLst>
              <a:ext uri="{FF2B5EF4-FFF2-40B4-BE49-F238E27FC236}">
                <a16:creationId xmlns:a16="http://schemas.microsoft.com/office/drawing/2014/main" id="{B8A63D88-EA53-402A-A917-7518F0ADC338}"/>
              </a:ext>
            </a:extLst>
          </p:cNvPr>
          <p:cNvSpPr>
            <a:spLocks noGrp="1"/>
          </p:cNvSpPr>
          <p:nvPr>
            <p:ph type="sldNum" sz="quarter" idx="12"/>
          </p:nvPr>
        </p:nvSpPr>
        <p:spPr/>
        <p:txBody>
          <a:bodyPr/>
          <a:lstStyle/>
          <a:p>
            <a:fld id="{8D4D1E41-7A09-AB4A-A4E1-09765ADA2698}" type="slidenum">
              <a:rPr kumimoji="1" lang="zh-CN" altLang="en-US" smtClean="0"/>
              <a:pPr/>
              <a:t>142</a:t>
            </a:fld>
            <a:endParaRPr kumimoji="1" lang="zh-CN" altLang="en-US" dirty="0"/>
          </a:p>
        </p:txBody>
      </p:sp>
      <p:sp>
        <p:nvSpPr>
          <p:cNvPr id="5" name="文本框 4">
            <a:extLst>
              <a:ext uri="{FF2B5EF4-FFF2-40B4-BE49-F238E27FC236}">
                <a16:creationId xmlns:a16="http://schemas.microsoft.com/office/drawing/2014/main" id="{5A9520E7-7D7D-4B42-BBC1-75D3FF939C81}"/>
              </a:ext>
            </a:extLst>
          </p:cNvPr>
          <p:cNvSpPr txBox="1"/>
          <p:nvPr/>
        </p:nvSpPr>
        <p:spPr>
          <a:xfrm>
            <a:off x="1000699" y="1509311"/>
            <a:ext cx="10190602" cy="923330"/>
          </a:xfrm>
          <a:prstGeom prst="rect">
            <a:avLst/>
          </a:prstGeom>
          <a:noFill/>
          <a:ln>
            <a:solidFill>
              <a:srgbClr val="C00000"/>
            </a:solidFill>
          </a:ln>
        </p:spPr>
        <p:txBody>
          <a:bodyPr wrap="square" rtlCol="0">
            <a:spAutoFit/>
          </a:bodyPr>
          <a:lstStyle/>
          <a:p>
            <a:r>
              <a:rPr lang="en-US" altLang="zh-CN" dirty="0"/>
              <a:t>Spring</a:t>
            </a:r>
            <a:r>
              <a:rPr lang="zh-CN" altLang="en-US" dirty="0"/>
              <a:t>框架定义了</a:t>
            </a:r>
            <a:r>
              <a:rPr lang="en-US" altLang="zh-CN" dirty="0" err="1">
                <a:solidFill>
                  <a:srgbClr val="C00000"/>
                </a:solidFill>
              </a:rPr>
              <a:t>org.springframework.cache.CacheManager</a:t>
            </a:r>
            <a:r>
              <a:rPr lang="zh-CN" altLang="en-US" dirty="0"/>
              <a:t>和</a:t>
            </a:r>
            <a:r>
              <a:rPr lang="en-US" altLang="zh-CN" dirty="0" err="1">
                <a:solidFill>
                  <a:srgbClr val="C00000"/>
                </a:solidFill>
              </a:rPr>
              <a:t>org.springframework.cache.Cache</a:t>
            </a:r>
            <a:r>
              <a:rPr lang="zh-CN" altLang="en-US" dirty="0"/>
              <a:t>接口来统一不同的缓存技术。针对不同的缓存技术，需要实现不同的</a:t>
            </a:r>
            <a:r>
              <a:rPr lang="en-US" altLang="zh-CN" dirty="0" err="1">
                <a:solidFill>
                  <a:srgbClr val="C00000"/>
                </a:solidFill>
              </a:rPr>
              <a:t>CacheManager</a:t>
            </a:r>
            <a:r>
              <a:rPr lang="zh-CN" altLang="en-US" dirty="0"/>
              <a:t>。例如，我们使用</a:t>
            </a:r>
            <a:r>
              <a:rPr lang="en-US" altLang="zh-CN" dirty="0" err="1">
                <a:solidFill>
                  <a:srgbClr val="C00000"/>
                </a:solidFill>
              </a:rPr>
              <a:t>EhCache</a:t>
            </a:r>
            <a:r>
              <a:rPr lang="zh-CN" altLang="en-US" dirty="0"/>
              <a:t>作为缓存技术时，需要注册实现</a:t>
            </a:r>
            <a:r>
              <a:rPr lang="en-US" altLang="zh-CN" dirty="0" err="1">
                <a:solidFill>
                  <a:srgbClr val="C00000"/>
                </a:solidFill>
              </a:rPr>
              <a:t>CacheManager</a:t>
            </a:r>
            <a:r>
              <a:rPr lang="zh-CN" altLang="en-US" dirty="0"/>
              <a:t>的</a:t>
            </a:r>
            <a:r>
              <a:rPr lang="en-US" altLang="zh-CN" dirty="0">
                <a:solidFill>
                  <a:srgbClr val="C00000"/>
                </a:solidFill>
              </a:rPr>
              <a:t>Bean</a:t>
            </a:r>
            <a:r>
              <a:rPr lang="zh-CN" altLang="en-US" dirty="0"/>
              <a:t>，示例代码如下：</a:t>
            </a:r>
          </a:p>
        </p:txBody>
      </p:sp>
      <p:sp>
        <p:nvSpPr>
          <p:cNvPr id="6" name="文本框 5">
            <a:extLst>
              <a:ext uri="{FF2B5EF4-FFF2-40B4-BE49-F238E27FC236}">
                <a16:creationId xmlns:a16="http://schemas.microsoft.com/office/drawing/2014/main" id="{61A2D662-EFCE-459A-A0A5-B40368AC3D54}"/>
              </a:ext>
            </a:extLst>
          </p:cNvPr>
          <p:cNvSpPr txBox="1"/>
          <p:nvPr/>
        </p:nvSpPr>
        <p:spPr>
          <a:xfrm>
            <a:off x="1000699" y="2605902"/>
            <a:ext cx="10190602" cy="1200329"/>
          </a:xfrm>
          <a:prstGeom prst="rect">
            <a:avLst/>
          </a:prstGeom>
          <a:noFill/>
          <a:ln>
            <a:solidFill>
              <a:srgbClr val="C00000"/>
            </a:solidFill>
          </a:ln>
        </p:spPr>
        <p:txBody>
          <a:bodyPr wrap="square" rtlCol="0">
            <a:spAutoFit/>
          </a:bodyPr>
          <a:lstStyle/>
          <a:p>
            <a:r>
              <a:rPr lang="en-US" altLang="zh-CN" dirty="0"/>
              <a:t>@Bean</a:t>
            </a:r>
          </a:p>
          <a:p>
            <a:r>
              <a:rPr lang="en-US" altLang="zh-CN" dirty="0"/>
              <a:t>public </a:t>
            </a:r>
            <a:r>
              <a:rPr lang="en-US" altLang="zh-CN" dirty="0" err="1">
                <a:solidFill>
                  <a:srgbClr val="C00000"/>
                </a:solidFill>
              </a:rPr>
              <a:t>EhCacheCacheManager</a:t>
            </a:r>
            <a:r>
              <a:rPr lang="en-US" altLang="zh-CN" dirty="0"/>
              <a:t> </a:t>
            </a:r>
            <a:r>
              <a:rPr lang="en-US" altLang="zh-CN" dirty="0" err="1"/>
              <a:t>cacheManager</a:t>
            </a:r>
            <a:r>
              <a:rPr lang="en-US" altLang="zh-CN" dirty="0"/>
              <a:t>(</a:t>
            </a:r>
            <a:r>
              <a:rPr lang="en-US" altLang="zh-CN" dirty="0" err="1">
                <a:solidFill>
                  <a:srgbClr val="C00000"/>
                </a:solidFill>
              </a:rPr>
              <a:t>CacheManager</a:t>
            </a:r>
            <a:r>
              <a:rPr lang="en-US" altLang="zh-CN" dirty="0"/>
              <a:t> </a:t>
            </a:r>
            <a:r>
              <a:rPr lang="en-US" altLang="zh-CN" dirty="0" err="1">
                <a:solidFill>
                  <a:srgbClr val="C00000"/>
                </a:solidFill>
              </a:rPr>
              <a:t>ehCacheCacheManager</a:t>
            </a:r>
            <a:r>
              <a:rPr lang="en-US" altLang="zh-CN" dirty="0"/>
              <a:t>) {</a:t>
            </a:r>
          </a:p>
          <a:p>
            <a:r>
              <a:rPr lang="en-US" altLang="zh-CN" dirty="0"/>
              <a:t>	return new </a:t>
            </a:r>
            <a:r>
              <a:rPr lang="en-US" altLang="zh-CN" dirty="0" err="1"/>
              <a:t>EhCacheCacheManager</a:t>
            </a:r>
            <a:r>
              <a:rPr lang="en-US" altLang="zh-CN" dirty="0"/>
              <a:t>(</a:t>
            </a:r>
            <a:r>
              <a:rPr lang="en-US" altLang="zh-CN" dirty="0" err="1"/>
              <a:t>ehCacheCacheManager</a:t>
            </a:r>
            <a:r>
              <a:rPr lang="en-US" altLang="zh-CN" dirty="0"/>
              <a:t>);</a:t>
            </a:r>
          </a:p>
          <a:p>
            <a:r>
              <a:rPr lang="en-US" altLang="zh-CN" dirty="0"/>
              <a:t>}</a:t>
            </a:r>
          </a:p>
        </p:txBody>
      </p:sp>
      <p:graphicFrame>
        <p:nvGraphicFramePr>
          <p:cNvPr id="7" name="表格 6">
            <a:extLst>
              <a:ext uri="{FF2B5EF4-FFF2-40B4-BE49-F238E27FC236}">
                <a16:creationId xmlns:a16="http://schemas.microsoft.com/office/drawing/2014/main" id="{D354176A-2E15-4F64-990F-561582FC493B}"/>
              </a:ext>
            </a:extLst>
          </p:cNvPr>
          <p:cNvGraphicFramePr>
            <a:graphicFrameLocks noGrp="1"/>
          </p:cNvGraphicFramePr>
          <p:nvPr>
            <p:extLst>
              <p:ext uri="{D42A27DB-BD31-4B8C-83A1-F6EECF244321}">
                <p14:modId xmlns:p14="http://schemas.microsoft.com/office/powerpoint/2010/main" val="3174811548"/>
              </p:ext>
            </p:extLst>
          </p:nvPr>
        </p:nvGraphicFramePr>
        <p:xfrm>
          <a:off x="1000699" y="3979492"/>
          <a:ext cx="10190602" cy="2468880"/>
        </p:xfrm>
        <a:graphic>
          <a:graphicData uri="http://schemas.openxmlformats.org/drawingml/2006/table">
            <a:tbl>
              <a:tblPr firstRow="1" firstCol="1" bandRow="1">
                <a:tableStyleId>{5C22544A-7EE6-4342-B048-85BDC9FD1C3A}</a:tableStyleId>
              </a:tblPr>
              <a:tblGrid>
                <a:gridCol w="3428082">
                  <a:extLst>
                    <a:ext uri="{9D8B030D-6E8A-4147-A177-3AD203B41FA5}">
                      <a16:colId xmlns:a16="http://schemas.microsoft.com/office/drawing/2014/main" val="1549777721"/>
                    </a:ext>
                  </a:extLst>
                </a:gridCol>
                <a:gridCol w="6762520">
                  <a:extLst>
                    <a:ext uri="{9D8B030D-6E8A-4147-A177-3AD203B41FA5}">
                      <a16:colId xmlns:a16="http://schemas.microsoft.com/office/drawing/2014/main" val="3566608457"/>
                    </a:ext>
                  </a:extLst>
                </a:gridCol>
              </a:tblGrid>
              <a:tr h="0">
                <a:tc>
                  <a:txBody>
                    <a:bodyPr/>
                    <a:lstStyle/>
                    <a:p>
                      <a:pPr algn="ctr"/>
                      <a:r>
                        <a:rPr lang="de-DE" sz="1800" kern="100">
                          <a:effectLst/>
                        </a:rPr>
                        <a:t>CacheManager</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800" kern="100">
                          <a:effectLst/>
                        </a:rPr>
                        <a:t>描  述</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57826082"/>
                  </a:ext>
                </a:extLst>
              </a:tr>
              <a:tr h="0">
                <a:tc>
                  <a:txBody>
                    <a:bodyPr/>
                    <a:lstStyle/>
                    <a:p>
                      <a:pPr algn="just"/>
                      <a:r>
                        <a:rPr lang="de-DE" sz="1800" kern="100">
                          <a:effectLst/>
                        </a:rPr>
                        <a:t>SimpleCacheManager</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800" kern="100">
                          <a:effectLst/>
                        </a:rPr>
                        <a:t>使用简单的</a:t>
                      </a:r>
                      <a:r>
                        <a:rPr lang="de-DE" sz="1800" kern="100">
                          <a:effectLst/>
                        </a:rPr>
                        <a:t>Collection</a:t>
                      </a:r>
                      <a:r>
                        <a:rPr lang="zh-CN" sz="1800" kern="100">
                          <a:effectLst/>
                        </a:rPr>
                        <a:t>来存储缓存，主要用于测试</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59760583"/>
                  </a:ext>
                </a:extLst>
              </a:tr>
              <a:tr h="0">
                <a:tc>
                  <a:txBody>
                    <a:bodyPr/>
                    <a:lstStyle/>
                    <a:p>
                      <a:pPr algn="just"/>
                      <a:r>
                        <a:rPr lang="de-DE" sz="1800" kern="100">
                          <a:effectLst/>
                        </a:rPr>
                        <a:t>NoOpCacheManager</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800" kern="100">
                          <a:effectLst/>
                        </a:rPr>
                        <a:t>仅用于测试，不会实际存储缓存</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45045653"/>
                  </a:ext>
                </a:extLst>
              </a:tr>
              <a:tr h="0">
                <a:tc>
                  <a:txBody>
                    <a:bodyPr/>
                    <a:lstStyle/>
                    <a:p>
                      <a:pPr algn="just"/>
                      <a:r>
                        <a:rPr lang="de-DE" sz="1800" kern="100">
                          <a:effectLst/>
                        </a:rPr>
                        <a:t>ConcurrentMapCacheManager</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800" kern="100">
                          <a:effectLst/>
                        </a:rPr>
                        <a:t>使用</a:t>
                      </a:r>
                      <a:r>
                        <a:rPr lang="de-DE" sz="1800" kern="100">
                          <a:effectLst/>
                        </a:rPr>
                        <a:t>ConcurrentMap</a:t>
                      </a:r>
                      <a:r>
                        <a:rPr lang="zh-CN" sz="1800" kern="100">
                          <a:effectLst/>
                        </a:rPr>
                        <a:t>存储缓存，</a:t>
                      </a:r>
                      <a:r>
                        <a:rPr lang="de-DE" sz="1800" kern="100">
                          <a:effectLst/>
                        </a:rPr>
                        <a:t>Spring</a:t>
                      </a:r>
                      <a:r>
                        <a:rPr lang="zh-CN" sz="1800" kern="100">
                          <a:effectLst/>
                        </a:rPr>
                        <a:t>默认采用此技术存储缓存</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33298870"/>
                  </a:ext>
                </a:extLst>
              </a:tr>
              <a:tr h="0">
                <a:tc>
                  <a:txBody>
                    <a:bodyPr/>
                    <a:lstStyle/>
                    <a:p>
                      <a:pPr algn="just"/>
                      <a:r>
                        <a:rPr lang="de-DE" sz="1800" kern="100">
                          <a:effectLst/>
                        </a:rPr>
                        <a:t>EhCacheCacheManager</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800" kern="100">
                          <a:effectLst/>
                        </a:rPr>
                        <a:t>使用</a:t>
                      </a:r>
                      <a:r>
                        <a:rPr lang="de-DE" sz="1800" kern="100">
                          <a:effectLst/>
                        </a:rPr>
                        <a:t>EhCache</a:t>
                      </a:r>
                      <a:r>
                        <a:rPr lang="zh-CN" sz="1800" kern="100">
                          <a:effectLst/>
                        </a:rPr>
                        <a:t>作为缓存技术</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56630550"/>
                  </a:ext>
                </a:extLst>
              </a:tr>
              <a:tr h="0">
                <a:tc>
                  <a:txBody>
                    <a:bodyPr/>
                    <a:lstStyle/>
                    <a:p>
                      <a:pPr algn="just"/>
                      <a:r>
                        <a:rPr lang="de-DE" sz="1800" kern="100">
                          <a:effectLst/>
                        </a:rPr>
                        <a:t>JCacheCacheManager</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800" kern="100">
                          <a:effectLst/>
                        </a:rPr>
                        <a:t>支持</a:t>
                      </a:r>
                      <a:r>
                        <a:rPr lang="de-DE" sz="1800" kern="100">
                          <a:effectLst/>
                        </a:rPr>
                        <a:t>Jcache</a:t>
                      </a:r>
                      <a:r>
                        <a:rPr lang="zh-CN" sz="1800" kern="100">
                          <a:effectLst/>
                        </a:rPr>
                        <a:t>（</a:t>
                      </a:r>
                      <a:r>
                        <a:rPr lang="de-DE" sz="1800" kern="100">
                          <a:effectLst/>
                        </a:rPr>
                        <a:t>JSR-107</a:t>
                      </a:r>
                      <a:r>
                        <a:rPr lang="zh-CN" sz="1800" kern="100">
                          <a:effectLst/>
                        </a:rPr>
                        <a:t>）标准实现作为缓存技术，如</a:t>
                      </a:r>
                      <a:r>
                        <a:rPr lang="de-DE" sz="1800" kern="100">
                          <a:effectLst/>
                        </a:rPr>
                        <a:t>Apache Commons JCS</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82931656"/>
                  </a:ext>
                </a:extLst>
              </a:tr>
              <a:tr h="0">
                <a:tc>
                  <a:txBody>
                    <a:bodyPr/>
                    <a:lstStyle/>
                    <a:p>
                      <a:pPr algn="just"/>
                      <a:r>
                        <a:rPr lang="de-DE" sz="1800" kern="100">
                          <a:effectLst/>
                        </a:rPr>
                        <a:t>RedisCacheManager</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800" kern="100">
                          <a:effectLst/>
                        </a:rPr>
                        <a:t>使用</a:t>
                      </a:r>
                      <a:r>
                        <a:rPr lang="de-DE" sz="1800" kern="100">
                          <a:effectLst/>
                        </a:rPr>
                        <a:t>Redis</a:t>
                      </a:r>
                      <a:r>
                        <a:rPr lang="zh-CN" sz="1800" kern="100">
                          <a:effectLst/>
                        </a:rPr>
                        <a:t>作为缓存技术</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80221088"/>
                  </a:ext>
                </a:extLst>
              </a:tr>
              <a:tr h="0">
                <a:tc>
                  <a:txBody>
                    <a:bodyPr/>
                    <a:lstStyle/>
                    <a:p>
                      <a:pPr algn="just"/>
                      <a:r>
                        <a:rPr lang="de-DE" sz="1800" kern="100">
                          <a:effectLst/>
                        </a:rPr>
                        <a:t>HazelcastCacheManager</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800" kern="100" dirty="0">
                          <a:effectLst/>
                        </a:rPr>
                        <a:t>使用</a:t>
                      </a:r>
                      <a:r>
                        <a:rPr lang="de-DE" sz="1800" kern="100" dirty="0">
                          <a:effectLst/>
                        </a:rPr>
                        <a:t>Hazelcast</a:t>
                      </a:r>
                      <a:r>
                        <a:rPr lang="zh-CN" sz="1800" kern="100" dirty="0">
                          <a:effectLst/>
                        </a:rPr>
                        <a:t>作为缓存技术</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72322810"/>
                  </a:ext>
                </a:extLst>
              </a:tr>
            </a:tbl>
          </a:graphicData>
        </a:graphic>
      </p:graphicFrame>
    </p:spTree>
    <p:extLst>
      <p:ext uri="{BB962C8B-B14F-4D97-AF65-F5344CB8AC3E}">
        <p14:creationId xmlns:p14="http://schemas.microsoft.com/office/powerpoint/2010/main" val="68636619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AF127-FB59-404F-AADC-AD0896B3022A}"/>
              </a:ext>
            </a:extLst>
          </p:cNvPr>
          <p:cNvSpPr>
            <a:spLocks noGrp="1"/>
          </p:cNvSpPr>
          <p:nvPr>
            <p:ph type="title"/>
          </p:nvPr>
        </p:nvSpPr>
        <p:spPr/>
        <p:txBody>
          <a:bodyPr/>
          <a:lstStyle/>
          <a:p>
            <a:r>
              <a:rPr lang="en-US" altLang="zh-CN" dirty="0"/>
              <a:t>1</a:t>
            </a:r>
            <a:r>
              <a:rPr lang="zh-CN" altLang="en-US" dirty="0"/>
              <a:t>．</a:t>
            </a:r>
            <a:r>
              <a:rPr lang="en-US" altLang="zh-CN" dirty="0"/>
              <a:t>@Cacheable</a:t>
            </a:r>
            <a:endParaRPr lang="zh-CN" altLang="en-US" dirty="0"/>
          </a:p>
        </p:txBody>
      </p:sp>
      <p:sp>
        <p:nvSpPr>
          <p:cNvPr id="4" name="灯片编号占位符 3">
            <a:extLst>
              <a:ext uri="{FF2B5EF4-FFF2-40B4-BE49-F238E27FC236}">
                <a16:creationId xmlns:a16="http://schemas.microsoft.com/office/drawing/2014/main" id="{BD224D6E-F886-45A4-A4B0-18937A456E03}"/>
              </a:ext>
            </a:extLst>
          </p:cNvPr>
          <p:cNvSpPr>
            <a:spLocks noGrp="1"/>
          </p:cNvSpPr>
          <p:nvPr>
            <p:ph type="sldNum" sz="quarter" idx="12"/>
          </p:nvPr>
        </p:nvSpPr>
        <p:spPr/>
        <p:txBody>
          <a:bodyPr/>
          <a:lstStyle/>
          <a:p>
            <a:fld id="{8D4D1E41-7A09-AB4A-A4E1-09765ADA2698}" type="slidenum">
              <a:rPr kumimoji="1" lang="zh-CN" altLang="en-US" smtClean="0"/>
              <a:pPr/>
              <a:t>143</a:t>
            </a:fld>
            <a:endParaRPr kumimoji="1" lang="zh-CN" altLang="en-US" dirty="0"/>
          </a:p>
        </p:txBody>
      </p:sp>
      <p:sp>
        <p:nvSpPr>
          <p:cNvPr id="5" name="文本框 4">
            <a:extLst>
              <a:ext uri="{FF2B5EF4-FFF2-40B4-BE49-F238E27FC236}">
                <a16:creationId xmlns:a16="http://schemas.microsoft.com/office/drawing/2014/main" id="{9113C068-1F36-4760-A587-36BDAD4DA85C}"/>
              </a:ext>
            </a:extLst>
          </p:cNvPr>
          <p:cNvSpPr txBox="1"/>
          <p:nvPr/>
        </p:nvSpPr>
        <p:spPr>
          <a:xfrm>
            <a:off x="1241234" y="1498295"/>
            <a:ext cx="9643258" cy="4708981"/>
          </a:xfrm>
          <a:prstGeom prst="rect">
            <a:avLst/>
          </a:prstGeom>
          <a:noFill/>
          <a:ln>
            <a:solidFill>
              <a:srgbClr val="C00000"/>
            </a:solidFill>
          </a:ln>
        </p:spPr>
        <p:txBody>
          <a:bodyPr wrap="square" rtlCol="0">
            <a:spAutoFit/>
          </a:bodyPr>
          <a:lstStyle/>
          <a:p>
            <a:pPr indent="266700" algn="just"/>
            <a:r>
              <a:rPr lang="de-DE" altLang="zh-CN" sz="2000" kern="100" dirty="0">
                <a:effectLst/>
                <a:latin typeface="Times New Roman" panose="02020603050405020304" pitchFamily="18" charset="0"/>
                <a:ea typeface="宋体" panose="02010600030101010101" pitchFamily="2" charset="-122"/>
              </a:rPr>
              <a:t>    </a:t>
            </a:r>
            <a:r>
              <a:rPr lang="de-DE" altLang="zh-CN" sz="2000" kern="100" dirty="0">
                <a:solidFill>
                  <a:srgbClr val="C00000"/>
                </a:solidFill>
                <a:effectLst/>
                <a:latin typeface="Times New Roman" panose="02020603050405020304" pitchFamily="18" charset="0"/>
                <a:ea typeface="宋体" panose="02010600030101010101" pitchFamily="2" charset="-122"/>
              </a:rPr>
              <a:t>@Cacheable</a:t>
            </a:r>
            <a:r>
              <a:rPr lang="zh-CN" altLang="zh-CN" sz="2000" kern="100" dirty="0">
                <a:effectLst/>
                <a:latin typeface="Times New Roman" panose="02020603050405020304" pitchFamily="18" charset="0"/>
                <a:ea typeface="宋体" panose="02010600030101010101" pitchFamily="2" charset="-122"/>
              </a:rPr>
              <a:t>可以标记在一个方法上，也可以标记在一个类上。当标记在一个方法上时表示该方法是支持缓存的，当标记在一个类上时则表示该类所有的方法都是支持缓存的。对于一个支持缓存的方法，在方法执行前，</a:t>
            </a:r>
            <a:r>
              <a:rPr lang="de-DE" altLang="zh-CN" sz="2000" kern="100" dirty="0">
                <a:effectLst/>
                <a:latin typeface="Times New Roman" panose="02020603050405020304" pitchFamily="18" charset="0"/>
                <a:ea typeface="宋体" panose="02010600030101010101" pitchFamily="2" charset="-122"/>
              </a:rPr>
              <a:t>Spring</a:t>
            </a:r>
            <a:r>
              <a:rPr lang="zh-CN" altLang="zh-CN" sz="2000" kern="100" dirty="0">
                <a:effectLst/>
                <a:latin typeface="Times New Roman" panose="02020603050405020304" pitchFamily="18" charset="0"/>
                <a:ea typeface="宋体" panose="02010600030101010101" pitchFamily="2" charset="-122"/>
              </a:rPr>
              <a:t>先检查缓存中是否存在方法返回的数据，如果存在，则直接返回缓存数据；如果不存在，则调用方法并将方法返回值存入缓存。</a:t>
            </a:r>
          </a:p>
          <a:p>
            <a:pPr indent="266700" algn="just"/>
            <a:r>
              <a:rPr lang="de-DE" altLang="zh-CN" sz="2000" kern="100" dirty="0">
                <a:effectLst/>
                <a:latin typeface="Times New Roman" panose="02020603050405020304" pitchFamily="18" charset="0"/>
                <a:ea typeface="宋体" panose="02010600030101010101" pitchFamily="2" charset="-122"/>
              </a:rPr>
              <a:t>    </a:t>
            </a:r>
            <a:r>
              <a:rPr lang="de-DE" altLang="zh-CN" sz="2000" kern="100" dirty="0">
                <a:solidFill>
                  <a:srgbClr val="C00000"/>
                </a:solidFill>
                <a:effectLst/>
                <a:latin typeface="Times New Roman" panose="02020603050405020304" pitchFamily="18" charset="0"/>
                <a:ea typeface="宋体" panose="02010600030101010101" pitchFamily="2" charset="-122"/>
              </a:rPr>
              <a:t>@Cacheable</a:t>
            </a:r>
            <a:r>
              <a:rPr lang="zh-CN" altLang="zh-CN" sz="2000" kern="100" dirty="0">
                <a:effectLst/>
                <a:latin typeface="Times New Roman" panose="02020603050405020304" pitchFamily="18" charset="0"/>
                <a:ea typeface="宋体" panose="02010600030101010101" pitchFamily="2" charset="-122"/>
              </a:rPr>
              <a:t>注解经常使用</a:t>
            </a:r>
            <a:r>
              <a:rPr lang="de-DE" altLang="zh-CN" sz="2000" kern="100" dirty="0">
                <a:effectLst/>
                <a:latin typeface="Times New Roman" panose="02020603050405020304" pitchFamily="18" charset="0"/>
                <a:ea typeface="宋体" panose="02010600030101010101" pitchFamily="2" charset="-122"/>
              </a:rPr>
              <a:t>value</a:t>
            </a:r>
            <a:r>
              <a:rPr lang="zh-CN" altLang="zh-CN" sz="2000" kern="100" dirty="0">
                <a:effectLst/>
                <a:latin typeface="Times New Roman" panose="02020603050405020304" pitchFamily="18" charset="0"/>
                <a:ea typeface="宋体" panose="02010600030101010101" pitchFamily="2" charset="-122"/>
              </a:rPr>
              <a:t>、</a:t>
            </a:r>
            <a:r>
              <a:rPr lang="de-DE" altLang="zh-CN" sz="2000" kern="100" dirty="0">
                <a:effectLst/>
                <a:latin typeface="Times New Roman" panose="02020603050405020304" pitchFamily="18" charset="0"/>
                <a:ea typeface="宋体" panose="02010600030101010101" pitchFamily="2" charset="-122"/>
              </a:rPr>
              <a:t>key</a:t>
            </a:r>
            <a:r>
              <a:rPr lang="zh-CN" altLang="zh-CN" sz="2000" kern="100" dirty="0">
                <a:effectLst/>
                <a:latin typeface="Times New Roman" panose="02020603050405020304" pitchFamily="18" charset="0"/>
                <a:ea typeface="宋体" panose="02010600030101010101" pitchFamily="2" charset="-122"/>
              </a:rPr>
              <a:t>、</a:t>
            </a:r>
            <a:r>
              <a:rPr lang="de-DE" altLang="zh-CN" sz="2000" kern="100" dirty="0">
                <a:effectLst/>
                <a:latin typeface="Times New Roman" panose="02020603050405020304" pitchFamily="18" charset="0"/>
                <a:ea typeface="宋体" panose="02010600030101010101" pitchFamily="2" charset="-122"/>
              </a:rPr>
              <a:t>condition</a:t>
            </a:r>
            <a:r>
              <a:rPr lang="zh-CN" altLang="zh-CN" sz="2000" kern="100" dirty="0">
                <a:effectLst/>
                <a:latin typeface="Times New Roman" panose="02020603050405020304" pitchFamily="18" charset="0"/>
                <a:ea typeface="宋体" panose="02010600030101010101" pitchFamily="2" charset="-122"/>
              </a:rPr>
              <a:t>等属性。</a:t>
            </a:r>
          </a:p>
          <a:p>
            <a:pPr indent="266700" algn="just"/>
            <a:r>
              <a:rPr lang="de-DE" altLang="zh-CN" sz="2000" kern="100" dirty="0">
                <a:effectLst/>
                <a:latin typeface="Times New Roman" panose="02020603050405020304" pitchFamily="18" charset="0"/>
                <a:ea typeface="宋体" panose="02010600030101010101" pitchFamily="2" charset="-122"/>
              </a:rPr>
              <a:t>    </a:t>
            </a:r>
            <a:r>
              <a:rPr lang="de-DE" altLang="zh-CN" sz="2000" kern="100" dirty="0">
                <a:solidFill>
                  <a:srgbClr val="C00000"/>
                </a:solidFill>
                <a:effectLst/>
                <a:latin typeface="Times New Roman" panose="02020603050405020304" pitchFamily="18" charset="0"/>
                <a:ea typeface="宋体" panose="02010600030101010101" pitchFamily="2" charset="-122"/>
              </a:rPr>
              <a:t>value</a:t>
            </a:r>
            <a:r>
              <a:rPr lang="zh-CN" altLang="zh-CN" sz="2000" kern="100" dirty="0">
                <a:effectLst/>
                <a:latin typeface="Times New Roman" panose="02020603050405020304" pitchFamily="18" charset="0"/>
                <a:ea typeface="宋体" panose="02010600030101010101" pitchFamily="2" charset="-122"/>
              </a:rPr>
              <a:t>：缓存的名称，指定一个或多个缓存名称。如</a:t>
            </a:r>
            <a:r>
              <a:rPr lang="de-DE" altLang="zh-CN" sz="2000" kern="100" dirty="0">
                <a:solidFill>
                  <a:srgbClr val="C00000"/>
                </a:solidFill>
                <a:effectLst/>
                <a:latin typeface="Times New Roman" panose="02020603050405020304" pitchFamily="18" charset="0"/>
                <a:ea typeface="宋体" panose="02010600030101010101" pitchFamily="2" charset="-122"/>
              </a:rPr>
              <a:t>@Cacheable(value="mycache")</a:t>
            </a:r>
            <a:r>
              <a:rPr lang="zh-CN" altLang="zh-CN" sz="2000" kern="100" dirty="0">
                <a:effectLst/>
                <a:latin typeface="Times New Roman" panose="02020603050405020304" pitchFamily="18" charset="0"/>
                <a:ea typeface="宋体" panose="02010600030101010101" pitchFamily="2" charset="-122"/>
              </a:rPr>
              <a:t>或者</a:t>
            </a:r>
            <a:r>
              <a:rPr lang="de-DE" altLang="zh-CN" sz="2000" kern="100" dirty="0">
                <a:solidFill>
                  <a:srgbClr val="C00000"/>
                </a:solidFill>
                <a:effectLst/>
                <a:latin typeface="Times New Roman" panose="02020603050405020304" pitchFamily="18" charset="0"/>
                <a:ea typeface="宋体" panose="02010600030101010101" pitchFamily="2" charset="-122"/>
              </a:rPr>
              <a:t>@Cacheable(value={"cache1","cache2"})</a:t>
            </a:r>
            <a:r>
              <a:rPr lang="zh-CN" altLang="zh-CN" sz="2000" kern="100" dirty="0">
                <a:effectLst/>
                <a:latin typeface="Times New Roman" panose="02020603050405020304" pitchFamily="18" charset="0"/>
                <a:ea typeface="宋体" panose="02010600030101010101" pitchFamily="2" charset="-122"/>
              </a:rPr>
              <a:t>。该属性与</a:t>
            </a:r>
            <a:r>
              <a:rPr lang="de-DE" altLang="zh-CN" sz="2000" kern="100" dirty="0">
                <a:effectLst/>
                <a:latin typeface="Times New Roman" panose="02020603050405020304" pitchFamily="18" charset="0"/>
                <a:ea typeface="宋体" panose="02010600030101010101" pitchFamily="2" charset="-122"/>
              </a:rPr>
              <a:t>cacheNames</a:t>
            </a:r>
            <a:r>
              <a:rPr lang="zh-CN" altLang="zh-CN" sz="2000" kern="100" dirty="0">
                <a:effectLst/>
                <a:latin typeface="Times New Roman" panose="02020603050405020304" pitchFamily="18" charset="0"/>
                <a:ea typeface="宋体" panose="02010600030101010101" pitchFamily="2" charset="-122"/>
              </a:rPr>
              <a:t>属性意义相同。</a:t>
            </a:r>
          </a:p>
          <a:p>
            <a:pPr indent="266700" algn="just"/>
            <a:r>
              <a:rPr lang="de-DE" altLang="zh-CN" sz="2000" kern="100" dirty="0">
                <a:effectLst/>
                <a:latin typeface="Times New Roman" panose="02020603050405020304" pitchFamily="18" charset="0"/>
                <a:ea typeface="宋体" panose="02010600030101010101" pitchFamily="2" charset="-122"/>
              </a:rPr>
              <a:t>    </a:t>
            </a:r>
            <a:r>
              <a:rPr lang="de-DE" altLang="zh-CN" sz="2000" kern="100" dirty="0">
                <a:solidFill>
                  <a:srgbClr val="C00000"/>
                </a:solidFill>
                <a:effectLst/>
                <a:latin typeface="Times New Roman" panose="02020603050405020304" pitchFamily="18" charset="0"/>
                <a:ea typeface="宋体" panose="02010600030101010101" pitchFamily="2" charset="-122"/>
              </a:rPr>
              <a:t>key</a:t>
            </a:r>
            <a:r>
              <a:rPr lang="zh-CN" altLang="zh-CN" sz="2000" kern="100" dirty="0">
                <a:effectLst/>
                <a:latin typeface="Times New Roman" panose="02020603050405020304" pitchFamily="18" charset="0"/>
                <a:ea typeface="宋体" panose="02010600030101010101" pitchFamily="2" charset="-122"/>
              </a:rPr>
              <a:t>：缓存的</a:t>
            </a:r>
            <a:r>
              <a:rPr lang="de-DE" altLang="zh-CN" sz="2000" kern="100" dirty="0">
                <a:effectLst/>
                <a:latin typeface="Times New Roman" panose="02020603050405020304" pitchFamily="18" charset="0"/>
                <a:ea typeface="宋体" panose="02010600030101010101" pitchFamily="2" charset="-122"/>
              </a:rPr>
              <a:t>key</a:t>
            </a:r>
            <a:r>
              <a:rPr lang="zh-CN" altLang="zh-CN" sz="2000" kern="100" dirty="0">
                <a:effectLst/>
                <a:latin typeface="Times New Roman" panose="02020603050405020304" pitchFamily="18" charset="0"/>
                <a:ea typeface="宋体" panose="02010600030101010101" pitchFamily="2" charset="-122"/>
              </a:rPr>
              <a:t>，可以为空，如果指定需要按照</a:t>
            </a:r>
            <a:r>
              <a:rPr lang="de-DE" altLang="zh-CN" sz="2000" kern="100" dirty="0">
                <a:effectLst/>
                <a:latin typeface="Times New Roman" panose="02020603050405020304" pitchFamily="18" charset="0"/>
                <a:ea typeface="宋体" panose="02010600030101010101" pitchFamily="2" charset="-122"/>
              </a:rPr>
              <a:t>SpEL</a:t>
            </a:r>
            <a:r>
              <a:rPr lang="zh-CN" altLang="zh-CN" sz="2000" kern="100" dirty="0">
                <a:effectLst/>
                <a:latin typeface="Times New Roman" panose="02020603050405020304" pitchFamily="18" charset="0"/>
                <a:ea typeface="宋体" panose="02010600030101010101" pitchFamily="2" charset="-122"/>
              </a:rPr>
              <a:t>表达式编写，如果不指定，则缺省按照方法的所有参数进行组合。如</a:t>
            </a:r>
            <a:r>
              <a:rPr lang="de-DE" altLang="zh-CN" sz="2000" kern="100" dirty="0">
                <a:effectLst/>
                <a:latin typeface="Times New Roman" panose="02020603050405020304" pitchFamily="18" charset="0"/>
                <a:ea typeface="宋体" panose="02010600030101010101" pitchFamily="2" charset="-122"/>
              </a:rPr>
              <a:t>@Cacheable(value="testcache",key="#student.id")</a:t>
            </a:r>
            <a:r>
              <a:rPr lang="zh-CN" altLang="zh-CN" sz="2000" kern="100" dirty="0">
                <a:effectLst/>
                <a:latin typeface="Times New Roman" panose="02020603050405020304" pitchFamily="18" charset="0"/>
                <a:ea typeface="宋体" panose="02010600030101010101" pitchFamily="2" charset="-122"/>
              </a:rPr>
              <a:t>。</a:t>
            </a:r>
          </a:p>
          <a:p>
            <a:r>
              <a:rPr lang="de-DE" altLang="zh-CN" sz="2000" kern="100" dirty="0">
                <a:effectLst/>
                <a:latin typeface="Times New Roman" panose="02020603050405020304" pitchFamily="18" charset="0"/>
                <a:ea typeface="宋体" panose="02010600030101010101" pitchFamily="2" charset="-122"/>
              </a:rPr>
              <a:t>        </a:t>
            </a:r>
            <a:r>
              <a:rPr lang="de-DE" altLang="zh-CN" sz="2000" kern="100" dirty="0">
                <a:solidFill>
                  <a:srgbClr val="C00000"/>
                </a:solidFill>
                <a:effectLst/>
                <a:latin typeface="Times New Roman" panose="02020603050405020304" pitchFamily="18" charset="0"/>
                <a:ea typeface="宋体" panose="02010600030101010101" pitchFamily="2" charset="-122"/>
              </a:rPr>
              <a:t>condition</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：缓存的条件，可以为空，如果指定需要按照</a:t>
            </a:r>
            <a:r>
              <a:rPr lang="de-DE" altLang="zh-CN" sz="2000" kern="100" dirty="0">
                <a:effectLst/>
                <a:latin typeface="Times New Roman" panose="02020603050405020304" pitchFamily="18" charset="0"/>
                <a:ea typeface="宋体" panose="02010600030101010101" pitchFamily="2" charset="-122"/>
              </a:rPr>
              <a:t>SpEL</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编写，返回</a:t>
            </a:r>
            <a:r>
              <a:rPr lang="de-DE" altLang="zh-CN" sz="2000" kern="100" dirty="0">
                <a:effectLst/>
                <a:latin typeface="Times New Roman" panose="02020603050405020304" pitchFamily="18" charset="0"/>
                <a:ea typeface="宋体" panose="02010600030101010101" pitchFamily="2" charset="-122"/>
              </a:rPr>
              <a:t>true</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或者</a:t>
            </a:r>
            <a:r>
              <a:rPr lang="de-DE" altLang="zh-CN" sz="2000" kern="100" dirty="0">
                <a:effectLst/>
                <a:latin typeface="Times New Roman" panose="02020603050405020304" pitchFamily="18" charset="0"/>
                <a:ea typeface="宋体" panose="02010600030101010101" pitchFamily="2" charset="-122"/>
              </a:rPr>
              <a:t>false</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，只有为</a:t>
            </a:r>
            <a:r>
              <a:rPr lang="de-DE" altLang="zh-CN" sz="2000" kern="100" dirty="0">
                <a:effectLst/>
                <a:latin typeface="Times New Roman" panose="02020603050405020304" pitchFamily="18" charset="0"/>
                <a:ea typeface="宋体" panose="02010600030101010101" pitchFamily="2" charset="-122"/>
              </a:rPr>
              <a:t>true</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才进行缓存。如</a:t>
            </a:r>
            <a:r>
              <a:rPr lang="de-DE" altLang="zh-CN" sz="2000" kern="100" dirty="0">
                <a:effectLst/>
                <a:latin typeface="Times New Roman" panose="02020603050405020304" pitchFamily="18" charset="0"/>
                <a:ea typeface="宋体" panose="02010600030101010101" pitchFamily="2" charset="-122"/>
              </a:rPr>
              <a:t>@Cacheable(value="testcache",condition="#student.id&gt;2")</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。该属性与</a:t>
            </a:r>
            <a:r>
              <a:rPr lang="de-DE" altLang="zh-CN" sz="2000" kern="100" dirty="0">
                <a:effectLst/>
                <a:latin typeface="Times New Roman" panose="02020603050405020304" pitchFamily="18" charset="0"/>
                <a:ea typeface="宋体" panose="02010600030101010101" pitchFamily="2" charset="-122"/>
              </a:rPr>
              <a:t>unless</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相反，条件成立时，不进行缓存。</a:t>
            </a:r>
            <a:endParaRPr lang="zh-CN" altLang="en-US" sz="2000" dirty="0"/>
          </a:p>
        </p:txBody>
      </p:sp>
    </p:spTree>
    <p:extLst>
      <p:ext uri="{BB962C8B-B14F-4D97-AF65-F5344CB8AC3E}">
        <p14:creationId xmlns:p14="http://schemas.microsoft.com/office/powerpoint/2010/main" val="17856183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4C33EB-425A-4058-9680-AA331A126DE6}"/>
              </a:ext>
            </a:extLst>
          </p:cNvPr>
          <p:cNvSpPr>
            <a:spLocks noGrp="1"/>
          </p:cNvSpPr>
          <p:nvPr>
            <p:ph type="title"/>
          </p:nvPr>
        </p:nvSpPr>
        <p:spPr/>
        <p:txBody>
          <a:bodyPr/>
          <a:lstStyle/>
          <a:p>
            <a:r>
              <a:rPr lang="en-US" altLang="zh-CN" dirty="0"/>
              <a:t>2</a:t>
            </a:r>
            <a:r>
              <a:rPr lang="zh-CN" altLang="en-US" dirty="0"/>
              <a:t>．</a:t>
            </a:r>
            <a:r>
              <a:rPr lang="en-US" altLang="zh-CN" dirty="0"/>
              <a:t>@CacheEvict</a:t>
            </a:r>
            <a:endParaRPr lang="zh-CN" altLang="en-US" dirty="0"/>
          </a:p>
        </p:txBody>
      </p:sp>
      <p:sp>
        <p:nvSpPr>
          <p:cNvPr id="4" name="灯片编号占位符 3">
            <a:extLst>
              <a:ext uri="{FF2B5EF4-FFF2-40B4-BE49-F238E27FC236}">
                <a16:creationId xmlns:a16="http://schemas.microsoft.com/office/drawing/2014/main" id="{BD78A19D-7CE9-4ED5-9DF5-E333E38C0085}"/>
              </a:ext>
            </a:extLst>
          </p:cNvPr>
          <p:cNvSpPr>
            <a:spLocks noGrp="1"/>
          </p:cNvSpPr>
          <p:nvPr>
            <p:ph type="sldNum" sz="quarter" idx="12"/>
          </p:nvPr>
        </p:nvSpPr>
        <p:spPr/>
        <p:txBody>
          <a:bodyPr/>
          <a:lstStyle/>
          <a:p>
            <a:fld id="{8D4D1E41-7A09-AB4A-A4E1-09765ADA2698}" type="slidenum">
              <a:rPr kumimoji="1" lang="zh-CN" altLang="en-US" smtClean="0"/>
              <a:pPr/>
              <a:t>144</a:t>
            </a:fld>
            <a:endParaRPr kumimoji="1" lang="zh-CN" altLang="en-US" dirty="0"/>
          </a:p>
        </p:txBody>
      </p:sp>
      <p:sp>
        <p:nvSpPr>
          <p:cNvPr id="5" name="文本框 4">
            <a:extLst>
              <a:ext uri="{FF2B5EF4-FFF2-40B4-BE49-F238E27FC236}">
                <a16:creationId xmlns:a16="http://schemas.microsoft.com/office/drawing/2014/main" id="{F9230DA2-886E-4A63-AA0E-2BBE8D5BB977}"/>
              </a:ext>
            </a:extLst>
          </p:cNvPr>
          <p:cNvSpPr txBox="1"/>
          <p:nvPr/>
        </p:nvSpPr>
        <p:spPr>
          <a:xfrm>
            <a:off x="1164289" y="1542361"/>
            <a:ext cx="9632241" cy="4154984"/>
          </a:xfrm>
          <a:prstGeom prst="rect">
            <a:avLst/>
          </a:prstGeom>
          <a:noFill/>
          <a:ln>
            <a:solidFill>
              <a:srgbClr val="C00000"/>
            </a:solidFill>
          </a:ln>
        </p:spPr>
        <p:txBody>
          <a:bodyPr wrap="square" rtlCol="0">
            <a:spAutoFit/>
          </a:bodyPr>
          <a:lstStyle/>
          <a:p>
            <a:pPr indent="266700" algn="just"/>
            <a:r>
              <a:rPr lang="de-DE" altLang="zh-CN" sz="2400" kern="100" dirty="0">
                <a:solidFill>
                  <a:srgbClr val="C00000"/>
                </a:solidFill>
                <a:effectLst/>
                <a:latin typeface="Times New Roman" panose="02020603050405020304" pitchFamily="18" charset="0"/>
                <a:ea typeface="宋体" panose="02010600030101010101" pitchFamily="2" charset="-122"/>
              </a:rPr>
              <a:t>    @CacheEvict</a:t>
            </a:r>
            <a:r>
              <a:rPr lang="zh-CN" altLang="zh-CN" sz="2400" kern="100" dirty="0">
                <a:effectLst/>
                <a:latin typeface="Times New Roman" panose="02020603050405020304" pitchFamily="18" charset="0"/>
                <a:ea typeface="宋体" panose="02010600030101010101" pitchFamily="2" charset="-122"/>
              </a:rPr>
              <a:t>是用来标注在需要清除缓存元素的方法或类上的。当标记在一个类上时表示其中所有方法的执行都会触发缓存的清除操作。</a:t>
            </a:r>
            <a:r>
              <a:rPr lang="de-DE" altLang="zh-CN" sz="2400" kern="100" dirty="0">
                <a:solidFill>
                  <a:srgbClr val="C00000"/>
                </a:solidFill>
                <a:effectLst/>
                <a:latin typeface="Times New Roman" panose="02020603050405020304" pitchFamily="18" charset="0"/>
                <a:ea typeface="宋体" panose="02010600030101010101" pitchFamily="2" charset="-122"/>
              </a:rPr>
              <a:t>@CacheEvict</a:t>
            </a:r>
            <a:r>
              <a:rPr lang="zh-CN" altLang="zh-CN" sz="2400" kern="100" dirty="0">
                <a:effectLst/>
                <a:latin typeface="Times New Roman" panose="02020603050405020304" pitchFamily="18" charset="0"/>
                <a:ea typeface="宋体" panose="02010600030101010101" pitchFamily="2" charset="-122"/>
              </a:rPr>
              <a:t>可以指定的属性有</a:t>
            </a:r>
            <a:r>
              <a:rPr lang="de-DE" altLang="zh-CN" sz="2400" kern="100" dirty="0">
                <a:effectLst/>
                <a:latin typeface="Times New Roman" panose="02020603050405020304" pitchFamily="18" charset="0"/>
                <a:ea typeface="宋体" panose="02010600030101010101" pitchFamily="2" charset="-122"/>
              </a:rPr>
              <a:t>value</a:t>
            </a:r>
            <a:r>
              <a:rPr lang="zh-CN" altLang="zh-CN" sz="2400" kern="100" dirty="0">
                <a:effectLst/>
                <a:latin typeface="Times New Roman" panose="02020603050405020304" pitchFamily="18" charset="0"/>
                <a:ea typeface="宋体" panose="02010600030101010101" pitchFamily="2" charset="-122"/>
              </a:rPr>
              <a:t>、</a:t>
            </a:r>
            <a:r>
              <a:rPr lang="de-DE" altLang="zh-CN" sz="2400" kern="100" dirty="0">
                <a:effectLst/>
                <a:latin typeface="Times New Roman" panose="02020603050405020304" pitchFamily="18" charset="0"/>
                <a:ea typeface="宋体" panose="02010600030101010101" pitchFamily="2" charset="-122"/>
              </a:rPr>
              <a:t>key</a:t>
            </a:r>
            <a:r>
              <a:rPr lang="zh-CN" altLang="zh-CN" sz="2400" kern="100" dirty="0">
                <a:effectLst/>
                <a:latin typeface="Times New Roman" panose="02020603050405020304" pitchFamily="18" charset="0"/>
                <a:ea typeface="宋体" panose="02010600030101010101" pitchFamily="2" charset="-122"/>
              </a:rPr>
              <a:t>、</a:t>
            </a:r>
            <a:r>
              <a:rPr lang="de-DE" altLang="zh-CN" sz="2400" kern="100" dirty="0">
                <a:effectLst/>
                <a:latin typeface="Times New Roman" panose="02020603050405020304" pitchFamily="18" charset="0"/>
                <a:ea typeface="宋体" panose="02010600030101010101" pitchFamily="2" charset="-122"/>
              </a:rPr>
              <a:t>condition</a:t>
            </a:r>
            <a:r>
              <a:rPr lang="zh-CN" altLang="zh-CN" sz="2400" kern="100" dirty="0">
                <a:effectLst/>
                <a:latin typeface="Times New Roman" panose="02020603050405020304" pitchFamily="18" charset="0"/>
                <a:ea typeface="宋体" panose="02010600030101010101" pitchFamily="2" charset="-122"/>
              </a:rPr>
              <a:t>、</a:t>
            </a:r>
            <a:r>
              <a:rPr lang="de-DE" altLang="zh-CN" sz="2400" kern="100" dirty="0">
                <a:effectLst/>
                <a:latin typeface="Times New Roman" panose="02020603050405020304" pitchFamily="18" charset="0"/>
                <a:ea typeface="宋体" panose="02010600030101010101" pitchFamily="2" charset="-122"/>
              </a:rPr>
              <a:t>allEntries</a:t>
            </a:r>
            <a:r>
              <a:rPr lang="zh-CN" altLang="zh-CN" sz="2400" kern="100" dirty="0">
                <a:effectLst/>
                <a:latin typeface="Times New Roman" panose="02020603050405020304" pitchFamily="18" charset="0"/>
                <a:ea typeface="宋体" panose="02010600030101010101" pitchFamily="2" charset="-122"/>
              </a:rPr>
              <a:t>和</a:t>
            </a:r>
            <a:r>
              <a:rPr lang="de-DE" altLang="zh-CN" sz="2400" kern="100" dirty="0">
                <a:effectLst/>
                <a:latin typeface="Times New Roman" panose="02020603050405020304" pitchFamily="18" charset="0"/>
                <a:ea typeface="宋体" panose="02010600030101010101" pitchFamily="2" charset="-122"/>
              </a:rPr>
              <a:t>beforeInvocation</a:t>
            </a:r>
            <a:r>
              <a:rPr lang="zh-CN" altLang="zh-CN" sz="2400" kern="100" dirty="0">
                <a:effectLst/>
                <a:latin typeface="Times New Roman" panose="02020603050405020304" pitchFamily="18" charset="0"/>
                <a:ea typeface="宋体" panose="02010600030101010101" pitchFamily="2" charset="-122"/>
              </a:rPr>
              <a:t>。其中</a:t>
            </a:r>
            <a:r>
              <a:rPr lang="de-DE" altLang="zh-CN" sz="2400" kern="100" dirty="0">
                <a:effectLst/>
                <a:latin typeface="Times New Roman" panose="02020603050405020304" pitchFamily="18" charset="0"/>
                <a:ea typeface="宋体" panose="02010600030101010101" pitchFamily="2" charset="-122"/>
              </a:rPr>
              <a:t>value</a:t>
            </a:r>
            <a:r>
              <a:rPr lang="zh-CN" altLang="zh-CN" sz="2400" kern="100" dirty="0">
                <a:effectLst/>
                <a:latin typeface="Times New Roman" panose="02020603050405020304" pitchFamily="18" charset="0"/>
                <a:ea typeface="宋体" panose="02010600030101010101" pitchFamily="2" charset="-122"/>
              </a:rPr>
              <a:t>、</a:t>
            </a:r>
            <a:r>
              <a:rPr lang="de-DE" altLang="zh-CN" sz="2400" kern="100" dirty="0">
                <a:effectLst/>
                <a:latin typeface="Times New Roman" panose="02020603050405020304" pitchFamily="18" charset="0"/>
                <a:ea typeface="宋体" panose="02010600030101010101" pitchFamily="2" charset="-122"/>
              </a:rPr>
              <a:t>key</a:t>
            </a:r>
            <a:r>
              <a:rPr lang="zh-CN" altLang="zh-CN" sz="2400" kern="100" dirty="0">
                <a:effectLst/>
                <a:latin typeface="Times New Roman" panose="02020603050405020304" pitchFamily="18" charset="0"/>
                <a:ea typeface="宋体" panose="02010600030101010101" pitchFamily="2" charset="-122"/>
              </a:rPr>
              <a:t>和</a:t>
            </a:r>
            <a:r>
              <a:rPr lang="de-DE" altLang="zh-CN" sz="2400" kern="100" dirty="0">
                <a:effectLst/>
                <a:latin typeface="Times New Roman" panose="02020603050405020304" pitchFamily="18" charset="0"/>
                <a:ea typeface="宋体" panose="02010600030101010101" pitchFamily="2" charset="-122"/>
              </a:rPr>
              <a:t>condition</a:t>
            </a:r>
            <a:r>
              <a:rPr lang="zh-CN" altLang="zh-CN" sz="2400" kern="100" dirty="0">
                <a:effectLst/>
                <a:latin typeface="Times New Roman" panose="02020603050405020304" pitchFamily="18" charset="0"/>
                <a:ea typeface="宋体" panose="02010600030101010101" pitchFamily="2" charset="-122"/>
              </a:rPr>
              <a:t>的语义与</a:t>
            </a:r>
            <a:r>
              <a:rPr lang="de-DE" altLang="zh-CN" sz="2400" kern="100" dirty="0">
                <a:effectLst/>
                <a:latin typeface="Times New Roman" panose="02020603050405020304" pitchFamily="18" charset="0"/>
                <a:ea typeface="宋体" panose="02010600030101010101" pitchFamily="2" charset="-122"/>
              </a:rPr>
              <a:t>@Cacheable</a:t>
            </a:r>
            <a:r>
              <a:rPr lang="zh-CN" altLang="zh-CN" sz="2400" kern="100" dirty="0">
                <a:effectLst/>
                <a:latin typeface="Times New Roman" panose="02020603050405020304" pitchFamily="18" charset="0"/>
                <a:ea typeface="宋体" panose="02010600030101010101" pitchFamily="2" charset="-122"/>
              </a:rPr>
              <a:t>对应的属性类似。</a:t>
            </a:r>
            <a:endParaRPr lang="en-US" altLang="zh-CN" sz="2400" kern="100" dirty="0">
              <a:effectLst/>
              <a:latin typeface="Times New Roman" panose="02020603050405020304" pitchFamily="18" charset="0"/>
              <a:ea typeface="宋体" panose="02010600030101010101" pitchFamily="2" charset="-122"/>
            </a:endParaRPr>
          </a:p>
          <a:p>
            <a:pPr indent="266700" algn="just"/>
            <a:r>
              <a:rPr lang="en-US" altLang="zh-CN" sz="2400" kern="100" dirty="0">
                <a:latin typeface="Times New Roman" panose="02020603050405020304" pitchFamily="18" charset="0"/>
                <a:ea typeface="宋体" panose="02010600030101010101" pitchFamily="2" charset="-122"/>
              </a:rPr>
              <a:t>    </a:t>
            </a:r>
            <a:r>
              <a:rPr lang="de-DE" altLang="zh-CN" sz="2400" kern="100" dirty="0">
                <a:solidFill>
                  <a:srgbClr val="C00000"/>
                </a:solidFill>
                <a:effectLst/>
                <a:latin typeface="Times New Roman" panose="02020603050405020304" pitchFamily="18" charset="0"/>
                <a:ea typeface="宋体" panose="02010600030101010101" pitchFamily="2" charset="-122"/>
              </a:rPr>
              <a:t>allEntries</a:t>
            </a:r>
            <a:r>
              <a:rPr lang="zh-CN" altLang="zh-CN" sz="2400" kern="100" dirty="0">
                <a:effectLst/>
                <a:latin typeface="Times New Roman" panose="02020603050405020304" pitchFamily="18" charset="0"/>
                <a:ea typeface="宋体" panose="02010600030101010101" pitchFamily="2" charset="-122"/>
              </a:rPr>
              <a:t>：是否清空所有缓存内容，缺省为</a:t>
            </a:r>
            <a:r>
              <a:rPr lang="de-DE" altLang="zh-CN" sz="2400" kern="100" dirty="0">
                <a:effectLst/>
                <a:latin typeface="Times New Roman" panose="02020603050405020304" pitchFamily="18" charset="0"/>
                <a:ea typeface="宋体" panose="02010600030101010101" pitchFamily="2" charset="-122"/>
              </a:rPr>
              <a:t>false</a:t>
            </a:r>
            <a:r>
              <a:rPr lang="zh-CN" altLang="zh-CN" sz="2400" kern="100" dirty="0">
                <a:effectLst/>
                <a:latin typeface="Times New Roman" panose="02020603050405020304" pitchFamily="18" charset="0"/>
                <a:ea typeface="宋体" panose="02010600030101010101" pitchFamily="2" charset="-122"/>
              </a:rPr>
              <a:t>，如果指定为</a:t>
            </a:r>
            <a:r>
              <a:rPr lang="de-DE" altLang="zh-CN" sz="2400" kern="100" dirty="0">
                <a:effectLst/>
                <a:latin typeface="Times New Roman" panose="02020603050405020304" pitchFamily="18" charset="0"/>
                <a:ea typeface="宋体" panose="02010600030101010101" pitchFamily="2" charset="-122"/>
              </a:rPr>
              <a:t>true</a:t>
            </a:r>
            <a:r>
              <a:rPr lang="zh-CN" altLang="zh-CN" sz="2400" kern="100" dirty="0">
                <a:effectLst/>
                <a:latin typeface="Times New Roman" panose="02020603050405020304" pitchFamily="18" charset="0"/>
                <a:ea typeface="宋体" panose="02010600030101010101" pitchFamily="2" charset="-122"/>
              </a:rPr>
              <a:t>，则方法调用后将立即清空所有缓存。如</a:t>
            </a:r>
            <a:r>
              <a:rPr lang="de-DE" altLang="zh-CN" sz="2400" kern="100" dirty="0">
                <a:solidFill>
                  <a:srgbClr val="C00000"/>
                </a:solidFill>
                <a:effectLst/>
                <a:latin typeface="Times New Roman" panose="02020603050405020304" pitchFamily="18" charset="0"/>
                <a:ea typeface="宋体" panose="02010600030101010101" pitchFamily="2" charset="-122"/>
              </a:rPr>
              <a:t>@CacheEvict(value="testcache", allEntries=true)</a:t>
            </a:r>
            <a:r>
              <a:rPr lang="zh-CN" altLang="zh-CN" sz="2400" kern="100" dirty="0">
                <a:effectLst/>
                <a:latin typeface="Times New Roman" panose="02020603050405020304" pitchFamily="18" charset="0"/>
                <a:ea typeface="宋体" panose="02010600030101010101" pitchFamily="2" charset="-122"/>
              </a:rPr>
              <a:t>。</a:t>
            </a:r>
          </a:p>
          <a:p>
            <a:r>
              <a:rPr lang="de-DE" altLang="zh-CN" sz="2400" kern="100" dirty="0">
                <a:effectLst/>
                <a:latin typeface="Times New Roman" panose="02020603050405020304" pitchFamily="18" charset="0"/>
                <a:ea typeface="宋体" panose="02010600030101010101" pitchFamily="2" charset="-122"/>
              </a:rPr>
              <a:t>        </a:t>
            </a:r>
            <a:r>
              <a:rPr lang="de-DE" altLang="zh-CN" sz="2400" kern="100" dirty="0">
                <a:solidFill>
                  <a:srgbClr val="C00000"/>
                </a:solidFill>
                <a:effectLst/>
                <a:latin typeface="Times New Roman" panose="02020603050405020304" pitchFamily="18" charset="0"/>
                <a:ea typeface="宋体" panose="02010600030101010101" pitchFamily="2" charset="-122"/>
              </a:rPr>
              <a:t>beforeInvocation</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：是否在方法执行前就清空，缺省为</a:t>
            </a:r>
            <a:r>
              <a:rPr lang="de-DE" altLang="zh-CN" sz="2400" kern="100" dirty="0">
                <a:effectLst/>
                <a:latin typeface="Times New Roman" panose="02020603050405020304" pitchFamily="18" charset="0"/>
                <a:ea typeface="宋体" panose="02010600030101010101" pitchFamily="2" charset="-122"/>
              </a:rPr>
              <a:t>false</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，如果指定为</a:t>
            </a:r>
            <a:r>
              <a:rPr lang="de-DE" altLang="zh-CN" sz="2400" kern="100" dirty="0">
                <a:effectLst/>
                <a:latin typeface="Times New Roman" panose="02020603050405020304" pitchFamily="18" charset="0"/>
                <a:ea typeface="宋体" panose="02010600030101010101" pitchFamily="2" charset="-122"/>
              </a:rPr>
              <a:t>true</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，则在方法还没有执行时就清空缓存，缺省情况下，如果方法执行抛出异常，则不会清空缓存。</a:t>
            </a:r>
            <a:endParaRPr lang="zh-CN" altLang="en-US" sz="2400" dirty="0"/>
          </a:p>
        </p:txBody>
      </p:sp>
    </p:spTree>
    <p:extLst>
      <p:ext uri="{BB962C8B-B14F-4D97-AF65-F5344CB8AC3E}">
        <p14:creationId xmlns:p14="http://schemas.microsoft.com/office/powerpoint/2010/main" val="141620440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7EABA6-8898-4086-81FB-9C72D16EAEA9}"/>
              </a:ext>
            </a:extLst>
          </p:cNvPr>
          <p:cNvSpPr>
            <a:spLocks noGrp="1"/>
          </p:cNvSpPr>
          <p:nvPr>
            <p:ph type="title"/>
          </p:nvPr>
        </p:nvSpPr>
        <p:spPr/>
        <p:txBody>
          <a:bodyPr/>
          <a:lstStyle/>
          <a:p>
            <a:r>
              <a:rPr lang="en-US" altLang="zh-CN" dirty="0"/>
              <a:t>3</a:t>
            </a:r>
            <a:r>
              <a:rPr lang="zh-CN" altLang="en-US" dirty="0"/>
              <a:t>．</a:t>
            </a:r>
            <a:r>
              <a:rPr lang="en-US" altLang="zh-CN" dirty="0"/>
              <a:t>@CachePut</a:t>
            </a:r>
            <a:endParaRPr lang="zh-CN" altLang="en-US" dirty="0"/>
          </a:p>
        </p:txBody>
      </p:sp>
      <p:sp>
        <p:nvSpPr>
          <p:cNvPr id="4" name="灯片编号占位符 3">
            <a:extLst>
              <a:ext uri="{FF2B5EF4-FFF2-40B4-BE49-F238E27FC236}">
                <a16:creationId xmlns:a16="http://schemas.microsoft.com/office/drawing/2014/main" id="{92B556DC-69D9-493D-A81F-18073E34E82C}"/>
              </a:ext>
            </a:extLst>
          </p:cNvPr>
          <p:cNvSpPr>
            <a:spLocks noGrp="1"/>
          </p:cNvSpPr>
          <p:nvPr>
            <p:ph type="sldNum" sz="quarter" idx="12"/>
          </p:nvPr>
        </p:nvSpPr>
        <p:spPr/>
        <p:txBody>
          <a:bodyPr/>
          <a:lstStyle/>
          <a:p>
            <a:fld id="{8D4D1E41-7A09-AB4A-A4E1-09765ADA2698}" type="slidenum">
              <a:rPr kumimoji="1" lang="zh-CN" altLang="en-US" smtClean="0"/>
              <a:pPr/>
              <a:t>145</a:t>
            </a:fld>
            <a:endParaRPr kumimoji="1" lang="zh-CN" altLang="en-US" dirty="0"/>
          </a:p>
        </p:txBody>
      </p:sp>
      <p:sp>
        <p:nvSpPr>
          <p:cNvPr id="5" name="文本框 4">
            <a:extLst>
              <a:ext uri="{FF2B5EF4-FFF2-40B4-BE49-F238E27FC236}">
                <a16:creationId xmlns:a16="http://schemas.microsoft.com/office/drawing/2014/main" id="{F32F844A-FABB-4F27-8BD6-125FAADAC69C}"/>
              </a:ext>
            </a:extLst>
          </p:cNvPr>
          <p:cNvSpPr txBox="1"/>
          <p:nvPr/>
        </p:nvSpPr>
        <p:spPr>
          <a:xfrm>
            <a:off x="1307508" y="1531345"/>
            <a:ext cx="9808511" cy="3360022"/>
          </a:xfrm>
          <a:prstGeom prst="rect">
            <a:avLst/>
          </a:prstGeom>
          <a:noFill/>
          <a:ln>
            <a:solidFill>
              <a:srgbClr val="C00000"/>
            </a:solidFill>
          </a:ln>
        </p:spPr>
        <p:txBody>
          <a:bodyPr wrap="square" rtlCol="0">
            <a:spAutoFit/>
          </a:bodyPr>
          <a:lstStyle/>
          <a:p>
            <a:pPr>
              <a:lnSpc>
                <a:spcPct val="150000"/>
              </a:lnSpc>
            </a:pPr>
            <a:r>
              <a:rPr lang="en-US" altLang="zh-CN" sz="2400" dirty="0"/>
              <a:t>        </a:t>
            </a:r>
            <a:r>
              <a:rPr lang="en-US" altLang="zh-CN" sz="2400" dirty="0">
                <a:solidFill>
                  <a:srgbClr val="C00000"/>
                </a:solidFill>
              </a:rPr>
              <a:t>@CachePut</a:t>
            </a:r>
            <a:r>
              <a:rPr lang="zh-CN" altLang="en-US" sz="2400" dirty="0"/>
              <a:t>也可以声明一个方法支持缓存功能，与</a:t>
            </a:r>
            <a:r>
              <a:rPr lang="en-US" altLang="zh-CN" sz="2400" dirty="0">
                <a:solidFill>
                  <a:srgbClr val="C00000"/>
                </a:solidFill>
              </a:rPr>
              <a:t>@Cacheable</a:t>
            </a:r>
            <a:r>
              <a:rPr lang="zh-CN" altLang="en-US" sz="2400" dirty="0"/>
              <a:t>不同的是使用</a:t>
            </a:r>
            <a:r>
              <a:rPr lang="en-US" altLang="zh-CN" sz="2400" dirty="0">
                <a:solidFill>
                  <a:srgbClr val="C00000"/>
                </a:solidFill>
              </a:rPr>
              <a:t>@CachePut</a:t>
            </a:r>
            <a:r>
              <a:rPr lang="zh-CN" altLang="en-US" sz="2400" dirty="0"/>
              <a:t>标注的方法在执行前不会去检查缓存中是否存在之前执行过的结果，而是每次都会执行该方法，并将执行结果以键值对的形式存入指定的缓存中。</a:t>
            </a:r>
          </a:p>
          <a:p>
            <a:pPr>
              <a:lnSpc>
                <a:spcPct val="150000"/>
              </a:lnSpc>
            </a:pPr>
            <a:r>
              <a:rPr lang="en-US" altLang="zh-CN" sz="2400" dirty="0"/>
              <a:t>        </a:t>
            </a:r>
            <a:r>
              <a:rPr lang="en-US" altLang="zh-CN" sz="2400" dirty="0">
                <a:solidFill>
                  <a:srgbClr val="C00000"/>
                </a:solidFill>
              </a:rPr>
              <a:t>@CachePut</a:t>
            </a:r>
            <a:r>
              <a:rPr lang="zh-CN" altLang="en-US" sz="2400" dirty="0"/>
              <a:t>也可以标注在类上和方法上。</a:t>
            </a:r>
            <a:r>
              <a:rPr lang="en-US" altLang="zh-CN" sz="2400" dirty="0">
                <a:solidFill>
                  <a:srgbClr val="C00000"/>
                </a:solidFill>
              </a:rPr>
              <a:t>@CachePut</a:t>
            </a:r>
            <a:r>
              <a:rPr lang="zh-CN" altLang="en-US" sz="2400" dirty="0"/>
              <a:t>的属性与</a:t>
            </a:r>
            <a:r>
              <a:rPr lang="en-US" altLang="zh-CN" sz="2400" dirty="0">
                <a:solidFill>
                  <a:srgbClr val="C00000"/>
                </a:solidFill>
              </a:rPr>
              <a:t>@Cacheable</a:t>
            </a:r>
            <a:r>
              <a:rPr lang="zh-CN" altLang="en-US" sz="2400" dirty="0"/>
              <a:t>的属性一样。</a:t>
            </a:r>
          </a:p>
        </p:txBody>
      </p:sp>
    </p:spTree>
    <p:extLst>
      <p:ext uri="{BB962C8B-B14F-4D97-AF65-F5344CB8AC3E}">
        <p14:creationId xmlns:p14="http://schemas.microsoft.com/office/powerpoint/2010/main" val="363014123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905D39-CF8C-4BF8-B738-AE2275B318AE}"/>
              </a:ext>
            </a:extLst>
          </p:cNvPr>
          <p:cNvSpPr>
            <a:spLocks noGrp="1"/>
          </p:cNvSpPr>
          <p:nvPr>
            <p:ph type="title"/>
          </p:nvPr>
        </p:nvSpPr>
        <p:spPr/>
        <p:txBody>
          <a:bodyPr/>
          <a:lstStyle/>
          <a:p>
            <a:r>
              <a:rPr lang="en-US" altLang="zh-CN" dirty="0"/>
              <a:t>4</a:t>
            </a:r>
            <a:r>
              <a:rPr lang="zh-CN" altLang="en-US" dirty="0"/>
              <a:t>．</a:t>
            </a:r>
            <a:r>
              <a:rPr lang="en-US" altLang="zh-CN" dirty="0"/>
              <a:t>@Caching</a:t>
            </a:r>
            <a:endParaRPr lang="zh-CN" altLang="en-US" dirty="0"/>
          </a:p>
        </p:txBody>
      </p:sp>
      <p:sp>
        <p:nvSpPr>
          <p:cNvPr id="4" name="灯片编号占位符 3">
            <a:extLst>
              <a:ext uri="{FF2B5EF4-FFF2-40B4-BE49-F238E27FC236}">
                <a16:creationId xmlns:a16="http://schemas.microsoft.com/office/drawing/2014/main" id="{83A714EE-81EE-414D-B785-23E9A7B6E079}"/>
              </a:ext>
            </a:extLst>
          </p:cNvPr>
          <p:cNvSpPr>
            <a:spLocks noGrp="1"/>
          </p:cNvSpPr>
          <p:nvPr>
            <p:ph type="sldNum" sz="quarter" idx="12"/>
          </p:nvPr>
        </p:nvSpPr>
        <p:spPr/>
        <p:txBody>
          <a:bodyPr/>
          <a:lstStyle/>
          <a:p>
            <a:fld id="{8D4D1E41-7A09-AB4A-A4E1-09765ADA2698}" type="slidenum">
              <a:rPr kumimoji="1" lang="zh-CN" altLang="en-US" smtClean="0"/>
              <a:pPr/>
              <a:t>146</a:t>
            </a:fld>
            <a:endParaRPr kumimoji="1" lang="zh-CN" altLang="en-US" dirty="0"/>
          </a:p>
        </p:txBody>
      </p:sp>
      <p:sp>
        <p:nvSpPr>
          <p:cNvPr id="5" name="文本框 4">
            <a:extLst>
              <a:ext uri="{FF2B5EF4-FFF2-40B4-BE49-F238E27FC236}">
                <a16:creationId xmlns:a16="http://schemas.microsoft.com/office/drawing/2014/main" id="{B1CEF848-3D62-46FE-B3BD-1C85EF8D8257}"/>
              </a:ext>
            </a:extLst>
          </p:cNvPr>
          <p:cNvSpPr txBox="1"/>
          <p:nvPr/>
        </p:nvSpPr>
        <p:spPr>
          <a:xfrm>
            <a:off x="1307508" y="1553378"/>
            <a:ext cx="9059364" cy="1691810"/>
          </a:xfrm>
          <a:prstGeom prst="rect">
            <a:avLst/>
          </a:prstGeom>
          <a:noFill/>
          <a:ln>
            <a:solidFill>
              <a:srgbClr val="C00000"/>
            </a:solidFill>
          </a:ln>
        </p:spPr>
        <p:txBody>
          <a:bodyPr wrap="square" rtlCol="0">
            <a:spAutoFit/>
          </a:bodyPr>
          <a:lstStyle/>
          <a:p>
            <a:pPr>
              <a:lnSpc>
                <a:spcPct val="150000"/>
              </a:lnSpc>
            </a:pPr>
            <a:r>
              <a:rPr lang="de-DE" altLang="zh-CN" sz="2400" kern="100" dirty="0">
                <a:effectLst/>
                <a:latin typeface="Times New Roman" panose="02020603050405020304" pitchFamily="18" charset="0"/>
                <a:ea typeface="宋体" panose="02010600030101010101" pitchFamily="2" charset="-122"/>
              </a:rPr>
              <a:t>        </a:t>
            </a:r>
            <a:r>
              <a:rPr lang="de-DE" altLang="zh-CN" sz="2400" kern="100" dirty="0">
                <a:solidFill>
                  <a:srgbClr val="C00000"/>
                </a:solidFill>
                <a:effectLst/>
                <a:latin typeface="Times New Roman" panose="02020603050405020304" pitchFamily="18" charset="0"/>
                <a:ea typeface="宋体" panose="02010600030101010101" pitchFamily="2" charset="-122"/>
              </a:rPr>
              <a:t>@Caching</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注解可以让我们在一个方法或者类上同时指定多个</a:t>
            </a:r>
            <a:r>
              <a:rPr lang="de-DE" altLang="zh-CN" sz="2400" kern="100" dirty="0">
                <a:effectLst/>
                <a:latin typeface="Times New Roman" panose="02020603050405020304" pitchFamily="18" charset="0"/>
                <a:ea typeface="宋体" panose="02010600030101010101" pitchFamily="2" charset="-122"/>
              </a:rPr>
              <a:t>Spring Cache</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相关的注解。其拥有三个属性：</a:t>
            </a:r>
            <a:r>
              <a:rPr lang="de-DE" altLang="zh-CN" sz="2400" kern="100" dirty="0">
                <a:effectLst/>
                <a:latin typeface="Times New Roman" panose="02020603050405020304" pitchFamily="18" charset="0"/>
                <a:ea typeface="宋体" panose="02010600030101010101" pitchFamily="2" charset="-122"/>
              </a:rPr>
              <a:t>cacheable</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de-DE" altLang="zh-CN" sz="2400" kern="100" dirty="0">
                <a:effectLst/>
                <a:latin typeface="Times New Roman" panose="02020603050405020304" pitchFamily="18" charset="0"/>
                <a:ea typeface="宋体" panose="02010600030101010101" pitchFamily="2" charset="-122"/>
              </a:rPr>
              <a:t>put</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de-DE" altLang="zh-CN" sz="2400" kern="100" dirty="0">
                <a:effectLst/>
                <a:latin typeface="Times New Roman" panose="02020603050405020304" pitchFamily="18" charset="0"/>
                <a:ea typeface="宋体" panose="02010600030101010101" pitchFamily="2" charset="-122"/>
              </a:rPr>
              <a:t>evict</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，分别用于指定</a:t>
            </a:r>
            <a:r>
              <a:rPr lang="de-DE" altLang="zh-CN" sz="2400" kern="100" dirty="0">
                <a:solidFill>
                  <a:srgbClr val="C00000"/>
                </a:solidFill>
                <a:effectLst/>
                <a:latin typeface="Times New Roman" panose="02020603050405020304" pitchFamily="18" charset="0"/>
                <a:ea typeface="宋体" panose="02010600030101010101" pitchFamily="2" charset="-122"/>
              </a:rPr>
              <a:t>@Cacheable</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de-DE" altLang="zh-CN" sz="2400" kern="100" dirty="0">
                <a:solidFill>
                  <a:srgbClr val="C00000"/>
                </a:solidFill>
                <a:effectLst/>
                <a:latin typeface="Times New Roman" panose="02020603050405020304" pitchFamily="18" charset="0"/>
                <a:ea typeface="宋体" panose="02010600030101010101" pitchFamily="2" charset="-122"/>
              </a:rPr>
              <a:t>@CachePut</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de-DE" altLang="zh-CN" sz="2400" kern="100" dirty="0">
                <a:solidFill>
                  <a:srgbClr val="C00000"/>
                </a:solidFill>
                <a:effectLst/>
                <a:latin typeface="Times New Roman" panose="02020603050405020304" pitchFamily="18" charset="0"/>
                <a:ea typeface="宋体" panose="02010600030101010101" pitchFamily="2" charset="-122"/>
              </a:rPr>
              <a:t>@CacheEvict</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。示例如下：</a:t>
            </a:r>
            <a:endParaRPr lang="zh-CN" altLang="en-US" sz="2400" dirty="0"/>
          </a:p>
        </p:txBody>
      </p:sp>
      <p:sp>
        <p:nvSpPr>
          <p:cNvPr id="6" name="文本框 5">
            <a:extLst>
              <a:ext uri="{FF2B5EF4-FFF2-40B4-BE49-F238E27FC236}">
                <a16:creationId xmlns:a16="http://schemas.microsoft.com/office/drawing/2014/main" id="{0D853087-D3C3-4396-ACBC-5044FC6F0C9D}"/>
              </a:ext>
            </a:extLst>
          </p:cNvPr>
          <p:cNvSpPr txBox="1"/>
          <p:nvPr/>
        </p:nvSpPr>
        <p:spPr>
          <a:xfrm>
            <a:off x="1307508" y="3514381"/>
            <a:ext cx="9059364" cy="1200329"/>
          </a:xfrm>
          <a:prstGeom prst="rect">
            <a:avLst/>
          </a:prstGeom>
          <a:noFill/>
          <a:ln>
            <a:solidFill>
              <a:srgbClr val="C00000"/>
            </a:solidFill>
          </a:ln>
        </p:spPr>
        <p:txBody>
          <a:bodyPr wrap="square" rtlCol="0">
            <a:spAutoFit/>
          </a:bodyPr>
          <a:lstStyle/>
          <a:p>
            <a:pPr indent="266700" algn="l">
              <a:spcBef>
                <a:spcPts val="600"/>
              </a:spcBef>
            </a:pPr>
            <a:r>
              <a:rPr lang="de-DE" altLang="zh-CN" sz="1800" kern="100" dirty="0">
                <a:solidFill>
                  <a:srgbClr val="C00000"/>
                </a:solidFill>
                <a:effectLst/>
                <a:latin typeface="Times New Roman" panose="02020603050405020304" pitchFamily="18" charset="0"/>
                <a:ea typeface="宋体" panose="02010600030101010101" pitchFamily="2" charset="-122"/>
              </a:rPr>
              <a:t>@Caching</a:t>
            </a: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indent="266700" algn="l"/>
            <a:r>
              <a:rPr lang="de-DE" altLang="zh-CN" sz="1800" kern="100" dirty="0">
                <a:effectLst/>
                <a:latin typeface="Times New Roman" panose="02020603050405020304" pitchFamily="18" charset="0"/>
                <a:ea typeface="宋体" panose="02010600030101010101" pitchFamily="2" charset="-122"/>
              </a:rPr>
              <a:t>cacheable = @Cacheable("cache1"), </a:t>
            </a:r>
            <a:endParaRPr lang="zh-CN" altLang="zh-CN" sz="1800" kern="100" dirty="0">
              <a:effectLst/>
              <a:latin typeface="Times New Roman" panose="02020603050405020304" pitchFamily="18" charset="0"/>
              <a:ea typeface="宋体" panose="02010600030101010101" pitchFamily="2" charset="-122"/>
            </a:endParaRPr>
          </a:p>
          <a:p>
            <a:pPr indent="266700" algn="l"/>
            <a:r>
              <a:rPr lang="de-DE" altLang="zh-CN" sz="1800" kern="100" dirty="0">
                <a:effectLst/>
                <a:latin typeface="Times New Roman" panose="02020603050405020304" pitchFamily="18" charset="0"/>
                <a:ea typeface="宋体" panose="02010600030101010101" pitchFamily="2" charset="-122"/>
              </a:rPr>
              <a:t>evict = { @CacheEvict("cache2"),@CacheEvict(value = "cache3", allEntries = true) }</a:t>
            </a:r>
            <a:endParaRPr lang="zh-CN" altLang="zh-CN" sz="1800" kern="100" dirty="0">
              <a:effectLst/>
              <a:latin typeface="Times New Roman" panose="02020603050405020304" pitchFamily="18" charset="0"/>
              <a:ea typeface="宋体" panose="02010600030101010101" pitchFamily="2" charset="-122"/>
            </a:endParaRPr>
          </a:p>
          <a:p>
            <a:pPr indent="266700" algn="l">
              <a:spcAft>
                <a:spcPts val="600"/>
              </a:spcAft>
            </a:pP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12335522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5E8B1-C89D-4C4B-A3A3-0DA6CDCFD349}"/>
              </a:ext>
            </a:extLst>
          </p:cNvPr>
          <p:cNvSpPr>
            <a:spLocks noGrp="1"/>
          </p:cNvSpPr>
          <p:nvPr>
            <p:ph type="title"/>
          </p:nvPr>
        </p:nvSpPr>
        <p:spPr/>
        <p:txBody>
          <a:bodyPr/>
          <a:lstStyle/>
          <a:p>
            <a:r>
              <a:rPr lang="en-US" altLang="zh-CN" dirty="0"/>
              <a:t>5</a:t>
            </a:r>
            <a:r>
              <a:rPr lang="zh-CN" altLang="en-US" dirty="0"/>
              <a:t>．</a:t>
            </a:r>
            <a:r>
              <a:rPr lang="en-US" altLang="zh-CN" dirty="0"/>
              <a:t>@CacheConfig</a:t>
            </a:r>
            <a:endParaRPr lang="zh-CN" altLang="en-US" dirty="0"/>
          </a:p>
        </p:txBody>
      </p:sp>
      <p:sp>
        <p:nvSpPr>
          <p:cNvPr id="4" name="灯片编号占位符 3">
            <a:extLst>
              <a:ext uri="{FF2B5EF4-FFF2-40B4-BE49-F238E27FC236}">
                <a16:creationId xmlns:a16="http://schemas.microsoft.com/office/drawing/2014/main" id="{18ECADC1-534A-4A88-AF46-26B536F6916D}"/>
              </a:ext>
            </a:extLst>
          </p:cNvPr>
          <p:cNvSpPr>
            <a:spLocks noGrp="1"/>
          </p:cNvSpPr>
          <p:nvPr>
            <p:ph type="sldNum" sz="quarter" idx="12"/>
          </p:nvPr>
        </p:nvSpPr>
        <p:spPr/>
        <p:txBody>
          <a:bodyPr/>
          <a:lstStyle/>
          <a:p>
            <a:fld id="{8D4D1E41-7A09-AB4A-A4E1-09765ADA2698}" type="slidenum">
              <a:rPr kumimoji="1" lang="zh-CN" altLang="en-US" smtClean="0"/>
              <a:pPr/>
              <a:t>147</a:t>
            </a:fld>
            <a:endParaRPr kumimoji="1" lang="zh-CN" altLang="en-US" dirty="0"/>
          </a:p>
        </p:txBody>
      </p:sp>
      <p:sp>
        <p:nvSpPr>
          <p:cNvPr id="5" name="文本框 4">
            <a:extLst>
              <a:ext uri="{FF2B5EF4-FFF2-40B4-BE49-F238E27FC236}">
                <a16:creationId xmlns:a16="http://schemas.microsoft.com/office/drawing/2014/main" id="{25E67277-0545-43AD-867C-39B488F60209}"/>
              </a:ext>
            </a:extLst>
          </p:cNvPr>
          <p:cNvSpPr txBox="1"/>
          <p:nvPr/>
        </p:nvSpPr>
        <p:spPr>
          <a:xfrm>
            <a:off x="1307508" y="1476260"/>
            <a:ext cx="9202584" cy="1691810"/>
          </a:xfrm>
          <a:prstGeom prst="rect">
            <a:avLst/>
          </a:prstGeom>
          <a:noFill/>
          <a:ln>
            <a:solidFill>
              <a:srgbClr val="C00000"/>
            </a:solidFill>
          </a:ln>
        </p:spPr>
        <p:txBody>
          <a:bodyPr wrap="square" rtlCol="0">
            <a:spAutoFit/>
          </a:bodyPr>
          <a:lstStyle/>
          <a:p>
            <a:pPr>
              <a:lnSpc>
                <a:spcPct val="150000"/>
              </a:lnSpc>
            </a:pP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所有的</a:t>
            </a:r>
            <a:r>
              <a:rPr lang="de-DE" altLang="zh-CN" sz="2400" kern="100" dirty="0">
                <a:effectLst/>
                <a:latin typeface="Times New Roman" panose="02020603050405020304" pitchFamily="18" charset="0"/>
                <a:ea typeface="宋体" panose="02010600030101010101" pitchFamily="2" charset="-122"/>
              </a:rPr>
              <a:t>Cache</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注解都需要提供</a:t>
            </a:r>
            <a:r>
              <a:rPr lang="de-DE" altLang="zh-CN" sz="2400" kern="100" dirty="0">
                <a:effectLst/>
                <a:latin typeface="Times New Roman" panose="02020603050405020304" pitchFamily="18" charset="0"/>
                <a:ea typeface="宋体" panose="02010600030101010101" pitchFamily="2" charset="-122"/>
              </a:rPr>
              <a:t>Cache</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名称，如果每个</a:t>
            </a:r>
            <a:r>
              <a:rPr lang="de-DE" altLang="zh-CN" sz="2400" kern="100" dirty="0">
                <a:effectLst/>
                <a:latin typeface="Times New Roman" panose="02020603050405020304" pitchFamily="18" charset="0"/>
                <a:ea typeface="宋体" panose="02010600030101010101" pitchFamily="2" charset="-122"/>
              </a:rPr>
              <a:t>Service</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方法上都包含相同的</a:t>
            </a:r>
            <a:r>
              <a:rPr lang="de-DE" altLang="zh-CN" sz="2400" kern="100" dirty="0">
                <a:effectLst/>
                <a:latin typeface="Times New Roman" panose="02020603050405020304" pitchFamily="18" charset="0"/>
                <a:ea typeface="宋体" panose="02010600030101010101" pitchFamily="2" charset="-122"/>
              </a:rPr>
              <a:t>Cache</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名称，可能写起来重复。此时，可以使用</a:t>
            </a:r>
            <a:r>
              <a:rPr lang="de-DE" altLang="zh-CN" sz="2400" kern="100" dirty="0">
                <a:solidFill>
                  <a:srgbClr val="C00000"/>
                </a:solidFill>
                <a:effectLst/>
                <a:latin typeface="Times New Roman" panose="02020603050405020304" pitchFamily="18" charset="0"/>
                <a:ea typeface="宋体" panose="02010600030101010101" pitchFamily="2" charset="-122"/>
              </a:rPr>
              <a:t>@CacheConfig</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注解作用在类上，设置当前缓存的一些公共设置。</a:t>
            </a:r>
            <a:endParaRPr lang="zh-CN" altLang="en-US" sz="2400" dirty="0"/>
          </a:p>
        </p:txBody>
      </p:sp>
    </p:spTree>
    <p:extLst>
      <p:ext uri="{BB962C8B-B14F-4D97-AF65-F5344CB8AC3E}">
        <p14:creationId xmlns:p14="http://schemas.microsoft.com/office/powerpoint/2010/main" val="364794600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471A7-A58E-4EDB-9B30-3C574AC07659}"/>
              </a:ext>
            </a:extLst>
          </p:cNvPr>
          <p:cNvSpPr>
            <a:spLocks noGrp="1"/>
          </p:cNvSpPr>
          <p:nvPr>
            <p:ph type="title"/>
          </p:nvPr>
        </p:nvSpPr>
        <p:spPr/>
        <p:txBody>
          <a:bodyPr/>
          <a:lstStyle/>
          <a:p>
            <a:r>
              <a:rPr lang="en-US" altLang="zh-CN" dirty="0"/>
              <a:t>8.6 </a:t>
            </a:r>
            <a:r>
              <a:rPr lang="zh-CN" altLang="en-US" dirty="0"/>
              <a:t>数据缓存</a:t>
            </a:r>
            <a:r>
              <a:rPr lang="en-US" altLang="zh-CN" dirty="0"/>
              <a:t>Cache</a:t>
            </a:r>
            <a:endParaRPr lang="zh-CN" altLang="en-US" dirty="0"/>
          </a:p>
        </p:txBody>
      </p:sp>
      <p:sp>
        <p:nvSpPr>
          <p:cNvPr id="3" name="内容占位符 2">
            <a:extLst>
              <a:ext uri="{FF2B5EF4-FFF2-40B4-BE49-F238E27FC236}">
                <a16:creationId xmlns:a16="http://schemas.microsoft.com/office/drawing/2014/main" id="{3555E4D8-965E-411B-82DB-8AEBD6D09C6A}"/>
              </a:ext>
            </a:extLst>
          </p:cNvPr>
          <p:cNvSpPr>
            <a:spLocks noGrp="1"/>
          </p:cNvSpPr>
          <p:nvPr>
            <p:ph idx="1"/>
          </p:nvPr>
        </p:nvSpPr>
        <p:spPr/>
        <p:txBody>
          <a:bodyPr/>
          <a:lstStyle/>
          <a:p>
            <a:r>
              <a:rPr lang="en-US" altLang="zh-CN" dirty="0"/>
              <a:t>8.6.1 Spring</a:t>
            </a:r>
            <a:r>
              <a:rPr lang="zh-CN" altLang="en-US" dirty="0"/>
              <a:t>缓存支持</a:t>
            </a:r>
            <a:endParaRPr lang="en-US" altLang="zh-CN" dirty="0"/>
          </a:p>
          <a:p>
            <a:r>
              <a:rPr lang="en-US" altLang="zh-CN" dirty="0">
                <a:solidFill>
                  <a:srgbClr val="C00000"/>
                </a:solidFill>
              </a:rPr>
              <a:t>8.6.2 Spring Boot</a:t>
            </a:r>
            <a:r>
              <a:rPr lang="zh-CN" altLang="en-US" dirty="0">
                <a:solidFill>
                  <a:srgbClr val="C00000"/>
                </a:solidFill>
              </a:rPr>
              <a:t>缓存支持</a:t>
            </a:r>
            <a:endParaRPr lang="en-US" altLang="zh-CN" dirty="0">
              <a:solidFill>
                <a:srgbClr val="C00000"/>
              </a:solidFill>
            </a:endParaRPr>
          </a:p>
          <a:p>
            <a:r>
              <a:rPr lang="en-US" altLang="zh-CN" dirty="0"/>
              <a:t>8.6.3 </a:t>
            </a:r>
            <a:r>
              <a:rPr lang="zh-CN" altLang="en-US" dirty="0"/>
              <a:t>使用</a:t>
            </a:r>
            <a:r>
              <a:rPr lang="en-US" altLang="zh-CN" dirty="0"/>
              <a:t>Redis Cache</a:t>
            </a:r>
            <a:endParaRPr lang="zh-CN" altLang="en-US" dirty="0"/>
          </a:p>
        </p:txBody>
      </p:sp>
      <p:sp>
        <p:nvSpPr>
          <p:cNvPr id="4" name="灯片编号占位符 3">
            <a:extLst>
              <a:ext uri="{FF2B5EF4-FFF2-40B4-BE49-F238E27FC236}">
                <a16:creationId xmlns:a16="http://schemas.microsoft.com/office/drawing/2014/main" id="{C10B30FF-7ECB-41AE-AF05-B08E1A3413F0}"/>
              </a:ext>
            </a:extLst>
          </p:cNvPr>
          <p:cNvSpPr>
            <a:spLocks noGrp="1"/>
          </p:cNvSpPr>
          <p:nvPr>
            <p:ph type="sldNum" sz="quarter" idx="12"/>
          </p:nvPr>
        </p:nvSpPr>
        <p:spPr/>
        <p:txBody>
          <a:bodyPr/>
          <a:lstStyle/>
          <a:p>
            <a:fld id="{8D4D1E41-7A09-AB4A-A4E1-09765ADA2698}" type="slidenum">
              <a:rPr kumimoji="1" lang="zh-CN" altLang="en-US" smtClean="0"/>
              <a:pPr/>
              <a:t>148</a:t>
            </a:fld>
            <a:endParaRPr kumimoji="1" lang="zh-CN" altLang="en-US" dirty="0"/>
          </a:p>
        </p:txBody>
      </p:sp>
    </p:spTree>
    <p:extLst>
      <p:ext uri="{BB962C8B-B14F-4D97-AF65-F5344CB8AC3E}">
        <p14:creationId xmlns:p14="http://schemas.microsoft.com/office/powerpoint/2010/main" val="1350279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617283-A0F1-4DD7-8817-07F175EB2D16}"/>
              </a:ext>
            </a:extLst>
          </p:cNvPr>
          <p:cNvSpPr>
            <a:spLocks noGrp="1"/>
          </p:cNvSpPr>
          <p:nvPr>
            <p:ph type="title"/>
          </p:nvPr>
        </p:nvSpPr>
        <p:spPr/>
        <p:txBody>
          <a:bodyPr/>
          <a:lstStyle/>
          <a:p>
            <a:r>
              <a:rPr lang="en-US" altLang="zh-CN" dirty="0"/>
              <a:t>3</a:t>
            </a:r>
            <a:r>
              <a:rPr lang="zh-CN" altLang="en-US" dirty="0"/>
              <a:t>．简单条件查询示例</a:t>
            </a:r>
          </a:p>
        </p:txBody>
      </p:sp>
      <p:sp>
        <p:nvSpPr>
          <p:cNvPr id="3" name="内容占位符 2">
            <a:extLst>
              <a:ext uri="{FF2B5EF4-FFF2-40B4-BE49-F238E27FC236}">
                <a16:creationId xmlns:a16="http://schemas.microsoft.com/office/drawing/2014/main" id="{757406D7-AB08-4073-9807-8CA5016F8702}"/>
              </a:ext>
            </a:extLst>
          </p:cNvPr>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a:t>
            </a:r>
            <a:r>
              <a:rPr lang="zh-CN" altLang="en-US" dirty="0"/>
              <a:t>使用</a:t>
            </a:r>
            <a:r>
              <a:rPr lang="en-US" altLang="zh-CN" dirty="0"/>
              <a:t>Spring Data JPA</a:t>
            </a:r>
            <a:r>
              <a:rPr lang="zh-CN" altLang="en-US" dirty="0"/>
              <a:t>进行简单条件查询。</a:t>
            </a:r>
            <a:endParaRPr lang="en-US" altLang="zh-CN" dirty="0"/>
          </a:p>
          <a:p>
            <a:r>
              <a:rPr lang="en-US" altLang="zh-CN" dirty="0"/>
              <a:t>1</a:t>
            </a:r>
            <a:r>
              <a:rPr lang="zh-CN" altLang="en-US" dirty="0"/>
              <a:t>）创建数据库</a:t>
            </a:r>
          </a:p>
          <a:p>
            <a:r>
              <a:rPr lang="zh-CN" altLang="en-US" dirty="0"/>
              <a:t>本书采用的关系型数据库是</a:t>
            </a:r>
            <a:r>
              <a:rPr lang="en-US" altLang="zh-CN" dirty="0"/>
              <a:t>MySQL5.x</a:t>
            </a:r>
            <a:r>
              <a:rPr lang="zh-CN" altLang="en-US" dirty="0"/>
              <a:t>，我们为了演示本例，首先通过命令“</a:t>
            </a:r>
            <a:r>
              <a:rPr lang="en-US" altLang="zh-CN" dirty="0">
                <a:solidFill>
                  <a:srgbClr val="C00000"/>
                </a:solidFill>
              </a:rPr>
              <a:t>CREATE DATABASE </a:t>
            </a:r>
            <a:r>
              <a:rPr lang="en-US" altLang="zh-CN" dirty="0" err="1">
                <a:solidFill>
                  <a:srgbClr val="C00000"/>
                </a:solidFill>
              </a:rPr>
              <a:t>springbootjpa</a:t>
            </a:r>
            <a:r>
              <a:rPr lang="en-US" altLang="zh-CN" dirty="0">
                <a:solidFill>
                  <a:srgbClr val="C00000"/>
                </a:solidFill>
              </a:rPr>
              <a:t>;</a:t>
            </a:r>
            <a:r>
              <a:rPr lang="en-US" altLang="zh-CN" dirty="0"/>
              <a:t>”</a:t>
            </a:r>
            <a:r>
              <a:rPr lang="zh-CN" altLang="en-US" dirty="0"/>
              <a:t>创建名为</a:t>
            </a:r>
            <a:r>
              <a:rPr lang="en-US" altLang="zh-CN" dirty="0" err="1">
                <a:solidFill>
                  <a:srgbClr val="C00000"/>
                </a:solidFill>
              </a:rPr>
              <a:t>springbootjpa</a:t>
            </a:r>
            <a:r>
              <a:rPr lang="zh-CN" altLang="en-US" dirty="0"/>
              <a:t>的数据库。</a:t>
            </a:r>
          </a:p>
          <a:p>
            <a:r>
              <a:rPr lang="en-US" altLang="zh-CN" dirty="0"/>
              <a:t>2</a:t>
            </a:r>
            <a:r>
              <a:rPr lang="zh-CN" altLang="en-US" dirty="0"/>
              <a:t>）创建基于</a:t>
            </a:r>
            <a:r>
              <a:rPr lang="en-US" altLang="zh-CN" dirty="0" err="1">
                <a:solidFill>
                  <a:srgbClr val="C00000"/>
                </a:solidFill>
              </a:rPr>
              <a:t>Thymeleaf</a:t>
            </a:r>
            <a:r>
              <a:rPr lang="zh-CN" altLang="en-US" dirty="0"/>
              <a:t>和</a:t>
            </a:r>
            <a:r>
              <a:rPr lang="en-US" altLang="zh-CN" dirty="0">
                <a:solidFill>
                  <a:srgbClr val="C00000"/>
                </a:solidFill>
              </a:rPr>
              <a:t>Spring Data JPA</a:t>
            </a:r>
            <a:r>
              <a:rPr lang="zh-CN" altLang="en-US" dirty="0"/>
              <a:t>依赖的</a:t>
            </a:r>
            <a:r>
              <a:rPr lang="en-US" altLang="zh-CN" dirty="0"/>
              <a:t>Spring Boot Web</a:t>
            </a:r>
            <a:r>
              <a:rPr lang="zh-CN" altLang="en-US" dirty="0"/>
              <a:t>应用</a:t>
            </a:r>
            <a:r>
              <a:rPr lang="en-US" altLang="zh-CN" dirty="0"/>
              <a:t>ch8_1</a:t>
            </a:r>
          </a:p>
          <a:p>
            <a:endParaRPr lang="zh-CN" altLang="en-US" dirty="0"/>
          </a:p>
        </p:txBody>
      </p:sp>
      <p:sp>
        <p:nvSpPr>
          <p:cNvPr id="4" name="灯片编号占位符 3">
            <a:extLst>
              <a:ext uri="{FF2B5EF4-FFF2-40B4-BE49-F238E27FC236}">
                <a16:creationId xmlns:a16="http://schemas.microsoft.com/office/drawing/2014/main" id="{0B5DAEF4-F298-4C6C-9F41-79E44C09E0A6}"/>
              </a:ext>
            </a:extLst>
          </p:cNvPr>
          <p:cNvSpPr>
            <a:spLocks noGrp="1"/>
          </p:cNvSpPr>
          <p:nvPr>
            <p:ph type="sldNum" sz="quarter" idx="12"/>
          </p:nvPr>
        </p:nvSpPr>
        <p:spPr/>
        <p:txBody>
          <a:bodyPr/>
          <a:lstStyle/>
          <a:p>
            <a:fld id="{8D4D1E41-7A09-AB4A-A4E1-09765ADA2698}" type="slidenum">
              <a:rPr kumimoji="1" lang="zh-CN" altLang="en-US" smtClean="0"/>
              <a:pPr/>
              <a:t>14</a:t>
            </a:fld>
            <a:endParaRPr kumimoji="1" lang="zh-CN" altLang="en-US" dirty="0"/>
          </a:p>
        </p:txBody>
      </p:sp>
    </p:spTree>
    <p:extLst>
      <p:ext uri="{BB962C8B-B14F-4D97-AF65-F5344CB8AC3E}">
        <p14:creationId xmlns:p14="http://schemas.microsoft.com/office/powerpoint/2010/main" val="41340698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4B10E-2E60-4FD9-8A23-A3EC706561EE}"/>
              </a:ext>
            </a:extLst>
          </p:cNvPr>
          <p:cNvSpPr>
            <a:spLocks noGrp="1"/>
          </p:cNvSpPr>
          <p:nvPr>
            <p:ph type="title"/>
          </p:nvPr>
        </p:nvSpPr>
        <p:spPr/>
        <p:txBody>
          <a:bodyPr/>
          <a:lstStyle/>
          <a:p>
            <a:r>
              <a:rPr lang="en-US" altLang="zh-CN" dirty="0"/>
              <a:t>8.6.2 Spring Boot</a:t>
            </a:r>
            <a:r>
              <a:rPr lang="zh-CN" altLang="en-US" dirty="0"/>
              <a:t>缓存支持</a:t>
            </a:r>
          </a:p>
        </p:txBody>
      </p:sp>
      <p:sp>
        <p:nvSpPr>
          <p:cNvPr id="3" name="内容占位符 2">
            <a:extLst>
              <a:ext uri="{FF2B5EF4-FFF2-40B4-BE49-F238E27FC236}">
                <a16:creationId xmlns:a16="http://schemas.microsoft.com/office/drawing/2014/main" id="{44AFFAB7-0AFB-4CC0-AF4A-644A62FD2B31}"/>
              </a:ext>
            </a:extLst>
          </p:cNvPr>
          <p:cNvSpPr>
            <a:spLocks noGrp="1"/>
          </p:cNvSpPr>
          <p:nvPr>
            <p:ph idx="1"/>
          </p:nvPr>
        </p:nvSpPr>
        <p:spPr>
          <a:xfrm>
            <a:off x="838199" y="1510758"/>
            <a:ext cx="10958945" cy="4845592"/>
          </a:xfrm>
        </p:spPr>
        <p:txBody>
          <a:bodyPr>
            <a:normAutofit/>
          </a:bodyPr>
          <a:lstStyle/>
          <a:p>
            <a:r>
              <a:rPr lang="zh-CN" altLang="en-US" dirty="0"/>
              <a:t>在</a:t>
            </a:r>
            <a:r>
              <a:rPr lang="en-US" altLang="zh-CN" dirty="0"/>
              <a:t>Spring</a:t>
            </a:r>
            <a:r>
              <a:rPr lang="zh-CN" altLang="en-US" dirty="0"/>
              <a:t>中使用缓存技术的关键是配置缓存管理器</a:t>
            </a:r>
            <a:r>
              <a:rPr lang="en-US" altLang="zh-CN" dirty="0" err="1">
                <a:solidFill>
                  <a:srgbClr val="C00000"/>
                </a:solidFill>
              </a:rPr>
              <a:t>CacheManager</a:t>
            </a:r>
            <a:r>
              <a:rPr lang="zh-CN" altLang="en-US" dirty="0"/>
              <a:t>，而</a:t>
            </a:r>
            <a:r>
              <a:rPr lang="en-US" altLang="zh-CN" dirty="0"/>
              <a:t>Spring Boot</a:t>
            </a:r>
            <a:r>
              <a:rPr lang="zh-CN" altLang="en-US" dirty="0"/>
              <a:t>为我们自动配置了多个</a:t>
            </a:r>
            <a:r>
              <a:rPr lang="en-US" altLang="zh-CN" dirty="0" err="1">
                <a:solidFill>
                  <a:srgbClr val="C00000"/>
                </a:solidFill>
              </a:rPr>
              <a:t>CacheManager</a:t>
            </a:r>
            <a:r>
              <a:rPr lang="zh-CN" altLang="en-US" dirty="0"/>
              <a:t>的实现。</a:t>
            </a:r>
            <a:r>
              <a:rPr lang="en-US" altLang="zh-CN" dirty="0"/>
              <a:t>Spring Boot</a:t>
            </a:r>
            <a:r>
              <a:rPr lang="zh-CN" altLang="en-US" dirty="0"/>
              <a:t>的</a:t>
            </a:r>
            <a:r>
              <a:rPr lang="en-US" altLang="zh-CN" dirty="0" err="1">
                <a:solidFill>
                  <a:srgbClr val="C00000"/>
                </a:solidFill>
              </a:rPr>
              <a:t>CacheManager</a:t>
            </a:r>
            <a:r>
              <a:rPr lang="zh-CN" altLang="en-US" dirty="0"/>
              <a:t>的自动配置位于</a:t>
            </a:r>
            <a:r>
              <a:rPr lang="en-US" altLang="zh-CN" dirty="0" err="1"/>
              <a:t>org.springframework.boot.autoconfigure.cache</a:t>
            </a:r>
            <a:r>
              <a:rPr lang="zh-CN" altLang="en-US" dirty="0"/>
              <a:t>包中。</a:t>
            </a:r>
          </a:p>
          <a:p>
            <a:r>
              <a:rPr lang="zh-CN" altLang="en-US" dirty="0"/>
              <a:t>默认情况下，</a:t>
            </a:r>
            <a:r>
              <a:rPr lang="en-US" altLang="zh-CN" dirty="0"/>
              <a:t>Spring Boot</a:t>
            </a:r>
            <a:r>
              <a:rPr lang="zh-CN" altLang="en-US" dirty="0"/>
              <a:t>使用的是</a:t>
            </a:r>
            <a:r>
              <a:rPr lang="en-US" altLang="zh-CN" dirty="0" err="1">
                <a:solidFill>
                  <a:srgbClr val="C00000"/>
                </a:solidFill>
              </a:rPr>
              <a:t>SimpleCacheConfiguration</a:t>
            </a:r>
            <a:r>
              <a:rPr lang="zh-CN" altLang="en-US" dirty="0"/>
              <a:t>，即使用</a:t>
            </a:r>
            <a:r>
              <a:rPr lang="en-US" altLang="zh-CN" dirty="0" err="1">
                <a:solidFill>
                  <a:srgbClr val="C00000"/>
                </a:solidFill>
              </a:rPr>
              <a:t>ConcurrentMapCacheManager</a:t>
            </a:r>
            <a:r>
              <a:rPr lang="zh-CN" altLang="en-US" dirty="0"/>
              <a:t>。</a:t>
            </a:r>
            <a:r>
              <a:rPr lang="en-US" altLang="zh-CN" dirty="0"/>
              <a:t>Spring Boot</a:t>
            </a:r>
            <a:r>
              <a:rPr lang="zh-CN" altLang="en-US" dirty="0"/>
              <a:t>支持以“</a:t>
            </a:r>
            <a:r>
              <a:rPr lang="en-US" altLang="zh-CN" dirty="0" err="1">
                <a:solidFill>
                  <a:srgbClr val="C00000"/>
                </a:solidFill>
              </a:rPr>
              <a:t>spring.cache</a:t>
            </a:r>
            <a:r>
              <a:rPr lang="en-US" altLang="zh-CN" dirty="0"/>
              <a:t>”</a:t>
            </a:r>
            <a:r>
              <a:rPr lang="zh-CN" altLang="en-US" dirty="0"/>
              <a:t>为前缀的属性来进行缓存的相关配置。</a:t>
            </a:r>
          </a:p>
          <a:p>
            <a:r>
              <a:rPr lang="zh-CN" altLang="en-US" dirty="0"/>
              <a:t>在</a:t>
            </a:r>
            <a:r>
              <a:rPr lang="en-US" altLang="zh-CN" dirty="0"/>
              <a:t>Spring Boot</a:t>
            </a:r>
            <a:r>
              <a:rPr lang="zh-CN" altLang="en-US" dirty="0"/>
              <a:t>应用中，使用缓存技术只需在应用中引入相关缓存技术的依赖，并在配置类中使用</a:t>
            </a:r>
            <a:r>
              <a:rPr lang="en-US" altLang="zh-CN" dirty="0">
                <a:solidFill>
                  <a:srgbClr val="C00000"/>
                </a:solidFill>
              </a:rPr>
              <a:t>@EnableCaching</a:t>
            </a:r>
            <a:r>
              <a:rPr lang="zh-CN" altLang="en-US" dirty="0"/>
              <a:t>注解开启缓存支持即可。</a:t>
            </a:r>
          </a:p>
        </p:txBody>
      </p:sp>
      <p:sp>
        <p:nvSpPr>
          <p:cNvPr id="4" name="灯片编号占位符 3">
            <a:extLst>
              <a:ext uri="{FF2B5EF4-FFF2-40B4-BE49-F238E27FC236}">
                <a16:creationId xmlns:a16="http://schemas.microsoft.com/office/drawing/2014/main" id="{AA1B30CF-212B-48E0-9D49-17913E4D6F48}"/>
              </a:ext>
            </a:extLst>
          </p:cNvPr>
          <p:cNvSpPr>
            <a:spLocks noGrp="1"/>
          </p:cNvSpPr>
          <p:nvPr>
            <p:ph type="sldNum" sz="quarter" idx="12"/>
          </p:nvPr>
        </p:nvSpPr>
        <p:spPr/>
        <p:txBody>
          <a:bodyPr/>
          <a:lstStyle/>
          <a:p>
            <a:fld id="{8D4D1E41-7A09-AB4A-A4E1-09765ADA2698}" type="slidenum">
              <a:rPr kumimoji="1" lang="zh-CN" altLang="en-US" smtClean="0"/>
              <a:pPr/>
              <a:t>149</a:t>
            </a:fld>
            <a:endParaRPr kumimoji="1" lang="zh-CN" altLang="en-US" dirty="0"/>
          </a:p>
        </p:txBody>
      </p:sp>
    </p:spTree>
    <p:extLst>
      <p:ext uri="{BB962C8B-B14F-4D97-AF65-F5344CB8AC3E}">
        <p14:creationId xmlns:p14="http://schemas.microsoft.com/office/powerpoint/2010/main" val="185300075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383F1D2-67C9-41A0-9CE7-A55996A77205}"/>
              </a:ext>
            </a:extLst>
          </p:cNvPr>
          <p:cNvSpPr>
            <a:spLocks noGrp="1"/>
          </p:cNvSpPr>
          <p:nvPr>
            <p:ph type="sldNum" sz="quarter" idx="12"/>
          </p:nvPr>
        </p:nvSpPr>
        <p:spPr/>
        <p:txBody>
          <a:bodyPr/>
          <a:lstStyle/>
          <a:p>
            <a:fld id="{8D4D1E41-7A09-AB4A-A4E1-09765ADA2698}" type="slidenum">
              <a:rPr kumimoji="1" lang="zh-CN" altLang="en-US" smtClean="0"/>
              <a:pPr/>
              <a:t>150</a:t>
            </a:fld>
            <a:endParaRPr kumimoji="1" lang="zh-CN" altLang="en-US" dirty="0"/>
          </a:p>
        </p:txBody>
      </p:sp>
      <p:sp>
        <p:nvSpPr>
          <p:cNvPr id="5" name="文本框 4">
            <a:extLst>
              <a:ext uri="{FF2B5EF4-FFF2-40B4-BE49-F238E27FC236}">
                <a16:creationId xmlns:a16="http://schemas.microsoft.com/office/drawing/2014/main" id="{BE1E5B6D-0988-48F3-AB31-892313F6E02D}"/>
              </a:ext>
            </a:extLst>
          </p:cNvPr>
          <p:cNvSpPr txBox="1"/>
          <p:nvPr/>
        </p:nvSpPr>
        <p:spPr>
          <a:xfrm>
            <a:off x="1307507" y="1598064"/>
            <a:ext cx="8894111" cy="830997"/>
          </a:xfrm>
          <a:prstGeom prst="rect">
            <a:avLst/>
          </a:prstGeom>
          <a:noFill/>
          <a:ln>
            <a:solidFill>
              <a:srgbClr val="C00000"/>
            </a:solidFill>
          </a:ln>
        </p:spPr>
        <p:txBody>
          <a:bodyPr wrap="square" rtlCol="0">
            <a:spAutoFit/>
          </a:bodyPr>
          <a:lstStyle/>
          <a:p>
            <a:r>
              <a:rPr lang="en-US" altLang="zh-CN" sz="2400" dirty="0">
                <a:solidFill>
                  <a:srgbClr val="C00000"/>
                </a:solidFill>
              </a:rPr>
              <a:t>【</a:t>
            </a:r>
            <a:r>
              <a:rPr lang="zh-CN" altLang="en-US" sz="2400" dirty="0">
                <a:solidFill>
                  <a:srgbClr val="C00000"/>
                </a:solidFill>
              </a:rPr>
              <a:t>例</a:t>
            </a:r>
            <a:r>
              <a:rPr lang="en-US" altLang="zh-CN" sz="2400" dirty="0">
                <a:solidFill>
                  <a:srgbClr val="C00000"/>
                </a:solidFill>
              </a:rPr>
              <a:t>8-12】</a:t>
            </a:r>
            <a:r>
              <a:rPr lang="zh-CN" altLang="en-US" sz="2400" dirty="0"/>
              <a:t>在</a:t>
            </a:r>
            <a:r>
              <a:rPr lang="en-US" altLang="zh-CN" sz="2400" dirty="0"/>
              <a:t>Spring Boot</a:t>
            </a:r>
            <a:r>
              <a:rPr lang="zh-CN" altLang="en-US" sz="2400" dirty="0"/>
              <a:t>应用中使用默认的缓存技术</a:t>
            </a:r>
            <a:r>
              <a:rPr lang="en-US" altLang="zh-CN" sz="2400" dirty="0" err="1">
                <a:solidFill>
                  <a:srgbClr val="C00000"/>
                </a:solidFill>
              </a:rPr>
              <a:t>ConcurrentMapCacheManager</a:t>
            </a:r>
            <a:r>
              <a:rPr lang="zh-CN" altLang="en-US" sz="2400" dirty="0"/>
              <a:t>。</a:t>
            </a:r>
          </a:p>
        </p:txBody>
      </p:sp>
      <p:sp>
        <p:nvSpPr>
          <p:cNvPr id="6" name="文本框 5">
            <a:extLst>
              <a:ext uri="{FF2B5EF4-FFF2-40B4-BE49-F238E27FC236}">
                <a16:creationId xmlns:a16="http://schemas.microsoft.com/office/drawing/2014/main" id="{88AD8C24-A858-4AAC-9B9A-4FA5F169F9EF}"/>
              </a:ext>
            </a:extLst>
          </p:cNvPr>
          <p:cNvSpPr txBox="1"/>
          <p:nvPr/>
        </p:nvSpPr>
        <p:spPr>
          <a:xfrm>
            <a:off x="1307507" y="2688116"/>
            <a:ext cx="8894111" cy="1277273"/>
          </a:xfrm>
          <a:prstGeom prst="rect">
            <a:avLst/>
          </a:prstGeom>
          <a:noFill/>
          <a:ln>
            <a:solidFill>
              <a:srgbClr val="C00000"/>
            </a:solidFill>
          </a:ln>
        </p:spPr>
        <p:txBody>
          <a:bodyPr wrap="square" rtlCol="0">
            <a:spAutoFit/>
          </a:bodyPr>
          <a:lstStyle/>
          <a:p>
            <a:pPr algn="just">
              <a:spcBef>
                <a:spcPts val="600"/>
              </a:spcBef>
              <a:spcAft>
                <a:spcPts val="600"/>
              </a:spcAft>
            </a:pPr>
            <a:r>
              <a:rPr lang="de-DE" altLang="zh-CN" sz="1800" b="1" kern="100" dirty="0">
                <a:effectLst/>
                <a:latin typeface="Times New Roman" panose="02020603050405020304" pitchFamily="18" charset="0"/>
                <a:ea typeface="宋体" panose="02010600030101010101" pitchFamily="2" charset="-122"/>
              </a:rPr>
              <a:t>1</a:t>
            </a:r>
            <a:r>
              <a:rPr lang="zh-CN" altLang="zh-CN" sz="1800" b="1" kern="100" dirty="0">
                <a:effectLst/>
                <a:latin typeface="Times New Roman" panose="02020603050405020304" pitchFamily="18" charset="0"/>
                <a:ea typeface="宋体" panose="02010600030101010101" pitchFamily="2" charset="-122"/>
              </a:rPr>
              <a:t>．创建基于</a:t>
            </a:r>
            <a:r>
              <a:rPr lang="de-DE" altLang="zh-CN" sz="1800" b="1" kern="100" dirty="0">
                <a:effectLst/>
                <a:latin typeface="Times New Roman" panose="02020603050405020304" pitchFamily="18" charset="0"/>
                <a:ea typeface="宋体" panose="02010600030101010101" pitchFamily="2" charset="-122"/>
              </a:rPr>
              <a:t>spring-boot-starter-cache</a:t>
            </a:r>
            <a:r>
              <a:rPr lang="zh-CN" altLang="zh-CN" sz="1800" b="1" kern="100" dirty="0">
                <a:effectLst/>
                <a:latin typeface="Times New Roman" panose="02020603050405020304" pitchFamily="18" charset="0"/>
                <a:ea typeface="宋体" panose="02010600030101010101" pitchFamily="2" charset="-122"/>
              </a:rPr>
              <a:t>和</a:t>
            </a:r>
            <a:r>
              <a:rPr lang="de-DE" altLang="zh-CN" sz="1800" b="1" kern="100" dirty="0">
                <a:effectLst/>
                <a:latin typeface="Times New Roman" panose="02020603050405020304" pitchFamily="18" charset="0"/>
                <a:ea typeface="宋体" panose="02010600030101010101" pitchFamily="2" charset="-122"/>
              </a:rPr>
              <a:t>spring-boot-starter-data-jpa</a:t>
            </a:r>
            <a:r>
              <a:rPr lang="zh-CN" altLang="zh-CN" sz="1800" b="1" kern="100" dirty="0">
                <a:effectLst/>
                <a:latin typeface="Times New Roman" panose="02020603050405020304" pitchFamily="18" charset="0"/>
                <a:ea typeface="宋体" panose="02010600030101010101" pitchFamily="2" charset="-122"/>
              </a:rPr>
              <a:t>依赖的</a:t>
            </a:r>
            <a:r>
              <a:rPr lang="de-DE" altLang="zh-CN" sz="1800" b="1" kern="100" dirty="0">
                <a:effectLst/>
                <a:latin typeface="Times New Roman" panose="02020603050405020304" pitchFamily="18" charset="0"/>
                <a:ea typeface="宋体" panose="02010600030101010101" pitchFamily="2" charset="-122"/>
              </a:rPr>
              <a:t>Spring Boot Web</a:t>
            </a:r>
            <a:r>
              <a:rPr lang="zh-CN" altLang="zh-CN" sz="1800" b="1" kern="100" dirty="0">
                <a:effectLst/>
                <a:latin typeface="Times New Roman" panose="02020603050405020304" pitchFamily="18" charset="0"/>
                <a:ea typeface="宋体" panose="02010600030101010101" pitchFamily="2" charset="-122"/>
              </a:rPr>
              <a:t>应用</a:t>
            </a:r>
            <a:r>
              <a:rPr lang="de-DE" altLang="zh-CN" sz="1800" b="1" kern="100" dirty="0">
                <a:effectLst/>
                <a:latin typeface="Times New Roman" panose="02020603050405020304" pitchFamily="18" charset="0"/>
                <a:ea typeface="宋体" panose="02010600030101010101" pitchFamily="2" charset="-122"/>
              </a:rPr>
              <a:t>ch8_9</a:t>
            </a:r>
            <a:endParaRPr lang="zh-CN" altLang="zh-CN" sz="1800" kern="100" dirty="0">
              <a:effectLst/>
              <a:latin typeface="Times New Roman" panose="02020603050405020304" pitchFamily="18" charset="0"/>
              <a:ea typeface="宋体" panose="02010600030101010101" pitchFamily="2" charset="-122"/>
            </a:endParaRPr>
          </a:p>
          <a:p>
            <a:pPr algn="just"/>
            <a:r>
              <a:rPr lang="zh-CN" altLang="zh-CN" sz="1800" kern="100" dirty="0">
                <a:effectLst/>
                <a:latin typeface="Times New Roman" panose="02020603050405020304" pitchFamily="18" charset="0"/>
                <a:ea typeface="宋体" panose="02010600030101010101" pitchFamily="2" charset="-122"/>
              </a:rPr>
              <a:t>创建基于</a:t>
            </a:r>
            <a:r>
              <a:rPr lang="de-DE" altLang="zh-CN" sz="1800" kern="100" dirty="0">
                <a:solidFill>
                  <a:srgbClr val="C00000"/>
                </a:solidFill>
                <a:effectLst/>
                <a:latin typeface="Times New Roman" panose="02020603050405020304" pitchFamily="18" charset="0"/>
                <a:ea typeface="宋体" panose="02010600030101010101" pitchFamily="2" charset="-122"/>
              </a:rPr>
              <a:t>spring-boot-starter-cache</a:t>
            </a:r>
            <a:r>
              <a:rPr lang="zh-CN" altLang="zh-CN" sz="1800" kern="100" dirty="0">
                <a:effectLst/>
                <a:latin typeface="Times New Roman" panose="02020603050405020304" pitchFamily="18" charset="0"/>
                <a:ea typeface="宋体" panose="02010600030101010101" pitchFamily="2" charset="-122"/>
              </a:rPr>
              <a:t>和</a:t>
            </a:r>
            <a:r>
              <a:rPr lang="de-DE" altLang="zh-CN" sz="1800" kern="100" dirty="0">
                <a:solidFill>
                  <a:srgbClr val="C00000"/>
                </a:solidFill>
                <a:effectLst/>
                <a:latin typeface="Times New Roman" panose="02020603050405020304" pitchFamily="18" charset="0"/>
                <a:ea typeface="宋体" panose="02010600030101010101" pitchFamily="2" charset="-122"/>
              </a:rPr>
              <a:t>spring-boot-starter-data-jpa</a:t>
            </a:r>
            <a:r>
              <a:rPr lang="zh-CN" altLang="zh-CN" sz="1800" kern="100" dirty="0">
                <a:effectLst/>
                <a:latin typeface="Times New Roman" panose="02020603050405020304" pitchFamily="18" charset="0"/>
                <a:ea typeface="宋体" panose="02010600030101010101" pitchFamily="2" charset="-122"/>
              </a:rPr>
              <a:t>依赖的</a:t>
            </a:r>
            <a:r>
              <a:rPr lang="de-DE" altLang="zh-CN" sz="1800" kern="100" dirty="0">
                <a:effectLst/>
                <a:latin typeface="Times New Roman" panose="02020603050405020304" pitchFamily="18" charset="0"/>
                <a:ea typeface="宋体" panose="02010600030101010101" pitchFamily="2" charset="-122"/>
              </a:rPr>
              <a:t>Spring Boot Web</a:t>
            </a:r>
            <a:r>
              <a:rPr lang="zh-CN" altLang="zh-CN" sz="1800" kern="100" dirty="0">
                <a:effectLst/>
                <a:latin typeface="Times New Roman" panose="02020603050405020304" pitchFamily="18" charset="0"/>
                <a:ea typeface="宋体" panose="02010600030101010101" pitchFamily="2" charset="-122"/>
              </a:rPr>
              <a:t>应用</a:t>
            </a:r>
            <a:r>
              <a:rPr lang="de-DE" altLang="zh-CN" sz="1800" kern="100" dirty="0">
                <a:effectLst/>
                <a:latin typeface="Times New Roman" panose="02020603050405020304" pitchFamily="18" charset="0"/>
                <a:ea typeface="宋体" panose="02010600030101010101" pitchFamily="2" charset="-122"/>
              </a:rPr>
              <a:t>ch8_9</a:t>
            </a:r>
            <a:r>
              <a:rPr lang="zh-CN" altLang="zh-CN" sz="1800" kern="100" dirty="0">
                <a:effectLst/>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174449616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8D795-C344-4EB0-BAA9-A20935F04B77}"/>
              </a:ext>
            </a:extLst>
          </p:cNvPr>
          <p:cNvSpPr>
            <a:spLocks noGrp="1"/>
          </p:cNvSpPr>
          <p:nvPr>
            <p:ph type="title"/>
          </p:nvPr>
        </p:nvSpPr>
        <p:spPr/>
        <p:txBody>
          <a:bodyPr>
            <a:normAutofit fontScale="90000"/>
          </a:bodyPr>
          <a:lstStyle/>
          <a:p>
            <a:r>
              <a:rPr lang="en-US" altLang="zh-CN" dirty="0"/>
              <a:t>2</a:t>
            </a:r>
            <a:r>
              <a:rPr lang="zh-CN" altLang="en-US" dirty="0"/>
              <a:t>．配置</a:t>
            </a:r>
            <a:r>
              <a:rPr lang="en-US" altLang="zh-CN" dirty="0" err="1"/>
              <a:t>application.properties</a:t>
            </a:r>
            <a:r>
              <a:rPr lang="zh-CN" altLang="en-US" dirty="0"/>
              <a:t>文件</a:t>
            </a:r>
          </a:p>
        </p:txBody>
      </p:sp>
      <p:sp>
        <p:nvSpPr>
          <p:cNvPr id="4" name="灯片编号占位符 3">
            <a:extLst>
              <a:ext uri="{FF2B5EF4-FFF2-40B4-BE49-F238E27FC236}">
                <a16:creationId xmlns:a16="http://schemas.microsoft.com/office/drawing/2014/main" id="{1BAC7039-6C1A-4CAD-B785-B20AD7F3EBDD}"/>
              </a:ext>
            </a:extLst>
          </p:cNvPr>
          <p:cNvSpPr>
            <a:spLocks noGrp="1"/>
          </p:cNvSpPr>
          <p:nvPr>
            <p:ph type="sldNum" sz="quarter" idx="12"/>
          </p:nvPr>
        </p:nvSpPr>
        <p:spPr/>
        <p:txBody>
          <a:bodyPr/>
          <a:lstStyle/>
          <a:p>
            <a:fld id="{8D4D1E41-7A09-AB4A-A4E1-09765ADA2698}" type="slidenum">
              <a:rPr kumimoji="1" lang="zh-CN" altLang="en-US" smtClean="0"/>
              <a:pPr/>
              <a:t>151</a:t>
            </a:fld>
            <a:endParaRPr kumimoji="1" lang="zh-CN" altLang="en-US" dirty="0"/>
          </a:p>
        </p:txBody>
      </p:sp>
      <p:sp>
        <p:nvSpPr>
          <p:cNvPr id="5" name="文本框 4">
            <a:extLst>
              <a:ext uri="{FF2B5EF4-FFF2-40B4-BE49-F238E27FC236}">
                <a16:creationId xmlns:a16="http://schemas.microsoft.com/office/drawing/2014/main" id="{ADB6974F-C414-4CA4-BB5E-E28DA6A145C9}"/>
              </a:ext>
            </a:extLst>
          </p:cNvPr>
          <p:cNvSpPr txBox="1"/>
          <p:nvPr/>
        </p:nvSpPr>
        <p:spPr>
          <a:xfrm>
            <a:off x="1167787" y="1460432"/>
            <a:ext cx="9540607" cy="923330"/>
          </a:xfrm>
          <a:prstGeom prst="rect">
            <a:avLst/>
          </a:prstGeom>
          <a:noFill/>
          <a:ln>
            <a:solidFill>
              <a:srgbClr val="C00000"/>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在应用</a:t>
            </a:r>
            <a:r>
              <a:rPr lang="de-DE" altLang="zh-CN" sz="1800" kern="100" dirty="0">
                <a:effectLst/>
                <a:latin typeface="Times New Roman" panose="02020603050405020304" pitchFamily="18" charset="0"/>
                <a:ea typeface="宋体" panose="02010600030101010101" pitchFamily="2" charset="-122"/>
              </a:rPr>
              <a:t>ch8_9</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中，我们使用</a:t>
            </a:r>
            <a:r>
              <a:rPr lang="de-DE" altLang="zh-CN" sz="1800" kern="100" dirty="0">
                <a:effectLst/>
                <a:latin typeface="Times New Roman" panose="02020603050405020304" pitchFamily="18" charset="0"/>
                <a:ea typeface="宋体" panose="02010600030101010101" pitchFamily="2" charset="-122"/>
              </a:rPr>
              <a:t>Spring Data JPA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访问</a:t>
            </a:r>
            <a:r>
              <a:rPr lang="de-DE" altLang="zh-CN" sz="1800" kern="100" dirty="0">
                <a:effectLst/>
                <a:latin typeface="Times New Roman" panose="02020603050405020304" pitchFamily="18" charset="0"/>
                <a:ea typeface="宋体" panose="02010600030101010101" pitchFamily="2" charset="-122"/>
              </a:rPr>
              <a:t>MySQL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数据库。所以，在</a:t>
            </a:r>
            <a:r>
              <a:rPr lang="de-DE" altLang="zh-CN" sz="1800" kern="100" dirty="0">
                <a:effectLst/>
                <a:latin typeface="Times New Roman" panose="02020603050405020304" pitchFamily="18" charset="0"/>
                <a:ea typeface="宋体" panose="02010600030101010101" pitchFamily="2" charset="-122"/>
              </a:rPr>
              <a:t>application.properties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文件中配置数据库连接信息，但因为使用默认的缓存技术</a:t>
            </a:r>
            <a:r>
              <a:rPr lang="de-DE" altLang="zh-CN" sz="1800" kern="100" dirty="0">
                <a:solidFill>
                  <a:srgbClr val="C00000"/>
                </a:solidFill>
                <a:effectLst/>
                <a:latin typeface="Times New Roman" panose="02020603050405020304" pitchFamily="18" charset="0"/>
                <a:ea typeface="宋体" panose="02010600030101010101" pitchFamily="2" charset="-122"/>
              </a:rPr>
              <a:t>ConcurrentMapCacheManager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，所以不需要缓存的相关配置。</a:t>
            </a:r>
            <a:endParaRPr lang="zh-CN" altLang="en-US" dirty="0"/>
          </a:p>
        </p:txBody>
      </p:sp>
      <p:sp>
        <p:nvSpPr>
          <p:cNvPr id="6" name="文本框 5">
            <a:extLst>
              <a:ext uri="{FF2B5EF4-FFF2-40B4-BE49-F238E27FC236}">
                <a16:creationId xmlns:a16="http://schemas.microsoft.com/office/drawing/2014/main" id="{B0AB64DA-6389-4D89-AFA0-B3DF498C240D}"/>
              </a:ext>
            </a:extLst>
          </p:cNvPr>
          <p:cNvSpPr txBox="1"/>
          <p:nvPr/>
        </p:nvSpPr>
        <p:spPr>
          <a:xfrm>
            <a:off x="1167786" y="2474158"/>
            <a:ext cx="9540607" cy="4247317"/>
          </a:xfrm>
          <a:prstGeom prst="rect">
            <a:avLst/>
          </a:prstGeom>
          <a:noFill/>
          <a:ln>
            <a:solidFill>
              <a:srgbClr val="C00000"/>
            </a:solidFill>
          </a:ln>
        </p:spPr>
        <p:txBody>
          <a:bodyPr wrap="square" rtlCol="0">
            <a:spAutoFit/>
          </a:bodyPr>
          <a:lstStyle/>
          <a:p>
            <a:pPr marL="266700" algn="just">
              <a:spcBef>
                <a:spcPts val="600"/>
              </a:spcBef>
              <a:spcAft>
                <a:spcPts val="0"/>
              </a:spcAft>
            </a:pPr>
            <a:r>
              <a:rPr lang="de-DE" altLang="zh-CN" sz="1800" kern="100" dirty="0">
                <a:effectLst/>
                <a:latin typeface="Times New Roman" panose="02020603050405020304" pitchFamily="18" charset="0"/>
                <a:ea typeface="宋体" panose="02010600030101010101" pitchFamily="2" charset="-122"/>
              </a:rPr>
              <a:t>server.servlet.context-path=/ch8_9</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spring.datasource.url=jdbc:mysql://localhost:3306/springbootjpa?characterEncoding=utf8</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数据库用户名</a:t>
            </a:r>
          </a:p>
          <a:p>
            <a:pPr marL="266700" algn="just"/>
            <a:r>
              <a:rPr lang="de-DE" altLang="zh-CN" sz="1800" kern="100" dirty="0">
                <a:effectLst/>
                <a:latin typeface="Times New Roman" panose="02020603050405020304" pitchFamily="18" charset="0"/>
                <a:ea typeface="宋体" panose="02010600030101010101" pitchFamily="2" charset="-122"/>
              </a:rPr>
              <a:t>spring.datasource.username=root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数据库密码</a:t>
            </a:r>
          </a:p>
          <a:p>
            <a:pPr marL="266700" algn="just"/>
            <a:r>
              <a:rPr lang="de-DE" altLang="zh-CN" sz="1800" kern="100" dirty="0">
                <a:effectLst/>
                <a:latin typeface="Times New Roman" panose="02020603050405020304" pitchFamily="18" charset="0"/>
                <a:ea typeface="宋体" panose="02010600030101010101" pitchFamily="2" charset="-122"/>
              </a:rPr>
              <a:t>spring.datasource.password=root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数据库驱动</a:t>
            </a:r>
          </a:p>
          <a:p>
            <a:pPr marL="266700" algn="just"/>
            <a:r>
              <a:rPr lang="de-DE" altLang="zh-CN" sz="1800" kern="100" dirty="0">
                <a:effectLst/>
                <a:latin typeface="Times New Roman" panose="02020603050405020304" pitchFamily="18" charset="0"/>
                <a:ea typeface="宋体" panose="02010600030101010101" pitchFamily="2" charset="-122"/>
              </a:rPr>
              <a:t>spring.datasource.driver-class-name=com.mysql.jdbc.Driver</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指定数据库类型</a:t>
            </a:r>
          </a:p>
          <a:p>
            <a:pPr marL="266700" algn="just"/>
            <a:r>
              <a:rPr lang="de-DE" altLang="zh-CN" sz="1800" kern="100" dirty="0">
                <a:effectLst/>
                <a:latin typeface="Times New Roman" panose="02020603050405020304" pitchFamily="18" charset="0"/>
                <a:ea typeface="宋体" panose="02010600030101010101" pitchFamily="2" charset="-122"/>
              </a:rPr>
              <a:t>spring.jpa.database=MYSQL</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指定是否在日志中显示</a:t>
            </a:r>
            <a:r>
              <a:rPr lang="de-DE" altLang="zh-CN" sz="1800" kern="100" dirty="0">
                <a:effectLst/>
                <a:latin typeface="Times New Roman" panose="02020603050405020304" pitchFamily="18" charset="0"/>
                <a:ea typeface="宋体" panose="02010600030101010101" pitchFamily="2" charset="-122"/>
              </a:rPr>
              <a:t>SQL</a:t>
            </a:r>
            <a:r>
              <a:rPr lang="zh-CN" altLang="zh-CN" sz="1800" kern="100" dirty="0">
                <a:effectLst/>
                <a:latin typeface="Times New Roman" panose="02020603050405020304" pitchFamily="18" charset="0"/>
                <a:ea typeface="宋体" panose="02010600030101010101" pitchFamily="2" charset="-122"/>
              </a:rPr>
              <a:t>语句</a:t>
            </a:r>
          </a:p>
          <a:p>
            <a:pPr marL="266700" algn="just"/>
            <a:r>
              <a:rPr lang="de-DE" altLang="zh-CN" sz="1800" kern="100" dirty="0">
                <a:effectLst/>
                <a:latin typeface="Times New Roman" panose="02020603050405020304" pitchFamily="18" charset="0"/>
                <a:ea typeface="宋体" panose="02010600030101010101" pitchFamily="2" charset="-122"/>
              </a:rPr>
              <a:t>spring.jpa.show-sql=true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spring.jpa.hibernate.ddl-auto=update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让控制器输出的</a:t>
            </a:r>
            <a:r>
              <a:rPr lang="de-DE" altLang="zh-CN" sz="1800" kern="100" dirty="0">
                <a:effectLst/>
                <a:latin typeface="Times New Roman" panose="02020603050405020304" pitchFamily="18" charset="0"/>
                <a:ea typeface="宋体" panose="02010600030101010101" pitchFamily="2" charset="-122"/>
              </a:rPr>
              <a:t>JSON</a:t>
            </a:r>
            <a:r>
              <a:rPr lang="zh-CN" altLang="zh-CN" sz="1800" kern="100" dirty="0">
                <a:effectLst/>
                <a:latin typeface="Times New Roman" panose="02020603050405020304" pitchFamily="18" charset="0"/>
                <a:ea typeface="宋体" panose="02010600030101010101" pitchFamily="2" charset="-122"/>
              </a:rPr>
              <a:t>字符串格式更美观</a:t>
            </a:r>
          </a:p>
          <a:p>
            <a:r>
              <a:rPr lang="de-DE" altLang="zh-CN" sz="1800" kern="100" dirty="0">
                <a:effectLst/>
                <a:latin typeface="Times New Roman" panose="02020603050405020304" pitchFamily="18" charset="0"/>
                <a:ea typeface="宋体" panose="02010600030101010101" pitchFamily="2" charset="-122"/>
              </a:rPr>
              <a:t>    spring.jackson.serialization.indent-output=true </a:t>
            </a:r>
            <a:endParaRPr lang="zh-CN" altLang="en-US" dirty="0"/>
          </a:p>
        </p:txBody>
      </p:sp>
    </p:spTree>
    <p:extLst>
      <p:ext uri="{BB962C8B-B14F-4D97-AF65-F5344CB8AC3E}">
        <p14:creationId xmlns:p14="http://schemas.microsoft.com/office/powerpoint/2010/main" val="124948977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5AD6D24-B4B3-4FE8-9FDA-0B2107A7F735}"/>
              </a:ext>
            </a:extLst>
          </p:cNvPr>
          <p:cNvSpPr>
            <a:spLocks noGrp="1"/>
          </p:cNvSpPr>
          <p:nvPr>
            <p:ph type="sldNum" sz="quarter" idx="12"/>
          </p:nvPr>
        </p:nvSpPr>
        <p:spPr/>
        <p:txBody>
          <a:bodyPr/>
          <a:lstStyle/>
          <a:p>
            <a:fld id="{8D4D1E41-7A09-AB4A-A4E1-09765ADA2698}" type="slidenum">
              <a:rPr kumimoji="1" lang="zh-CN" altLang="en-US" smtClean="0"/>
              <a:pPr/>
              <a:t>152</a:t>
            </a:fld>
            <a:endParaRPr kumimoji="1" lang="zh-CN" altLang="en-US" dirty="0"/>
          </a:p>
        </p:txBody>
      </p:sp>
      <p:sp>
        <p:nvSpPr>
          <p:cNvPr id="5" name="文本框 4">
            <a:extLst>
              <a:ext uri="{FF2B5EF4-FFF2-40B4-BE49-F238E27FC236}">
                <a16:creationId xmlns:a16="http://schemas.microsoft.com/office/drawing/2014/main" id="{949DC56F-3A0A-4A5D-AE5A-6AB5CEBDFE66}"/>
              </a:ext>
            </a:extLst>
          </p:cNvPr>
          <p:cNvSpPr txBox="1"/>
          <p:nvPr/>
        </p:nvSpPr>
        <p:spPr>
          <a:xfrm>
            <a:off x="892366" y="1443210"/>
            <a:ext cx="10003316" cy="3077766"/>
          </a:xfrm>
          <a:prstGeom prst="rect">
            <a:avLst/>
          </a:prstGeom>
          <a:noFill/>
          <a:ln>
            <a:solidFill>
              <a:srgbClr val="C00000"/>
            </a:solidFill>
          </a:ln>
        </p:spPr>
        <p:txBody>
          <a:bodyPr wrap="square" rtlCol="0">
            <a:spAutoFit/>
          </a:bodyPr>
          <a:lstStyle/>
          <a:p>
            <a:pPr indent="266700" algn="just">
              <a:spcBef>
                <a:spcPts val="600"/>
              </a:spcBef>
              <a:spcAft>
                <a:spcPts val="600"/>
              </a:spcAft>
            </a:pPr>
            <a:r>
              <a:rPr lang="de-DE" altLang="zh-CN" sz="1800" b="1" kern="100" dirty="0">
                <a:effectLst/>
                <a:latin typeface="Times New Roman" panose="02020603050405020304" pitchFamily="18" charset="0"/>
                <a:ea typeface="宋体" panose="02010600030101010101" pitchFamily="2" charset="-122"/>
              </a:rPr>
              <a:t>3</a:t>
            </a:r>
            <a:r>
              <a:rPr lang="zh-CN" altLang="zh-CN" sz="1800" b="1" kern="100" dirty="0">
                <a:effectLst/>
                <a:latin typeface="Times New Roman" panose="02020603050405020304" pitchFamily="18" charset="0"/>
                <a:ea typeface="宋体" panose="02010600030101010101" pitchFamily="2" charset="-122"/>
              </a:rPr>
              <a:t>．修改</a:t>
            </a:r>
            <a:r>
              <a:rPr lang="de-DE" altLang="zh-CN" sz="1800" b="1" kern="100" dirty="0">
                <a:effectLst/>
                <a:latin typeface="Times New Roman" panose="02020603050405020304" pitchFamily="18" charset="0"/>
                <a:ea typeface="宋体" panose="02010600030101010101" pitchFamily="2" charset="-122"/>
              </a:rPr>
              <a:t>pom.xml</a:t>
            </a:r>
            <a:r>
              <a:rPr lang="zh-CN" altLang="zh-CN" sz="1800" b="1" kern="100" dirty="0">
                <a:effectLst/>
                <a:latin typeface="Times New Roman" panose="02020603050405020304" pitchFamily="18" charset="0"/>
                <a:ea typeface="宋体" panose="02010600030101010101" pitchFamily="2" charset="-122"/>
              </a:rPr>
              <a:t>文件，添加</a:t>
            </a:r>
            <a:r>
              <a:rPr lang="de-DE" altLang="zh-CN" sz="1800" b="1" kern="100" dirty="0">
                <a:effectLst/>
                <a:latin typeface="Times New Roman" panose="02020603050405020304" pitchFamily="18" charset="0"/>
                <a:ea typeface="宋体" panose="02010600030101010101" pitchFamily="2" charset="-122"/>
              </a:rPr>
              <a:t>MySQL</a:t>
            </a:r>
            <a:r>
              <a:rPr lang="zh-CN" altLang="zh-CN" sz="1800" b="1" kern="100" dirty="0">
                <a:effectLst/>
                <a:latin typeface="Times New Roman" panose="02020603050405020304" pitchFamily="18" charset="0"/>
                <a:ea typeface="宋体" panose="02010600030101010101" pitchFamily="2" charset="-122"/>
              </a:rPr>
              <a:t>连接依赖</a:t>
            </a:r>
            <a:endParaRPr lang="en-US" altLang="zh-CN" b="1" kern="100" dirty="0">
              <a:latin typeface="Times New Roman" panose="02020603050405020304" pitchFamily="18" charset="0"/>
              <a:ea typeface="宋体" panose="02010600030101010101" pitchFamily="2" charset="-122"/>
            </a:endParaRPr>
          </a:p>
          <a:p>
            <a:pPr indent="266700" algn="just">
              <a:spcBef>
                <a:spcPts val="600"/>
              </a:spcBef>
              <a:spcAft>
                <a:spcPts val="600"/>
              </a:spcAft>
            </a:pPr>
            <a:r>
              <a:rPr lang="zh-CN" altLang="zh-CN" sz="1800" kern="100" dirty="0">
                <a:effectLst/>
                <a:latin typeface="Times New Roman" panose="02020603050405020304" pitchFamily="18" charset="0"/>
                <a:ea typeface="宋体" panose="02010600030101010101" pitchFamily="2" charset="-122"/>
              </a:rPr>
              <a:t>因为在该应用中，访问的数据库是</a:t>
            </a:r>
            <a:r>
              <a:rPr lang="de-DE" altLang="zh-CN" sz="1800" kern="100" dirty="0">
                <a:effectLst/>
                <a:latin typeface="Times New Roman" panose="02020603050405020304" pitchFamily="18" charset="0"/>
                <a:ea typeface="宋体" panose="02010600030101010101" pitchFamily="2" charset="-122"/>
              </a:rPr>
              <a:t>MySQL</a:t>
            </a:r>
            <a:r>
              <a:rPr lang="zh-CN" altLang="zh-CN" sz="1800" kern="100" dirty="0">
                <a:effectLst/>
                <a:latin typeface="Times New Roman" panose="02020603050405020304" pitchFamily="18" charset="0"/>
                <a:ea typeface="宋体" panose="02010600030101010101" pitchFamily="2" charset="-122"/>
              </a:rPr>
              <a:t>，所以需要将</a:t>
            </a:r>
            <a:r>
              <a:rPr lang="de-DE" altLang="zh-CN" sz="1800" kern="100" dirty="0">
                <a:effectLst/>
                <a:latin typeface="Times New Roman" panose="02020603050405020304" pitchFamily="18" charset="0"/>
                <a:ea typeface="宋体" panose="02010600030101010101" pitchFamily="2" charset="-122"/>
              </a:rPr>
              <a:t>MySQL</a:t>
            </a:r>
            <a:r>
              <a:rPr lang="zh-CN" altLang="zh-CN" sz="1800" kern="100" dirty="0">
                <a:effectLst/>
                <a:latin typeface="Times New Roman" panose="02020603050405020304" pitchFamily="18" charset="0"/>
                <a:ea typeface="宋体" panose="02010600030101010101" pitchFamily="2" charset="-122"/>
              </a:rPr>
              <a:t>连接器依赖添加到</a:t>
            </a:r>
            <a:r>
              <a:rPr lang="de-DE" altLang="zh-CN" sz="1800" kern="100" dirty="0">
                <a:effectLst/>
                <a:latin typeface="Times New Roman" panose="02020603050405020304" pitchFamily="18" charset="0"/>
                <a:ea typeface="宋体" panose="02010600030101010101" pitchFamily="2" charset="-122"/>
              </a:rPr>
              <a:t>pom.xml</a:t>
            </a:r>
            <a:r>
              <a:rPr lang="zh-CN" altLang="zh-CN" sz="1800" kern="100" dirty="0">
                <a:effectLst/>
                <a:latin typeface="Times New Roman" panose="02020603050405020304" pitchFamily="18" charset="0"/>
                <a:ea typeface="宋体" panose="02010600030101010101" pitchFamily="2" charset="-122"/>
              </a:rPr>
              <a:t>文件中。</a:t>
            </a:r>
            <a:endParaRPr lang="en-US" altLang="zh-CN" sz="1800" kern="100" dirty="0">
              <a:effectLst/>
              <a:latin typeface="Times New Roman" panose="02020603050405020304" pitchFamily="18" charset="0"/>
              <a:ea typeface="宋体" panose="02010600030101010101" pitchFamily="2" charset="-122"/>
            </a:endParaRPr>
          </a:p>
          <a:p>
            <a:pPr indent="266700" algn="just">
              <a:spcBef>
                <a:spcPts val="600"/>
              </a:spcBef>
              <a:spcAft>
                <a:spcPts val="600"/>
              </a:spcAft>
            </a:pPr>
            <a:r>
              <a:rPr lang="de-DE" altLang="zh-CN" sz="1800" b="1" kern="100" dirty="0">
                <a:effectLst/>
                <a:latin typeface="Times New Roman" panose="02020603050405020304" pitchFamily="18" charset="0"/>
                <a:ea typeface="宋体" panose="02010600030101010101" pitchFamily="2" charset="-122"/>
              </a:rPr>
              <a:t>4</a:t>
            </a:r>
            <a:r>
              <a:rPr lang="zh-CN" altLang="zh-CN" sz="1800" b="1" kern="100" dirty="0">
                <a:effectLst/>
                <a:latin typeface="Times New Roman" panose="02020603050405020304" pitchFamily="18" charset="0"/>
                <a:ea typeface="宋体" panose="02010600030101010101" pitchFamily="2" charset="-122"/>
              </a:rPr>
              <a:t>．创建持久化实体类</a:t>
            </a:r>
            <a:endParaRPr lang="en-US" altLang="zh-CN" b="1" kern="100" dirty="0">
              <a:latin typeface="Times New Roman" panose="02020603050405020304" pitchFamily="18" charset="0"/>
              <a:ea typeface="宋体" panose="02010600030101010101" pitchFamily="2" charset="-122"/>
            </a:endParaRPr>
          </a:p>
          <a:p>
            <a:pPr indent="266700" algn="just">
              <a:spcBef>
                <a:spcPts val="600"/>
              </a:spcBef>
              <a:spcAft>
                <a:spcPts val="600"/>
              </a:spcAft>
            </a:pPr>
            <a:r>
              <a:rPr lang="zh-CN" altLang="zh-CN" sz="1800" kern="100" dirty="0">
                <a:effectLst/>
                <a:latin typeface="Times New Roman" panose="02020603050405020304" pitchFamily="18" charset="0"/>
                <a:ea typeface="宋体" panose="02010600030101010101" pitchFamily="2" charset="-122"/>
              </a:rPr>
              <a:t>创建名为</a:t>
            </a:r>
            <a:r>
              <a:rPr lang="de-DE" altLang="zh-CN" sz="1800" kern="100" dirty="0">
                <a:effectLst/>
                <a:latin typeface="Times New Roman" panose="02020603050405020304" pitchFamily="18" charset="0"/>
                <a:ea typeface="宋体" panose="02010600030101010101" pitchFamily="2" charset="-122"/>
              </a:rPr>
              <a:t>com.ch.ch8_9.entity</a:t>
            </a:r>
            <a:r>
              <a:rPr lang="zh-CN" altLang="zh-CN" sz="1800" kern="100" dirty="0">
                <a:effectLst/>
                <a:latin typeface="Times New Roman" panose="02020603050405020304" pitchFamily="18" charset="0"/>
                <a:ea typeface="宋体" panose="02010600030101010101" pitchFamily="2" charset="-122"/>
              </a:rPr>
              <a:t>的包，并在该包中创建持久化实体类</a:t>
            </a:r>
            <a:r>
              <a:rPr lang="de-DE" altLang="zh-CN" sz="1800" kern="100" dirty="0">
                <a:effectLst/>
                <a:latin typeface="Times New Roman" panose="02020603050405020304" pitchFamily="18" charset="0"/>
                <a:ea typeface="宋体" panose="02010600030101010101" pitchFamily="2" charset="-122"/>
              </a:rPr>
              <a:t>Student</a:t>
            </a:r>
            <a:r>
              <a:rPr lang="zh-CN" altLang="zh-CN" sz="1800" kern="100" dirty="0">
                <a:effectLst/>
                <a:latin typeface="Times New Roman" panose="02020603050405020304" pitchFamily="18" charset="0"/>
                <a:ea typeface="宋体" panose="02010600030101010101" pitchFamily="2" charset="-122"/>
              </a:rPr>
              <a:t>，该类与应用</a:t>
            </a:r>
            <a:r>
              <a:rPr lang="de-DE" altLang="zh-CN" sz="1800" kern="100" dirty="0">
                <a:effectLst/>
                <a:latin typeface="Times New Roman" panose="02020603050405020304" pitchFamily="18" charset="0"/>
                <a:ea typeface="宋体" panose="02010600030101010101" pitchFamily="2" charset="-122"/>
              </a:rPr>
              <a:t>ch8_6</a:t>
            </a:r>
            <a:r>
              <a:rPr lang="zh-CN" altLang="zh-CN" sz="1800" kern="100" dirty="0">
                <a:effectLst/>
                <a:latin typeface="Times New Roman" panose="02020603050405020304" pitchFamily="18" charset="0"/>
                <a:ea typeface="宋体" panose="02010600030101010101" pitchFamily="2" charset="-122"/>
              </a:rPr>
              <a:t>中的</a:t>
            </a:r>
            <a:r>
              <a:rPr lang="de-DE" altLang="zh-CN" sz="1800" kern="100" dirty="0">
                <a:effectLst/>
                <a:latin typeface="Times New Roman" panose="02020603050405020304" pitchFamily="18" charset="0"/>
                <a:ea typeface="宋体" panose="02010600030101010101" pitchFamily="2" charset="-122"/>
              </a:rPr>
              <a:t>Student</a:t>
            </a:r>
            <a:r>
              <a:rPr lang="zh-CN" altLang="zh-CN" sz="1800" kern="100" dirty="0">
                <a:effectLst/>
                <a:latin typeface="Times New Roman" panose="02020603050405020304" pitchFamily="18" charset="0"/>
                <a:ea typeface="宋体" panose="02010600030101010101" pitchFamily="2" charset="-122"/>
              </a:rPr>
              <a:t>类一样，不再赘述。</a:t>
            </a:r>
            <a:endParaRPr lang="en-US" altLang="zh-CN" kern="100" dirty="0">
              <a:latin typeface="Times New Roman" panose="02020603050405020304" pitchFamily="18" charset="0"/>
              <a:ea typeface="宋体" panose="02010600030101010101" pitchFamily="2" charset="-122"/>
            </a:endParaRPr>
          </a:p>
          <a:p>
            <a:pPr indent="266700" algn="just">
              <a:spcBef>
                <a:spcPts val="600"/>
              </a:spcBef>
              <a:spcAft>
                <a:spcPts val="600"/>
              </a:spcAft>
            </a:pPr>
            <a:r>
              <a:rPr lang="de-DE" altLang="zh-CN" sz="1800" b="1" kern="100" dirty="0">
                <a:effectLst/>
                <a:latin typeface="Times New Roman" panose="02020603050405020304" pitchFamily="18" charset="0"/>
                <a:ea typeface="宋体" panose="02010600030101010101" pitchFamily="2" charset="-122"/>
              </a:rPr>
              <a:t>5</a:t>
            </a:r>
            <a:r>
              <a:rPr lang="zh-CN" altLang="zh-CN" sz="1800" b="1" kern="100" dirty="0">
                <a:effectLst/>
                <a:latin typeface="Times New Roman" panose="02020603050405020304" pitchFamily="18" charset="0"/>
                <a:ea typeface="宋体" panose="02010600030101010101" pitchFamily="2" charset="-122"/>
              </a:rPr>
              <a:t>．创建数据访问接口</a:t>
            </a:r>
            <a:endParaRPr lang="en-US" altLang="zh-CN" b="1" kern="100" dirty="0">
              <a:latin typeface="Times New Roman" panose="02020603050405020304" pitchFamily="18" charset="0"/>
              <a:ea typeface="宋体" panose="02010600030101010101" pitchFamily="2" charset="-122"/>
            </a:endParaRPr>
          </a:p>
          <a:p>
            <a:pPr indent="266700" algn="just">
              <a:spcBef>
                <a:spcPts val="600"/>
              </a:spcBef>
              <a:spcAft>
                <a:spcPts val="600"/>
              </a:spcAft>
            </a:pPr>
            <a:r>
              <a:rPr lang="zh-CN" altLang="zh-CN" sz="1800" kern="100" dirty="0">
                <a:effectLst/>
                <a:latin typeface="Times New Roman" panose="02020603050405020304" pitchFamily="18" charset="0"/>
                <a:ea typeface="宋体" panose="02010600030101010101" pitchFamily="2" charset="-122"/>
              </a:rPr>
              <a:t>创建名为</a:t>
            </a:r>
            <a:r>
              <a:rPr lang="de-DE" altLang="zh-CN" sz="1800" kern="100" dirty="0">
                <a:effectLst/>
                <a:latin typeface="Times New Roman" panose="02020603050405020304" pitchFamily="18" charset="0"/>
                <a:ea typeface="宋体" panose="02010600030101010101" pitchFamily="2" charset="-122"/>
              </a:rPr>
              <a:t>com.ch.ch8_9.repository</a:t>
            </a:r>
            <a:r>
              <a:rPr lang="zh-CN" altLang="zh-CN" sz="1800" kern="100" dirty="0">
                <a:effectLst/>
                <a:latin typeface="Times New Roman" panose="02020603050405020304" pitchFamily="18" charset="0"/>
                <a:ea typeface="宋体" panose="02010600030101010101" pitchFamily="2" charset="-122"/>
              </a:rPr>
              <a:t>的包，并在该包中创建名为</a:t>
            </a:r>
            <a:r>
              <a:rPr lang="de-DE" altLang="zh-CN" sz="1800" kern="100" dirty="0">
                <a:effectLst/>
                <a:latin typeface="Times New Roman" panose="02020603050405020304" pitchFamily="18" charset="0"/>
                <a:ea typeface="宋体" panose="02010600030101010101" pitchFamily="2" charset="-122"/>
              </a:rPr>
              <a:t>StudentRepository</a:t>
            </a:r>
            <a:r>
              <a:rPr lang="zh-CN" altLang="zh-CN" sz="1800" kern="100" dirty="0">
                <a:effectLst/>
                <a:latin typeface="Times New Roman" panose="02020603050405020304" pitchFamily="18" charset="0"/>
                <a:ea typeface="宋体" panose="02010600030101010101" pitchFamily="2" charset="-122"/>
              </a:rPr>
              <a:t>数据访问接口。</a:t>
            </a:r>
          </a:p>
        </p:txBody>
      </p:sp>
      <p:sp>
        <p:nvSpPr>
          <p:cNvPr id="6" name="文本框 5">
            <a:extLst>
              <a:ext uri="{FF2B5EF4-FFF2-40B4-BE49-F238E27FC236}">
                <a16:creationId xmlns:a16="http://schemas.microsoft.com/office/drawing/2014/main" id="{FC344E45-4AE7-4187-B7D3-0D1F1251A944}"/>
              </a:ext>
            </a:extLst>
          </p:cNvPr>
          <p:cNvSpPr txBox="1"/>
          <p:nvPr/>
        </p:nvSpPr>
        <p:spPr>
          <a:xfrm>
            <a:off x="892366" y="4792337"/>
            <a:ext cx="10003316" cy="369332"/>
          </a:xfrm>
          <a:prstGeom prst="rect">
            <a:avLst/>
          </a:prstGeom>
          <a:noFill/>
          <a:ln>
            <a:solidFill>
              <a:srgbClr val="C00000"/>
            </a:solidFill>
          </a:ln>
        </p:spPr>
        <p:txBody>
          <a:bodyPr wrap="square" rtlCol="0">
            <a:spAutoFit/>
          </a:bodyPr>
          <a:lstStyle/>
          <a:p>
            <a:r>
              <a:rPr lang="de-DE" altLang="zh-CN" sz="1800" kern="100" dirty="0">
                <a:effectLst/>
                <a:latin typeface="Times New Roman" panose="02020603050405020304" pitchFamily="18" charset="0"/>
                <a:ea typeface="宋体" panose="02010600030101010101" pitchFamily="2" charset="-122"/>
              </a:rPr>
              <a:t>public interface StudentRepository extends JpaRepository&lt;Student, Integer&gt;{}</a:t>
            </a:r>
            <a:endParaRPr lang="zh-CN" altLang="en-US" dirty="0"/>
          </a:p>
        </p:txBody>
      </p:sp>
    </p:spTree>
    <p:extLst>
      <p:ext uri="{BB962C8B-B14F-4D97-AF65-F5344CB8AC3E}">
        <p14:creationId xmlns:p14="http://schemas.microsoft.com/office/powerpoint/2010/main" val="29008365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D2668-82DF-462B-BE89-92720353D4FD}"/>
              </a:ext>
            </a:extLst>
          </p:cNvPr>
          <p:cNvSpPr>
            <a:spLocks noGrp="1"/>
          </p:cNvSpPr>
          <p:nvPr>
            <p:ph type="title"/>
          </p:nvPr>
        </p:nvSpPr>
        <p:spPr/>
        <p:txBody>
          <a:bodyPr/>
          <a:lstStyle/>
          <a:p>
            <a:r>
              <a:rPr lang="en-US" altLang="zh-CN" dirty="0"/>
              <a:t>6</a:t>
            </a:r>
            <a:r>
              <a:rPr lang="zh-CN" altLang="en-US" dirty="0"/>
              <a:t>．创建业务层</a:t>
            </a:r>
          </a:p>
        </p:txBody>
      </p:sp>
      <p:sp>
        <p:nvSpPr>
          <p:cNvPr id="4" name="灯片编号占位符 3">
            <a:extLst>
              <a:ext uri="{FF2B5EF4-FFF2-40B4-BE49-F238E27FC236}">
                <a16:creationId xmlns:a16="http://schemas.microsoft.com/office/drawing/2014/main" id="{B8B00DAD-834A-4259-8617-02E47CB4A398}"/>
              </a:ext>
            </a:extLst>
          </p:cNvPr>
          <p:cNvSpPr>
            <a:spLocks noGrp="1"/>
          </p:cNvSpPr>
          <p:nvPr>
            <p:ph type="sldNum" sz="quarter" idx="12"/>
          </p:nvPr>
        </p:nvSpPr>
        <p:spPr/>
        <p:txBody>
          <a:bodyPr/>
          <a:lstStyle/>
          <a:p>
            <a:fld id="{8D4D1E41-7A09-AB4A-A4E1-09765ADA2698}" type="slidenum">
              <a:rPr kumimoji="1" lang="zh-CN" altLang="en-US" smtClean="0"/>
              <a:pPr/>
              <a:t>153</a:t>
            </a:fld>
            <a:endParaRPr kumimoji="1" lang="zh-CN" altLang="en-US" dirty="0"/>
          </a:p>
        </p:txBody>
      </p:sp>
      <p:sp>
        <p:nvSpPr>
          <p:cNvPr id="6" name="文本框 5">
            <a:extLst>
              <a:ext uri="{FF2B5EF4-FFF2-40B4-BE49-F238E27FC236}">
                <a16:creationId xmlns:a16="http://schemas.microsoft.com/office/drawing/2014/main" id="{766A7CE2-A13D-4293-AE9F-D3B0FC1270A3}"/>
              </a:ext>
            </a:extLst>
          </p:cNvPr>
          <p:cNvSpPr txBox="1"/>
          <p:nvPr/>
        </p:nvSpPr>
        <p:spPr>
          <a:xfrm>
            <a:off x="1013552" y="1432192"/>
            <a:ext cx="7656723" cy="5262979"/>
          </a:xfrm>
          <a:prstGeom prst="rect">
            <a:avLst/>
          </a:prstGeom>
          <a:noFill/>
          <a:ln>
            <a:solidFill>
              <a:srgbClr val="C00000"/>
            </a:solidFill>
          </a:ln>
        </p:spPr>
        <p:txBody>
          <a:bodyPr wrap="square" rtlCol="0">
            <a:spAutoFit/>
          </a:bodyPr>
          <a:lstStyle/>
          <a:p>
            <a:pPr marL="266700" algn="just">
              <a:spcBef>
                <a:spcPts val="600"/>
              </a:spcBef>
              <a:spcAft>
                <a:spcPts val="0"/>
              </a:spcAft>
            </a:pPr>
            <a:r>
              <a:rPr lang="de-DE" altLang="zh-CN" sz="1400" kern="100" dirty="0">
                <a:effectLst/>
                <a:latin typeface="Times New Roman" panose="02020603050405020304" pitchFamily="18" charset="0"/>
                <a:ea typeface="宋体" panose="02010600030101010101" pitchFamily="2" charset="-122"/>
              </a:rPr>
              <a:t>@Service</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public class StudentServiceImpl implements StudentService{</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@Autowired</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private StudentRepository studentRepository;</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@Override</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a:t>
            </a:r>
            <a:r>
              <a:rPr lang="de-DE" altLang="zh-CN" sz="1400" b="1" kern="100" dirty="0">
                <a:solidFill>
                  <a:srgbClr val="C00000"/>
                </a:solidFill>
                <a:effectLst/>
                <a:latin typeface="Times New Roman" panose="02020603050405020304" pitchFamily="18" charset="0"/>
                <a:ea typeface="宋体" panose="02010600030101010101" pitchFamily="2" charset="-122"/>
              </a:rPr>
              <a:t>@CachePut(value = "student", key="#student.id")</a:t>
            </a:r>
            <a:endParaRPr lang="zh-CN" altLang="zh-CN" sz="1400" b="1" kern="100" dirty="0">
              <a:solidFill>
                <a:srgbClr val="C00000"/>
              </a:solidFill>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public Student saveStudent(Student student) {</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Student s = studentRepository.save(student);</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System.out.println("</a:t>
            </a:r>
            <a:r>
              <a:rPr lang="zh-CN" altLang="zh-CN" sz="1400" kern="100" dirty="0">
                <a:effectLst/>
                <a:latin typeface="Times New Roman" panose="02020603050405020304" pitchFamily="18" charset="0"/>
                <a:ea typeface="宋体" panose="02010600030101010101" pitchFamily="2" charset="-122"/>
              </a:rPr>
              <a:t>为</a:t>
            </a:r>
            <a:r>
              <a:rPr lang="de-DE" altLang="zh-CN" sz="1400" kern="100" dirty="0">
                <a:effectLst/>
                <a:latin typeface="Times New Roman" panose="02020603050405020304" pitchFamily="18" charset="0"/>
                <a:ea typeface="宋体" panose="02010600030101010101" pitchFamily="2" charset="-122"/>
              </a:rPr>
              <a:t>key=" + student.getId() + "</a:t>
            </a:r>
            <a:r>
              <a:rPr lang="zh-CN" altLang="zh-CN" sz="1400" kern="100" dirty="0">
                <a:effectLst/>
                <a:latin typeface="Times New Roman" panose="02020603050405020304" pitchFamily="18" charset="0"/>
                <a:ea typeface="宋体" panose="02010600030101010101" pitchFamily="2" charset="-122"/>
              </a:rPr>
              <a:t>数据做了缓存</a:t>
            </a:r>
            <a:r>
              <a:rPr lang="de-DE"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return s;</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@Override</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a:t>
            </a:r>
            <a:r>
              <a:rPr lang="de-DE" altLang="zh-CN" sz="1400" b="1" kern="100" dirty="0">
                <a:solidFill>
                  <a:srgbClr val="C00000"/>
                </a:solidFill>
                <a:effectLst/>
                <a:latin typeface="Times New Roman" panose="02020603050405020304" pitchFamily="18" charset="0"/>
                <a:ea typeface="宋体" panose="02010600030101010101" pitchFamily="2" charset="-122"/>
              </a:rPr>
              <a:t>@CacheEvict(value = "student", key="#student.id")</a:t>
            </a:r>
            <a:endParaRPr lang="zh-CN" altLang="zh-CN" sz="1400" b="1" kern="100" dirty="0">
              <a:solidFill>
                <a:srgbClr val="C00000"/>
              </a:solidFill>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public void deleteCache(Student student) {</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System.out.println("</a:t>
            </a:r>
            <a:r>
              <a:rPr lang="zh-CN" altLang="zh-CN" sz="1400" kern="100" dirty="0">
                <a:effectLst/>
                <a:latin typeface="Times New Roman" panose="02020603050405020304" pitchFamily="18" charset="0"/>
                <a:ea typeface="宋体" panose="02010600030101010101" pitchFamily="2" charset="-122"/>
              </a:rPr>
              <a:t>删除了</a:t>
            </a:r>
            <a:r>
              <a:rPr lang="de-DE" altLang="zh-CN" sz="1400" kern="100" dirty="0">
                <a:effectLst/>
                <a:latin typeface="Times New Roman" panose="02020603050405020304" pitchFamily="18" charset="0"/>
                <a:ea typeface="宋体" panose="02010600030101010101" pitchFamily="2" charset="-122"/>
              </a:rPr>
              <a:t>key=" + student.getId() + "</a:t>
            </a:r>
            <a:r>
              <a:rPr lang="zh-CN" altLang="zh-CN" sz="1400" kern="100" dirty="0">
                <a:effectLst/>
                <a:latin typeface="Times New Roman" panose="02020603050405020304" pitchFamily="18" charset="0"/>
                <a:ea typeface="宋体" panose="02010600030101010101" pitchFamily="2" charset="-122"/>
              </a:rPr>
              <a:t>的数据缓存</a:t>
            </a:r>
            <a:r>
              <a:rPr lang="de-DE"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@Override</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a:t>
            </a:r>
            <a:r>
              <a:rPr lang="de-DE" altLang="zh-CN" sz="1400" b="1" kern="100" dirty="0">
                <a:solidFill>
                  <a:srgbClr val="C00000"/>
                </a:solidFill>
                <a:effectLst/>
                <a:latin typeface="Times New Roman" panose="02020603050405020304" pitchFamily="18" charset="0"/>
                <a:ea typeface="宋体" panose="02010600030101010101" pitchFamily="2" charset="-122"/>
              </a:rPr>
              <a:t>@Cacheable(value = "student")</a:t>
            </a:r>
            <a:endParaRPr lang="zh-CN" altLang="zh-CN" sz="1400" b="1" kern="100" dirty="0">
              <a:solidFill>
                <a:srgbClr val="C00000"/>
              </a:solidFill>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public Student selectOneStudent(Integer id) {</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Student s = studentRepository.getOne(id);</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System.out.println("</a:t>
            </a:r>
            <a:r>
              <a:rPr lang="zh-CN" altLang="zh-CN" sz="1400" kern="100" dirty="0">
                <a:effectLst/>
                <a:latin typeface="Times New Roman" panose="02020603050405020304" pitchFamily="18" charset="0"/>
                <a:ea typeface="宋体" panose="02010600030101010101" pitchFamily="2" charset="-122"/>
              </a:rPr>
              <a:t>为</a:t>
            </a:r>
            <a:r>
              <a:rPr lang="de-DE" altLang="zh-CN" sz="1400" kern="100" dirty="0">
                <a:effectLst/>
                <a:latin typeface="Times New Roman" panose="02020603050405020304" pitchFamily="18" charset="0"/>
                <a:ea typeface="宋体" panose="02010600030101010101" pitchFamily="2" charset="-122"/>
              </a:rPr>
              <a:t>key=" + id + "</a:t>
            </a:r>
            <a:r>
              <a:rPr lang="zh-CN" altLang="zh-CN" sz="1400" kern="100" dirty="0">
                <a:effectLst/>
                <a:latin typeface="Times New Roman" panose="02020603050405020304" pitchFamily="18" charset="0"/>
                <a:ea typeface="宋体" panose="02010600030101010101" pitchFamily="2" charset="-122"/>
              </a:rPr>
              <a:t>数据做了缓存</a:t>
            </a:r>
            <a:r>
              <a:rPr lang="de-DE"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return s;</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pPr marL="266700" algn="just">
              <a:spcAft>
                <a:spcPts val="600"/>
              </a:spcAft>
            </a:pPr>
            <a:r>
              <a:rPr lang="de-DE"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D17F87E3-FAF3-4B4A-81DF-274DAA5745CB}"/>
              </a:ext>
            </a:extLst>
          </p:cNvPr>
          <p:cNvSpPr txBox="1"/>
          <p:nvPr/>
        </p:nvSpPr>
        <p:spPr>
          <a:xfrm>
            <a:off x="8932760" y="1432192"/>
            <a:ext cx="2743200" cy="4093428"/>
          </a:xfrm>
          <a:prstGeom prst="rect">
            <a:avLst/>
          </a:prstGeom>
          <a:noFill/>
          <a:ln>
            <a:solidFill>
              <a:srgbClr val="C00000"/>
            </a:solidFill>
          </a:ln>
        </p:spPr>
        <p:txBody>
          <a:bodyPr wrap="square" rtlCol="0">
            <a:spAutoFit/>
          </a:bodyPr>
          <a:lstStyle/>
          <a:p>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在上述</a:t>
            </a:r>
            <a:r>
              <a:rPr lang="de-DE" altLang="zh-CN" sz="2000" kern="100" dirty="0">
                <a:effectLst/>
                <a:latin typeface="Times New Roman" panose="02020603050405020304" pitchFamily="18" charset="0"/>
                <a:ea typeface="宋体" panose="02010600030101010101" pitchFamily="2" charset="-122"/>
              </a:rPr>
              <a:t>Service</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的实现类中，使用</a:t>
            </a:r>
            <a:r>
              <a:rPr lang="de-DE" altLang="zh-CN" sz="2000" b="1" kern="100" dirty="0">
                <a:solidFill>
                  <a:srgbClr val="C00000"/>
                </a:solidFill>
                <a:effectLst/>
                <a:latin typeface="Times New Roman" panose="02020603050405020304" pitchFamily="18" charset="0"/>
                <a:ea typeface="宋体" panose="02010600030101010101" pitchFamily="2" charset="-122"/>
              </a:rPr>
              <a:t>@CachePut</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注解将新增的或更新的数据保存到缓存，其中缓存名为</a:t>
            </a:r>
            <a:r>
              <a:rPr lang="de-DE" altLang="zh-CN" sz="2000" kern="100" dirty="0">
                <a:effectLst/>
                <a:latin typeface="Times New Roman" panose="02020603050405020304" pitchFamily="18" charset="0"/>
                <a:ea typeface="宋体" panose="02010600030101010101" pitchFamily="2" charset="-122"/>
              </a:rPr>
              <a:t>student</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，数据的</a:t>
            </a:r>
            <a:r>
              <a:rPr lang="de-DE" altLang="zh-CN" sz="2000" kern="100" dirty="0">
                <a:effectLst/>
                <a:latin typeface="Times New Roman" panose="02020603050405020304" pitchFamily="18" charset="0"/>
                <a:ea typeface="宋体" panose="02010600030101010101" pitchFamily="2" charset="-122"/>
              </a:rPr>
              <a:t>key</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是</a:t>
            </a:r>
            <a:r>
              <a:rPr lang="de-DE" altLang="zh-CN" sz="2000" kern="100" dirty="0">
                <a:effectLst/>
                <a:latin typeface="Times New Roman" panose="02020603050405020304" pitchFamily="18" charset="0"/>
                <a:ea typeface="宋体" panose="02010600030101010101" pitchFamily="2" charset="-122"/>
              </a:rPr>
              <a:t>student</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de-DE" altLang="zh-CN" sz="2000" kern="100" dirty="0">
                <a:effectLst/>
                <a:latin typeface="Times New Roman" panose="02020603050405020304" pitchFamily="18" charset="0"/>
                <a:ea typeface="宋体" panose="02010600030101010101" pitchFamily="2" charset="-122"/>
              </a:rPr>
              <a:t>id</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；使用</a:t>
            </a:r>
            <a:r>
              <a:rPr lang="de-DE" altLang="zh-CN" sz="2000" b="1" kern="100" dirty="0">
                <a:solidFill>
                  <a:srgbClr val="C00000"/>
                </a:solidFill>
                <a:effectLst/>
                <a:latin typeface="Times New Roman" panose="02020603050405020304" pitchFamily="18" charset="0"/>
                <a:ea typeface="宋体" panose="02010600030101010101" pitchFamily="2" charset="-122"/>
              </a:rPr>
              <a:t>@CacheEvict</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注解从缓存</a:t>
            </a:r>
            <a:r>
              <a:rPr lang="de-DE" altLang="zh-CN" sz="2000" kern="100" dirty="0">
                <a:effectLst/>
                <a:latin typeface="Times New Roman" panose="02020603050405020304" pitchFamily="18" charset="0"/>
                <a:ea typeface="宋体" panose="02010600030101010101" pitchFamily="2" charset="-122"/>
              </a:rPr>
              <a:t>student</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中删除</a:t>
            </a:r>
            <a:r>
              <a:rPr lang="de-DE" altLang="zh-CN" sz="2000" kern="100" dirty="0">
                <a:effectLst/>
                <a:latin typeface="Times New Roman" panose="02020603050405020304" pitchFamily="18" charset="0"/>
                <a:ea typeface="宋体" panose="02010600030101010101" pitchFamily="2" charset="-122"/>
              </a:rPr>
              <a:t>key</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de-DE" altLang="zh-CN" sz="2000" kern="100" dirty="0">
                <a:effectLst/>
                <a:latin typeface="Times New Roman" panose="02020603050405020304" pitchFamily="18" charset="0"/>
                <a:ea typeface="宋体" panose="02010600030101010101" pitchFamily="2" charset="-122"/>
              </a:rPr>
              <a:t>student</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de-DE" altLang="zh-CN" sz="2000" kern="100" dirty="0">
                <a:effectLst/>
                <a:latin typeface="Times New Roman" panose="02020603050405020304" pitchFamily="18" charset="0"/>
                <a:ea typeface="宋体" panose="02010600030101010101" pitchFamily="2" charset="-122"/>
              </a:rPr>
              <a:t>id</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的数据；使用</a:t>
            </a:r>
            <a:r>
              <a:rPr lang="de-DE" altLang="zh-CN" sz="2000" b="1" kern="100" dirty="0">
                <a:solidFill>
                  <a:srgbClr val="C00000"/>
                </a:solidFill>
                <a:effectLst/>
                <a:latin typeface="Times New Roman" panose="02020603050405020304" pitchFamily="18" charset="0"/>
                <a:ea typeface="宋体" panose="02010600030101010101" pitchFamily="2" charset="-122"/>
              </a:rPr>
              <a:t>@Cacheable</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注解将</a:t>
            </a:r>
            <a:r>
              <a:rPr lang="de-DE" altLang="zh-CN" sz="2000" kern="100" dirty="0">
                <a:effectLst/>
                <a:latin typeface="Times New Roman" panose="02020603050405020304" pitchFamily="18" charset="0"/>
                <a:ea typeface="宋体" panose="02010600030101010101" pitchFamily="2" charset="-122"/>
              </a:rPr>
              <a:t>key</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de-DE" altLang="zh-CN" sz="2000" kern="100" dirty="0">
                <a:effectLst/>
                <a:latin typeface="Times New Roman" panose="02020603050405020304" pitchFamily="18" charset="0"/>
                <a:ea typeface="宋体" panose="02010600030101010101" pitchFamily="2" charset="-122"/>
              </a:rPr>
              <a:t>student</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de-DE" altLang="zh-CN" sz="2000" kern="100" dirty="0">
                <a:effectLst/>
                <a:latin typeface="Times New Roman" panose="02020603050405020304" pitchFamily="18" charset="0"/>
                <a:ea typeface="宋体" panose="02010600030101010101" pitchFamily="2" charset="-122"/>
              </a:rPr>
              <a:t>id</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的数据缓存到名为</a:t>
            </a:r>
            <a:r>
              <a:rPr lang="de-DE" altLang="zh-CN" sz="2000" kern="100" dirty="0">
                <a:effectLst/>
                <a:latin typeface="Times New Roman" panose="02020603050405020304" pitchFamily="18" charset="0"/>
                <a:ea typeface="宋体" panose="02010600030101010101" pitchFamily="2" charset="-122"/>
              </a:rPr>
              <a:t>student</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的缓存中。</a:t>
            </a:r>
            <a:endParaRPr lang="zh-CN" altLang="en-US" sz="2000" dirty="0"/>
          </a:p>
        </p:txBody>
      </p:sp>
      <p:cxnSp>
        <p:nvCxnSpPr>
          <p:cNvPr id="9" name="直接箭头连接符 8">
            <a:extLst>
              <a:ext uri="{FF2B5EF4-FFF2-40B4-BE49-F238E27FC236}">
                <a16:creationId xmlns:a16="http://schemas.microsoft.com/office/drawing/2014/main" id="{A6EAB129-21CE-4EFD-8DB0-F4BF75DAE963}"/>
              </a:ext>
            </a:extLst>
          </p:cNvPr>
          <p:cNvCxnSpPr/>
          <p:nvPr/>
        </p:nvCxnSpPr>
        <p:spPr>
          <a:xfrm flipV="1">
            <a:off x="5728771" y="1972019"/>
            <a:ext cx="4340646" cy="60592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7D5C32D-6552-4454-979D-DB5600846EBD}"/>
              </a:ext>
            </a:extLst>
          </p:cNvPr>
          <p:cNvCxnSpPr/>
          <p:nvPr/>
        </p:nvCxnSpPr>
        <p:spPr>
          <a:xfrm flipV="1">
            <a:off x="6096000" y="3478906"/>
            <a:ext cx="3432320" cy="696487"/>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7F350367-7058-47B3-AECF-8A7D9E7D390F}"/>
              </a:ext>
            </a:extLst>
          </p:cNvPr>
          <p:cNvCxnSpPr/>
          <p:nvPr/>
        </p:nvCxnSpPr>
        <p:spPr>
          <a:xfrm flipV="1">
            <a:off x="4583017" y="4450814"/>
            <a:ext cx="5486400" cy="83728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8514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54DB8-32B2-4CE4-B1EC-669CE6C9AF8A}"/>
              </a:ext>
            </a:extLst>
          </p:cNvPr>
          <p:cNvSpPr>
            <a:spLocks noGrp="1"/>
          </p:cNvSpPr>
          <p:nvPr>
            <p:ph type="title"/>
          </p:nvPr>
        </p:nvSpPr>
        <p:spPr/>
        <p:txBody>
          <a:bodyPr/>
          <a:lstStyle/>
          <a:p>
            <a:r>
              <a:rPr lang="en-US" altLang="zh-CN" dirty="0"/>
              <a:t>7</a:t>
            </a:r>
            <a:r>
              <a:rPr lang="zh-CN" altLang="en-US" dirty="0"/>
              <a:t>．创建控制器层</a:t>
            </a:r>
          </a:p>
        </p:txBody>
      </p:sp>
      <p:sp>
        <p:nvSpPr>
          <p:cNvPr id="3" name="内容占位符 2">
            <a:extLst>
              <a:ext uri="{FF2B5EF4-FFF2-40B4-BE49-F238E27FC236}">
                <a16:creationId xmlns:a16="http://schemas.microsoft.com/office/drawing/2014/main" id="{7D24F32A-0A03-4F45-A4E4-9D385454FADD}"/>
              </a:ext>
            </a:extLst>
          </p:cNvPr>
          <p:cNvSpPr>
            <a:spLocks noGrp="1"/>
          </p:cNvSpPr>
          <p:nvPr>
            <p:ph idx="1"/>
          </p:nvPr>
        </p:nvSpPr>
        <p:spPr/>
        <p:txBody>
          <a:bodyPr/>
          <a:lstStyle/>
          <a:p>
            <a:r>
              <a:rPr lang="zh-CN" altLang="en-US" dirty="0"/>
              <a:t>创建名为</a:t>
            </a:r>
            <a:r>
              <a:rPr lang="en-US" altLang="zh-CN" dirty="0"/>
              <a:t>com.ch.ch8_9.controller</a:t>
            </a:r>
            <a:r>
              <a:rPr lang="zh-CN" altLang="en-US" dirty="0"/>
              <a:t>的包，并在该包中创建名为</a:t>
            </a:r>
            <a:r>
              <a:rPr lang="en-US" altLang="zh-CN" dirty="0" err="1">
                <a:solidFill>
                  <a:srgbClr val="C00000"/>
                </a:solidFill>
              </a:rPr>
              <a:t>TestCacheController</a:t>
            </a:r>
            <a:r>
              <a:rPr lang="zh-CN" altLang="en-US" dirty="0"/>
              <a:t>的控制器类。</a:t>
            </a:r>
          </a:p>
        </p:txBody>
      </p:sp>
      <p:sp>
        <p:nvSpPr>
          <p:cNvPr id="4" name="灯片编号占位符 3">
            <a:extLst>
              <a:ext uri="{FF2B5EF4-FFF2-40B4-BE49-F238E27FC236}">
                <a16:creationId xmlns:a16="http://schemas.microsoft.com/office/drawing/2014/main" id="{12FD43C7-07B0-4162-B5EC-55479624A706}"/>
              </a:ext>
            </a:extLst>
          </p:cNvPr>
          <p:cNvSpPr>
            <a:spLocks noGrp="1"/>
          </p:cNvSpPr>
          <p:nvPr>
            <p:ph type="sldNum" sz="quarter" idx="12"/>
          </p:nvPr>
        </p:nvSpPr>
        <p:spPr/>
        <p:txBody>
          <a:bodyPr/>
          <a:lstStyle/>
          <a:p>
            <a:fld id="{8D4D1E41-7A09-AB4A-A4E1-09765ADA2698}" type="slidenum">
              <a:rPr kumimoji="1" lang="zh-CN" altLang="en-US" smtClean="0"/>
              <a:pPr/>
              <a:t>154</a:t>
            </a:fld>
            <a:endParaRPr kumimoji="1" lang="zh-CN" altLang="en-US" dirty="0"/>
          </a:p>
        </p:txBody>
      </p:sp>
    </p:spTree>
    <p:extLst>
      <p:ext uri="{BB962C8B-B14F-4D97-AF65-F5344CB8AC3E}">
        <p14:creationId xmlns:p14="http://schemas.microsoft.com/office/powerpoint/2010/main" val="95436182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F8F607-A408-412C-87FD-A115AFC1B028}"/>
              </a:ext>
            </a:extLst>
          </p:cNvPr>
          <p:cNvSpPr>
            <a:spLocks noGrp="1"/>
          </p:cNvSpPr>
          <p:nvPr>
            <p:ph type="title"/>
          </p:nvPr>
        </p:nvSpPr>
        <p:spPr/>
        <p:txBody>
          <a:bodyPr/>
          <a:lstStyle/>
          <a:p>
            <a:r>
              <a:rPr lang="en-US" altLang="zh-CN" dirty="0"/>
              <a:t>8</a:t>
            </a:r>
            <a:r>
              <a:rPr lang="zh-CN" altLang="en-US" dirty="0"/>
              <a:t>．开启缓存支持</a:t>
            </a:r>
          </a:p>
        </p:txBody>
      </p:sp>
      <p:sp>
        <p:nvSpPr>
          <p:cNvPr id="3" name="内容占位符 2">
            <a:extLst>
              <a:ext uri="{FF2B5EF4-FFF2-40B4-BE49-F238E27FC236}">
                <a16:creationId xmlns:a16="http://schemas.microsoft.com/office/drawing/2014/main" id="{8CCCFAB8-0CAC-4A6E-BC77-98D9B1F7F63E}"/>
              </a:ext>
            </a:extLst>
          </p:cNvPr>
          <p:cNvSpPr>
            <a:spLocks noGrp="1"/>
          </p:cNvSpPr>
          <p:nvPr>
            <p:ph idx="1"/>
          </p:nvPr>
        </p:nvSpPr>
        <p:spPr/>
        <p:txBody>
          <a:bodyPr/>
          <a:lstStyle/>
          <a:p>
            <a:r>
              <a:rPr lang="zh-CN" altLang="en-US" dirty="0"/>
              <a:t>在应用的启动类</a:t>
            </a:r>
            <a:r>
              <a:rPr lang="en-US" altLang="zh-CN" dirty="0"/>
              <a:t>Ch89Application</a:t>
            </a:r>
            <a:r>
              <a:rPr lang="zh-CN" altLang="en-US" dirty="0"/>
              <a:t>中，使用</a:t>
            </a:r>
            <a:r>
              <a:rPr lang="en-US" altLang="zh-CN" dirty="0">
                <a:solidFill>
                  <a:srgbClr val="C00000"/>
                </a:solidFill>
              </a:rPr>
              <a:t>@EnableCaching</a:t>
            </a:r>
            <a:r>
              <a:rPr lang="zh-CN" altLang="en-US" dirty="0"/>
              <a:t>注解开启缓存支持，核心代码如下：</a:t>
            </a:r>
          </a:p>
        </p:txBody>
      </p:sp>
      <p:sp>
        <p:nvSpPr>
          <p:cNvPr id="4" name="灯片编号占位符 3">
            <a:extLst>
              <a:ext uri="{FF2B5EF4-FFF2-40B4-BE49-F238E27FC236}">
                <a16:creationId xmlns:a16="http://schemas.microsoft.com/office/drawing/2014/main" id="{16969B86-B8C7-447D-A615-DBF51E2F5879}"/>
              </a:ext>
            </a:extLst>
          </p:cNvPr>
          <p:cNvSpPr>
            <a:spLocks noGrp="1"/>
          </p:cNvSpPr>
          <p:nvPr>
            <p:ph type="sldNum" sz="quarter" idx="12"/>
          </p:nvPr>
        </p:nvSpPr>
        <p:spPr/>
        <p:txBody>
          <a:bodyPr/>
          <a:lstStyle/>
          <a:p>
            <a:fld id="{8D4D1E41-7A09-AB4A-A4E1-09765ADA2698}" type="slidenum">
              <a:rPr kumimoji="1" lang="zh-CN" altLang="en-US" smtClean="0"/>
              <a:pPr/>
              <a:t>155</a:t>
            </a:fld>
            <a:endParaRPr kumimoji="1" lang="zh-CN" altLang="en-US" dirty="0"/>
          </a:p>
        </p:txBody>
      </p:sp>
      <p:sp>
        <p:nvSpPr>
          <p:cNvPr id="5" name="文本框 4">
            <a:extLst>
              <a:ext uri="{FF2B5EF4-FFF2-40B4-BE49-F238E27FC236}">
                <a16:creationId xmlns:a16="http://schemas.microsoft.com/office/drawing/2014/main" id="{49C05594-C428-4074-A620-980AA8D3DD92}"/>
              </a:ext>
            </a:extLst>
          </p:cNvPr>
          <p:cNvSpPr txBox="1"/>
          <p:nvPr/>
        </p:nvSpPr>
        <p:spPr>
          <a:xfrm>
            <a:off x="1156771" y="2555913"/>
            <a:ext cx="5244029" cy="1477328"/>
          </a:xfrm>
          <a:prstGeom prst="rect">
            <a:avLst/>
          </a:prstGeom>
          <a:noFill/>
          <a:ln>
            <a:solidFill>
              <a:srgbClr val="C00000"/>
            </a:solidFill>
          </a:ln>
        </p:spPr>
        <p:txBody>
          <a:bodyPr wrap="square" rtlCol="0">
            <a:spAutoFit/>
          </a:bodyPr>
          <a:lstStyle/>
          <a:p>
            <a:pPr marL="266700" algn="just">
              <a:spcBef>
                <a:spcPts val="600"/>
              </a:spcBef>
              <a:spcAft>
                <a:spcPts val="0"/>
              </a:spcAft>
            </a:pPr>
            <a:r>
              <a:rPr lang="de-DE" altLang="zh-CN" sz="1800" b="1" kern="100" dirty="0">
                <a:solidFill>
                  <a:srgbClr val="C00000"/>
                </a:solidFill>
                <a:effectLst/>
                <a:latin typeface="Times New Roman" panose="02020603050405020304" pitchFamily="18" charset="0"/>
                <a:ea typeface="宋体" panose="02010600030101010101" pitchFamily="2" charset="-122"/>
              </a:rPr>
              <a:t>@EnableCaching</a:t>
            </a:r>
            <a:endParaRPr lang="zh-CN" altLang="zh-CN" sz="1800" b="1" kern="100" dirty="0">
              <a:solidFill>
                <a:srgbClr val="C00000"/>
              </a:solidFill>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@SpringBootApplication</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public class Ch86Application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a:t>
            </a:r>
          </a:p>
          <a:p>
            <a:pPr marL="266700" algn="just">
              <a:spcAft>
                <a:spcPts val="600"/>
              </a:spcAft>
            </a:pP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7200548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E9E8EB-4ED5-459F-88BA-427B3EDD68BC}"/>
              </a:ext>
            </a:extLst>
          </p:cNvPr>
          <p:cNvSpPr>
            <a:spLocks noGrp="1"/>
          </p:cNvSpPr>
          <p:nvPr>
            <p:ph type="title"/>
          </p:nvPr>
        </p:nvSpPr>
        <p:spPr/>
        <p:txBody>
          <a:bodyPr/>
          <a:lstStyle/>
          <a:p>
            <a:r>
              <a:rPr lang="en-US" altLang="zh-CN" dirty="0"/>
              <a:t>9</a:t>
            </a:r>
            <a:r>
              <a:rPr lang="zh-CN" altLang="en-US" dirty="0"/>
              <a:t>．运行测试</a:t>
            </a:r>
          </a:p>
        </p:txBody>
      </p:sp>
      <p:sp>
        <p:nvSpPr>
          <p:cNvPr id="4" name="灯片编号占位符 3">
            <a:extLst>
              <a:ext uri="{FF2B5EF4-FFF2-40B4-BE49-F238E27FC236}">
                <a16:creationId xmlns:a16="http://schemas.microsoft.com/office/drawing/2014/main" id="{33FE822E-7155-49A6-A8F4-5A0EF1CAB794}"/>
              </a:ext>
            </a:extLst>
          </p:cNvPr>
          <p:cNvSpPr>
            <a:spLocks noGrp="1"/>
          </p:cNvSpPr>
          <p:nvPr>
            <p:ph type="sldNum" sz="quarter" idx="12"/>
          </p:nvPr>
        </p:nvSpPr>
        <p:spPr/>
        <p:txBody>
          <a:bodyPr/>
          <a:lstStyle/>
          <a:p>
            <a:fld id="{8D4D1E41-7A09-AB4A-A4E1-09765ADA2698}" type="slidenum">
              <a:rPr kumimoji="1" lang="zh-CN" altLang="en-US" smtClean="0"/>
              <a:pPr/>
              <a:t>156</a:t>
            </a:fld>
            <a:endParaRPr kumimoji="1" lang="zh-CN" altLang="en-US" dirty="0"/>
          </a:p>
        </p:txBody>
      </p:sp>
      <p:sp>
        <p:nvSpPr>
          <p:cNvPr id="5" name="文本框 4">
            <a:extLst>
              <a:ext uri="{FF2B5EF4-FFF2-40B4-BE49-F238E27FC236}">
                <a16:creationId xmlns:a16="http://schemas.microsoft.com/office/drawing/2014/main" id="{27C4D29C-5E96-4FFB-80DE-32CFF6072865}"/>
              </a:ext>
            </a:extLst>
          </p:cNvPr>
          <p:cNvSpPr txBox="1"/>
          <p:nvPr/>
        </p:nvSpPr>
        <p:spPr>
          <a:xfrm>
            <a:off x="1134737" y="1388125"/>
            <a:ext cx="10036367" cy="1277273"/>
          </a:xfrm>
          <a:prstGeom prst="rect">
            <a:avLst/>
          </a:prstGeom>
          <a:noFill/>
          <a:ln>
            <a:solidFill>
              <a:srgbClr val="C00000"/>
            </a:solidFill>
          </a:ln>
        </p:spPr>
        <p:txBody>
          <a:bodyPr wrap="square" rtlCol="0">
            <a:spAutoFit/>
          </a:bodyPr>
          <a:lstStyle/>
          <a:p>
            <a:pPr algn="just">
              <a:spcBef>
                <a:spcPts val="600"/>
              </a:spcBef>
              <a:spcAft>
                <a:spcPts val="600"/>
              </a:spcAft>
            </a:pPr>
            <a:r>
              <a:rPr lang="de-DE" altLang="zh-CN" sz="1800" b="1" kern="100" dirty="0">
                <a:effectLst/>
                <a:latin typeface="Times New Roman" panose="02020603050405020304" pitchFamily="18" charset="0"/>
                <a:ea typeface="宋体" panose="02010600030101010101" pitchFamily="2" charset="-122"/>
              </a:rPr>
              <a:t>1</a:t>
            </a:r>
            <a:r>
              <a:rPr lang="zh-CN" altLang="zh-CN" sz="1800" b="1" kern="100" dirty="0">
                <a:effectLst/>
                <a:latin typeface="Times New Roman" panose="02020603050405020304" pitchFamily="18" charset="0"/>
                <a:ea typeface="宋体" panose="02010600030101010101" pitchFamily="2" charset="-122"/>
              </a:rPr>
              <a:t>）测试</a:t>
            </a:r>
            <a:r>
              <a:rPr lang="de-DE" altLang="zh-CN" sz="1800" b="1" kern="100" dirty="0">
                <a:effectLst/>
                <a:latin typeface="Times New Roman" panose="02020603050405020304" pitchFamily="18" charset="0"/>
                <a:ea typeface="宋体" panose="02010600030101010101" pitchFamily="2" charset="-122"/>
              </a:rPr>
              <a:t>@Cacheable</a:t>
            </a:r>
            <a:endParaRPr lang="zh-CN" altLang="zh-CN" sz="1800" kern="100" dirty="0">
              <a:effectLst/>
              <a:latin typeface="Times New Roman" panose="02020603050405020304" pitchFamily="18" charset="0"/>
              <a:ea typeface="宋体" panose="02010600030101010101" pitchFamily="2" charset="-122"/>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启动应用程序的主类后，手工向数据表</a:t>
            </a:r>
            <a:r>
              <a:rPr lang="de-DE" altLang="zh-CN" sz="1800" kern="100" dirty="0">
                <a:effectLst/>
                <a:latin typeface="Times New Roman" panose="02020603050405020304" pitchFamily="18" charset="0"/>
                <a:ea typeface="宋体" panose="02010600030101010101" pitchFamily="2" charset="-122"/>
              </a:rPr>
              <a:t>student_table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添加</a:t>
            </a:r>
            <a:r>
              <a:rPr lang="de-DE" altLang="zh-CN" sz="1800" kern="100" dirty="0">
                <a:effectLst/>
                <a:latin typeface="Times New Roman" panose="02020603050405020304" pitchFamily="18" charset="0"/>
                <a:ea typeface="宋体" panose="02010600030101010101" pitchFamily="2" charset="-122"/>
              </a:rPr>
              <a:t>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条记录。第一次访问</a:t>
            </a:r>
            <a:r>
              <a:rPr lang="de-DE" altLang="zh-CN" sz="1800" kern="100" dirty="0">
                <a:solidFill>
                  <a:srgbClr val="C00000"/>
                </a:solidFill>
                <a:effectLst/>
                <a:latin typeface="Times New Roman" panose="02020603050405020304" pitchFamily="18" charset="0"/>
                <a:ea typeface="宋体" panose="02010600030101010101" pitchFamily="2" charset="-122"/>
              </a:rPr>
              <a:t>http://localhost:8080/ch8_9/selectAble?id=4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zh-CN" altLang="zh-CN" sz="1800" b="1"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一</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次访问时将调用方法查询数据库，并将查询到的数据存储到缓存</a:t>
            </a:r>
            <a:r>
              <a:rPr lang="de-DE" altLang="zh-CN" sz="1800" kern="100" dirty="0">
                <a:effectLst/>
                <a:latin typeface="Times New Roman" panose="02020603050405020304" pitchFamily="18" charset="0"/>
                <a:ea typeface="宋体" panose="02010600030101010101" pitchFamily="2" charset="-122"/>
              </a:rPr>
              <a:t>student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a:t>
            </a:r>
            <a:endParaRPr lang="zh-CN" altLang="en-US" dirty="0"/>
          </a:p>
        </p:txBody>
      </p:sp>
      <p:pic>
        <p:nvPicPr>
          <p:cNvPr id="28674" name="Picture 2">
            <a:extLst>
              <a:ext uri="{FF2B5EF4-FFF2-40B4-BE49-F238E27FC236}">
                <a16:creationId xmlns:a16="http://schemas.microsoft.com/office/drawing/2014/main" id="{2F4BDF1C-EE7A-44D6-9BAA-79E7094AC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221" y="3029592"/>
            <a:ext cx="3874034"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5" name="Picture 3">
            <a:extLst>
              <a:ext uri="{FF2B5EF4-FFF2-40B4-BE49-F238E27FC236}">
                <a16:creationId xmlns:a16="http://schemas.microsoft.com/office/drawing/2014/main" id="{FF331E20-E0C6-44F6-B92D-5C2CDA835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671" y="2812551"/>
            <a:ext cx="1976151" cy="1467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E3DB68C3-A63F-45BD-837F-0F4DE2BA3D97}"/>
              </a:ext>
            </a:extLst>
          </p:cNvPr>
          <p:cNvSpPr txBox="1"/>
          <p:nvPr/>
        </p:nvSpPr>
        <p:spPr>
          <a:xfrm>
            <a:off x="1134736" y="4823544"/>
            <a:ext cx="10036367" cy="646331"/>
          </a:xfrm>
          <a:prstGeom prst="rect">
            <a:avLst/>
          </a:prstGeom>
          <a:noFill/>
          <a:ln>
            <a:solidFill>
              <a:srgbClr val="C00000"/>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再次访问</a:t>
            </a:r>
            <a:r>
              <a:rPr lang="de-DE" altLang="zh-CN" sz="1800" kern="100" dirty="0">
                <a:solidFill>
                  <a:srgbClr val="C00000"/>
                </a:solidFill>
                <a:effectLst/>
                <a:latin typeface="Times New Roman" panose="02020603050405020304" pitchFamily="18" charset="0"/>
                <a:ea typeface="宋体" panose="02010600030101010101" pitchFamily="2" charset="-122"/>
              </a:rPr>
              <a:t>http://localhost:8080</a:t>
            </a:r>
            <a:r>
              <a:rPr lang="de-DE" altLang="zh-CN" sz="1800" kern="100">
                <a:solidFill>
                  <a:srgbClr val="C00000"/>
                </a:solidFill>
                <a:effectLst/>
                <a:latin typeface="Times New Roman" panose="02020603050405020304" pitchFamily="18" charset="0"/>
                <a:ea typeface="宋体" panose="02010600030101010101" pitchFamily="2" charset="-122"/>
              </a:rPr>
              <a:t>/ch8_9/</a:t>
            </a:r>
            <a:r>
              <a:rPr lang="de-DE" altLang="zh-CN" sz="1800" kern="100" dirty="0">
                <a:solidFill>
                  <a:srgbClr val="C00000"/>
                </a:solidFill>
                <a:effectLst/>
                <a:latin typeface="Times New Roman" panose="02020603050405020304" pitchFamily="18" charset="0"/>
                <a:ea typeface="宋体" panose="02010600030101010101" pitchFamily="2" charset="-122"/>
              </a:rPr>
              <a:t>selectAble?id=4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，此时控制台没有输出“为</a:t>
            </a:r>
            <a:r>
              <a:rPr lang="de-DE" altLang="zh-CN" sz="1800" kern="100" dirty="0">
                <a:effectLst/>
                <a:latin typeface="Times New Roman" panose="02020603050405020304" pitchFamily="18" charset="0"/>
                <a:ea typeface="宋体" panose="02010600030101010101" pitchFamily="2" charset="-122"/>
              </a:rPr>
              <a:t>key=4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数据做了缓存”以及</a:t>
            </a:r>
            <a:r>
              <a:rPr lang="de-DE" altLang="zh-CN" sz="1800" kern="100" dirty="0">
                <a:effectLst/>
                <a:latin typeface="Times New Roman" panose="02020603050405020304" pitchFamily="18" charset="0"/>
                <a:ea typeface="宋体" panose="02010600030101010101" pitchFamily="2" charset="-122"/>
              </a:rPr>
              <a:t>Hibernate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的查询语句，这表明没有调用查询方法，页面数据直接从数据缓存中获得。</a:t>
            </a:r>
            <a:endParaRPr lang="zh-CN" altLang="en-US" dirty="0"/>
          </a:p>
        </p:txBody>
      </p:sp>
    </p:spTree>
    <p:extLst>
      <p:ext uri="{BB962C8B-B14F-4D97-AF65-F5344CB8AC3E}">
        <p14:creationId xmlns:p14="http://schemas.microsoft.com/office/powerpoint/2010/main" val="337646153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FD0C1-22DB-4857-95E4-700E59C8F747}"/>
              </a:ext>
            </a:extLst>
          </p:cNvPr>
          <p:cNvSpPr>
            <a:spLocks noGrp="1"/>
          </p:cNvSpPr>
          <p:nvPr>
            <p:ph type="title"/>
          </p:nvPr>
        </p:nvSpPr>
        <p:spPr/>
        <p:txBody>
          <a:bodyPr/>
          <a:lstStyle/>
          <a:p>
            <a:r>
              <a:rPr lang="en-US" altLang="zh-CN" dirty="0"/>
              <a:t>2</a:t>
            </a:r>
            <a:r>
              <a:rPr lang="zh-CN" altLang="en-US" dirty="0"/>
              <a:t>）测试</a:t>
            </a:r>
            <a:r>
              <a:rPr lang="en-US" altLang="zh-CN" dirty="0"/>
              <a:t>@CachePut</a:t>
            </a:r>
            <a:endParaRPr lang="zh-CN" altLang="en-US" dirty="0"/>
          </a:p>
        </p:txBody>
      </p:sp>
      <p:sp>
        <p:nvSpPr>
          <p:cNvPr id="4" name="灯片编号占位符 3">
            <a:extLst>
              <a:ext uri="{FF2B5EF4-FFF2-40B4-BE49-F238E27FC236}">
                <a16:creationId xmlns:a16="http://schemas.microsoft.com/office/drawing/2014/main" id="{F0AEBB69-D0F1-4EDF-96AC-00B72A00172A}"/>
              </a:ext>
            </a:extLst>
          </p:cNvPr>
          <p:cNvSpPr>
            <a:spLocks noGrp="1"/>
          </p:cNvSpPr>
          <p:nvPr>
            <p:ph type="sldNum" sz="quarter" idx="12"/>
          </p:nvPr>
        </p:nvSpPr>
        <p:spPr/>
        <p:txBody>
          <a:bodyPr/>
          <a:lstStyle/>
          <a:p>
            <a:fld id="{8D4D1E41-7A09-AB4A-A4E1-09765ADA2698}" type="slidenum">
              <a:rPr kumimoji="1" lang="zh-CN" altLang="en-US" smtClean="0"/>
              <a:pPr/>
              <a:t>157</a:t>
            </a:fld>
            <a:endParaRPr kumimoji="1" lang="zh-CN" altLang="en-US" dirty="0"/>
          </a:p>
        </p:txBody>
      </p:sp>
      <p:sp>
        <p:nvSpPr>
          <p:cNvPr id="5" name="文本框 4">
            <a:extLst>
              <a:ext uri="{FF2B5EF4-FFF2-40B4-BE49-F238E27FC236}">
                <a16:creationId xmlns:a16="http://schemas.microsoft.com/office/drawing/2014/main" id="{404FDF52-6F27-498F-98EE-92C86483DF71}"/>
              </a:ext>
            </a:extLst>
          </p:cNvPr>
          <p:cNvSpPr txBox="1"/>
          <p:nvPr/>
        </p:nvSpPr>
        <p:spPr>
          <a:xfrm>
            <a:off x="969484" y="1476260"/>
            <a:ext cx="10179586" cy="369332"/>
          </a:xfrm>
          <a:prstGeom prst="rect">
            <a:avLst/>
          </a:prstGeom>
          <a:noFill/>
          <a:ln>
            <a:solidFill>
              <a:srgbClr val="C00000"/>
            </a:solidFill>
          </a:ln>
        </p:spPr>
        <p:txBody>
          <a:bodyPr wrap="square" rtlCol="0">
            <a:spAutoFit/>
          </a:bodyPr>
          <a:lstStyle/>
          <a:p>
            <a:r>
              <a:rPr lang="zh-CN" altLang="en-US" dirty="0"/>
              <a:t>重启应用程序的主类，访问</a:t>
            </a:r>
            <a:r>
              <a:rPr lang="en-US" altLang="zh-CN" dirty="0">
                <a:solidFill>
                  <a:srgbClr val="C00000"/>
                </a:solidFill>
              </a:rPr>
              <a:t>http://localhost:8080/ch8_9/savePut?sname=</a:t>
            </a:r>
            <a:r>
              <a:rPr lang="zh-CN" altLang="en-US" dirty="0">
                <a:solidFill>
                  <a:srgbClr val="C00000"/>
                </a:solidFill>
              </a:rPr>
              <a:t>陈恒</a:t>
            </a:r>
            <a:r>
              <a:rPr lang="en-US" altLang="zh-CN" dirty="0">
                <a:solidFill>
                  <a:srgbClr val="C00000"/>
                </a:solidFill>
              </a:rPr>
              <a:t>5&amp;sno=555&amp;ssex=</a:t>
            </a:r>
            <a:r>
              <a:rPr lang="zh-CN" altLang="en-US" dirty="0">
                <a:solidFill>
                  <a:srgbClr val="C00000"/>
                </a:solidFill>
              </a:rPr>
              <a:t>男</a:t>
            </a:r>
          </a:p>
        </p:txBody>
      </p:sp>
      <p:pic>
        <p:nvPicPr>
          <p:cNvPr id="29698" name="Picture 2">
            <a:extLst>
              <a:ext uri="{FF2B5EF4-FFF2-40B4-BE49-F238E27FC236}">
                <a16:creationId xmlns:a16="http://schemas.microsoft.com/office/drawing/2014/main" id="{B1C034A6-59FE-4F81-AB97-9E109B5ED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191" y="2225652"/>
            <a:ext cx="5339857" cy="1203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3">
            <a:extLst>
              <a:ext uri="{FF2B5EF4-FFF2-40B4-BE49-F238E27FC236}">
                <a16:creationId xmlns:a16="http://schemas.microsoft.com/office/drawing/2014/main" id="{FD86F896-BF27-4BA7-B189-933C2BEEE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4464" y="2225651"/>
            <a:ext cx="2008856" cy="146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E7BE13EC-086A-4354-BF32-E2564751B0B7}"/>
              </a:ext>
            </a:extLst>
          </p:cNvPr>
          <p:cNvSpPr txBox="1"/>
          <p:nvPr/>
        </p:nvSpPr>
        <p:spPr>
          <a:xfrm>
            <a:off x="1006207" y="4175393"/>
            <a:ext cx="10179586" cy="369332"/>
          </a:xfrm>
          <a:prstGeom prst="rect">
            <a:avLst/>
          </a:prstGeom>
          <a:noFill/>
          <a:ln>
            <a:solidFill>
              <a:srgbClr val="C00000"/>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这时我们访问</a:t>
            </a:r>
            <a:r>
              <a:rPr lang="de-DE" altLang="zh-CN" sz="1800" kern="100" dirty="0">
                <a:solidFill>
                  <a:srgbClr val="C00000"/>
                </a:solidFill>
                <a:effectLst/>
                <a:latin typeface="Times New Roman" panose="02020603050405020304" pitchFamily="18" charset="0"/>
                <a:ea typeface="宋体" panose="02010600030101010101" pitchFamily="2" charset="-122"/>
              </a:rPr>
              <a:t>http://localhost:8080/ch8_9/selectAble?id=5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，控制台无输出，从缓存直接获得数据</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285317881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DF53-7217-43F3-A6D2-75AAD0CAC51E}"/>
              </a:ext>
            </a:extLst>
          </p:cNvPr>
          <p:cNvSpPr>
            <a:spLocks noGrp="1"/>
          </p:cNvSpPr>
          <p:nvPr>
            <p:ph type="title"/>
          </p:nvPr>
        </p:nvSpPr>
        <p:spPr/>
        <p:txBody>
          <a:bodyPr/>
          <a:lstStyle/>
          <a:p>
            <a:r>
              <a:rPr lang="en-US" altLang="zh-CN" dirty="0"/>
              <a:t>3</a:t>
            </a:r>
            <a:r>
              <a:rPr lang="zh-CN" altLang="en-US" dirty="0"/>
              <a:t>）测试</a:t>
            </a:r>
            <a:r>
              <a:rPr lang="en-US" altLang="zh-CN" dirty="0"/>
              <a:t>@CacheEvict</a:t>
            </a:r>
            <a:endParaRPr lang="zh-CN" altLang="en-US" dirty="0"/>
          </a:p>
        </p:txBody>
      </p:sp>
      <p:sp>
        <p:nvSpPr>
          <p:cNvPr id="4" name="灯片编号占位符 3">
            <a:extLst>
              <a:ext uri="{FF2B5EF4-FFF2-40B4-BE49-F238E27FC236}">
                <a16:creationId xmlns:a16="http://schemas.microsoft.com/office/drawing/2014/main" id="{703292E2-DB03-4986-A045-AB92BC351486}"/>
              </a:ext>
            </a:extLst>
          </p:cNvPr>
          <p:cNvSpPr>
            <a:spLocks noGrp="1"/>
          </p:cNvSpPr>
          <p:nvPr>
            <p:ph type="sldNum" sz="quarter" idx="12"/>
          </p:nvPr>
        </p:nvSpPr>
        <p:spPr/>
        <p:txBody>
          <a:bodyPr/>
          <a:lstStyle/>
          <a:p>
            <a:fld id="{8D4D1E41-7A09-AB4A-A4E1-09765ADA2698}" type="slidenum">
              <a:rPr kumimoji="1" lang="zh-CN" altLang="en-US" smtClean="0"/>
              <a:pPr/>
              <a:t>158</a:t>
            </a:fld>
            <a:endParaRPr kumimoji="1" lang="zh-CN" altLang="en-US" dirty="0"/>
          </a:p>
        </p:txBody>
      </p:sp>
      <p:sp>
        <p:nvSpPr>
          <p:cNvPr id="5" name="文本框 4">
            <a:extLst>
              <a:ext uri="{FF2B5EF4-FFF2-40B4-BE49-F238E27FC236}">
                <a16:creationId xmlns:a16="http://schemas.microsoft.com/office/drawing/2014/main" id="{9278ACF3-49BA-4069-A13D-A4F4100C016B}"/>
              </a:ext>
            </a:extLst>
          </p:cNvPr>
          <p:cNvSpPr txBox="1"/>
          <p:nvPr/>
        </p:nvSpPr>
        <p:spPr>
          <a:xfrm>
            <a:off x="936434" y="1542361"/>
            <a:ext cx="9959248" cy="923330"/>
          </a:xfrm>
          <a:prstGeom prst="rect">
            <a:avLst/>
          </a:prstGeom>
          <a:noFill/>
          <a:ln>
            <a:solidFill>
              <a:srgbClr val="C00000"/>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重启应用程序的主类，首先，访问</a:t>
            </a:r>
            <a:r>
              <a:rPr lang="de-DE" altLang="zh-CN" sz="1800" kern="100" dirty="0">
                <a:solidFill>
                  <a:srgbClr val="C00000"/>
                </a:solidFill>
                <a:effectLst/>
                <a:latin typeface="Times New Roman" panose="02020603050405020304" pitchFamily="18" charset="0"/>
                <a:ea typeface="宋体" panose="02010600030101010101" pitchFamily="2" charset="-122"/>
              </a:rPr>
              <a:t>http://localhost:8080/ch8_9/selectAble?id=1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de-DE" altLang="zh-CN" sz="1800" kern="100" dirty="0">
                <a:effectLst/>
                <a:latin typeface="Times New Roman" panose="02020603050405020304" pitchFamily="18" charset="0"/>
                <a:ea typeface="宋体" panose="02010600030101010101" pitchFamily="2" charset="-122"/>
              </a:rPr>
              <a:t>key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de-DE"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的数据做缓存，再次访问</a:t>
            </a:r>
            <a:r>
              <a:rPr lang="de-DE" altLang="zh-CN" sz="1800" kern="100" dirty="0">
                <a:solidFill>
                  <a:srgbClr val="C00000"/>
                </a:solidFill>
                <a:effectLst/>
                <a:latin typeface="Times New Roman" panose="02020603050405020304" pitchFamily="18" charset="0"/>
                <a:ea typeface="宋体" panose="02010600030101010101" pitchFamily="2" charset="-122"/>
              </a:rPr>
              <a:t>http://localhost:8080/ch8_9/selectAble?id=1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，确认数据已从缓存中获取。然后，访问</a:t>
            </a:r>
            <a:r>
              <a:rPr lang="de-DE" altLang="zh-CN" sz="1800" kern="100" dirty="0">
                <a:solidFill>
                  <a:srgbClr val="C00000"/>
                </a:solidFill>
                <a:effectLst/>
                <a:latin typeface="Times New Roman" panose="02020603050405020304" pitchFamily="18" charset="0"/>
                <a:ea typeface="宋体" panose="02010600030101010101" pitchFamily="2" charset="-122"/>
              </a:rPr>
              <a:t>http://localhost:8080/ch8_9/deleteEvict?id=1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从缓存</a:t>
            </a:r>
            <a:r>
              <a:rPr lang="de-DE" altLang="zh-CN" sz="1800" kern="100" dirty="0">
                <a:effectLst/>
                <a:latin typeface="Times New Roman" panose="02020603050405020304" pitchFamily="18" charset="0"/>
                <a:ea typeface="宋体" panose="02010600030101010101" pitchFamily="2" charset="-122"/>
              </a:rPr>
              <a:t>student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中删除</a:t>
            </a:r>
            <a:r>
              <a:rPr lang="de-DE" altLang="zh-CN" sz="1800" kern="100" dirty="0">
                <a:effectLst/>
                <a:latin typeface="Times New Roman" panose="02020603050405020304" pitchFamily="18" charset="0"/>
                <a:ea typeface="宋体" panose="02010600030101010101" pitchFamily="2" charset="-122"/>
              </a:rPr>
              <a:t>key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de-DE"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的数据</a:t>
            </a:r>
            <a:endParaRPr lang="zh-CN" altLang="en-US" dirty="0"/>
          </a:p>
        </p:txBody>
      </p:sp>
      <p:pic>
        <p:nvPicPr>
          <p:cNvPr id="30722" name="Picture 2">
            <a:extLst>
              <a:ext uri="{FF2B5EF4-FFF2-40B4-BE49-F238E27FC236}">
                <a16:creationId xmlns:a16="http://schemas.microsoft.com/office/drawing/2014/main" id="{F658F15A-A386-4692-9F3F-BFEAA14332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649" y="2574526"/>
            <a:ext cx="4626263" cy="92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D9A932EE-E86F-4136-A553-607657A716E2}"/>
              </a:ext>
            </a:extLst>
          </p:cNvPr>
          <p:cNvSpPr txBox="1"/>
          <p:nvPr/>
        </p:nvSpPr>
        <p:spPr>
          <a:xfrm>
            <a:off x="936434" y="3756752"/>
            <a:ext cx="9959248" cy="369332"/>
          </a:xfrm>
          <a:prstGeom prst="rect">
            <a:avLst/>
          </a:prstGeom>
          <a:noFill/>
          <a:ln>
            <a:solidFill>
              <a:srgbClr val="C00000"/>
            </a:solidFill>
          </a:ln>
        </p:spPr>
        <p:txBody>
          <a:bodyPr wrap="square" rtlCol="0">
            <a:spAutoFit/>
          </a:bodyPr>
          <a:lstStyle/>
          <a:p>
            <a:r>
              <a:rPr lang="zh-CN" altLang="en-US" dirty="0"/>
              <a:t>最后，再次访问</a:t>
            </a:r>
            <a:r>
              <a:rPr lang="en-US" altLang="zh-CN" dirty="0">
                <a:solidFill>
                  <a:srgbClr val="C00000"/>
                </a:solidFill>
              </a:rPr>
              <a:t>http://localhost:8080/ch8_9/selectAble?id=1</a:t>
            </a:r>
            <a:r>
              <a:rPr lang="zh-CN" altLang="en-US" dirty="0"/>
              <a:t>此时重新做了缓存。</a:t>
            </a:r>
          </a:p>
        </p:txBody>
      </p:sp>
      <p:pic>
        <p:nvPicPr>
          <p:cNvPr id="30723" name="Picture 3">
            <a:extLst>
              <a:ext uri="{FF2B5EF4-FFF2-40B4-BE49-F238E27FC236}">
                <a16:creationId xmlns:a16="http://schemas.microsoft.com/office/drawing/2014/main" id="{1CEDDA90-91CA-4707-9374-E9480852C3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224" y="4413938"/>
            <a:ext cx="4368887" cy="1281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936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861ED-16D8-4F6A-83E5-02211E9E9EBF}"/>
              </a:ext>
            </a:extLst>
          </p:cNvPr>
          <p:cNvSpPr>
            <a:spLocks noGrp="1"/>
          </p:cNvSpPr>
          <p:nvPr>
            <p:ph type="title"/>
          </p:nvPr>
        </p:nvSpPr>
        <p:spPr/>
        <p:txBody>
          <a:bodyPr>
            <a:normAutofit/>
          </a:bodyPr>
          <a:lstStyle/>
          <a:p>
            <a:r>
              <a:rPr lang="en-US" altLang="zh-CN" sz="3200" dirty="0"/>
              <a:t>3</a:t>
            </a:r>
            <a:r>
              <a:rPr lang="zh-CN" altLang="en-US" sz="3200" dirty="0"/>
              <a:t>）修改</a:t>
            </a:r>
            <a:r>
              <a:rPr lang="en-US" altLang="zh-CN" sz="3200" dirty="0"/>
              <a:t>pom.xml</a:t>
            </a:r>
            <a:r>
              <a:rPr lang="zh-CN" altLang="en-US" sz="3200" dirty="0"/>
              <a:t>文件，添加</a:t>
            </a:r>
            <a:r>
              <a:rPr lang="en-US" altLang="zh-CN" sz="3200" dirty="0"/>
              <a:t>MySQL</a:t>
            </a:r>
            <a:r>
              <a:rPr lang="zh-CN" altLang="en-US" sz="3200" dirty="0"/>
              <a:t>依赖</a:t>
            </a:r>
          </a:p>
        </p:txBody>
      </p:sp>
      <p:sp>
        <p:nvSpPr>
          <p:cNvPr id="4" name="灯片编号占位符 3">
            <a:extLst>
              <a:ext uri="{FF2B5EF4-FFF2-40B4-BE49-F238E27FC236}">
                <a16:creationId xmlns:a16="http://schemas.microsoft.com/office/drawing/2014/main" id="{23C3C31F-EF3D-4675-857A-002F8BF7E80A}"/>
              </a:ext>
            </a:extLst>
          </p:cNvPr>
          <p:cNvSpPr>
            <a:spLocks noGrp="1"/>
          </p:cNvSpPr>
          <p:nvPr>
            <p:ph type="sldNum" sz="quarter" idx="12"/>
          </p:nvPr>
        </p:nvSpPr>
        <p:spPr/>
        <p:txBody>
          <a:bodyPr/>
          <a:lstStyle/>
          <a:p>
            <a:fld id="{8D4D1E41-7A09-AB4A-A4E1-09765ADA2698}" type="slidenum">
              <a:rPr kumimoji="1" lang="zh-CN" altLang="en-US" smtClean="0"/>
              <a:pPr/>
              <a:t>15</a:t>
            </a:fld>
            <a:endParaRPr kumimoji="1" lang="zh-CN" altLang="en-US" dirty="0"/>
          </a:p>
        </p:txBody>
      </p:sp>
      <p:sp>
        <p:nvSpPr>
          <p:cNvPr id="5" name="文本框 4">
            <a:extLst>
              <a:ext uri="{FF2B5EF4-FFF2-40B4-BE49-F238E27FC236}">
                <a16:creationId xmlns:a16="http://schemas.microsoft.com/office/drawing/2014/main" id="{AE5EE8BD-15E4-42D0-8212-80D65D3B2A3E}"/>
              </a:ext>
            </a:extLst>
          </p:cNvPr>
          <p:cNvSpPr txBox="1"/>
          <p:nvPr/>
        </p:nvSpPr>
        <p:spPr>
          <a:xfrm>
            <a:off x="1307508" y="1476260"/>
            <a:ext cx="6194979" cy="1477328"/>
          </a:xfrm>
          <a:prstGeom prst="rect">
            <a:avLst/>
          </a:prstGeom>
          <a:noFill/>
          <a:ln>
            <a:solidFill>
              <a:srgbClr val="C00000"/>
            </a:solidFill>
          </a:ln>
        </p:spPr>
        <p:txBody>
          <a:bodyPr wrap="square" rtlCol="0">
            <a:spAutoFit/>
          </a:bodyPr>
          <a:lstStyle/>
          <a:p>
            <a:pPr algn="just">
              <a:spcBef>
                <a:spcPts val="600"/>
              </a:spcBef>
            </a:pPr>
            <a:r>
              <a:rPr lang="de-DE" altLang="zh-CN" sz="1800" kern="100" dirty="0">
                <a:effectLst/>
                <a:latin typeface="Times New Roman" panose="02020603050405020304" pitchFamily="18" charset="0"/>
                <a:ea typeface="宋体" panose="02010600030101010101" pitchFamily="2" charset="-122"/>
              </a:rPr>
              <a:t>&lt;dependency&gt;</a:t>
            </a:r>
            <a:endParaRPr lang="zh-CN" altLang="zh-CN" sz="1800" kern="100" dirty="0">
              <a:effectLst/>
              <a:latin typeface="Times New Roman" panose="02020603050405020304" pitchFamily="18" charset="0"/>
              <a:ea typeface="宋体" panose="02010600030101010101" pitchFamily="2" charset="-122"/>
            </a:endParaRPr>
          </a:p>
          <a:p>
            <a:pPr algn="just"/>
            <a:r>
              <a:rPr lang="de-DE" altLang="zh-CN" sz="1800" kern="100" dirty="0">
                <a:effectLst/>
                <a:latin typeface="Times New Roman" panose="02020603050405020304" pitchFamily="18" charset="0"/>
                <a:ea typeface="宋体" panose="02010600030101010101" pitchFamily="2" charset="-122"/>
              </a:rPr>
              <a:t>	&lt;groupId&gt;mysql&lt;/groupId&gt;</a:t>
            </a:r>
            <a:endParaRPr lang="zh-CN" altLang="zh-CN" sz="1800" kern="100" dirty="0">
              <a:effectLst/>
              <a:latin typeface="Times New Roman" panose="02020603050405020304" pitchFamily="18" charset="0"/>
              <a:ea typeface="宋体" panose="02010600030101010101" pitchFamily="2" charset="-122"/>
            </a:endParaRPr>
          </a:p>
          <a:p>
            <a:pPr algn="just"/>
            <a:r>
              <a:rPr lang="de-DE" altLang="zh-CN" sz="1800" kern="100" dirty="0">
                <a:effectLst/>
                <a:latin typeface="Times New Roman" panose="02020603050405020304" pitchFamily="18" charset="0"/>
                <a:ea typeface="宋体" panose="02010600030101010101" pitchFamily="2" charset="-122"/>
              </a:rPr>
              <a:t>	&lt;artifactId&gt;mysql-connector-java&lt;/artifactId&gt;</a:t>
            </a:r>
            <a:endParaRPr lang="zh-CN" altLang="zh-CN" sz="1800" kern="100" dirty="0">
              <a:effectLst/>
              <a:latin typeface="Times New Roman" panose="02020603050405020304" pitchFamily="18" charset="0"/>
              <a:ea typeface="宋体" panose="02010600030101010101" pitchFamily="2" charset="-122"/>
            </a:endParaRPr>
          </a:p>
          <a:p>
            <a:pPr algn="just"/>
            <a:r>
              <a:rPr lang="de-DE" altLang="zh-CN" sz="1800" kern="100" dirty="0">
                <a:effectLst/>
                <a:latin typeface="Times New Roman" panose="02020603050405020304" pitchFamily="18" charset="0"/>
                <a:ea typeface="宋体" panose="02010600030101010101" pitchFamily="2" charset="-122"/>
              </a:rPr>
              <a:t>	&lt;version&gt;5.1.45&lt;/version&gt;</a:t>
            </a:r>
            <a:endParaRPr lang="zh-CN" altLang="zh-CN" sz="1800" kern="100" dirty="0">
              <a:effectLst/>
              <a:latin typeface="Times New Roman" panose="02020603050405020304" pitchFamily="18" charset="0"/>
              <a:ea typeface="宋体" panose="02010600030101010101" pitchFamily="2" charset="-122"/>
            </a:endParaRPr>
          </a:p>
          <a:p>
            <a:r>
              <a:rPr lang="de-DE" altLang="zh-CN" sz="1800" kern="100" dirty="0">
                <a:effectLst/>
                <a:latin typeface="Times New Roman" panose="02020603050405020304" pitchFamily="18" charset="0"/>
                <a:ea typeface="宋体" panose="02010600030101010101" pitchFamily="2" charset="-122"/>
              </a:rPr>
              <a:t>&lt;/dependency&gt;</a:t>
            </a:r>
            <a:endParaRPr lang="zh-CN" altLang="en-US" dirty="0"/>
          </a:p>
        </p:txBody>
      </p:sp>
    </p:spTree>
    <p:extLst>
      <p:ext uri="{BB962C8B-B14F-4D97-AF65-F5344CB8AC3E}">
        <p14:creationId xmlns:p14="http://schemas.microsoft.com/office/powerpoint/2010/main" val="163508410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471A7-A58E-4EDB-9B30-3C574AC07659}"/>
              </a:ext>
            </a:extLst>
          </p:cNvPr>
          <p:cNvSpPr>
            <a:spLocks noGrp="1"/>
          </p:cNvSpPr>
          <p:nvPr>
            <p:ph type="title"/>
          </p:nvPr>
        </p:nvSpPr>
        <p:spPr/>
        <p:txBody>
          <a:bodyPr/>
          <a:lstStyle/>
          <a:p>
            <a:r>
              <a:rPr lang="en-US" altLang="zh-CN" dirty="0"/>
              <a:t>8.6 </a:t>
            </a:r>
            <a:r>
              <a:rPr lang="zh-CN" altLang="en-US" dirty="0"/>
              <a:t>数据缓存</a:t>
            </a:r>
            <a:r>
              <a:rPr lang="en-US" altLang="zh-CN" dirty="0"/>
              <a:t>Cache</a:t>
            </a:r>
            <a:endParaRPr lang="zh-CN" altLang="en-US" dirty="0"/>
          </a:p>
        </p:txBody>
      </p:sp>
      <p:sp>
        <p:nvSpPr>
          <p:cNvPr id="3" name="内容占位符 2">
            <a:extLst>
              <a:ext uri="{FF2B5EF4-FFF2-40B4-BE49-F238E27FC236}">
                <a16:creationId xmlns:a16="http://schemas.microsoft.com/office/drawing/2014/main" id="{3555E4D8-965E-411B-82DB-8AEBD6D09C6A}"/>
              </a:ext>
            </a:extLst>
          </p:cNvPr>
          <p:cNvSpPr>
            <a:spLocks noGrp="1"/>
          </p:cNvSpPr>
          <p:nvPr>
            <p:ph idx="1"/>
          </p:nvPr>
        </p:nvSpPr>
        <p:spPr/>
        <p:txBody>
          <a:bodyPr/>
          <a:lstStyle/>
          <a:p>
            <a:r>
              <a:rPr lang="en-US" altLang="zh-CN" dirty="0"/>
              <a:t>8.6.1 Spring</a:t>
            </a:r>
            <a:r>
              <a:rPr lang="zh-CN" altLang="en-US" dirty="0"/>
              <a:t>缓存支持</a:t>
            </a:r>
            <a:endParaRPr lang="en-US" altLang="zh-CN" dirty="0"/>
          </a:p>
          <a:p>
            <a:r>
              <a:rPr lang="en-US" altLang="zh-CN" dirty="0"/>
              <a:t>8.6.2 Spring Boot</a:t>
            </a:r>
            <a:r>
              <a:rPr lang="zh-CN" altLang="en-US" dirty="0"/>
              <a:t>缓存支持</a:t>
            </a:r>
            <a:endParaRPr lang="en-US" altLang="zh-CN" dirty="0"/>
          </a:p>
          <a:p>
            <a:r>
              <a:rPr lang="en-US" altLang="zh-CN" dirty="0">
                <a:solidFill>
                  <a:srgbClr val="C00000"/>
                </a:solidFill>
              </a:rPr>
              <a:t>8.6.3 </a:t>
            </a:r>
            <a:r>
              <a:rPr lang="zh-CN" altLang="en-US" dirty="0">
                <a:solidFill>
                  <a:srgbClr val="C00000"/>
                </a:solidFill>
              </a:rPr>
              <a:t>使用</a:t>
            </a:r>
            <a:r>
              <a:rPr lang="en-US" altLang="zh-CN" dirty="0">
                <a:solidFill>
                  <a:srgbClr val="C00000"/>
                </a:solidFill>
              </a:rPr>
              <a:t>Redis Cache</a:t>
            </a:r>
            <a:endParaRPr lang="zh-CN" altLang="en-US" dirty="0">
              <a:solidFill>
                <a:srgbClr val="C00000"/>
              </a:solidFill>
            </a:endParaRPr>
          </a:p>
        </p:txBody>
      </p:sp>
      <p:sp>
        <p:nvSpPr>
          <p:cNvPr id="4" name="灯片编号占位符 3">
            <a:extLst>
              <a:ext uri="{FF2B5EF4-FFF2-40B4-BE49-F238E27FC236}">
                <a16:creationId xmlns:a16="http://schemas.microsoft.com/office/drawing/2014/main" id="{C10B30FF-7ECB-41AE-AF05-B08E1A3413F0}"/>
              </a:ext>
            </a:extLst>
          </p:cNvPr>
          <p:cNvSpPr>
            <a:spLocks noGrp="1"/>
          </p:cNvSpPr>
          <p:nvPr>
            <p:ph type="sldNum" sz="quarter" idx="12"/>
          </p:nvPr>
        </p:nvSpPr>
        <p:spPr/>
        <p:txBody>
          <a:bodyPr/>
          <a:lstStyle/>
          <a:p>
            <a:fld id="{8D4D1E41-7A09-AB4A-A4E1-09765ADA2698}" type="slidenum">
              <a:rPr kumimoji="1" lang="zh-CN" altLang="en-US" smtClean="0"/>
              <a:pPr/>
              <a:t>159</a:t>
            </a:fld>
            <a:endParaRPr kumimoji="1" lang="zh-CN" altLang="en-US" dirty="0"/>
          </a:p>
        </p:txBody>
      </p:sp>
    </p:spTree>
    <p:extLst>
      <p:ext uri="{BB962C8B-B14F-4D97-AF65-F5344CB8AC3E}">
        <p14:creationId xmlns:p14="http://schemas.microsoft.com/office/powerpoint/2010/main" val="40859427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48B11-A5B9-41A8-8D65-0507C65AAE1D}"/>
              </a:ext>
            </a:extLst>
          </p:cNvPr>
          <p:cNvSpPr>
            <a:spLocks noGrp="1"/>
          </p:cNvSpPr>
          <p:nvPr>
            <p:ph type="title"/>
          </p:nvPr>
        </p:nvSpPr>
        <p:spPr/>
        <p:txBody>
          <a:bodyPr/>
          <a:lstStyle/>
          <a:p>
            <a:r>
              <a:rPr lang="en-US" altLang="zh-CN" dirty="0"/>
              <a:t>8.6.3 </a:t>
            </a:r>
            <a:r>
              <a:rPr lang="zh-CN" altLang="en-US" dirty="0"/>
              <a:t>使用</a:t>
            </a:r>
            <a:r>
              <a:rPr lang="en-US" altLang="zh-CN" dirty="0"/>
              <a:t>Redis Cache</a:t>
            </a:r>
            <a:endParaRPr lang="zh-CN" altLang="en-US" dirty="0"/>
          </a:p>
        </p:txBody>
      </p:sp>
      <p:sp>
        <p:nvSpPr>
          <p:cNvPr id="3" name="内容占位符 2">
            <a:extLst>
              <a:ext uri="{FF2B5EF4-FFF2-40B4-BE49-F238E27FC236}">
                <a16:creationId xmlns:a16="http://schemas.microsoft.com/office/drawing/2014/main" id="{2AA3BEB1-317E-4E2E-A484-BB6A6CDE3487}"/>
              </a:ext>
            </a:extLst>
          </p:cNvPr>
          <p:cNvSpPr>
            <a:spLocks noGrp="1"/>
          </p:cNvSpPr>
          <p:nvPr>
            <p:ph idx="1"/>
          </p:nvPr>
        </p:nvSpPr>
        <p:spPr/>
        <p:txBody>
          <a:bodyPr/>
          <a:lstStyle/>
          <a:p>
            <a:r>
              <a:rPr lang="zh-CN" altLang="en-US" dirty="0"/>
              <a:t>在</a:t>
            </a:r>
            <a:r>
              <a:rPr lang="en-US" altLang="zh-CN" dirty="0"/>
              <a:t>Spring Boot</a:t>
            </a:r>
            <a:r>
              <a:rPr lang="zh-CN" altLang="en-US" dirty="0"/>
              <a:t>中使用</a:t>
            </a:r>
            <a:r>
              <a:rPr lang="en-US" altLang="zh-CN" dirty="0">
                <a:solidFill>
                  <a:srgbClr val="C00000"/>
                </a:solidFill>
              </a:rPr>
              <a:t>Redis Cache</a:t>
            </a:r>
            <a:r>
              <a:rPr lang="zh-CN" altLang="en-US" dirty="0"/>
              <a:t>，只需添加</a:t>
            </a:r>
            <a:r>
              <a:rPr lang="en-US" altLang="zh-CN" dirty="0">
                <a:solidFill>
                  <a:srgbClr val="C00000"/>
                </a:solidFill>
              </a:rPr>
              <a:t>spring-boot-starter-data-</a:t>
            </a:r>
            <a:r>
              <a:rPr lang="en-US" altLang="zh-CN" dirty="0" err="1">
                <a:solidFill>
                  <a:srgbClr val="C00000"/>
                </a:solidFill>
              </a:rPr>
              <a:t>redis</a:t>
            </a:r>
            <a:r>
              <a:rPr lang="zh-CN" altLang="en-US" dirty="0"/>
              <a:t>依赖即可。</a:t>
            </a:r>
            <a:endParaRPr lang="en-US" altLang="zh-CN"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8-13】</a:t>
            </a:r>
            <a:r>
              <a:rPr lang="zh-CN" altLang="en-US" dirty="0"/>
              <a:t>在</a:t>
            </a:r>
            <a:r>
              <a:rPr lang="en-US" altLang="zh-CN" dirty="0"/>
              <a:t>8.5.3</a:t>
            </a:r>
            <a:r>
              <a:rPr lang="zh-CN" altLang="en-US" dirty="0"/>
              <a:t>的例子</a:t>
            </a:r>
            <a:r>
              <a:rPr lang="en-US" altLang="zh-CN" dirty="0"/>
              <a:t>【8-11】</a:t>
            </a:r>
            <a:r>
              <a:rPr lang="zh-CN" altLang="en-US" dirty="0"/>
              <a:t>的基础上，测试</a:t>
            </a:r>
            <a:r>
              <a:rPr lang="en-US" altLang="zh-CN" dirty="0">
                <a:solidFill>
                  <a:srgbClr val="C00000"/>
                </a:solidFill>
              </a:rPr>
              <a:t>Redis Cache</a:t>
            </a:r>
            <a:r>
              <a:rPr lang="zh-CN" altLang="en-US" dirty="0"/>
              <a:t>。</a:t>
            </a:r>
          </a:p>
        </p:txBody>
      </p:sp>
      <p:sp>
        <p:nvSpPr>
          <p:cNvPr id="4" name="灯片编号占位符 3">
            <a:extLst>
              <a:ext uri="{FF2B5EF4-FFF2-40B4-BE49-F238E27FC236}">
                <a16:creationId xmlns:a16="http://schemas.microsoft.com/office/drawing/2014/main" id="{36BAB285-E112-468A-9FA1-321BB0F9C237}"/>
              </a:ext>
            </a:extLst>
          </p:cNvPr>
          <p:cNvSpPr>
            <a:spLocks noGrp="1"/>
          </p:cNvSpPr>
          <p:nvPr>
            <p:ph type="sldNum" sz="quarter" idx="12"/>
          </p:nvPr>
        </p:nvSpPr>
        <p:spPr/>
        <p:txBody>
          <a:bodyPr/>
          <a:lstStyle/>
          <a:p>
            <a:fld id="{8D4D1E41-7A09-AB4A-A4E1-09765ADA2698}" type="slidenum">
              <a:rPr kumimoji="1" lang="zh-CN" altLang="en-US" smtClean="0"/>
              <a:pPr/>
              <a:t>160</a:t>
            </a:fld>
            <a:endParaRPr kumimoji="1" lang="zh-CN" altLang="en-US" dirty="0"/>
          </a:p>
        </p:txBody>
      </p:sp>
    </p:spTree>
    <p:extLst>
      <p:ext uri="{BB962C8B-B14F-4D97-AF65-F5344CB8AC3E}">
        <p14:creationId xmlns:p14="http://schemas.microsoft.com/office/powerpoint/2010/main" val="198175776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34E6D-DA33-4D45-B261-062BF5DA4E82}"/>
              </a:ext>
            </a:extLst>
          </p:cNvPr>
          <p:cNvSpPr>
            <a:spLocks noGrp="1"/>
          </p:cNvSpPr>
          <p:nvPr>
            <p:ph type="title"/>
          </p:nvPr>
        </p:nvSpPr>
        <p:spPr/>
        <p:txBody>
          <a:bodyPr>
            <a:normAutofit/>
          </a:bodyPr>
          <a:lstStyle/>
          <a:p>
            <a:r>
              <a:rPr lang="en-US" altLang="zh-CN" sz="3200" dirty="0"/>
              <a:t>1</a:t>
            </a:r>
            <a:r>
              <a:rPr lang="zh-CN" altLang="en-US" sz="3200" dirty="0"/>
              <a:t>．使用</a:t>
            </a:r>
            <a:r>
              <a:rPr lang="en-US" altLang="zh-CN" sz="3200" dirty="0"/>
              <a:t>@Cacheable</a:t>
            </a:r>
            <a:r>
              <a:rPr lang="zh-CN" altLang="en-US" sz="3200" dirty="0"/>
              <a:t>注解修改控制器方法</a:t>
            </a:r>
          </a:p>
        </p:txBody>
      </p:sp>
      <p:sp>
        <p:nvSpPr>
          <p:cNvPr id="4" name="灯片编号占位符 3">
            <a:extLst>
              <a:ext uri="{FF2B5EF4-FFF2-40B4-BE49-F238E27FC236}">
                <a16:creationId xmlns:a16="http://schemas.microsoft.com/office/drawing/2014/main" id="{CA59811D-2E3E-4E9C-B73D-F288A8271202}"/>
              </a:ext>
            </a:extLst>
          </p:cNvPr>
          <p:cNvSpPr>
            <a:spLocks noGrp="1"/>
          </p:cNvSpPr>
          <p:nvPr>
            <p:ph type="sldNum" sz="quarter" idx="12"/>
          </p:nvPr>
        </p:nvSpPr>
        <p:spPr/>
        <p:txBody>
          <a:bodyPr/>
          <a:lstStyle/>
          <a:p>
            <a:fld id="{8D4D1E41-7A09-AB4A-A4E1-09765ADA2698}" type="slidenum">
              <a:rPr kumimoji="1" lang="zh-CN" altLang="en-US" smtClean="0"/>
              <a:pPr/>
              <a:t>161</a:t>
            </a:fld>
            <a:endParaRPr kumimoji="1" lang="zh-CN" altLang="en-US" dirty="0"/>
          </a:p>
        </p:txBody>
      </p:sp>
      <p:sp>
        <p:nvSpPr>
          <p:cNvPr id="5" name="文本框 4">
            <a:extLst>
              <a:ext uri="{FF2B5EF4-FFF2-40B4-BE49-F238E27FC236}">
                <a16:creationId xmlns:a16="http://schemas.microsoft.com/office/drawing/2014/main" id="{A0FDF2A1-32A7-4332-B4DD-CFB700EDC4CB}"/>
              </a:ext>
            </a:extLst>
          </p:cNvPr>
          <p:cNvSpPr txBox="1"/>
          <p:nvPr/>
        </p:nvSpPr>
        <p:spPr>
          <a:xfrm>
            <a:off x="1307508" y="1608463"/>
            <a:ext cx="6268598" cy="2046714"/>
          </a:xfrm>
          <a:prstGeom prst="rect">
            <a:avLst/>
          </a:prstGeom>
          <a:noFill/>
          <a:ln>
            <a:solidFill>
              <a:srgbClr val="C00000"/>
            </a:solidFill>
          </a:ln>
        </p:spPr>
        <p:txBody>
          <a:bodyPr wrap="square" rtlCol="0">
            <a:spAutoFit/>
          </a:bodyPr>
          <a:lstStyle/>
          <a:p>
            <a:pPr indent="266700" algn="just">
              <a:spcBef>
                <a:spcPts val="600"/>
              </a:spcBef>
            </a:pPr>
            <a:r>
              <a:rPr lang="en-US" altLang="zh-CN" sz="1800" kern="100" dirty="0">
                <a:effectLst/>
                <a:latin typeface="Times New Roman" panose="02020603050405020304" pitchFamily="18" charset="0"/>
                <a:ea typeface="宋体" panose="02010600030101010101" pitchFamily="2" charset="-122"/>
              </a:rPr>
              <a:t>@RequestMapping("/getUname")</a:t>
            </a:r>
            <a:endParaRPr lang="en-US" altLang="zh-CN" kern="100" dirty="0">
              <a:latin typeface="Times New Roman" panose="02020603050405020304" pitchFamily="18" charset="0"/>
              <a:ea typeface="宋体" panose="02010600030101010101" pitchFamily="2" charset="-122"/>
            </a:endParaRPr>
          </a:p>
          <a:p>
            <a:pPr indent="266700" algn="just">
              <a:spcBef>
                <a:spcPts val="600"/>
              </a:spcBef>
            </a:pPr>
            <a:r>
              <a:rPr lang="en-US" altLang="zh-CN" sz="1800" b="1" kern="100" dirty="0">
                <a:solidFill>
                  <a:srgbClr val="C00000"/>
                </a:solidFill>
                <a:effectLst/>
                <a:latin typeface="Times New Roman" panose="02020603050405020304" pitchFamily="18" charset="0"/>
                <a:ea typeface="宋体" panose="02010600030101010101" pitchFamily="2" charset="-122"/>
              </a:rPr>
              <a:t>@Cacheable(value = "</a:t>
            </a:r>
            <a:r>
              <a:rPr lang="en-US" altLang="zh-CN" sz="1800" b="1" kern="100" dirty="0" err="1">
                <a:solidFill>
                  <a:srgbClr val="C00000"/>
                </a:solidFill>
                <a:effectLst/>
                <a:latin typeface="Times New Roman" panose="02020603050405020304" pitchFamily="18" charset="0"/>
                <a:ea typeface="宋体" panose="02010600030101010101" pitchFamily="2" charset="-122"/>
              </a:rPr>
              <a:t>myuname</a:t>
            </a:r>
            <a:r>
              <a:rPr lang="en-US" altLang="zh-CN" sz="1800" b="1" kern="100" dirty="0">
                <a:solidFill>
                  <a:srgbClr val="C00000"/>
                </a:solidFill>
                <a:effectLst/>
                <a:latin typeface="Times New Roman" panose="02020603050405020304" pitchFamily="18" charset="0"/>
                <a:ea typeface="宋体" panose="02010600030101010101" pitchFamily="2" charset="-122"/>
              </a:rPr>
              <a:t>")</a:t>
            </a:r>
            <a:endParaRPr lang="en-US" altLang="zh-CN" b="1" kern="100" dirty="0">
              <a:solidFill>
                <a:srgbClr val="C00000"/>
              </a:solidFill>
              <a:latin typeface="Times New Roman" panose="02020603050405020304" pitchFamily="18" charset="0"/>
              <a:ea typeface="宋体" panose="02010600030101010101" pitchFamily="2" charset="-122"/>
            </a:endParaRPr>
          </a:p>
          <a:p>
            <a:pPr indent="266700" algn="just">
              <a:spcBef>
                <a:spcPts val="600"/>
              </a:spcBef>
            </a:pPr>
            <a:r>
              <a:rPr lang="en-US" altLang="zh-CN" sz="1800" kern="100" dirty="0">
                <a:effectLst/>
                <a:latin typeface="Times New Roman" panose="02020603050405020304" pitchFamily="18" charset="0"/>
                <a:ea typeface="宋体" panose="02010600030101010101" pitchFamily="2" charset="-122"/>
              </a:rPr>
              <a:t>public String </a:t>
            </a:r>
            <a:r>
              <a:rPr lang="en-US" altLang="zh-CN" sz="1800" kern="100" dirty="0" err="1">
                <a:effectLst/>
                <a:latin typeface="Times New Roman" panose="02020603050405020304" pitchFamily="18" charset="0"/>
                <a:ea typeface="宋体" panose="02010600030101010101" pitchFamily="2" charset="-122"/>
              </a:rPr>
              <a:t>getUname</a:t>
            </a:r>
            <a:r>
              <a:rPr lang="en-US" altLang="zh-CN" sz="1800" kern="100" dirty="0">
                <a:effectLst/>
                <a:latin typeface="Times New Roman" panose="02020603050405020304" pitchFamily="18" charset="0"/>
                <a:ea typeface="宋体" panose="02010600030101010101" pitchFamily="2" charset="-122"/>
              </a:rPr>
              <a:t>(String key) {</a:t>
            </a:r>
            <a:endParaRPr lang="zh-CN" altLang="zh-CN" sz="1800" kern="100" dirty="0">
              <a:effectLst/>
              <a:latin typeface="Times New Roman" panose="02020603050405020304" pitchFamily="18" charset="0"/>
              <a:ea typeface="宋体" panose="02010600030101010101" pitchFamily="2" charset="-122"/>
            </a:endParaRPr>
          </a:p>
          <a:p>
            <a:pPr algn="just">
              <a:lnSpc>
                <a:spcPct val="150000"/>
              </a:lnSpc>
            </a:pPr>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System.out.println</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测试缓存</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	return </a:t>
            </a:r>
            <a:r>
              <a:rPr lang="en-US" altLang="zh-CN" sz="1800" kern="100" dirty="0" err="1">
                <a:effectLst/>
                <a:latin typeface="Times New Roman" panose="02020603050405020304" pitchFamily="18" charset="0"/>
                <a:ea typeface="宋体" panose="02010600030101010101" pitchFamily="2" charset="-122"/>
              </a:rPr>
              <a:t>studentRepository.getString</a:t>
            </a:r>
            <a:r>
              <a:rPr lang="en-US" altLang="zh-CN" sz="1800" kern="100" dirty="0">
                <a:effectLst/>
                <a:latin typeface="Times New Roman" panose="02020603050405020304" pitchFamily="18" charset="0"/>
                <a:ea typeface="宋体" panose="02010600030101010101" pitchFamily="2" charset="-122"/>
              </a:rPr>
              <a:t>(key);</a:t>
            </a:r>
            <a:endParaRPr lang="zh-CN" altLang="zh-CN" sz="1800" kern="100" dirty="0">
              <a:effectLst/>
              <a:latin typeface="Times New Roman" panose="02020603050405020304" pitchFamily="18" charset="0"/>
              <a:ea typeface="宋体" panose="02010600030101010101" pitchFamily="2" charset="-122"/>
            </a:endParaRPr>
          </a:p>
          <a:p>
            <a:pPr algn="just">
              <a:spcAft>
                <a:spcPts val="600"/>
              </a:spcAft>
            </a:pPr>
            <a:r>
              <a:rPr lang="en-US" altLang="zh-CN" kern="100" dirty="0">
                <a:latin typeface="Times New Roman" panose="02020603050405020304" pitchFamily="18" charset="0"/>
                <a:ea typeface="宋体" panose="02010600030101010101" pitchFamily="2" charset="-122"/>
              </a:rPr>
              <a:t>    </a:t>
            </a: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997231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1BB1CE4-FE72-4556-A322-8AE3233F120B}"/>
              </a:ext>
            </a:extLst>
          </p:cNvPr>
          <p:cNvSpPr>
            <a:spLocks noGrp="1"/>
          </p:cNvSpPr>
          <p:nvPr>
            <p:ph type="sldNum" sz="quarter" idx="12"/>
          </p:nvPr>
        </p:nvSpPr>
        <p:spPr/>
        <p:txBody>
          <a:bodyPr/>
          <a:lstStyle/>
          <a:p>
            <a:fld id="{8D4D1E41-7A09-AB4A-A4E1-09765ADA2698}" type="slidenum">
              <a:rPr kumimoji="1" lang="zh-CN" altLang="en-US" smtClean="0"/>
              <a:pPr/>
              <a:t>162</a:t>
            </a:fld>
            <a:endParaRPr kumimoji="1" lang="zh-CN" altLang="en-US" dirty="0"/>
          </a:p>
        </p:txBody>
      </p:sp>
      <p:sp>
        <p:nvSpPr>
          <p:cNvPr id="5" name="文本框 4">
            <a:extLst>
              <a:ext uri="{FF2B5EF4-FFF2-40B4-BE49-F238E27FC236}">
                <a16:creationId xmlns:a16="http://schemas.microsoft.com/office/drawing/2014/main" id="{2F416B21-ED3C-446F-83AF-3394B95E06BF}"/>
              </a:ext>
            </a:extLst>
          </p:cNvPr>
          <p:cNvSpPr txBox="1"/>
          <p:nvPr/>
        </p:nvSpPr>
        <p:spPr>
          <a:xfrm>
            <a:off x="1027367" y="1509311"/>
            <a:ext cx="10137265" cy="4692631"/>
          </a:xfrm>
          <a:prstGeom prst="rect">
            <a:avLst/>
          </a:prstGeom>
          <a:noFill/>
          <a:ln>
            <a:solidFill>
              <a:srgbClr val="C00000"/>
            </a:solidFill>
          </a:ln>
        </p:spPr>
        <p:txBody>
          <a:bodyPr wrap="square" rtlCol="0">
            <a:spAutoFit/>
          </a:bodyPr>
          <a:lstStyle/>
          <a:p>
            <a:pPr algn="just">
              <a:lnSpc>
                <a:spcPct val="150000"/>
              </a:lnSpc>
              <a:spcBef>
                <a:spcPts val="600"/>
              </a:spcBef>
              <a:spcAft>
                <a:spcPts val="600"/>
              </a:spcAft>
            </a:pPr>
            <a:r>
              <a:rPr lang="en-US" altLang="zh-CN" sz="2400" b="1" kern="100" dirty="0">
                <a:effectLst/>
                <a:latin typeface="Times New Roman" panose="02020603050405020304" pitchFamily="18" charset="0"/>
                <a:ea typeface="宋体" panose="02010600030101010101" pitchFamily="2" charset="-122"/>
              </a:rPr>
              <a:t>2</a:t>
            </a:r>
            <a:r>
              <a:rPr lang="zh-CN" altLang="zh-CN" sz="2400" b="1" kern="100" dirty="0">
                <a:effectLst/>
                <a:latin typeface="Times New Roman" panose="02020603050405020304" pitchFamily="18" charset="0"/>
                <a:ea typeface="宋体" panose="02010600030101010101" pitchFamily="2" charset="-122"/>
              </a:rPr>
              <a:t>．使用</a:t>
            </a:r>
            <a:r>
              <a:rPr lang="en-US" altLang="zh-CN" sz="2400" b="1" kern="100" dirty="0">
                <a:effectLst/>
                <a:latin typeface="Times New Roman" panose="02020603050405020304" pitchFamily="18" charset="0"/>
                <a:ea typeface="宋体" panose="02010600030101010101" pitchFamily="2" charset="-122"/>
              </a:rPr>
              <a:t>@EnableCaching</a:t>
            </a:r>
            <a:r>
              <a:rPr lang="zh-CN" altLang="zh-CN" sz="2400" b="1" kern="100" dirty="0">
                <a:effectLst/>
                <a:latin typeface="Times New Roman" panose="02020603050405020304" pitchFamily="18" charset="0"/>
                <a:ea typeface="宋体" panose="02010600030101010101" pitchFamily="2" charset="-122"/>
              </a:rPr>
              <a:t>注解开启缓存支持</a:t>
            </a:r>
            <a:endParaRPr lang="zh-CN" altLang="zh-CN" sz="2400" kern="100" dirty="0">
              <a:effectLst/>
              <a:latin typeface="Times New Roman" panose="02020603050405020304" pitchFamily="18" charset="0"/>
              <a:ea typeface="宋体" panose="02010600030101010101" pitchFamily="2" charset="-122"/>
            </a:endParaRPr>
          </a:p>
          <a:p>
            <a:pPr algn="just">
              <a:lnSpc>
                <a:spcPct val="150000"/>
              </a:lnSpc>
            </a:pPr>
            <a:r>
              <a:rPr lang="zh-CN" altLang="zh-CN" sz="2400" kern="100" dirty="0">
                <a:effectLst/>
                <a:latin typeface="Times New Roman" panose="02020603050405020304" pitchFamily="18" charset="0"/>
                <a:ea typeface="宋体" panose="02010600030101010101" pitchFamily="2" charset="-122"/>
              </a:rPr>
              <a:t>在应用程序的主类</a:t>
            </a:r>
            <a:r>
              <a:rPr lang="en-US" altLang="zh-CN" sz="2400" kern="100" dirty="0">
                <a:effectLst/>
                <a:latin typeface="Times New Roman" panose="02020603050405020304" pitchFamily="18" charset="0"/>
                <a:ea typeface="宋体" panose="02010600030101010101" pitchFamily="2" charset="-122"/>
              </a:rPr>
              <a:t>Ch88Application</a:t>
            </a:r>
            <a:r>
              <a:rPr lang="zh-CN" altLang="zh-CN" sz="2400" kern="100" dirty="0">
                <a:effectLst/>
                <a:latin typeface="Times New Roman" panose="02020603050405020304" pitchFamily="18" charset="0"/>
                <a:ea typeface="宋体" panose="02010600030101010101" pitchFamily="2" charset="-122"/>
              </a:rPr>
              <a:t>上使用</a:t>
            </a:r>
            <a:r>
              <a:rPr lang="en-US" altLang="zh-CN" sz="2400" b="1" kern="100" dirty="0">
                <a:effectLst/>
                <a:latin typeface="Times New Roman" panose="02020603050405020304" pitchFamily="18" charset="0"/>
                <a:ea typeface="宋体" panose="02010600030101010101" pitchFamily="2" charset="-122"/>
              </a:rPr>
              <a:t>@EnableCaching</a:t>
            </a:r>
            <a:r>
              <a:rPr lang="zh-CN" altLang="zh-CN" sz="2400" kern="100" dirty="0">
                <a:effectLst/>
                <a:latin typeface="Times New Roman" panose="02020603050405020304" pitchFamily="18" charset="0"/>
                <a:ea typeface="宋体" panose="02010600030101010101" pitchFamily="2" charset="-122"/>
              </a:rPr>
              <a:t>注解开启缓存支持。</a:t>
            </a:r>
          </a:p>
          <a:p>
            <a:pPr algn="just">
              <a:lnSpc>
                <a:spcPct val="150000"/>
              </a:lnSpc>
              <a:spcBef>
                <a:spcPts val="600"/>
              </a:spcBef>
              <a:spcAft>
                <a:spcPts val="600"/>
              </a:spcAft>
            </a:pPr>
            <a:r>
              <a:rPr lang="en-US" altLang="zh-CN" sz="2400" b="1" kern="100" dirty="0">
                <a:effectLst/>
                <a:latin typeface="Times New Roman" panose="02020603050405020304" pitchFamily="18" charset="0"/>
                <a:ea typeface="宋体" panose="02010600030101010101" pitchFamily="2" charset="-122"/>
              </a:rPr>
              <a:t>3</a:t>
            </a:r>
            <a:r>
              <a:rPr lang="zh-CN" altLang="zh-CN" sz="2400" b="1" kern="100" dirty="0">
                <a:effectLst/>
                <a:latin typeface="Times New Roman" panose="02020603050405020304" pitchFamily="18" charset="0"/>
                <a:ea typeface="宋体" panose="02010600030101010101" pitchFamily="2" charset="-122"/>
              </a:rPr>
              <a:t>．测试</a:t>
            </a:r>
            <a:r>
              <a:rPr lang="en-US" altLang="zh-CN" sz="2400" b="1" kern="100" dirty="0">
                <a:effectLst/>
                <a:latin typeface="Times New Roman" panose="02020603050405020304" pitchFamily="18" charset="0"/>
                <a:ea typeface="宋体" panose="02010600030101010101" pitchFamily="2" charset="-122"/>
              </a:rPr>
              <a:t>Redis Cache</a:t>
            </a:r>
            <a:endParaRPr lang="zh-CN" altLang="zh-CN" sz="2400" kern="100" dirty="0">
              <a:effectLst/>
              <a:latin typeface="Times New Roman" panose="02020603050405020304" pitchFamily="18" charset="0"/>
              <a:ea typeface="宋体" panose="02010600030101010101" pitchFamily="2" charset="-122"/>
            </a:endParaRPr>
          </a:p>
          <a:p>
            <a:pPr>
              <a:lnSpc>
                <a:spcPct val="150000"/>
              </a:lnSpc>
            </a:pP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启动应用程序的主类后，多次访问“</a:t>
            </a:r>
            <a:r>
              <a:rPr lang="en-US" altLang="zh-CN" sz="2400" b="1" kern="100" dirty="0">
                <a:solidFill>
                  <a:srgbClr val="C00000"/>
                </a:solidFill>
                <a:effectLst/>
                <a:latin typeface="Times New Roman" panose="02020603050405020304" pitchFamily="18" charset="0"/>
                <a:ea typeface="宋体" panose="02010600030101010101" pitchFamily="2" charset="-122"/>
              </a:rPr>
              <a:t>http://localhost:8080/getUname?key=uname</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”，但“测试缓存”字样在控制台</a:t>
            </a:r>
            <a:r>
              <a:rPr lang="zh-CN" altLang="zh-CN" sz="2400" b="1"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仅打印一次</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，页面</a:t>
            </a:r>
            <a:r>
              <a:rPr lang="zh-CN" altLang="zh-CN" sz="2400" b="1"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查询结果不变</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。这说明，</a:t>
            </a:r>
            <a:r>
              <a:rPr lang="zh-CN" altLang="zh-CN" sz="24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只有第一次访问时</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，调用了</a:t>
            </a:r>
            <a:r>
              <a:rPr lang="zh-CN" altLang="zh-CN" sz="24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查询方法</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，后面</a:t>
            </a:r>
            <a:r>
              <a:rPr lang="zh-CN" altLang="zh-CN" sz="24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多次访问都是从缓存直接获得数据</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a:p>
        </p:txBody>
      </p:sp>
    </p:spTree>
    <p:extLst>
      <p:ext uri="{BB962C8B-B14F-4D97-AF65-F5344CB8AC3E}">
        <p14:creationId xmlns:p14="http://schemas.microsoft.com/office/powerpoint/2010/main" val="58570551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EFC88-15A8-8F47-A008-BBB6B0BEC7A2}"/>
              </a:ext>
            </a:extLst>
          </p:cNvPr>
          <p:cNvSpPr>
            <a:spLocks noGrp="1"/>
          </p:cNvSpPr>
          <p:nvPr>
            <p:ph type="title"/>
          </p:nvPr>
        </p:nvSpPr>
        <p:spPr/>
        <p:txBody>
          <a:bodyPr/>
          <a:lstStyle/>
          <a:p>
            <a:r>
              <a:rPr kumimoji="1" lang="zh-CN" altLang="en-US" dirty="0"/>
              <a:t>本章总结</a:t>
            </a:r>
          </a:p>
        </p:txBody>
      </p:sp>
      <p:sp>
        <p:nvSpPr>
          <p:cNvPr id="3" name="内容占位符 2">
            <a:extLst>
              <a:ext uri="{FF2B5EF4-FFF2-40B4-BE49-F238E27FC236}">
                <a16:creationId xmlns:a16="http://schemas.microsoft.com/office/drawing/2014/main" id="{8D01C0D4-2EC3-7D4D-AAC5-3C4CCB3DBC8F}"/>
              </a:ext>
            </a:extLst>
          </p:cNvPr>
          <p:cNvSpPr>
            <a:spLocks noGrp="1"/>
          </p:cNvSpPr>
          <p:nvPr>
            <p:ph idx="1"/>
          </p:nvPr>
        </p:nvSpPr>
        <p:spPr/>
        <p:txBody>
          <a:bodyPr>
            <a:normAutofit/>
          </a:bodyPr>
          <a:lstStyle/>
          <a:p>
            <a:pPr>
              <a:lnSpc>
                <a:spcPct val="120000"/>
              </a:lnSpc>
            </a:pPr>
            <a:r>
              <a:rPr kumimoji="1" lang="zh-CN" altLang="en-US" dirty="0"/>
              <a:t>本章讲解了</a:t>
            </a:r>
            <a:r>
              <a:rPr kumimoji="1" lang="en-US" altLang="zh-CN" dirty="0">
                <a:solidFill>
                  <a:srgbClr val="C00000"/>
                </a:solidFill>
              </a:rPr>
              <a:t>Spring Data JPA</a:t>
            </a:r>
            <a:r>
              <a:rPr kumimoji="1" lang="zh-CN" altLang="en-US" dirty="0"/>
              <a:t>、</a:t>
            </a:r>
            <a:r>
              <a:rPr kumimoji="1" lang="en-US" altLang="zh-CN" dirty="0">
                <a:solidFill>
                  <a:srgbClr val="C00000"/>
                </a:solidFill>
              </a:rPr>
              <a:t>Spring Boot</a:t>
            </a:r>
            <a:r>
              <a:rPr kumimoji="1" lang="zh-CN" altLang="en-US" dirty="0">
                <a:solidFill>
                  <a:srgbClr val="C00000"/>
                </a:solidFill>
              </a:rPr>
              <a:t>整合</a:t>
            </a:r>
            <a:r>
              <a:rPr kumimoji="1" lang="en-US" altLang="zh-CN" dirty="0" err="1">
                <a:solidFill>
                  <a:srgbClr val="C00000"/>
                </a:solidFill>
              </a:rPr>
              <a:t>MyBatis</a:t>
            </a:r>
            <a:r>
              <a:rPr kumimoji="1" lang="zh-CN" altLang="en-US" dirty="0"/>
              <a:t>以及</a:t>
            </a:r>
            <a:r>
              <a:rPr kumimoji="1" lang="zh-CN" altLang="en-US" dirty="0">
                <a:solidFill>
                  <a:srgbClr val="C00000"/>
                </a:solidFill>
              </a:rPr>
              <a:t>数据缓存</a:t>
            </a:r>
            <a:r>
              <a:rPr kumimoji="1" lang="en-US" altLang="zh-CN" dirty="0">
                <a:solidFill>
                  <a:srgbClr val="C00000"/>
                </a:solidFill>
              </a:rPr>
              <a:t>Cache</a:t>
            </a:r>
            <a:r>
              <a:rPr kumimoji="1" lang="zh-CN" altLang="en-US" dirty="0"/>
              <a:t>。</a:t>
            </a:r>
            <a:endParaRPr kumimoji="1" lang="en-US" altLang="zh-CN" dirty="0"/>
          </a:p>
          <a:p>
            <a:pPr>
              <a:lnSpc>
                <a:spcPct val="120000"/>
              </a:lnSpc>
            </a:pPr>
            <a:r>
              <a:rPr kumimoji="1" lang="zh-CN" altLang="en-US" dirty="0"/>
              <a:t>掌握</a:t>
            </a:r>
            <a:r>
              <a:rPr kumimoji="1" lang="en-US" altLang="zh-CN" dirty="0">
                <a:solidFill>
                  <a:srgbClr val="C00000"/>
                </a:solidFill>
              </a:rPr>
              <a:t>Spring Data JPA</a:t>
            </a:r>
            <a:r>
              <a:rPr kumimoji="1" lang="zh-CN" altLang="en-US" dirty="0">
                <a:solidFill>
                  <a:srgbClr val="C00000"/>
                </a:solidFill>
              </a:rPr>
              <a:t>的使用方法</a:t>
            </a:r>
            <a:r>
              <a:rPr kumimoji="1" lang="zh-CN" altLang="en-US" dirty="0"/>
              <a:t>。</a:t>
            </a:r>
            <a:endParaRPr kumimoji="1" lang="en-US" altLang="zh-CN" dirty="0"/>
          </a:p>
          <a:p>
            <a:pPr>
              <a:lnSpc>
                <a:spcPct val="120000"/>
              </a:lnSpc>
            </a:pPr>
            <a:r>
              <a:rPr kumimoji="1" lang="zh-CN" altLang="en-US" dirty="0"/>
              <a:t>掌握</a:t>
            </a:r>
            <a:r>
              <a:rPr kumimoji="1" lang="en-US" altLang="zh-CN" dirty="0">
                <a:solidFill>
                  <a:srgbClr val="C00000"/>
                </a:solidFill>
              </a:rPr>
              <a:t>Spring Boot</a:t>
            </a:r>
            <a:r>
              <a:rPr kumimoji="1" lang="zh-CN" altLang="en-US" dirty="0">
                <a:solidFill>
                  <a:srgbClr val="C00000"/>
                </a:solidFill>
              </a:rPr>
              <a:t>整合</a:t>
            </a:r>
            <a:r>
              <a:rPr kumimoji="1" lang="en-US" altLang="zh-CN" dirty="0" err="1">
                <a:solidFill>
                  <a:srgbClr val="C00000"/>
                </a:solidFill>
              </a:rPr>
              <a:t>MyBatis</a:t>
            </a:r>
            <a:r>
              <a:rPr kumimoji="1" lang="zh-CN" altLang="en-US" dirty="0"/>
              <a:t>。</a:t>
            </a:r>
            <a:endParaRPr kumimoji="1" lang="en-US" altLang="zh-CN" dirty="0"/>
          </a:p>
          <a:p>
            <a:pPr>
              <a:lnSpc>
                <a:spcPct val="120000"/>
              </a:lnSpc>
            </a:pPr>
            <a:r>
              <a:rPr kumimoji="1" lang="zh-CN" altLang="en-US" dirty="0"/>
              <a:t>理解数据缓存</a:t>
            </a:r>
            <a:r>
              <a:rPr kumimoji="1" lang="en-US" altLang="zh-CN" dirty="0"/>
              <a:t>Cache</a:t>
            </a:r>
            <a:r>
              <a:rPr kumimoji="1" lang="zh-CN" altLang="en-US"/>
              <a:t>的基本原理。</a:t>
            </a:r>
          </a:p>
          <a:p>
            <a:pPr>
              <a:lnSpc>
                <a:spcPct val="120000"/>
              </a:lnSpc>
            </a:pPr>
            <a:endParaRPr kumimoji="1" lang="en-US" altLang="zh-CN" dirty="0"/>
          </a:p>
          <a:p>
            <a:pPr>
              <a:lnSpc>
                <a:spcPct val="120000"/>
              </a:lnSpc>
            </a:pPr>
            <a:endParaRPr kumimoji="1" lang="en-US" altLang="zh-CN" dirty="0"/>
          </a:p>
          <a:p>
            <a:pPr>
              <a:lnSpc>
                <a:spcPct val="120000"/>
              </a:lnSpc>
            </a:pPr>
            <a:endParaRPr kumimoji="1" lang="en-US" altLang="zh-CN" dirty="0"/>
          </a:p>
        </p:txBody>
      </p:sp>
      <p:sp>
        <p:nvSpPr>
          <p:cNvPr id="5" name="灯片编号占位符 4">
            <a:extLst>
              <a:ext uri="{FF2B5EF4-FFF2-40B4-BE49-F238E27FC236}">
                <a16:creationId xmlns:a16="http://schemas.microsoft.com/office/drawing/2014/main" id="{8FE33C2B-DFEA-AB45-B09F-58B1C2A169C6}"/>
              </a:ext>
            </a:extLst>
          </p:cNvPr>
          <p:cNvSpPr>
            <a:spLocks noGrp="1"/>
          </p:cNvSpPr>
          <p:nvPr>
            <p:ph type="sldNum" sz="quarter" idx="12"/>
          </p:nvPr>
        </p:nvSpPr>
        <p:spPr/>
        <p:txBody>
          <a:bodyPr/>
          <a:lstStyle/>
          <a:p>
            <a:fld id="{8D4D1E41-7A09-AB4A-A4E1-09765ADA2698}" type="slidenum">
              <a:rPr kumimoji="1" lang="zh-CN" altLang="en-US" smtClean="0"/>
              <a:pPr/>
              <a:t>163</a:t>
            </a:fld>
            <a:endParaRPr kumimoji="1" lang="zh-CN" altLang="en-US" dirty="0"/>
          </a:p>
        </p:txBody>
      </p:sp>
    </p:spTree>
    <p:extLst>
      <p:ext uri="{BB962C8B-B14F-4D97-AF65-F5344CB8AC3E}">
        <p14:creationId xmlns:p14="http://schemas.microsoft.com/office/powerpoint/2010/main" val="169746129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DB0DF-AF70-4F66-B8C5-4EF0BD39E428}"/>
              </a:ext>
            </a:extLst>
          </p:cNvPr>
          <p:cNvSpPr>
            <a:spLocks noGrp="1"/>
          </p:cNvSpPr>
          <p:nvPr>
            <p:ph type="title"/>
          </p:nvPr>
        </p:nvSpPr>
        <p:spPr/>
        <p:txBody>
          <a:bodyPr/>
          <a:lstStyle/>
          <a:p>
            <a:r>
              <a:rPr lang="zh-CN" altLang="en-US" dirty="0"/>
              <a:t>致谢</a:t>
            </a:r>
          </a:p>
        </p:txBody>
      </p:sp>
      <p:sp>
        <p:nvSpPr>
          <p:cNvPr id="4" name="灯片编号占位符 3">
            <a:extLst>
              <a:ext uri="{FF2B5EF4-FFF2-40B4-BE49-F238E27FC236}">
                <a16:creationId xmlns:a16="http://schemas.microsoft.com/office/drawing/2014/main" id="{C32DC72F-A62E-4E42-BCF6-2740B9D22990}"/>
              </a:ext>
            </a:extLst>
          </p:cNvPr>
          <p:cNvSpPr>
            <a:spLocks noGrp="1"/>
          </p:cNvSpPr>
          <p:nvPr>
            <p:ph type="sldNum" sz="quarter" idx="12"/>
          </p:nvPr>
        </p:nvSpPr>
        <p:spPr/>
        <p:txBody>
          <a:bodyPr/>
          <a:lstStyle/>
          <a:p>
            <a:fld id="{8D4D1E41-7A09-AB4A-A4E1-09765ADA2698}" type="slidenum">
              <a:rPr kumimoji="1" lang="zh-CN" altLang="en-US" smtClean="0"/>
              <a:pPr/>
              <a:t>164</a:t>
            </a:fld>
            <a:endParaRPr kumimoji="1" lang="zh-CN" altLang="en-US" dirty="0"/>
          </a:p>
        </p:txBody>
      </p:sp>
      <p:sp>
        <p:nvSpPr>
          <p:cNvPr id="5" name="文本框 4">
            <a:extLst>
              <a:ext uri="{FF2B5EF4-FFF2-40B4-BE49-F238E27FC236}">
                <a16:creationId xmlns:a16="http://schemas.microsoft.com/office/drawing/2014/main" id="{705D0883-FBF8-4232-A6F1-21B2608F268F}"/>
              </a:ext>
            </a:extLst>
          </p:cNvPr>
          <p:cNvSpPr txBox="1"/>
          <p:nvPr/>
        </p:nvSpPr>
        <p:spPr>
          <a:xfrm>
            <a:off x="3988106" y="2751954"/>
            <a:ext cx="3966071" cy="1107996"/>
          </a:xfrm>
          <a:prstGeom prst="rect">
            <a:avLst/>
          </a:prstGeom>
          <a:noFill/>
        </p:spPr>
        <p:txBody>
          <a:bodyPr wrap="square" rtlCol="0">
            <a:spAutoFit/>
          </a:bodyPr>
          <a:lstStyle/>
          <a:p>
            <a:pPr algn="ctr"/>
            <a:r>
              <a:rPr lang="en-US" altLang="zh-CN" sz="6600" dirty="0">
                <a:latin typeface="微软雅黑" panose="020B0503020204020204" pitchFamily="34" charset="-122"/>
                <a:ea typeface="微软雅黑" panose="020B0503020204020204" pitchFamily="34" charset="-122"/>
              </a:rPr>
              <a:t>Thanks!!!</a:t>
            </a:r>
            <a:endParaRPr lang="zh-CN" altLang="en-US" sz="6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3319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40D14-7715-4CAC-ACE7-15DCDB01BF8E}"/>
              </a:ext>
            </a:extLst>
          </p:cNvPr>
          <p:cNvSpPr>
            <a:spLocks noGrp="1"/>
          </p:cNvSpPr>
          <p:nvPr>
            <p:ph type="title"/>
          </p:nvPr>
        </p:nvSpPr>
        <p:spPr/>
        <p:txBody>
          <a:bodyPr>
            <a:normAutofit/>
          </a:bodyPr>
          <a:lstStyle/>
          <a:p>
            <a:r>
              <a:rPr lang="en-US" altLang="zh-CN" sz="2400" dirty="0"/>
              <a:t>4</a:t>
            </a:r>
            <a:r>
              <a:rPr lang="zh-CN" altLang="en-US" sz="2400" dirty="0"/>
              <a:t>）设置</a:t>
            </a:r>
            <a:r>
              <a:rPr lang="en-US" altLang="zh-CN" sz="2400" dirty="0"/>
              <a:t>Web</a:t>
            </a:r>
            <a:r>
              <a:rPr lang="zh-CN" altLang="en-US" sz="2400" dirty="0"/>
              <a:t>应用</a:t>
            </a:r>
            <a:r>
              <a:rPr lang="en-US" altLang="zh-CN" sz="2400" dirty="0"/>
              <a:t>ch8_1</a:t>
            </a:r>
            <a:r>
              <a:rPr lang="zh-CN" altLang="en-US" sz="2400" dirty="0"/>
              <a:t>的上下文路径及数据源配置信息</a:t>
            </a:r>
          </a:p>
        </p:txBody>
      </p:sp>
      <p:sp>
        <p:nvSpPr>
          <p:cNvPr id="4" name="灯片编号占位符 3">
            <a:extLst>
              <a:ext uri="{FF2B5EF4-FFF2-40B4-BE49-F238E27FC236}">
                <a16:creationId xmlns:a16="http://schemas.microsoft.com/office/drawing/2014/main" id="{5A5D3A07-1082-4EB7-B71D-584296DE4635}"/>
              </a:ext>
            </a:extLst>
          </p:cNvPr>
          <p:cNvSpPr>
            <a:spLocks noGrp="1"/>
          </p:cNvSpPr>
          <p:nvPr>
            <p:ph type="sldNum" sz="quarter" idx="12"/>
          </p:nvPr>
        </p:nvSpPr>
        <p:spPr/>
        <p:txBody>
          <a:bodyPr/>
          <a:lstStyle/>
          <a:p>
            <a:fld id="{8D4D1E41-7A09-AB4A-A4E1-09765ADA2698}" type="slidenum">
              <a:rPr kumimoji="1" lang="zh-CN" altLang="en-US" smtClean="0"/>
              <a:pPr/>
              <a:t>16</a:t>
            </a:fld>
            <a:endParaRPr kumimoji="1" lang="zh-CN" altLang="en-US" dirty="0"/>
          </a:p>
        </p:txBody>
      </p:sp>
      <p:sp>
        <p:nvSpPr>
          <p:cNvPr id="5" name="文本框 4">
            <a:extLst>
              <a:ext uri="{FF2B5EF4-FFF2-40B4-BE49-F238E27FC236}">
                <a16:creationId xmlns:a16="http://schemas.microsoft.com/office/drawing/2014/main" id="{E5AFBE80-3BEC-46C9-A366-4491BC6D105D}"/>
              </a:ext>
            </a:extLst>
          </p:cNvPr>
          <p:cNvSpPr txBox="1"/>
          <p:nvPr/>
        </p:nvSpPr>
        <p:spPr>
          <a:xfrm>
            <a:off x="969484" y="1366163"/>
            <a:ext cx="9298236" cy="5355312"/>
          </a:xfrm>
          <a:prstGeom prst="rect">
            <a:avLst/>
          </a:prstGeom>
          <a:noFill/>
          <a:ln>
            <a:solidFill>
              <a:srgbClr val="C00000"/>
            </a:solidFill>
          </a:ln>
        </p:spPr>
        <p:txBody>
          <a:bodyPr wrap="square" rtlCol="0">
            <a:spAutoFit/>
          </a:bodyPr>
          <a:lstStyle/>
          <a:p>
            <a:pPr marL="266700" algn="l"/>
            <a:r>
              <a:rPr lang="de-DE" altLang="zh-CN" sz="1800" kern="100" dirty="0">
                <a:effectLst/>
                <a:latin typeface="Times New Roman" panose="02020603050405020304" pitchFamily="18" charset="0"/>
                <a:ea typeface="宋体" panose="02010600030101010101" pitchFamily="2" charset="-122"/>
              </a:rPr>
              <a:t>server.servlet.context-path=/ch8_1</a:t>
            </a:r>
            <a:endParaRPr lang="zh-CN" altLang="zh-CN" sz="1800" kern="100" dirty="0">
              <a:effectLst/>
              <a:latin typeface="Times New Roman" panose="02020603050405020304" pitchFamily="18" charset="0"/>
              <a:ea typeface="宋体" panose="02010600030101010101" pitchFamily="2" charset="-122"/>
            </a:endParaRPr>
          </a:p>
          <a:p>
            <a:pPr marL="266700" algn="l"/>
            <a:r>
              <a:rPr lang="de-DE" altLang="zh-CN" sz="1800" kern="100" dirty="0">
                <a:effectLst/>
                <a:latin typeface="Times New Roman" panose="02020603050405020304" pitchFamily="18" charset="0"/>
                <a:ea typeface="宋体" panose="02010600030101010101" pitchFamily="2" charset="-122"/>
              </a:rPr>
              <a:t>spring.datasource.url=jdbc:mysql://localhost:3306/springbootjpa?characterEncoding=utf8</a:t>
            </a:r>
            <a:endParaRPr lang="zh-CN" altLang="zh-CN" sz="1800" kern="100" dirty="0">
              <a:effectLst/>
              <a:latin typeface="Times New Roman" panose="02020603050405020304" pitchFamily="18" charset="0"/>
              <a:ea typeface="宋体" panose="02010600030101010101" pitchFamily="2" charset="-122"/>
            </a:endParaRPr>
          </a:p>
          <a:p>
            <a:pPr marL="266700" algn="l"/>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数据库</a:t>
            </a:r>
            <a:r>
              <a:rPr lang="de-DE" altLang="zh-CN" sz="1800" kern="100" dirty="0">
                <a:effectLst/>
                <a:latin typeface="Times New Roman" panose="02020603050405020304" pitchFamily="18" charset="0"/>
                <a:ea typeface="宋体" panose="02010600030101010101" pitchFamily="2" charset="-122"/>
              </a:rPr>
              <a:t>MySQL</a:t>
            </a:r>
            <a:r>
              <a:rPr lang="zh-CN" altLang="zh-CN" sz="1800" kern="100" dirty="0">
                <a:effectLst/>
                <a:latin typeface="Times New Roman" panose="02020603050405020304" pitchFamily="18" charset="0"/>
                <a:ea typeface="宋体" panose="02010600030101010101" pitchFamily="2" charset="-122"/>
              </a:rPr>
              <a:t>为</a:t>
            </a:r>
            <a:r>
              <a:rPr lang="de-DE" altLang="zh-CN" sz="1800" kern="100" dirty="0">
                <a:effectLst/>
                <a:latin typeface="Times New Roman" panose="02020603050405020304" pitchFamily="18" charset="0"/>
                <a:ea typeface="宋体" panose="02010600030101010101" pitchFamily="2" charset="-122"/>
              </a:rPr>
              <a:t>8.x</a:t>
            </a:r>
            <a:r>
              <a:rPr lang="zh-CN" altLang="zh-CN" sz="1800" kern="100" dirty="0">
                <a:effectLst/>
                <a:latin typeface="Times New Roman" panose="02020603050405020304" pitchFamily="18" charset="0"/>
                <a:ea typeface="宋体" panose="02010600030101010101" pitchFamily="2" charset="-122"/>
              </a:rPr>
              <a:t>时，</a:t>
            </a:r>
            <a:r>
              <a:rPr lang="de-DE" altLang="zh-CN" sz="1800" kern="100" dirty="0">
                <a:effectLst/>
                <a:latin typeface="Times New Roman" panose="02020603050405020304" pitchFamily="18" charset="0"/>
                <a:ea typeface="宋体" panose="02010600030101010101" pitchFamily="2" charset="-122"/>
              </a:rPr>
              <a:t>url</a:t>
            </a:r>
            <a:r>
              <a:rPr lang="zh-CN" altLang="zh-CN" sz="1800" kern="100" dirty="0">
                <a:effectLst/>
                <a:latin typeface="Times New Roman" panose="02020603050405020304" pitchFamily="18" charset="0"/>
                <a:ea typeface="宋体" panose="02010600030101010101" pitchFamily="2" charset="-122"/>
              </a:rPr>
              <a:t>为</a:t>
            </a:r>
            <a:r>
              <a:rPr lang="de-DE" altLang="zh-CN" sz="1800" kern="100" dirty="0">
                <a:effectLst/>
                <a:latin typeface="Times New Roman" panose="02020603050405020304" pitchFamily="18" charset="0"/>
                <a:ea typeface="宋体" panose="02010600030101010101" pitchFamily="2" charset="-122"/>
              </a:rPr>
              <a:t>#jdbc:mysql://localhost:3306/springbootjpa?useSSL=false&amp;serverTimezone=Asia/Beijing&amp;characterEncodi#ng=utf-8</a:t>
            </a:r>
            <a:endParaRPr lang="zh-CN" altLang="zh-CN" sz="1800" kern="100" dirty="0">
              <a:effectLst/>
              <a:latin typeface="Times New Roman" panose="02020603050405020304" pitchFamily="18" charset="0"/>
              <a:ea typeface="宋体" panose="02010600030101010101" pitchFamily="2" charset="-122"/>
            </a:endParaRPr>
          </a:p>
          <a:p>
            <a:pPr marL="266700" algn="l"/>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数据库用户名</a:t>
            </a:r>
          </a:p>
          <a:p>
            <a:pPr marL="266700" algn="l"/>
            <a:r>
              <a:rPr lang="de-DE" altLang="zh-CN" sz="1800" kern="100" dirty="0">
                <a:effectLst/>
                <a:latin typeface="Times New Roman" panose="02020603050405020304" pitchFamily="18" charset="0"/>
                <a:ea typeface="宋体" panose="02010600030101010101" pitchFamily="2" charset="-122"/>
              </a:rPr>
              <a:t>spring.datasource.username=root</a:t>
            </a:r>
            <a:endParaRPr lang="zh-CN" altLang="zh-CN" sz="1800" kern="100" dirty="0">
              <a:effectLst/>
              <a:latin typeface="Times New Roman" panose="02020603050405020304" pitchFamily="18" charset="0"/>
              <a:ea typeface="宋体" panose="02010600030101010101" pitchFamily="2" charset="-122"/>
            </a:endParaRPr>
          </a:p>
          <a:p>
            <a:pPr marL="266700" algn="l"/>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数据库密码</a:t>
            </a:r>
          </a:p>
          <a:p>
            <a:pPr marL="266700" algn="l"/>
            <a:r>
              <a:rPr lang="de-DE" altLang="zh-CN" sz="1800" kern="100" dirty="0">
                <a:effectLst/>
                <a:latin typeface="Times New Roman" panose="02020603050405020304" pitchFamily="18" charset="0"/>
                <a:ea typeface="宋体" panose="02010600030101010101" pitchFamily="2" charset="-122"/>
              </a:rPr>
              <a:t>spring.datasource.password=root</a:t>
            </a:r>
            <a:endParaRPr lang="zh-CN" altLang="zh-CN" sz="1800" kern="100" dirty="0">
              <a:effectLst/>
              <a:latin typeface="Times New Roman" panose="02020603050405020304" pitchFamily="18" charset="0"/>
              <a:ea typeface="宋体" panose="02010600030101010101" pitchFamily="2" charset="-122"/>
            </a:endParaRPr>
          </a:p>
          <a:p>
            <a:pPr marL="266700" algn="l"/>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数据库驱动</a:t>
            </a:r>
          </a:p>
          <a:p>
            <a:pPr marL="266700" algn="l"/>
            <a:r>
              <a:rPr lang="de-DE" altLang="zh-CN" sz="1800" kern="100" dirty="0">
                <a:effectLst/>
                <a:latin typeface="Times New Roman" panose="02020603050405020304" pitchFamily="18" charset="0"/>
                <a:ea typeface="宋体" panose="02010600030101010101" pitchFamily="2" charset="-122"/>
              </a:rPr>
              <a:t>spring.datasource.driver-class-name=com.mysql.jdbc.Driver</a:t>
            </a:r>
            <a:endParaRPr lang="zh-CN" altLang="zh-CN" sz="1800" kern="100" dirty="0">
              <a:effectLst/>
              <a:latin typeface="Times New Roman" panose="02020603050405020304" pitchFamily="18" charset="0"/>
              <a:ea typeface="宋体" panose="02010600030101010101" pitchFamily="2" charset="-122"/>
            </a:endParaRPr>
          </a:p>
          <a:p>
            <a:pPr marL="266700" algn="l"/>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数据库</a:t>
            </a:r>
            <a:r>
              <a:rPr lang="de-DE" altLang="zh-CN" sz="1800" kern="100" dirty="0">
                <a:effectLst/>
                <a:latin typeface="Times New Roman" panose="02020603050405020304" pitchFamily="18" charset="0"/>
                <a:ea typeface="宋体" panose="02010600030101010101" pitchFamily="2" charset="-122"/>
              </a:rPr>
              <a:t>MySQL</a:t>
            </a:r>
            <a:r>
              <a:rPr lang="zh-CN" altLang="zh-CN" sz="1800" kern="100" dirty="0">
                <a:effectLst/>
                <a:latin typeface="Times New Roman" panose="02020603050405020304" pitchFamily="18" charset="0"/>
                <a:ea typeface="宋体" panose="02010600030101010101" pitchFamily="2" charset="-122"/>
              </a:rPr>
              <a:t>为</a:t>
            </a:r>
            <a:r>
              <a:rPr lang="de-DE" altLang="zh-CN" sz="1800" kern="100" dirty="0">
                <a:effectLst/>
                <a:latin typeface="Times New Roman" panose="02020603050405020304" pitchFamily="18" charset="0"/>
                <a:ea typeface="宋体" panose="02010600030101010101" pitchFamily="2" charset="-122"/>
              </a:rPr>
              <a:t>8.x</a:t>
            </a:r>
            <a:r>
              <a:rPr lang="zh-CN" altLang="zh-CN" sz="1800" kern="100" dirty="0">
                <a:effectLst/>
                <a:latin typeface="Times New Roman" panose="02020603050405020304" pitchFamily="18" charset="0"/>
                <a:ea typeface="宋体" panose="02010600030101010101" pitchFamily="2" charset="-122"/>
              </a:rPr>
              <a:t>时，驱动类为</a:t>
            </a:r>
            <a:r>
              <a:rPr lang="de-DE" altLang="zh-CN" sz="1800" kern="100" dirty="0">
                <a:effectLst/>
                <a:latin typeface="Times New Roman" panose="02020603050405020304" pitchFamily="18" charset="0"/>
                <a:ea typeface="宋体" panose="02010600030101010101" pitchFamily="2" charset="-122"/>
              </a:rPr>
              <a:t>com.mysql.cj.jdbc.Driver</a:t>
            </a:r>
            <a:endParaRPr lang="zh-CN" altLang="zh-CN" sz="1800" kern="100" dirty="0">
              <a:effectLst/>
              <a:latin typeface="Times New Roman" panose="02020603050405020304" pitchFamily="18" charset="0"/>
              <a:ea typeface="宋体" panose="02010600030101010101" pitchFamily="2" charset="-122"/>
            </a:endParaRPr>
          </a:p>
          <a:p>
            <a:pPr marL="266700" algn="l"/>
            <a:r>
              <a:rPr lang="de-DE" altLang="zh-CN" sz="1800" kern="100" dirty="0">
                <a:effectLst/>
                <a:latin typeface="Times New Roman" panose="02020603050405020304" pitchFamily="18" charset="0"/>
                <a:ea typeface="宋体" panose="02010600030101010101" pitchFamily="2" charset="-122"/>
              </a:rPr>
              <a:t>spring.jpa.database=MYSQL</a:t>
            </a:r>
            <a:endParaRPr lang="zh-CN" altLang="zh-CN" sz="1800" kern="100" dirty="0">
              <a:effectLst/>
              <a:latin typeface="Times New Roman" panose="02020603050405020304" pitchFamily="18" charset="0"/>
              <a:ea typeface="宋体" panose="02010600030101010101" pitchFamily="2" charset="-122"/>
            </a:endParaRPr>
          </a:p>
          <a:p>
            <a:pPr marL="266700" algn="l"/>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指定是否在日志中显示</a:t>
            </a:r>
            <a:r>
              <a:rPr lang="de-DE" altLang="zh-CN" sz="1800" kern="100" dirty="0">
                <a:effectLst/>
                <a:latin typeface="Times New Roman" panose="02020603050405020304" pitchFamily="18" charset="0"/>
                <a:ea typeface="宋体" panose="02010600030101010101" pitchFamily="2" charset="-122"/>
              </a:rPr>
              <a:t>SQL</a:t>
            </a:r>
            <a:r>
              <a:rPr lang="zh-CN" altLang="zh-CN" sz="1800" kern="100" dirty="0">
                <a:effectLst/>
                <a:latin typeface="Times New Roman" panose="02020603050405020304" pitchFamily="18" charset="0"/>
                <a:ea typeface="宋体" panose="02010600030101010101" pitchFamily="2" charset="-122"/>
              </a:rPr>
              <a:t>语句</a:t>
            </a:r>
          </a:p>
          <a:p>
            <a:pPr marL="266700" algn="l"/>
            <a:r>
              <a:rPr lang="de-DE" altLang="zh-CN" sz="1800" kern="100" dirty="0">
                <a:effectLst/>
                <a:latin typeface="Times New Roman" panose="02020603050405020304" pitchFamily="18" charset="0"/>
                <a:ea typeface="宋体" panose="02010600030101010101" pitchFamily="2" charset="-122"/>
              </a:rPr>
              <a:t>spring.jpa.show-sql=true</a:t>
            </a:r>
            <a:endParaRPr lang="zh-CN" altLang="zh-CN" sz="1800" kern="100" dirty="0">
              <a:effectLst/>
              <a:latin typeface="Times New Roman" panose="02020603050405020304" pitchFamily="18" charset="0"/>
              <a:ea typeface="宋体" panose="02010600030101010101" pitchFamily="2" charset="-122"/>
            </a:endParaRPr>
          </a:p>
          <a:p>
            <a:pPr marL="266700" algn="l"/>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不存在就创建对应的表</a:t>
            </a:r>
          </a:p>
          <a:p>
            <a:pPr marL="266700" algn="l"/>
            <a:r>
              <a:rPr lang="de-DE" altLang="zh-CN" sz="1800" kern="100" dirty="0">
                <a:effectLst/>
                <a:latin typeface="Times New Roman" panose="02020603050405020304" pitchFamily="18" charset="0"/>
                <a:ea typeface="宋体" panose="02010600030101010101" pitchFamily="2" charset="-122"/>
              </a:rPr>
              <a:t>spring.jpa.hibernate.ddl-auto=update</a:t>
            </a:r>
            <a:endParaRPr lang="zh-CN" altLang="zh-CN" sz="1800" kern="100" dirty="0">
              <a:effectLst/>
              <a:latin typeface="Times New Roman" panose="02020603050405020304" pitchFamily="18" charset="0"/>
              <a:ea typeface="宋体" panose="02010600030101010101" pitchFamily="2" charset="-122"/>
            </a:endParaRPr>
          </a:p>
          <a:p>
            <a:pPr marL="266700" algn="l"/>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让控制器输出的</a:t>
            </a:r>
            <a:r>
              <a:rPr lang="de-DE" altLang="zh-CN" sz="1800" kern="100" dirty="0">
                <a:effectLst/>
                <a:latin typeface="Times New Roman" panose="02020603050405020304" pitchFamily="18" charset="0"/>
                <a:ea typeface="宋体" panose="02010600030101010101" pitchFamily="2" charset="-122"/>
              </a:rPr>
              <a:t>JSON</a:t>
            </a:r>
            <a:r>
              <a:rPr lang="zh-CN" altLang="zh-CN" sz="1800" kern="100" dirty="0">
                <a:effectLst/>
                <a:latin typeface="Times New Roman" panose="02020603050405020304" pitchFamily="18" charset="0"/>
                <a:ea typeface="宋体" panose="02010600030101010101" pitchFamily="2" charset="-122"/>
              </a:rPr>
              <a:t>字符串格式更美观</a:t>
            </a:r>
          </a:p>
          <a:p>
            <a:pPr marL="266700" algn="l">
              <a:spcAft>
                <a:spcPts val="600"/>
              </a:spcAft>
            </a:pPr>
            <a:r>
              <a:rPr lang="de-DE" altLang="zh-CN" sz="1800" kern="100" dirty="0">
                <a:effectLst/>
                <a:latin typeface="Times New Roman" panose="02020603050405020304" pitchFamily="18" charset="0"/>
                <a:ea typeface="宋体" panose="02010600030101010101" pitchFamily="2" charset="-122"/>
              </a:rPr>
              <a:t>spring.jackson.serialization.indent-output=true</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14486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848D3-F639-41B7-A384-E5B67C3046A4}"/>
              </a:ext>
            </a:extLst>
          </p:cNvPr>
          <p:cNvSpPr>
            <a:spLocks noGrp="1"/>
          </p:cNvSpPr>
          <p:nvPr>
            <p:ph type="title"/>
          </p:nvPr>
        </p:nvSpPr>
        <p:spPr/>
        <p:txBody>
          <a:bodyPr/>
          <a:lstStyle/>
          <a:p>
            <a:r>
              <a:rPr lang="en-US" altLang="zh-CN" dirty="0"/>
              <a:t>5</a:t>
            </a:r>
            <a:r>
              <a:rPr lang="zh-CN" altLang="en-US" dirty="0"/>
              <a:t>）创建持久化实体类</a:t>
            </a:r>
            <a:r>
              <a:rPr lang="en-US" altLang="zh-CN" dirty="0" err="1"/>
              <a:t>MyUser</a:t>
            </a:r>
            <a:endParaRPr lang="zh-CN" altLang="en-US" dirty="0"/>
          </a:p>
        </p:txBody>
      </p:sp>
      <p:sp>
        <p:nvSpPr>
          <p:cNvPr id="4" name="灯片编号占位符 3">
            <a:extLst>
              <a:ext uri="{FF2B5EF4-FFF2-40B4-BE49-F238E27FC236}">
                <a16:creationId xmlns:a16="http://schemas.microsoft.com/office/drawing/2014/main" id="{D9187539-85C0-43B6-A15F-7C0B5EAF8342}"/>
              </a:ext>
            </a:extLst>
          </p:cNvPr>
          <p:cNvSpPr>
            <a:spLocks noGrp="1"/>
          </p:cNvSpPr>
          <p:nvPr>
            <p:ph type="sldNum" sz="quarter" idx="12"/>
          </p:nvPr>
        </p:nvSpPr>
        <p:spPr/>
        <p:txBody>
          <a:bodyPr/>
          <a:lstStyle/>
          <a:p>
            <a:fld id="{8D4D1E41-7A09-AB4A-A4E1-09765ADA2698}" type="slidenum">
              <a:rPr kumimoji="1" lang="zh-CN" altLang="en-US" smtClean="0"/>
              <a:pPr/>
              <a:t>17</a:t>
            </a:fld>
            <a:endParaRPr kumimoji="1" lang="zh-CN" altLang="en-US" dirty="0"/>
          </a:p>
        </p:txBody>
      </p:sp>
      <p:sp>
        <p:nvSpPr>
          <p:cNvPr id="5" name="文本框 4">
            <a:extLst>
              <a:ext uri="{FF2B5EF4-FFF2-40B4-BE49-F238E27FC236}">
                <a16:creationId xmlns:a16="http://schemas.microsoft.com/office/drawing/2014/main" id="{E7F6E85D-0076-4EED-A967-6C369568B34D}"/>
              </a:ext>
            </a:extLst>
          </p:cNvPr>
          <p:cNvSpPr txBox="1"/>
          <p:nvPr/>
        </p:nvSpPr>
        <p:spPr>
          <a:xfrm>
            <a:off x="198303" y="1487277"/>
            <a:ext cx="6808424" cy="4801314"/>
          </a:xfrm>
          <a:prstGeom prst="rect">
            <a:avLst/>
          </a:prstGeom>
          <a:noFill/>
          <a:ln>
            <a:solidFill>
              <a:srgbClr val="C00000"/>
            </a:solidFill>
          </a:ln>
        </p:spPr>
        <p:txBody>
          <a:bodyPr wrap="square" rtlCol="0">
            <a:spAutoFit/>
          </a:bodyPr>
          <a:lstStyle/>
          <a:p>
            <a:pPr marL="266700" algn="just">
              <a:spcBef>
                <a:spcPts val="600"/>
              </a:spcBef>
              <a:spcAft>
                <a:spcPts val="0"/>
              </a:spcAft>
            </a:pPr>
            <a:r>
              <a:rPr lang="de-DE" altLang="zh-CN" sz="1800" b="1" kern="100" dirty="0">
                <a:solidFill>
                  <a:srgbClr val="C00000"/>
                </a:solidFill>
                <a:effectLst/>
                <a:latin typeface="Times New Roman" panose="02020603050405020304" pitchFamily="18" charset="0"/>
                <a:ea typeface="宋体" panose="02010600030101010101" pitchFamily="2" charset="-122"/>
              </a:rPr>
              <a:t>@Entity</a:t>
            </a:r>
            <a:endParaRPr lang="zh-CN" altLang="zh-CN" sz="1800" b="1" kern="100" dirty="0">
              <a:solidFill>
                <a:srgbClr val="C00000"/>
              </a:solidFill>
              <a:effectLst/>
              <a:latin typeface="Times New Roman" panose="02020603050405020304" pitchFamily="18" charset="0"/>
              <a:ea typeface="宋体" panose="02010600030101010101" pitchFamily="2" charset="-122"/>
            </a:endParaRPr>
          </a:p>
          <a:p>
            <a:pPr marL="266700" algn="just"/>
            <a:r>
              <a:rPr lang="de-DE" altLang="zh-CN" sz="1800" b="1" kern="100" dirty="0">
                <a:solidFill>
                  <a:srgbClr val="C00000"/>
                </a:solidFill>
                <a:effectLst/>
                <a:latin typeface="Times New Roman" panose="02020603050405020304" pitchFamily="18" charset="0"/>
                <a:ea typeface="宋体" panose="02010600030101010101" pitchFamily="2" charset="-122"/>
              </a:rPr>
              <a:t>@Table(name = "user_table")</a:t>
            </a:r>
            <a:endParaRPr lang="zh-CN" altLang="zh-CN" sz="1800" b="1" kern="100" dirty="0">
              <a:solidFill>
                <a:srgbClr val="C00000"/>
              </a:solidFill>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public class MyUser implements Serializable{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private static final long serialVersionUID = 1L;</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r>
              <a:rPr lang="de-DE" altLang="zh-CN" sz="1800" b="1" kern="100" dirty="0">
                <a:solidFill>
                  <a:srgbClr val="C00000"/>
                </a:solidFill>
                <a:effectLst/>
                <a:latin typeface="Times New Roman" panose="02020603050405020304" pitchFamily="18" charset="0"/>
                <a:ea typeface="宋体" panose="02010600030101010101" pitchFamily="2" charset="-122"/>
              </a:rPr>
              <a:t>@Id</a:t>
            </a:r>
            <a:endParaRPr lang="zh-CN" altLang="zh-CN" sz="1800" b="1" kern="100" dirty="0">
              <a:solidFill>
                <a:srgbClr val="C00000"/>
              </a:solidFill>
              <a:effectLst/>
              <a:latin typeface="Times New Roman" panose="02020603050405020304" pitchFamily="18" charset="0"/>
              <a:ea typeface="宋体" panose="02010600030101010101" pitchFamily="2" charset="-122"/>
            </a:endParaRPr>
          </a:p>
          <a:p>
            <a:pPr marL="266700" algn="just"/>
            <a:r>
              <a:rPr lang="de-DE" altLang="zh-CN" sz="1800" b="1" kern="100" dirty="0">
                <a:solidFill>
                  <a:srgbClr val="C00000"/>
                </a:solidFill>
                <a:effectLst/>
                <a:latin typeface="Times New Roman" panose="02020603050405020304" pitchFamily="18" charset="0"/>
                <a:ea typeface="宋体" panose="02010600030101010101" pitchFamily="2" charset="-122"/>
              </a:rPr>
              <a:t>	@GeneratedValue(strategy = GenerationType.IDENTITY)</a:t>
            </a:r>
            <a:endParaRPr lang="zh-CN" altLang="zh-CN" sz="1800" b="1" kern="100" dirty="0">
              <a:solidFill>
                <a:srgbClr val="C00000"/>
              </a:solidFill>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private int id;//</a:t>
            </a:r>
            <a:r>
              <a:rPr lang="zh-CN" altLang="zh-CN" sz="1800" kern="100" dirty="0">
                <a:effectLst/>
                <a:latin typeface="Times New Roman" panose="02020603050405020304" pitchFamily="18" charset="0"/>
                <a:ea typeface="宋体" panose="02010600030101010101" pitchFamily="2" charset="-122"/>
              </a:rPr>
              <a:t>主键</a:t>
            </a:r>
          </a:p>
          <a:p>
            <a:pPr marL="266700" algn="just"/>
            <a:r>
              <a:rPr lang="de-DE"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使用</a:t>
            </a:r>
            <a:r>
              <a:rPr lang="de-DE" altLang="zh-CN" sz="1800" kern="100" dirty="0">
                <a:effectLst/>
                <a:latin typeface="Times New Roman" panose="02020603050405020304" pitchFamily="18" charset="0"/>
                <a:ea typeface="宋体" panose="02010600030101010101" pitchFamily="2" charset="-122"/>
              </a:rPr>
              <a:t>@Column</a:t>
            </a:r>
            <a:r>
              <a:rPr lang="zh-CN" altLang="zh-CN" sz="1800" kern="100" dirty="0">
                <a:effectLst/>
                <a:latin typeface="Times New Roman" panose="02020603050405020304" pitchFamily="18" charset="0"/>
                <a:ea typeface="宋体" panose="02010600030101010101" pitchFamily="2" charset="-122"/>
              </a:rPr>
              <a:t>注解，可以配置列相关属性（列名，长度等），</a:t>
            </a:r>
          </a:p>
          <a:p>
            <a:pPr marL="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可以省略，默认为属性名小写，如果属性名是词组，将在中间加上“</a:t>
            </a:r>
            <a:r>
              <a:rPr lang="de-DE" altLang="zh-CN" sz="1800" kern="100" dirty="0">
                <a:effectLst/>
                <a:latin typeface="Times New Roman" panose="02020603050405020304" pitchFamily="18" charset="0"/>
                <a:ea typeface="宋体" panose="02010600030101010101" pitchFamily="2" charset="-122"/>
              </a:rPr>
              <a:t>_</a:t>
            </a:r>
            <a:r>
              <a:rPr lang="zh-CN" altLang="zh-CN" sz="1800" kern="100" dirty="0">
                <a:effectLst/>
                <a:latin typeface="Times New Roman" panose="02020603050405020304" pitchFamily="18" charset="0"/>
                <a:ea typeface="宋体" panose="02010600030101010101" pitchFamily="2" charset="-122"/>
              </a:rPr>
              <a:t>”。</a:t>
            </a: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private String uname;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private String usex;</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private int age;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省略</a:t>
            </a:r>
            <a:r>
              <a:rPr lang="de-DE" altLang="zh-CN" sz="1800" kern="100" dirty="0">
                <a:effectLst/>
                <a:latin typeface="Times New Roman" panose="02020603050405020304" pitchFamily="18" charset="0"/>
                <a:ea typeface="宋体" panose="02010600030101010101" pitchFamily="2" charset="-122"/>
              </a:rPr>
              <a:t>get</a:t>
            </a:r>
            <a:r>
              <a:rPr lang="zh-CN" altLang="zh-CN" sz="1800" kern="100" dirty="0">
                <a:effectLst/>
                <a:latin typeface="Times New Roman" panose="02020603050405020304" pitchFamily="18" charset="0"/>
                <a:ea typeface="宋体" panose="02010600030101010101" pitchFamily="2" charset="-122"/>
              </a:rPr>
              <a:t>和</a:t>
            </a:r>
            <a:r>
              <a:rPr lang="de-DE" altLang="zh-CN" sz="1800" kern="100" dirty="0">
                <a:effectLst/>
                <a:latin typeface="Times New Roman" panose="02020603050405020304" pitchFamily="18" charset="0"/>
                <a:ea typeface="宋体" panose="02010600030101010101" pitchFamily="2" charset="-122"/>
              </a:rPr>
              <a:t>set</a:t>
            </a:r>
            <a:r>
              <a:rPr lang="zh-CN" altLang="zh-CN" sz="1800" kern="100" dirty="0">
                <a:effectLst/>
                <a:latin typeface="Times New Roman" panose="02020603050405020304" pitchFamily="18" charset="0"/>
                <a:ea typeface="宋体" panose="02010600030101010101" pitchFamily="2" charset="-122"/>
              </a:rPr>
              <a:t>方法</a:t>
            </a:r>
          </a:p>
          <a:p>
            <a:pPr marL="266700" algn="just">
              <a:spcAft>
                <a:spcPts val="600"/>
              </a:spcAft>
            </a:pP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3CDBD43C-36AC-418A-8998-3F9005C22E77}"/>
              </a:ext>
            </a:extLst>
          </p:cNvPr>
          <p:cNvSpPr txBox="1"/>
          <p:nvPr/>
        </p:nvSpPr>
        <p:spPr>
          <a:xfrm>
            <a:off x="7585678" y="1487277"/>
            <a:ext cx="4211467" cy="3970318"/>
          </a:xfrm>
          <a:prstGeom prst="rect">
            <a:avLst/>
          </a:prstGeom>
          <a:noFill/>
          <a:ln>
            <a:solidFill>
              <a:srgbClr val="C00000"/>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在持久化类中，</a:t>
            </a:r>
            <a:r>
              <a:rPr lang="de-DE" altLang="zh-CN" sz="1800" b="1" kern="100" dirty="0">
                <a:solidFill>
                  <a:srgbClr val="C00000"/>
                </a:solidFill>
                <a:effectLst/>
                <a:latin typeface="Times New Roman" panose="02020603050405020304" pitchFamily="18" charset="0"/>
                <a:ea typeface="宋体" panose="02010600030101010101" pitchFamily="2" charset="-122"/>
              </a:rPr>
              <a:t>@Entity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注解表明该实体类是一个与数据库表映射的实体类。</a:t>
            </a:r>
            <a:r>
              <a:rPr lang="de-DE" altLang="zh-CN" sz="1800" b="1" kern="100" dirty="0">
                <a:solidFill>
                  <a:srgbClr val="C00000"/>
                </a:solidFill>
                <a:effectLst/>
                <a:latin typeface="Times New Roman" panose="02020603050405020304" pitchFamily="18" charset="0"/>
                <a:ea typeface="宋体" panose="02010600030101010101" pitchFamily="2" charset="-122"/>
              </a:rPr>
              <a:t>@Table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表示实体类与哪个数据库表映射，如果没有通过</a:t>
            </a:r>
            <a:r>
              <a:rPr lang="de-DE" altLang="zh-CN" sz="1800" kern="100" dirty="0">
                <a:effectLst/>
                <a:latin typeface="Times New Roman" panose="02020603050405020304" pitchFamily="18" charset="0"/>
                <a:ea typeface="宋体" panose="02010600030101010101" pitchFamily="2" charset="-122"/>
              </a:rPr>
              <a:t>name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属性指定表名，默认为小写的类名。如果类名为词组，将在中间加上“</a:t>
            </a:r>
            <a:r>
              <a:rPr lang="de-DE" altLang="zh-CN" sz="1800" kern="100" dirty="0">
                <a:effectLst/>
                <a:latin typeface="Times New Roman" panose="02020603050405020304" pitchFamily="18" charset="0"/>
                <a:ea typeface="宋体" panose="02010600030101010101" pitchFamily="2" charset="-122"/>
              </a:rPr>
              <a:t>_</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a:t>
            </a:r>
            <a:r>
              <a:rPr lang="de-DE" altLang="zh-CN" sz="1800" kern="100" dirty="0">
                <a:effectLst/>
                <a:latin typeface="Times New Roman" panose="02020603050405020304" pitchFamily="18" charset="0"/>
                <a:ea typeface="宋体" panose="02010600030101010101" pitchFamily="2" charset="-122"/>
              </a:rPr>
              <a:t>MyUser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类对应的表名为</a:t>
            </a:r>
            <a:r>
              <a:rPr lang="de-DE" altLang="zh-CN" sz="1800" kern="100" dirty="0">
                <a:effectLst/>
                <a:latin typeface="Times New Roman" panose="02020603050405020304" pitchFamily="18" charset="0"/>
                <a:ea typeface="宋体" panose="02010600030101010101" pitchFamily="2" charset="-122"/>
              </a:rPr>
              <a:t>my_user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de-DE" altLang="zh-CN" sz="1800" b="1" kern="100" dirty="0">
                <a:solidFill>
                  <a:srgbClr val="C00000"/>
                </a:solidFill>
                <a:effectLst/>
                <a:latin typeface="Times New Roman" panose="02020603050405020304" pitchFamily="18" charset="0"/>
                <a:ea typeface="宋体" panose="02010600030101010101" pitchFamily="2" charset="-122"/>
              </a:rPr>
              <a:t>@Id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注解的属性表示该属性映射为数据库表的主键。</a:t>
            </a:r>
            <a:r>
              <a:rPr lang="de-DE" altLang="zh-CN" sz="1800" b="1" kern="100" dirty="0">
                <a:solidFill>
                  <a:srgbClr val="C00000"/>
                </a:solidFill>
                <a:effectLst/>
                <a:latin typeface="Times New Roman" panose="02020603050405020304" pitchFamily="18" charset="0"/>
                <a:ea typeface="宋体" panose="02010600030101010101" pitchFamily="2" charset="-122"/>
              </a:rPr>
              <a:t>@GeneratedValue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注解默认使用主键生成方式为自增，如果是</a:t>
            </a:r>
            <a:r>
              <a:rPr lang="de-DE" altLang="zh-CN" sz="1800" kern="100" dirty="0">
                <a:effectLst/>
                <a:latin typeface="Times New Roman" panose="02020603050405020304" pitchFamily="18" charset="0"/>
                <a:ea typeface="宋体" panose="02010600030101010101" pitchFamily="2" charset="-122"/>
              </a:rPr>
              <a:t>MySQL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de-DE" altLang="zh-CN" sz="1800" kern="100" dirty="0">
                <a:effectLst/>
                <a:latin typeface="Times New Roman" panose="02020603050405020304" pitchFamily="18" charset="0"/>
                <a:ea typeface="宋体" panose="02010600030101010101" pitchFamily="2" charset="-122"/>
              </a:rPr>
              <a:t>SQL Server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等关系型数据库可映射成一个递增的主键，如果是</a:t>
            </a:r>
            <a:r>
              <a:rPr lang="de-DE" altLang="zh-CN" sz="1800" kern="100" dirty="0">
                <a:effectLst/>
                <a:latin typeface="Times New Roman" panose="02020603050405020304" pitchFamily="18" charset="0"/>
                <a:ea typeface="宋体" panose="02010600030101010101" pitchFamily="2" charset="-122"/>
              </a:rPr>
              <a:t>Oracle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等关系型数据库</a:t>
            </a:r>
            <a:r>
              <a:rPr lang="de-DE" altLang="zh-CN" sz="1800" kern="100" dirty="0">
                <a:effectLst/>
                <a:latin typeface="Times New Roman" panose="02020603050405020304" pitchFamily="18" charset="0"/>
                <a:ea typeface="宋体" panose="02010600030101010101" pitchFamily="2" charset="-122"/>
              </a:rPr>
              <a:t>hibernate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将自动生成一个名为</a:t>
            </a:r>
            <a:r>
              <a:rPr lang="de-DE" altLang="zh-CN" sz="1800" kern="100" dirty="0">
                <a:effectLst/>
                <a:latin typeface="Times New Roman" panose="02020603050405020304" pitchFamily="18" charset="0"/>
                <a:ea typeface="宋体" panose="02010600030101010101" pitchFamily="2" charset="-122"/>
              </a:rPr>
              <a:t>HIBERNATE_SEQUENCE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的序列。</a:t>
            </a:r>
            <a:endParaRPr lang="zh-CN" altLang="en-US" dirty="0"/>
          </a:p>
        </p:txBody>
      </p:sp>
      <p:cxnSp>
        <p:nvCxnSpPr>
          <p:cNvPr id="8" name="直接箭头连接符 7">
            <a:extLst>
              <a:ext uri="{FF2B5EF4-FFF2-40B4-BE49-F238E27FC236}">
                <a16:creationId xmlns:a16="http://schemas.microsoft.com/office/drawing/2014/main" id="{5F74CDE4-83D9-4139-9023-59F053D2A2DD}"/>
              </a:ext>
            </a:extLst>
          </p:cNvPr>
          <p:cNvCxnSpPr>
            <a:cxnSpLocks/>
          </p:cNvCxnSpPr>
          <p:nvPr/>
        </p:nvCxnSpPr>
        <p:spPr>
          <a:xfrm>
            <a:off x="3988106" y="1994053"/>
            <a:ext cx="3800819" cy="17627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3C879F19-AACB-4BB5-BC3A-410F1E5A0D6E}"/>
              </a:ext>
            </a:extLst>
          </p:cNvPr>
          <p:cNvCxnSpPr/>
          <p:nvPr/>
        </p:nvCxnSpPr>
        <p:spPr>
          <a:xfrm>
            <a:off x="1564395" y="1707614"/>
            <a:ext cx="7711807"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31E54FEC-855D-4F6A-8EF6-8AC2C40A8B4B}"/>
              </a:ext>
            </a:extLst>
          </p:cNvPr>
          <p:cNvCxnSpPr/>
          <p:nvPr/>
        </p:nvCxnSpPr>
        <p:spPr>
          <a:xfrm>
            <a:off x="1839817" y="2721166"/>
            <a:ext cx="7436385" cy="60592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E0C95460-B712-47D2-8CA4-366ECD5DB530}"/>
              </a:ext>
            </a:extLst>
          </p:cNvPr>
          <p:cNvCxnSpPr/>
          <p:nvPr/>
        </p:nvCxnSpPr>
        <p:spPr>
          <a:xfrm>
            <a:off x="2599981" y="3040655"/>
            <a:ext cx="5277079" cy="76016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AE520CEB-F248-494B-9452-914844BE1F1B}"/>
              </a:ext>
            </a:extLst>
          </p:cNvPr>
          <p:cNvSpPr txBox="1"/>
          <p:nvPr/>
        </p:nvSpPr>
        <p:spPr>
          <a:xfrm>
            <a:off x="7351287" y="5605753"/>
            <a:ext cx="4546930" cy="1200329"/>
          </a:xfrm>
          <a:prstGeom prst="rect">
            <a:avLst/>
          </a:prstGeom>
          <a:noFill/>
          <a:ln>
            <a:solidFill>
              <a:srgbClr val="C00000"/>
            </a:solidFill>
          </a:ln>
        </p:spPr>
        <p:txBody>
          <a:bodyPr wrap="square" rtlCol="0">
            <a:spAutoFit/>
          </a:bodyPr>
          <a:lstStyle/>
          <a:p>
            <a:pPr marL="266700" algn="l"/>
            <a:r>
              <a:rPr lang="de-DE" altLang="zh-CN" sz="1800" kern="100" dirty="0">
                <a:effectLst/>
                <a:latin typeface="Times New Roman" panose="02020603050405020304" pitchFamily="18" charset="0"/>
                <a:ea typeface="宋体" panose="02010600030101010101" pitchFamily="2" charset="-122"/>
              </a:rPr>
              <a:t>update</a:t>
            </a:r>
            <a:r>
              <a:rPr lang="zh-CN" altLang="zh-CN" sz="1800" kern="100" dirty="0">
                <a:effectLst/>
                <a:latin typeface="Times New Roman" panose="02020603050405020304" pitchFamily="18" charset="0"/>
                <a:ea typeface="宋体" panose="02010600030101010101" pitchFamily="2" charset="-122"/>
              </a:rPr>
              <a:t>表示如果数据库中存在持久化类对应的表就不创建，</a:t>
            </a:r>
          </a:p>
          <a:p>
            <a:pPr marL="266700" algn="l"/>
            <a:r>
              <a:rPr lang="zh-CN" altLang="zh-CN" sz="1800" kern="100" dirty="0">
                <a:effectLst/>
                <a:latin typeface="Times New Roman" panose="02020603050405020304" pitchFamily="18" charset="0"/>
                <a:ea typeface="宋体" panose="02010600030101010101" pitchFamily="2" charset="-122"/>
              </a:rPr>
              <a:t>不存在就创建对应的表</a:t>
            </a:r>
          </a:p>
          <a:p>
            <a:pPr marL="266700" algn="l"/>
            <a:r>
              <a:rPr lang="de-DE" altLang="zh-CN" sz="1800" kern="100" dirty="0">
                <a:effectLst/>
                <a:latin typeface="Times New Roman" panose="02020603050405020304" pitchFamily="18" charset="0"/>
                <a:ea typeface="宋体" panose="02010600030101010101" pitchFamily="2" charset="-122"/>
              </a:rPr>
              <a:t>spring.jpa.hibernate.ddl-auto=</a:t>
            </a:r>
            <a:r>
              <a:rPr lang="de-DE" altLang="zh-CN" sz="1800" b="1" kern="100" dirty="0">
                <a:solidFill>
                  <a:srgbClr val="C00000"/>
                </a:solidFill>
                <a:effectLst/>
                <a:latin typeface="Times New Roman" panose="02020603050405020304" pitchFamily="18" charset="0"/>
                <a:ea typeface="宋体" panose="02010600030101010101" pitchFamily="2" charset="-122"/>
              </a:rPr>
              <a:t>update</a:t>
            </a:r>
            <a:endParaRPr lang="zh-CN" altLang="zh-CN" sz="1800" b="1" kern="100" dirty="0">
              <a:solidFill>
                <a:srgbClr val="C00000"/>
              </a:solidFill>
              <a:effectLst/>
              <a:latin typeface="Times New Roman" panose="02020603050405020304" pitchFamily="18" charset="0"/>
              <a:ea typeface="宋体" panose="02010600030101010101" pitchFamily="2" charset="-122"/>
            </a:endParaRPr>
          </a:p>
        </p:txBody>
      </p:sp>
      <p:cxnSp>
        <p:nvCxnSpPr>
          <p:cNvPr id="18" name="直接箭头连接符 17">
            <a:extLst>
              <a:ext uri="{FF2B5EF4-FFF2-40B4-BE49-F238E27FC236}">
                <a16:creationId xmlns:a16="http://schemas.microsoft.com/office/drawing/2014/main" id="{AD749A3F-9C7A-4C4D-BE9B-4F87638D4641}"/>
              </a:ext>
            </a:extLst>
          </p:cNvPr>
          <p:cNvCxnSpPr>
            <a:stCxn id="16" idx="1"/>
            <a:endCxn id="5" idx="3"/>
          </p:cNvCxnSpPr>
          <p:nvPr/>
        </p:nvCxnSpPr>
        <p:spPr>
          <a:xfrm flipH="1" flipV="1">
            <a:off x="7006727" y="3887934"/>
            <a:ext cx="344560" cy="23179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242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EBA9F-B64B-4F3F-AE60-DE58740A6F56}"/>
              </a:ext>
            </a:extLst>
          </p:cNvPr>
          <p:cNvSpPr>
            <a:spLocks noGrp="1"/>
          </p:cNvSpPr>
          <p:nvPr>
            <p:ph type="title"/>
          </p:nvPr>
        </p:nvSpPr>
        <p:spPr/>
        <p:txBody>
          <a:bodyPr/>
          <a:lstStyle/>
          <a:p>
            <a:r>
              <a:rPr lang="en-US" altLang="zh-CN"/>
              <a:t>6</a:t>
            </a:r>
            <a:r>
              <a:rPr lang="zh-CN" altLang="en-US"/>
              <a:t>）创建数据访问层</a:t>
            </a:r>
          </a:p>
        </p:txBody>
      </p:sp>
      <p:sp>
        <p:nvSpPr>
          <p:cNvPr id="4" name="灯片编号占位符 3">
            <a:extLst>
              <a:ext uri="{FF2B5EF4-FFF2-40B4-BE49-F238E27FC236}">
                <a16:creationId xmlns:a16="http://schemas.microsoft.com/office/drawing/2014/main" id="{72EC7CC8-E1F2-4423-9CF2-5A0F1499BC08}"/>
              </a:ext>
            </a:extLst>
          </p:cNvPr>
          <p:cNvSpPr>
            <a:spLocks noGrp="1"/>
          </p:cNvSpPr>
          <p:nvPr>
            <p:ph type="sldNum" sz="quarter" idx="12"/>
          </p:nvPr>
        </p:nvSpPr>
        <p:spPr/>
        <p:txBody>
          <a:bodyPr/>
          <a:lstStyle/>
          <a:p>
            <a:fld id="{8D4D1E41-7A09-AB4A-A4E1-09765ADA2698}" type="slidenum">
              <a:rPr kumimoji="1" lang="zh-CN" altLang="en-US" smtClean="0"/>
              <a:pPr/>
              <a:t>18</a:t>
            </a:fld>
            <a:endParaRPr kumimoji="1" lang="zh-CN" altLang="en-US" dirty="0"/>
          </a:p>
        </p:txBody>
      </p:sp>
      <p:sp>
        <p:nvSpPr>
          <p:cNvPr id="5" name="文本框 4">
            <a:extLst>
              <a:ext uri="{FF2B5EF4-FFF2-40B4-BE49-F238E27FC236}">
                <a16:creationId xmlns:a16="http://schemas.microsoft.com/office/drawing/2014/main" id="{4143ACFB-0448-4882-9E8A-12387F70E8FD}"/>
              </a:ext>
            </a:extLst>
          </p:cNvPr>
          <p:cNvSpPr txBox="1"/>
          <p:nvPr/>
        </p:nvSpPr>
        <p:spPr>
          <a:xfrm>
            <a:off x="936433" y="1498294"/>
            <a:ext cx="8220812" cy="2308324"/>
          </a:xfrm>
          <a:prstGeom prst="rect">
            <a:avLst/>
          </a:prstGeom>
          <a:noFill/>
          <a:ln>
            <a:solidFill>
              <a:srgbClr val="C00000"/>
            </a:solidFill>
          </a:ln>
        </p:spPr>
        <p:txBody>
          <a:bodyPr wrap="square" rtlCol="0">
            <a:spAutoFit/>
          </a:bodyPr>
          <a:lstStyle/>
          <a:p>
            <a:pPr marL="266700" algn="just"/>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这里不需要使用</a:t>
            </a:r>
            <a:r>
              <a:rPr lang="de-DE" altLang="zh-CN" sz="1800" kern="100" dirty="0">
                <a:effectLst/>
                <a:latin typeface="Times New Roman" panose="02020603050405020304" pitchFamily="18" charset="0"/>
                <a:ea typeface="宋体" panose="02010600030101010101" pitchFamily="2" charset="-122"/>
              </a:rPr>
              <a:t>@Repository</a:t>
            </a:r>
            <a:r>
              <a:rPr lang="zh-CN" altLang="zh-CN" sz="1800" kern="100" dirty="0">
                <a:effectLst/>
                <a:latin typeface="Times New Roman" panose="02020603050405020304" pitchFamily="18" charset="0"/>
                <a:ea typeface="宋体" panose="02010600030101010101" pitchFamily="2" charset="-122"/>
              </a:rPr>
              <a:t>注解数据访问层，</a:t>
            </a:r>
          </a:p>
          <a:p>
            <a:pPr marL="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因为</a:t>
            </a:r>
            <a:r>
              <a:rPr lang="de-DE" altLang="zh-CN" sz="1800" kern="100" dirty="0">
                <a:effectLst/>
                <a:latin typeface="Times New Roman" panose="02020603050405020304" pitchFamily="18" charset="0"/>
                <a:ea typeface="宋体" panose="02010600030101010101" pitchFamily="2" charset="-122"/>
              </a:rPr>
              <a:t>Spring Boot</a:t>
            </a:r>
            <a:r>
              <a:rPr lang="zh-CN" altLang="zh-CN" sz="1800" kern="100" dirty="0">
                <a:effectLst/>
                <a:latin typeface="Times New Roman" panose="02020603050405020304" pitchFamily="18" charset="0"/>
                <a:ea typeface="宋体" panose="02010600030101010101" pitchFamily="2" charset="-122"/>
              </a:rPr>
              <a:t>自动配置了</a:t>
            </a:r>
            <a:r>
              <a:rPr lang="de-DE" altLang="zh-CN" sz="1800" kern="100" dirty="0">
                <a:effectLst/>
                <a:latin typeface="Times New Roman" panose="02020603050405020304" pitchFamily="18" charset="0"/>
                <a:ea typeface="宋体" panose="02010600030101010101" pitchFamily="2" charset="-122"/>
              </a:rPr>
              <a:t>JpaRepository</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public interface UserRepository extends </a:t>
            </a:r>
            <a:r>
              <a:rPr lang="de-DE" altLang="zh-CN" sz="1800" b="1" kern="100" dirty="0">
                <a:solidFill>
                  <a:srgbClr val="C00000"/>
                </a:solidFill>
                <a:effectLst/>
                <a:latin typeface="Times New Roman" panose="02020603050405020304" pitchFamily="18" charset="0"/>
                <a:ea typeface="宋体" panose="02010600030101010101" pitchFamily="2" charset="-122"/>
              </a:rPr>
              <a:t>JpaRepository&lt;MyUser, Integer&gt;</a:t>
            </a: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public MyUser findByUname(String uname);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public List&lt;MyUser&gt; findByUnameLike(String uname);</a:t>
            </a:r>
            <a:endParaRPr lang="zh-CN" altLang="zh-CN" sz="1800" kern="100" dirty="0">
              <a:effectLst/>
              <a:latin typeface="Times New Roman" panose="02020603050405020304" pitchFamily="18" charset="0"/>
              <a:ea typeface="宋体" panose="02010600030101010101" pitchFamily="2" charset="-122"/>
            </a:endParaRPr>
          </a:p>
          <a:p>
            <a:pPr marL="266700" algn="just">
              <a:spcAft>
                <a:spcPts val="600"/>
              </a:spcAft>
            </a:pP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D499DEC7-D551-454E-BBD6-120F6618A1C9}"/>
              </a:ext>
            </a:extLst>
          </p:cNvPr>
          <p:cNvSpPr txBox="1"/>
          <p:nvPr/>
        </p:nvSpPr>
        <p:spPr>
          <a:xfrm>
            <a:off x="936433" y="4065224"/>
            <a:ext cx="8220812" cy="923330"/>
          </a:xfrm>
          <a:prstGeom prst="rect">
            <a:avLst/>
          </a:prstGeom>
          <a:noFill/>
          <a:ln>
            <a:solidFill>
              <a:srgbClr val="C00000"/>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由于</a:t>
            </a:r>
            <a:r>
              <a:rPr lang="de-DE" altLang="zh-CN" sz="1800" kern="100" dirty="0">
                <a:effectLst/>
                <a:latin typeface="Times New Roman" panose="02020603050405020304" pitchFamily="18" charset="0"/>
                <a:ea typeface="宋体" panose="02010600030101010101" pitchFamily="2" charset="-122"/>
              </a:rPr>
              <a:t>UserRepository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接口继承了</a:t>
            </a:r>
            <a:r>
              <a:rPr lang="de-DE" altLang="zh-CN" sz="1800" kern="100" dirty="0">
                <a:solidFill>
                  <a:srgbClr val="C00000"/>
                </a:solidFill>
                <a:effectLst/>
                <a:latin typeface="Times New Roman" panose="02020603050405020304" pitchFamily="18" charset="0"/>
                <a:ea typeface="宋体" panose="02010600030101010101" pitchFamily="2" charset="-122"/>
              </a:rPr>
              <a:t>JpaRepository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接口，因此</a:t>
            </a:r>
            <a:r>
              <a:rPr lang="de-DE" altLang="zh-CN" sz="1800" kern="100" dirty="0">
                <a:effectLst/>
                <a:latin typeface="Times New Roman" panose="02020603050405020304" pitchFamily="18" charset="0"/>
                <a:ea typeface="宋体" panose="02010600030101010101" pitchFamily="2" charset="-122"/>
              </a:rPr>
              <a:t>UserRepository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接口中除了上述自定义的两个接口方法外（方法名命名规范参照表</a:t>
            </a:r>
            <a:r>
              <a:rPr lang="de-DE" altLang="zh-CN" sz="1800" b="1" kern="100" dirty="0">
                <a:solidFill>
                  <a:srgbClr val="C00000"/>
                </a:solidFill>
                <a:effectLst/>
                <a:latin typeface="Times New Roman" panose="02020603050405020304" pitchFamily="18" charset="0"/>
                <a:ea typeface="宋体" panose="02010600030101010101" pitchFamily="2" charset="-122"/>
              </a:rPr>
              <a:t>8.1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），还拥有</a:t>
            </a:r>
            <a:r>
              <a:rPr lang="de-DE" altLang="zh-CN" sz="1800" kern="100" dirty="0">
                <a:solidFill>
                  <a:srgbClr val="C00000"/>
                </a:solidFill>
                <a:effectLst/>
                <a:latin typeface="Times New Roman" panose="02020603050405020304" pitchFamily="18" charset="0"/>
                <a:ea typeface="宋体" panose="02010600030101010101" pitchFamily="2" charset="-122"/>
              </a:rPr>
              <a:t>JpaRepository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的接口方法。</a:t>
            </a:r>
            <a:endParaRPr lang="zh-CN" altLang="en-US" dirty="0"/>
          </a:p>
        </p:txBody>
      </p:sp>
    </p:spTree>
    <p:extLst>
      <p:ext uri="{BB962C8B-B14F-4D97-AF65-F5344CB8AC3E}">
        <p14:creationId xmlns:p14="http://schemas.microsoft.com/office/powerpoint/2010/main" val="180110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CC7AC-475E-1E4C-8CD6-1AECBEC28035}"/>
              </a:ext>
            </a:extLst>
          </p:cNvPr>
          <p:cNvSpPr>
            <a:spLocks noGrp="1"/>
          </p:cNvSpPr>
          <p:nvPr>
            <p:ph type="title"/>
          </p:nvPr>
        </p:nvSpPr>
        <p:spPr/>
        <p:txBody>
          <a:bodyPr/>
          <a:lstStyle/>
          <a:p>
            <a:r>
              <a:rPr lang="zh-CN" altLang="en-US" dirty="0"/>
              <a:t>本章目标</a:t>
            </a:r>
            <a:endParaRPr kumimoji="1" lang="zh-CN" altLang="en-US" dirty="0"/>
          </a:p>
        </p:txBody>
      </p:sp>
      <p:sp>
        <p:nvSpPr>
          <p:cNvPr id="3" name="内容占位符 2">
            <a:extLst>
              <a:ext uri="{FF2B5EF4-FFF2-40B4-BE49-F238E27FC236}">
                <a16:creationId xmlns:a16="http://schemas.microsoft.com/office/drawing/2014/main" id="{ED1732F0-50F7-8947-81D6-CBBAE8232DE9}"/>
              </a:ext>
            </a:extLst>
          </p:cNvPr>
          <p:cNvSpPr>
            <a:spLocks noGrp="1"/>
          </p:cNvSpPr>
          <p:nvPr>
            <p:ph idx="1"/>
          </p:nvPr>
        </p:nvSpPr>
        <p:spPr/>
        <p:txBody>
          <a:bodyPr>
            <a:normAutofit/>
          </a:bodyPr>
          <a:lstStyle/>
          <a:p>
            <a:pPr marL="514350" indent="-514350">
              <a:lnSpc>
                <a:spcPct val="120000"/>
              </a:lnSpc>
              <a:buFont typeface="+mj-lt"/>
              <a:buAutoNum type="arabicPeriod"/>
            </a:pPr>
            <a:r>
              <a:rPr kumimoji="1" lang="zh-CN" altLang="en-US" dirty="0">
                <a:solidFill>
                  <a:srgbClr val="C00000"/>
                </a:solidFill>
              </a:rPr>
              <a:t>掌握</a:t>
            </a:r>
            <a:r>
              <a:rPr kumimoji="1" lang="en-US" altLang="zh-CN" dirty="0">
                <a:solidFill>
                  <a:srgbClr val="C00000"/>
                </a:solidFill>
              </a:rPr>
              <a:t>Spring Data JPA</a:t>
            </a:r>
            <a:r>
              <a:rPr kumimoji="1" lang="zh-CN" altLang="en-US" dirty="0">
                <a:solidFill>
                  <a:srgbClr val="C00000"/>
                </a:solidFill>
              </a:rPr>
              <a:t>的解决方案</a:t>
            </a:r>
            <a:endParaRPr kumimoji="1" lang="en-US" altLang="zh-CN" dirty="0">
              <a:solidFill>
                <a:srgbClr val="C00000"/>
              </a:solidFill>
            </a:endParaRPr>
          </a:p>
          <a:p>
            <a:pPr marL="514350" indent="-514350">
              <a:lnSpc>
                <a:spcPct val="120000"/>
              </a:lnSpc>
              <a:buFont typeface="+mj-lt"/>
              <a:buAutoNum type="arabicPeriod"/>
            </a:pPr>
            <a:r>
              <a:rPr kumimoji="1" lang="zh-CN" altLang="en-US" dirty="0">
                <a:solidFill>
                  <a:srgbClr val="C00000"/>
                </a:solidFill>
              </a:rPr>
              <a:t>掌握</a:t>
            </a:r>
            <a:r>
              <a:rPr kumimoji="1" lang="en-US" altLang="zh-CN" dirty="0">
                <a:solidFill>
                  <a:srgbClr val="C00000"/>
                </a:solidFill>
              </a:rPr>
              <a:t>Spring Boot</a:t>
            </a:r>
            <a:r>
              <a:rPr kumimoji="1" lang="zh-CN" altLang="en-US" dirty="0">
                <a:solidFill>
                  <a:srgbClr val="C00000"/>
                </a:solidFill>
              </a:rPr>
              <a:t>如何整合</a:t>
            </a:r>
            <a:r>
              <a:rPr kumimoji="1" lang="en-US" altLang="zh-CN" dirty="0" err="1">
                <a:solidFill>
                  <a:srgbClr val="C00000"/>
                </a:solidFill>
              </a:rPr>
              <a:t>MyBatis</a:t>
            </a:r>
            <a:endParaRPr kumimoji="1" lang="en-US" altLang="zh-CN" dirty="0">
              <a:solidFill>
                <a:srgbClr val="C00000"/>
              </a:solidFill>
            </a:endParaRPr>
          </a:p>
          <a:p>
            <a:pPr marL="514350" indent="-514350">
              <a:lnSpc>
                <a:spcPct val="120000"/>
              </a:lnSpc>
              <a:buFont typeface="+mj-lt"/>
              <a:buAutoNum type="arabicPeriod"/>
            </a:pPr>
            <a:r>
              <a:rPr kumimoji="1" lang="zh-CN" altLang="en-US" dirty="0"/>
              <a:t>了解</a:t>
            </a:r>
            <a:r>
              <a:rPr kumimoji="1" lang="en-US" altLang="zh-CN" dirty="0"/>
              <a:t>Spring Boot</a:t>
            </a:r>
            <a:r>
              <a:rPr kumimoji="1" lang="zh-CN" altLang="en-US" dirty="0"/>
              <a:t>如何整合</a:t>
            </a:r>
            <a:r>
              <a:rPr kumimoji="1" lang="en-US" altLang="zh-CN" dirty="0"/>
              <a:t>REST</a:t>
            </a:r>
          </a:p>
          <a:p>
            <a:pPr marL="514350" indent="-514350">
              <a:lnSpc>
                <a:spcPct val="120000"/>
              </a:lnSpc>
              <a:buFont typeface="+mj-lt"/>
              <a:buAutoNum type="arabicPeriod"/>
            </a:pPr>
            <a:r>
              <a:rPr kumimoji="1" lang="zh-CN" altLang="en-US" dirty="0"/>
              <a:t>了解</a:t>
            </a:r>
            <a:r>
              <a:rPr kumimoji="1" lang="en-US" altLang="zh-CN" dirty="0"/>
              <a:t>Spring Boot</a:t>
            </a:r>
            <a:r>
              <a:rPr kumimoji="1" lang="zh-CN" altLang="en-US" dirty="0"/>
              <a:t>如何整合</a:t>
            </a:r>
            <a:r>
              <a:rPr kumimoji="1" lang="en-US" altLang="zh-CN" dirty="0"/>
              <a:t>MongoDB</a:t>
            </a:r>
          </a:p>
          <a:p>
            <a:pPr marL="514350" indent="-514350">
              <a:lnSpc>
                <a:spcPct val="120000"/>
              </a:lnSpc>
              <a:buFont typeface="+mj-lt"/>
              <a:buAutoNum type="arabicPeriod"/>
            </a:pPr>
            <a:r>
              <a:rPr kumimoji="1" lang="zh-CN" altLang="en-US" dirty="0"/>
              <a:t>了解</a:t>
            </a:r>
            <a:r>
              <a:rPr kumimoji="1" lang="en-US" altLang="zh-CN" dirty="0"/>
              <a:t>Spring Boot</a:t>
            </a:r>
            <a:r>
              <a:rPr kumimoji="1" lang="zh-CN" altLang="en-US" dirty="0"/>
              <a:t>如何整合</a:t>
            </a:r>
            <a:r>
              <a:rPr kumimoji="1" lang="en-US" altLang="zh-CN" dirty="0"/>
              <a:t>Redis</a:t>
            </a:r>
          </a:p>
          <a:p>
            <a:pPr marL="514350" indent="-514350">
              <a:lnSpc>
                <a:spcPct val="120000"/>
              </a:lnSpc>
              <a:buFont typeface="+mj-lt"/>
              <a:buAutoNum type="arabicPeriod"/>
            </a:pPr>
            <a:r>
              <a:rPr kumimoji="1" lang="zh-CN" altLang="en-US" dirty="0"/>
              <a:t>理解数据缓存</a:t>
            </a:r>
            <a:r>
              <a:rPr kumimoji="1" lang="en-US" altLang="zh-CN" dirty="0"/>
              <a:t>Cache</a:t>
            </a:r>
            <a:r>
              <a:rPr kumimoji="1" lang="zh-CN" altLang="en-US" dirty="0"/>
              <a:t>的基本原理</a:t>
            </a:r>
            <a:endParaRPr kumimoji="1" lang="en-US" altLang="zh-CN" dirty="0"/>
          </a:p>
        </p:txBody>
      </p:sp>
      <p:sp>
        <p:nvSpPr>
          <p:cNvPr id="6" name="灯片编号占位符 5">
            <a:extLst>
              <a:ext uri="{FF2B5EF4-FFF2-40B4-BE49-F238E27FC236}">
                <a16:creationId xmlns:a16="http://schemas.microsoft.com/office/drawing/2014/main" id="{BF3E877C-BC12-7E4D-A194-CD69A5A31304}"/>
              </a:ext>
            </a:extLst>
          </p:cNvPr>
          <p:cNvSpPr>
            <a:spLocks noGrp="1"/>
          </p:cNvSpPr>
          <p:nvPr>
            <p:ph type="sldNum" sz="quarter" idx="12"/>
          </p:nvPr>
        </p:nvSpPr>
        <p:spPr/>
        <p:txBody>
          <a:bodyPr/>
          <a:lstStyle/>
          <a:p>
            <a:fld id="{8D4D1E41-7A09-AB4A-A4E1-09765ADA2698}" type="slidenum">
              <a:rPr kumimoji="1" lang="zh-CN" altLang="en-US" smtClean="0"/>
              <a:pPr/>
              <a:t>1</a:t>
            </a:fld>
            <a:endParaRPr kumimoji="1" lang="zh-CN" altLang="en-US" dirty="0"/>
          </a:p>
        </p:txBody>
      </p:sp>
    </p:spTree>
    <p:extLst>
      <p:ext uri="{BB962C8B-B14F-4D97-AF65-F5344CB8AC3E}">
        <p14:creationId xmlns:p14="http://schemas.microsoft.com/office/powerpoint/2010/main" val="3141699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90E20-E5E3-459E-B5A9-58E3DE612D2F}"/>
              </a:ext>
            </a:extLst>
          </p:cNvPr>
          <p:cNvSpPr>
            <a:spLocks noGrp="1"/>
          </p:cNvSpPr>
          <p:nvPr>
            <p:ph type="title"/>
          </p:nvPr>
        </p:nvSpPr>
        <p:spPr/>
        <p:txBody>
          <a:bodyPr/>
          <a:lstStyle/>
          <a:p>
            <a:r>
              <a:rPr lang="en-US" altLang="zh-CN" dirty="0"/>
              <a:t>7</a:t>
            </a:r>
            <a:r>
              <a:rPr lang="zh-CN" altLang="en-US" dirty="0"/>
              <a:t>）创建业务层</a:t>
            </a:r>
          </a:p>
        </p:txBody>
      </p:sp>
      <p:sp>
        <p:nvSpPr>
          <p:cNvPr id="3" name="内容占位符 2">
            <a:extLst>
              <a:ext uri="{FF2B5EF4-FFF2-40B4-BE49-F238E27FC236}">
                <a16:creationId xmlns:a16="http://schemas.microsoft.com/office/drawing/2014/main" id="{1CE626A6-8C3A-4823-A845-19D2219D6762}"/>
              </a:ext>
            </a:extLst>
          </p:cNvPr>
          <p:cNvSpPr>
            <a:spLocks noGrp="1"/>
          </p:cNvSpPr>
          <p:nvPr>
            <p:ph idx="1"/>
          </p:nvPr>
        </p:nvSpPr>
        <p:spPr/>
        <p:txBody>
          <a:bodyPr/>
          <a:lstStyle/>
          <a:p>
            <a:r>
              <a:rPr lang="zh-CN" altLang="en-US" dirty="0"/>
              <a:t>创建名为</a:t>
            </a:r>
            <a:r>
              <a:rPr lang="en-US" altLang="zh-CN" dirty="0"/>
              <a:t>com.ch.ch8_1.service</a:t>
            </a:r>
            <a:r>
              <a:rPr lang="zh-CN" altLang="en-US" dirty="0"/>
              <a:t>的包，并在该包中创建</a:t>
            </a:r>
            <a:r>
              <a:rPr lang="en-US" altLang="zh-CN" dirty="0" err="1">
                <a:solidFill>
                  <a:srgbClr val="C00000"/>
                </a:solidFill>
              </a:rPr>
              <a:t>UserService</a:t>
            </a:r>
            <a:r>
              <a:rPr lang="zh-CN" altLang="en-US" dirty="0"/>
              <a:t>接口和接口的实现类</a:t>
            </a:r>
            <a:r>
              <a:rPr lang="en-US" altLang="zh-CN" dirty="0" err="1">
                <a:solidFill>
                  <a:srgbClr val="C00000"/>
                </a:solidFill>
              </a:rPr>
              <a:t>UserServiceImpl</a:t>
            </a:r>
            <a:r>
              <a:rPr lang="zh-CN" altLang="en-US" dirty="0"/>
              <a:t>。</a:t>
            </a:r>
          </a:p>
        </p:txBody>
      </p:sp>
      <p:sp>
        <p:nvSpPr>
          <p:cNvPr id="4" name="灯片编号占位符 3">
            <a:extLst>
              <a:ext uri="{FF2B5EF4-FFF2-40B4-BE49-F238E27FC236}">
                <a16:creationId xmlns:a16="http://schemas.microsoft.com/office/drawing/2014/main" id="{AD07E181-9FA9-456E-B281-9F6CA0DAF90F}"/>
              </a:ext>
            </a:extLst>
          </p:cNvPr>
          <p:cNvSpPr>
            <a:spLocks noGrp="1"/>
          </p:cNvSpPr>
          <p:nvPr>
            <p:ph type="sldNum" sz="quarter" idx="12"/>
          </p:nvPr>
        </p:nvSpPr>
        <p:spPr/>
        <p:txBody>
          <a:bodyPr/>
          <a:lstStyle/>
          <a:p>
            <a:fld id="{8D4D1E41-7A09-AB4A-A4E1-09765ADA2698}" type="slidenum">
              <a:rPr kumimoji="1" lang="zh-CN" altLang="en-US" smtClean="0"/>
              <a:pPr/>
              <a:t>19</a:t>
            </a:fld>
            <a:endParaRPr kumimoji="1" lang="zh-CN" altLang="en-US" dirty="0"/>
          </a:p>
        </p:txBody>
      </p:sp>
    </p:spTree>
    <p:extLst>
      <p:ext uri="{BB962C8B-B14F-4D97-AF65-F5344CB8AC3E}">
        <p14:creationId xmlns:p14="http://schemas.microsoft.com/office/powerpoint/2010/main" val="3007146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0C4AB-FC56-4A95-A5BA-D3A6C9137254}"/>
              </a:ext>
            </a:extLst>
          </p:cNvPr>
          <p:cNvSpPr>
            <a:spLocks noGrp="1"/>
          </p:cNvSpPr>
          <p:nvPr>
            <p:ph type="title"/>
          </p:nvPr>
        </p:nvSpPr>
        <p:spPr/>
        <p:txBody>
          <a:bodyPr>
            <a:normAutofit fontScale="90000"/>
          </a:bodyPr>
          <a:lstStyle/>
          <a:p>
            <a:r>
              <a:rPr lang="en-US" altLang="zh-CN" dirty="0"/>
              <a:t>8</a:t>
            </a:r>
            <a:r>
              <a:rPr lang="zh-CN" altLang="en-US" dirty="0"/>
              <a:t>）创建控制器类</a:t>
            </a:r>
            <a:r>
              <a:rPr lang="en-US" altLang="zh-CN" dirty="0" err="1"/>
              <a:t>UserTestController</a:t>
            </a:r>
            <a:endParaRPr lang="zh-CN" altLang="en-US" dirty="0"/>
          </a:p>
        </p:txBody>
      </p:sp>
      <p:sp>
        <p:nvSpPr>
          <p:cNvPr id="3" name="内容占位符 2">
            <a:extLst>
              <a:ext uri="{FF2B5EF4-FFF2-40B4-BE49-F238E27FC236}">
                <a16:creationId xmlns:a16="http://schemas.microsoft.com/office/drawing/2014/main" id="{01DD8048-B74F-42F2-9E3D-E942D7BC5651}"/>
              </a:ext>
            </a:extLst>
          </p:cNvPr>
          <p:cNvSpPr>
            <a:spLocks noGrp="1"/>
          </p:cNvSpPr>
          <p:nvPr>
            <p:ph idx="1"/>
          </p:nvPr>
        </p:nvSpPr>
        <p:spPr/>
        <p:txBody>
          <a:bodyPr/>
          <a:lstStyle/>
          <a:p>
            <a:r>
              <a:rPr lang="zh-CN" altLang="en-US" dirty="0"/>
              <a:t>创建名为</a:t>
            </a:r>
            <a:r>
              <a:rPr lang="en-US" altLang="zh-CN" dirty="0"/>
              <a:t>com.ch.ch8_1.controller</a:t>
            </a:r>
            <a:r>
              <a:rPr lang="zh-CN" altLang="en-US" dirty="0"/>
              <a:t>的包，并在该包中创建名为</a:t>
            </a:r>
            <a:r>
              <a:rPr lang="en-US" altLang="zh-CN" dirty="0" err="1">
                <a:solidFill>
                  <a:srgbClr val="C00000"/>
                </a:solidFill>
              </a:rPr>
              <a:t>UserTestController</a:t>
            </a:r>
            <a:r>
              <a:rPr lang="zh-CN" altLang="en-US" dirty="0"/>
              <a:t>的控制器类。</a:t>
            </a:r>
          </a:p>
        </p:txBody>
      </p:sp>
      <p:sp>
        <p:nvSpPr>
          <p:cNvPr id="4" name="灯片编号占位符 3">
            <a:extLst>
              <a:ext uri="{FF2B5EF4-FFF2-40B4-BE49-F238E27FC236}">
                <a16:creationId xmlns:a16="http://schemas.microsoft.com/office/drawing/2014/main" id="{106E21EE-1114-466F-BE3A-17D48DFF4259}"/>
              </a:ext>
            </a:extLst>
          </p:cNvPr>
          <p:cNvSpPr>
            <a:spLocks noGrp="1"/>
          </p:cNvSpPr>
          <p:nvPr>
            <p:ph type="sldNum" sz="quarter" idx="12"/>
          </p:nvPr>
        </p:nvSpPr>
        <p:spPr/>
        <p:txBody>
          <a:bodyPr/>
          <a:lstStyle/>
          <a:p>
            <a:fld id="{8D4D1E41-7A09-AB4A-A4E1-09765ADA2698}" type="slidenum">
              <a:rPr kumimoji="1" lang="zh-CN" altLang="en-US" smtClean="0"/>
              <a:pPr/>
              <a:t>20</a:t>
            </a:fld>
            <a:endParaRPr kumimoji="1" lang="zh-CN" altLang="en-US" dirty="0"/>
          </a:p>
        </p:txBody>
      </p:sp>
    </p:spTree>
    <p:extLst>
      <p:ext uri="{BB962C8B-B14F-4D97-AF65-F5344CB8AC3E}">
        <p14:creationId xmlns:p14="http://schemas.microsoft.com/office/powerpoint/2010/main" val="2940169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BBA54-0079-41EC-BE15-EB8D3212D8FD}"/>
              </a:ext>
            </a:extLst>
          </p:cNvPr>
          <p:cNvSpPr>
            <a:spLocks noGrp="1"/>
          </p:cNvSpPr>
          <p:nvPr>
            <p:ph type="title"/>
          </p:nvPr>
        </p:nvSpPr>
        <p:spPr/>
        <p:txBody>
          <a:bodyPr/>
          <a:lstStyle/>
          <a:p>
            <a:r>
              <a:rPr lang="en-US" altLang="zh-CN" dirty="0"/>
              <a:t>9</a:t>
            </a:r>
            <a:r>
              <a:rPr lang="zh-CN" altLang="en-US" dirty="0"/>
              <a:t>）整理脚本样式静态文件</a:t>
            </a:r>
          </a:p>
        </p:txBody>
      </p:sp>
      <p:sp>
        <p:nvSpPr>
          <p:cNvPr id="3" name="内容占位符 2">
            <a:extLst>
              <a:ext uri="{FF2B5EF4-FFF2-40B4-BE49-F238E27FC236}">
                <a16:creationId xmlns:a16="http://schemas.microsoft.com/office/drawing/2014/main" id="{5A6C6FD4-FB67-4814-AAE1-FE91A21BD389}"/>
              </a:ext>
            </a:extLst>
          </p:cNvPr>
          <p:cNvSpPr>
            <a:spLocks noGrp="1"/>
          </p:cNvSpPr>
          <p:nvPr>
            <p:ph idx="1"/>
          </p:nvPr>
        </p:nvSpPr>
        <p:spPr/>
        <p:txBody>
          <a:bodyPr/>
          <a:lstStyle/>
          <a:p>
            <a:r>
              <a:rPr lang="en-US" altLang="zh-CN" dirty="0"/>
              <a:t>JS</a:t>
            </a:r>
            <a:r>
              <a:rPr lang="zh-CN" altLang="en-US" dirty="0"/>
              <a:t>脚本、</a:t>
            </a:r>
            <a:r>
              <a:rPr lang="en-US" altLang="zh-CN" dirty="0"/>
              <a:t>CSS</a:t>
            </a:r>
            <a:r>
              <a:rPr lang="zh-CN" altLang="en-US" dirty="0"/>
              <a:t>样式、图片等静态文件默认放置在</a:t>
            </a:r>
            <a:r>
              <a:rPr lang="en-US" altLang="zh-CN" dirty="0" err="1">
                <a:solidFill>
                  <a:srgbClr val="C00000"/>
                </a:solidFill>
              </a:rPr>
              <a:t>src</a:t>
            </a:r>
            <a:r>
              <a:rPr lang="en-US" altLang="zh-CN" dirty="0">
                <a:solidFill>
                  <a:srgbClr val="C00000"/>
                </a:solidFill>
              </a:rPr>
              <a:t>/main/resources/static</a:t>
            </a:r>
            <a:r>
              <a:rPr lang="zh-CN" altLang="en-US" dirty="0"/>
              <a:t>目录下，</a:t>
            </a:r>
            <a:r>
              <a:rPr lang="en-US" altLang="zh-CN" dirty="0"/>
              <a:t>ch8_1</a:t>
            </a:r>
            <a:r>
              <a:rPr lang="zh-CN" altLang="en-US" dirty="0"/>
              <a:t>应用引入的</a:t>
            </a:r>
            <a:r>
              <a:rPr lang="en-US" altLang="zh-CN" dirty="0" err="1"/>
              <a:t>BootStrap</a:t>
            </a:r>
            <a:r>
              <a:rPr lang="zh-CN" altLang="en-US" dirty="0"/>
              <a:t>和</a:t>
            </a:r>
            <a:r>
              <a:rPr lang="en-US" altLang="zh-CN" dirty="0"/>
              <a:t>jQuery</a:t>
            </a:r>
            <a:r>
              <a:rPr lang="zh-CN" altLang="en-US" dirty="0"/>
              <a:t>与</a:t>
            </a:r>
            <a:r>
              <a:rPr lang="en-US" altLang="zh-CN" dirty="0"/>
              <a:t>【</a:t>
            </a:r>
            <a:r>
              <a:rPr lang="zh-CN" altLang="en-US" dirty="0">
                <a:solidFill>
                  <a:srgbClr val="C00000"/>
                </a:solidFill>
              </a:rPr>
              <a:t>例</a:t>
            </a:r>
            <a:r>
              <a:rPr lang="en-US" altLang="zh-CN" dirty="0">
                <a:solidFill>
                  <a:srgbClr val="C00000"/>
                </a:solidFill>
              </a:rPr>
              <a:t>7-5</a:t>
            </a:r>
            <a:r>
              <a:rPr lang="en-US" altLang="zh-CN" dirty="0"/>
              <a:t>】</a:t>
            </a:r>
            <a:r>
              <a:rPr lang="zh-CN" altLang="en-US" dirty="0"/>
              <a:t>中的一样，不再赘述。</a:t>
            </a:r>
          </a:p>
        </p:txBody>
      </p:sp>
      <p:sp>
        <p:nvSpPr>
          <p:cNvPr id="4" name="灯片编号占位符 3">
            <a:extLst>
              <a:ext uri="{FF2B5EF4-FFF2-40B4-BE49-F238E27FC236}">
                <a16:creationId xmlns:a16="http://schemas.microsoft.com/office/drawing/2014/main" id="{CC3256B3-1EB7-4EB0-A33E-A9D53D90827A}"/>
              </a:ext>
            </a:extLst>
          </p:cNvPr>
          <p:cNvSpPr>
            <a:spLocks noGrp="1"/>
          </p:cNvSpPr>
          <p:nvPr>
            <p:ph type="sldNum" sz="quarter" idx="12"/>
          </p:nvPr>
        </p:nvSpPr>
        <p:spPr/>
        <p:txBody>
          <a:bodyPr/>
          <a:lstStyle/>
          <a:p>
            <a:fld id="{8D4D1E41-7A09-AB4A-A4E1-09765ADA2698}" type="slidenum">
              <a:rPr kumimoji="1" lang="zh-CN" altLang="en-US" smtClean="0"/>
              <a:pPr/>
              <a:t>21</a:t>
            </a:fld>
            <a:endParaRPr kumimoji="1" lang="zh-CN" altLang="en-US" dirty="0"/>
          </a:p>
        </p:txBody>
      </p:sp>
    </p:spTree>
    <p:extLst>
      <p:ext uri="{BB962C8B-B14F-4D97-AF65-F5344CB8AC3E}">
        <p14:creationId xmlns:p14="http://schemas.microsoft.com/office/powerpoint/2010/main" val="2096193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9B5C56-E5FD-4843-9656-03311D62B0C5}"/>
              </a:ext>
            </a:extLst>
          </p:cNvPr>
          <p:cNvSpPr>
            <a:spLocks noGrp="1"/>
          </p:cNvSpPr>
          <p:nvPr>
            <p:ph type="title"/>
          </p:nvPr>
        </p:nvSpPr>
        <p:spPr/>
        <p:txBody>
          <a:bodyPr/>
          <a:lstStyle/>
          <a:p>
            <a:r>
              <a:rPr lang="en-US" altLang="zh-CN" dirty="0"/>
              <a:t>10</a:t>
            </a:r>
            <a:r>
              <a:rPr lang="zh-CN" altLang="en-US" dirty="0"/>
              <a:t>）创建</a:t>
            </a:r>
            <a:r>
              <a:rPr lang="en-US" altLang="zh-CN" dirty="0"/>
              <a:t>View</a:t>
            </a:r>
            <a:r>
              <a:rPr lang="zh-CN" altLang="en-US" dirty="0"/>
              <a:t>视图页面</a:t>
            </a:r>
          </a:p>
        </p:txBody>
      </p:sp>
      <p:sp>
        <p:nvSpPr>
          <p:cNvPr id="3" name="内容占位符 2">
            <a:extLst>
              <a:ext uri="{FF2B5EF4-FFF2-40B4-BE49-F238E27FC236}">
                <a16:creationId xmlns:a16="http://schemas.microsoft.com/office/drawing/2014/main" id="{720D9EE8-FA28-484B-B989-2E6CBB85262F}"/>
              </a:ext>
            </a:extLst>
          </p:cNvPr>
          <p:cNvSpPr>
            <a:spLocks noGrp="1"/>
          </p:cNvSpPr>
          <p:nvPr>
            <p:ph idx="1"/>
          </p:nvPr>
        </p:nvSpPr>
        <p:spPr/>
        <p:txBody>
          <a:bodyPr/>
          <a:lstStyle/>
          <a:p>
            <a:r>
              <a:rPr lang="zh-CN" altLang="en-US" dirty="0"/>
              <a:t>在</a:t>
            </a:r>
            <a:r>
              <a:rPr lang="en-US" altLang="zh-CN" dirty="0" err="1"/>
              <a:t>src</a:t>
            </a:r>
            <a:r>
              <a:rPr lang="en-US" altLang="zh-CN" dirty="0"/>
              <a:t>/main/resources/templates</a:t>
            </a:r>
            <a:r>
              <a:rPr lang="zh-CN" altLang="en-US" dirty="0"/>
              <a:t>目录下，创建视图页面</a:t>
            </a:r>
            <a:r>
              <a:rPr lang="en-US" altLang="zh-CN" dirty="0">
                <a:solidFill>
                  <a:srgbClr val="C00000"/>
                </a:solidFill>
              </a:rPr>
              <a:t>showAll.html</a:t>
            </a:r>
            <a:r>
              <a:rPr lang="zh-CN" altLang="en-US" dirty="0"/>
              <a:t>和</a:t>
            </a:r>
            <a:r>
              <a:rPr lang="en-US" altLang="zh-CN" dirty="0">
                <a:solidFill>
                  <a:srgbClr val="C00000"/>
                </a:solidFill>
              </a:rPr>
              <a:t>showAuser.html</a:t>
            </a:r>
            <a:r>
              <a:rPr lang="zh-CN" altLang="en-US" dirty="0"/>
              <a:t>。</a:t>
            </a:r>
          </a:p>
        </p:txBody>
      </p:sp>
      <p:sp>
        <p:nvSpPr>
          <p:cNvPr id="4" name="灯片编号占位符 3">
            <a:extLst>
              <a:ext uri="{FF2B5EF4-FFF2-40B4-BE49-F238E27FC236}">
                <a16:creationId xmlns:a16="http://schemas.microsoft.com/office/drawing/2014/main" id="{0962A48B-E139-4887-ACBB-AD2CEBE1984F}"/>
              </a:ext>
            </a:extLst>
          </p:cNvPr>
          <p:cNvSpPr>
            <a:spLocks noGrp="1"/>
          </p:cNvSpPr>
          <p:nvPr>
            <p:ph type="sldNum" sz="quarter" idx="12"/>
          </p:nvPr>
        </p:nvSpPr>
        <p:spPr/>
        <p:txBody>
          <a:bodyPr/>
          <a:lstStyle/>
          <a:p>
            <a:fld id="{8D4D1E41-7A09-AB4A-A4E1-09765ADA2698}" type="slidenum">
              <a:rPr kumimoji="1" lang="zh-CN" altLang="en-US" smtClean="0"/>
              <a:pPr/>
              <a:t>22</a:t>
            </a:fld>
            <a:endParaRPr kumimoji="1" lang="zh-CN" altLang="en-US" dirty="0"/>
          </a:p>
        </p:txBody>
      </p:sp>
    </p:spTree>
    <p:extLst>
      <p:ext uri="{BB962C8B-B14F-4D97-AF65-F5344CB8AC3E}">
        <p14:creationId xmlns:p14="http://schemas.microsoft.com/office/powerpoint/2010/main" val="745966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9C3EB-8050-4D98-8DF1-747343158D02}"/>
              </a:ext>
            </a:extLst>
          </p:cNvPr>
          <p:cNvSpPr>
            <a:spLocks noGrp="1"/>
          </p:cNvSpPr>
          <p:nvPr>
            <p:ph type="title"/>
          </p:nvPr>
        </p:nvSpPr>
        <p:spPr/>
        <p:txBody>
          <a:bodyPr/>
          <a:lstStyle/>
          <a:p>
            <a:r>
              <a:rPr lang="en-US" altLang="zh-CN" dirty="0"/>
              <a:t>11</a:t>
            </a:r>
            <a:r>
              <a:rPr lang="zh-CN" altLang="en-US" dirty="0"/>
              <a:t>）运行</a:t>
            </a:r>
          </a:p>
        </p:txBody>
      </p:sp>
      <p:sp>
        <p:nvSpPr>
          <p:cNvPr id="3" name="内容占位符 2">
            <a:extLst>
              <a:ext uri="{FF2B5EF4-FFF2-40B4-BE49-F238E27FC236}">
                <a16:creationId xmlns:a16="http://schemas.microsoft.com/office/drawing/2014/main" id="{F52C0FFE-4B02-4E60-9FFD-C5AA67416409}"/>
              </a:ext>
            </a:extLst>
          </p:cNvPr>
          <p:cNvSpPr>
            <a:spLocks noGrp="1"/>
          </p:cNvSpPr>
          <p:nvPr>
            <p:ph idx="1"/>
          </p:nvPr>
        </p:nvSpPr>
        <p:spPr/>
        <p:txBody>
          <a:bodyPr/>
          <a:lstStyle/>
          <a:p>
            <a:r>
              <a:rPr lang="zh-CN" altLang="en-US" dirty="0"/>
              <a:t>首先，运行</a:t>
            </a:r>
            <a:r>
              <a:rPr lang="en-US" altLang="zh-CN" dirty="0"/>
              <a:t>Ch81Application</a:t>
            </a:r>
            <a:r>
              <a:rPr lang="zh-CN" altLang="en-US" dirty="0"/>
              <a:t>主类。然后，访问</a:t>
            </a:r>
            <a:r>
              <a:rPr lang="zh-CN" altLang="en-US" dirty="0">
                <a:solidFill>
                  <a:srgbClr val="C00000"/>
                </a:solidFill>
              </a:rPr>
              <a:t>“</a:t>
            </a:r>
            <a:r>
              <a:rPr lang="en-US" altLang="zh-CN" dirty="0">
                <a:solidFill>
                  <a:srgbClr val="C00000"/>
                </a:solidFill>
              </a:rPr>
              <a:t>http://localhost:8080/ch8_1/save/”</a:t>
            </a:r>
            <a:r>
              <a:rPr lang="zh-CN" altLang="en-US" dirty="0"/>
              <a:t>保存用户数据。</a:t>
            </a:r>
            <a:r>
              <a:rPr lang="zh-CN" altLang="en-US" dirty="0">
                <a:solidFill>
                  <a:srgbClr val="C00000"/>
                </a:solidFill>
              </a:rPr>
              <a:t>“</a:t>
            </a:r>
            <a:r>
              <a:rPr lang="en-US" altLang="zh-CN" dirty="0">
                <a:solidFill>
                  <a:srgbClr val="C00000"/>
                </a:solidFill>
              </a:rPr>
              <a:t>http://localhost:8080/ch6_1/save/”</a:t>
            </a:r>
            <a:r>
              <a:rPr lang="zh-CN" altLang="en-US" dirty="0"/>
              <a:t>成功运行后，在</a:t>
            </a:r>
            <a:r>
              <a:rPr lang="en-US" altLang="zh-CN" dirty="0"/>
              <a:t>MySQL</a:t>
            </a:r>
            <a:r>
              <a:rPr lang="zh-CN" altLang="en-US" dirty="0"/>
              <a:t>的</a:t>
            </a:r>
            <a:r>
              <a:rPr lang="en-US" altLang="zh-CN" dirty="0" err="1"/>
              <a:t>springbootjpa</a:t>
            </a:r>
            <a:r>
              <a:rPr lang="zh-CN" altLang="en-US" dirty="0"/>
              <a:t>数据库中创建一张名为</a:t>
            </a:r>
            <a:r>
              <a:rPr lang="en-US" altLang="zh-CN" dirty="0" err="1"/>
              <a:t>user_table</a:t>
            </a:r>
            <a:r>
              <a:rPr lang="zh-CN" altLang="en-US" dirty="0"/>
              <a:t>的数据库表，并插入三条记录。</a:t>
            </a:r>
          </a:p>
          <a:p>
            <a:r>
              <a:rPr lang="zh-CN" altLang="en-US" dirty="0"/>
              <a:t>通过访问</a:t>
            </a:r>
            <a:r>
              <a:rPr lang="zh-CN" altLang="en-US" dirty="0">
                <a:solidFill>
                  <a:srgbClr val="C00000"/>
                </a:solidFill>
              </a:rPr>
              <a:t>“</a:t>
            </a:r>
            <a:r>
              <a:rPr lang="en-US" altLang="zh-CN" dirty="0">
                <a:solidFill>
                  <a:srgbClr val="C00000"/>
                </a:solidFill>
              </a:rPr>
              <a:t>http://localhost:8080/ch8_1/</a:t>
            </a:r>
            <a:r>
              <a:rPr lang="en-US" altLang="zh-CN" dirty="0" err="1">
                <a:solidFill>
                  <a:srgbClr val="C00000"/>
                </a:solidFill>
              </a:rPr>
              <a:t>findAll</a:t>
            </a:r>
            <a:r>
              <a:rPr lang="en-US" altLang="zh-CN" dirty="0">
                <a:solidFill>
                  <a:srgbClr val="C00000"/>
                </a:solidFill>
              </a:rPr>
              <a:t>”</a:t>
            </a:r>
            <a:r>
              <a:rPr lang="zh-CN" altLang="en-US" dirty="0"/>
              <a:t>查询所有用户。</a:t>
            </a:r>
          </a:p>
          <a:p>
            <a:endParaRPr lang="zh-CN" altLang="en-US" dirty="0"/>
          </a:p>
        </p:txBody>
      </p:sp>
      <p:sp>
        <p:nvSpPr>
          <p:cNvPr id="4" name="灯片编号占位符 3">
            <a:extLst>
              <a:ext uri="{FF2B5EF4-FFF2-40B4-BE49-F238E27FC236}">
                <a16:creationId xmlns:a16="http://schemas.microsoft.com/office/drawing/2014/main" id="{C0067044-2264-43D1-BF82-BA6BB00C2B91}"/>
              </a:ext>
            </a:extLst>
          </p:cNvPr>
          <p:cNvSpPr>
            <a:spLocks noGrp="1"/>
          </p:cNvSpPr>
          <p:nvPr>
            <p:ph type="sldNum" sz="quarter" idx="12"/>
          </p:nvPr>
        </p:nvSpPr>
        <p:spPr/>
        <p:txBody>
          <a:bodyPr/>
          <a:lstStyle/>
          <a:p>
            <a:fld id="{8D4D1E41-7A09-AB4A-A4E1-09765ADA2698}" type="slidenum">
              <a:rPr kumimoji="1" lang="zh-CN" altLang="en-US" smtClean="0"/>
              <a:pPr/>
              <a:t>23</a:t>
            </a:fld>
            <a:endParaRPr kumimoji="1" lang="zh-CN" altLang="en-US" dirty="0"/>
          </a:p>
        </p:txBody>
      </p:sp>
      <p:pic>
        <p:nvPicPr>
          <p:cNvPr id="4098" name="Picture 2">
            <a:extLst>
              <a:ext uri="{FF2B5EF4-FFF2-40B4-BE49-F238E27FC236}">
                <a16:creationId xmlns:a16="http://schemas.microsoft.com/office/drawing/2014/main" id="{3E6284EC-6DAE-4CF3-B95E-9D9ED94EC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903" y="4439523"/>
            <a:ext cx="5270500"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6128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9AB1533-7051-4CE1-8885-E189616D0157}"/>
              </a:ext>
            </a:extLst>
          </p:cNvPr>
          <p:cNvSpPr>
            <a:spLocks noGrp="1"/>
          </p:cNvSpPr>
          <p:nvPr>
            <p:ph idx="1"/>
          </p:nvPr>
        </p:nvSpPr>
        <p:spPr/>
        <p:txBody>
          <a:bodyPr/>
          <a:lstStyle/>
          <a:p>
            <a:r>
              <a:rPr lang="zh-CN" altLang="en-US" dirty="0"/>
              <a:t>通过访问“</a:t>
            </a:r>
            <a:r>
              <a:rPr lang="en-US" altLang="zh-CN" dirty="0">
                <a:solidFill>
                  <a:srgbClr val="C00000"/>
                </a:solidFill>
              </a:rPr>
              <a:t>http://localhost:8080/ch8_1/findByUnameLike?uname=</a:t>
            </a:r>
            <a:r>
              <a:rPr lang="zh-CN" altLang="en-US" dirty="0">
                <a:solidFill>
                  <a:srgbClr val="C00000"/>
                </a:solidFill>
              </a:rPr>
              <a:t>陈</a:t>
            </a:r>
            <a:r>
              <a:rPr lang="zh-CN" altLang="en-US" dirty="0"/>
              <a:t>”模糊查询所有陈姓用户。</a:t>
            </a:r>
          </a:p>
        </p:txBody>
      </p:sp>
      <p:sp>
        <p:nvSpPr>
          <p:cNvPr id="4" name="灯片编号占位符 3">
            <a:extLst>
              <a:ext uri="{FF2B5EF4-FFF2-40B4-BE49-F238E27FC236}">
                <a16:creationId xmlns:a16="http://schemas.microsoft.com/office/drawing/2014/main" id="{A9B03012-4937-4ED9-917F-A8EDC1B78A8F}"/>
              </a:ext>
            </a:extLst>
          </p:cNvPr>
          <p:cNvSpPr>
            <a:spLocks noGrp="1"/>
          </p:cNvSpPr>
          <p:nvPr>
            <p:ph type="sldNum" sz="quarter" idx="12"/>
          </p:nvPr>
        </p:nvSpPr>
        <p:spPr/>
        <p:txBody>
          <a:bodyPr/>
          <a:lstStyle/>
          <a:p>
            <a:fld id="{8D4D1E41-7A09-AB4A-A4E1-09765ADA2698}" type="slidenum">
              <a:rPr kumimoji="1" lang="zh-CN" altLang="en-US" smtClean="0"/>
              <a:pPr/>
              <a:t>24</a:t>
            </a:fld>
            <a:endParaRPr kumimoji="1" lang="zh-CN" altLang="en-US" dirty="0"/>
          </a:p>
        </p:txBody>
      </p:sp>
      <p:pic>
        <p:nvPicPr>
          <p:cNvPr id="5122" name="Picture 2">
            <a:extLst>
              <a:ext uri="{FF2B5EF4-FFF2-40B4-BE49-F238E27FC236}">
                <a16:creationId xmlns:a16="http://schemas.microsoft.com/office/drawing/2014/main" id="{E452CFE6-087B-47DD-9325-4A2648E31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633" y="3199654"/>
            <a:ext cx="52895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8138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CC7F762-DAFB-4F35-B432-6E47207086F8}"/>
              </a:ext>
            </a:extLst>
          </p:cNvPr>
          <p:cNvSpPr>
            <a:spLocks noGrp="1"/>
          </p:cNvSpPr>
          <p:nvPr>
            <p:ph idx="1"/>
          </p:nvPr>
        </p:nvSpPr>
        <p:spPr/>
        <p:txBody>
          <a:bodyPr/>
          <a:lstStyle/>
          <a:p>
            <a:r>
              <a:rPr lang="zh-CN" altLang="en-US" dirty="0"/>
              <a:t>通过访问“</a:t>
            </a:r>
            <a:r>
              <a:rPr lang="en-US" altLang="zh-CN" dirty="0">
                <a:solidFill>
                  <a:srgbClr val="C00000"/>
                </a:solidFill>
              </a:rPr>
              <a:t>http://localhost:8080/ch8_1/findByUname?uname=</a:t>
            </a:r>
            <a:r>
              <a:rPr lang="zh-CN" altLang="en-US" dirty="0">
                <a:solidFill>
                  <a:srgbClr val="C00000"/>
                </a:solidFill>
              </a:rPr>
              <a:t>陈恒</a:t>
            </a:r>
            <a:r>
              <a:rPr lang="en-US" altLang="zh-CN" dirty="0">
                <a:solidFill>
                  <a:srgbClr val="C00000"/>
                </a:solidFill>
              </a:rPr>
              <a:t>2</a:t>
            </a:r>
            <a:r>
              <a:rPr lang="en-US" altLang="zh-CN" dirty="0"/>
              <a:t>”</a:t>
            </a:r>
            <a:r>
              <a:rPr lang="zh-CN" altLang="en-US" dirty="0"/>
              <a:t>查询一个名为陈恒</a:t>
            </a:r>
            <a:r>
              <a:rPr lang="en-US" altLang="zh-CN" dirty="0"/>
              <a:t>2</a:t>
            </a:r>
            <a:r>
              <a:rPr lang="zh-CN" altLang="en-US" dirty="0"/>
              <a:t>的用户信息。</a:t>
            </a:r>
          </a:p>
        </p:txBody>
      </p:sp>
      <p:sp>
        <p:nvSpPr>
          <p:cNvPr id="4" name="灯片编号占位符 3">
            <a:extLst>
              <a:ext uri="{FF2B5EF4-FFF2-40B4-BE49-F238E27FC236}">
                <a16:creationId xmlns:a16="http://schemas.microsoft.com/office/drawing/2014/main" id="{11DABB42-76FE-447D-9893-756A2C85DCEC}"/>
              </a:ext>
            </a:extLst>
          </p:cNvPr>
          <p:cNvSpPr>
            <a:spLocks noGrp="1"/>
          </p:cNvSpPr>
          <p:nvPr>
            <p:ph type="sldNum" sz="quarter" idx="12"/>
          </p:nvPr>
        </p:nvSpPr>
        <p:spPr/>
        <p:txBody>
          <a:bodyPr/>
          <a:lstStyle/>
          <a:p>
            <a:fld id="{8D4D1E41-7A09-AB4A-A4E1-09765ADA2698}" type="slidenum">
              <a:rPr kumimoji="1" lang="zh-CN" altLang="en-US" smtClean="0"/>
              <a:pPr/>
              <a:t>25</a:t>
            </a:fld>
            <a:endParaRPr kumimoji="1" lang="zh-CN" altLang="en-US" dirty="0"/>
          </a:p>
        </p:txBody>
      </p:sp>
      <p:pic>
        <p:nvPicPr>
          <p:cNvPr id="6146" name="Picture 2">
            <a:extLst>
              <a:ext uri="{FF2B5EF4-FFF2-40B4-BE49-F238E27FC236}">
                <a16:creationId xmlns:a16="http://schemas.microsoft.com/office/drawing/2014/main" id="{ECEB057C-DE6B-47F5-BF12-56189D24B4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418" y="3176032"/>
            <a:ext cx="52705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6221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1E10656-01A0-4D2B-8A55-5792DECE4177}"/>
              </a:ext>
            </a:extLst>
          </p:cNvPr>
          <p:cNvSpPr>
            <a:spLocks noGrp="1"/>
          </p:cNvSpPr>
          <p:nvPr>
            <p:ph idx="1"/>
          </p:nvPr>
        </p:nvSpPr>
        <p:spPr/>
        <p:txBody>
          <a:bodyPr/>
          <a:lstStyle/>
          <a:p>
            <a:r>
              <a:rPr lang="zh-CN" altLang="en-US" dirty="0"/>
              <a:t>通过访问“</a:t>
            </a:r>
            <a:r>
              <a:rPr lang="en-US" altLang="zh-CN" dirty="0">
                <a:solidFill>
                  <a:srgbClr val="C00000"/>
                </a:solidFill>
              </a:rPr>
              <a:t>http://localhost:8080/ch8_1/</a:t>
            </a:r>
            <a:r>
              <a:rPr lang="en-US" altLang="zh-CN" dirty="0" err="1">
                <a:solidFill>
                  <a:srgbClr val="C00000"/>
                </a:solidFill>
              </a:rPr>
              <a:t>getOne?id</a:t>
            </a:r>
            <a:r>
              <a:rPr lang="en-US" altLang="zh-CN" dirty="0">
                <a:solidFill>
                  <a:srgbClr val="C00000"/>
                </a:solidFill>
              </a:rPr>
              <a:t>=1</a:t>
            </a:r>
            <a:r>
              <a:rPr lang="en-US" altLang="zh-CN" dirty="0"/>
              <a:t>”</a:t>
            </a:r>
            <a:r>
              <a:rPr lang="zh-CN" altLang="en-US" dirty="0"/>
              <a:t>查询一个</a:t>
            </a:r>
            <a:r>
              <a:rPr lang="en-US" altLang="zh-CN" dirty="0"/>
              <a:t>id</a:t>
            </a:r>
            <a:r>
              <a:rPr lang="zh-CN" altLang="en-US" dirty="0"/>
              <a:t>为</a:t>
            </a:r>
            <a:r>
              <a:rPr lang="en-US" altLang="zh-CN" dirty="0"/>
              <a:t>1</a:t>
            </a:r>
            <a:r>
              <a:rPr lang="zh-CN" altLang="en-US" dirty="0"/>
              <a:t>的用户信息</a:t>
            </a:r>
          </a:p>
        </p:txBody>
      </p:sp>
      <p:sp>
        <p:nvSpPr>
          <p:cNvPr id="4" name="灯片编号占位符 3">
            <a:extLst>
              <a:ext uri="{FF2B5EF4-FFF2-40B4-BE49-F238E27FC236}">
                <a16:creationId xmlns:a16="http://schemas.microsoft.com/office/drawing/2014/main" id="{0D3E3442-7EB9-4C7D-A9BF-C3D4E0006087}"/>
              </a:ext>
            </a:extLst>
          </p:cNvPr>
          <p:cNvSpPr>
            <a:spLocks noGrp="1"/>
          </p:cNvSpPr>
          <p:nvPr>
            <p:ph type="sldNum" sz="quarter" idx="12"/>
          </p:nvPr>
        </p:nvSpPr>
        <p:spPr/>
        <p:txBody>
          <a:bodyPr/>
          <a:lstStyle/>
          <a:p>
            <a:fld id="{8D4D1E41-7A09-AB4A-A4E1-09765ADA2698}" type="slidenum">
              <a:rPr kumimoji="1" lang="zh-CN" altLang="en-US" smtClean="0"/>
              <a:pPr/>
              <a:t>26</a:t>
            </a:fld>
            <a:endParaRPr kumimoji="1" lang="zh-CN" altLang="en-US" dirty="0"/>
          </a:p>
        </p:txBody>
      </p:sp>
      <p:pic>
        <p:nvPicPr>
          <p:cNvPr id="7170" name="Picture 2">
            <a:extLst>
              <a:ext uri="{FF2B5EF4-FFF2-40B4-BE49-F238E27FC236}">
                <a16:creationId xmlns:a16="http://schemas.microsoft.com/office/drawing/2014/main" id="{CB10CDE5-0349-4EAC-9296-B6653DB8A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211" y="2713325"/>
            <a:ext cx="5270500"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6821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5E84E-7627-49B5-9152-02A0296B1A57}"/>
              </a:ext>
            </a:extLst>
          </p:cNvPr>
          <p:cNvSpPr>
            <a:spLocks noGrp="1"/>
          </p:cNvSpPr>
          <p:nvPr>
            <p:ph type="title"/>
          </p:nvPr>
        </p:nvSpPr>
        <p:spPr/>
        <p:txBody>
          <a:bodyPr/>
          <a:lstStyle/>
          <a:p>
            <a:r>
              <a:rPr lang="en-US" altLang="zh-CN" dirty="0"/>
              <a:t>8.1 Spring Data JPA</a:t>
            </a:r>
            <a:endParaRPr lang="zh-CN" altLang="en-US" dirty="0"/>
          </a:p>
        </p:txBody>
      </p:sp>
      <p:sp>
        <p:nvSpPr>
          <p:cNvPr id="3" name="内容占位符 2">
            <a:extLst>
              <a:ext uri="{FF2B5EF4-FFF2-40B4-BE49-F238E27FC236}">
                <a16:creationId xmlns:a16="http://schemas.microsoft.com/office/drawing/2014/main" id="{09B8D242-1B29-4D5B-81F3-0AF794EA4C03}"/>
              </a:ext>
            </a:extLst>
          </p:cNvPr>
          <p:cNvSpPr>
            <a:spLocks noGrp="1"/>
          </p:cNvSpPr>
          <p:nvPr>
            <p:ph idx="1"/>
          </p:nvPr>
        </p:nvSpPr>
        <p:spPr/>
        <p:txBody>
          <a:bodyPr/>
          <a:lstStyle/>
          <a:p>
            <a:r>
              <a:rPr lang="en-US" altLang="zh-CN" dirty="0"/>
              <a:t>8.1.1 Spring Boot</a:t>
            </a:r>
            <a:r>
              <a:rPr lang="zh-CN" altLang="en-US" dirty="0"/>
              <a:t>的支持</a:t>
            </a:r>
            <a:endParaRPr lang="en-US" altLang="zh-CN" dirty="0"/>
          </a:p>
          <a:p>
            <a:r>
              <a:rPr lang="en-US" altLang="zh-CN" dirty="0"/>
              <a:t>8.1.2 </a:t>
            </a:r>
            <a:r>
              <a:rPr lang="zh-CN" altLang="en-US" dirty="0"/>
              <a:t>简单条件查询</a:t>
            </a:r>
            <a:endParaRPr lang="en-US" altLang="zh-CN" dirty="0"/>
          </a:p>
          <a:p>
            <a:r>
              <a:rPr lang="en-US" altLang="zh-CN" dirty="0">
                <a:solidFill>
                  <a:srgbClr val="C00000"/>
                </a:solidFill>
              </a:rPr>
              <a:t>8.1.3 </a:t>
            </a:r>
            <a:r>
              <a:rPr lang="zh-CN" altLang="en-US" dirty="0">
                <a:solidFill>
                  <a:srgbClr val="C00000"/>
                </a:solidFill>
              </a:rPr>
              <a:t>关联查询</a:t>
            </a:r>
            <a:endParaRPr lang="en-US" altLang="zh-CN" dirty="0">
              <a:solidFill>
                <a:srgbClr val="C00000"/>
              </a:solidFill>
            </a:endParaRPr>
          </a:p>
          <a:p>
            <a:r>
              <a:rPr lang="en-US" altLang="zh-CN" dirty="0"/>
              <a:t>8.1.4 @Query</a:t>
            </a:r>
            <a:r>
              <a:rPr lang="zh-CN" altLang="en-US" dirty="0"/>
              <a:t>和</a:t>
            </a:r>
            <a:r>
              <a:rPr lang="en-US" altLang="zh-CN" dirty="0"/>
              <a:t>@Modifying</a:t>
            </a:r>
            <a:r>
              <a:rPr lang="zh-CN" altLang="en-US" dirty="0"/>
              <a:t>注解</a:t>
            </a:r>
            <a:endParaRPr lang="en-US" altLang="zh-CN" dirty="0"/>
          </a:p>
          <a:p>
            <a:r>
              <a:rPr lang="en-US" altLang="zh-CN" dirty="0"/>
              <a:t>8.1.5 </a:t>
            </a:r>
            <a:r>
              <a:rPr lang="zh-CN" altLang="en-US" dirty="0"/>
              <a:t>排序与分页查询</a:t>
            </a:r>
          </a:p>
        </p:txBody>
      </p:sp>
      <p:sp>
        <p:nvSpPr>
          <p:cNvPr id="4" name="灯片编号占位符 3">
            <a:extLst>
              <a:ext uri="{FF2B5EF4-FFF2-40B4-BE49-F238E27FC236}">
                <a16:creationId xmlns:a16="http://schemas.microsoft.com/office/drawing/2014/main" id="{A191CEC2-D4BA-4FF5-93A3-04F1AFFE2108}"/>
              </a:ext>
            </a:extLst>
          </p:cNvPr>
          <p:cNvSpPr>
            <a:spLocks noGrp="1"/>
          </p:cNvSpPr>
          <p:nvPr>
            <p:ph type="sldNum" sz="quarter" idx="12"/>
          </p:nvPr>
        </p:nvSpPr>
        <p:spPr/>
        <p:txBody>
          <a:bodyPr/>
          <a:lstStyle/>
          <a:p>
            <a:fld id="{8D4D1E41-7A09-AB4A-A4E1-09765ADA2698}" type="slidenum">
              <a:rPr kumimoji="1" lang="zh-CN" altLang="en-US" smtClean="0"/>
              <a:pPr/>
              <a:t>27</a:t>
            </a:fld>
            <a:endParaRPr kumimoji="1" lang="zh-CN" altLang="en-US" dirty="0"/>
          </a:p>
        </p:txBody>
      </p:sp>
    </p:spTree>
    <p:extLst>
      <p:ext uri="{BB962C8B-B14F-4D97-AF65-F5344CB8AC3E}">
        <p14:creationId xmlns:p14="http://schemas.microsoft.com/office/powerpoint/2010/main" val="4229273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7F540-1B6D-46C8-9450-E46A9ABE3C93}"/>
              </a:ext>
            </a:extLst>
          </p:cNvPr>
          <p:cNvSpPr>
            <a:spLocks noGrp="1"/>
          </p:cNvSpPr>
          <p:nvPr>
            <p:ph type="title"/>
          </p:nvPr>
        </p:nvSpPr>
        <p:spPr/>
        <p:txBody>
          <a:bodyPr/>
          <a:lstStyle/>
          <a:p>
            <a:r>
              <a:rPr lang="en-US" altLang="zh-CN" dirty="0"/>
              <a:t>8.1.3 </a:t>
            </a:r>
            <a:r>
              <a:rPr lang="zh-CN" altLang="en-US" dirty="0"/>
              <a:t>关联查询</a:t>
            </a:r>
          </a:p>
        </p:txBody>
      </p:sp>
      <p:sp>
        <p:nvSpPr>
          <p:cNvPr id="3" name="内容占位符 2">
            <a:extLst>
              <a:ext uri="{FF2B5EF4-FFF2-40B4-BE49-F238E27FC236}">
                <a16:creationId xmlns:a16="http://schemas.microsoft.com/office/drawing/2014/main" id="{D1E67538-864E-4A88-A096-9733A319506D}"/>
              </a:ext>
            </a:extLst>
          </p:cNvPr>
          <p:cNvSpPr>
            <a:spLocks noGrp="1"/>
          </p:cNvSpPr>
          <p:nvPr>
            <p:ph idx="1"/>
          </p:nvPr>
        </p:nvSpPr>
        <p:spPr/>
        <p:txBody>
          <a:bodyPr>
            <a:normAutofit lnSpcReduction="10000"/>
          </a:bodyPr>
          <a:lstStyle/>
          <a:p>
            <a:r>
              <a:rPr lang="zh-CN" altLang="en-US" dirty="0"/>
              <a:t>在</a:t>
            </a:r>
            <a:r>
              <a:rPr lang="en-US" altLang="zh-CN" dirty="0"/>
              <a:t>Spring Data JPA</a:t>
            </a:r>
            <a:r>
              <a:rPr lang="zh-CN" altLang="en-US" dirty="0"/>
              <a:t>中有一对一、一对多、多对多等关系映射。</a:t>
            </a:r>
            <a:endParaRPr lang="en-US" altLang="zh-CN" dirty="0"/>
          </a:p>
          <a:p>
            <a:r>
              <a:rPr lang="en-US" altLang="zh-CN" dirty="0">
                <a:solidFill>
                  <a:srgbClr val="C00000"/>
                </a:solidFill>
              </a:rPr>
              <a:t>1</a:t>
            </a:r>
            <a:r>
              <a:rPr lang="zh-CN" altLang="en-US" dirty="0">
                <a:solidFill>
                  <a:srgbClr val="C00000"/>
                </a:solidFill>
              </a:rPr>
              <a:t>．</a:t>
            </a:r>
            <a:r>
              <a:rPr lang="en-US" altLang="zh-CN" dirty="0">
                <a:solidFill>
                  <a:srgbClr val="C00000"/>
                </a:solidFill>
              </a:rPr>
              <a:t>@OneToOne</a:t>
            </a:r>
          </a:p>
          <a:p>
            <a:r>
              <a:rPr lang="zh-CN" altLang="en-US" dirty="0"/>
              <a:t>一对一关系，在现实生活中是十分常见的。比如一个大学生只有一张一卡通，一张一卡通只属于一个大学生。再比如人与身份证的关系也是一对一的关系。</a:t>
            </a:r>
          </a:p>
          <a:p>
            <a:r>
              <a:rPr lang="zh-CN" altLang="en-US" dirty="0"/>
              <a:t>在</a:t>
            </a:r>
            <a:r>
              <a:rPr lang="en-US" altLang="zh-CN" dirty="0">
                <a:solidFill>
                  <a:srgbClr val="C00000"/>
                </a:solidFill>
              </a:rPr>
              <a:t>Spring Data JPA</a:t>
            </a:r>
            <a:r>
              <a:rPr lang="zh-CN" altLang="en-US" dirty="0"/>
              <a:t>中，可用两种方式描述一对一关系映射。一种是</a:t>
            </a:r>
            <a:r>
              <a:rPr lang="zh-CN" altLang="en-US" dirty="0">
                <a:solidFill>
                  <a:srgbClr val="C00000"/>
                </a:solidFill>
              </a:rPr>
              <a:t>通过外键的方式</a:t>
            </a:r>
            <a:r>
              <a:rPr lang="en-US" altLang="zh-CN" dirty="0"/>
              <a:t>(</a:t>
            </a:r>
            <a:r>
              <a:rPr lang="zh-CN" altLang="en-US" dirty="0"/>
              <a:t>一个实体通过外键关联到另一个实体的主键</a:t>
            </a:r>
            <a:r>
              <a:rPr lang="en-US" altLang="zh-CN" dirty="0"/>
              <a:t>)</a:t>
            </a:r>
            <a:r>
              <a:rPr lang="zh-CN" altLang="en-US" dirty="0"/>
              <a:t>；一种是</a:t>
            </a:r>
            <a:r>
              <a:rPr lang="zh-CN" altLang="en-US" dirty="0">
                <a:solidFill>
                  <a:srgbClr val="C00000"/>
                </a:solidFill>
              </a:rPr>
              <a:t>通过一张关联表来保存两个实体一对一的关系</a:t>
            </a:r>
            <a:r>
              <a:rPr lang="zh-CN" altLang="en-US" dirty="0"/>
              <a:t>。</a:t>
            </a:r>
            <a:endParaRPr lang="en-US" altLang="zh-CN"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8-2】</a:t>
            </a:r>
            <a:r>
              <a:rPr lang="zh-CN" altLang="en-US" dirty="0"/>
              <a:t>使用</a:t>
            </a:r>
            <a:r>
              <a:rPr lang="en-US" altLang="zh-CN" dirty="0">
                <a:solidFill>
                  <a:srgbClr val="C00000"/>
                </a:solidFill>
              </a:rPr>
              <a:t>Spring Data JPA</a:t>
            </a:r>
            <a:r>
              <a:rPr lang="zh-CN" altLang="en-US" dirty="0"/>
              <a:t>实现人与身份证的一对一关系映射。</a:t>
            </a:r>
          </a:p>
        </p:txBody>
      </p:sp>
      <p:sp>
        <p:nvSpPr>
          <p:cNvPr id="4" name="灯片编号占位符 3">
            <a:extLst>
              <a:ext uri="{FF2B5EF4-FFF2-40B4-BE49-F238E27FC236}">
                <a16:creationId xmlns:a16="http://schemas.microsoft.com/office/drawing/2014/main" id="{942A84C0-4A9C-4F36-A4DC-215CC8E4D884}"/>
              </a:ext>
            </a:extLst>
          </p:cNvPr>
          <p:cNvSpPr>
            <a:spLocks noGrp="1"/>
          </p:cNvSpPr>
          <p:nvPr>
            <p:ph type="sldNum" sz="quarter" idx="12"/>
          </p:nvPr>
        </p:nvSpPr>
        <p:spPr/>
        <p:txBody>
          <a:bodyPr/>
          <a:lstStyle/>
          <a:p>
            <a:fld id="{8D4D1E41-7A09-AB4A-A4E1-09765ADA2698}" type="slidenum">
              <a:rPr kumimoji="1" lang="zh-CN" altLang="en-US" smtClean="0"/>
              <a:pPr/>
              <a:t>28</a:t>
            </a:fld>
            <a:endParaRPr kumimoji="1" lang="zh-CN" altLang="en-US" dirty="0"/>
          </a:p>
        </p:txBody>
      </p:sp>
    </p:spTree>
    <p:extLst>
      <p:ext uri="{BB962C8B-B14F-4D97-AF65-F5344CB8AC3E}">
        <p14:creationId xmlns:p14="http://schemas.microsoft.com/office/powerpoint/2010/main" val="3911398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9B17D-835F-4682-9A7D-0297DEAB64A7}"/>
              </a:ext>
            </a:extLst>
          </p:cNvPr>
          <p:cNvSpPr>
            <a:spLocks noGrp="1"/>
          </p:cNvSpPr>
          <p:nvPr>
            <p:ph type="title"/>
          </p:nvPr>
        </p:nvSpPr>
        <p:spPr/>
        <p:txBody>
          <a:bodyPr/>
          <a:lstStyle/>
          <a:p>
            <a:r>
              <a:rPr lang="zh-CN" altLang="en-US" dirty="0"/>
              <a:t>本章内容</a:t>
            </a:r>
          </a:p>
        </p:txBody>
      </p:sp>
      <p:sp>
        <p:nvSpPr>
          <p:cNvPr id="4" name="灯片编号占位符 3">
            <a:extLst>
              <a:ext uri="{FF2B5EF4-FFF2-40B4-BE49-F238E27FC236}">
                <a16:creationId xmlns:a16="http://schemas.microsoft.com/office/drawing/2014/main" id="{6BC8E6EB-ED59-404D-811D-DAA714919209}"/>
              </a:ext>
            </a:extLst>
          </p:cNvPr>
          <p:cNvSpPr>
            <a:spLocks noGrp="1"/>
          </p:cNvSpPr>
          <p:nvPr>
            <p:ph type="sldNum" sz="quarter" idx="12"/>
          </p:nvPr>
        </p:nvSpPr>
        <p:spPr/>
        <p:txBody>
          <a:bodyPr/>
          <a:lstStyle/>
          <a:p>
            <a:fld id="{8D4D1E41-7A09-AB4A-A4E1-09765ADA2698}" type="slidenum">
              <a:rPr kumimoji="1" lang="zh-CN" altLang="en-US" smtClean="0"/>
              <a:pPr/>
              <a:t>2</a:t>
            </a:fld>
            <a:endParaRPr kumimoji="1" lang="zh-CN" altLang="en-US" dirty="0"/>
          </a:p>
        </p:txBody>
      </p:sp>
      <p:sp>
        <p:nvSpPr>
          <p:cNvPr id="5" name="内容占位符 4">
            <a:extLst>
              <a:ext uri="{FF2B5EF4-FFF2-40B4-BE49-F238E27FC236}">
                <a16:creationId xmlns:a16="http://schemas.microsoft.com/office/drawing/2014/main" id="{BFD7B4A7-4A4B-45B6-96BA-7E3AFE60B44F}"/>
              </a:ext>
            </a:extLst>
          </p:cNvPr>
          <p:cNvSpPr>
            <a:spLocks noGrp="1"/>
          </p:cNvSpPr>
          <p:nvPr>
            <p:ph idx="1"/>
          </p:nvPr>
        </p:nvSpPr>
        <p:spPr>
          <a:xfrm>
            <a:off x="838200" y="1511300"/>
            <a:ext cx="10515600" cy="4586288"/>
          </a:xfrm>
        </p:spPr>
        <p:txBody>
          <a:bodyPr>
            <a:normAutofit/>
          </a:bodyPr>
          <a:lstStyle/>
          <a:p>
            <a:pPr marL="0" indent="0">
              <a:lnSpc>
                <a:spcPct val="130000"/>
              </a:lnSpc>
              <a:buNone/>
            </a:pPr>
            <a:r>
              <a:rPr kumimoji="1" lang="en-US" altLang="zh-CN" dirty="0">
                <a:solidFill>
                  <a:srgbClr val="C00000"/>
                </a:solidFill>
              </a:rPr>
              <a:t>8.1 Spring Data JPA</a:t>
            </a:r>
          </a:p>
          <a:p>
            <a:pPr marL="0" indent="0">
              <a:lnSpc>
                <a:spcPct val="130000"/>
              </a:lnSpc>
              <a:buNone/>
            </a:pPr>
            <a:r>
              <a:rPr kumimoji="1" lang="en-US" altLang="zh-CN" dirty="0"/>
              <a:t>8.2 Spring Boot</a:t>
            </a:r>
            <a:r>
              <a:rPr kumimoji="1" lang="zh-CN" altLang="en-US" dirty="0"/>
              <a:t>整合</a:t>
            </a:r>
            <a:r>
              <a:rPr kumimoji="1" lang="en-US" altLang="zh-CN" dirty="0" err="1"/>
              <a:t>MyBatis</a:t>
            </a:r>
            <a:endParaRPr kumimoji="1" lang="en-US" altLang="zh-CN" dirty="0"/>
          </a:p>
          <a:p>
            <a:pPr marL="0" indent="0">
              <a:lnSpc>
                <a:spcPct val="130000"/>
              </a:lnSpc>
              <a:buNone/>
            </a:pPr>
            <a:r>
              <a:rPr kumimoji="1" lang="en-US" altLang="zh-CN" dirty="0"/>
              <a:t>8.3 REST</a:t>
            </a:r>
          </a:p>
          <a:p>
            <a:pPr marL="0" indent="0">
              <a:lnSpc>
                <a:spcPct val="130000"/>
              </a:lnSpc>
              <a:buNone/>
            </a:pPr>
            <a:r>
              <a:rPr kumimoji="1" lang="en-US" altLang="zh-CN" dirty="0"/>
              <a:t>8.4 MongoDB</a:t>
            </a:r>
          </a:p>
          <a:p>
            <a:pPr marL="0" indent="0">
              <a:lnSpc>
                <a:spcPct val="130000"/>
              </a:lnSpc>
              <a:buNone/>
            </a:pPr>
            <a:r>
              <a:rPr kumimoji="1" lang="en-US" altLang="zh-CN" dirty="0"/>
              <a:t>8.5 Redis</a:t>
            </a:r>
          </a:p>
          <a:p>
            <a:pPr marL="0" indent="0">
              <a:lnSpc>
                <a:spcPct val="130000"/>
              </a:lnSpc>
              <a:buNone/>
            </a:pPr>
            <a:r>
              <a:rPr kumimoji="1" lang="en-US" altLang="zh-CN" dirty="0"/>
              <a:t>8.6 </a:t>
            </a:r>
            <a:r>
              <a:rPr kumimoji="1" lang="zh-CN" altLang="en-US" dirty="0"/>
              <a:t>数据缓存</a:t>
            </a:r>
            <a:r>
              <a:rPr kumimoji="1" lang="en-US" altLang="zh-CN" dirty="0"/>
              <a:t>Cache</a:t>
            </a:r>
          </a:p>
        </p:txBody>
      </p:sp>
    </p:spTree>
    <p:extLst>
      <p:ext uri="{BB962C8B-B14F-4D97-AF65-F5344CB8AC3E}">
        <p14:creationId xmlns:p14="http://schemas.microsoft.com/office/powerpoint/2010/main" val="1887151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F9150C-49FD-467B-B955-E1792964071B}"/>
              </a:ext>
            </a:extLst>
          </p:cNvPr>
          <p:cNvSpPr>
            <a:spLocks noGrp="1"/>
          </p:cNvSpPr>
          <p:nvPr>
            <p:ph type="title"/>
          </p:nvPr>
        </p:nvSpPr>
        <p:spPr/>
        <p:txBody>
          <a:bodyPr>
            <a:normAutofit/>
          </a:bodyPr>
          <a:lstStyle/>
          <a:p>
            <a:r>
              <a:rPr lang="en-US" altLang="zh-CN" dirty="0"/>
              <a:t>1</a:t>
            </a:r>
            <a:r>
              <a:rPr lang="zh-CN" altLang="en-US" dirty="0"/>
              <a:t>．</a:t>
            </a:r>
            <a:r>
              <a:rPr lang="en-US" altLang="zh-CN" dirty="0"/>
              <a:t>@OneToOne</a:t>
            </a:r>
            <a:endParaRPr lang="zh-CN" altLang="en-US" dirty="0"/>
          </a:p>
        </p:txBody>
      </p:sp>
      <p:sp>
        <p:nvSpPr>
          <p:cNvPr id="3" name="内容占位符 2">
            <a:extLst>
              <a:ext uri="{FF2B5EF4-FFF2-40B4-BE49-F238E27FC236}">
                <a16:creationId xmlns:a16="http://schemas.microsoft.com/office/drawing/2014/main" id="{6BEFAC19-8C9A-4DDC-BF83-4C8E0510FA8F}"/>
              </a:ext>
            </a:extLst>
          </p:cNvPr>
          <p:cNvSpPr>
            <a:spLocks noGrp="1"/>
          </p:cNvSpPr>
          <p:nvPr>
            <p:ph idx="1"/>
          </p:nvPr>
        </p:nvSpPr>
        <p:spPr/>
        <p:txBody>
          <a:bodyPr/>
          <a:lstStyle/>
          <a:p>
            <a:r>
              <a:rPr lang="zh-CN" altLang="en-US" dirty="0"/>
              <a:t>首先，为</a:t>
            </a:r>
            <a:r>
              <a:rPr lang="en-US" altLang="zh-CN" dirty="0"/>
              <a:t>【</a:t>
            </a:r>
            <a:r>
              <a:rPr lang="zh-CN" altLang="en-US" dirty="0"/>
              <a:t>例</a:t>
            </a:r>
            <a:r>
              <a:rPr lang="en-US" altLang="zh-CN" dirty="0"/>
              <a:t>8-2】</a:t>
            </a:r>
            <a:r>
              <a:rPr lang="zh-CN" altLang="en-US" dirty="0"/>
              <a:t>创建基于</a:t>
            </a:r>
            <a:r>
              <a:rPr lang="en-US" altLang="zh-CN" dirty="0">
                <a:solidFill>
                  <a:srgbClr val="C00000"/>
                </a:solidFill>
              </a:rPr>
              <a:t>Spring Data JPA</a:t>
            </a:r>
            <a:r>
              <a:rPr lang="zh-CN" altLang="en-US" dirty="0"/>
              <a:t>依赖的</a:t>
            </a:r>
            <a:r>
              <a:rPr lang="en-US" altLang="zh-CN" dirty="0">
                <a:solidFill>
                  <a:srgbClr val="C00000"/>
                </a:solidFill>
              </a:rPr>
              <a:t>Spring Boot Web</a:t>
            </a:r>
            <a:r>
              <a:rPr lang="zh-CN" altLang="en-US" dirty="0"/>
              <a:t>应用</a:t>
            </a:r>
            <a:r>
              <a:rPr lang="en-US" altLang="zh-CN" dirty="0"/>
              <a:t>ch8_2</a:t>
            </a:r>
            <a:r>
              <a:rPr lang="zh-CN" altLang="en-US" dirty="0"/>
              <a:t>。</a:t>
            </a:r>
            <a:r>
              <a:rPr lang="en-US" altLang="zh-CN" dirty="0"/>
              <a:t>ch8_2</a:t>
            </a:r>
            <a:r>
              <a:rPr lang="zh-CN" altLang="en-US" dirty="0"/>
              <a:t>应用的数据库、</a:t>
            </a:r>
            <a:r>
              <a:rPr lang="en-US" altLang="zh-CN" dirty="0"/>
              <a:t>pom.xml</a:t>
            </a:r>
            <a:r>
              <a:rPr lang="zh-CN" altLang="en-US" dirty="0"/>
              <a:t>以及</a:t>
            </a:r>
            <a:r>
              <a:rPr lang="en-US" altLang="zh-CN" dirty="0" err="1"/>
              <a:t>application.properties</a:t>
            </a:r>
            <a:r>
              <a:rPr lang="zh-CN" altLang="en-US" dirty="0"/>
              <a:t>与</a:t>
            </a:r>
            <a:r>
              <a:rPr lang="en-US" altLang="zh-CN" dirty="0"/>
              <a:t>ch8_1</a:t>
            </a:r>
            <a:r>
              <a:rPr lang="zh-CN" altLang="en-US" dirty="0"/>
              <a:t>应用基本一样，不再赘述。</a:t>
            </a:r>
          </a:p>
        </p:txBody>
      </p:sp>
      <p:sp>
        <p:nvSpPr>
          <p:cNvPr id="4" name="灯片编号占位符 3">
            <a:extLst>
              <a:ext uri="{FF2B5EF4-FFF2-40B4-BE49-F238E27FC236}">
                <a16:creationId xmlns:a16="http://schemas.microsoft.com/office/drawing/2014/main" id="{45A0FD77-FC9E-42AD-9F3D-E8DEEDAD0070}"/>
              </a:ext>
            </a:extLst>
          </p:cNvPr>
          <p:cNvSpPr>
            <a:spLocks noGrp="1"/>
          </p:cNvSpPr>
          <p:nvPr>
            <p:ph type="sldNum" sz="quarter" idx="12"/>
          </p:nvPr>
        </p:nvSpPr>
        <p:spPr/>
        <p:txBody>
          <a:bodyPr/>
          <a:lstStyle/>
          <a:p>
            <a:fld id="{8D4D1E41-7A09-AB4A-A4E1-09765ADA2698}" type="slidenum">
              <a:rPr kumimoji="1" lang="zh-CN" altLang="en-US" smtClean="0"/>
              <a:pPr/>
              <a:t>29</a:t>
            </a:fld>
            <a:endParaRPr kumimoji="1" lang="zh-CN" altLang="en-US" dirty="0"/>
          </a:p>
        </p:txBody>
      </p:sp>
    </p:spTree>
    <p:extLst>
      <p:ext uri="{BB962C8B-B14F-4D97-AF65-F5344CB8AC3E}">
        <p14:creationId xmlns:p14="http://schemas.microsoft.com/office/powerpoint/2010/main" val="3934944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2265A-69C0-49CE-B7EE-0B9E57036C63}"/>
              </a:ext>
            </a:extLst>
          </p:cNvPr>
          <p:cNvSpPr>
            <a:spLocks noGrp="1"/>
          </p:cNvSpPr>
          <p:nvPr>
            <p:ph type="title"/>
          </p:nvPr>
        </p:nvSpPr>
        <p:spPr/>
        <p:txBody>
          <a:bodyPr/>
          <a:lstStyle/>
          <a:p>
            <a:r>
              <a:rPr lang="en-US" altLang="zh-CN" dirty="0"/>
              <a:t>1</a:t>
            </a:r>
            <a:r>
              <a:rPr lang="zh-CN" altLang="en-US" dirty="0"/>
              <a:t>）创建持久化实体类</a:t>
            </a:r>
          </a:p>
        </p:txBody>
      </p:sp>
      <p:sp>
        <p:nvSpPr>
          <p:cNvPr id="4" name="灯片编号占位符 3">
            <a:extLst>
              <a:ext uri="{FF2B5EF4-FFF2-40B4-BE49-F238E27FC236}">
                <a16:creationId xmlns:a16="http://schemas.microsoft.com/office/drawing/2014/main" id="{B84BB10E-E879-4B38-9934-FD816C7D4B35}"/>
              </a:ext>
            </a:extLst>
          </p:cNvPr>
          <p:cNvSpPr>
            <a:spLocks noGrp="1"/>
          </p:cNvSpPr>
          <p:nvPr>
            <p:ph type="sldNum" sz="quarter" idx="12"/>
          </p:nvPr>
        </p:nvSpPr>
        <p:spPr/>
        <p:txBody>
          <a:bodyPr/>
          <a:lstStyle/>
          <a:p>
            <a:fld id="{8D4D1E41-7A09-AB4A-A4E1-09765ADA2698}" type="slidenum">
              <a:rPr kumimoji="1" lang="zh-CN" altLang="en-US" smtClean="0"/>
              <a:pPr/>
              <a:t>30</a:t>
            </a:fld>
            <a:endParaRPr kumimoji="1" lang="zh-CN" altLang="en-US" dirty="0"/>
          </a:p>
        </p:txBody>
      </p:sp>
      <p:sp>
        <p:nvSpPr>
          <p:cNvPr id="6" name="文本框 5">
            <a:extLst>
              <a:ext uri="{FF2B5EF4-FFF2-40B4-BE49-F238E27FC236}">
                <a16:creationId xmlns:a16="http://schemas.microsoft.com/office/drawing/2014/main" id="{4523677E-37C7-440B-ADC8-E10A7148D2C8}"/>
              </a:ext>
            </a:extLst>
          </p:cNvPr>
          <p:cNvSpPr txBox="1"/>
          <p:nvPr/>
        </p:nvSpPr>
        <p:spPr>
          <a:xfrm>
            <a:off x="991518" y="1373874"/>
            <a:ext cx="9397388" cy="4524315"/>
          </a:xfrm>
          <a:prstGeom prst="rect">
            <a:avLst/>
          </a:prstGeom>
          <a:noFill/>
          <a:ln>
            <a:solidFill>
              <a:srgbClr val="C00000"/>
            </a:solidFill>
          </a:ln>
        </p:spPr>
        <p:txBody>
          <a:bodyPr wrap="square" rtlCol="0">
            <a:spAutoFit/>
          </a:bodyPr>
          <a:lstStyle/>
          <a:p>
            <a:r>
              <a:rPr lang="zh-CN" altLang="en-US" dirty="0"/>
              <a:t>在实体类中，</a:t>
            </a:r>
            <a:r>
              <a:rPr lang="en-US" altLang="zh-CN" b="1" dirty="0">
                <a:solidFill>
                  <a:srgbClr val="C00000"/>
                </a:solidFill>
              </a:rPr>
              <a:t>@OneToOne</a:t>
            </a:r>
            <a:r>
              <a:rPr lang="zh-CN" altLang="en-US" dirty="0"/>
              <a:t>注解有五个属性：</a:t>
            </a:r>
            <a:r>
              <a:rPr lang="en-US" altLang="zh-CN" b="1" dirty="0" err="1">
                <a:solidFill>
                  <a:srgbClr val="C00000"/>
                </a:solidFill>
              </a:rPr>
              <a:t>targetEntity</a:t>
            </a:r>
            <a:r>
              <a:rPr lang="zh-CN" altLang="en-US" b="1" dirty="0">
                <a:solidFill>
                  <a:srgbClr val="C00000"/>
                </a:solidFill>
              </a:rPr>
              <a:t>、</a:t>
            </a:r>
            <a:r>
              <a:rPr lang="en-US" altLang="zh-CN" b="1" dirty="0">
                <a:solidFill>
                  <a:srgbClr val="C00000"/>
                </a:solidFill>
              </a:rPr>
              <a:t>cascade</a:t>
            </a:r>
            <a:r>
              <a:rPr lang="zh-CN" altLang="en-US" b="1" dirty="0">
                <a:solidFill>
                  <a:srgbClr val="C00000"/>
                </a:solidFill>
              </a:rPr>
              <a:t>、</a:t>
            </a:r>
            <a:r>
              <a:rPr lang="en-US" altLang="zh-CN" b="1" dirty="0">
                <a:solidFill>
                  <a:srgbClr val="C00000"/>
                </a:solidFill>
              </a:rPr>
              <a:t>fetch</a:t>
            </a:r>
            <a:r>
              <a:rPr lang="zh-CN" altLang="en-US" b="1" dirty="0">
                <a:solidFill>
                  <a:srgbClr val="C00000"/>
                </a:solidFill>
              </a:rPr>
              <a:t>、</a:t>
            </a:r>
            <a:r>
              <a:rPr lang="en-US" altLang="zh-CN" b="1" dirty="0">
                <a:solidFill>
                  <a:srgbClr val="C00000"/>
                </a:solidFill>
              </a:rPr>
              <a:t>optional </a:t>
            </a:r>
            <a:r>
              <a:rPr lang="zh-CN" altLang="en-US" dirty="0"/>
              <a:t>和</a:t>
            </a:r>
            <a:r>
              <a:rPr lang="en-US" altLang="zh-CN" b="1" dirty="0" err="1">
                <a:solidFill>
                  <a:srgbClr val="C00000"/>
                </a:solidFill>
              </a:rPr>
              <a:t>mappedBy</a:t>
            </a:r>
            <a:r>
              <a:rPr lang="zh-CN" altLang="en-US" dirty="0"/>
              <a:t>。</a:t>
            </a:r>
          </a:p>
          <a:p>
            <a:r>
              <a:rPr lang="en-US" altLang="zh-CN" b="1" dirty="0" err="1">
                <a:solidFill>
                  <a:srgbClr val="C00000"/>
                </a:solidFill>
              </a:rPr>
              <a:t>targetEntity</a:t>
            </a:r>
            <a:r>
              <a:rPr lang="zh-CN" altLang="en-US" b="1" dirty="0">
                <a:solidFill>
                  <a:srgbClr val="C00000"/>
                </a:solidFill>
              </a:rPr>
              <a:t>属性</a:t>
            </a:r>
            <a:r>
              <a:rPr lang="zh-CN" altLang="en-US" dirty="0"/>
              <a:t>：</a:t>
            </a:r>
            <a:r>
              <a:rPr lang="en-US" altLang="zh-CN" dirty="0"/>
              <a:t>class</a:t>
            </a:r>
            <a:r>
              <a:rPr lang="zh-CN" altLang="en-US" dirty="0"/>
              <a:t>类型属性。定义关系类的类型，默认是该成员属性对应的类类型，所以通常不需要提供定义。</a:t>
            </a:r>
          </a:p>
          <a:p>
            <a:r>
              <a:rPr lang="en-US" altLang="zh-CN" b="1" dirty="0">
                <a:solidFill>
                  <a:srgbClr val="C00000"/>
                </a:solidFill>
              </a:rPr>
              <a:t>cascade</a:t>
            </a:r>
            <a:r>
              <a:rPr lang="zh-CN" altLang="en-US" b="1" dirty="0">
                <a:solidFill>
                  <a:srgbClr val="C00000"/>
                </a:solidFill>
              </a:rPr>
              <a:t>属性</a:t>
            </a:r>
            <a:r>
              <a:rPr lang="zh-CN" altLang="en-US" dirty="0"/>
              <a:t>：</a:t>
            </a:r>
            <a:r>
              <a:rPr lang="en-US" altLang="zh-CN" dirty="0" err="1"/>
              <a:t>CascadeType</a:t>
            </a:r>
            <a:r>
              <a:rPr lang="en-US" altLang="zh-CN" dirty="0"/>
              <a:t>[]</a:t>
            </a:r>
            <a:r>
              <a:rPr lang="zh-CN" altLang="en-US" dirty="0"/>
              <a:t>类型。该属性定义类和类之间的级联关系。定义的级联关系将被容器视为对当前类对象及其关联类对象采取相同的操作，而且这种关系是递归调用的。</a:t>
            </a:r>
            <a:r>
              <a:rPr lang="en-US" altLang="zh-CN" dirty="0"/>
              <a:t>cascade</a:t>
            </a:r>
            <a:r>
              <a:rPr lang="zh-CN" altLang="en-US" dirty="0"/>
              <a:t>的值只能从</a:t>
            </a:r>
            <a:r>
              <a:rPr lang="en-US" altLang="zh-CN" dirty="0" err="1"/>
              <a:t>CascadeType.PERSIST</a:t>
            </a:r>
            <a:r>
              <a:rPr lang="zh-CN" altLang="en-US" dirty="0"/>
              <a:t>（级联新建）、</a:t>
            </a:r>
            <a:r>
              <a:rPr lang="en-US" altLang="zh-CN" dirty="0" err="1"/>
              <a:t>CascadeType.REMOVE</a:t>
            </a:r>
            <a:r>
              <a:rPr lang="zh-CN" altLang="en-US" dirty="0"/>
              <a:t>（级联删除）、</a:t>
            </a:r>
            <a:r>
              <a:rPr lang="en-US" altLang="zh-CN" dirty="0" err="1"/>
              <a:t>CascadeType.REFRESH</a:t>
            </a:r>
            <a:r>
              <a:rPr lang="zh-CN" altLang="en-US" dirty="0"/>
              <a:t>（级联刷新）、</a:t>
            </a:r>
            <a:r>
              <a:rPr lang="en-US" altLang="zh-CN" dirty="0" err="1"/>
              <a:t>CascadeType.MERGE</a:t>
            </a:r>
            <a:r>
              <a:rPr lang="zh-CN" altLang="en-US" dirty="0"/>
              <a:t>（级联更新）中选择一个或多个。还有一个选择是使用</a:t>
            </a:r>
            <a:r>
              <a:rPr lang="en-US" altLang="zh-CN" dirty="0" err="1"/>
              <a:t>CascadeType.ALL</a:t>
            </a:r>
            <a:r>
              <a:rPr lang="zh-CN" altLang="en-US" dirty="0"/>
              <a:t>，表示选择全部四项。</a:t>
            </a:r>
          </a:p>
          <a:p>
            <a:r>
              <a:rPr lang="en-US" altLang="zh-CN" b="1" dirty="0" err="1">
                <a:solidFill>
                  <a:srgbClr val="C00000"/>
                </a:solidFill>
              </a:rPr>
              <a:t>FetchType.LAZY</a:t>
            </a:r>
            <a:r>
              <a:rPr lang="zh-CN" altLang="en-US" b="1" dirty="0">
                <a:solidFill>
                  <a:srgbClr val="C00000"/>
                </a:solidFill>
              </a:rPr>
              <a:t>：</a:t>
            </a:r>
            <a:r>
              <a:rPr lang="zh-CN" altLang="en-US" dirty="0"/>
              <a:t>懒加载，加载一个实体时，定义懒加载的属性不会马上从数据库中加载。</a:t>
            </a:r>
            <a:r>
              <a:rPr lang="en-US" altLang="zh-CN" b="1" dirty="0" err="1">
                <a:solidFill>
                  <a:srgbClr val="C00000"/>
                </a:solidFill>
              </a:rPr>
              <a:t>FetchType.EAGER</a:t>
            </a:r>
            <a:r>
              <a:rPr lang="zh-CN" altLang="en-US" b="1" dirty="0">
                <a:solidFill>
                  <a:srgbClr val="C00000"/>
                </a:solidFill>
              </a:rPr>
              <a:t>：</a:t>
            </a:r>
            <a:r>
              <a:rPr lang="zh-CN" altLang="en-US" dirty="0"/>
              <a:t>急加载，加载一个实体时，定义急加载的属性会立即从数据库中加载。</a:t>
            </a:r>
          </a:p>
          <a:p>
            <a:r>
              <a:rPr lang="en-US" altLang="zh-CN" b="1" dirty="0">
                <a:solidFill>
                  <a:srgbClr val="C00000"/>
                </a:solidFill>
              </a:rPr>
              <a:t>optional = true</a:t>
            </a:r>
            <a:r>
              <a:rPr lang="zh-CN" altLang="en-US" dirty="0"/>
              <a:t>，表示</a:t>
            </a:r>
            <a:r>
              <a:rPr lang="en-US" altLang="zh-CN" dirty="0" err="1"/>
              <a:t>idCard</a:t>
            </a:r>
            <a:r>
              <a:rPr lang="zh-CN" altLang="en-US" dirty="0"/>
              <a:t>属性可以为</a:t>
            </a:r>
            <a:r>
              <a:rPr lang="en-US" altLang="zh-CN" dirty="0"/>
              <a:t>null</a:t>
            </a:r>
            <a:r>
              <a:rPr lang="zh-CN" altLang="en-US" dirty="0"/>
              <a:t>，也就是允许没有身份证，如未成年人没有身份证。</a:t>
            </a:r>
          </a:p>
          <a:p>
            <a:r>
              <a:rPr lang="en-US" altLang="zh-CN" b="1" dirty="0" err="1">
                <a:solidFill>
                  <a:srgbClr val="C00000"/>
                </a:solidFill>
              </a:rPr>
              <a:t>mappedBy</a:t>
            </a:r>
            <a:r>
              <a:rPr lang="zh-CN" altLang="en-US" dirty="0"/>
              <a:t>标签一定是定义在关系的被维护端，它指向关系的维护端；只有</a:t>
            </a:r>
            <a:r>
              <a:rPr lang="en-US" altLang="zh-CN" dirty="0"/>
              <a:t>@OneToOne</a:t>
            </a:r>
            <a:r>
              <a:rPr lang="zh-CN" altLang="en-US" dirty="0"/>
              <a:t>，</a:t>
            </a:r>
            <a:r>
              <a:rPr lang="en-US" altLang="zh-CN" dirty="0"/>
              <a:t>@OneToMany</a:t>
            </a:r>
            <a:r>
              <a:rPr lang="zh-CN" altLang="en-US" dirty="0"/>
              <a:t>，</a:t>
            </a:r>
            <a:r>
              <a:rPr lang="en-US" altLang="zh-CN" dirty="0"/>
              <a:t>@ManyToMany</a:t>
            </a:r>
            <a:r>
              <a:rPr lang="zh-CN" altLang="en-US" dirty="0"/>
              <a:t>上才有</a:t>
            </a:r>
            <a:r>
              <a:rPr lang="en-US" altLang="zh-CN" dirty="0" err="1"/>
              <a:t>mappedBy</a:t>
            </a:r>
            <a:r>
              <a:rPr lang="zh-CN" altLang="en-US" dirty="0"/>
              <a:t>属性，</a:t>
            </a:r>
            <a:r>
              <a:rPr lang="en-US" altLang="zh-CN" dirty="0" err="1"/>
              <a:t>ManyToOne</a:t>
            </a:r>
            <a:r>
              <a:rPr lang="zh-CN" altLang="en-US" dirty="0"/>
              <a:t>不存在该属性。拥有</a:t>
            </a:r>
            <a:r>
              <a:rPr lang="en-US" altLang="zh-CN" dirty="0" err="1"/>
              <a:t>mappedBy</a:t>
            </a:r>
            <a:r>
              <a:rPr lang="zh-CN" altLang="en-US" dirty="0"/>
              <a:t>注解的实体类为关系的被维护端。</a:t>
            </a:r>
          </a:p>
        </p:txBody>
      </p:sp>
    </p:spTree>
    <p:extLst>
      <p:ext uri="{BB962C8B-B14F-4D97-AF65-F5344CB8AC3E}">
        <p14:creationId xmlns:p14="http://schemas.microsoft.com/office/powerpoint/2010/main" val="2917322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E3474-03C8-4C6E-91E5-1C46EFD18091}"/>
              </a:ext>
            </a:extLst>
          </p:cNvPr>
          <p:cNvSpPr>
            <a:spLocks noGrp="1"/>
          </p:cNvSpPr>
          <p:nvPr>
            <p:ph type="title"/>
          </p:nvPr>
        </p:nvSpPr>
        <p:spPr/>
        <p:txBody>
          <a:bodyPr/>
          <a:lstStyle/>
          <a:p>
            <a:r>
              <a:rPr lang="en-US" altLang="zh-CN" dirty="0"/>
              <a:t>2</a:t>
            </a:r>
            <a:r>
              <a:rPr lang="zh-CN" altLang="en-US" dirty="0"/>
              <a:t>）创建数据访问层</a:t>
            </a:r>
          </a:p>
        </p:txBody>
      </p:sp>
      <p:sp>
        <p:nvSpPr>
          <p:cNvPr id="4" name="灯片编号占位符 3">
            <a:extLst>
              <a:ext uri="{FF2B5EF4-FFF2-40B4-BE49-F238E27FC236}">
                <a16:creationId xmlns:a16="http://schemas.microsoft.com/office/drawing/2014/main" id="{1881ABF3-8881-48F6-AC31-5235A14DF9B8}"/>
              </a:ext>
            </a:extLst>
          </p:cNvPr>
          <p:cNvSpPr>
            <a:spLocks noGrp="1"/>
          </p:cNvSpPr>
          <p:nvPr>
            <p:ph type="sldNum" sz="quarter" idx="12"/>
          </p:nvPr>
        </p:nvSpPr>
        <p:spPr/>
        <p:txBody>
          <a:bodyPr/>
          <a:lstStyle/>
          <a:p>
            <a:fld id="{8D4D1E41-7A09-AB4A-A4E1-09765ADA2698}" type="slidenum">
              <a:rPr kumimoji="1" lang="zh-CN" altLang="en-US" smtClean="0"/>
              <a:pPr/>
              <a:t>31</a:t>
            </a:fld>
            <a:endParaRPr kumimoji="1" lang="zh-CN" altLang="en-US" dirty="0"/>
          </a:p>
        </p:txBody>
      </p:sp>
      <p:sp>
        <p:nvSpPr>
          <p:cNvPr id="5" name="文本框 4">
            <a:extLst>
              <a:ext uri="{FF2B5EF4-FFF2-40B4-BE49-F238E27FC236}">
                <a16:creationId xmlns:a16="http://schemas.microsoft.com/office/drawing/2014/main" id="{642F7509-3EBA-40D6-8E84-76CED25F4E7A}"/>
              </a:ext>
            </a:extLst>
          </p:cNvPr>
          <p:cNvSpPr txBox="1"/>
          <p:nvPr/>
        </p:nvSpPr>
        <p:spPr>
          <a:xfrm>
            <a:off x="870333" y="1355074"/>
            <a:ext cx="9992298" cy="3416320"/>
          </a:xfrm>
          <a:prstGeom prst="rect">
            <a:avLst/>
          </a:prstGeom>
          <a:noFill/>
          <a:ln>
            <a:solidFill>
              <a:srgbClr val="C00000"/>
            </a:solidFill>
          </a:ln>
        </p:spPr>
        <p:txBody>
          <a:bodyPr wrap="square" rtlCol="0">
            <a:spAutoFit/>
          </a:bodyPr>
          <a:lstStyle/>
          <a:p>
            <a:pPr indent="266700" algn="just">
              <a:spcBef>
                <a:spcPts val="600"/>
              </a:spcBef>
            </a:pPr>
            <a:r>
              <a:rPr lang="de-DE" altLang="zh-CN" sz="1800" kern="100" dirty="0">
                <a:effectLst/>
                <a:latin typeface="Times New Roman" panose="02020603050405020304" pitchFamily="18" charset="0"/>
                <a:ea typeface="宋体" panose="02010600030101010101" pitchFamily="2" charset="-122"/>
              </a:rPr>
              <a:t>public interface IdCardRepository extends </a:t>
            </a:r>
            <a:r>
              <a:rPr lang="de-DE" altLang="zh-CN" sz="1800" b="1" kern="100" dirty="0">
                <a:solidFill>
                  <a:srgbClr val="C00000"/>
                </a:solidFill>
                <a:effectLst/>
                <a:latin typeface="Times New Roman" panose="02020603050405020304" pitchFamily="18" charset="0"/>
                <a:ea typeface="宋体" panose="02010600030101010101" pitchFamily="2" charset="-122"/>
              </a:rPr>
              <a:t>JpaRepository&lt;IdCard, Integer&gt;</a:t>
            </a: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根据人员</a:t>
            </a:r>
            <a:r>
              <a:rPr lang="de-DE" altLang="zh-CN" sz="1800" kern="100" dirty="0">
                <a:effectLst/>
                <a:latin typeface="Times New Roman" panose="02020603050405020304" pitchFamily="18" charset="0"/>
                <a:ea typeface="宋体" panose="02010600030101010101" pitchFamily="2" charset="-122"/>
              </a:rPr>
              <a:t>ID</a:t>
            </a:r>
            <a:r>
              <a:rPr lang="zh-CN" altLang="zh-CN" sz="1800" kern="100" dirty="0">
                <a:effectLst/>
                <a:latin typeface="Times New Roman" panose="02020603050405020304" pitchFamily="18" charset="0"/>
                <a:ea typeface="宋体" panose="02010600030101010101" pitchFamily="2" charset="-122"/>
              </a:rPr>
              <a:t>查询身份信息（关联查询，根据</a:t>
            </a:r>
            <a:r>
              <a:rPr lang="de-DE" altLang="zh-CN" sz="1800" kern="100" dirty="0">
                <a:effectLst/>
                <a:latin typeface="Times New Roman" panose="02020603050405020304" pitchFamily="18" charset="0"/>
                <a:ea typeface="宋体" panose="02010600030101010101" pitchFamily="2" charset="-122"/>
              </a:rPr>
              <a:t>person</a:t>
            </a:r>
            <a:r>
              <a:rPr lang="zh-CN" altLang="zh-CN" sz="1800" kern="100" dirty="0">
                <a:effectLst/>
                <a:latin typeface="Times New Roman" panose="02020603050405020304" pitchFamily="18" charset="0"/>
                <a:ea typeface="宋体" panose="02010600030101010101" pitchFamily="2" charset="-122"/>
              </a:rPr>
              <a:t>属性的</a:t>
            </a:r>
            <a:r>
              <a:rPr lang="de-DE" altLang="zh-CN" sz="1800" kern="100" dirty="0">
                <a:effectLst/>
                <a:latin typeface="Times New Roman" panose="02020603050405020304" pitchFamily="18" charset="0"/>
                <a:ea typeface="宋体" panose="02010600030101010101" pitchFamily="2" charset="-122"/>
              </a:rPr>
              <a:t>id</a:t>
            </a:r>
            <a:r>
              <a:rPr lang="zh-CN" altLang="zh-CN" sz="1800" kern="100" dirty="0">
                <a:effectLst/>
                <a:latin typeface="Times New Roman" panose="02020603050405020304" pitchFamily="18" charset="0"/>
                <a:ea typeface="宋体" panose="02010600030101010101" pitchFamily="2" charset="-122"/>
              </a:rPr>
              <a:t>）</a:t>
            </a:r>
          </a:p>
          <a:p>
            <a:pPr indent="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相当于</a:t>
            </a:r>
            <a:r>
              <a:rPr lang="de-DE" altLang="zh-CN" sz="1800" kern="100" dirty="0">
                <a:effectLst/>
                <a:latin typeface="Times New Roman" panose="02020603050405020304" pitchFamily="18" charset="0"/>
                <a:ea typeface="宋体" panose="02010600030101010101" pitchFamily="2" charset="-122"/>
              </a:rPr>
              <a:t>JPQL</a:t>
            </a:r>
            <a:r>
              <a:rPr lang="zh-CN" altLang="zh-CN" sz="1800" kern="100" dirty="0">
                <a:effectLst/>
                <a:latin typeface="Times New Roman" panose="02020603050405020304" pitchFamily="18" charset="0"/>
                <a:ea typeface="宋体" panose="02010600030101010101" pitchFamily="2" charset="-122"/>
              </a:rPr>
              <a:t>语句：</a:t>
            </a:r>
            <a:r>
              <a:rPr lang="de-DE" altLang="zh-CN" sz="1800" kern="100" dirty="0">
                <a:effectLst/>
                <a:latin typeface="Times New Roman" panose="02020603050405020304" pitchFamily="18" charset="0"/>
                <a:ea typeface="宋体" panose="02010600030101010101" pitchFamily="2" charset="-122"/>
              </a:rPr>
              <a:t>select ic from IdCard ic where ic.person.id = ?1</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public IdCard </a:t>
            </a:r>
            <a:r>
              <a:rPr lang="de-DE" altLang="zh-CN" sz="1800" b="1" kern="100" dirty="0">
                <a:solidFill>
                  <a:srgbClr val="C00000"/>
                </a:solidFill>
                <a:effectLst/>
                <a:latin typeface="Times New Roman" panose="02020603050405020304" pitchFamily="18" charset="0"/>
                <a:ea typeface="宋体" panose="02010600030101010101" pitchFamily="2" charset="-122"/>
              </a:rPr>
              <a:t>findByPerson_id</a:t>
            </a:r>
            <a:r>
              <a:rPr lang="de-DE" altLang="zh-CN" sz="1800" kern="100" dirty="0">
                <a:effectLst/>
                <a:latin typeface="Times New Roman" panose="02020603050405020304" pitchFamily="18" charset="0"/>
                <a:ea typeface="宋体" panose="02010600030101010101" pitchFamily="2" charset="-122"/>
              </a:rPr>
              <a:t>(Integer id);</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根据地址和身份证号查询身份信息</a:t>
            </a:r>
          </a:p>
          <a:p>
            <a:pPr indent="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相当于</a:t>
            </a:r>
            <a:r>
              <a:rPr lang="de-DE" altLang="zh-CN" sz="1800" kern="100" dirty="0">
                <a:effectLst/>
                <a:latin typeface="Times New Roman" panose="02020603050405020304" pitchFamily="18" charset="0"/>
                <a:ea typeface="宋体" panose="02010600030101010101" pitchFamily="2" charset="-122"/>
              </a:rPr>
              <a:t>JPQL</a:t>
            </a:r>
            <a:r>
              <a:rPr lang="zh-CN" altLang="zh-CN" sz="1800" kern="100" dirty="0">
                <a:effectLst/>
                <a:latin typeface="Times New Roman" panose="02020603050405020304" pitchFamily="18" charset="0"/>
                <a:ea typeface="宋体" panose="02010600030101010101" pitchFamily="2" charset="-122"/>
              </a:rPr>
              <a:t>语句：</a:t>
            </a:r>
            <a:r>
              <a:rPr lang="de-DE" altLang="zh-CN" sz="1800" kern="100" dirty="0">
                <a:effectLst/>
                <a:latin typeface="Times New Roman" panose="02020603050405020304" pitchFamily="18" charset="0"/>
                <a:ea typeface="宋体" panose="02010600030101010101" pitchFamily="2" charset="-122"/>
              </a:rPr>
              <a:t>select ic from IdCard ic where ic.address = ?1 and ic.code =?2</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public List&lt;IdCard&gt; </a:t>
            </a:r>
            <a:r>
              <a:rPr lang="de-DE" altLang="zh-CN" sz="1800" b="1" kern="100" dirty="0">
                <a:solidFill>
                  <a:srgbClr val="C00000"/>
                </a:solidFill>
                <a:effectLst/>
                <a:latin typeface="Times New Roman" panose="02020603050405020304" pitchFamily="18" charset="0"/>
                <a:ea typeface="宋体" panose="02010600030101010101" pitchFamily="2" charset="-122"/>
              </a:rPr>
              <a:t>findByAddressAndCode</a:t>
            </a:r>
            <a:r>
              <a:rPr lang="de-DE" altLang="zh-CN" sz="1800" kern="100" dirty="0">
                <a:effectLst/>
                <a:latin typeface="Times New Roman" panose="02020603050405020304" pitchFamily="18" charset="0"/>
                <a:ea typeface="宋体" panose="02010600030101010101" pitchFamily="2" charset="-122"/>
              </a:rPr>
              <a:t>(String address, String code);</a:t>
            </a:r>
            <a:endParaRPr lang="zh-CN" altLang="zh-CN" sz="1800" kern="100" dirty="0">
              <a:effectLst/>
              <a:latin typeface="Times New Roman" panose="02020603050405020304" pitchFamily="18" charset="0"/>
              <a:ea typeface="宋体" panose="02010600030101010101" pitchFamily="2" charset="-122"/>
            </a:endParaRPr>
          </a:p>
          <a:p>
            <a:pPr indent="266700" algn="just">
              <a:spcAft>
                <a:spcPts val="600"/>
              </a:spcAft>
            </a:pP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624AE822-7B7A-4C4B-9030-882D9B5C1936}"/>
              </a:ext>
            </a:extLst>
          </p:cNvPr>
          <p:cNvSpPr txBox="1"/>
          <p:nvPr/>
        </p:nvSpPr>
        <p:spPr>
          <a:xfrm>
            <a:off x="870334" y="5034708"/>
            <a:ext cx="9992298" cy="1477328"/>
          </a:xfrm>
          <a:prstGeom prst="rect">
            <a:avLst/>
          </a:prstGeom>
          <a:noFill/>
          <a:ln>
            <a:solidFill>
              <a:srgbClr val="C00000"/>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按照</a:t>
            </a:r>
            <a:r>
              <a:rPr lang="de-DE" altLang="zh-CN" sz="1800" kern="100" dirty="0">
                <a:effectLst/>
                <a:latin typeface="Times New Roman" panose="02020603050405020304" pitchFamily="18" charset="0"/>
                <a:ea typeface="宋体" panose="02010600030101010101" pitchFamily="2" charset="-122"/>
              </a:rPr>
              <a:t>Spring Data JPA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的规则，查询两个有关联关系的对象，可以通过方法名中的“</a:t>
            </a:r>
            <a:r>
              <a:rPr lang="de-DE" altLang="zh-CN" sz="1800" b="1" kern="100" dirty="0">
                <a:solidFill>
                  <a:srgbClr val="C00000"/>
                </a:solidFill>
                <a:effectLst/>
                <a:latin typeface="Times New Roman" panose="02020603050405020304" pitchFamily="18" charset="0"/>
                <a:ea typeface="宋体" panose="02010600030101010101" pitchFamily="2" charset="-122"/>
              </a:rPr>
              <a:t>_</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”下划线来标识。如根据人员</a:t>
            </a:r>
            <a:r>
              <a:rPr lang="de-DE" altLang="zh-CN" sz="1800" kern="100" dirty="0">
                <a:effectLst/>
                <a:latin typeface="Times New Roman" panose="02020603050405020304" pitchFamily="18" charset="0"/>
                <a:ea typeface="宋体" panose="02010600030101010101" pitchFamily="2" charset="-122"/>
              </a:rPr>
              <a:t>ID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查询身份信息</a:t>
            </a:r>
            <a:r>
              <a:rPr lang="de-DE" altLang="zh-CN" sz="1800" b="1" kern="100" dirty="0">
                <a:solidFill>
                  <a:srgbClr val="C00000"/>
                </a:solidFill>
                <a:effectLst/>
                <a:latin typeface="Times New Roman" panose="02020603050405020304" pitchFamily="18" charset="0"/>
                <a:ea typeface="宋体" panose="02010600030101010101" pitchFamily="2" charset="-122"/>
              </a:rPr>
              <a:t>findByPerson_id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de-DE" altLang="zh-CN" sz="1800" kern="100" dirty="0">
                <a:effectLst/>
                <a:latin typeface="Times New Roman" panose="02020603050405020304" pitchFamily="18" charset="0"/>
                <a:ea typeface="宋体" panose="02010600030101010101" pitchFamily="2" charset="-122"/>
              </a:rPr>
              <a:t>JPQL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de-DE" altLang="zh-CN" sz="1800" kern="100" dirty="0">
                <a:effectLst/>
                <a:latin typeface="Times New Roman" panose="02020603050405020304" pitchFamily="18" charset="0"/>
                <a:ea typeface="宋体" panose="02010600030101010101" pitchFamily="2" charset="-122"/>
              </a:rPr>
              <a:t>Java Persistence Query Language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）是一种和</a:t>
            </a:r>
            <a:r>
              <a:rPr lang="de-DE" altLang="zh-CN" sz="1800" kern="100" dirty="0">
                <a:effectLst/>
                <a:latin typeface="Times New Roman" panose="02020603050405020304" pitchFamily="18" charset="0"/>
                <a:ea typeface="宋体" panose="02010600030101010101" pitchFamily="2" charset="-122"/>
              </a:rPr>
              <a:t>SQL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非常类似的中间性和对象化查询语言，它最终被编译成针对不同底层数据库的</a:t>
            </a:r>
            <a:r>
              <a:rPr lang="de-DE" altLang="zh-CN" sz="1800" kern="100" dirty="0">
                <a:effectLst/>
                <a:latin typeface="Times New Roman" panose="02020603050405020304" pitchFamily="18" charset="0"/>
                <a:ea typeface="宋体" panose="02010600030101010101" pitchFamily="2" charset="-122"/>
              </a:rPr>
              <a:t>SQL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查询，从而屏蔽不同数据库的差异。</a:t>
            </a:r>
            <a:r>
              <a:rPr lang="de-DE" altLang="zh-CN" sz="1800" kern="100" dirty="0">
                <a:effectLst/>
                <a:latin typeface="Times New Roman" panose="02020603050405020304" pitchFamily="18" charset="0"/>
                <a:ea typeface="宋体" panose="02010600030101010101" pitchFamily="2" charset="-122"/>
              </a:rPr>
              <a:t>JPQL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语句可以是</a:t>
            </a:r>
            <a:r>
              <a:rPr lang="de-DE" altLang="zh-CN" sz="1800" kern="100" dirty="0">
                <a:effectLst/>
                <a:latin typeface="Times New Roman" panose="02020603050405020304" pitchFamily="18" charset="0"/>
                <a:ea typeface="宋体" panose="02010600030101010101" pitchFamily="2" charset="-122"/>
              </a:rPr>
              <a:t>select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语句、</a:t>
            </a:r>
            <a:r>
              <a:rPr lang="de-DE" altLang="zh-CN" sz="1800" kern="100" dirty="0">
                <a:effectLst/>
                <a:latin typeface="Times New Roman" panose="02020603050405020304" pitchFamily="18" charset="0"/>
                <a:ea typeface="宋体" panose="02010600030101010101" pitchFamily="2" charset="-122"/>
              </a:rPr>
              <a:t>update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语句或</a:t>
            </a:r>
            <a:r>
              <a:rPr lang="de-DE" altLang="zh-CN" sz="1800" kern="100" dirty="0">
                <a:effectLst/>
                <a:latin typeface="Times New Roman" panose="02020603050405020304" pitchFamily="18" charset="0"/>
                <a:ea typeface="宋体" panose="02010600030101010101" pitchFamily="2" charset="-122"/>
              </a:rPr>
              <a:t>delete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语句，它们都通过</a:t>
            </a:r>
            <a:r>
              <a:rPr lang="de-DE" altLang="zh-CN" sz="1800" kern="100" dirty="0">
                <a:effectLst/>
                <a:latin typeface="Times New Roman" panose="02020603050405020304" pitchFamily="18" charset="0"/>
                <a:ea typeface="宋体" panose="02010600030101010101" pitchFamily="2" charset="-122"/>
              </a:rPr>
              <a:t>Query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接口封装执行。</a:t>
            </a:r>
            <a:endParaRPr lang="zh-CN" altLang="en-US" dirty="0"/>
          </a:p>
        </p:txBody>
      </p:sp>
    </p:spTree>
    <p:extLst>
      <p:ext uri="{BB962C8B-B14F-4D97-AF65-F5344CB8AC3E}">
        <p14:creationId xmlns:p14="http://schemas.microsoft.com/office/powerpoint/2010/main" val="87300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52F30-2E17-42FF-A04F-0D8DE111C1AB}"/>
              </a:ext>
            </a:extLst>
          </p:cNvPr>
          <p:cNvSpPr>
            <a:spLocks noGrp="1"/>
          </p:cNvSpPr>
          <p:nvPr>
            <p:ph type="title"/>
          </p:nvPr>
        </p:nvSpPr>
        <p:spPr/>
        <p:txBody>
          <a:bodyPr/>
          <a:lstStyle/>
          <a:p>
            <a:r>
              <a:rPr lang="en-US" altLang="zh-CN" dirty="0"/>
              <a:t>2</a:t>
            </a:r>
            <a:r>
              <a:rPr lang="zh-CN" altLang="en-US" dirty="0"/>
              <a:t>）创建数据访问层</a:t>
            </a:r>
          </a:p>
        </p:txBody>
      </p:sp>
      <p:sp>
        <p:nvSpPr>
          <p:cNvPr id="4" name="灯片编号占位符 3">
            <a:extLst>
              <a:ext uri="{FF2B5EF4-FFF2-40B4-BE49-F238E27FC236}">
                <a16:creationId xmlns:a16="http://schemas.microsoft.com/office/drawing/2014/main" id="{61627036-E62D-4DFA-BB6D-8CE238E0ED55}"/>
              </a:ext>
            </a:extLst>
          </p:cNvPr>
          <p:cNvSpPr>
            <a:spLocks noGrp="1"/>
          </p:cNvSpPr>
          <p:nvPr>
            <p:ph type="sldNum" sz="quarter" idx="12"/>
          </p:nvPr>
        </p:nvSpPr>
        <p:spPr/>
        <p:txBody>
          <a:bodyPr/>
          <a:lstStyle/>
          <a:p>
            <a:fld id="{8D4D1E41-7A09-AB4A-A4E1-09765ADA2698}" type="slidenum">
              <a:rPr kumimoji="1" lang="zh-CN" altLang="en-US" smtClean="0"/>
              <a:pPr/>
              <a:t>32</a:t>
            </a:fld>
            <a:endParaRPr kumimoji="1" lang="zh-CN" altLang="en-US" dirty="0"/>
          </a:p>
        </p:txBody>
      </p:sp>
      <p:sp>
        <p:nvSpPr>
          <p:cNvPr id="5" name="文本框 4">
            <a:extLst>
              <a:ext uri="{FF2B5EF4-FFF2-40B4-BE49-F238E27FC236}">
                <a16:creationId xmlns:a16="http://schemas.microsoft.com/office/drawing/2014/main" id="{564FCFA9-7D23-4B1C-9729-AD74E3CAF7C4}"/>
              </a:ext>
            </a:extLst>
          </p:cNvPr>
          <p:cNvSpPr txBox="1"/>
          <p:nvPr/>
        </p:nvSpPr>
        <p:spPr>
          <a:xfrm>
            <a:off x="1134737" y="1498294"/>
            <a:ext cx="9110950" cy="3416320"/>
          </a:xfrm>
          <a:prstGeom prst="rect">
            <a:avLst/>
          </a:prstGeom>
          <a:noFill/>
          <a:ln>
            <a:solidFill>
              <a:srgbClr val="C00000"/>
            </a:solidFill>
          </a:ln>
        </p:spPr>
        <p:txBody>
          <a:bodyPr wrap="square" rtlCol="0">
            <a:spAutoFit/>
          </a:bodyPr>
          <a:lstStyle/>
          <a:p>
            <a:pPr indent="266700" algn="just">
              <a:spcBef>
                <a:spcPts val="600"/>
              </a:spcBef>
            </a:pPr>
            <a:r>
              <a:rPr lang="de-DE" altLang="zh-CN" sz="1800" kern="100" dirty="0">
                <a:effectLst/>
                <a:latin typeface="Times New Roman" panose="02020603050405020304" pitchFamily="18" charset="0"/>
                <a:ea typeface="宋体" panose="02010600030101010101" pitchFamily="2" charset="-122"/>
              </a:rPr>
              <a:t>public interface PersonRepository extends JpaRepository&lt;Person, Integer&gt;{</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根据身份证</a:t>
            </a:r>
            <a:r>
              <a:rPr lang="de-DE" altLang="zh-CN" sz="1800" kern="100" dirty="0">
                <a:effectLst/>
                <a:latin typeface="Times New Roman" panose="02020603050405020304" pitchFamily="18" charset="0"/>
                <a:ea typeface="宋体" panose="02010600030101010101" pitchFamily="2" charset="-122"/>
              </a:rPr>
              <a:t>ID</a:t>
            </a:r>
            <a:r>
              <a:rPr lang="zh-CN" altLang="zh-CN" sz="1800" kern="100" dirty="0">
                <a:effectLst/>
                <a:latin typeface="Times New Roman" panose="02020603050405020304" pitchFamily="18" charset="0"/>
                <a:ea typeface="宋体" panose="02010600030101010101" pitchFamily="2" charset="-122"/>
              </a:rPr>
              <a:t>查询人员信息（关联查询，根据</a:t>
            </a:r>
            <a:r>
              <a:rPr lang="de-DE" altLang="zh-CN" sz="1800" kern="100" dirty="0">
                <a:effectLst/>
                <a:latin typeface="Times New Roman" panose="02020603050405020304" pitchFamily="18" charset="0"/>
                <a:ea typeface="宋体" panose="02010600030101010101" pitchFamily="2" charset="-122"/>
              </a:rPr>
              <a:t>idCard</a:t>
            </a:r>
            <a:r>
              <a:rPr lang="zh-CN" altLang="zh-CN" sz="1800" kern="100" dirty="0">
                <a:effectLst/>
                <a:latin typeface="Times New Roman" panose="02020603050405020304" pitchFamily="18" charset="0"/>
                <a:ea typeface="宋体" panose="02010600030101010101" pitchFamily="2" charset="-122"/>
              </a:rPr>
              <a:t>属性的</a:t>
            </a:r>
            <a:r>
              <a:rPr lang="de-DE" altLang="zh-CN" sz="1800" kern="100" dirty="0">
                <a:effectLst/>
                <a:latin typeface="Times New Roman" panose="02020603050405020304" pitchFamily="18" charset="0"/>
                <a:ea typeface="宋体" panose="02010600030101010101" pitchFamily="2" charset="-122"/>
              </a:rPr>
              <a:t>id</a:t>
            </a:r>
            <a:r>
              <a:rPr lang="zh-CN" altLang="zh-CN" sz="1800" kern="100" dirty="0">
                <a:effectLst/>
                <a:latin typeface="Times New Roman" panose="02020603050405020304" pitchFamily="18" charset="0"/>
                <a:ea typeface="宋体" panose="02010600030101010101" pitchFamily="2" charset="-122"/>
              </a:rPr>
              <a:t>）</a:t>
            </a:r>
          </a:p>
          <a:p>
            <a:pPr indent="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相当于</a:t>
            </a:r>
            <a:r>
              <a:rPr lang="de-DE" altLang="zh-CN" sz="1800" kern="100" dirty="0">
                <a:effectLst/>
                <a:latin typeface="Times New Roman" panose="02020603050405020304" pitchFamily="18" charset="0"/>
                <a:ea typeface="宋体" panose="02010600030101010101" pitchFamily="2" charset="-122"/>
              </a:rPr>
              <a:t>JPQL</a:t>
            </a:r>
            <a:r>
              <a:rPr lang="zh-CN" altLang="zh-CN" sz="1800" kern="100" dirty="0">
                <a:effectLst/>
                <a:latin typeface="Times New Roman" panose="02020603050405020304" pitchFamily="18" charset="0"/>
                <a:ea typeface="宋体" panose="02010600030101010101" pitchFamily="2" charset="-122"/>
              </a:rPr>
              <a:t>语句：</a:t>
            </a:r>
            <a:r>
              <a:rPr lang="de-DE" altLang="zh-CN" sz="1800" kern="100" dirty="0">
                <a:effectLst/>
                <a:latin typeface="Times New Roman" panose="02020603050405020304" pitchFamily="18" charset="0"/>
                <a:ea typeface="宋体" panose="02010600030101010101" pitchFamily="2" charset="-122"/>
              </a:rPr>
              <a:t>select p from Person p where p.idCard.id = ?1</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public Person findByIdCard_id(Integer id);</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根据人名和性别查询人员信息</a:t>
            </a:r>
          </a:p>
          <a:p>
            <a:pPr indent="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相当于</a:t>
            </a:r>
            <a:r>
              <a:rPr lang="de-DE" altLang="zh-CN" sz="1800" kern="100" dirty="0">
                <a:effectLst/>
                <a:latin typeface="Times New Roman" panose="02020603050405020304" pitchFamily="18" charset="0"/>
                <a:ea typeface="宋体" panose="02010600030101010101" pitchFamily="2" charset="-122"/>
              </a:rPr>
              <a:t>JPQL</a:t>
            </a:r>
            <a:r>
              <a:rPr lang="zh-CN" altLang="zh-CN" sz="1800" kern="100" dirty="0">
                <a:effectLst/>
                <a:latin typeface="Times New Roman" panose="02020603050405020304" pitchFamily="18" charset="0"/>
                <a:ea typeface="宋体" panose="02010600030101010101" pitchFamily="2" charset="-122"/>
              </a:rPr>
              <a:t>语句：</a:t>
            </a:r>
            <a:r>
              <a:rPr lang="de-DE" altLang="zh-CN" sz="1800" kern="100" dirty="0">
                <a:effectLst/>
                <a:latin typeface="Times New Roman" panose="02020603050405020304" pitchFamily="18" charset="0"/>
                <a:ea typeface="宋体" panose="02010600030101010101" pitchFamily="2" charset="-122"/>
              </a:rPr>
              <a:t>select p from Person p where p.pname = ?1 and p.psex = ?2</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public List&lt;Person&gt; findByPnameAndPsex(String pname, String psex);</a:t>
            </a:r>
            <a:endParaRPr lang="zh-CN" altLang="zh-CN" sz="1800" kern="100" dirty="0">
              <a:effectLst/>
              <a:latin typeface="Times New Roman" panose="02020603050405020304" pitchFamily="18" charset="0"/>
              <a:ea typeface="宋体" panose="02010600030101010101" pitchFamily="2" charset="-122"/>
            </a:endParaRPr>
          </a:p>
          <a:p>
            <a:pPr indent="266700" algn="just">
              <a:spcAft>
                <a:spcPts val="600"/>
              </a:spcAft>
            </a:pP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26564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9795B8-4D3F-452F-9730-988290B4E9DB}"/>
              </a:ext>
            </a:extLst>
          </p:cNvPr>
          <p:cNvSpPr>
            <a:spLocks noGrp="1"/>
          </p:cNvSpPr>
          <p:nvPr>
            <p:ph type="title"/>
          </p:nvPr>
        </p:nvSpPr>
        <p:spPr/>
        <p:txBody>
          <a:bodyPr/>
          <a:lstStyle/>
          <a:p>
            <a:r>
              <a:rPr lang="en-US" altLang="zh-CN" dirty="0"/>
              <a:t>3</a:t>
            </a:r>
            <a:r>
              <a:rPr lang="zh-CN" altLang="en-US" dirty="0"/>
              <a:t>）创建业务层</a:t>
            </a:r>
          </a:p>
        </p:txBody>
      </p:sp>
      <p:sp>
        <p:nvSpPr>
          <p:cNvPr id="3" name="内容占位符 2">
            <a:extLst>
              <a:ext uri="{FF2B5EF4-FFF2-40B4-BE49-F238E27FC236}">
                <a16:creationId xmlns:a16="http://schemas.microsoft.com/office/drawing/2014/main" id="{DAE2F2A2-43D5-472D-8B14-5D55F98AC2CD}"/>
              </a:ext>
            </a:extLst>
          </p:cNvPr>
          <p:cNvSpPr>
            <a:spLocks noGrp="1"/>
          </p:cNvSpPr>
          <p:nvPr>
            <p:ph idx="1"/>
          </p:nvPr>
        </p:nvSpPr>
        <p:spPr/>
        <p:txBody>
          <a:bodyPr/>
          <a:lstStyle/>
          <a:p>
            <a:r>
              <a:rPr lang="zh-CN" altLang="en-US" dirty="0"/>
              <a:t>创建名为</a:t>
            </a:r>
            <a:r>
              <a:rPr lang="en-US" altLang="zh-CN" dirty="0"/>
              <a:t>com.ch.ch8_2.service</a:t>
            </a:r>
            <a:r>
              <a:rPr lang="zh-CN" altLang="en-US" dirty="0"/>
              <a:t>的包，并在该包中创建名为</a:t>
            </a:r>
            <a:r>
              <a:rPr lang="en-US" altLang="zh-CN" dirty="0" err="1">
                <a:solidFill>
                  <a:srgbClr val="C00000"/>
                </a:solidFill>
              </a:rPr>
              <a:t>PersonAndIdCardService</a:t>
            </a:r>
            <a:r>
              <a:rPr lang="zh-CN" altLang="en-US" dirty="0"/>
              <a:t>的接口和接口实现类</a:t>
            </a:r>
            <a:r>
              <a:rPr lang="en-US" altLang="zh-CN" dirty="0" err="1">
                <a:solidFill>
                  <a:srgbClr val="C00000"/>
                </a:solidFill>
              </a:rPr>
              <a:t>PersonAndIdCardServiceImpl</a:t>
            </a:r>
            <a:r>
              <a:rPr lang="zh-CN" altLang="en-US" dirty="0"/>
              <a:t>。</a:t>
            </a:r>
          </a:p>
        </p:txBody>
      </p:sp>
      <p:sp>
        <p:nvSpPr>
          <p:cNvPr id="4" name="灯片编号占位符 3">
            <a:extLst>
              <a:ext uri="{FF2B5EF4-FFF2-40B4-BE49-F238E27FC236}">
                <a16:creationId xmlns:a16="http://schemas.microsoft.com/office/drawing/2014/main" id="{EF14D48C-88EA-4C48-AC1A-4B734D041E5C}"/>
              </a:ext>
            </a:extLst>
          </p:cNvPr>
          <p:cNvSpPr>
            <a:spLocks noGrp="1"/>
          </p:cNvSpPr>
          <p:nvPr>
            <p:ph type="sldNum" sz="quarter" idx="12"/>
          </p:nvPr>
        </p:nvSpPr>
        <p:spPr/>
        <p:txBody>
          <a:bodyPr/>
          <a:lstStyle/>
          <a:p>
            <a:fld id="{8D4D1E41-7A09-AB4A-A4E1-09765ADA2698}" type="slidenum">
              <a:rPr kumimoji="1" lang="zh-CN" altLang="en-US" smtClean="0"/>
              <a:pPr/>
              <a:t>33</a:t>
            </a:fld>
            <a:endParaRPr kumimoji="1" lang="zh-CN" altLang="en-US" dirty="0"/>
          </a:p>
        </p:txBody>
      </p:sp>
    </p:spTree>
    <p:extLst>
      <p:ext uri="{BB962C8B-B14F-4D97-AF65-F5344CB8AC3E}">
        <p14:creationId xmlns:p14="http://schemas.microsoft.com/office/powerpoint/2010/main" val="3677659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21B786-EC2E-4256-9359-B58BFF824E82}"/>
              </a:ext>
            </a:extLst>
          </p:cNvPr>
          <p:cNvSpPr>
            <a:spLocks noGrp="1"/>
          </p:cNvSpPr>
          <p:nvPr>
            <p:ph type="title"/>
          </p:nvPr>
        </p:nvSpPr>
        <p:spPr/>
        <p:txBody>
          <a:bodyPr/>
          <a:lstStyle/>
          <a:p>
            <a:r>
              <a:rPr lang="en-US" altLang="zh-CN" dirty="0"/>
              <a:t>4</a:t>
            </a:r>
            <a:r>
              <a:rPr lang="zh-CN" altLang="en-US" dirty="0"/>
              <a:t>）创建控制器类</a:t>
            </a:r>
          </a:p>
        </p:txBody>
      </p:sp>
      <p:sp>
        <p:nvSpPr>
          <p:cNvPr id="3" name="内容占位符 2">
            <a:extLst>
              <a:ext uri="{FF2B5EF4-FFF2-40B4-BE49-F238E27FC236}">
                <a16:creationId xmlns:a16="http://schemas.microsoft.com/office/drawing/2014/main" id="{0FB1F231-9B07-42FC-97FC-B08FE43323E6}"/>
              </a:ext>
            </a:extLst>
          </p:cNvPr>
          <p:cNvSpPr>
            <a:spLocks noGrp="1"/>
          </p:cNvSpPr>
          <p:nvPr>
            <p:ph idx="1"/>
          </p:nvPr>
        </p:nvSpPr>
        <p:spPr/>
        <p:txBody>
          <a:bodyPr/>
          <a:lstStyle/>
          <a:p>
            <a:r>
              <a:rPr lang="zh-CN" altLang="en-US" dirty="0"/>
              <a:t>创建名为</a:t>
            </a:r>
            <a:r>
              <a:rPr lang="en-US" altLang="zh-CN" dirty="0">
                <a:solidFill>
                  <a:srgbClr val="C00000"/>
                </a:solidFill>
              </a:rPr>
              <a:t>com.ch.ch8_2.controller</a:t>
            </a:r>
            <a:r>
              <a:rPr lang="zh-CN" altLang="en-US" dirty="0"/>
              <a:t>的包，并在该包中创建名为</a:t>
            </a:r>
            <a:r>
              <a:rPr lang="en-US" altLang="zh-CN" dirty="0" err="1">
                <a:solidFill>
                  <a:srgbClr val="C00000"/>
                </a:solidFill>
              </a:rPr>
              <a:t>TestOneToOneController</a:t>
            </a:r>
            <a:r>
              <a:rPr lang="zh-CN" altLang="en-US" dirty="0"/>
              <a:t>的控制器类。</a:t>
            </a:r>
          </a:p>
        </p:txBody>
      </p:sp>
      <p:sp>
        <p:nvSpPr>
          <p:cNvPr id="4" name="灯片编号占位符 3">
            <a:extLst>
              <a:ext uri="{FF2B5EF4-FFF2-40B4-BE49-F238E27FC236}">
                <a16:creationId xmlns:a16="http://schemas.microsoft.com/office/drawing/2014/main" id="{B6DF041A-EB27-4778-AB9D-90DD9D258BF7}"/>
              </a:ext>
            </a:extLst>
          </p:cNvPr>
          <p:cNvSpPr>
            <a:spLocks noGrp="1"/>
          </p:cNvSpPr>
          <p:nvPr>
            <p:ph type="sldNum" sz="quarter" idx="12"/>
          </p:nvPr>
        </p:nvSpPr>
        <p:spPr/>
        <p:txBody>
          <a:bodyPr/>
          <a:lstStyle/>
          <a:p>
            <a:fld id="{8D4D1E41-7A09-AB4A-A4E1-09765ADA2698}" type="slidenum">
              <a:rPr kumimoji="1" lang="zh-CN" altLang="en-US" smtClean="0"/>
              <a:pPr/>
              <a:t>34</a:t>
            </a:fld>
            <a:endParaRPr kumimoji="1" lang="zh-CN" altLang="en-US" dirty="0"/>
          </a:p>
        </p:txBody>
      </p:sp>
    </p:spTree>
    <p:extLst>
      <p:ext uri="{BB962C8B-B14F-4D97-AF65-F5344CB8AC3E}">
        <p14:creationId xmlns:p14="http://schemas.microsoft.com/office/powerpoint/2010/main" val="3414857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D1168-B3C5-48BA-9BD1-84556C78347C}"/>
              </a:ext>
            </a:extLst>
          </p:cNvPr>
          <p:cNvSpPr>
            <a:spLocks noGrp="1"/>
          </p:cNvSpPr>
          <p:nvPr>
            <p:ph type="title"/>
          </p:nvPr>
        </p:nvSpPr>
        <p:spPr/>
        <p:txBody>
          <a:bodyPr/>
          <a:lstStyle/>
          <a:p>
            <a:r>
              <a:rPr lang="en-US" altLang="zh-CN" dirty="0"/>
              <a:t>5</a:t>
            </a:r>
            <a:r>
              <a:rPr lang="zh-CN" altLang="en-US" dirty="0"/>
              <a:t>）运行</a:t>
            </a:r>
          </a:p>
        </p:txBody>
      </p:sp>
      <p:sp>
        <p:nvSpPr>
          <p:cNvPr id="3" name="内容占位符 2">
            <a:extLst>
              <a:ext uri="{FF2B5EF4-FFF2-40B4-BE49-F238E27FC236}">
                <a16:creationId xmlns:a16="http://schemas.microsoft.com/office/drawing/2014/main" id="{D0F47D93-A0E6-4D39-B23D-977739751BBB}"/>
              </a:ext>
            </a:extLst>
          </p:cNvPr>
          <p:cNvSpPr>
            <a:spLocks noGrp="1"/>
          </p:cNvSpPr>
          <p:nvPr>
            <p:ph idx="1"/>
          </p:nvPr>
        </p:nvSpPr>
        <p:spPr/>
        <p:txBody>
          <a:bodyPr/>
          <a:lstStyle/>
          <a:p>
            <a:r>
              <a:rPr lang="zh-CN" altLang="en-US" dirty="0"/>
              <a:t>首先，运行</a:t>
            </a:r>
            <a:r>
              <a:rPr lang="en-US" altLang="zh-CN" dirty="0"/>
              <a:t>Ch82Application</a:t>
            </a:r>
            <a:r>
              <a:rPr lang="zh-CN" altLang="en-US" dirty="0"/>
              <a:t>主类。然后，访问“</a:t>
            </a:r>
            <a:r>
              <a:rPr lang="en-US" altLang="zh-CN" dirty="0">
                <a:solidFill>
                  <a:srgbClr val="C00000"/>
                </a:solidFill>
              </a:rPr>
              <a:t>http://localhost:8080/ch8_2/save/</a:t>
            </a:r>
            <a:r>
              <a:rPr lang="en-US" altLang="zh-CN" dirty="0"/>
              <a:t>”</a:t>
            </a:r>
            <a:r>
              <a:rPr lang="zh-CN" altLang="en-US" dirty="0"/>
              <a:t>。</a:t>
            </a:r>
          </a:p>
          <a:p>
            <a:r>
              <a:rPr lang="zh-CN" altLang="en-US" dirty="0"/>
              <a:t>“</a:t>
            </a:r>
            <a:r>
              <a:rPr lang="en-US" altLang="zh-CN" dirty="0">
                <a:solidFill>
                  <a:srgbClr val="C00000"/>
                </a:solidFill>
              </a:rPr>
              <a:t>http://localhost:8080/ch8_2/save/</a:t>
            </a:r>
            <a:r>
              <a:rPr lang="en-US" altLang="zh-CN" dirty="0"/>
              <a:t>”</a:t>
            </a:r>
            <a:r>
              <a:rPr lang="zh-CN" altLang="en-US" dirty="0"/>
              <a:t>成功运行后，在</a:t>
            </a:r>
            <a:r>
              <a:rPr lang="en-US" altLang="zh-CN" dirty="0"/>
              <a:t>MySQL</a:t>
            </a:r>
            <a:r>
              <a:rPr lang="zh-CN" altLang="en-US" dirty="0"/>
              <a:t>的</a:t>
            </a:r>
            <a:r>
              <a:rPr lang="en-US" altLang="zh-CN" dirty="0" err="1">
                <a:solidFill>
                  <a:srgbClr val="C00000"/>
                </a:solidFill>
              </a:rPr>
              <a:t>springbootjpa</a:t>
            </a:r>
            <a:r>
              <a:rPr lang="zh-CN" altLang="en-US" dirty="0"/>
              <a:t>数据库中创建名为</a:t>
            </a:r>
            <a:r>
              <a:rPr lang="en-US" altLang="zh-CN" dirty="0" err="1">
                <a:solidFill>
                  <a:srgbClr val="C00000"/>
                </a:solidFill>
              </a:rPr>
              <a:t>idcard_table</a:t>
            </a:r>
            <a:r>
              <a:rPr lang="zh-CN" altLang="en-US" dirty="0"/>
              <a:t>和</a:t>
            </a:r>
            <a:r>
              <a:rPr lang="en-US" altLang="zh-CN" dirty="0" err="1">
                <a:solidFill>
                  <a:srgbClr val="C00000"/>
                </a:solidFill>
              </a:rPr>
              <a:t>person_table</a:t>
            </a:r>
            <a:r>
              <a:rPr lang="zh-CN" altLang="en-US" dirty="0"/>
              <a:t>的数据库表（实体类成功加载后就已创建好数据表），并分别插入三条记录。</a:t>
            </a:r>
          </a:p>
          <a:p>
            <a:r>
              <a:rPr lang="zh-CN" altLang="en-US" dirty="0"/>
              <a:t>通过“</a:t>
            </a:r>
            <a:r>
              <a:rPr lang="en-US" altLang="zh-CN" dirty="0">
                <a:solidFill>
                  <a:srgbClr val="C00000"/>
                </a:solidFill>
              </a:rPr>
              <a:t>http://localhost:8080/ch8_2/</a:t>
            </a:r>
            <a:r>
              <a:rPr lang="en-US" altLang="zh-CN" dirty="0" err="1">
                <a:solidFill>
                  <a:srgbClr val="C00000"/>
                </a:solidFill>
              </a:rPr>
              <a:t>findByIdCard_id?id</a:t>
            </a:r>
            <a:r>
              <a:rPr lang="en-US" altLang="zh-CN" dirty="0">
                <a:solidFill>
                  <a:srgbClr val="C00000"/>
                </a:solidFill>
              </a:rPr>
              <a:t>=1</a:t>
            </a:r>
            <a:r>
              <a:rPr lang="en-US" altLang="zh-CN" dirty="0"/>
              <a:t>”</a:t>
            </a:r>
            <a:r>
              <a:rPr lang="zh-CN" altLang="en-US" dirty="0"/>
              <a:t>查询身份证</a:t>
            </a:r>
            <a:r>
              <a:rPr lang="en-US" altLang="zh-CN" dirty="0"/>
              <a:t>id</a:t>
            </a:r>
            <a:r>
              <a:rPr lang="zh-CN" altLang="en-US" dirty="0"/>
              <a:t>为</a:t>
            </a:r>
            <a:r>
              <a:rPr lang="en-US" altLang="zh-CN" dirty="0"/>
              <a:t>1</a:t>
            </a:r>
            <a:r>
              <a:rPr lang="zh-CN" altLang="en-US" dirty="0"/>
              <a:t>的人员信息（关联查询）。</a:t>
            </a:r>
          </a:p>
          <a:p>
            <a:endParaRPr lang="zh-CN" altLang="en-US" dirty="0"/>
          </a:p>
        </p:txBody>
      </p:sp>
      <p:sp>
        <p:nvSpPr>
          <p:cNvPr id="4" name="灯片编号占位符 3">
            <a:extLst>
              <a:ext uri="{FF2B5EF4-FFF2-40B4-BE49-F238E27FC236}">
                <a16:creationId xmlns:a16="http://schemas.microsoft.com/office/drawing/2014/main" id="{B894BC0D-EC61-4511-A78A-6E65B8CCD285}"/>
              </a:ext>
            </a:extLst>
          </p:cNvPr>
          <p:cNvSpPr>
            <a:spLocks noGrp="1"/>
          </p:cNvSpPr>
          <p:nvPr>
            <p:ph type="sldNum" sz="quarter" idx="12"/>
          </p:nvPr>
        </p:nvSpPr>
        <p:spPr/>
        <p:txBody>
          <a:bodyPr/>
          <a:lstStyle/>
          <a:p>
            <a:fld id="{8D4D1E41-7A09-AB4A-A4E1-09765ADA2698}" type="slidenum">
              <a:rPr kumimoji="1" lang="zh-CN" altLang="en-US" smtClean="0"/>
              <a:pPr/>
              <a:t>35</a:t>
            </a:fld>
            <a:endParaRPr kumimoji="1" lang="zh-CN" altLang="en-US" dirty="0"/>
          </a:p>
        </p:txBody>
      </p:sp>
      <p:pic>
        <p:nvPicPr>
          <p:cNvPr id="8194" name="Picture 2">
            <a:extLst>
              <a:ext uri="{FF2B5EF4-FFF2-40B4-BE49-F238E27FC236}">
                <a16:creationId xmlns:a16="http://schemas.microsoft.com/office/drawing/2014/main" id="{15278108-AA3C-45D7-ACB8-C23B728BB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5746" y="5347242"/>
            <a:ext cx="1658784" cy="111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1003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DBFD3-67D4-4FEC-BAA5-7F4D726CDBAA}"/>
              </a:ext>
            </a:extLst>
          </p:cNvPr>
          <p:cNvSpPr>
            <a:spLocks noGrp="1"/>
          </p:cNvSpPr>
          <p:nvPr>
            <p:ph type="title"/>
          </p:nvPr>
        </p:nvSpPr>
        <p:spPr/>
        <p:txBody>
          <a:bodyPr/>
          <a:lstStyle/>
          <a:p>
            <a:r>
              <a:rPr lang="en-US" altLang="zh-CN" dirty="0"/>
              <a:t>5</a:t>
            </a:r>
            <a:r>
              <a:rPr lang="zh-CN" altLang="en-US" dirty="0"/>
              <a:t>）运行</a:t>
            </a:r>
          </a:p>
        </p:txBody>
      </p:sp>
      <p:sp>
        <p:nvSpPr>
          <p:cNvPr id="3" name="内容占位符 2">
            <a:extLst>
              <a:ext uri="{FF2B5EF4-FFF2-40B4-BE49-F238E27FC236}">
                <a16:creationId xmlns:a16="http://schemas.microsoft.com/office/drawing/2014/main" id="{90062E52-D3FD-41C4-A2FB-03B98DA4C5A2}"/>
              </a:ext>
            </a:extLst>
          </p:cNvPr>
          <p:cNvSpPr>
            <a:spLocks noGrp="1"/>
          </p:cNvSpPr>
          <p:nvPr>
            <p:ph idx="1"/>
          </p:nvPr>
        </p:nvSpPr>
        <p:spPr/>
        <p:txBody>
          <a:bodyPr/>
          <a:lstStyle/>
          <a:p>
            <a:r>
              <a:rPr lang="zh-CN" altLang="en-US" dirty="0"/>
              <a:t>通过“</a:t>
            </a:r>
            <a:r>
              <a:rPr lang="en-US" altLang="zh-CN" dirty="0">
                <a:solidFill>
                  <a:srgbClr val="C00000"/>
                </a:solidFill>
              </a:rPr>
              <a:t>http://localhost:8080/ch8_2/</a:t>
            </a:r>
            <a:r>
              <a:rPr lang="en-US" altLang="zh-CN" dirty="0" err="1">
                <a:solidFill>
                  <a:srgbClr val="C00000"/>
                </a:solidFill>
              </a:rPr>
              <a:t>findByPerson_id?id</a:t>
            </a:r>
            <a:r>
              <a:rPr lang="en-US" altLang="zh-CN" dirty="0">
                <a:solidFill>
                  <a:srgbClr val="C00000"/>
                </a:solidFill>
              </a:rPr>
              <a:t>=1</a:t>
            </a:r>
            <a:r>
              <a:rPr lang="en-US" altLang="zh-CN" dirty="0"/>
              <a:t>”</a:t>
            </a:r>
            <a:r>
              <a:rPr lang="zh-CN" altLang="en-US" dirty="0"/>
              <a:t>查询人员</a:t>
            </a:r>
            <a:r>
              <a:rPr lang="en-US" altLang="zh-CN" dirty="0"/>
              <a:t>id</a:t>
            </a:r>
            <a:r>
              <a:rPr lang="zh-CN" altLang="en-US" dirty="0"/>
              <a:t>为</a:t>
            </a:r>
            <a:r>
              <a:rPr lang="en-US" altLang="zh-CN" dirty="0"/>
              <a:t>1</a:t>
            </a:r>
            <a:r>
              <a:rPr lang="zh-CN" altLang="en-US" dirty="0"/>
              <a:t>的身份证信息（关联查询）。</a:t>
            </a:r>
          </a:p>
        </p:txBody>
      </p:sp>
      <p:sp>
        <p:nvSpPr>
          <p:cNvPr id="4" name="灯片编号占位符 3">
            <a:extLst>
              <a:ext uri="{FF2B5EF4-FFF2-40B4-BE49-F238E27FC236}">
                <a16:creationId xmlns:a16="http://schemas.microsoft.com/office/drawing/2014/main" id="{730E0C24-C560-4EAA-8C82-23FE50170132}"/>
              </a:ext>
            </a:extLst>
          </p:cNvPr>
          <p:cNvSpPr>
            <a:spLocks noGrp="1"/>
          </p:cNvSpPr>
          <p:nvPr>
            <p:ph type="sldNum" sz="quarter" idx="12"/>
          </p:nvPr>
        </p:nvSpPr>
        <p:spPr/>
        <p:txBody>
          <a:bodyPr/>
          <a:lstStyle/>
          <a:p>
            <a:fld id="{8D4D1E41-7A09-AB4A-A4E1-09765ADA2698}" type="slidenum">
              <a:rPr kumimoji="1" lang="zh-CN" altLang="en-US" smtClean="0"/>
              <a:pPr/>
              <a:t>36</a:t>
            </a:fld>
            <a:endParaRPr kumimoji="1" lang="zh-CN" altLang="en-US" dirty="0"/>
          </a:p>
        </p:txBody>
      </p:sp>
      <p:pic>
        <p:nvPicPr>
          <p:cNvPr id="9218" name="Picture 2">
            <a:extLst>
              <a:ext uri="{FF2B5EF4-FFF2-40B4-BE49-F238E27FC236}">
                <a16:creationId xmlns:a16="http://schemas.microsoft.com/office/drawing/2014/main" id="{D783D6AE-96A1-4BA5-8139-4613F26C4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779425"/>
            <a:ext cx="29718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8248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62D4B-A2DB-4D08-A062-BA55FBD6D119}"/>
              </a:ext>
            </a:extLst>
          </p:cNvPr>
          <p:cNvSpPr>
            <a:spLocks noGrp="1"/>
          </p:cNvSpPr>
          <p:nvPr>
            <p:ph type="title"/>
          </p:nvPr>
        </p:nvSpPr>
        <p:spPr/>
        <p:txBody>
          <a:bodyPr>
            <a:normAutofit fontScale="90000"/>
          </a:bodyPr>
          <a:lstStyle/>
          <a:p>
            <a:r>
              <a:rPr lang="en-US" altLang="zh-CN" dirty="0"/>
              <a:t>2</a:t>
            </a:r>
            <a:r>
              <a:rPr lang="zh-CN" altLang="en-US" dirty="0"/>
              <a:t>．</a:t>
            </a:r>
            <a:r>
              <a:rPr lang="en-US" altLang="zh-CN" dirty="0"/>
              <a:t>@OneToMany</a:t>
            </a:r>
            <a:r>
              <a:rPr lang="zh-CN" altLang="en-US" dirty="0"/>
              <a:t>和</a:t>
            </a:r>
            <a:r>
              <a:rPr lang="en-US" altLang="zh-CN" dirty="0"/>
              <a:t>@ManyToOne</a:t>
            </a:r>
            <a:endParaRPr lang="zh-CN" altLang="en-US" dirty="0"/>
          </a:p>
        </p:txBody>
      </p:sp>
      <p:sp>
        <p:nvSpPr>
          <p:cNvPr id="3" name="内容占位符 2">
            <a:extLst>
              <a:ext uri="{FF2B5EF4-FFF2-40B4-BE49-F238E27FC236}">
                <a16:creationId xmlns:a16="http://schemas.microsoft.com/office/drawing/2014/main" id="{FE474597-EADC-4642-AA6F-B79087122560}"/>
              </a:ext>
            </a:extLst>
          </p:cNvPr>
          <p:cNvSpPr>
            <a:spLocks noGrp="1"/>
          </p:cNvSpPr>
          <p:nvPr>
            <p:ph idx="1"/>
          </p:nvPr>
        </p:nvSpPr>
        <p:spPr/>
        <p:txBody>
          <a:bodyPr>
            <a:normAutofit fontScale="92500" lnSpcReduction="20000"/>
          </a:bodyPr>
          <a:lstStyle/>
          <a:p>
            <a:r>
              <a:rPr lang="zh-CN" altLang="en-US" dirty="0"/>
              <a:t>在</a:t>
            </a:r>
            <a:r>
              <a:rPr lang="en-US" altLang="zh-CN" dirty="0"/>
              <a:t>Spring Data JPA</a:t>
            </a:r>
            <a:r>
              <a:rPr lang="zh-CN" altLang="en-US" dirty="0"/>
              <a:t>中，使用</a:t>
            </a:r>
            <a:r>
              <a:rPr lang="en-US" altLang="zh-CN" dirty="0">
                <a:solidFill>
                  <a:srgbClr val="C00000"/>
                </a:solidFill>
              </a:rPr>
              <a:t>@OneToMany</a:t>
            </a:r>
            <a:r>
              <a:rPr lang="zh-CN" altLang="en-US" dirty="0"/>
              <a:t>和</a:t>
            </a:r>
            <a:r>
              <a:rPr lang="en-US" altLang="zh-CN" dirty="0">
                <a:solidFill>
                  <a:srgbClr val="C00000"/>
                </a:solidFill>
              </a:rPr>
              <a:t>@ManyToOne</a:t>
            </a:r>
            <a:r>
              <a:rPr lang="zh-CN" altLang="en-US" dirty="0"/>
              <a:t>来表示</a:t>
            </a:r>
            <a:r>
              <a:rPr lang="zh-CN" altLang="en-US" dirty="0">
                <a:solidFill>
                  <a:srgbClr val="C00000"/>
                </a:solidFill>
              </a:rPr>
              <a:t>一对多的双向关联</a:t>
            </a:r>
            <a:r>
              <a:rPr lang="zh-CN" altLang="en-US" dirty="0"/>
              <a:t>。例如，一端（</a:t>
            </a:r>
            <a:r>
              <a:rPr lang="en-US" altLang="zh-CN" dirty="0"/>
              <a:t>Author</a:t>
            </a:r>
            <a:r>
              <a:rPr lang="zh-CN" altLang="en-US" dirty="0"/>
              <a:t>）使用</a:t>
            </a:r>
            <a:r>
              <a:rPr lang="en-US" altLang="zh-CN" dirty="0">
                <a:solidFill>
                  <a:srgbClr val="C00000"/>
                </a:solidFill>
              </a:rPr>
              <a:t>@OneToMany</a:t>
            </a:r>
            <a:r>
              <a:rPr lang="zh-CN" altLang="en-US" dirty="0"/>
              <a:t>，多端（</a:t>
            </a:r>
            <a:r>
              <a:rPr lang="en-US" altLang="zh-CN" dirty="0"/>
              <a:t>Article</a:t>
            </a:r>
            <a:r>
              <a:rPr lang="zh-CN" altLang="en-US" dirty="0"/>
              <a:t>）使用</a:t>
            </a:r>
            <a:r>
              <a:rPr lang="en-US" altLang="zh-CN" dirty="0">
                <a:solidFill>
                  <a:srgbClr val="C00000"/>
                </a:solidFill>
              </a:rPr>
              <a:t>@ManyToOne</a:t>
            </a:r>
            <a:r>
              <a:rPr lang="zh-CN" altLang="en-US" dirty="0"/>
              <a:t>。</a:t>
            </a:r>
          </a:p>
          <a:p>
            <a:r>
              <a:rPr lang="zh-CN" altLang="en-US" dirty="0"/>
              <a:t>在</a:t>
            </a:r>
            <a:r>
              <a:rPr lang="en-US" altLang="zh-CN" dirty="0"/>
              <a:t>JPA</a:t>
            </a:r>
            <a:r>
              <a:rPr lang="zh-CN" altLang="en-US" dirty="0"/>
              <a:t>规范中，一对多的双向关系由多端（如</a:t>
            </a:r>
            <a:r>
              <a:rPr lang="en-US" altLang="zh-CN" dirty="0"/>
              <a:t>Article</a:t>
            </a:r>
            <a:r>
              <a:rPr lang="zh-CN" altLang="en-US" dirty="0"/>
              <a:t>）来维护。就是说多端为关系的维护端，负责关系的增删改查。一端则为关系的被维护端，不能维护关系。</a:t>
            </a:r>
          </a:p>
          <a:p>
            <a:r>
              <a:rPr lang="zh-CN" altLang="en-US" dirty="0"/>
              <a:t>一端（</a:t>
            </a:r>
            <a:r>
              <a:rPr lang="en-US" altLang="zh-CN" dirty="0"/>
              <a:t>Author</a:t>
            </a:r>
            <a:r>
              <a:rPr lang="zh-CN" altLang="en-US" dirty="0"/>
              <a:t>）使用</a:t>
            </a:r>
            <a:r>
              <a:rPr lang="en-US" altLang="zh-CN" dirty="0">
                <a:solidFill>
                  <a:srgbClr val="C00000"/>
                </a:solidFill>
              </a:rPr>
              <a:t>@OneToMany</a:t>
            </a:r>
            <a:r>
              <a:rPr lang="zh-CN" altLang="en-US" dirty="0"/>
              <a:t>注解的</a:t>
            </a:r>
            <a:r>
              <a:rPr lang="en-US" altLang="zh-CN" dirty="0" err="1">
                <a:solidFill>
                  <a:srgbClr val="C00000"/>
                </a:solidFill>
              </a:rPr>
              <a:t>mappedBy</a:t>
            </a:r>
            <a:r>
              <a:rPr lang="en-US" altLang="zh-CN" dirty="0">
                <a:solidFill>
                  <a:srgbClr val="C00000"/>
                </a:solidFill>
              </a:rPr>
              <a:t>="author"</a:t>
            </a:r>
            <a:r>
              <a:rPr lang="zh-CN" altLang="en-US" dirty="0"/>
              <a:t>属性表明一端（</a:t>
            </a:r>
            <a:r>
              <a:rPr lang="en-US" altLang="zh-CN" dirty="0"/>
              <a:t>Author</a:t>
            </a:r>
            <a:r>
              <a:rPr lang="zh-CN" altLang="en-US" dirty="0"/>
              <a:t>）是关系的被维护端。多端（</a:t>
            </a:r>
            <a:r>
              <a:rPr lang="en-US" altLang="zh-CN" dirty="0"/>
              <a:t>Article</a:t>
            </a:r>
            <a:r>
              <a:rPr lang="zh-CN" altLang="en-US" dirty="0"/>
              <a:t>）使用</a:t>
            </a:r>
            <a:r>
              <a:rPr lang="en-US" altLang="zh-CN" dirty="0">
                <a:solidFill>
                  <a:srgbClr val="C00000"/>
                </a:solidFill>
              </a:rPr>
              <a:t>@ManyToOne</a:t>
            </a:r>
            <a:r>
              <a:rPr lang="zh-CN" altLang="en-US" dirty="0"/>
              <a:t>和</a:t>
            </a:r>
            <a:r>
              <a:rPr lang="en-US" altLang="zh-CN" dirty="0">
                <a:solidFill>
                  <a:srgbClr val="C00000"/>
                </a:solidFill>
              </a:rPr>
              <a:t>@JoinColumn</a:t>
            </a:r>
            <a:r>
              <a:rPr lang="zh-CN" altLang="en-US" dirty="0"/>
              <a:t>来注解属性</a:t>
            </a:r>
            <a:r>
              <a:rPr lang="en-US" altLang="zh-CN" dirty="0"/>
              <a:t>author</a:t>
            </a:r>
            <a:r>
              <a:rPr lang="zh-CN" altLang="en-US" dirty="0"/>
              <a:t>，</a:t>
            </a:r>
            <a:r>
              <a:rPr lang="en-US" altLang="zh-CN" dirty="0">
                <a:solidFill>
                  <a:srgbClr val="C00000"/>
                </a:solidFill>
              </a:rPr>
              <a:t>@ManyToOne</a:t>
            </a:r>
            <a:r>
              <a:rPr lang="zh-CN" altLang="en-US" dirty="0"/>
              <a:t>表明</a:t>
            </a:r>
            <a:r>
              <a:rPr lang="en-US" altLang="zh-CN" dirty="0"/>
              <a:t>Article</a:t>
            </a:r>
            <a:r>
              <a:rPr lang="zh-CN" altLang="en-US" dirty="0"/>
              <a:t>是多端，</a:t>
            </a:r>
            <a:r>
              <a:rPr lang="en-US" altLang="zh-CN" dirty="0">
                <a:solidFill>
                  <a:srgbClr val="C00000"/>
                </a:solidFill>
              </a:rPr>
              <a:t>@JoinColumn</a:t>
            </a:r>
            <a:r>
              <a:rPr lang="zh-CN" altLang="en-US" dirty="0"/>
              <a:t>设置在</a:t>
            </a:r>
            <a:r>
              <a:rPr lang="en-US" altLang="zh-CN" dirty="0"/>
              <a:t>article</a:t>
            </a:r>
            <a:r>
              <a:rPr lang="zh-CN" altLang="en-US" dirty="0"/>
              <a:t>表的关联字段（外键）上。</a:t>
            </a:r>
            <a:endParaRPr lang="en-US" altLang="zh-CN"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8-3】</a:t>
            </a:r>
            <a:r>
              <a:rPr lang="zh-CN" altLang="en-US" dirty="0"/>
              <a:t>使用</a:t>
            </a:r>
            <a:r>
              <a:rPr lang="en-US" altLang="zh-CN" dirty="0"/>
              <a:t>Spring Data JPA</a:t>
            </a:r>
            <a:r>
              <a:rPr lang="zh-CN" altLang="en-US" dirty="0"/>
              <a:t>实现</a:t>
            </a:r>
            <a:r>
              <a:rPr lang="en-US" altLang="zh-CN" dirty="0"/>
              <a:t>Author</a:t>
            </a:r>
            <a:r>
              <a:rPr lang="zh-CN" altLang="en-US" dirty="0"/>
              <a:t>与</a:t>
            </a:r>
            <a:r>
              <a:rPr lang="en-US" altLang="zh-CN" dirty="0"/>
              <a:t>Article</a:t>
            </a:r>
            <a:r>
              <a:rPr lang="zh-CN" altLang="en-US" dirty="0"/>
              <a:t>的一对多关系映射。</a:t>
            </a:r>
          </a:p>
          <a:p>
            <a:endParaRPr lang="zh-CN" altLang="en-US" dirty="0"/>
          </a:p>
        </p:txBody>
      </p:sp>
      <p:sp>
        <p:nvSpPr>
          <p:cNvPr id="4" name="灯片编号占位符 3">
            <a:extLst>
              <a:ext uri="{FF2B5EF4-FFF2-40B4-BE49-F238E27FC236}">
                <a16:creationId xmlns:a16="http://schemas.microsoft.com/office/drawing/2014/main" id="{B95FD34F-D676-44DF-BA3A-C55BC8F00F67}"/>
              </a:ext>
            </a:extLst>
          </p:cNvPr>
          <p:cNvSpPr>
            <a:spLocks noGrp="1"/>
          </p:cNvSpPr>
          <p:nvPr>
            <p:ph type="sldNum" sz="quarter" idx="12"/>
          </p:nvPr>
        </p:nvSpPr>
        <p:spPr/>
        <p:txBody>
          <a:bodyPr/>
          <a:lstStyle/>
          <a:p>
            <a:fld id="{8D4D1E41-7A09-AB4A-A4E1-09765ADA2698}" type="slidenum">
              <a:rPr kumimoji="1" lang="zh-CN" altLang="en-US" smtClean="0"/>
              <a:pPr/>
              <a:t>37</a:t>
            </a:fld>
            <a:endParaRPr kumimoji="1" lang="zh-CN" altLang="en-US" dirty="0"/>
          </a:p>
        </p:txBody>
      </p:sp>
    </p:spTree>
    <p:extLst>
      <p:ext uri="{BB962C8B-B14F-4D97-AF65-F5344CB8AC3E}">
        <p14:creationId xmlns:p14="http://schemas.microsoft.com/office/powerpoint/2010/main" val="1976180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E8F94-32C3-4A75-8E5D-EBF842E6AD86}"/>
              </a:ext>
            </a:extLst>
          </p:cNvPr>
          <p:cNvSpPr>
            <a:spLocks noGrp="1"/>
          </p:cNvSpPr>
          <p:nvPr>
            <p:ph type="title"/>
          </p:nvPr>
        </p:nvSpPr>
        <p:spPr/>
        <p:txBody>
          <a:bodyPr/>
          <a:lstStyle/>
          <a:p>
            <a:r>
              <a:rPr lang="en-US" altLang="zh-CN" dirty="0"/>
              <a:t>1</a:t>
            </a:r>
            <a:r>
              <a:rPr lang="zh-CN" altLang="en-US" dirty="0"/>
              <a:t>）添加</a:t>
            </a:r>
            <a:r>
              <a:rPr lang="en-US" altLang="zh-CN" dirty="0"/>
              <a:t>hibernate-validator</a:t>
            </a:r>
            <a:r>
              <a:rPr lang="zh-CN" altLang="en-US" dirty="0"/>
              <a:t>依赖</a:t>
            </a:r>
          </a:p>
        </p:txBody>
      </p:sp>
      <p:sp>
        <p:nvSpPr>
          <p:cNvPr id="3" name="内容占位符 2">
            <a:extLst>
              <a:ext uri="{FF2B5EF4-FFF2-40B4-BE49-F238E27FC236}">
                <a16:creationId xmlns:a16="http://schemas.microsoft.com/office/drawing/2014/main" id="{902526B4-F742-47B9-ACE8-DFF4C2895432}"/>
              </a:ext>
            </a:extLst>
          </p:cNvPr>
          <p:cNvSpPr>
            <a:spLocks noGrp="1"/>
          </p:cNvSpPr>
          <p:nvPr>
            <p:ph idx="1"/>
          </p:nvPr>
        </p:nvSpPr>
        <p:spPr/>
        <p:txBody>
          <a:bodyPr/>
          <a:lstStyle/>
          <a:p>
            <a:r>
              <a:rPr lang="zh-CN" altLang="en-US" dirty="0"/>
              <a:t>因为在持久化实体类中，使用</a:t>
            </a:r>
            <a:r>
              <a:rPr lang="en-US" altLang="zh-CN" dirty="0">
                <a:solidFill>
                  <a:srgbClr val="C00000"/>
                </a:solidFill>
              </a:rPr>
              <a:t>hibernate-validator</a:t>
            </a:r>
            <a:r>
              <a:rPr lang="zh-CN" altLang="en-US" dirty="0"/>
              <a:t>约束数据表，所以需要在</a:t>
            </a:r>
            <a:r>
              <a:rPr lang="en-US" altLang="zh-CN" dirty="0"/>
              <a:t>ch8_2</a:t>
            </a:r>
            <a:r>
              <a:rPr lang="zh-CN" altLang="en-US" dirty="0"/>
              <a:t>应用的</a:t>
            </a:r>
            <a:r>
              <a:rPr lang="en-US" altLang="zh-CN" dirty="0"/>
              <a:t>pom.xml</a:t>
            </a:r>
            <a:r>
              <a:rPr lang="zh-CN" altLang="en-US" dirty="0"/>
              <a:t>文件中添加</a:t>
            </a:r>
            <a:r>
              <a:rPr lang="en-US" altLang="zh-CN" dirty="0">
                <a:solidFill>
                  <a:srgbClr val="C00000"/>
                </a:solidFill>
              </a:rPr>
              <a:t>hibernate-validator</a:t>
            </a:r>
            <a:r>
              <a:rPr lang="zh-CN" altLang="en-US" dirty="0"/>
              <a:t>依赖。</a:t>
            </a:r>
          </a:p>
        </p:txBody>
      </p:sp>
      <p:sp>
        <p:nvSpPr>
          <p:cNvPr id="4" name="灯片编号占位符 3">
            <a:extLst>
              <a:ext uri="{FF2B5EF4-FFF2-40B4-BE49-F238E27FC236}">
                <a16:creationId xmlns:a16="http://schemas.microsoft.com/office/drawing/2014/main" id="{298DB5F7-A1B9-4C93-98FA-008459E28593}"/>
              </a:ext>
            </a:extLst>
          </p:cNvPr>
          <p:cNvSpPr>
            <a:spLocks noGrp="1"/>
          </p:cNvSpPr>
          <p:nvPr>
            <p:ph type="sldNum" sz="quarter" idx="12"/>
          </p:nvPr>
        </p:nvSpPr>
        <p:spPr/>
        <p:txBody>
          <a:bodyPr/>
          <a:lstStyle/>
          <a:p>
            <a:fld id="{8D4D1E41-7A09-AB4A-A4E1-09765ADA2698}" type="slidenum">
              <a:rPr kumimoji="1" lang="zh-CN" altLang="en-US" smtClean="0"/>
              <a:pPr/>
              <a:t>38</a:t>
            </a:fld>
            <a:endParaRPr kumimoji="1" lang="zh-CN" altLang="en-US" dirty="0"/>
          </a:p>
        </p:txBody>
      </p:sp>
      <p:sp>
        <p:nvSpPr>
          <p:cNvPr id="5" name="文本框 4">
            <a:extLst>
              <a:ext uri="{FF2B5EF4-FFF2-40B4-BE49-F238E27FC236}">
                <a16:creationId xmlns:a16="http://schemas.microsoft.com/office/drawing/2014/main" id="{CB3D47A2-8166-4A5D-8604-F4F9E9C9A5F4}"/>
              </a:ext>
            </a:extLst>
          </p:cNvPr>
          <p:cNvSpPr txBox="1"/>
          <p:nvPr/>
        </p:nvSpPr>
        <p:spPr>
          <a:xfrm>
            <a:off x="1307508" y="2985571"/>
            <a:ext cx="5897523" cy="1200329"/>
          </a:xfrm>
          <a:prstGeom prst="rect">
            <a:avLst/>
          </a:prstGeom>
          <a:noFill/>
          <a:ln>
            <a:solidFill>
              <a:srgbClr val="C00000"/>
            </a:solidFill>
          </a:ln>
        </p:spPr>
        <p:txBody>
          <a:bodyPr wrap="square" rtlCol="0">
            <a:spAutoFit/>
          </a:bodyPr>
          <a:lstStyle/>
          <a:p>
            <a:pPr indent="266700" algn="just"/>
            <a:r>
              <a:rPr lang="de-DE" altLang="zh-CN" sz="1800" kern="100" dirty="0">
                <a:effectLst/>
                <a:latin typeface="Times New Roman" panose="02020603050405020304" pitchFamily="18" charset="0"/>
                <a:ea typeface="宋体" panose="02010600030101010101" pitchFamily="2" charset="-122"/>
              </a:rPr>
              <a:t>&lt;dependency&gt;</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&lt;groupId&gt;org.hibernate.validator&lt;/groupId&gt;</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&lt;artifactId&gt;hibernate-validator&lt;/artifactId&gt;</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&lt;/dependency&gt;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239153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5E84E-7627-49B5-9152-02A0296B1A57}"/>
              </a:ext>
            </a:extLst>
          </p:cNvPr>
          <p:cNvSpPr>
            <a:spLocks noGrp="1"/>
          </p:cNvSpPr>
          <p:nvPr>
            <p:ph type="title"/>
          </p:nvPr>
        </p:nvSpPr>
        <p:spPr/>
        <p:txBody>
          <a:bodyPr/>
          <a:lstStyle/>
          <a:p>
            <a:r>
              <a:rPr lang="en-US" altLang="zh-CN" dirty="0"/>
              <a:t>8.1 Spring Data JPA</a:t>
            </a:r>
            <a:endParaRPr lang="zh-CN" altLang="en-US" dirty="0"/>
          </a:p>
        </p:txBody>
      </p:sp>
      <p:sp>
        <p:nvSpPr>
          <p:cNvPr id="3" name="内容占位符 2">
            <a:extLst>
              <a:ext uri="{FF2B5EF4-FFF2-40B4-BE49-F238E27FC236}">
                <a16:creationId xmlns:a16="http://schemas.microsoft.com/office/drawing/2014/main" id="{09B8D242-1B29-4D5B-81F3-0AF794EA4C03}"/>
              </a:ext>
            </a:extLst>
          </p:cNvPr>
          <p:cNvSpPr>
            <a:spLocks noGrp="1"/>
          </p:cNvSpPr>
          <p:nvPr>
            <p:ph idx="1"/>
          </p:nvPr>
        </p:nvSpPr>
        <p:spPr/>
        <p:txBody>
          <a:bodyPr/>
          <a:lstStyle/>
          <a:p>
            <a:r>
              <a:rPr lang="en-US" altLang="zh-CN" dirty="0">
                <a:solidFill>
                  <a:srgbClr val="C00000"/>
                </a:solidFill>
              </a:rPr>
              <a:t>8.1.1 Spring Boot</a:t>
            </a:r>
            <a:r>
              <a:rPr lang="zh-CN" altLang="en-US" dirty="0">
                <a:solidFill>
                  <a:srgbClr val="C00000"/>
                </a:solidFill>
              </a:rPr>
              <a:t>的支持</a:t>
            </a:r>
            <a:endParaRPr lang="en-US" altLang="zh-CN" dirty="0">
              <a:solidFill>
                <a:srgbClr val="C00000"/>
              </a:solidFill>
            </a:endParaRPr>
          </a:p>
          <a:p>
            <a:r>
              <a:rPr lang="en-US" altLang="zh-CN" dirty="0"/>
              <a:t>8.1.2 </a:t>
            </a:r>
            <a:r>
              <a:rPr lang="zh-CN" altLang="en-US" dirty="0"/>
              <a:t>简单条件查询</a:t>
            </a:r>
            <a:endParaRPr lang="en-US" altLang="zh-CN" dirty="0"/>
          </a:p>
          <a:p>
            <a:r>
              <a:rPr lang="en-US" altLang="zh-CN" dirty="0"/>
              <a:t>8.1.3 </a:t>
            </a:r>
            <a:r>
              <a:rPr lang="zh-CN" altLang="en-US" dirty="0"/>
              <a:t>关联查询</a:t>
            </a:r>
            <a:endParaRPr lang="en-US" altLang="zh-CN" dirty="0"/>
          </a:p>
          <a:p>
            <a:r>
              <a:rPr lang="en-US" altLang="zh-CN" dirty="0"/>
              <a:t>8.1.4 @Query</a:t>
            </a:r>
            <a:r>
              <a:rPr lang="zh-CN" altLang="en-US" dirty="0"/>
              <a:t>和</a:t>
            </a:r>
            <a:r>
              <a:rPr lang="en-US" altLang="zh-CN" dirty="0"/>
              <a:t>@Modifying</a:t>
            </a:r>
            <a:r>
              <a:rPr lang="zh-CN" altLang="en-US" dirty="0"/>
              <a:t>注解</a:t>
            </a:r>
            <a:endParaRPr lang="en-US" altLang="zh-CN" dirty="0"/>
          </a:p>
          <a:p>
            <a:r>
              <a:rPr lang="en-US" altLang="zh-CN" dirty="0"/>
              <a:t>8.1.5 </a:t>
            </a:r>
            <a:r>
              <a:rPr lang="zh-CN" altLang="en-US" dirty="0"/>
              <a:t>排序与分页查询</a:t>
            </a:r>
          </a:p>
        </p:txBody>
      </p:sp>
      <p:sp>
        <p:nvSpPr>
          <p:cNvPr id="4" name="灯片编号占位符 3">
            <a:extLst>
              <a:ext uri="{FF2B5EF4-FFF2-40B4-BE49-F238E27FC236}">
                <a16:creationId xmlns:a16="http://schemas.microsoft.com/office/drawing/2014/main" id="{A191CEC2-D4BA-4FF5-93A3-04F1AFFE2108}"/>
              </a:ext>
            </a:extLst>
          </p:cNvPr>
          <p:cNvSpPr>
            <a:spLocks noGrp="1"/>
          </p:cNvSpPr>
          <p:nvPr>
            <p:ph type="sldNum" sz="quarter" idx="12"/>
          </p:nvPr>
        </p:nvSpPr>
        <p:spPr/>
        <p:txBody>
          <a:bodyPr/>
          <a:lstStyle/>
          <a:p>
            <a:fld id="{8D4D1E41-7A09-AB4A-A4E1-09765ADA2698}" type="slidenum">
              <a:rPr kumimoji="1" lang="zh-CN" altLang="en-US" smtClean="0"/>
              <a:pPr/>
              <a:t>3</a:t>
            </a:fld>
            <a:endParaRPr kumimoji="1" lang="zh-CN" altLang="en-US" dirty="0"/>
          </a:p>
        </p:txBody>
      </p:sp>
    </p:spTree>
    <p:extLst>
      <p:ext uri="{BB962C8B-B14F-4D97-AF65-F5344CB8AC3E}">
        <p14:creationId xmlns:p14="http://schemas.microsoft.com/office/powerpoint/2010/main" val="6658349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01AF9F-BB37-486F-AE41-F09F845EFA1B}"/>
              </a:ext>
            </a:extLst>
          </p:cNvPr>
          <p:cNvSpPr>
            <a:spLocks noGrp="1"/>
          </p:cNvSpPr>
          <p:nvPr>
            <p:ph type="title"/>
          </p:nvPr>
        </p:nvSpPr>
        <p:spPr/>
        <p:txBody>
          <a:bodyPr/>
          <a:lstStyle/>
          <a:p>
            <a:r>
              <a:rPr lang="en-US" altLang="zh-CN" dirty="0"/>
              <a:t>2</a:t>
            </a:r>
            <a:r>
              <a:rPr lang="zh-CN" altLang="en-US" dirty="0"/>
              <a:t>）创建持久化实体类</a:t>
            </a:r>
          </a:p>
        </p:txBody>
      </p:sp>
      <p:sp>
        <p:nvSpPr>
          <p:cNvPr id="3" name="内容占位符 2">
            <a:extLst>
              <a:ext uri="{FF2B5EF4-FFF2-40B4-BE49-F238E27FC236}">
                <a16:creationId xmlns:a16="http://schemas.microsoft.com/office/drawing/2014/main" id="{DDC1075A-9416-4C99-9390-5B372F7523B2}"/>
              </a:ext>
            </a:extLst>
          </p:cNvPr>
          <p:cNvSpPr>
            <a:spLocks noGrp="1"/>
          </p:cNvSpPr>
          <p:nvPr>
            <p:ph idx="1"/>
          </p:nvPr>
        </p:nvSpPr>
        <p:spPr/>
        <p:txBody>
          <a:bodyPr/>
          <a:lstStyle/>
          <a:p>
            <a:r>
              <a:rPr lang="zh-CN" altLang="en-US" dirty="0"/>
              <a:t>在</a:t>
            </a:r>
            <a:r>
              <a:rPr lang="en-US" altLang="zh-CN" dirty="0"/>
              <a:t>com.ch.ch8_2.entity</a:t>
            </a:r>
            <a:r>
              <a:rPr lang="zh-CN" altLang="en-US" dirty="0"/>
              <a:t>包中，创建名为</a:t>
            </a:r>
            <a:r>
              <a:rPr lang="en-US" altLang="zh-CN" dirty="0">
                <a:solidFill>
                  <a:srgbClr val="C00000"/>
                </a:solidFill>
              </a:rPr>
              <a:t>Author</a:t>
            </a:r>
            <a:r>
              <a:rPr lang="zh-CN" altLang="en-US" dirty="0"/>
              <a:t>和</a:t>
            </a:r>
            <a:r>
              <a:rPr lang="en-US" altLang="zh-CN" dirty="0">
                <a:solidFill>
                  <a:srgbClr val="C00000"/>
                </a:solidFill>
              </a:rPr>
              <a:t>Article</a:t>
            </a:r>
            <a:r>
              <a:rPr lang="zh-CN" altLang="en-US" dirty="0"/>
              <a:t>的持久化实体类。</a:t>
            </a:r>
          </a:p>
        </p:txBody>
      </p:sp>
      <p:sp>
        <p:nvSpPr>
          <p:cNvPr id="4" name="灯片编号占位符 3">
            <a:extLst>
              <a:ext uri="{FF2B5EF4-FFF2-40B4-BE49-F238E27FC236}">
                <a16:creationId xmlns:a16="http://schemas.microsoft.com/office/drawing/2014/main" id="{6893DF30-0827-4921-92B2-D4B028CFB741}"/>
              </a:ext>
            </a:extLst>
          </p:cNvPr>
          <p:cNvSpPr>
            <a:spLocks noGrp="1"/>
          </p:cNvSpPr>
          <p:nvPr>
            <p:ph type="sldNum" sz="quarter" idx="12"/>
          </p:nvPr>
        </p:nvSpPr>
        <p:spPr/>
        <p:txBody>
          <a:bodyPr/>
          <a:lstStyle/>
          <a:p>
            <a:fld id="{8D4D1E41-7A09-AB4A-A4E1-09765ADA2698}" type="slidenum">
              <a:rPr kumimoji="1" lang="zh-CN" altLang="en-US" smtClean="0"/>
              <a:pPr/>
              <a:t>39</a:t>
            </a:fld>
            <a:endParaRPr kumimoji="1" lang="zh-CN" altLang="en-US" dirty="0"/>
          </a:p>
        </p:txBody>
      </p:sp>
    </p:spTree>
    <p:extLst>
      <p:ext uri="{BB962C8B-B14F-4D97-AF65-F5344CB8AC3E}">
        <p14:creationId xmlns:p14="http://schemas.microsoft.com/office/powerpoint/2010/main" val="3657697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AE577-C252-4833-8A60-ECD589840059}"/>
              </a:ext>
            </a:extLst>
          </p:cNvPr>
          <p:cNvSpPr>
            <a:spLocks noGrp="1"/>
          </p:cNvSpPr>
          <p:nvPr>
            <p:ph type="title"/>
          </p:nvPr>
        </p:nvSpPr>
        <p:spPr/>
        <p:txBody>
          <a:bodyPr/>
          <a:lstStyle/>
          <a:p>
            <a:r>
              <a:rPr lang="en-US" altLang="zh-CN" dirty="0"/>
              <a:t>3</a:t>
            </a:r>
            <a:r>
              <a:rPr lang="zh-CN" altLang="en-US" dirty="0"/>
              <a:t>）创建数据访问层</a:t>
            </a:r>
          </a:p>
        </p:txBody>
      </p:sp>
      <p:sp>
        <p:nvSpPr>
          <p:cNvPr id="4" name="灯片编号占位符 3">
            <a:extLst>
              <a:ext uri="{FF2B5EF4-FFF2-40B4-BE49-F238E27FC236}">
                <a16:creationId xmlns:a16="http://schemas.microsoft.com/office/drawing/2014/main" id="{2B92CC42-A682-4C6B-B640-515026760572}"/>
              </a:ext>
            </a:extLst>
          </p:cNvPr>
          <p:cNvSpPr>
            <a:spLocks noGrp="1"/>
          </p:cNvSpPr>
          <p:nvPr>
            <p:ph type="sldNum" sz="quarter" idx="12"/>
          </p:nvPr>
        </p:nvSpPr>
        <p:spPr/>
        <p:txBody>
          <a:bodyPr/>
          <a:lstStyle/>
          <a:p>
            <a:fld id="{8D4D1E41-7A09-AB4A-A4E1-09765ADA2698}" type="slidenum">
              <a:rPr kumimoji="1" lang="zh-CN" altLang="en-US" smtClean="0"/>
              <a:pPr/>
              <a:t>40</a:t>
            </a:fld>
            <a:endParaRPr kumimoji="1" lang="zh-CN" altLang="en-US" dirty="0"/>
          </a:p>
        </p:txBody>
      </p:sp>
      <p:sp>
        <p:nvSpPr>
          <p:cNvPr id="5" name="文本框 4">
            <a:extLst>
              <a:ext uri="{FF2B5EF4-FFF2-40B4-BE49-F238E27FC236}">
                <a16:creationId xmlns:a16="http://schemas.microsoft.com/office/drawing/2014/main" id="{B12D0B1F-D452-4F11-9F64-4610015C5AC9}"/>
              </a:ext>
            </a:extLst>
          </p:cNvPr>
          <p:cNvSpPr txBox="1"/>
          <p:nvPr/>
        </p:nvSpPr>
        <p:spPr>
          <a:xfrm>
            <a:off x="495759" y="1342139"/>
            <a:ext cx="10388906" cy="2031325"/>
          </a:xfrm>
          <a:prstGeom prst="rect">
            <a:avLst/>
          </a:prstGeom>
          <a:noFill/>
          <a:ln>
            <a:solidFill>
              <a:srgbClr val="C00000"/>
            </a:solidFill>
          </a:ln>
        </p:spPr>
        <p:txBody>
          <a:bodyPr wrap="square" rtlCol="0">
            <a:spAutoFit/>
          </a:bodyPr>
          <a:lstStyle/>
          <a:p>
            <a:pPr marL="266700" algn="just">
              <a:spcBef>
                <a:spcPts val="600"/>
              </a:spcBef>
              <a:spcAft>
                <a:spcPts val="0"/>
              </a:spcAft>
            </a:pPr>
            <a:r>
              <a:rPr lang="de-DE" altLang="zh-CN" sz="1800" kern="100" dirty="0">
                <a:effectLst/>
                <a:latin typeface="Times New Roman" panose="02020603050405020304" pitchFamily="18" charset="0"/>
                <a:ea typeface="宋体" panose="02010600030101010101" pitchFamily="2" charset="-122"/>
              </a:rPr>
              <a:t>public interface AuthorRepository extends JpaRepository&lt;Author, Integer&gt;{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根据文章标题包含的内容，查询作者（关联查询）</a:t>
            </a:r>
          </a:p>
          <a:p>
            <a:pPr marL="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相当于</a:t>
            </a:r>
            <a:r>
              <a:rPr lang="de-DE" altLang="zh-CN" sz="1800" kern="100" dirty="0">
                <a:effectLst/>
                <a:latin typeface="Times New Roman" panose="02020603050405020304" pitchFamily="18" charset="0"/>
                <a:ea typeface="宋体" panose="02010600030101010101" pitchFamily="2" charset="-122"/>
              </a:rPr>
              <a:t>JPQL</a:t>
            </a:r>
            <a:r>
              <a:rPr lang="zh-CN" altLang="zh-CN" sz="1800" kern="100" dirty="0">
                <a:effectLst/>
                <a:latin typeface="Times New Roman" panose="02020603050405020304" pitchFamily="18" charset="0"/>
                <a:ea typeface="宋体" panose="02010600030101010101" pitchFamily="2" charset="-122"/>
              </a:rPr>
              <a:t>语句：</a:t>
            </a:r>
            <a:r>
              <a:rPr lang="de-DE" altLang="zh-CN" sz="1800" kern="100" dirty="0">
                <a:effectLst/>
                <a:latin typeface="Times New Roman" panose="02020603050405020304" pitchFamily="18" charset="0"/>
                <a:ea typeface="宋体" panose="02010600030101010101" pitchFamily="2" charset="-122"/>
              </a:rPr>
              <a:t>select a from Author a  inner join  a.articleList t where t.title like %?1%</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public Author findByArticleList_titleContaining(String title);</a:t>
            </a:r>
            <a:endParaRPr lang="zh-CN" altLang="zh-CN" sz="1800" kern="100" dirty="0">
              <a:effectLst/>
              <a:latin typeface="Times New Roman" panose="02020603050405020304" pitchFamily="18" charset="0"/>
              <a:ea typeface="宋体" panose="02010600030101010101" pitchFamily="2" charset="-122"/>
            </a:endParaRPr>
          </a:p>
          <a:p>
            <a:pPr marL="266700" algn="just">
              <a:spcAft>
                <a:spcPts val="600"/>
              </a:spcAft>
            </a:pP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D0531835-30A6-4F3E-9EFB-1F614175430E}"/>
              </a:ext>
            </a:extLst>
          </p:cNvPr>
          <p:cNvSpPr txBox="1"/>
          <p:nvPr/>
        </p:nvSpPr>
        <p:spPr>
          <a:xfrm>
            <a:off x="495759" y="3471391"/>
            <a:ext cx="10388906" cy="3416320"/>
          </a:xfrm>
          <a:prstGeom prst="rect">
            <a:avLst/>
          </a:prstGeom>
          <a:noFill/>
          <a:ln>
            <a:solidFill>
              <a:srgbClr val="C00000"/>
            </a:solidFill>
          </a:ln>
        </p:spPr>
        <p:txBody>
          <a:bodyPr wrap="square" rtlCol="0">
            <a:spAutoFit/>
          </a:bodyPr>
          <a:lstStyle/>
          <a:p>
            <a:pPr marL="266700" algn="just">
              <a:spcBef>
                <a:spcPts val="600"/>
              </a:spcBef>
              <a:spcAft>
                <a:spcPts val="0"/>
              </a:spcAft>
            </a:pPr>
            <a:r>
              <a:rPr lang="de-DE" altLang="zh-CN" sz="1800" kern="100" dirty="0">
                <a:effectLst/>
                <a:latin typeface="Times New Roman" panose="02020603050405020304" pitchFamily="18" charset="0"/>
                <a:ea typeface="宋体" panose="02010600030101010101" pitchFamily="2" charset="-122"/>
              </a:rPr>
              <a:t>public interface ArticleRepository extends JpaRepository&lt;Article, Integer&gt;{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根据作者</a:t>
            </a:r>
            <a:r>
              <a:rPr lang="de-DE" altLang="zh-CN" sz="1800" kern="100" dirty="0">
                <a:effectLst/>
                <a:latin typeface="Times New Roman" panose="02020603050405020304" pitchFamily="18" charset="0"/>
                <a:ea typeface="宋体" panose="02010600030101010101" pitchFamily="2" charset="-122"/>
              </a:rPr>
              <a:t>id</a:t>
            </a:r>
            <a:r>
              <a:rPr lang="zh-CN" altLang="zh-CN" sz="1800" kern="100" dirty="0">
                <a:effectLst/>
                <a:latin typeface="Times New Roman" panose="02020603050405020304" pitchFamily="18" charset="0"/>
                <a:ea typeface="宋体" panose="02010600030101010101" pitchFamily="2" charset="-122"/>
              </a:rPr>
              <a:t>查询文章信息（关联查询，根据</a:t>
            </a:r>
            <a:r>
              <a:rPr lang="de-DE" altLang="zh-CN" sz="1800" kern="100" dirty="0">
                <a:effectLst/>
                <a:latin typeface="Times New Roman" panose="02020603050405020304" pitchFamily="18" charset="0"/>
                <a:ea typeface="宋体" panose="02010600030101010101" pitchFamily="2" charset="-122"/>
              </a:rPr>
              <a:t>author</a:t>
            </a:r>
            <a:r>
              <a:rPr lang="zh-CN" altLang="zh-CN" sz="1800" kern="100" dirty="0">
                <a:effectLst/>
                <a:latin typeface="Times New Roman" panose="02020603050405020304" pitchFamily="18" charset="0"/>
                <a:ea typeface="宋体" panose="02010600030101010101" pitchFamily="2" charset="-122"/>
              </a:rPr>
              <a:t>属性的</a:t>
            </a:r>
            <a:r>
              <a:rPr lang="de-DE" altLang="zh-CN" sz="1800" kern="100" dirty="0">
                <a:effectLst/>
                <a:latin typeface="Times New Roman" panose="02020603050405020304" pitchFamily="18" charset="0"/>
                <a:ea typeface="宋体" panose="02010600030101010101" pitchFamily="2" charset="-122"/>
              </a:rPr>
              <a:t>id</a:t>
            </a:r>
            <a:r>
              <a:rPr lang="zh-CN" altLang="zh-CN" sz="1800" kern="100" dirty="0">
                <a:effectLst/>
                <a:latin typeface="Times New Roman" panose="02020603050405020304" pitchFamily="18" charset="0"/>
                <a:ea typeface="宋体" panose="02010600030101010101" pitchFamily="2" charset="-122"/>
              </a:rPr>
              <a:t>）</a:t>
            </a:r>
          </a:p>
          <a:p>
            <a:pPr marL="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相当于</a:t>
            </a:r>
            <a:r>
              <a:rPr lang="de-DE" altLang="zh-CN" sz="1800" kern="100" dirty="0">
                <a:effectLst/>
                <a:latin typeface="Times New Roman" panose="02020603050405020304" pitchFamily="18" charset="0"/>
                <a:ea typeface="宋体" panose="02010600030101010101" pitchFamily="2" charset="-122"/>
              </a:rPr>
              <a:t>JPQL</a:t>
            </a:r>
            <a:r>
              <a:rPr lang="zh-CN" altLang="zh-CN" sz="1800" kern="100" dirty="0">
                <a:effectLst/>
                <a:latin typeface="Times New Roman" panose="02020603050405020304" pitchFamily="18" charset="0"/>
                <a:ea typeface="宋体" panose="02010600030101010101" pitchFamily="2" charset="-122"/>
              </a:rPr>
              <a:t>语句：</a:t>
            </a:r>
            <a:r>
              <a:rPr lang="de-DE" altLang="zh-CN" sz="1800" kern="100" dirty="0">
                <a:effectLst/>
                <a:latin typeface="Times New Roman" panose="02020603050405020304" pitchFamily="18" charset="0"/>
                <a:ea typeface="宋体" panose="02010600030101010101" pitchFamily="2" charset="-122"/>
              </a:rPr>
              <a:t>select a from Article a where a.author.id = ?1</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public List&lt;Article&gt; findByAuthor_id(Integer id);</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根据作者名查询文章信息（关联查询，根据</a:t>
            </a:r>
            <a:r>
              <a:rPr lang="de-DE" altLang="zh-CN" sz="1800" kern="100" dirty="0">
                <a:effectLst/>
                <a:latin typeface="Times New Roman" panose="02020603050405020304" pitchFamily="18" charset="0"/>
                <a:ea typeface="宋体" panose="02010600030101010101" pitchFamily="2" charset="-122"/>
              </a:rPr>
              <a:t>author</a:t>
            </a:r>
            <a:r>
              <a:rPr lang="zh-CN" altLang="zh-CN" sz="1800" kern="100" dirty="0">
                <a:effectLst/>
                <a:latin typeface="Times New Roman" panose="02020603050405020304" pitchFamily="18" charset="0"/>
                <a:ea typeface="宋体" panose="02010600030101010101" pitchFamily="2" charset="-122"/>
              </a:rPr>
              <a:t>属性的</a:t>
            </a:r>
            <a:r>
              <a:rPr lang="de-DE" altLang="zh-CN" sz="1800" kern="100" dirty="0">
                <a:effectLst/>
                <a:latin typeface="Times New Roman" panose="02020603050405020304" pitchFamily="18" charset="0"/>
                <a:ea typeface="宋体" panose="02010600030101010101" pitchFamily="2" charset="-122"/>
              </a:rPr>
              <a:t>aname</a:t>
            </a:r>
            <a:r>
              <a:rPr lang="zh-CN" altLang="zh-CN" sz="1800" kern="100" dirty="0">
                <a:effectLst/>
                <a:latin typeface="Times New Roman" panose="02020603050405020304" pitchFamily="18" charset="0"/>
                <a:ea typeface="宋体" panose="02010600030101010101" pitchFamily="2" charset="-122"/>
              </a:rPr>
              <a:t>）</a:t>
            </a:r>
          </a:p>
          <a:p>
            <a:pPr marL="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相当于</a:t>
            </a:r>
            <a:r>
              <a:rPr lang="de-DE" altLang="zh-CN" sz="1800" kern="100" dirty="0">
                <a:effectLst/>
                <a:latin typeface="Times New Roman" panose="02020603050405020304" pitchFamily="18" charset="0"/>
                <a:ea typeface="宋体" panose="02010600030101010101" pitchFamily="2" charset="-122"/>
              </a:rPr>
              <a:t>JPQL</a:t>
            </a:r>
            <a:r>
              <a:rPr lang="zh-CN" altLang="zh-CN" sz="1800" kern="100" dirty="0">
                <a:effectLst/>
                <a:latin typeface="Times New Roman" panose="02020603050405020304" pitchFamily="18" charset="0"/>
                <a:ea typeface="宋体" panose="02010600030101010101" pitchFamily="2" charset="-122"/>
              </a:rPr>
              <a:t>语句：</a:t>
            </a:r>
            <a:r>
              <a:rPr lang="de-DE" altLang="zh-CN" sz="1800" kern="100" dirty="0">
                <a:effectLst/>
                <a:latin typeface="Times New Roman" panose="02020603050405020304" pitchFamily="18" charset="0"/>
                <a:ea typeface="宋体" panose="02010600030101010101" pitchFamily="2" charset="-122"/>
              </a:rPr>
              <a:t>select a from Article a where a.author.aname = ?1</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public List&lt;Article&gt; findByAuthor_aname(String aname);</a:t>
            </a:r>
            <a:endParaRPr lang="zh-CN" altLang="zh-CN" sz="1800" kern="100" dirty="0">
              <a:effectLst/>
              <a:latin typeface="Times New Roman" panose="02020603050405020304" pitchFamily="18" charset="0"/>
              <a:ea typeface="宋体" panose="02010600030101010101" pitchFamily="2" charset="-122"/>
            </a:endParaRPr>
          </a:p>
          <a:p>
            <a:pPr marL="266700" algn="just">
              <a:spcAft>
                <a:spcPts val="600"/>
              </a:spcAft>
            </a:pP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87010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DF57B6-E732-41C5-91F4-3C29CB1B522F}"/>
              </a:ext>
            </a:extLst>
          </p:cNvPr>
          <p:cNvSpPr>
            <a:spLocks noGrp="1"/>
          </p:cNvSpPr>
          <p:nvPr>
            <p:ph type="title"/>
          </p:nvPr>
        </p:nvSpPr>
        <p:spPr/>
        <p:txBody>
          <a:bodyPr/>
          <a:lstStyle/>
          <a:p>
            <a:r>
              <a:rPr lang="en-US" altLang="zh-CN" dirty="0"/>
              <a:t>4</a:t>
            </a:r>
            <a:r>
              <a:rPr lang="zh-CN" altLang="en-US" dirty="0"/>
              <a:t>）创建业务层</a:t>
            </a:r>
          </a:p>
        </p:txBody>
      </p:sp>
      <p:sp>
        <p:nvSpPr>
          <p:cNvPr id="3" name="内容占位符 2">
            <a:extLst>
              <a:ext uri="{FF2B5EF4-FFF2-40B4-BE49-F238E27FC236}">
                <a16:creationId xmlns:a16="http://schemas.microsoft.com/office/drawing/2014/main" id="{12B26844-57DA-4838-B8C8-8FC57E4343B9}"/>
              </a:ext>
            </a:extLst>
          </p:cNvPr>
          <p:cNvSpPr>
            <a:spLocks noGrp="1"/>
          </p:cNvSpPr>
          <p:nvPr>
            <p:ph idx="1"/>
          </p:nvPr>
        </p:nvSpPr>
        <p:spPr/>
        <p:txBody>
          <a:bodyPr/>
          <a:lstStyle/>
          <a:p>
            <a:r>
              <a:rPr lang="zh-CN" altLang="en-US" dirty="0"/>
              <a:t>在</a:t>
            </a:r>
            <a:r>
              <a:rPr lang="en-US" altLang="zh-CN" dirty="0"/>
              <a:t>com.ch.ch8_2.service</a:t>
            </a:r>
            <a:r>
              <a:rPr lang="zh-CN" altLang="en-US" dirty="0"/>
              <a:t>包中，创建名为</a:t>
            </a:r>
            <a:r>
              <a:rPr lang="en-US" altLang="zh-CN" dirty="0" err="1">
                <a:solidFill>
                  <a:srgbClr val="C00000"/>
                </a:solidFill>
              </a:rPr>
              <a:t>AuthorAndArticleService</a:t>
            </a:r>
            <a:r>
              <a:rPr lang="zh-CN" altLang="en-US" dirty="0"/>
              <a:t>的接口和接口实现类</a:t>
            </a:r>
            <a:r>
              <a:rPr lang="en-US" altLang="zh-CN" dirty="0" err="1">
                <a:solidFill>
                  <a:srgbClr val="C00000"/>
                </a:solidFill>
              </a:rPr>
              <a:t>AuthorAndArticleServiceImpl</a:t>
            </a:r>
            <a:r>
              <a:rPr lang="zh-CN" altLang="en-US" dirty="0"/>
              <a:t>。</a:t>
            </a:r>
          </a:p>
        </p:txBody>
      </p:sp>
      <p:sp>
        <p:nvSpPr>
          <p:cNvPr id="4" name="灯片编号占位符 3">
            <a:extLst>
              <a:ext uri="{FF2B5EF4-FFF2-40B4-BE49-F238E27FC236}">
                <a16:creationId xmlns:a16="http://schemas.microsoft.com/office/drawing/2014/main" id="{36A55ED1-623F-4DAC-B6C5-DD03ABC07B0F}"/>
              </a:ext>
            </a:extLst>
          </p:cNvPr>
          <p:cNvSpPr>
            <a:spLocks noGrp="1"/>
          </p:cNvSpPr>
          <p:nvPr>
            <p:ph type="sldNum" sz="quarter" idx="12"/>
          </p:nvPr>
        </p:nvSpPr>
        <p:spPr/>
        <p:txBody>
          <a:bodyPr/>
          <a:lstStyle/>
          <a:p>
            <a:fld id="{8D4D1E41-7A09-AB4A-A4E1-09765ADA2698}" type="slidenum">
              <a:rPr kumimoji="1" lang="zh-CN" altLang="en-US" smtClean="0"/>
              <a:pPr/>
              <a:t>41</a:t>
            </a:fld>
            <a:endParaRPr kumimoji="1" lang="zh-CN" altLang="en-US" dirty="0"/>
          </a:p>
        </p:txBody>
      </p:sp>
    </p:spTree>
    <p:extLst>
      <p:ext uri="{BB962C8B-B14F-4D97-AF65-F5344CB8AC3E}">
        <p14:creationId xmlns:p14="http://schemas.microsoft.com/office/powerpoint/2010/main" val="23960032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88BE4-40A1-49A2-8BDE-A4392037C97A}"/>
              </a:ext>
            </a:extLst>
          </p:cNvPr>
          <p:cNvSpPr>
            <a:spLocks noGrp="1"/>
          </p:cNvSpPr>
          <p:nvPr>
            <p:ph type="title"/>
          </p:nvPr>
        </p:nvSpPr>
        <p:spPr/>
        <p:txBody>
          <a:bodyPr/>
          <a:lstStyle/>
          <a:p>
            <a:r>
              <a:rPr lang="en-US" altLang="zh-CN" dirty="0"/>
              <a:t>5</a:t>
            </a:r>
            <a:r>
              <a:rPr lang="zh-CN" altLang="en-US" dirty="0"/>
              <a:t>）创建控制器类</a:t>
            </a:r>
          </a:p>
        </p:txBody>
      </p:sp>
      <p:sp>
        <p:nvSpPr>
          <p:cNvPr id="3" name="内容占位符 2">
            <a:extLst>
              <a:ext uri="{FF2B5EF4-FFF2-40B4-BE49-F238E27FC236}">
                <a16:creationId xmlns:a16="http://schemas.microsoft.com/office/drawing/2014/main" id="{8FBEBBB6-7DB6-4C44-B14E-534CFD5792CC}"/>
              </a:ext>
            </a:extLst>
          </p:cNvPr>
          <p:cNvSpPr>
            <a:spLocks noGrp="1"/>
          </p:cNvSpPr>
          <p:nvPr>
            <p:ph idx="1"/>
          </p:nvPr>
        </p:nvSpPr>
        <p:spPr/>
        <p:txBody>
          <a:bodyPr/>
          <a:lstStyle/>
          <a:p>
            <a:r>
              <a:rPr lang="zh-CN" altLang="en-US" dirty="0"/>
              <a:t>在</a:t>
            </a:r>
            <a:r>
              <a:rPr lang="en-US" altLang="zh-CN" dirty="0"/>
              <a:t>com.ch.ch8_2.controller</a:t>
            </a:r>
            <a:r>
              <a:rPr lang="zh-CN" altLang="en-US" dirty="0"/>
              <a:t>包中，创建名为</a:t>
            </a:r>
            <a:r>
              <a:rPr lang="en-US" altLang="zh-CN" dirty="0" err="1">
                <a:solidFill>
                  <a:srgbClr val="C00000"/>
                </a:solidFill>
              </a:rPr>
              <a:t>TestOneToManyController</a:t>
            </a:r>
            <a:r>
              <a:rPr lang="zh-CN" altLang="en-US" dirty="0"/>
              <a:t>的控制器类。</a:t>
            </a:r>
          </a:p>
        </p:txBody>
      </p:sp>
      <p:sp>
        <p:nvSpPr>
          <p:cNvPr id="4" name="灯片编号占位符 3">
            <a:extLst>
              <a:ext uri="{FF2B5EF4-FFF2-40B4-BE49-F238E27FC236}">
                <a16:creationId xmlns:a16="http://schemas.microsoft.com/office/drawing/2014/main" id="{0F792621-FB94-4B62-8B71-2230DC8107C8}"/>
              </a:ext>
            </a:extLst>
          </p:cNvPr>
          <p:cNvSpPr>
            <a:spLocks noGrp="1"/>
          </p:cNvSpPr>
          <p:nvPr>
            <p:ph type="sldNum" sz="quarter" idx="12"/>
          </p:nvPr>
        </p:nvSpPr>
        <p:spPr/>
        <p:txBody>
          <a:bodyPr/>
          <a:lstStyle/>
          <a:p>
            <a:fld id="{8D4D1E41-7A09-AB4A-A4E1-09765ADA2698}" type="slidenum">
              <a:rPr kumimoji="1" lang="zh-CN" altLang="en-US" smtClean="0"/>
              <a:pPr/>
              <a:t>42</a:t>
            </a:fld>
            <a:endParaRPr kumimoji="1" lang="zh-CN" altLang="en-US" dirty="0"/>
          </a:p>
        </p:txBody>
      </p:sp>
    </p:spTree>
    <p:extLst>
      <p:ext uri="{BB962C8B-B14F-4D97-AF65-F5344CB8AC3E}">
        <p14:creationId xmlns:p14="http://schemas.microsoft.com/office/powerpoint/2010/main" val="32733499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86238-7FC4-4CE7-9D90-ED20D36FF0D2}"/>
              </a:ext>
            </a:extLst>
          </p:cNvPr>
          <p:cNvSpPr>
            <a:spLocks noGrp="1"/>
          </p:cNvSpPr>
          <p:nvPr>
            <p:ph type="title"/>
          </p:nvPr>
        </p:nvSpPr>
        <p:spPr/>
        <p:txBody>
          <a:bodyPr/>
          <a:lstStyle/>
          <a:p>
            <a:r>
              <a:rPr lang="en-US" altLang="zh-CN" dirty="0"/>
              <a:t>6</a:t>
            </a:r>
            <a:r>
              <a:rPr lang="zh-CN" altLang="en-US" dirty="0"/>
              <a:t>）运行</a:t>
            </a:r>
          </a:p>
        </p:txBody>
      </p:sp>
      <p:sp>
        <p:nvSpPr>
          <p:cNvPr id="3" name="内容占位符 2">
            <a:extLst>
              <a:ext uri="{FF2B5EF4-FFF2-40B4-BE49-F238E27FC236}">
                <a16:creationId xmlns:a16="http://schemas.microsoft.com/office/drawing/2014/main" id="{5724C4E2-8BA5-433C-9176-2F36C106718B}"/>
              </a:ext>
            </a:extLst>
          </p:cNvPr>
          <p:cNvSpPr>
            <a:spLocks noGrp="1"/>
          </p:cNvSpPr>
          <p:nvPr>
            <p:ph idx="1"/>
          </p:nvPr>
        </p:nvSpPr>
        <p:spPr/>
        <p:txBody>
          <a:bodyPr/>
          <a:lstStyle/>
          <a:p>
            <a:r>
              <a:rPr lang="zh-CN" altLang="en-US" dirty="0"/>
              <a:t>首先，运行</a:t>
            </a:r>
            <a:r>
              <a:rPr lang="en-US" altLang="zh-CN" dirty="0"/>
              <a:t>Ch82Application</a:t>
            </a:r>
            <a:r>
              <a:rPr lang="zh-CN" altLang="en-US" dirty="0"/>
              <a:t>主类。然后，访问“</a:t>
            </a:r>
            <a:r>
              <a:rPr lang="en-US" altLang="zh-CN" dirty="0">
                <a:solidFill>
                  <a:srgbClr val="C00000"/>
                </a:solidFill>
              </a:rPr>
              <a:t>http://localhost:8080/ch8_2/</a:t>
            </a:r>
            <a:r>
              <a:rPr lang="en-US" altLang="zh-CN" dirty="0" err="1">
                <a:solidFill>
                  <a:srgbClr val="C00000"/>
                </a:solidFill>
              </a:rPr>
              <a:t>saveOneToMany</a:t>
            </a:r>
            <a:r>
              <a:rPr lang="en-US" altLang="zh-CN" dirty="0">
                <a:solidFill>
                  <a:srgbClr val="C00000"/>
                </a:solidFill>
              </a:rPr>
              <a:t>/”</a:t>
            </a:r>
            <a:r>
              <a:rPr lang="zh-CN" altLang="en-US" dirty="0"/>
              <a:t>。在</a:t>
            </a:r>
            <a:r>
              <a:rPr lang="en-US" altLang="zh-CN" dirty="0"/>
              <a:t>MySQL</a:t>
            </a:r>
            <a:r>
              <a:rPr lang="zh-CN" altLang="en-US" dirty="0"/>
              <a:t>的</a:t>
            </a:r>
            <a:r>
              <a:rPr lang="en-US" altLang="zh-CN" dirty="0" err="1">
                <a:solidFill>
                  <a:srgbClr val="C00000"/>
                </a:solidFill>
              </a:rPr>
              <a:t>springbootjpa</a:t>
            </a:r>
            <a:r>
              <a:rPr lang="zh-CN" altLang="en-US" dirty="0"/>
              <a:t>数据库中创建名为</a:t>
            </a:r>
            <a:r>
              <a:rPr lang="en-US" altLang="zh-CN" dirty="0" err="1">
                <a:solidFill>
                  <a:srgbClr val="C00000"/>
                </a:solidFill>
              </a:rPr>
              <a:t>author_table</a:t>
            </a:r>
            <a:r>
              <a:rPr lang="zh-CN" altLang="en-US" dirty="0"/>
              <a:t>和</a:t>
            </a:r>
            <a:r>
              <a:rPr lang="en-US" altLang="zh-CN" dirty="0" err="1">
                <a:solidFill>
                  <a:srgbClr val="C00000"/>
                </a:solidFill>
              </a:rPr>
              <a:t>article_table</a:t>
            </a:r>
            <a:r>
              <a:rPr lang="zh-CN" altLang="en-US" dirty="0"/>
              <a:t>的数据库表，并在</a:t>
            </a:r>
            <a:r>
              <a:rPr lang="en-US" altLang="zh-CN" dirty="0" err="1">
                <a:solidFill>
                  <a:srgbClr val="C00000"/>
                </a:solidFill>
              </a:rPr>
              <a:t>author_table</a:t>
            </a:r>
            <a:r>
              <a:rPr lang="zh-CN" altLang="en-US" dirty="0"/>
              <a:t>表中插入两条记录，同时在</a:t>
            </a:r>
            <a:r>
              <a:rPr lang="en-US" altLang="zh-CN" dirty="0" err="1">
                <a:solidFill>
                  <a:srgbClr val="C00000"/>
                </a:solidFill>
              </a:rPr>
              <a:t>article_table</a:t>
            </a:r>
            <a:r>
              <a:rPr lang="zh-CN" altLang="en-US" dirty="0"/>
              <a:t>表中插入四条记录。</a:t>
            </a:r>
          </a:p>
          <a:p>
            <a:r>
              <a:rPr lang="zh-CN" altLang="en-US" dirty="0"/>
              <a:t>通过“</a:t>
            </a:r>
            <a:r>
              <a:rPr lang="en-US" altLang="zh-CN" dirty="0">
                <a:solidFill>
                  <a:srgbClr val="C00000"/>
                </a:solidFill>
              </a:rPr>
              <a:t>http://localhost:8080/ch8_2/</a:t>
            </a:r>
            <a:r>
              <a:rPr lang="en-US" altLang="zh-CN" dirty="0" err="1">
                <a:solidFill>
                  <a:srgbClr val="C00000"/>
                </a:solidFill>
              </a:rPr>
              <a:t>findArticleByAuthor_id?id</a:t>
            </a:r>
            <a:r>
              <a:rPr lang="en-US" altLang="zh-CN" dirty="0">
                <a:solidFill>
                  <a:srgbClr val="C00000"/>
                </a:solidFill>
              </a:rPr>
              <a:t>=2</a:t>
            </a:r>
            <a:r>
              <a:rPr lang="en-US" altLang="zh-CN" dirty="0"/>
              <a:t>”</a:t>
            </a:r>
            <a:r>
              <a:rPr lang="zh-CN" altLang="en-US" dirty="0"/>
              <a:t>查询作者</a:t>
            </a:r>
            <a:r>
              <a:rPr lang="en-US" altLang="zh-CN" dirty="0"/>
              <a:t>id</a:t>
            </a:r>
            <a:r>
              <a:rPr lang="zh-CN" altLang="en-US" dirty="0"/>
              <a:t>为</a:t>
            </a:r>
            <a:r>
              <a:rPr lang="en-US" altLang="zh-CN" dirty="0"/>
              <a:t>2</a:t>
            </a:r>
            <a:r>
              <a:rPr lang="zh-CN" altLang="en-US" dirty="0"/>
              <a:t>的文章列表（关联查询）。</a:t>
            </a:r>
          </a:p>
          <a:p>
            <a:pPr marL="0" indent="0">
              <a:buNone/>
            </a:pPr>
            <a:endParaRPr lang="zh-CN" altLang="en-US" dirty="0"/>
          </a:p>
        </p:txBody>
      </p:sp>
      <p:sp>
        <p:nvSpPr>
          <p:cNvPr id="4" name="灯片编号占位符 3">
            <a:extLst>
              <a:ext uri="{FF2B5EF4-FFF2-40B4-BE49-F238E27FC236}">
                <a16:creationId xmlns:a16="http://schemas.microsoft.com/office/drawing/2014/main" id="{00CDA224-E43C-4479-8CFE-C278FBB4C939}"/>
              </a:ext>
            </a:extLst>
          </p:cNvPr>
          <p:cNvSpPr>
            <a:spLocks noGrp="1"/>
          </p:cNvSpPr>
          <p:nvPr>
            <p:ph type="sldNum" sz="quarter" idx="12"/>
          </p:nvPr>
        </p:nvSpPr>
        <p:spPr/>
        <p:txBody>
          <a:bodyPr/>
          <a:lstStyle/>
          <a:p>
            <a:fld id="{8D4D1E41-7A09-AB4A-A4E1-09765ADA2698}" type="slidenum">
              <a:rPr kumimoji="1" lang="zh-CN" altLang="en-US" smtClean="0"/>
              <a:pPr/>
              <a:t>43</a:t>
            </a:fld>
            <a:endParaRPr kumimoji="1" lang="zh-CN" altLang="en-US" dirty="0"/>
          </a:p>
        </p:txBody>
      </p:sp>
      <p:pic>
        <p:nvPicPr>
          <p:cNvPr id="10242" name="Picture 2">
            <a:extLst>
              <a:ext uri="{FF2B5EF4-FFF2-40B4-BE49-F238E27FC236}">
                <a16:creationId xmlns:a16="http://schemas.microsoft.com/office/drawing/2014/main" id="{E7465791-8F87-4339-833D-F88245E2D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314" y="5192712"/>
            <a:ext cx="29972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05591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459F42-B613-45D2-8066-4851AFCBC73D}"/>
              </a:ext>
            </a:extLst>
          </p:cNvPr>
          <p:cNvSpPr>
            <a:spLocks noGrp="1"/>
          </p:cNvSpPr>
          <p:nvPr>
            <p:ph type="title"/>
          </p:nvPr>
        </p:nvSpPr>
        <p:spPr/>
        <p:txBody>
          <a:bodyPr/>
          <a:lstStyle/>
          <a:p>
            <a:r>
              <a:rPr lang="en-US" altLang="zh-CN" dirty="0"/>
              <a:t>6</a:t>
            </a:r>
            <a:r>
              <a:rPr lang="zh-CN" altLang="en-US" dirty="0"/>
              <a:t>）运行</a:t>
            </a:r>
          </a:p>
        </p:txBody>
      </p:sp>
      <p:sp>
        <p:nvSpPr>
          <p:cNvPr id="3" name="内容占位符 2">
            <a:extLst>
              <a:ext uri="{FF2B5EF4-FFF2-40B4-BE49-F238E27FC236}">
                <a16:creationId xmlns:a16="http://schemas.microsoft.com/office/drawing/2014/main" id="{B8AF4775-DCC1-46F9-B718-EC3217E48EB7}"/>
              </a:ext>
            </a:extLst>
          </p:cNvPr>
          <p:cNvSpPr>
            <a:spLocks noGrp="1"/>
          </p:cNvSpPr>
          <p:nvPr>
            <p:ph idx="1"/>
          </p:nvPr>
        </p:nvSpPr>
        <p:spPr/>
        <p:txBody>
          <a:bodyPr/>
          <a:lstStyle/>
          <a:p>
            <a:r>
              <a:rPr lang="zh-CN" altLang="en-US" dirty="0"/>
              <a:t>通过“</a:t>
            </a:r>
            <a:r>
              <a:rPr lang="en-US" altLang="zh-CN" dirty="0">
                <a:solidFill>
                  <a:srgbClr val="C00000"/>
                </a:solidFill>
              </a:rPr>
              <a:t>http://localhost:8080/ch8_2/findArticleByAuthor_aname?aname=</a:t>
            </a:r>
            <a:r>
              <a:rPr lang="zh-CN" altLang="en-US" dirty="0">
                <a:solidFill>
                  <a:srgbClr val="C00000"/>
                </a:solidFill>
              </a:rPr>
              <a:t>陈恒</a:t>
            </a:r>
            <a:r>
              <a:rPr lang="en-US" altLang="zh-CN" dirty="0">
                <a:solidFill>
                  <a:srgbClr val="C00000"/>
                </a:solidFill>
              </a:rPr>
              <a:t>1</a:t>
            </a:r>
            <a:r>
              <a:rPr lang="en-US" altLang="zh-CN" dirty="0"/>
              <a:t>”</a:t>
            </a:r>
            <a:r>
              <a:rPr lang="zh-CN" altLang="en-US" dirty="0"/>
              <a:t>查询作者名为陈恒</a:t>
            </a:r>
            <a:r>
              <a:rPr lang="en-US" altLang="zh-CN" dirty="0"/>
              <a:t>1</a:t>
            </a:r>
            <a:r>
              <a:rPr lang="zh-CN" altLang="en-US" dirty="0"/>
              <a:t>的文章列表（关联查询）。</a:t>
            </a:r>
          </a:p>
        </p:txBody>
      </p:sp>
      <p:sp>
        <p:nvSpPr>
          <p:cNvPr id="4" name="灯片编号占位符 3">
            <a:extLst>
              <a:ext uri="{FF2B5EF4-FFF2-40B4-BE49-F238E27FC236}">
                <a16:creationId xmlns:a16="http://schemas.microsoft.com/office/drawing/2014/main" id="{E66CB584-8F8D-4308-9702-0E05A0D40595}"/>
              </a:ext>
            </a:extLst>
          </p:cNvPr>
          <p:cNvSpPr>
            <a:spLocks noGrp="1"/>
          </p:cNvSpPr>
          <p:nvPr>
            <p:ph type="sldNum" sz="quarter" idx="12"/>
          </p:nvPr>
        </p:nvSpPr>
        <p:spPr/>
        <p:txBody>
          <a:bodyPr/>
          <a:lstStyle/>
          <a:p>
            <a:fld id="{8D4D1E41-7A09-AB4A-A4E1-09765ADA2698}" type="slidenum">
              <a:rPr kumimoji="1" lang="zh-CN" altLang="en-US" smtClean="0"/>
              <a:pPr/>
              <a:t>44</a:t>
            </a:fld>
            <a:endParaRPr kumimoji="1" lang="zh-CN" altLang="en-US" dirty="0"/>
          </a:p>
        </p:txBody>
      </p:sp>
      <p:pic>
        <p:nvPicPr>
          <p:cNvPr id="11266" name="Picture 2">
            <a:extLst>
              <a:ext uri="{FF2B5EF4-FFF2-40B4-BE49-F238E27FC236}">
                <a16:creationId xmlns:a16="http://schemas.microsoft.com/office/drawing/2014/main" id="{DF2065A3-2491-4E9F-9BA7-21DBB5DEC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9546" y="3234292"/>
            <a:ext cx="290195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010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C2FEF-2101-4277-9A5C-BC68603DE0E3}"/>
              </a:ext>
            </a:extLst>
          </p:cNvPr>
          <p:cNvSpPr>
            <a:spLocks noGrp="1"/>
          </p:cNvSpPr>
          <p:nvPr>
            <p:ph type="title"/>
          </p:nvPr>
        </p:nvSpPr>
        <p:spPr/>
        <p:txBody>
          <a:bodyPr/>
          <a:lstStyle/>
          <a:p>
            <a:r>
              <a:rPr lang="en-US" altLang="zh-CN" dirty="0"/>
              <a:t>6</a:t>
            </a:r>
            <a:r>
              <a:rPr lang="zh-CN" altLang="en-US" dirty="0"/>
              <a:t>）运行</a:t>
            </a:r>
          </a:p>
        </p:txBody>
      </p:sp>
      <p:sp>
        <p:nvSpPr>
          <p:cNvPr id="3" name="内容占位符 2">
            <a:extLst>
              <a:ext uri="{FF2B5EF4-FFF2-40B4-BE49-F238E27FC236}">
                <a16:creationId xmlns:a16="http://schemas.microsoft.com/office/drawing/2014/main" id="{AD67C3A9-8195-4773-8147-DEEF99784BED}"/>
              </a:ext>
            </a:extLst>
          </p:cNvPr>
          <p:cNvSpPr>
            <a:spLocks noGrp="1"/>
          </p:cNvSpPr>
          <p:nvPr>
            <p:ph idx="1"/>
          </p:nvPr>
        </p:nvSpPr>
        <p:spPr/>
        <p:txBody>
          <a:bodyPr/>
          <a:lstStyle/>
          <a:p>
            <a:r>
              <a:rPr lang="zh-CN" altLang="en-US" dirty="0"/>
              <a:t>通过“</a:t>
            </a:r>
            <a:r>
              <a:rPr lang="en-US" altLang="zh-CN" dirty="0">
                <a:solidFill>
                  <a:srgbClr val="C00000"/>
                </a:solidFill>
              </a:rPr>
              <a:t>http://localhost:8080/ch8_2/findByArticleList_titleContaining?title=</a:t>
            </a:r>
            <a:r>
              <a:rPr lang="zh-CN" altLang="en-US" dirty="0">
                <a:solidFill>
                  <a:srgbClr val="C00000"/>
                </a:solidFill>
              </a:rPr>
              <a:t>对多</a:t>
            </a:r>
            <a:r>
              <a:rPr lang="en-US" altLang="zh-CN" dirty="0">
                <a:solidFill>
                  <a:srgbClr val="C00000"/>
                </a:solidFill>
              </a:rPr>
              <a:t>1</a:t>
            </a:r>
            <a:r>
              <a:rPr lang="en-US" altLang="zh-CN" dirty="0"/>
              <a:t>”</a:t>
            </a:r>
            <a:r>
              <a:rPr lang="zh-CN" altLang="en-US" dirty="0"/>
              <a:t>查询文章标题包含“对多</a:t>
            </a:r>
            <a:r>
              <a:rPr lang="en-US" altLang="zh-CN" dirty="0"/>
              <a:t>1”</a:t>
            </a:r>
            <a:r>
              <a:rPr lang="zh-CN" altLang="en-US" dirty="0"/>
              <a:t>的作者（关联查询）。</a:t>
            </a:r>
          </a:p>
        </p:txBody>
      </p:sp>
      <p:sp>
        <p:nvSpPr>
          <p:cNvPr id="4" name="灯片编号占位符 3">
            <a:extLst>
              <a:ext uri="{FF2B5EF4-FFF2-40B4-BE49-F238E27FC236}">
                <a16:creationId xmlns:a16="http://schemas.microsoft.com/office/drawing/2014/main" id="{6B5FF925-7B85-4E19-ADFE-AFC7C0831B91}"/>
              </a:ext>
            </a:extLst>
          </p:cNvPr>
          <p:cNvSpPr>
            <a:spLocks noGrp="1"/>
          </p:cNvSpPr>
          <p:nvPr>
            <p:ph type="sldNum" sz="quarter" idx="12"/>
          </p:nvPr>
        </p:nvSpPr>
        <p:spPr/>
        <p:txBody>
          <a:bodyPr/>
          <a:lstStyle/>
          <a:p>
            <a:fld id="{8D4D1E41-7A09-AB4A-A4E1-09765ADA2698}" type="slidenum">
              <a:rPr kumimoji="1" lang="zh-CN" altLang="en-US" smtClean="0"/>
              <a:pPr/>
              <a:t>45</a:t>
            </a:fld>
            <a:endParaRPr kumimoji="1" lang="zh-CN" altLang="en-US" dirty="0"/>
          </a:p>
        </p:txBody>
      </p:sp>
      <p:pic>
        <p:nvPicPr>
          <p:cNvPr id="12290" name="Picture 2">
            <a:extLst>
              <a:ext uri="{FF2B5EF4-FFF2-40B4-BE49-F238E27FC236}">
                <a16:creationId xmlns:a16="http://schemas.microsoft.com/office/drawing/2014/main" id="{9AD6C196-DF84-4018-B8A6-B5250F5A7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2801" y="3429000"/>
            <a:ext cx="3070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43376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E154F1-0DCE-4C20-B60A-B1B31069FD89}"/>
              </a:ext>
            </a:extLst>
          </p:cNvPr>
          <p:cNvSpPr>
            <a:spLocks noGrp="1"/>
          </p:cNvSpPr>
          <p:nvPr>
            <p:ph type="title"/>
          </p:nvPr>
        </p:nvSpPr>
        <p:spPr/>
        <p:txBody>
          <a:bodyPr/>
          <a:lstStyle/>
          <a:p>
            <a:r>
              <a:rPr lang="en-US" altLang="zh-CN" dirty="0"/>
              <a:t>3</a:t>
            </a:r>
            <a:r>
              <a:rPr lang="zh-CN" altLang="en-US" dirty="0"/>
              <a:t>．</a:t>
            </a:r>
            <a:r>
              <a:rPr lang="en-US" altLang="zh-CN" dirty="0"/>
              <a:t>@ManyToMany</a:t>
            </a:r>
            <a:endParaRPr lang="zh-CN" altLang="en-US" dirty="0"/>
          </a:p>
        </p:txBody>
      </p:sp>
      <p:sp>
        <p:nvSpPr>
          <p:cNvPr id="3" name="内容占位符 2">
            <a:extLst>
              <a:ext uri="{FF2B5EF4-FFF2-40B4-BE49-F238E27FC236}">
                <a16:creationId xmlns:a16="http://schemas.microsoft.com/office/drawing/2014/main" id="{6AF65219-975F-48FF-9739-DBAD61C845C8}"/>
              </a:ext>
            </a:extLst>
          </p:cNvPr>
          <p:cNvSpPr>
            <a:spLocks noGrp="1"/>
          </p:cNvSpPr>
          <p:nvPr>
            <p:ph idx="1"/>
          </p:nvPr>
        </p:nvSpPr>
        <p:spPr/>
        <p:txBody>
          <a:bodyPr/>
          <a:lstStyle/>
          <a:p>
            <a:r>
              <a:rPr lang="zh-CN" altLang="en-US" dirty="0"/>
              <a:t>在</a:t>
            </a:r>
            <a:r>
              <a:rPr lang="en-US" altLang="zh-CN" dirty="0"/>
              <a:t>Spring Data JPA</a:t>
            </a:r>
            <a:r>
              <a:rPr lang="zh-CN" altLang="en-US" dirty="0"/>
              <a:t>中使用</a:t>
            </a:r>
            <a:r>
              <a:rPr lang="en-US" altLang="zh-CN" dirty="0">
                <a:solidFill>
                  <a:srgbClr val="C00000"/>
                </a:solidFill>
              </a:rPr>
              <a:t>@ManyToMany</a:t>
            </a:r>
            <a:r>
              <a:rPr lang="zh-CN" altLang="en-US" dirty="0"/>
              <a:t>来注解多对多的映射关系，由一个关联表来维护。关联表的表名默认是：</a:t>
            </a:r>
            <a:r>
              <a:rPr lang="zh-CN" altLang="en-US" dirty="0">
                <a:solidFill>
                  <a:srgbClr val="C00000"/>
                </a:solidFill>
              </a:rPr>
              <a:t>主表名</a:t>
            </a:r>
            <a:r>
              <a:rPr lang="en-US" altLang="zh-CN" dirty="0">
                <a:solidFill>
                  <a:srgbClr val="C00000"/>
                </a:solidFill>
              </a:rPr>
              <a:t>+</a:t>
            </a:r>
            <a:r>
              <a:rPr lang="zh-CN" altLang="en-US" dirty="0">
                <a:solidFill>
                  <a:srgbClr val="C00000"/>
                </a:solidFill>
              </a:rPr>
              <a:t>下划线</a:t>
            </a:r>
            <a:r>
              <a:rPr lang="en-US" altLang="zh-CN" dirty="0">
                <a:solidFill>
                  <a:srgbClr val="C00000"/>
                </a:solidFill>
              </a:rPr>
              <a:t>+</a:t>
            </a:r>
            <a:r>
              <a:rPr lang="zh-CN" altLang="en-US" dirty="0">
                <a:solidFill>
                  <a:srgbClr val="C00000"/>
                </a:solidFill>
              </a:rPr>
              <a:t>从表名</a:t>
            </a:r>
            <a:r>
              <a:rPr lang="zh-CN" altLang="en-US" dirty="0"/>
              <a:t>（主表是指关系维护端对应的表，从表是指关系被维护端对应的表）。关联表只有</a:t>
            </a:r>
            <a:r>
              <a:rPr lang="zh-CN" altLang="en-US" dirty="0">
                <a:solidFill>
                  <a:srgbClr val="C00000"/>
                </a:solidFill>
              </a:rPr>
              <a:t>两个外键</a:t>
            </a:r>
            <a:r>
              <a:rPr lang="zh-CN" altLang="en-US" dirty="0"/>
              <a:t>字段，分别指向</a:t>
            </a:r>
            <a:r>
              <a:rPr lang="zh-CN" altLang="en-US" dirty="0">
                <a:solidFill>
                  <a:srgbClr val="C00000"/>
                </a:solidFill>
              </a:rPr>
              <a:t>主表</a:t>
            </a:r>
            <a:r>
              <a:rPr lang="en-US" altLang="zh-CN" dirty="0">
                <a:solidFill>
                  <a:srgbClr val="C00000"/>
                </a:solidFill>
              </a:rPr>
              <a:t>ID</a:t>
            </a:r>
            <a:r>
              <a:rPr lang="zh-CN" altLang="en-US" dirty="0"/>
              <a:t>和</a:t>
            </a:r>
            <a:r>
              <a:rPr lang="zh-CN" altLang="en-US" dirty="0">
                <a:solidFill>
                  <a:srgbClr val="C00000"/>
                </a:solidFill>
              </a:rPr>
              <a:t>从表</a:t>
            </a:r>
            <a:r>
              <a:rPr lang="en-US" altLang="zh-CN" dirty="0">
                <a:solidFill>
                  <a:srgbClr val="C00000"/>
                </a:solidFill>
              </a:rPr>
              <a:t>ID</a:t>
            </a:r>
            <a:r>
              <a:rPr lang="zh-CN" altLang="en-US" dirty="0"/>
              <a:t>。字段的名称默认为：</a:t>
            </a:r>
            <a:r>
              <a:rPr lang="zh-CN" altLang="en-US" dirty="0">
                <a:solidFill>
                  <a:srgbClr val="C00000"/>
                </a:solidFill>
              </a:rPr>
              <a:t>主表名</a:t>
            </a:r>
            <a:r>
              <a:rPr lang="en-US" altLang="zh-CN" dirty="0">
                <a:solidFill>
                  <a:srgbClr val="C00000"/>
                </a:solidFill>
              </a:rPr>
              <a:t>+</a:t>
            </a:r>
            <a:r>
              <a:rPr lang="zh-CN" altLang="en-US" dirty="0">
                <a:solidFill>
                  <a:srgbClr val="C00000"/>
                </a:solidFill>
              </a:rPr>
              <a:t>下划线</a:t>
            </a:r>
            <a:r>
              <a:rPr lang="en-US" altLang="zh-CN" dirty="0">
                <a:solidFill>
                  <a:srgbClr val="C00000"/>
                </a:solidFill>
              </a:rPr>
              <a:t>+</a:t>
            </a:r>
            <a:r>
              <a:rPr lang="zh-CN" altLang="en-US" dirty="0">
                <a:solidFill>
                  <a:srgbClr val="C00000"/>
                </a:solidFill>
              </a:rPr>
              <a:t>主表中的主键列名</a:t>
            </a:r>
            <a:r>
              <a:rPr lang="zh-CN" altLang="en-US" dirty="0"/>
              <a:t>，</a:t>
            </a:r>
            <a:r>
              <a:rPr lang="zh-CN" altLang="en-US" dirty="0">
                <a:solidFill>
                  <a:srgbClr val="C00000"/>
                </a:solidFill>
              </a:rPr>
              <a:t>从表名</a:t>
            </a:r>
            <a:r>
              <a:rPr lang="en-US" altLang="zh-CN" dirty="0">
                <a:solidFill>
                  <a:srgbClr val="C00000"/>
                </a:solidFill>
              </a:rPr>
              <a:t>+</a:t>
            </a:r>
            <a:r>
              <a:rPr lang="zh-CN" altLang="en-US" dirty="0">
                <a:solidFill>
                  <a:srgbClr val="C00000"/>
                </a:solidFill>
              </a:rPr>
              <a:t>下划线</a:t>
            </a:r>
            <a:r>
              <a:rPr lang="en-US" altLang="zh-CN" dirty="0">
                <a:solidFill>
                  <a:srgbClr val="C00000"/>
                </a:solidFill>
              </a:rPr>
              <a:t>+</a:t>
            </a:r>
            <a:r>
              <a:rPr lang="zh-CN" altLang="en-US" dirty="0">
                <a:solidFill>
                  <a:srgbClr val="C00000"/>
                </a:solidFill>
              </a:rPr>
              <a:t>从表中的主键列名</a:t>
            </a:r>
            <a:r>
              <a:rPr lang="zh-CN" altLang="en-US" dirty="0"/>
              <a:t>。需要注意的是，多对多关系中一般不设置级联保存、级联删除、级联更新等操作。</a:t>
            </a:r>
          </a:p>
          <a:p>
            <a:r>
              <a:rPr lang="en-US" altLang="zh-CN" dirty="0">
                <a:solidFill>
                  <a:srgbClr val="C00000"/>
                </a:solidFill>
              </a:rPr>
              <a:t>【</a:t>
            </a:r>
            <a:r>
              <a:rPr lang="zh-CN" altLang="en-US" dirty="0">
                <a:solidFill>
                  <a:srgbClr val="C00000"/>
                </a:solidFill>
              </a:rPr>
              <a:t>例</a:t>
            </a:r>
            <a:r>
              <a:rPr lang="en-US" altLang="zh-CN" dirty="0">
                <a:solidFill>
                  <a:srgbClr val="C00000"/>
                </a:solidFill>
              </a:rPr>
              <a:t>8-4】</a:t>
            </a:r>
            <a:r>
              <a:rPr lang="zh-CN" altLang="en-US" dirty="0"/>
              <a:t>使用</a:t>
            </a:r>
            <a:r>
              <a:rPr lang="en-US" altLang="zh-CN" dirty="0"/>
              <a:t>Spring Data JPA</a:t>
            </a:r>
            <a:r>
              <a:rPr lang="zh-CN" altLang="en-US" dirty="0"/>
              <a:t>实现用户（</a:t>
            </a:r>
            <a:r>
              <a:rPr lang="en-US" altLang="zh-CN" dirty="0"/>
              <a:t>User</a:t>
            </a:r>
            <a:r>
              <a:rPr lang="zh-CN" altLang="en-US" dirty="0"/>
              <a:t>）与权限（</a:t>
            </a:r>
            <a:r>
              <a:rPr lang="en-US" altLang="zh-CN" dirty="0"/>
              <a:t>Authority</a:t>
            </a:r>
            <a:r>
              <a:rPr lang="zh-CN" altLang="en-US" dirty="0"/>
              <a:t>）的多对多关系映射。</a:t>
            </a:r>
          </a:p>
          <a:p>
            <a:endParaRPr lang="zh-CN" altLang="en-US" dirty="0"/>
          </a:p>
        </p:txBody>
      </p:sp>
      <p:sp>
        <p:nvSpPr>
          <p:cNvPr id="4" name="灯片编号占位符 3">
            <a:extLst>
              <a:ext uri="{FF2B5EF4-FFF2-40B4-BE49-F238E27FC236}">
                <a16:creationId xmlns:a16="http://schemas.microsoft.com/office/drawing/2014/main" id="{54E8C740-8EDA-45FB-9C01-E18D06F4EA75}"/>
              </a:ext>
            </a:extLst>
          </p:cNvPr>
          <p:cNvSpPr>
            <a:spLocks noGrp="1"/>
          </p:cNvSpPr>
          <p:nvPr>
            <p:ph type="sldNum" sz="quarter" idx="12"/>
          </p:nvPr>
        </p:nvSpPr>
        <p:spPr/>
        <p:txBody>
          <a:bodyPr/>
          <a:lstStyle/>
          <a:p>
            <a:fld id="{8D4D1E41-7A09-AB4A-A4E1-09765ADA2698}" type="slidenum">
              <a:rPr kumimoji="1" lang="zh-CN" altLang="en-US" smtClean="0"/>
              <a:pPr/>
              <a:t>46</a:t>
            </a:fld>
            <a:endParaRPr kumimoji="1" lang="zh-CN" altLang="en-US" dirty="0"/>
          </a:p>
        </p:txBody>
      </p:sp>
    </p:spTree>
    <p:extLst>
      <p:ext uri="{BB962C8B-B14F-4D97-AF65-F5344CB8AC3E}">
        <p14:creationId xmlns:p14="http://schemas.microsoft.com/office/powerpoint/2010/main" val="1006097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D7C44F-54EF-44B4-B9FC-AF61C312F1C3}"/>
              </a:ext>
            </a:extLst>
          </p:cNvPr>
          <p:cNvSpPr>
            <a:spLocks noGrp="1"/>
          </p:cNvSpPr>
          <p:nvPr>
            <p:ph type="title"/>
          </p:nvPr>
        </p:nvSpPr>
        <p:spPr/>
        <p:txBody>
          <a:bodyPr/>
          <a:lstStyle/>
          <a:p>
            <a:r>
              <a:rPr lang="en-US" altLang="zh-CN" dirty="0"/>
              <a:t>1</a:t>
            </a:r>
            <a:r>
              <a:rPr lang="zh-CN" altLang="en-US" dirty="0"/>
              <a:t>）创建持久化实体类</a:t>
            </a:r>
          </a:p>
        </p:txBody>
      </p:sp>
      <p:sp>
        <p:nvSpPr>
          <p:cNvPr id="3" name="内容占位符 2">
            <a:extLst>
              <a:ext uri="{FF2B5EF4-FFF2-40B4-BE49-F238E27FC236}">
                <a16:creationId xmlns:a16="http://schemas.microsoft.com/office/drawing/2014/main" id="{1C673837-2C96-4078-9879-B994CEE0B636}"/>
              </a:ext>
            </a:extLst>
          </p:cNvPr>
          <p:cNvSpPr>
            <a:spLocks noGrp="1"/>
          </p:cNvSpPr>
          <p:nvPr>
            <p:ph idx="1"/>
          </p:nvPr>
        </p:nvSpPr>
        <p:spPr/>
        <p:txBody>
          <a:bodyPr/>
          <a:lstStyle/>
          <a:p>
            <a:r>
              <a:rPr lang="zh-CN" altLang="en-US" dirty="0"/>
              <a:t>在</a:t>
            </a:r>
            <a:r>
              <a:rPr lang="en-US" altLang="zh-CN" dirty="0"/>
              <a:t>com.ch.ch8_2.entity</a:t>
            </a:r>
            <a:r>
              <a:rPr lang="zh-CN" altLang="en-US" dirty="0"/>
              <a:t>包中，创建名为</a:t>
            </a:r>
            <a:r>
              <a:rPr lang="en-US" altLang="zh-CN" dirty="0">
                <a:solidFill>
                  <a:srgbClr val="C00000"/>
                </a:solidFill>
              </a:rPr>
              <a:t>User</a:t>
            </a:r>
            <a:r>
              <a:rPr lang="zh-CN" altLang="en-US" dirty="0"/>
              <a:t>和</a:t>
            </a:r>
            <a:r>
              <a:rPr lang="en-US" altLang="zh-CN" dirty="0">
                <a:solidFill>
                  <a:srgbClr val="C00000"/>
                </a:solidFill>
              </a:rPr>
              <a:t>Authority</a:t>
            </a:r>
            <a:r>
              <a:rPr lang="zh-CN" altLang="en-US" dirty="0"/>
              <a:t>的持久化实体类。</a:t>
            </a:r>
          </a:p>
        </p:txBody>
      </p:sp>
      <p:sp>
        <p:nvSpPr>
          <p:cNvPr id="4" name="灯片编号占位符 3">
            <a:extLst>
              <a:ext uri="{FF2B5EF4-FFF2-40B4-BE49-F238E27FC236}">
                <a16:creationId xmlns:a16="http://schemas.microsoft.com/office/drawing/2014/main" id="{E1DB2607-8147-498F-BE00-4CB72D2024F1}"/>
              </a:ext>
            </a:extLst>
          </p:cNvPr>
          <p:cNvSpPr>
            <a:spLocks noGrp="1"/>
          </p:cNvSpPr>
          <p:nvPr>
            <p:ph type="sldNum" sz="quarter" idx="12"/>
          </p:nvPr>
        </p:nvSpPr>
        <p:spPr/>
        <p:txBody>
          <a:bodyPr/>
          <a:lstStyle/>
          <a:p>
            <a:fld id="{8D4D1E41-7A09-AB4A-A4E1-09765ADA2698}" type="slidenum">
              <a:rPr kumimoji="1" lang="zh-CN" altLang="en-US" smtClean="0"/>
              <a:pPr/>
              <a:t>47</a:t>
            </a:fld>
            <a:endParaRPr kumimoji="1" lang="zh-CN" altLang="en-US" dirty="0"/>
          </a:p>
        </p:txBody>
      </p:sp>
    </p:spTree>
    <p:extLst>
      <p:ext uri="{BB962C8B-B14F-4D97-AF65-F5344CB8AC3E}">
        <p14:creationId xmlns:p14="http://schemas.microsoft.com/office/powerpoint/2010/main" val="3199498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0616A5-3E39-4848-9CA5-C47BCA79A73E}"/>
              </a:ext>
            </a:extLst>
          </p:cNvPr>
          <p:cNvSpPr>
            <a:spLocks noGrp="1"/>
          </p:cNvSpPr>
          <p:nvPr>
            <p:ph type="title"/>
          </p:nvPr>
        </p:nvSpPr>
        <p:spPr/>
        <p:txBody>
          <a:bodyPr/>
          <a:lstStyle/>
          <a:p>
            <a:r>
              <a:rPr lang="en-US" altLang="zh-CN" dirty="0"/>
              <a:t>2</a:t>
            </a:r>
            <a:r>
              <a:rPr lang="zh-CN" altLang="en-US" dirty="0"/>
              <a:t>）创建数据访问层</a:t>
            </a:r>
          </a:p>
        </p:txBody>
      </p:sp>
      <p:sp>
        <p:nvSpPr>
          <p:cNvPr id="4" name="灯片编号占位符 3">
            <a:extLst>
              <a:ext uri="{FF2B5EF4-FFF2-40B4-BE49-F238E27FC236}">
                <a16:creationId xmlns:a16="http://schemas.microsoft.com/office/drawing/2014/main" id="{A16EA0FC-BF54-42B3-9769-156845B4DA4B}"/>
              </a:ext>
            </a:extLst>
          </p:cNvPr>
          <p:cNvSpPr>
            <a:spLocks noGrp="1"/>
          </p:cNvSpPr>
          <p:nvPr>
            <p:ph type="sldNum" sz="quarter" idx="12"/>
          </p:nvPr>
        </p:nvSpPr>
        <p:spPr/>
        <p:txBody>
          <a:bodyPr/>
          <a:lstStyle/>
          <a:p>
            <a:fld id="{8D4D1E41-7A09-AB4A-A4E1-09765ADA2698}" type="slidenum">
              <a:rPr kumimoji="1" lang="zh-CN" altLang="en-US" smtClean="0"/>
              <a:pPr/>
              <a:t>48</a:t>
            </a:fld>
            <a:endParaRPr kumimoji="1" lang="zh-CN" altLang="en-US" dirty="0"/>
          </a:p>
        </p:txBody>
      </p:sp>
      <p:sp>
        <p:nvSpPr>
          <p:cNvPr id="5" name="文本框 4">
            <a:extLst>
              <a:ext uri="{FF2B5EF4-FFF2-40B4-BE49-F238E27FC236}">
                <a16:creationId xmlns:a16="http://schemas.microsoft.com/office/drawing/2014/main" id="{F2B9FB34-96DA-40EA-BB2F-95B247FEBDF6}"/>
              </a:ext>
            </a:extLst>
          </p:cNvPr>
          <p:cNvSpPr txBox="1"/>
          <p:nvPr/>
        </p:nvSpPr>
        <p:spPr>
          <a:xfrm>
            <a:off x="605927" y="1288279"/>
            <a:ext cx="8538073" cy="2677656"/>
          </a:xfrm>
          <a:prstGeom prst="rect">
            <a:avLst/>
          </a:prstGeom>
          <a:noFill/>
          <a:ln>
            <a:solidFill>
              <a:srgbClr val="C00000"/>
            </a:solidFill>
          </a:ln>
        </p:spPr>
        <p:txBody>
          <a:bodyPr wrap="square" rtlCol="0">
            <a:spAutoFit/>
          </a:bodyPr>
          <a:lstStyle/>
          <a:p>
            <a:pPr marL="266700" algn="just">
              <a:spcBef>
                <a:spcPts val="600"/>
              </a:spcBef>
              <a:spcAft>
                <a:spcPts val="0"/>
              </a:spcAft>
            </a:pPr>
            <a:r>
              <a:rPr lang="de-DE" altLang="zh-CN" sz="1400" kern="100" dirty="0">
                <a:effectLst/>
                <a:latin typeface="Times New Roman" panose="02020603050405020304" pitchFamily="18" charset="0"/>
                <a:ea typeface="宋体" panose="02010600030101010101" pitchFamily="2" charset="-122"/>
              </a:rPr>
              <a:t>public interface UserRepository extends JpaRepository&lt;User, Integer&gt;{</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 </a:t>
            </a:r>
            <a:r>
              <a:rPr lang="zh-CN" altLang="zh-CN" sz="1400" kern="100" dirty="0">
                <a:effectLst/>
                <a:latin typeface="Times New Roman" panose="02020603050405020304" pitchFamily="18" charset="0"/>
                <a:ea typeface="宋体" panose="02010600030101010101" pitchFamily="2" charset="-122"/>
              </a:rPr>
              <a:t>根据权限</a:t>
            </a:r>
            <a:r>
              <a:rPr lang="de-DE" altLang="zh-CN" sz="1400" kern="100" dirty="0">
                <a:effectLst/>
                <a:latin typeface="Times New Roman" panose="02020603050405020304" pitchFamily="18" charset="0"/>
                <a:ea typeface="宋体" panose="02010600030101010101" pitchFamily="2" charset="-122"/>
              </a:rPr>
              <a:t>id</a:t>
            </a:r>
            <a:r>
              <a:rPr lang="zh-CN" altLang="zh-CN" sz="1400" kern="100" dirty="0">
                <a:effectLst/>
                <a:latin typeface="Times New Roman" panose="02020603050405020304" pitchFamily="18" charset="0"/>
                <a:ea typeface="宋体" panose="02010600030101010101" pitchFamily="2" charset="-122"/>
              </a:rPr>
              <a:t>查询拥有该权限的用户（关联查询）</a:t>
            </a:r>
          </a:p>
          <a:p>
            <a:pPr marL="266700" algn="just"/>
            <a:r>
              <a:rPr lang="de-DE" altLang="zh-CN" sz="1400" kern="100" dirty="0">
                <a:effectLst/>
                <a:latin typeface="Times New Roman" panose="02020603050405020304" pitchFamily="18" charset="0"/>
                <a:ea typeface="宋体" panose="02010600030101010101" pitchFamily="2" charset="-122"/>
              </a:rPr>
              <a:t>	 * </a:t>
            </a:r>
            <a:r>
              <a:rPr lang="zh-CN" altLang="zh-CN" sz="1400" kern="100" dirty="0">
                <a:effectLst/>
                <a:latin typeface="Times New Roman" panose="02020603050405020304" pitchFamily="18" charset="0"/>
                <a:ea typeface="宋体" panose="02010600030101010101" pitchFamily="2" charset="-122"/>
              </a:rPr>
              <a:t>相当于</a:t>
            </a:r>
            <a:r>
              <a:rPr lang="de-DE" altLang="zh-CN" sz="1400" kern="100" dirty="0">
                <a:effectLst/>
                <a:latin typeface="Times New Roman" panose="02020603050405020304" pitchFamily="18" charset="0"/>
                <a:ea typeface="宋体" panose="02010600030101010101" pitchFamily="2" charset="-122"/>
              </a:rPr>
              <a:t>JPQL</a:t>
            </a:r>
            <a:r>
              <a:rPr lang="zh-CN" altLang="zh-CN" sz="1400" kern="100" dirty="0">
                <a:effectLst/>
                <a:latin typeface="Times New Roman" panose="02020603050405020304" pitchFamily="18" charset="0"/>
                <a:ea typeface="宋体" panose="02010600030101010101" pitchFamily="2" charset="-122"/>
              </a:rPr>
              <a:t>语句：</a:t>
            </a:r>
            <a:r>
              <a:rPr lang="de-DE" altLang="zh-CN" sz="1400" kern="100" dirty="0">
                <a:effectLst/>
                <a:latin typeface="Times New Roman" panose="02020603050405020304" pitchFamily="18" charset="0"/>
                <a:ea typeface="宋体" panose="02010600030101010101" pitchFamily="2" charset="-122"/>
              </a:rPr>
              <a:t>select u from User u inner join u.authorityList a where a.id = ?1</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public List&lt;User&gt; findByAuthorityList_id(int id);</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 </a:t>
            </a:r>
            <a:r>
              <a:rPr lang="zh-CN" altLang="zh-CN" sz="1400" kern="100" dirty="0">
                <a:effectLst/>
                <a:latin typeface="Times New Roman" panose="02020603050405020304" pitchFamily="18" charset="0"/>
                <a:ea typeface="宋体" panose="02010600030101010101" pitchFamily="2" charset="-122"/>
              </a:rPr>
              <a:t>根据权限名查询拥有该权限的用户（关联查询）</a:t>
            </a:r>
          </a:p>
          <a:p>
            <a:pPr marL="266700" algn="just"/>
            <a:r>
              <a:rPr lang="de-DE" altLang="zh-CN" sz="1400" kern="100" dirty="0">
                <a:effectLst/>
                <a:latin typeface="Times New Roman" panose="02020603050405020304" pitchFamily="18" charset="0"/>
                <a:ea typeface="宋体" panose="02010600030101010101" pitchFamily="2" charset="-122"/>
              </a:rPr>
              <a:t>	 * </a:t>
            </a:r>
            <a:r>
              <a:rPr lang="zh-CN" altLang="zh-CN" sz="1400" kern="100" dirty="0">
                <a:effectLst/>
                <a:latin typeface="Times New Roman" panose="02020603050405020304" pitchFamily="18" charset="0"/>
                <a:ea typeface="宋体" panose="02010600030101010101" pitchFamily="2" charset="-122"/>
              </a:rPr>
              <a:t>相当于</a:t>
            </a:r>
            <a:r>
              <a:rPr lang="de-DE" altLang="zh-CN" sz="1400" kern="100" dirty="0">
                <a:effectLst/>
                <a:latin typeface="Times New Roman" panose="02020603050405020304" pitchFamily="18" charset="0"/>
                <a:ea typeface="宋体" panose="02010600030101010101" pitchFamily="2" charset="-122"/>
              </a:rPr>
              <a:t>JPQL</a:t>
            </a:r>
            <a:r>
              <a:rPr lang="zh-CN" altLang="zh-CN" sz="1400" kern="100" dirty="0">
                <a:effectLst/>
                <a:latin typeface="Times New Roman" panose="02020603050405020304" pitchFamily="18" charset="0"/>
                <a:ea typeface="宋体" panose="02010600030101010101" pitchFamily="2" charset="-122"/>
              </a:rPr>
              <a:t>语句：</a:t>
            </a:r>
            <a:r>
              <a:rPr lang="de-DE" altLang="zh-CN" sz="1400" kern="100" dirty="0">
                <a:effectLst/>
                <a:latin typeface="Times New Roman" panose="02020603050405020304" pitchFamily="18" charset="0"/>
                <a:ea typeface="宋体" panose="02010600030101010101" pitchFamily="2" charset="-122"/>
              </a:rPr>
              <a:t>select u from User u inner join u.authorityList a where a.name = ?1</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public List&lt;User&gt; findByAuthorityList_name(String name);</a:t>
            </a:r>
            <a:endParaRPr lang="zh-CN" altLang="zh-CN" sz="1400" kern="100" dirty="0">
              <a:effectLst/>
              <a:latin typeface="Times New Roman" panose="02020603050405020304" pitchFamily="18" charset="0"/>
              <a:ea typeface="宋体" panose="02010600030101010101" pitchFamily="2" charset="-122"/>
            </a:endParaRPr>
          </a:p>
          <a:p>
            <a:pPr marL="266700" algn="just">
              <a:spcAft>
                <a:spcPts val="600"/>
              </a:spcAft>
            </a:pPr>
            <a:r>
              <a:rPr lang="de-DE"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1FFF58C4-C718-4AAB-850C-BCFDB2A68E1D}"/>
              </a:ext>
            </a:extLst>
          </p:cNvPr>
          <p:cNvSpPr txBox="1"/>
          <p:nvPr/>
        </p:nvSpPr>
        <p:spPr>
          <a:xfrm>
            <a:off x="605927" y="4049854"/>
            <a:ext cx="8538074" cy="2677656"/>
          </a:xfrm>
          <a:prstGeom prst="rect">
            <a:avLst/>
          </a:prstGeom>
          <a:noFill/>
          <a:ln>
            <a:solidFill>
              <a:srgbClr val="C00000"/>
            </a:solidFill>
          </a:ln>
        </p:spPr>
        <p:txBody>
          <a:bodyPr wrap="square" rtlCol="0">
            <a:spAutoFit/>
          </a:bodyPr>
          <a:lstStyle/>
          <a:p>
            <a:pPr marL="266700" algn="just">
              <a:spcBef>
                <a:spcPts val="600"/>
              </a:spcBef>
              <a:spcAft>
                <a:spcPts val="0"/>
              </a:spcAft>
            </a:pPr>
            <a:r>
              <a:rPr lang="de-DE" altLang="zh-CN" sz="1400" kern="100" dirty="0">
                <a:effectLst/>
                <a:latin typeface="Times New Roman" panose="02020603050405020304" pitchFamily="18" charset="0"/>
                <a:ea typeface="宋体" panose="02010600030101010101" pitchFamily="2" charset="-122"/>
              </a:rPr>
              <a:t>public interface AuthorityRepository extends JpaRepository&lt;Authority, Integer&gt;{</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 </a:t>
            </a:r>
            <a:r>
              <a:rPr lang="zh-CN" altLang="zh-CN" sz="1400" kern="100" dirty="0">
                <a:effectLst/>
                <a:latin typeface="Times New Roman" panose="02020603050405020304" pitchFamily="18" charset="0"/>
                <a:ea typeface="宋体" panose="02010600030101010101" pitchFamily="2" charset="-122"/>
              </a:rPr>
              <a:t>根据用户</a:t>
            </a:r>
            <a:r>
              <a:rPr lang="de-DE" altLang="zh-CN" sz="1400" kern="100" dirty="0">
                <a:effectLst/>
                <a:latin typeface="Times New Roman" panose="02020603050405020304" pitchFamily="18" charset="0"/>
                <a:ea typeface="宋体" panose="02010600030101010101" pitchFamily="2" charset="-122"/>
              </a:rPr>
              <a:t>id</a:t>
            </a:r>
            <a:r>
              <a:rPr lang="zh-CN" altLang="zh-CN" sz="1400" kern="100" dirty="0">
                <a:effectLst/>
                <a:latin typeface="Times New Roman" panose="02020603050405020304" pitchFamily="18" charset="0"/>
                <a:ea typeface="宋体" panose="02010600030101010101" pitchFamily="2" charset="-122"/>
              </a:rPr>
              <a:t>查询用户所拥有的权限（关联查询）</a:t>
            </a:r>
          </a:p>
          <a:p>
            <a:pPr marL="266700" algn="just"/>
            <a:r>
              <a:rPr lang="de-DE" altLang="zh-CN" sz="1400" kern="100" dirty="0">
                <a:effectLst/>
                <a:latin typeface="Times New Roman" panose="02020603050405020304" pitchFamily="18" charset="0"/>
                <a:ea typeface="宋体" panose="02010600030101010101" pitchFamily="2" charset="-122"/>
              </a:rPr>
              <a:t>	 * </a:t>
            </a:r>
            <a:r>
              <a:rPr lang="zh-CN" altLang="zh-CN" sz="1400" kern="100" dirty="0">
                <a:effectLst/>
                <a:latin typeface="Times New Roman" panose="02020603050405020304" pitchFamily="18" charset="0"/>
                <a:ea typeface="宋体" panose="02010600030101010101" pitchFamily="2" charset="-122"/>
              </a:rPr>
              <a:t>相当于</a:t>
            </a:r>
            <a:r>
              <a:rPr lang="de-DE" altLang="zh-CN" sz="1400" kern="100" dirty="0">
                <a:effectLst/>
                <a:latin typeface="Times New Roman" panose="02020603050405020304" pitchFamily="18" charset="0"/>
                <a:ea typeface="宋体" panose="02010600030101010101" pitchFamily="2" charset="-122"/>
              </a:rPr>
              <a:t>JPQL</a:t>
            </a:r>
            <a:r>
              <a:rPr lang="zh-CN" altLang="zh-CN" sz="1400" kern="100" dirty="0">
                <a:effectLst/>
                <a:latin typeface="Times New Roman" panose="02020603050405020304" pitchFamily="18" charset="0"/>
                <a:ea typeface="宋体" panose="02010600030101010101" pitchFamily="2" charset="-122"/>
              </a:rPr>
              <a:t>语句：</a:t>
            </a:r>
            <a:r>
              <a:rPr lang="de-DE" altLang="zh-CN" sz="1400" kern="100" dirty="0">
                <a:effectLst/>
                <a:latin typeface="Times New Roman" panose="02020603050405020304" pitchFamily="18" charset="0"/>
                <a:ea typeface="宋体" panose="02010600030101010101" pitchFamily="2" charset="-122"/>
              </a:rPr>
              <a:t>select a from Authority a inner join a.userList u where u.id = ?1</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public List&lt;Authority&gt; findByUserList_id(int id);</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 </a:t>
            </a:r>
            <a:r>
              <a:rPr lang="zh-CN" altLang="zh-CN" sz="1400" kern="100" dirty="0">
                <a:effectLst/>
                <a:latin typeface="Times New Roman" panose="02020603050405020304" pitchFamily="18" charset="0"/>
                <a:ea typeface="宋体" panose="02010600030101010101" pitchFamily="2" charset="-122"/>
              </a:rPr>
              <a:t>根据用户名查询用户所拥有的权限（关联查询）</a:t>
            </a:r>
          </a:p>
          <a:p>
            <a:pPr marL="266700" algn="just"/>
            <a:r>
              <a:rPr lang="de-DE" altLang="zh-CN" sz="1400" kern="100" dirty="0">
                <a:effectLst/>
                <a:latin typeface="Times New Roman" panose="02020603050405020304" pitchFamily="18" charset="0"/>
                <a:ea typeface="宋体" panose="02010600030101010101" pitchFamily="2" charset="-122"/>
              </a:rPr>
              <a:t>	 * </a:t>
            </a:r>
            <a:r>
              <a:rPr lang="zh-CN" altLang="zh-CN" sz="1400" kern="100" dirty="0">
                <a:effectLst/>
                <a:latin typeface="Times New Roman" panose="02020603050405020304" pitchFamily="18" charset="0"/>
                <a:ea typeface="宋体" panose="02010600030101010101" pitchFamily="2" charset="-122"/>
              </a:rPr>
              <a:t>相当于</a:t>
            </a:r>
            <a:r>
              <a:rPr lang="de-DE" altLang="zh-CN" sz="1400" kern="100" dirty="0">
                <a:effectLst/>
                <a:latin typeface="Times New Roman" panose="02020603050405020304" pitchFamily="18" charset="0"/>
                <a:ea typeface="宋体" panose="02010600030101010101" pitchFamily="2" charset="-122"/>
              </a:rPr>
              <a:t>JPQL</a:t>
            </a:r>
            <a:r>
              <a:rPr lang="zh-CN" altLang="zh-CN" sz="1400" kern="100" dirty="0">
                <a:effectLst/>
                <a:latin typeface="Times New Roman" panose="02020603050405020304" pitchFamily="18" charset="0"/>
                <a:ea typeface="宋体" panose="02010600030101010101" pitchFamily="2" charset="-122"/>
              </a:rPr>
              <a:t>语句：</a:t>
            </a:r>
            <a:r>
              <a:rPr lang="de-DE" altLang="zh-CN" sz="1400" kern="100" dirty="0">
                <a:effectLst/>
                <a:latin typeface="Times New Roman" panose="02020603050405020304" pitchFamily="18" charset="0"/>
                <a:ea typeface="宋体" panose="02010600030101010101" pitchFamily="2" charset="-122"/>
              </a:rPr>
              <a:t>select a from Authority a inner join a.userList u where u.username = ?1</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pPr marL="266700" algn="just"/>
            <a:r>
              <a:rPr lang="de-DE" altLang="zh-CN" sz="1400" kern="100" dirty="0">
                <a:effectLst/>
                <a:latin typeface="Times New Roman" panose="02020603050405020304" pitchFamily="18" charset="0"/>
                <a:ea typeface="宋体" panose="02010600030101010101" pitchFamily="2" charset="-122"/>
              </a:rPr>
              <a:t>	public List&lt;Authority&gt; findByUserList_Username(String username);</a:t>
            </a:r>
            <a:endParaRPr lang="zh-CN" altLang="zh-CN" sz="1400" kern="100" dirty="0">
              <a:effectLst/>
              <a:latin typeface="Times New Roman" panose="02020603050405020304" pitchFamily="18" charset="0"/>
              <a:ea typeface="宋体" panose="02010600030101010101" pitchFamily="2" charset="-122"/>
            </a:endParaRPr>
          </a:p>
          <a:p>
            <a:pPr marL="266700" algn="just">
              <a:spcAft>
                <a:spcPts val="600"/>
              </a:spcAft>
            </a:pPr>
            <a:r>
              <a:rPr lang="de-DE"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35576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1DC7AA-5F3A-4A5A-B338-FA7E09FCF868}"/>
              </a:ext>
            </a:extLst>
          </p:cNvPr>
          <p:cNvSpPr>
            <a:spLocks noGrp="1"/>
          </p:cNvSpPr>
          <p:nvPr>
            <p:ph idx="1"/>
          </p:nvPr>
        </p:nvSpPr>
        <p:spPr/>
        <p:txBody>
          <a:bodyPr/>
          <a:lstStyle/>
          <a:p>
            <a:r>
              <a:rPr lang="en-US" altLang="zh-CN" dirty="0">
                <a:solidFill>
                  <a:srgbClr val="C00000"/>
                </a:solidFill>
              </a:rPr>
              <a:t>JPA</a:t>
            </a:r>
            <a:r>
              <a:rPr lang="zh-CN" altLang="en-US" dirty="0">
                <a:solidFill>
                  <a:srgbClr val="C00000"/>
                </a:solidFill>
              </a:rPr>
              <a:t>（</a:t>
            </a:r>
            <a:r>
              <a:rPr lang="en-US" altLang="zh-CN" dirty="0">
                <a:solidFill>
                  <a:srgbClr val="C00000"/>
                </a:solidFill>
              </a:rPr>
              <a:t>Java Persistence API</a:t>
            </a:r>
            <a:r>
              <a:rPr lang="zh-CN" altLang="en-US" dirty="0">
                <a:solidFill>
                  <a:srgbClr val="C00000"/>
                </a:solidFill>
              </a:rPr>
              <a:t>）</a:t>
            </a:r>
            <a:r>
              <a:rPr lang="zh-CN" altLang="en-US" dirty="0"/>
              <a:t>是官方提出的</a:t>
            </a:r>
            <a:r>
              <a:rPr lang="en-US" altLang="zh-CN" dirty="0"/>
              <a:t>Java</a:t>
            </a:r>
            <a:r>
              <a:rPr lang="zh-CN" altLang="en-US" dirty="0"/>
              <a:t>持久化规范。</a:t>
            </a:r>
            <a:r>
              <a:rPr lang="en-US" altLang="zh-CN" dirty="0"/>
              <a:t>JPA</a:t>
            </a:r>
            <a:r>
              <a:rPr lang="zh-CN" altLang="en-US" dirty="0"/>
              <a:t>通过注解或</a:t>
            </a:r>
            <a:r>
              <a:rPr lang="en-US" altLang="zh-CN" dirty="0"/>
              <a:t>XML</a:t>
            </a:r>
            <a:r>
              <a:rPr lang="zh-CN" altLang="en-US" dirty="0"/>
              <a:t>描述</a:t>
            </a:r>
            <a:r>
              <a:rPr lang="zh-CN" altLang="en-US" dirty="0">
                <a:solidFill>
                  <a:srgbClr val="C00000"/>
                </a:solidFill>
              </a:rPr>
              <a:t>对象</a:t>
            </a:r>
            <a:r>
              <a:rPr lang="en-US" altLang="zh-CN" dirty="0">
                <a:solidFill>
                  <a:srgbClr val="C00000"/>
                </a:solidFill>
              </a:rPr>
              <a:t>—</a:t>
            </a:r>
            <a:r>
              <a:rPr lang="zh-CN" altLang="en-US" dirty="0">
                <a:solidFill>
                  <a:srgbClr val="C00000"/>
                </a:solidFill>
              </a:rPr>
              <a:t>关系（表）的映射关系</a:t>
            </a:r>
            <a:r>
              <a:rPr lang="zh-CN" altLang="en-US" dirty="0"/>
              <a:t>，并将内存中的实体对象持久化到数据库。</a:t>
            </a:r>
          </a:p>
          <a:p>
            <a:r>
              <a:rPr lang="en-US" altLang="zh-CN" dirty="0">
                <a:solidFill>
                  <a:srgbClr val="C00000"/>
                </a:solidFill>
              </a:rPr>
              <a:t>Spring Data JPA</a:t>
            </a:r>
            <a:r>
              <a:rPr lang="zh-CN" altLang="en-US" dirty="0"/>
              <a:t>通过提供基于</a:t>
            </a:r>
            <a:r>
              <a:rPr lang="en-US" altLang="zh-CN" dirty="0">
                <a:solidFill>
                  <a:srgbClr val="C00000"/>
                </a:solidFill>
              </a:rPr>
              <a:t>JPA</a:t>
            </a:r>
            <a:r>
              <a:rPr lang="zh-CN" altLang="en-US" dirty="0"/>
              <a:t>的</a:t>
            </a:r>
            <a:r>
              <a:rPr lang="en-US" altLang="zh-CN" dirty="0">
                <a:solidFill>
                  <a:srgbClr val="C00000"/>
                </a:solidFill>
              </a:rPr>
              <a:t>Repository</a:t>
            </a:r>
            <a:r>
              <a:rPr lang="zh-CN" altLang="en-US" dirty="0"/>
              <a:t>极大地简化了</a:t>
            </a:r>
            <a:r>
              <a:rPr lang="en-US" altLang="zh-CN" dirty="0">
                <a:solidFill>
                  <a:srgbClr val="C00000"/>
                </a:solidFill>
              </a:rPr>
              <a:t>JPA</a:t>
            </a:r>
            <a:r>
              <a:rPr lang="zh-CN" altLang="en-US" dirty="0"/>
              <a:t>的写法，在几乎不写实现的情况下，实现数据库的访问和操作。使用</a:t>
            </a:r>
            <a:r>
              <a:rPr lang="en-US" altLang="zh-CN" dirty="0">
                <a:solidFill>
                  <a:srgbClr val="C00000"/>
                </a:solidFill>
              </a:rPr>
              <a:t>Spring Data JPA</a:t>
            </a:r>
            <a:r>
              <a:rPr lang="zh-CN" altLang="en-US" dirty="0"/>
              <a:t>建立数据访问层十分方便，只需要定义一个继承</a:t>
            </a:r>
            <a:r>
              <a:rPr lang="en-US" altLang="zh-CN" dirty="0" err="1">
                <a:solidFill>
                  <a:srgbClr val="C00000"/>
                </a:solidFill>
              </a:rPr>
              <a:t>JpaRepository</a:t>
            </a:r>
            <a:r>
              <a:rPr lang="zh-CN" altLang="en-US" dirty="0"/>
              <a:t>接口的接口即可。</a:t>
            </a:r>
          </a:p>
          <a:p>
            <a:r>
              <a:rPr lang="zh-CN" altLang="en-US" dirty="0"/>
              <a:t>继承了</a:t>
            </a:r>
            <a:r>
              <a:rPr lang="en-US" altLang="zh-CN" dirty="0" err="1">
                <a:solidFill>
                  <a:srgbClr val="C00000"/>
                </a:solidFill>
              </a:rPr>
              <a:t>JpaRepository</a:t>
            </a:r>
            <a:r>
              <a:rPr lang="zh-CN" altLang="en-US" dirty="0"/>
              <a:t>接口的自定义数据访问接口，具有</a:t>
            </a:r>
            <a:r>
              <a:rPr lang="en-US" altLang="zh-CN" dirty="0" err="1">
                <a:solidFill>
                  <a:srgbClr val="C00000"/>
                </a:solidFill>
              </a:rPr>
              <a:t>JpaRepository</a:t>
            </a:r>
            <a:r>
              <a:rPr lang="zh-CN" altLang="en-US" dirty="0"/>
              <a:t>接口的所有数据访问操作方法。</a:t>
            </a:r>
          </a:p>
          <a:p>
            <a:endParaRPr lang="zh-CN" altLang="en-US" dirty="0"/>
          </a:p>
        </p:txBody>
      </p:sp>
      <p:sp>
        <p:nvSpPr>
          <p:cNvPr id="4" name="灯片编号占位符 3">
            <a:extLst>
              <a:ext uri="{FF2B5EF4-FFF2-40B4-BE49-F238E27FC236}">
                <a16:creationId xmlns:a16="http://schemas.microsoft.com/office/drawing/2014/main" id="{60A4D172-3C76-462F-B487-508D71841F3C}"/>
              </a:ext>
            </a:extLst>
          </p:cNvPr>
          <p:cNvSpPr>
            <a:spLocks noGrp="1"/>
          </p:cNvSpPr>
          <p:nvPr>
            <p:ph type="sldNum" sz="quarter" idx="12"/>
          </p:nvPr>
        </p:nvSpPr>
        <p:spPr/>
        <p:txBody>
          <a:bodyPr/>
          <a:lstStyle/>
          <a:p>
            <a:fld id="{8D4D1E41-7A09-AB4A-A4E1-09765ADA2698}" type="slidenum">
              <a:rPr kumimoji="1" lang="zh-CN" altLang="en-US" smtClean="0"/>
              <a:pPr/>
              <a:t>4</a:t>
            </a:fld>
            <a:endParaRPr kumimoji="1" lang="zh-CN" altLang="en-US" dirty="0"/>
          </a:p>
        </p:txBody>
      </p:sp>
      <p:sp>
        <p:nvSpPr>
          <p:cNvPr id="5" name="标题 1">
            <a:extLst>
              <a:ext uri="{FF2B5EF4-FFF2-40B4-BE49-F238E27FC236}">
                <a16:creationId xmlns:a16="http://schemas.microsoft.com/office/drawing/2014/main" id="{402AC805-8E41-4A42-A225-8ED4183AC7DB}"/>
              </a:ext>
            </a:extLst>
          </p:cNvPr>
          <p:cNvSpPr>
            <a:spLocks noGrp="1"/>
          </p:cNvSpPr>
          <p:nvPr>
            <p:ph type="title"/>
          </p:nvPr>
        </p:nvSpPr>
        <p:spPr>
          <a:xfrm>
            <a:off x="1307508" y="365126"/>
            <a:ext cx="8220812" cy="879086"/>
          </a:xfrm>
        </p:spPr>
        <p:txBody>
          <a:bodyPr/>
          <a:lstStyle/>
          <a:p>
            <a:r>
              <a:rPr lang="en-US" altLang="zh-CN" dirty="0"/>
              <a:t>8.1 Spring Data JPA</a:t>
            </a:r>
            <a:endParaRPr lang="zh-CN" altLang="en-US" dirty="0"/>
          </a:p>
        </p:txBody>
      </p:sp>
    </p:spTree>
    <p:extLst>
      <p:ext uri="{BB962C8B-B14F-4D97-AF65-F5344CB8AC3E}">
        <p14:creationId xmlns:p14="http://schemas.microsoft.com/office/powerpoint/2010/main" val="34372652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3B0C2-518F-4DAC-9F29-C71E76D7741E}"/>
              </a:ext>
            </a:extLst>
          </p:cNvPr>
          <p:cNvSpPr>
            <a:spLocks noGrp="1"/>
          </p:cNvSpPr>
          <p:nvPr>
            <p:ph type="title"/>
          </p:nvPr>
        </p:nvSpPr>
        <p:spPr/>
        <p:txBody>
          <a:bodyPr/>
          <a:lstStyle/>
          <a:p>
            <a:r>
              <a:rPr lang="en-US" altLang="zh-CN" dirty="0"/>
              <a:t>3</a:t>
            </a:r>
            <a:r>
              <a:rPr lang="zh-CN" altLang="en-US" dirty="0"/>
              <a:t>）创建业务层</a:t>
            </a:r>
          </a:p>
        </p:txBody>
      </p:sp>
      <p:sp>
        <p:nvSpPr>
          <p:cNvPr id="3" name="内容占位符 2">
            <a:extLst>
              <a:ext uri="{FF2B5EF4-FFF2-40B4-BE49-F238E27FC236}">
                <a16:creationId xmlns:a16="http://schemas.microsoft.com/office/drawing/2014/main" id="{DD5EEC10-A1A1-42A4-A9DE-F27ECD46CA88}"/>
              </a:ext>
            </a:extLst>
          </p:cNvPr>
          <p:cNvSpPr>
            <a:spLocks noGrp="1"/>
          </p:cNvSpPr>
          <p:nvPr>
            <p:ph idx="1"/>
          </p:nvPr>
        </p:nvSpPr>
        <p:spPr/>
        <p:txBody>
          <a:bodyPr/>
          <a:lstStyle/>
          <a:p>
            <a:r>
              <a:rPr lang="zh-CN" altLang="en-US" dirty="0"/>
              <a:t>在</a:t>
            </a:r>
            <a:r>
              <a:rPr lang="en-US" altLang="zh-CN" dirty="0"/>
              <a:t>com.ch.ch8_2.service</a:t>
            </a:r>
            <a:r>
              <a:rPr lang="zh-CN" altLang="en-US" dirty="0"/>
              <a:t>包中，创建名为</a:t>
            </a:r>
            <a:r>
              <a:rPr lang="en-US" altLang="zh-CN" dirty="0" err="1">
                <a:solidFill>
                  <a:srgbClr val="C00000"/>
                </a:solidFill>
              </a:rPr>
              <a:t>UserAndAuthorityService</a:t>
            </a:r>
            <a:r>
              <a:rPr lang="zh-CN" altLang="en-US" dirty="0"/>
              <a:t>的接口和接口实现类</a:t>
            </a:r>
            <a:r>
              <a:rPr lang="en-US" altLang="zh-CN" dirty="0" err="1">
                <a:solidFill>
                  <a:srgbClr val="C00000"/>
                </a:solidFill>
              </a:rPr>
              <a:t>UserAndAuthorityServiceImpl</a:t>
            </a:r>
            <a:r>
              <a:rPr lang="zh-CN" altLang="en-US" dirty="0"/>
              <a:t>。</a:t>
            </a:r>
          </a:p>
        </p:txBody>
      </p:sp>
      <p:sp>
        <p:nvSpPr>
          <p:cNvPr id="4" name="灯片编号占位符 3">
            <a:extLst>
              <a:ext uri="{FF2B5EF4-FFF2-40B4-BE49-F238E27FC236}">
                <a16:creationId xmlns:a16="http://schemas.microsoft.com/office/drawing/2014/main" id="{97A397E9-BFE9-4564-A6D4-333AA4C3458E}"/>
              </a:ext>
            </a:extLst>
          </p:cNvPr>
          <p:cNvSpPr>
            <a:spLocks noGrp="1"/>
          </p:cNvSpPr>
          <p:nvPr>
            <p:ph type="sldNum" sz="quarter" idx="12"/>
          </p:nvPr>
        </p:nvSpPr>
        <p:spPr/>
        <p:txBody>
          <a:bodyPr/>
          <a:lstStyle/>
          <a:p>
            <a:fld id="{8D4D1E41-7A09-AB4A-A4E1-09765ADA2698}" type="slidenum">
              <a:rPr kumimoji="1" lang="zh-CN" altLang="en-US" smtClean="0"/>
              <a:pPr/>
              <a:t>49</a:t>
            </a:fld>
            <a:endParaRPr kumimoji="1" lang="zh-CN" altLang="en-US" dirty="0"/>
          </a:p>
        </p:txBody>
      </p:sp>
    </p:spTree>
    <p:extLst>
      <p:ext uri="{BB962C8B-B14F-4D97-AF65-F5344CB8AC3E}">
        <p14:creationId xmlns:p14="http://schemas.microsoft.com/office/powerpoint/2010/main" val="2037309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72010-C7AC-4925-9CE9-846C55BD96E1}"/>
              </a:ext>
            </a:extLst>
          </p:cNvPr>
          <p:cNvSpPr>
            <a:spLocks noGrp="1"/>
          </p:cNvSpPr>
          <p:nvPr>
            <p:ph type="title"/>
          </p:nvPr>
        </p:nvSpPr>
        <p:spPr/>
        <p:txBody>
          <a:bodyPr/>
          <a:lstStyle/>
          <a:p>
            <a:r>
              <a:rPr lang="en-US" altLang="zh-CN" dirty="0"/>
              <a:t>4</a:t>
            </a:r>
            <a:r>
              <a:rPr lang="zh-CN" altLang="en-US" dirty="0"/>
              <a:t>）创建控制器类</a:t>
            </a:r>
          </a:p>
        </p:txBody>
      </p:sp>
      <p:sp>
        <p:nvSpPr>
          <p:cNvPr id="3" name="内容占位符 2">
            <a:extLst>
              <a:ext uri="{FF2B5EF4-FFF2-40B4-BE49-F238E27FC236}">
                <a16:creationId xmlns:a16="http://schemas.microsoft.com/office/drawing/2014/main" id="{55229C98-71D0-43E1-A39D-61D61308837E}"/>
              </a:ext>
            </a:extLst>
          </p:cNvPr>
          <p:cNvSpPr>
            <a:spLocks noGrp="1"/>
          </p:cNvSpPr>
          <p:nvPr>
            <p:ph idx="1"/>
          </p:nvPr>
        </p:nvSpPr>
        <p:spPr/>
        <p:txBody>
          <a:bodyPr/>
          <a:lstStyle/>
          <a:p>
            <a:r>
              <a:rPr lang="zh-CN" altLang="en-US" dirty="0"/>
              <a:t>在</a:t>
            </a:r>
            <a:r>
              <a:rPr lang="en-US" altLang="zh-CN" dirty="0"/>
              <a:t>com.ch.ch8_2.controller</a:t>
            </a:r>
            <a:r>
              <a:rPr lang="zh-CN" altLang="en-US" dirty="0"/>
              <a:t>包中，创建名为</a:t>
            </a:r>
            <a:r>
              <a:rPr lang="en-US" altLang="zh-CN" dirty="0" err="1">
                <a:solidFill>
                  <a:srgbClr val="C00000"/>
                </a:solidFill>
              </a:rPr>
              <a:t>TestManyToManyController</a:t>
            </a:r>
            <a:r>
              <a:rPr lang="zh-CN" altLang="en-US" dirty="0"/>
              <a:t>的控制器类。</a:t>
            </a:r>
          </a:p>
        </p:txBody>
      </p:sp>
      <p:sp>
        <p:nvSpPr>
          <p:cNvPr id="4" name="灯片编号占位符 3">
            <a:extLst>
              <a:ext uri="{FF2B5EF4-FFF2-40B4-BE49-F238E27FC236}">
                <a16:creationId xmlns:a16="http://schemas.microsoft.com/office/drawing/2014/main" id="{DB95609A-704F-4851-8404-8058793ECA85}"/>
              </a:ext>
            </a:extLst>
          </p:cNvPr>
          <p:cNvSpPr>
            <a:spLocks noGrp="1"/>
          </p:cNvSpPr>
          <p:nvPr>
            <p:ph type="sldNum" sz="quarter" idx="12"/>
          </p:nvPr>
        </p:nvSpPr>
        <p:spPr/>
        <p:txBody>
          <a:bodyPr/>
          <a:lstStyle/>
          <a:p>
            <a:fld id="{8D4D1E41-7A09-AB4A-A4E1-09765ADA2698}" type="slidenum">
              <a:rPr kumimoji="1" lang="zh-CN" altLang="en-US" smtClean="0"/>
              <a:pPr/>
              <a:t>50</a:t>
            </a:fld>
            <a:endParaRPr kumimoji="1" lang="zh-CN" altLang="en-US" dirty="0"/>
          </a:p>
        </p:txBody>
      </p:sp>
    </p:spTree>
    <p:extLst>
      <p:ext uri="{BB962C8B-B14F-4D97-AF65-F5344CB8AC3E}">
        <p14:creationId xmlns:p14="http://schemas.microsoft.com/office/powerpoint/2010/main" val="5305559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25C4C2-12E9-46EE-89EA-34B0CA750804}"/>
              </a:ext>
            </a:extLst>
          </p:cNvPr>
          <p:cNvSpPr>
            <a:spLocks noGrp="1"/>
          </p:cNvSpPr>
          <p:nvPr>
            <p:ph type="title"/>
          </p:nvPr>
        </p:nvSpPr>
        <p:spPr/>
        <p:txBody>
          <a:bodyPr/>
          <a:lstStyle/>
          <a:p>
            <a:r>
              <a:rPr lang="en-US" altLang="zh-CN" dirty="0"/>
              <a:t>5</a:t>
            </a:r>
            <a:r>
              <a:rPr lang="zh-CN" altLang="en-US" dirty="0"/>
              <a:t>）运行</a:t>
            </a:r>
          </a:p>
        </p:txBody>
      </p:sp>
      <p:sp>
        <p:nvSpPr>
          <p:cNvPr id="3" name="内容占位符 2">
            <a:extLst>
              <a:ext uri="{FF2B5EF4-FFF2-40B4-BE49-F238E27FC236}">
                <a16:creationId xmlns:a16="http://schemas.microsoft.com/office/drawing/2014/main" id="{7DF4A659-D45E-4D32-B13C-3C04AD3E2F78}"/>
              </a:ext>
            </a:extLst>
          </p:cNvPr>
          <p:cNvSpPr>
            <a:spLocks noGrp="1"/>
          </p:cNvSpPr>
          <p:nvPr>
            <p:ph idx="1"/>
          </p:nvPr>
        </p:nvSpPr>
        <p:spPr/>
        <p:txBody>
          <a:bodyPr>
            <a:normAutofit fontScale="92500" lnSpcReduction="10000"/>
          </a:bodyPr>
          <a:lstStyle/>
          <a:p>
            <a:r>
              <a:rPr lang="zh-CN" altLang="en-US" dirty="0"/>
              <a:t>首先，运行</a:t>
            </a:r>
            <a:r>
              <a:rPr lang="en-US" altLang="zh-CN" dirty="0"/>
              <a:t>Ch82Application</a:t>
            </a:r>
            <a:r>
              <a:rPr lang="zh-CN" altLang="en-US" dirty="0"/>
              <a:t>主类。然后，访问“</a:t>
            </a:r>
            <a:r>
              <a:rPr lang="en-US" altLang="zh-CN" dirty="0">
                <a:solidFill>
                  <a:srgbClr val="C00000"/>
                </a:solidFill>
              </a:rPr>
              <a:t>http://localhost:8080/ch8_2/</a:t>
            </a:r>
            <a:r>
              <a:rPr lang="en-US" altLang="zh-CN" dirty="0" err="1">
                <a:solidFill>
                  <a:srgbClr val="C00000"/>
                </a:solidFill>
              </a:rPr>
              <a:t>saveManyToMany</a:t>
            </a:r>
            <a:r>
              <a:rPr lang="en-US" altLang="zh-CN" dirty="0">
                <a:solidFill>
                  <a:srgbClr val="C00000"/>
                </a:solidFill>
              </a:rPr>
              <a:t>/”</a:t>
            </a:r>
            <a:r>
              <a:rPr lang="zh-CN" altLang="en-US" dirty="0"/>
              <a:t>。</a:t>
            </a:r>
            <a:endParaRPr lang="en-US" altLang="zh-CN" dirty="0"/>
          </a:p>
          <a:p>
            <a:r>
              <a:rPr lang="zh-CN" altLang="en-US" dirty="0"/>
              <a:t>然后可以通过“</a:t>
            </a:r>
            <a:r>
              <a:rPr lang="en-US" altLang="zh-CN" dirty="0">
                <a:solidFill>
                  <a:srgbClr val="C00000"/>
                </a:solidFill>
              </a:rPr>
              <a:t>http://localhost:8080/ch8_2/</a:t>
            </a:r>
            <a:r>
              <a:rPr lang="en-US" altLang="zh-CN" dirty="0" err="1">
                <a:solidFill>
                  <a:srgbClr val="C00000"/>
                </a:solidFill>
              </a:rPr>
              <a:t>findByAuthorityList_id?id</a:t>
            </a:r>
            <a:r>
              <a:rPr lang="en-US" altLang="zh-CN" dirty="0">
                <a:solidFill>
                  <a:srgbClr val="C00000"/>
                </a:solidFill>
              </a:rPr>
              <a:t>=1</a:t>
            </a:r>
            <a:r>
              <a:rPr lang="en-US" altLang="zh-CN" dirty="0"/>
              <a:t>”</a:t>
            </a:r>
            <a:r>
              <a:rPr lang="zh-CN" altLang="en-US" dirty="0"/>
              <a:t>查询拥有</a:t>
            </a:r>
            <a:r>
              <a:rPr lang="en-US" altLang="zh-CN" dirty="0"/>
              <a:t>id</a:t>
            </a:r>
            <a:r>
              <a:rPr lang="zh-CN" altLang="en-US" dirty="0"/>
              <a:t>为</a:t>
            </a:r>
            <a:r>
              <a:rPr lang="en-US" altLang="zh-CN" dirty="0"/>
              <a:t>1</a:t>
            </a:r>
            <a:r>
              <a:rPr lang="zh-CN" altLang="en-US" dirty="0"/>
              <a:t>的权限的用户列表（关联查询）；通过“</a:t>
            </a:r>
            <a:r>
              <a:rPr lang="en-US" altLang="zh-CN" dirty="0">
                <a:solidFill>
                  <a:srgbClr val="C00000"/>
                </a:solidFill>
              </a:rPr>
              <a:t>http://localhost:8080/ch8_2/findByAuthorityList_name?name=</a:t>
            </a:r>
            <a:r>
              <a:rPr lang="zh-CN" altLang="en-US" dirty="0">
                <a:solidFill>
                  <a:srgbClr val="C00000"/>
                </a:solidFill>
              </a:rPr>
              <a:t>修改</a:t>
            </a:r>
            <a:r>
              <a:rPr lang="zh-CN" altLang="en-US" dirty="0"/>
              <a:t>”查询拥有“修改”权限的用户列表（关联查询）；通过“</a:t>
            </a:r>
            <a:r>
              <a:rPr lang="en-US" altLang="zh-CN" dirty="0">
                <a:solidFill>
                  <a:srgbClr val="C00000"/>
                </a:solidFill>
              </a:rPr>
              <a:t>http://localhost:8080/ch8_2/</a:t>
            </a:r>
            <a:r>
              <a:rPr lang="en-US" altLang="zh-CN" dirty="0" err="1">
                <a:solidFill>
                  <a:srgbClr val="C00000"/>
                </a:solidFill>
              </a:rPr>
              <a:t>findByUserList_id?id</a:t>
            </a:r>
            <a:r>
              <a:rPr lang="en-US" altLang="zh-CN" dirty="0">
                <a:solidFill>
                  <a:srgbClr val="C00000"/>
                </a:solidFill>
              </a:rPr>
              <a:t>=2</a:t>
            </a:r>
            <a:r>
              <a:rPr lang="en-US" altLang="zh-CN" dirty="0"/>
              <a:t>”</a:t>
            </a:r>
            <a:r>
              <a:rPr lang="zh-CN" altLang="en-US" dirty="0"/>
              <a:t>查询</a:t>
            </a:r>
            <a:r>
              <a:rPr lang="en-US" altLang="zh-CN" dirty="0"/>
              <a:t>id</a:t>
            </a:r>
            <a:r>
              <a:rPr lang="zh-CN" altLang="en-US" dirty="0"/>
              <a:t>为</a:t>
            </a:r>
            <a:r>
              <a:rPr lang="en-US" altLang="zh-CN" dirty="0"/>
              <a:t>2</a:t>
            </a:r>
            <a:r>
              <a:rPr lang="zh-CN" altLang="en-US" dirty="0"/>
              <a:t>的用户的权限列表（关联查询）；通过“</a:t>
            </a:r>
            <a:r>
              <a:rPr lang="en-US" altLang="zh-CN" dirty="0">
                <a:solidFill>
                  <a:srgbClr val="C00000"/>
                </a:solidFill>
              </a:rPr>
              <a:t>http://localhost:8080/ch8_2/findByUserList_Username?username=</a:t>
            </a:r>
            <a:r>
              <a:rPr lang="zh-CN" altLang="en-US" dirty="0">
                <a:solidFill>
                  <a:srgbClr val="C00000"/>
                </a:solidFill>
              </a:rPr>
              <a:t>陈恒</a:t>
            </a:r>
            <a:r>
              <a:rPr lang="en-US" altLang="zh-CN" dirty="0">
                <a:solidFill>
                  <a:srgbClr val="C00000"/>
                </a:solidFill>
              </a:rPr>
              <a:t>2</a:t>
            </a:r>
            <a:r>
              <a:rPr lang="en-US" altLang="zh-CN" dirty="0"/>
              <a:t>”</a:t>
            </a:r>
            <a:r>
              <a:rPr lang="zh-CN" altLang="en-US" dirty="0"/>
              <a:t>查询用户名为“陈恒</a:t>
            </a:r>
            <a:r>
              <a:rPr lang="en-US" altLang="zh-CN" dirty="0"/>
              <a:t>2”</a:t>
            </a:r>
            <a:r>
              <a:rPr lang="zh-CN" altLang="en-US" dirty="0"/>
              <a:t>的用户的权限列表（关联查询）。</a:t>
            </a:r>
          </a:p>
          <a:p>
            <a:pPr marL="0" indent="0">
              <a:buNone/>
            </a:pPr>
            <a:endParaRPr lang="zh-CN" altLang="en-US" dirty="0"/>
          </a:p>
        </p:txBody>
      </p:sp>
      <p:sp>
        <p:nvSpPr>
          <p:cNvPr id="4" name="灯片编号占位符 3">
            <a:extLst>
              <a:ext uri="{FF2B5EF4-FFF2-40B4-BE49-F238E27FC236}">
                <a16:creationId xmlns:a16="http://schemas.microsoft.com/office/drawing/2014/main" id="{8FB358DF-F8A7-48FC-92E0-2517680A6C41}"/>
              </a:ext>
            </a:extLst>
          </p:cNvPr>
          <p:cNvSpPr>
            <a:spLocks noGrp="1"/>
          </p:cNvSpPr>
          <p:nvPr>
            <p:ph type="sldNum" sz="quarter" idx="12"/>
          </p:nvPr>
        </p:nvSpPr>
        <p:spPr/>
        <p:txBody>
          <a:bodyPr/>
          <a:lstStyle/>
          <a:p>
            <a:fld id="{8D4D1E41-7A09-AB4A-A4E1-09765ADA2698}" type="slidenum">
              <a:rPr kumimoji="1" lang="zh-CN" altLang="en-US" smtClean="0"/>
              <a:pPr/>
              <a:t>51</a:t>
            </a:fld>
            <a:endParaRPr kumimoji="1" lang="zh-CN" altLang="en-US" dirty="0"/>
          </a:p>
        </p:txBody>
      </p:sp>
      <p:sp>
        <p:nvSpPr>
          <p:cNvPr id="5" name="文本框 4">
            <a:extLst>
              <a:ext uri="{FF2B5EF4-FFF2-40B4-BE49-F238E27FC236}">
                <a16:creationId xmlns:a16="http://schemas.microsoft.com/office/drawing/2014/main" id="{58E35EAD-F60A-4EB1-88B7-E1D5D51BBA4F}"/>
              </a:ext>
            </a:extLst>
          </p:cNvPr>
          <p:cNvSpPr txBox="1"/>
          <p:nvPr/>
        </p:nvSpPr>
        <p:spPr>
          <a:xfrm>
            <a:off x="2500830" y="5804583"/>
            <a:ext cx="5971142" cy="646331"/>
          </a:xfrm>
          <a:prstGeom prst="rect">
            <a:avLst/>
          </a:prstGeom>
          <a:noFill/>
          <a:ln>
            <a:solidFill>
              <a:srgbClr val="C00000"/>
            </a:solidFill>
          </a:ln>
        </p:spPr>
        <p:txBody>
          <a:bodyPr wrap="square" rtlCol="0">
            <a:spAutoFit/>
          </a:bodyPr>
          <a:lstStyle/>
          <a:p>
            <a:pPr algn="ctr"/>
            <a:r>
              <a:rPr lang="zh-CN" altLang="en-US" sz="1800" b="1" cap="none" spc="0"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rPr>
              <a:t>？</a:t>
            </a:r>
            <a:r>
              <a:rPr lang="zh-CN" altLang="en-US" sz="1800" dirty="0">
                <a:solidFill>
                  <a:prstClr val="black"/>
                </a:solidFill>
                <a:latin typeface="Microsoft YaHei" panose="020B0503020204020204" pitchFamily="34" charset="-122"/>
                <a:ea typeface="Microsoft YaHei" panose="020B0503020204020204" pitchFamily="34" charset="-122"/>
              </a:rPr>
              <a:t>请思考</a:t>
            </a:r>
            <a:endParaRPr lang="en-US" altLang="zh-CN" sz="1800" dirty="0">
              <a:solidFill>
                <a:prstClr val="black"/>
              </a:solidFill>
              <a:latin typeface="Microsoft YaHei" panose="020B0503020204020204" pitchFamily="34" charset="-122"/>
              <a:ea typeface="Microsoft YaHei" panose="020B0503020204020204" pitchFamily="34" charset="-122"/>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如何才能摆脱查询关键字和关联查询命名规范约束呢</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27114330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5E84E-7627-49B5-9152-02A0296B1A57}"/>
              </a:ext>
            </a:extLst>
          </p:cNvPr>
          <p:cNvSpPr>
            <a:spLocks noGrp="1"/>
          </p:cNvSpPr>
          <p:nvPr>
            <p:ph type="title"/>
          </p:nvPr>
        </p:nvSpPr>
        <p:spPr/>
        <p:txBody>
          <a:bodyPr/>
          <a:lstStyle/>
          <a:p>
            <a:r>
              <a:rPr lang="en-US" altLang="zh-CN" dirty="0"/>
              <a:t>8.1 Spring Data JPA</a:t>
            </a:r>
            <a:endParaRPr lang="zh-CN" altLang="en-US" dirty="0"/>
          </a:p>
        </p:txBody>
      </p:sp>
      <p:sp>
        <p:nvSpPr>
          <p:cNvPr id="3" name="内容占位符 2">
            <a:extLst>
              <a:ext uri="{FF2B5EF4-FFF2-40B4-BE49-F238E27FC236}">
                <a16:creationId xmlns:a16="http://schemas.microsoft.com/office/drawing/2014/main" id="{09B8D242-1B29-4D5B-81F3-0AF794EA4C03}"/>
              </a:ext>
            </a:extLst>
          </p:cNvPr>
          <p:cNvSpPr>
            <a:spLocks noGrp="1"/>
          </p:cNvSpPr>
          <p:nvPr>
            <p:ph idx="1"/>
          </p:nvPr>
        </p:nvSpPr>
        <p:spPr/>
        <p:txBody>
          <a:bodyPr/>
          <a:lstStyle/>
          <a:p>
            <a:r>
              <a:rPr lang="en-US" altLang="zh-CN" dirty="0"/>
              <a:t>8.1.1 Spring Boot</a:t>
            </a:r>
            <a:r>
              <a:rPr lang="zh-CN" altLang="en-US" dirty="0"/>
              <a:t>的支持</a:t>
            </a:r>
            <a:endParaRPr lang="en-US" altLang="zh-CN" dirty="0"/>
          </a:p>
          <a:p>
            <a:r>
              <a:rPr lang="en-US" altLang="zh-CN" dirty="0"/>
              <a:t>8.1.2 </a:t>
            </a:r>
            <a:r>
              <a:rPr lang="zh-CN" altLang="en-US" dirty="0"/>
              <a:t>简单条件查询</a:t>
            </a:r>
            <a:endParaRPr lang="en-US" altLang="zh-CN" dirty="0"/>
          </a:p>
          <a:p>
            <a:r>
              <a:rPr lang="en-US" altLang="zh-CN" dirty="0"/>
              <a:t>8.1.3 </a:t>
            </a:r>
            <a:r>
              <a:rPr lang="zh-CN" altLang="en-US" dirty="0"/>
              <a:t>关联查询</a:t>
            </a:r>
            <a:endParaRPr lang="en-US" altLang="zh-CN" dirty="0"/>
          </a:p>
          <a:p>
            <a:r>
              <a:rPr lang="en-US" altLang="zh-CN" dirty="0">
                <a:solidFill>
                  <a:srgbClr val="C00000"/>
                </a:solidFill>
              </a:rPr>
              <a:t>8.1.4 @Query</a:t>
            </a:r>
            <a:r>
              <a:rPr lang="zh-CN" altLang="en-US" dirty="0">
                <a:solidFill>
                  <a:srgbClr val="C00000"/>
                </a:solidFill>
              </a:rPr>
              <a:t>和</a:t>
            </a:r>
            <a:r>
              <a:rPr lang="en-US" altLang="zh-CN" dirty="0">
                <a:solidFill>
                  <a:srgbClr val="C00000"/>
                </a:solidFill>
              </a:rPr>
              <a:t>@Modifying</a:t>
            </a:r>
            <a:r>
              <a:rPr lang="zh-CN" altLang="en-US" dirty="0">
                <a:solidFill>
                  <a:srgbClr val="C00000"/>
                </a:solidFill>
              </a:rPr>
              <a:t>注解</a:t>
            </a:r>
            <a:endParaRPr lang="en-US" altLang="zh-CN" dirty="0">
              <a:solidFill>
                <a:srgbClr val="C00000"/>
              </a:solidFill>
            </a:endParaRPr>
          </a:p>
          <a:p>
            <a:r>
              <a:rPr lang="en-US" altLang="zh-CN" dirty="0"/>
              <a:t>8.1.5 </a:t>
            </a:r>
            <a:r>
              <a:rPr lang="zh-CN" altLang="en-US" dirty="0"/>
              <a:t>排序与分页查询</a:t>
            </a:r>
          </a:p>
        </p:txBody>
      </p:sp>
      <p:sp>
        <p:nvSpPr>
          <p:cNvPr id="4" name="灯片编号占位符 3">
            <a:extLst>
              <a:ext uri="{FF2B5EF4-FFF2-40B4-BE49-F238E27FC236}">
                <a16:creationId xmlns:a16="http://schemas.microsoft.com/office/drawing/2014/main" id="{A191CEC2-D4BA-4FF5-93A3-04F1AFFE2108}"/>
              </a:ext>
            </a:extLst>
          </p:cNvPr>
          <p:cNvSpPr>
            <a:spLocks noGrp="1"/>
          </p:cNvSpPr>
          <p:nvPr>
            <p:ph type="sldNum" sz="quarter" idx="12"/>
          </p:nvPr>
        </p:nvSpPr>
        <p:spPr/>
        <p:txBody>
          <a:bodyPr/>
          <a:lstStyle/>
          <a:p>
            <a:fld id="{8D4D1E41-7A09-AB4A-A4E1-09765ADA2698}" type="slidenum">
              <a:rPr kumimoji="1" lang="zh-CN" altLang="en-US" smtClean="0"/>
              <a:pPr/>
              <a:t>52</a:t>
            </a:fld>
            <a:endParaRPr kumimoji="1" lang="zh-CN" altLang="en-US" dirty="0"/>
          </a:p>
        </p:txBody>
      </p:sp>
    </p:spTree>
    <p:extLst>
      <p:ext uri="{BB962C8B-B14F-4D97-AF65-F5344CB8AC3E}">
        <p14:creationId xmlns:p14="http://schemas.microsoft.com/office/powerpoint/2010/main" val="55072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FFC47-CF1C-4F0A-BB60-ABD246A889C3}"/>
              </a:ext>
            </a:extLst>
          </p:cNvPr>
          <p:cNvSpPr>
            <a:spLocks noGrp="1"/>
          </p:cNvSpPr>
          <p:nvPr>
            <p:ph type="title"/>
          </p:nvPr>
        </p:nvSpPr>
        <p:spPr/>
        <p:txBody>
          <a:bodyPr/>
          <a:lstStyle/>
          <a:p>
            <a:r>
              <a:rPr lang="en-US" altLang="zh-CN" dirty="0"/>
              <a:t>8.1.4 @Query</a:t>
            </a:r>
            <a:r>
              <a:rPr lang="zh-CN" altLang="en-US" dirty="0"/>
              <a:t>和</a:t>
            </a:r>
            <a:r>
              <a:rPr lang="en-US" altLang="zh-CN" dirty="0"/>
              <a:t>@Modifying</a:t>
            </a:r>
            <a:r>
              <a:rPr lang="zh-CN" altLang="en-US" dirty="0"/>
              <a:t>注解</a:t>
            </a:r>
          </a:p>
        </p:txBody>
      </p:sp>
      <p:sp>
        <p:nvSpPr>
          <p:cNvPr id="4" name="灯片编号占位符 3">
            <a:extLst>
              <a:ext uri="{FF2B5EF4-FFF2-40B4-BE49-F238E27FC236}">
                <a16:creationId xmlns:a16="http://schemas.microsoft.com/office/drawing/2014/main" id="{23B36F16-3FDE-4CC8-94D2-6EE3545DAE2C}"/>
              </a:ext>
            </a:extLst>
          </p:cNvPr>
          <p:cNvSpPr>
            <a:spLocks noGrp="1"/>
          </p:cNvSpPr>
          <p:nvPr>
            <p:ph type="sldNum" sz="quarter" idx="12"/>
          </p:nvPr>
        </p:nvSpPr>
        <p:spPr/>
        <p:txBody>
          <a:bodyPr/>
          <a:lstStyle/>
          <a:p>
            <a:fld id="{8D4D1E41-7A09-AB4A-A4E1-09765ADA2698}" type="slidenum">
              <a:rPr kumimoji="1" lang="zh-CN" altLang="en-US" smtClean="0"/>
              <a:pPr/>
              <a:t>53</a:t>
            </a:fld>
            <a:endParaRPr kumimoji="1" lang="zh-CN" altLang="en-US" dirty="0"/>
          </a:p>
        </p:txBody>
      </p:sp>
      <p:sp>
        <p:nvSpPr>
          <p:cNvPr id="5" name="文本框 4">
            <a:extLst>
              <a:ext uri="{FF2B5EF4-FFF2-40B4-BE49-F238E27FC236}">
                <a16:creationId xmlns:a16="http://schemas.microsoft.com/office/drawing/2014/main" id="{BE43CF41-A14E-4859-8E09-B8BC125B25B7}"/>
              </a:ext>
            </a:extLst>
          </p:cNvPr>
          <p:cNvSpPr txBox="1"/>
          <p:nvPr/>
        </p:nvSpPr>
        <p:spPr>
          <a:xfrm>
            <a:off x="804231" y="1509311"/>
            <a:ext cx="9232135" cy="2031325"/>
          </a:xfrm>
          <a:prstGeom prst="rect">
            <a:avLst/>
          </a:prstGeom>
          <a:noFill/>
          <a:ln>
            <a:solidFill>
              <a:srgbClr val="C00000"/>
            </a:solidFill>
          </a:ln>
        </p:spPr>
        <p:txBody>
          <a:bodyPr wrap="square" rtlCol="0">
            <a:spAutoFit/>
          </a:bodyPr>
          <a:lstStyle/>
          <a:p>
            <a:pPr marL="266700" algn="just">
              <a:spcBef>
                <a:spcPts val="600"/>
              </a:spcBef>
              <a:spcAft>
                <a:spcPts val="0"/>
              </a:spcAft>
            </a:pPr>
            <a:r>
              <a:rPr lang="de-DE" altLang="zh-CN" sz="1800" kern="100" dirty="0">
                <a:effectLst/>
                <a:latin typeface="Times New Roman" panose="02020603050405020304" pitchFamily="18" charset="0"/>
                <a:ea typeface="宋体" panose="02010600030101010101" pitchFamily="2" charset="-122"/>
              </a:rPr>
              <a:t>public interface AuthorityRepository extends JpaRepository&lt;Authority, Integer&gt;{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根据用户名查询用户所拥有的权限（关联查询）</a:t>
            </a: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r>
              <a:rPr lang="de-DE" altLang="zh-CN" sz="1800" b="1" kern="100" dirty="0">
                <a:solidFill>
                  <a:srgbClr val="C00000"/>
                </a:solidFill>
                <a:effectLst/>
                <a:latin typeface="Times New Roman" panose="02020603050405020304" pitchFamily="18" charset="0"/>
                <a:ea typeface="宋体" panose="02010600030101010101" pitchFamily="2" charset="-122"/>
              </a:rPr>
              <a:t>@Query</a:t>
            </a:r>
            <a:r>
              <a:rPr lang="de-DE" altLang="zh-CN" sz="1800" kern="100" dirty="0">
                <a:effectLst/>
                <a:latin typeface="Times New Roman" panose="02020603050405020304" pitchFamily="18" charset="0"/>
                <a:ea typeface="宋体" panose="02010600030101010101" pitchFamily="2" charset="-122"/>
              </a:rPr>
              <a:t>("select a from Authority a inner join a.userList u where u.username = ?1")</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public List&lt;Authority&gt; findByUserListUsername(String username);</a:t>
            </a:r>
            <a:endParaRPr lang="zh-CN" altLang="zh-CN" sz="1800" kern="100" dirty="0">
              <a:effectLst/>
              <a:latin typeface="Times New Roman" panose="02020603050405020304" pitchFamily="18" charset="0"/>
              <a:ea typeface="宋体" panose="02010600030101010101" pitchFamily="2" charset="-122"/>
            </a:endParaRPr>
          </a:p>
          <a:p>
            <a:pPr marL="266700" algn="just">
              <a:spcAft>
                <a:spcPts val="600"/>
              </a:spcAft>
            </a:pP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0ADEA78F-F543-4C29-8318-731E908E8C54}"/>
              </a:ext>
            </a:extLst>
          </p:cNvPr>
          <p:cNvSpPr txBox="1"/>
          <p:nvPr/>
        </p:nvSpPr>
        <p:spPr>
          <a:xfrm>
            <a:off x="801846" y="3922005"/>
            <a:ext cx="9232136" cy="646331"/>
          </a:xfrm>
          <a:prstGeom prst="rect">
            <a:avLst/>
          </a:prstGeom>
          <a:noFill/>
          <a:ln>
            <a:solidFill>
              <a:srgbClr val="C00000"/>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a:t>
            </a:r>
            <a:r>
              <a:rPr lang="de-DE" altLang="zh-CN" sz="1800" b="1" kern="100" dirty="0">
                <a:solidFill>
                  <a:srgbClr val="C00000"/>
                </a:solidFill>
                <a:effectLst/>
                <a:latin typeface="Times New Roman" panose="02020603050405020304" pitchFamily="18" charset="0"/>
                <a:ea typeface="宋体" panose="02010600030101010101" pitchFamily="2" charset="-122"/>
              </a:rPr>
              <a:t>@Query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注解可以将</a:t>
            </a:r>
            <a:r>
              <a:rPr lang="de-DE" altLang="zh-CN" sz="1800" b="1" kern="100" dirty="0">
                <a:solidFill>
                  <a:srgbClr val="C00000"/>
                </a:solidFill>
                <a:effectLst/>
                <a:latin typeface="Times New Roman" panose="02020603050405020304" pitchFamily="18" charset="0"/>
                <a:ea typeface="宋体" panose="02010600030101010101" pitchFamily="2" charset="-122"/>
              </a:rPr>
              <a:t>JPQL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语句直接定义在数据访问接口方法上，并且接口方法名不受查询关键字和关联查询命名规范约束。</a:t>
            </a:r>
            <a:endParaRPr lang="zh-CN" altLang="en-US" dirty="0"/>
          </a:p>
        </p:txBody>
      </p:sp>
      <p:cxnSp>
        <p:nvCxnSpPr>
          <p:cNvPr id="8" name="直接箭头连接符 7">
            <a:extLst>
              <a:ext uri="{FF2B5EF4-FFF2-40B4-BE49-F238E27FC236}">
                <a16:creationId xmlns:a16="http://schemas.microsoft.com/office/drawing/2014/main" id="{7585B7A0-9EDB-407D-BEF8-06D925B208D7}"/>
              </a:ext>
            </a:extLst>
          </p:cNvPr>
          <p:cNvCxnSpPr/>
          <p:nvPr/>
        </p:nvCxnSpPr>
        <p:spPr>
          <a:xfrm flipH="1">
            <a:off x="1927952" y="2864386"/>
            <a:ext cx="517793" cy="1057619"/>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4405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B36C5-11C0-4926-AFF2-4E4CB28053D0}"/>
              </a:ext>
            </a:extLst>
          </p:cNvPr>
          <p:cNvSpPr>
            <a:spLocks noGrp="1"/>
          </p:cNvSpPr>
          <p:nvPr>
            <p:ph type="title"/>
          </p:nvPr>
        </p:nvSpPr>
        <p:spPr/>
        <p:txBody>
          <a:bodyPr/>
          <a:lstStyle/>
          <a:p>
            <a:r>
              <a:rPr lang="en-US" altLang="zh-CN" dirty="0"/>
              <a:t>1</a:t>
            </a:r>
            <a:r>
              <a:rPr lang="zh-CN" altLang="en-US" dirty="0"/>
              <a:t>．</a:t>
            </a:r>
            <a:r>
              <a:rPr lang="en-US" altLang="zh-CN" dirty="0"/>
              <a:t>@Query</a:t>
            </a:r>
            <a:r>
              <a:rPr lang="zh-CN" altLang="en-US" dirty="0"/>
              <a:t>注解</a:t>
            </a:r>
          </a:p>
        </p:txBody>
      </p:sp>
      <p:sp>
        <p:nvSpPr>
          <p:cNvPr id="4" name="灯片编号占位符 3">
            <a:extLst>
              <a:ext uri="{FF2B5EF4-FFF2-40B4-BE49-F238E27FC236}">
                <a16:creationId xmlns:a16="http://schemas.microsoft.com/office/drawing/2014/main" id="{790E984F-B187-436C-AED8-4E63AE43651F}"/>
              </a:ext>
            </a:extLst>
          </p:cNvPr>
          <p:cNvSpPr>
            <a:spLocks noGrp="1"/>
          </p:cNvSpPr>
          <p:nvPr>
            <p:ph type="sldNum" sz="quarter" idx="12"/>
          </p:nvPr>
        </p:nvSpPr>
        <p:spPr/>
        <p:txBody>
          <a:bodyPr/>
          <a:lstStyle/>
          <a:p>
            <a:fld id="{8D4D1E41-7A09-AB4A-A4E1-09765ADA2698}" type="slidenum">
              <a:rPr kumimoji="1" lang="zh-CN" altLang="en-US" smtClean="0"/>
              <a:pPr/>
              <a:t>54</a:t>
            </a:fld>
            <a:endParaRPr kumimoji="1" lang="zh-CN" altLang="en-US" dirty="0"/>
          </a:p>
        </p:txBody>
      </p:sp>
      <p:sp>
        <p:nvSpPr>
          <p:cNvPr id="5" name="文本框 4">
            <a:extLst>
              <a:ext uri="{FF2B5EF4-FFF2-40B4-BE49-F238E27FC236}">
                <a16:creationId xmlns:a16="http://schemas.microsoft.com/office/drawing/2014/main" id="{44B7A878-9347-4F18-B3E9-BE4C287D84DC}"/>
              </a:ext>
            </a:extLst>
          </p:cNvPr>
          <p:cNvSpPr txBox="1"/>
          <p:nvPr/>
        </p:nvSpPr>
        <p:spPr>
          <a:xfrm>
            <a:off x="870333" y="1498294"/>
            <a:ext cx="10311787" cy="1477328"/>
          </a:xfrm>
          <a:prstGeom prst="rect">
            <a:avLst/>
          </a:prstGeom>
          <a:noFill/>
          <a:ln>
            <a:solidFill>
              <a:srgbClr val="C00000"/>
            </a:solidFill>
          </a:ln>
        </p:spPr>
        <p:txBody>
          <a:bodyPr wrap="square" rtlCol="0">
            <a:spAutoFit/>
          </a:bodyPr>
          <a:lstStyle/>
          <a:p>
            <a:r>
              <a:rPr lang="en-US" altLang="zh-CN" dirty="0"/>
              <a:t>/**</a:t>
            </a:r>
          </a:p>
          <a:p>
            <a:r>
              <a:rPr lang="en-US" altLang="zh-CN" dirty="0"/>
              <a:t>* </a:t>
            </a:r>
            <a:r>
              <a:rPr lang="zh-CN" altLang="en-US" dirty="0"/>
              <a:t>根据作者</a:t>
            </a:r>
            <a:r>
              <a:rPr lang="en-US" altLang="zh-CN" dirty="0"/>
              <a:t>id</a:t>
            </a:r>
            <a:r>
              <a:rPr lang="zh-CN" altLang="en-US" dirty="0"/>
              <a:t>查询文章信息（标题和内容）</a:t>
            </a:r>
          </a:p>
          <a:p>
            <a:r>
              <a:rPr lang="zh-CN" altLang="en-US" dirty="0"/>
              <a:t> *</a:t>
            </a:r>
            <a:r>
              <a:rPr lang="en-US" altLang="zh-CN" dirty="0"/>
              <a:t>/</a:t>
            </a:r>
          </a:p>
          <a:p>
            <a:r>
              <a:rPr lang="en-US" altLang="zh-CN" b="1" dirty="0">
                <a:solidFill>
                  <a:srgbClr val="C00000"/>
                </a:solidFill>
              </a:rPr>
              <a:t>@Query</a:t>
            </a:r>
            <a:r>
              <a:rPr lang="en-US" altLang="zh-CN" dirty="0"/>
              <a:t>("select new Map(</a:t>
            </a:r>
            <a:r>
              <a:rPr lang="en-US" altLang="zh-CN" dirty="0" err="1"/>
              <a:t>a.title</a:t>
            </a:r>
            <a:r>
              <a:rPr lang="en-US" altLang="zh-CN" dirty="0"/>
              <a:t> as title, </a:t>
            </a:r>
            <a:r>
              <a:rPr lang="en-US" altLang="zh-CN" dirty="0" err="1"/>
              <a:t>a.content</a:t>
            </a:r>
            <a:r>
              <a:rPr lang="en-US" altLang="zh-CN" dirty="0"/>
              <a:t> as content) from Article a where a.author.id = ?1 ")</a:t>
            </a:r>
          </a:p>
          <a:p>
            <a:r>
              <a:rPr lang="en-US" altLang="zh-CN" dirty="0"/>
              <a:t>public </a:t>
            </a:r>
            <a:r>
              <a:rPr lang="en-US" altLang="zh-CN" b="1" dirty="0">
                <a:solidFill>
                  <a:srgbClr val="C00000"/>
                </a:solidFill>
              </a:rPr>
              <a:t>List&lt;Map&lt;String, Object&gt;&gt; </a:t>
            </a:r>
            <a:r>
              <a:rPr lang="en-US" altLang="zh-CN" dirty="0" err="1"/>
              <a:t>findTitleAndContentByAuthorId</a:t>
            </a:r>
            <a:r>
              <a:rPr lang="en-US" altLang="zh-CN" dirty="0"/>
              <a:t>(Integer id);</a:t>
            </a:r>
          </a:p>
        </p:txBody>
      </p:sp>
      <p:sp>
        <p:nvSpPr>
          <p:cNvPr id="6" name="文本框 5">
            <a:extLst>
              <a:ext uri="{FF2B5EF4-FFF2-40B4-BE49-F238E27FC236}">
                <a16:creationId xmlns:a16="http://schemas.microsoft.com/office/drawing/2014/main" id="{74CE3033-743C-4753-B8C9-EA22C153A338}"/>
              </a:ext>
            </a:extLst>
          </p:cNvPr>
          <p:cNvSpPr txBox="1"/>
          <p:nvPr/>
        </p:nvSpPr>
        <p:spPr>
          <a:xfrm>
            <a:off x="870332" y="3172858"/>
            <a:ext cx="10311787" cy="369332"/>
          </a:xfrm>
          <a:prstGeom prst="rect">
            <a:avLst/>
          </a:prstGeom>
          <a:noFill/>
          <a:ln>
            <a:solidFill>
              <a:srgbClr val="C00000"/>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a:t>
            </a:r>
            <a:r>
              <a:rPr lang="de-DE" altLang="zh-CN" sz="1800" b="1" kern="100" dirty="0">
                <a:solidFill>
                  <a:srgbClr val="C00000"/>
                </a:solidFill>
                <a:effectLst/>
                <a:latin typeface="Times New Roman" panose="02020603050405020304" pitchFamily="18" charset="0"/>
                <a:ea typeface="宋体" panose="02010600030101010101" pitchFamily="2" charset="-122"/>
              </a:rPr>
              <a:t>@Query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注解定义</a:t>
            </a:r>
            <a:r>
              <a:rPr lang="de-DE" altLang="zh-CN" sz="1800" b="1" kern="100" dirty="0">
                <a:solidFill>
                  <a:srgbClr val="C00000"/>
                </a:solidFill>
                <a:effectLst/>
                <a:latin typeface="Times New Roman" panose="02020603050405020304" pitchFamily="18" charset="0"/>
                <a:ea typeface="宋体" panose="02010600030101010101" pitchFamily="2" charset="-122"/>
              </a:rPr>
              <a:t>JPQL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语句，可以直接返回</a:t>
            </a:r>
            <a:r>
              <a:rPr lang="de-DE" altLang="zh-CN" sz="1800" b="1" kern="100" dirty="0">
                <a:solidFill>
                  <a:srgbClr val="C00000"/>
                </a:solidFill>
                <a:effectLst/>
                <a:latin typeface="Times New Roman" panose="02020603050405020304" pitchFamily="18" charset="0"/>
                <a:ea typeface="宋体" panose="02010600030101010101" pitchFamily="2" charset="-122"/>
              </a:rPr>
              <a:t>List&lt;Map&lt;String, Object&gt;&gt;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对象。</a:t>
            </a:r>
            <a:endParaRPr lang="zh-CN" altLang="en-US" dirty="0"/>
          </a:p>
        </p:txBody>
      </p:sp>
      <p:cxnSp>
        <p:nvCxnSpPr>
          <p:cNvPr id="8" name="直接箭头连接符 7">
            <a:extLst>
              <a:ext uri="{FF2B5EF4-FFF2-40B4-BE49-F238E27FC236}">
                <a16:creationId xmlns:a16="http://schemas.microsoft.com/office/drawing/2014/main" id="{1174A4B4-C338-4C8A-92E4-DA135358D907}"/>
              </a:ext>
            </a:extLst>
          </p:cNvPr>
          <p:cNvCxnSpPr>
            <a:cxnSpLocks/>
          </p:cNvCxnSpPr>
          <p:nvPr/>
        </p:nvCxnSpPr>
        <p:spPr>
          <a:xfrm>
            <a:off x="3371161" y="2975622"/>
            <a:ext cx="3128791" cy="28537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B944BEDA-DBB2-4197-BD6C-DC0D5E89DC86}"/>
              </a:ext>
            </a:extLst>
          </p:cNvPr>
          <p:cNvSpPr txBox="1"/>
          <p:nvPr/>
        </p:nvSpPr>
        <p:spPr>
          <a:xfrm>
            <a:off x="870332" y="3877937"/>
            <a:ext cx="10311787" cy="1754326"/>
          </a:xfrm>
          <a:prstGeom prst="rect">
            <a:avLst/>
          </a:prstGeom>
          <a:noFill/>
        </p:spPr>
        <p:txBody>
          <a:bodyPr wrap="square" rtlCol="0">
            <a:spAutoFit/>
          </a:bodyPr>
          <a:lstStyle/>
          <a:p>
            <a:r>
              <a:rPr lang="en-US" altLang="zh-CN" dirty="0"/>
              <a:t>/**</a:t>
            </a:r>
          </a:p>
          <a:p>
            <a:r>
              <a:rPr lang="en-US" altLang="zh-CN" dirty="0"/>
              <a:t>* </a:t>
            </a:r>
            <a:r>
              <a:rPr lang="zh-CN" altLang="en-US" dirty="0"/>
              <a:t>根据作者名和作者</a:t>
            </a:r>
            <a:r>
              <a:rPr lang="en-US" altLang="zh-CN" dirty="0"/>
              <a:t>id</a:t>
            </a:r>
            <a:r>
              <a:rPr lang="zh-CN" altLang="en-US" dirty="0"/>
              <a:t>查询文章信息</a:t>
            </a:r>
          </a:p>
          <a:p>
            <a:r>
              <a:rPr lang="zh-CN" altLang="en-US" dirty="0"/>
              <a:t>*</a:t>
            </a:r>
            <a:r>
              <a:rPr lang="en-US" altLang="zh-CN" dirty="0"/>
              <a:t>/</a:t>
            </a:r>
          </a:p>
          <a:p>
            <a:r>
              <a:rPr lang="en-US" altLang="zh-CN" b="1" dirty="0">
                <a:solidFill>
                  <a:srgbClr val="C00000"/>
                </a:solidFill>
              </a:rPr>
              <a:t>@Query</a:t>
            </a:r>
            <a:r>
              <a:rPr lang="en-US" altLang="zh-CN" dirty="0"/>
              <a:t>("select a from Article a where </a:t>
            </a:r>
            <a:r>
              <a:rPr lang="en-US" altLang="zh-CN" dirty="0" err="1"/>
              <a:t>a.author.aname</a:t>
            </a:r>
            <a:r>
              <a:rPr lang="en-US" altLang="zh-CN" dirty="0"/>
              <a:t> = </a:t>
            </a:r>
            <a:r>
              <a:rPr lang="en-US" altLang="zh-CN" b="1" dirty="0">
                <a:solidFill>
                  <a:srgbClr val="C00000"/>
                </a:solidFill>
              </a:rPr>
              <a:t>:aname1 </a:t>
            </a:r>
            <a:r>
              <a:rPr lang="en-US" altLang="zh-CN" dirty="0"/>
              <a:t>and a.author.id = </a:t>
            </a:r>
            <a:r>
              <a:rPr lang="en-US" altLang="zh-CN" b="1" dirty="0">
                <a:solidFill>
                  <a:srgbClr val="C00000"/>
                </a:solidFill>
              </a:rPr>
              <a:t>:id1 </a:t>
            </a:r>
            <a:r>
              <a:rPr lang="en-US" altLang="zh-CN" dirty="0"/>
              <a:t>")</a:t>
            </a:r>
          </a:p>
          <a:p>
            <a:r>
              <a:rPr lang="en-US" altLang="zh-CN" dirty="0"/>
              <a:t>public List&lt;Article&gt; </a:t>
            </a:r>
            <a:r>
              <a:rPr lang="en-US" altLang="zh-CN" dirty="0" err="1"/>
              <a:t>findArticleByAuthorAnameAndId</a:t>
            </a:r>
            <a:r>
              <a:rPr lang="en-US" altLang="zh-CN" dirty="0"/>
              <a:t>(@Param("</a:t>
            </a:r>
            <a:r>
              <a:rPr lang="en-US" altLang="zh-CN" b="1" dirty="0">
                <a:solidFill>
                  <a:srgbClr val="C00000"/>
                </a:solidFill>
              </a:rPr>
              <a:t>aname1</a:t>
            </a:r>
            <a:r>
              <a:rPr lang="en-US" altLang="zh-CN" dirty="0"/>
              <a:t>") String </a:t>
            </a:r>
            <a:r>
              <a:rPr lang="en-US" altLang="zh-CN" dirty="0" err="1"/>
              <a:t>aname</a:t>
            </a:r>
            <a:r>
              <a:rPr lang="en-US" altLang="zh-CN" dirty="0"/>
              <a:t>, @Param("</a:t>
            </a:r>
            <a:r>
              <a:rPr lang="en-US" altLang="zh-CN" b="1" dirty="0">
                <a:solidFill>
                  <a:srgbClr val="C00000"/>
                </a:solidFill>
              </a:rPr>
              <a:t>id1</a:t>
            </a:r>
            <a:r>
              <a:rPr lang="en-US" altLang="zh-CN" dirty="0"/>
              <a:t>") Integer id);</a:t>
            </a:r>
          </a:p>
        </p:txBody>
      </p:sp>
      <p:sp>
        <p:nvSpPr>
          <p:cNvPr id="11" name="文本框 10">
            <a:extLst>
              <a:ext uri="{FF2B5EF4-FFF2-40B4-BE49-F238E27FC236}">
                <a16:creationId xmlns:a16="http://schemas.microsoft.com/office/drawing/2014/main" id="{A9C81EAD-20F9-4C46-82C4-D6F45E8BBAD2}"/>
              </a:ext>
            </a:extLst>
          </p:cNvPr>
          <p:cNvSpPr txBox="1"/>
          <p:nvPr/>
        </p:nvSpPr>
        <p:spPr>
          <a:xfrm>
            <a:off x="870333" y="5791716"/>
            <a:ext cx="10311787" cy="923330"/>
          </a:xfrm>
          <a:prstGeom prst="rect">
            <a:avLst/>
          </a:prstGeom>
          <a:noFill/>
          <a:ln>
            <a:solidFill>
              <a:srgbClr val="C00000"/>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a:t>
            </a:r>
            <a:r>
              <a:rPr lang="de-DE" altLang="zh-CN" sz="1800" b="1" kern="100" dirty="0">
                <a:solidFill>
                  <a:srgbClr val="C00000"/>
                </a:solidFill>
                <a:effectLst/>
                <a:latin typeface="Times New Roman" panose="02020603050405020304" pitchFamily="18" charset="0"/>
                <a:ea typeface="宋体" panose="02010600030101010101" pitchFamily="2" charset="-122"/>
              </a:rPr>
              <a:t>@Query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注解定义</a:t>
            </a:r>
            <a:r>
              <a:rPr lang="de-DE" altLang="zh-CN" sz="1800" b="1" kern="100" dirty="0">
                <a:solidFill>
                  <a:srgbClr val="C00000"/>
                </a:solidFill>
                <a:effectLst/>
                <a:latin typeface="Times New Roman" panose="02020603050405020304" pitchFamily="18" charset="0"/>
                <a:ea typeface="宋体" panose="02010600030101010101" pitchFamily="2" charset="-122"/>
              </a:rPr>
              <a:t>JPQL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语句，之前的方法是使用参数位置（“</a:t>
            </a:r>
            <a:r>
              <a:rPr lang="de-DE"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”指代的是获取方法形参列表中第</a:t>
            </a:r>
            <a:r>
              <a:rPr lang="de-DE"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个参数值，</a:t>
            </a:r>
            <a:r>
              <a:rPr lang="de-DE"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代表的是参数位置，以此类推）来获取参数值。除此之外，</a:t>
            </a:r>
            <a:r>
              <a:rPr lang="de-DE" altLang="zh-CN" sz="1800" b="1" kern="100" dirty="0">
                <a:solidFill>
                  <a:srgbClr val="C00000"/>
                </a:solidFill>
                <a:effectLst/>
                <a:latin typeface="Times New Roman" panose="02020603050405020304" pitchFamily="18" charset="0"/>
                <a:ea typeface="宋体" panose="02010600030101010101" pitchFamily="2" charset="-122"/>
              </a:rPr>
              <a:t>Spring Data JPA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还支持使用名称来获取参数值，使用格式为“</a:t>
            </a:r>
            <a:r>
              <a:rPr lang="de-DE" altLang="zh-CN" sz="1800" b="1" kern="100" dirty="0">
                <a:solidFill>
                  <a:srgbClr val="C00000"/>
                </a:solidFill>
                <a:effectLst/>
                <a:latin typeface="Times New Roman" panose="02020603050405020304" pitchFamily="18" charset="0"/>
                <a:ea typeface="宋体" panose="02010600030101010101" pitchFamily="2" charset="-122"/>
              </a:rPr>
              <a:t>:</a:t>
            </a:r>
            <a:r>
              <a:rPr lang="zh-CN" altLang="zh-CN" sz="1800" b="1"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参数名称</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cxnSp>
        <p:nvCxnSpPr>
          <p:cNvPr id="13" name="直接箭头连接符 12">
            <a:extLst>
              <a:ext uri="{FF2B5EF4-FFF2-40B4-BE49-F238E27FC236}">
                <a16:creationId xmlns:a16="http://schemas.microsoft.com/office/drawing/2014/main" id="{173BC488-93AE-4164-814F-FB0D939490DC}"/>
              </a:ext>
            </a:extLst>
          </p:cNvPr>
          <p:cNvCxnSpPr/>
          <p:nvPr/>
        </p:nvCxnSpPr>
        <p:spPr>
          <a:xfrm flipV="1">
            <a:off x="4990641" y="4960720"/>
            <a:ext cx="1927952" cy="153215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7556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61E4B-8217-48A0-A896-16079F03DCEB}"/>
              </a:ext>
            </a:extLst>
          </p:cNvPr>
          <p:cNvSpPr>
            <a:spLocks noGrp="1"/>
          </p:cNvSpPr>
          <p:nvPr>
            <p:ph type="title"/>
          </p:nvPr>
        </p:nvSpPr>
        <p:spPr/>
        <p:txBody>
          <a:bodyPr/>
          <a:lstStyle/>
          <a:p>
            <a:r>
              <a:rPr lang="en-US" altLang="zh-CN" dirty="0"/>
              <a:t>2</a:t>
            </a:r>
            <a:r>
              <a:rPr lang="zh-CN" altLang="en-US" dirty="0"/>
              <a:t>．</a:t>
            </a:r>
            <a:r>
              <a:rPr lang="en-US" altLang="zh-CN" dirty="0"/>
              <a:t>@Modifying</a:t>
            </a:r>
            <a:r>
              <a:rPr lang="zh-CN" altLang="en-US" dirty="0"/>
              <a:t>注解</a:t>
            </a:r>
          </a:p>
        </p:txBody>
      </p:sp>
      <p:sp>
        <p:nvSpPr>
          <p:cNvPr id="4" name="灯片编号占位符 3">
            <a:extLst>
              <a:ext uri="{FF2B5EF4-FFF2-40B4-BE49-F238E27FC236}">
                <a16:creationId xmlns:a16="http://schemas.microsoft.com/office/drawing/2014/main" id="{7AD1FECB-E121-4C24-8E81-ECF2C1A6E586}"/>
              </a:ext>
            </a:extLst>
          </p:cNvPr>
          <p:cNvSpPr>
            <a:spLocks noGrp="1"/>
          </p:cNvSpPr>
          <p:nvPr>
            <p:ph type="sldNum" sz="quarter" idx="12"/>
          </p:nvPr>
        </p:nvSpPr>
        <p:spPr/>
        <p:txBody>
          <a:bodyPr/>
          <a:lstStyle/>
          <a:p>
            <a:fld id="{8D4D1E41-7A09-AB4A-A4E1-09765ADA2698}" type="slidenum">
              <a:rPr kumimoji="1" lang="zh-CN" altLang="en-US" smtClean="0"/>
              <a:pPr/>
              <a:t>55</a:t>
            </a:fld>
            <a:endParaRPr kumimoji="1" lang="zh-CN" altLang="en-US" dirty="0"/>
          </a:p>
        </p:txBody>
      </p:sp>
      <p:sp>
        <p:nvSpPr>
          <p:cNvPr id="5" name="文本框 4">
            <a:extLst>
              <a:ext uri="{FF2B5EF4-FFF2-40B4-BE49-F238E27FC236}">
                <a16:creationId xmlns:a16="http://schemas.microsoft.com/office/drawing/2014/main" id="{A8993806-1067-40D0-998F-C845D499FA21}"/>
              </a:ext>
            </a:extLst>
          </p:cNvPr>
          <p:cNvSpPr txBox="1"/>
          <p:nvPr/>
        </p:nvSpPr>
        <p:spPr>
          <a:xfrm>
            <a:off x="848300" y="1498294"/>
            <a:ext cx="5772838" cy="2031325"/>
          </a:xfrm>
          <a:prstGeom prst="rect">
            <a:avLst/>
          </a:prstGeom>
          <a:noFill/>
          <a:ln>
            <a:solidFill>
              <a:srgbClr val="C00000"/>
            </a:solidFill>
          </a:ln>
        </p:spPr>
        <p:txBody>
          <a:bodyPr wrap="square" rtlCol="0">
            <a:spAutoFit/>
          </a:bodyPr>
          <a:lstStyle/>
          <a:p>
            <a:pPr algn="just">
              <a:spcBef>
                <a:spcPts val="600"/>
              </a:spcBef>
            </a:pP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algn="just"/>
            <a:r>
              <a:rPr lang="de-DE"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根据作者</a:t>
            </a:r>
            <a:r>
              <a:rPr lang="de-DE" altLang="zh-CN" sz="1800" kern="100" dirty="0">
                <a:effectLst/>
                <a:latin typeface="Times New Roman" panose="02020603050405020304" pitchFamily="18" charset="0"/>
                <a:ea typeface="宋体" panose="02010600030101010101" pitchFamily="2" charset="-122"/>
              </a:rPr>
              <a:t>id</a:t>
            </a:r>
            <a:r>
              <a:rPr lang="zh-CN" altLang="zh-CN" sz="1800" kern="100" dirty="0">
                <a:effectLst/>
                <a:latin typeface="Times New Roman" panose="02020603050405020304" pitchFamily="18" charset="0"/>
                <a:ea typeface="宋体" panose="02010600030101010101" pitchFamily="2" charset="-122"/>
              </a:rPr>
              <a:t>删除作者</a:t>
            </a:r>
          </a:p>
          <a:p>
            <a:pPr algn="just"/>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algn="just"/>
            <a:r>
              <a:rPr lang="de-DE" altLang="zh-CN" sz="1800" kern="100" dirty="0">
                <a:effectLst/>
                <a:latin typeface="Times New Roman" panose="02020603050405020304" pitchFamily="18" charset="0"/>
                <a:ea typeface="宋体" panose="02010600030101010101" pitchFamily="2" charset="-122"/>
              </a:rPr>
              <a:t>@Transactional</a:t>
            </a:r>
            <a:endParaRPr lang="zh-CN" altLang="zh-CN" sz="1800" kern="100" dirty="0">
              <a:effectLst/>
              <a:latin typeface="Times New Roman" panose="02020603050405020304" pitchFamily="18" charset="0"/>
              <a:ea typeface="宋体" panose="02010600030101010101" pitchFamily="2" charset="-122"/>
            </a:endParaRPr>
          </a:p>
          <a:p>
            <a:pPr algn="just"/>
            <a:r>
              <a:rPr lang="de-DE" altLang="zh-CN" sz="1800" b="1" kern="100" dirty="0">
                <a:solidFill>
                  <a:srgbClr val="C00000"/>
                </a:solidFill>
                <a:effectLst/>
                <a:latin typeface="Times New Roman" panose="02020603050405020304" pitchFamily="18" charset="0"/>
                <a:ea typeface="宋体" panose="02010600030101010101" pitchFamily="2" charset="-122"/>
              </a:rPr>
              <a:t>@Modifying</a:t>
            </a:r>
            <a:endParaRPr lang="zh-CN" altLang="zh-CN" sz="1800" b="1" kern="100" dirty="0">
              <a:solidFill>
                <a:srgbClr val="C00000"/>
              </a:solidFill>
              <a:effectLst/>
              <a:latin typeface="Times New Roman" panose="02020603050405020304" pitchFamily="18" charset="0"/>
              <a:ea typeface="宋体" panose="02010600030101010101" pitchFamily="2" charset="-122"/>
            </a:endParaRPr>
          </a:p>
          <a:p>
            <a:pPr algn="just"/>
            <a:r>
              <a:rPr lang="de-DE" altLang="zh-CN" sz="1800" b="1" kern="100" dirty="0">
                <a:solidFill>
                  <a:srgbClr val="C00000"/>
                </a:solidFill>
                <a:effectLst/>
                <a:latin typeface="Times New Roman" panose="02020603050405020304" pitchFamily="18" charset="0"/>
                <a:ea typeface="宋体" panose="02010600030101010101" pitchFamily="2" charset="-122"/>
              </a:rPr>
              <a:t>@Query("delete from Author a where a.id = ?1")</a:t>
            </a:r>
            <a:endParaRPr lang="zh-CN" altLang="zh-CN" sz="1800" b="1" kern="100" dirty="0">
              <a:solidFill>
                <a:srgbClr val="C00000"/>
              </a:solidFill>
              <a:effectLst/>
              <a:latin typeface="Times New Roman" panose="02020603050405020304" pitchFamily="18" charset="0"/>
              <a:ea typeface="宋体" panose="02010600030101010101" pitchFamily="2" charset="-122"/>
            </a:endParaRPr>
          </a:p>
          <a:p>
            <a:pPr algn="just">
              <a:spcAft>
                <a:spcPts val="600"/>
              </a:spcAft>
            </a:pPr>
            <a:r>
              <a:rPr lang="de-DE" altLang="zh-CN" sz="1800" kern="100" dirty="0">
                <a:effectLst/>
                <a:latin typeface="Times New Roman" panose="02020603050405020304" pitchFamily="18" charset="0"/>
                <a:ea typeface="宋体" panose="02010600030101010101" pitchFamily="2" charset="-122"/>
              </a:rPr>
              <a:t>public int deleteAuthorByAuthorId(int id);</a:t>
            </a:r>
            <a:endParaRPr lang="zh-CN" altLang="zh-CN" sz="1800" kern="100" dirty="0">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9D7E9F19-E356-43A0-80EC-88854F7C23BA}"/>
              </a:ext>
            </a:extLst>
          </p:cNvPr>
          <p:cNvSpPr txBox="1"/>
          <p:nvPr/>
        </p:nvSpPr>
        <p:spPr>
          <a:xfrm>
            <a:off x="6907576" y="1744340"/>
            <a:ext cx="4693186" cy="923330"/>
          </a:xfrm>
          <a:prstGeom prst="rect">
            <a:avLst/>
          </a:prstGeom>
          <a:noFill/>
          <a:ln>
            <a:solidFill>
              <a:srgbClr val="C00000"/>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可以使用</a:t>
            </a:r>
            <a:r>
              <a:rPr lang="de-DE" altLang="zh-CN" sz="1800" b="1" kern="100" dirty="0">
                <a:solidFill>
                  <a:srgbClr val="C00000"/>
                </a:solidFill>
                <a:effectLst/>
                <a:latin typeface="Times New Roman" panose="02020603050405020304" pitchFamily="18" charset="0"/>
                <a:ea typeface="宋体" panose="02010600030101010101" pitchFamily="2" charset="-122"/>
              </a:rPr>
              <a:t>@Modifying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de-DE" altLang="zh-CN" sz="1800" b="1" kern="100" dirty="0">
                <a:solidFill>
                  <a:srgbClr val="C00000"/>
                </a:solidFill>
                <a:effectLst/>
                <a:latin typeface="Times New Roman" panose="02020603050405020304" pitchFamily="18" charset="0"/>
                <a:ea typeface="宋体" panose="02010600030101010101" pitchFamily="2" charset="-122"/>
              </a:rPr>
              <a:t>@Query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注解组合定义在数据访问接口方法上，进行更新查询操作</a:t>
            </a:r>
            <a:endParaRPr lang="zh-CN" altLang="en-US" dirty="0"/>
          </a:p>
        </p:txBody>
      </p:sp>
      <p:cxnSp>
        <p:nvCxnSpPr>
          <p:cNvPr id="8" name="直接箭头连接符 7">
            <a:extLst>
              <a:ext uri="{FF2B5EF4-FFF2-40B4-BE49-F238E27FC236}">
                <a16:creationId xmlns:a16="http://schemas.microsoft.com/office/drawing/2014/main" id="{E4337BA1-1444-4C4F-B4B6-F73CFFEA7954}"/>
              </a:ext>
            </a:extLst>
          </p:cNvPr>
          <p:cNvCxnSpPr/>
          <p:nvPr/>
        </p:nvCxnSpPr>
        <p:spPr>
          <a:xfrm flipV="1">
            <a:off x="4142342" y="2016087"/>
            <a:ext cx="3723701" cy="859315"/>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78F70A6-DB72-43E7-99E1-E1A9B18DF76C}"/>
              </a:ext>
            </a:extLst>
          </p:cNvPr>
          <p:cNvSpPr txBox="1"/>
          <p:nvPr/>
        </p:nvSpPr>
        <p:spPr>
          <a:xfrm>
            <a:off x="848300" y="3833870"/>
            <a:ext cx="10752462" cy="1569660"/>
          </a:xfrm>
          <a:prstGeom prst="rect">
            <a:avLst/>
          </a:prstGeom>
          <a:noFill/>
          <a:ln>
            <a:solidFill>
              <a:srgbClr val="C00000"/>
            </a:solidFill>
          </a:ln>
        </p:spPr>
        <p:txBody>
          <a:bodyPr wrap="square" rtlCol="0">
            <a:spAutoFit/>
          </a:bodyPr>
          <a:lstStyle/>
          <a:p>
            <a:pPr indent="266700" algn="just"/>
            <a:r>
              <a:rPr lang="en-US" altLang="zh-CN" sz="2400" kern="100" dirty="0">
                <a:effectLst/>
                <a:latin typeface="微软雅黑" panose="020B0503020204020204" pitchFamily="34" charset="-122"/>
                <a:ea typeface="微软雅黑" panose="020B0503020204020204" pitchFamily="34" charset="-122"/>
              </a:rPr>
              <a:t>    </a:t>
            </a:r>
            <a:r>
              <a:rPr lang="zh-CN" altLang="zh-CN" sz="2400" kern="100" dirty="0">
                <a:effectLst/>
                <a:latin typeface="微软雅黑" panose="020B0503020204020204" pitchFamily="34" charset="-122"/>
                <a:ea typeface="微软雅黑" panose="020B0503020204020204" pitchFamily="34" charset="-122"/>
              </a:rPr>
              <a:t>【</a:t>
            </a:r>
            <a:r>
              <a:rPr lang="zh-CN" altLang="zh-CN" sz="2400" kern="100" dirty="0">
                <a:solidFill>
                  <a:srgbClr val="C00000"/>
                </a:solidFill>
                <a:effectLst/>
                <a:latin typeface="微软雅黑" panose="020B0503020204020204" pitchFamily="34" charset="-122"/>
                <a:ea typeface="微软雅黑" panose="020B0503020204020204" pitchFamily="34" charset="-122"/>
              </a:rPr>
              <a:t>例</a:t>
            </a:r>
            <a:r>
              <a:rPr lang="de-DE" altLang="zh-CN" sz="2400" kern="100" dirty="0">
                <a:solidFill>
                  <a:srgbClr val="C00000"/>
                </a:solidFill>
                <a:effectLst/>
                <a:latin typeface="微软雅黑" panose="020B0503020204020204" pitchFamily="34" charset="-122"/>
                <a:ea typeface="微软雅黑" panose="020B0503020204020204" pitchFamily="34" charset="-122"/>
              </a:rPr>
              <a:t>8-5</a:t>
            </a:r>
            <a:r>
              <a:rPr lang="zh-CN" altLang="zh-CN" sz="2400" kern="100" dirty="0">
                <a:effectLst/>
                <a:latin typeface="微软雅黑" panose="020B0503020204020204" pitchFamily="34" charset="-122"/>
                <a:ea typeface="微软雅黑" panose="020B0503020204020204" pitchFamily="34" charset="-122"/>
              </a:rPr>
              <a:t>】</a:t>
            </a:r>
            <a:r>
              <a:rPr lang="de-DE" altLang="zh-CN" sz="2400" kern="100" dirty="0">
                <a:effectLst/>
                <a:latin typeface="微软雅黑" panose="020B0503020204020204" pitchFamily="34" charset="-122"/>
                <a:ea typeface="微软雅黑" panose="020B0503020204020204" pitchFamily="34" charset="-122"/>
              </a:rPr>
              <a:t>@Query</a:t>
            </a:r>
            <a:r>
              <a:rPr lang="zh-CN" altLang="zh-CN" sz="2400" kern="100" dirty="0">
                <a:effectLst/>
                <a:latin typeface="微软雅黑" panose="020B0503020204020204" pitchFamily="34" charset="-122"/>
                <a:ea typeface="微软雅黑" panose="020B0503020204020204" pitchFamily="34" charset="-122"/>
              </a:rPr>
              <a:t>和</a:t>
            </a:r>
            <a:r>
              <a:rPr lang="de-DE" altLang="zh-CN" sz="2400" kern="100" dirty="0">
                <a:effectLst/>
                <a:latin typeface="微软雅黑" panose="020B0503020204020204" pitchFamily="34" charset="-122"/>
                <a:ea typeface="微软雅黑" panose="020B0503020204020204" pitchFamily="34" charset="-122"/>
              </a:rPr>
              <a:t>@Modifying</a:t>
            </a:r>
            <a:r>
              <a:rPr lang="zh-CN" altLang="zh-CN" sz="2400" kern="100" dirty="0">
                <a:effectLst/>
                <a:latin typeface="微软雅黑" panose="020B0503020204020204" pitchFamily="34" charset="-122"/>
                <a:ea typeface="微软雅黑" panose="020B0503020204020204" pitchFamily="34" charset="-122"/>
              </a:rPr>
              <a:t>注解的使用方法。</a:t>
            </a:r>
          </a:p>
          <a:p>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首先，为【例</a:t>
            </a:r>
            <a:r>
              <a:rPr lang="de-DE" altLang="zh-CN" sz="2400" kern="100" dirty="0">
                <a:effectLst/>
                <a:latin typeface="微软雅黑" panose="020B0503020204020204" pitchFamily="34" charset="-122"/>
                <a:ea typeface="微软雅黑" panose="020B0503020204020204" pitchFamily="34" charset="-122"/>
              </a:rPr>
              <a:t>8-5</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】创建基于</a:t>
            </a:r>
            <a:r>
              <a:rPr lang="de-DE" altLang="zh-CN" sz="2400" kern="100" dirty="0">
                <a:effectLst/>
                <a:latin typeface="微软雅黑" panose="020B0503020204020204" pitchFamily="34" charset="-122"/>
                <a:ea typeface="微软雅黑" panose="020B0503020204020204" pitchFamily="34" charset="-122"/>
              </a:rPr>
              <a:t>Spring Data JPA</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依赖的</a:t>
            </a:r>
            <a:r>
              <a:rPr lang="de-DE" altLang="zh-CN" sz="2400" kern="100" dirty="0">
                <a:effectLst/>
                <a:latin typeface="微软雅黑" panose="020B0503020204020204" pitchFamily="34" charset="-122"/>
                <a:ea typeface="微软雅黑" panose="020B0503020204020204" pitchFamily="34" charset="-122"/>
              </a:rPr>
              <a:t>Spring Boot Web</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应用</a:t>
            </a:r>
            <a:r>
              <a:rPr lang="de-DE" altLang="zh-CN" sz="2400" kern="100" dirty="0">
                <a:effectLst/>
                <a:latin typeface="微软雅黑" panose="020B0503020204020204" pitchFamily="34" charset="-122"/>
                <a:ea typeface="微软雅黑" panose="020B0503020204020204" pitchFamily="34" charset="-122"/>
              </a:rPr>
              <a:t>ch8_3</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de-DE" altLang="zh-CN" sz="2400" kern="100" dirty="0">
                <a:effectLst/>
                <a:latin typeface="微软雅黑" panose="020B0503020204020204" pitchFamily="34" charset="-122"/>
                <a:ea typeface="微软雅黑" panose="020B0503020204020204" pitchFamily="34" charset="-122"/>
              </a:rPr>
              <a:t>ch6_3</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应用的数据库、</a:t>
            </a:r>
            <a:r>
              <a:rPr lang="de-DE" altLang="zh-CN" sz="2400" kern="100" dirty="0">
                <a:effectLst/>
                <a:latin typeface="微软雅黑" panose="020B0503020204020204" pitchFamily="34" charset="-122"/>
                <a:ea typeface="微软雅黑" panose="020B0503020204020204" pitchFamily="34" charset="-122"/>
              </a:rPr>
              <a:t>pom.xml</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以及</a:t>
            </a:r>
            <a:r>
              <a:rPr lang="de-DE" altLang="zh-CN" sz="2400" kern="100" dirty="0">
                <a:effectLst/>
                <a:latin typeface="微软雅黑" panose="020B0503020204020204" pitchFamily="34" charset="-122"/>
                <a:ea typeface="微软雅黑" panose="020B0503020204020204" pitchFamily="34" charset="-122"/>
              </a:rPr>
              <a:t>application.properties</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与</a:t>
            </a:r>
            <a:r>
              <a:rPr lang="de-DE" altLang="zh-CN" sz="2400" kern="100" dirty="0">
                <a:effectLst/>
                <a:latin typeface="微软雅黑" panose="020B0503020204020204" pitchFamily="34" charset="-122"/>
                <a:ea typeface="微软雅黑" panose="020B0503020204020204" pitchFamily="34" charset="-122"/>
              </a:rPr>
              <a:t>ch8_2</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应用基本一样，不再赘述。</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93829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9AF4FB-41EB-4459-8472-2B4023095389}"/>
              </a:ext>
            </a:extLst>
          </p:cNvPr>
          <p:cNvSpPr>
            <a:spLocks noGrp="1"/>
          </p:cNvSpPr>
          <p:nvPr>
            <p:ph type="title"/>
          </p:nvPr>
        </p:nvSpPr>
        <p:spPr/>
        <p:txBody>
          <a:bodyPr/>
          <a:lstStyle/>
          <a:p>
            <a:r>
              <a:rPr lang="en-US" altLang="zh-CN" dirty="0"/>
              <a:t>1</a:t>
            </a:r>
            <a:r>
              <a:rPr lang="zh-CN" altLang="en-US" dirty="0"/>
              <a:t>）创建持久化实体类</a:t>
            </a:r>
          </a:p>
        </p:txBody>
      </p:sp>
      <p:sp>
        <p:nvSpPr>
          <p:cNvPr id="3" name="内容占位符 2">
            <a:extLst>
              <a:ext uri="{FF2B5EF4-FFF2-40B4-BE49-F238E27FC236}">
                <a16:creationId xmlns:a16="http://schemas.microsoft.com/office/drawing/2014/main" id="{932E7C4B-1D20-4F75-84E8-D8584EE3DB97}"/>
              </a:ext>
            </a:extLst>
          </p:cNvPr>
          <p:cNvSpPr>
            <a:spLocks noGrp="1"/>
          </p:cNvSpPr>
          <p:nvPr>
            <p:ph idx="1"/>
          </p:nvPr>
        </p:nvSpPr>
        <p:spPr/>
        <p:txBody>
          <a:bodyPr/>
          <a:lstStyle/>
          <a:p>
            <a:r>
              <a:rPr lang="zh-CN" altLang="en-US" dirty="0"/>
              <a:t>创建名为</a:t>
            </a:r>
            <a:r>
              <a:rPr lang="en-US" altLang="zh-CN" dirty="0"/>
              <a:t>com.ch.ch8_3.entity</a:t>
            </a:r>
            <a:r>
              <a:rPr lang="zh-CN" altLang="en-US" dirty="0"/>
              <a:t>的包，并在该包中创建名为</a:t>
            </a:r>
            <a:r>
              <a:rPr lang="en-US" altLang="zh-CN" dirty="0">
                <a:solidFill>
                  <a:srgbClr val="C00000"/>
                </a:solidFill>
              </a:rPr>
              <a:t>Article</a:t>
            </a:r>
            <a:r>
              <a:rPr lang="zh-CN" altLang="en-US" dirty="0"/>
              <a:t>和</a:t>
            </a:r>
            <a:r>
              <a:rPr lang="en-US" altLang="zh-CN" dirty="0">
                <a:solidFill>
                  <a:srgbClr val="C00000"/>
                </a:solidFill>
              </a:rPr>
              <a:t>Author</a:t>
            </a:r>
            <a:r>
              <a:rPr lang="zh-CN" altLang="en-US" dirty="0"/>
              <a:t>的持久化实体类。具体代码分别与</a:t>
            </a:r>
            <a:r>
              <a:rPr lang="en-US" altLang="zh-CN" dirty="0">
                <a:solidFill>
                  <a:srgbClr val="C00000"/>
                </a:solidFill>
              </a:rPr>
              <a:t>ch8_2</a:t>
            </a:r>
            <a:r>
              <a:rPr lang="zh-CN" altLang="en-US" dirty="0"/>
              <a:t>应用的</a:t>
            </a:r>
            <a:r>
              <a:rPr lang="en-US" altLang="zh-CN" dirty="0"/>
              <a:t>Article</a:t>
            </a:r>
            <a:r>
              <a:rPr lang="zh-CN" altLang="en-US" dirty="0"/>
              <a:t>和</a:t>
            </a:r>
            <a:r>
              <a:rPr lang="en-US" altLang="zh-CN" dirty="0"/>
              <a:t>Author</a:t>
            </a:r>
            <a:r>
              <a:rPr lang="zh-CN" altLang="en-US" dirty="0"/>
              <a:t>的代码一样，不再赘述。</a:t>
            </a:r>
          </a:p>
        </p:txBody>
      </p:sp>
      <p:sp>
        <p:nvSpPr>
          <p:cNvPr id="4" name="灯片编号占位符 3">
            <a:extLst>
              <a:ext uri="{FF2B5EF4-FFF2-40B4-BE49-F238E27FC236}">
                <a16:creationId xmlns:a16="http://schemas.microsoft.com/office/drawing/2014/main" id="{F1377BB1-BEDB-4ED7-A581-CDD1E3EC1A93}"/>
              </a:ext>
            </a:extLst>
          </p:cNvPr>
          <p:cNvSpPr>
            <a:spLocks noGrp="1"/>
          </p:cNvSpPr>
          <p:nvPr>
            <p:ph type="sldNum" sz="quarter" idx="12"/>
          </p:nvPr>
        </p:nvSpPr>
        <p:spPr/>
        <p:txBody>
          <a:bodyPr/>
          <a:lstStyle/>
          <a:p>
            <a:fld id="{8D4D1E41-7A09-AB4A-A4E1-09765ADA2698}" type="slidenum">
              <a:rPr kumimoji="1" lang="zh-CN" altLang="en-US" smtClean="0"/>
              <a:pPr/>
              <a:t>56</a:t>
            </a:fld>
            <a:endParaRPr kumimoji="1" lang="zh-CN" altLang="en-US" dirty="0"/>
          </a:p>
        </p:txBody>
      </p:sp>
    </p:spTree>
    <p:extLst>
      <p:ext uri="{BB962C8B-B14F-4D97-AF65-F5344CB8AC3E}">
        <p14:creationId xmlns:p14="http://schemas.microsoft.com/office/powerpoint/2010/main" val="40516650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F8F022-6C81-4C40-B629-BFB41A34264F}"/>
              </a:ext>
            </a:extLst>
          </p:cNvPr>
          <p:cNvSpPr>
            <a:spLocks noGrp="1"/>
          </p:cNvSpPr>
          <p:nvPr>
            <p:ph type="title"/>
          </p:nvPr>
        </p:nvSpPr>
        <p:spPr/>
        <p:txBody>
          <a:bodyPr/>
          <a:lstStyle/>
          <a:p>
            <a:r>
              <a:rPr lang="en-US" altLang="zh-CN" dirty="0"/>
              <a:t>2</a:t>
            </a:r>
            <a:r>
              <a:rPr lang="zh-CN" altLang="en-US" dirty="0"/>
              <a:t>）创建数据访问层</a:t>
            </a:r>
          </a:p>
        </p:txBody>
      </p:sp>
      <p:sp>
        <p:nvSpPr>
          <p:cNvPr id="4" name="灯片编号占位符 3">
            <a:extLst>
              <a:ext uri="{FF2B5EF4-FFF2-40B4-BE49-F238E27FC236}">
                <a16:creationId xmlns:a16="http://schemas.microsoft.com/office/drawing/2014/main" id="{08D3F902-1659-4CEB-8612-95114DC8D501}"/>
              </a:ext>
            </a:extLst>
          </p:cNvPr>
          <p:cNvSpPr>
            <a:spLocks noGrp="1"/>
          </p:cNvSpPr>
          <p:nvPr>
            <p:ph type="sldNum" sz="quarter" idx="12"/>
          </p:nvPr>
        </p:nvSpPr>
        <p:spPr/>
        <p:txBody>
          <a:bodyPr/>
          <a:lstStyle/>
          <a:p>
            <a:fld id="{8D4D1E41-7A09-AB4A-A4E1-09765ADA2698}" type="slidenum">
              <a:rPr kumimoji="1" lang="zh-CN" altLang="en-US" smtClean="0"/>
              <a:pPr/>
              <a:t>57</a:t>
            </a:fld>
            <a:endParaRPr kumimoji="1" lang="zh-CN" altLang="en-US" dirty="0"/>
          </a:p>
        </p:txBody>
      </p:sp>
      <p:sp>
        <p:nvSpPr>
          <p:cNvPr id="5" name="文本框 4">
            <a:extLst>
              <a:ext uri="{FF2B5EF4-FFF2-40B4-BE49-F238E27FC236}">
                <a16:creationId xmlns:a16="http://schemas.microsoft.com/office/drawing/2014/main" id="{03EE4C7F-C5C6-4679-8351-2CEA9D83AF3B}"/>
              </a:ext>
            </a:extLst>
          </p:cNvPr>
          <p:cNvSpPr txBox="1"/>
          <p:nvPr/>
        </p:nvSpPr>
        <p:spPr>
          <a:xfrm>
            <a:off x="86299" y="1344201"/>
            <a:ext cx="12019402" cy="5355312"/>
          </a:xfrm>
          <a:prstGeom prst="rect">
            <a:avLst/>
          </a:prstGeom>
          <a:noFill/>
          <a:ln>
            <a:solidFill>
              <a:srgbClr val="C00000"/>
            </a:solidFill>
          </a:ln>
        </p:spPr>
        <p:txBody>
          <a:bodyPr wrap="square" rtlCol="0">
            <a:spAutoFit/>
          </a:bodyPr>
          <a:lstStyle/>
          <a:p>
            <a:pPr indent="266700" algn="just">
              <a:spcBef>
                <a:spcPts val="600"/>
              </a:spcBef>
            </a:pPr>
            <a:r>
              <a:rPr lang="de-DE" altLang="zh-CN" sz="1800" kern="100" dirty="0">
                <a:effectLst/>
                <a:latin typeface="Times New Roman" panose="02020603050405020304" pitchFamily="18" charset="0"/>
                <a:ea typeface="宋体" panose="02010600030101010101" pitchFamily="2" charset="-122"/>
              </a:rPr>
              <a:t>public interface ArticleRepository extends JpaRepository&lt;Article, Integer&gt;{</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根据作者</a:t>
            </a:r>
            <a:r>
              <a:rPr lang="de-DE" altLang="zh-CN" sz="1800" kern="100" dirty="0">
                <a:effectLst/>
                <a:latin typeface="Times New Roman" panose="02020603050405020304" pitchFamily="18" charset="0"/>
                <a:ea typeface="宋体" panose="02010600030101010101" pitchFamily="2" charset="-122"/>
              </a:rPr>
              <a:t>id</a:t>
            </a:r>
            <a:r>
              <a:rPr lang="zh-CN" altLang="zh-CN" sz="1800" kern="100" dirty="0">
                <a:effectLst/>
                <a:latin typeface="Times New Roman" panose="02020603050405020304" pitchFamily="18" charset="0"/>
                <a:ea typeface="宋体" panose="02010600030101010101" pitchFamily="2" charset="-122"/>
              </a:rPr>
              <a:t>查询文章信息（标题和内容）</a:t>
            </a:r>
          </a:p>
          <a:p>
            <a:pPr indent="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t>
            </a:r>
            <a:r>
              <a:rPr lang="de-DE" altLang="zh-CN" sz="1800" b="1" kern="100" dirty="0">
                <a:solidFill>
                  <a:srgbClr val="C00000"/>
                </a:solidFill>
                <a:effectLst/>
                <a:latin typeface="Times New Roman" panose="02020603050405020304" pitchFamily="18" charset="0"/>
                <a:ea typeface="宋体" panose="02010600030101010101" pitchFamily="2" charset="-122"/>
              </a:rPr>
              <a:t>@Query("select new Map(a.title as title, a.content as content) from Article a where a.author.id = ?1 ")</a:t>
            </a:r>
            <a:endParaRPr lang="zh-CN" altLang="zh-CN" sz="1800" b="1" kern="100" dirty="0">
              <a:solidFill>
                <a:srgbClr val="C00000"/>
              </a:solidFill>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public List&lt;Map&lt;String, Object&gt;&gt; findTitleAndContentByAuthorId(Integer id);</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根据作者名和作者</a:t>
            </a:r>
            <a:r>
              <a:rPr lang="de-DE" altLang="zh-CN" sz="1800" kern="100" dirty="0">
                <a:effectLst/>
                <a:latin typeface="Times New Roman" panose="02020603050405020304" pitchFamily="18" charset="0"/>
                <a:ea typeface="宋体" panose="02010600030101010101" pitchFamily="2" charset="-122"/>
              </a:rPr>
              <a:t>id</a:t>
            </a:r>
            <a:r>
              <a:rPr lang="zh-CN" altLang="zh-CN" sz="1800" kern="100" dirty="0">
                <a:effectLst/>
                <a:latin typeface="Times New Roman" panose="02020603050405020304" pitchFamily="18" charset="0"/>
                <a:ea typeface="宋体" panose="02010600030101010101" pitchFamily="2" charset="-122"/>
              </a:rPr>
              <a:t>查询文章信息</a:t>
            </a:r>
          </a:p>
          <a:p>
            <a:pPr indent="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t>
            </a:r>
            <a:r>
              <a:rPr lang="de-DE" altLang="zh-CN" sz="1800" b="1" kern="100" dirty="0">
                <a:solidFill>
                  <a:srgbClr val="C00000"/>
                </a:solidFill>
                <a:effectLst/>
                <a:latin typeface="Times New Roman" panose="02020603050405020304" pitchFamily="18" charset="0"/>
                <a:ea typeface="宋体" panose="02010600030101010101" pitchFamily="2" charset="-122"/>
              </a:rPr>
              <a:t>@Query("select a from Article a where a.author.aname = :aname1 and a.author.id = :id1 ")</a:t>
            </a:r>
            <a:endParaRPr lang="zh-CN" altLang="zh-CN" sz="1800" b="1" kern="100" dirty="0">
              <a:solidFill>
                <a:srgbClr val="C00000"/>
              </a:solidFill>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public List&lt;Article&gt; findArticleByAuthorAnameAndId(@Param("aname1") String aname, @Param("id1") Integer id);</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根据作者</a:t>
            </a:r>
            <a:r>
              <a:rPr lang="de-DE" altLang="zh-CN" sz="1800" kern="100" dirty="0">
                <a:effectLst/>
                <a:latin typeface="Times New Roman" panose="02020603050405020304" pitchFamily="18" charset="0"/>
                <a:ea typeface="宋体" panose="02010600030101010101" pitchFamily="2" charset="-122"/>
              </a:rPr>
              <a:t>id</a:t>
            </a:r>
            <a:r>
              <a:rPr lang="zh-CN" altLang="zh-CN" sz="1800" kern="100" dirty="0">
                <a:effectLst/>
                <a:latin typeface="Times New Roman" panose="02020603050405020304" pitchFamily="18" charset="0"/>
                <a:ea typeface="宋体" panose="02010600030101010101" pitchFamily="2" charset="-122"/>
              </a:rPr>
              <a:t>删除作者对应的文章</a:t>
            </a:r>
          </a:p>
          <a:p>
            <a:pPr indent="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@Transactional</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t>
            </a:r>
            <a:r>
              <a:rPr lang="de-DE" altLang="zh-CN" sz="1800" b="1" kern="100" dirty="0">
                <a:solidFill>
                  <a:srgbClr val="C00000"/>
                </a:solidFill>
                <a:effectLst/>
                <a:latin typeface="Times New Roman" panose="02020603050405020304" pitchFamily="18" charset="0"/>
                <a:ea typeface="宋体" panose="02010600030101010101" pitchFamily="2" charset="-122"/>
              </a:rPr>
              <a:t>@Modifying</a:t>
            </a:r>
            <a:endParaRPr lang="zh-CN" altLang="zh-CN" sz="1800" b="1" kern="100" dirty="0">
              <a:solidFill>
                <a:srgbClr val="C00000"/>
              </a:solidFill>
              <a:effectLst/>
              <a:latin typeface="Times New Roman" panose="02020603050405020304" pitchFamily="18" charset="0"/>
              <a:ea typeface="宋体" panose="02010600030101010101" pitchFamily="2" charset="-122"/>
            </a:endParaRPr>
          </a:p>
          <a:p>
            <a:pPr indent="266700" algn="just"/>
            <a:r>
              <a:rPr lang="de-DE" altLang="zh-CN" sz="1800" b="1" kern="100" dirty="0">
                <a:solidFill>
                  <a:srgbClr val="C00000"/>
                </a:solidFill>
                <a:effectLst/>
                <a:latin typeface="Times New Roman" panose="02020603050405020304" pitchFamily="18" charset="0"/>
                <a:ea typeface="宋体" panose="02010600030101010101" pitchFamily="2" charset="-122"/>
              </a:rPr>
              <a:t>	@Query("delete from Article a where a.author.id = :id1 ")</a:t>
            </a:r>
            <a:endParaRPr lang="zh-CN" altLang="zh-CN" sz="1800" b="1" kern="100" dirty="0">
              <a:solidFill>
                <a:srgbClr val="C00000"/>
              </a:solidFill>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public int deleteArticleByAuthorId(@Param("id1") Integer id);</a:t>
            </a:r>
            <a:endParaRPr lang="zh-CN" altLang="zh-CN" sz="1800" kern="100" dirty="0">
              <a:effectLst/>
              <a:latin typeface="Times New Roman" panose="02020603050405020304" pitchFamily="18" charset="0"/>
              <a:ea typeface="宋体" panose="02010600030101010101" pitchFamily="2" charset="-122"/>
            </a:endParaRPr>
          </a:p>
          <a:p>
            <a:pPr indent="266700" algn="just">
              <a:spcAft>
                <a:spcPts val="600"/>
              </a:spcAft>
            </a:pP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5297991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E8266-B3E6-4EE4-B4E7-E5C5FC622F4F}"/>
              </a:ext>
            </a:extLst>
          </p:cNvPr>
          <p:cNvSpPr>
            <a:spLocks noGrp="1"/>
          </p:cNvSpPr>
          <p:nvPr>
            <p:ph type="title"/>
          </p:nvPr>
        </p:nvSpPr>
        <p:spPr/>
        <p:txBody>
          <a:bodyPr/>
          <a:lstStyle/>
          <a:p>
            <a:r>
              <a:rPr lang="en-US" altLang="zh-CN" dirty="0"/>
              <a:t>2</a:t>
            </a:r>
            <a:r>
              <a:rPr lang="zh-CN" altLang="en-US" dirty="0"/>
              <a:t>）创建数据访问层</a:t>
            </a:r>
          </a:p>
        </p:txBody>
      </p:sp>
      <p:sp>
        <p:nvSpPr>
          <p:cNvPr id="4" name="灯片编号占位符 3">
            <a:extLst>
              <a:ext uri="{FF2B5EF4-FFF2-40B4-BE49-F238E27FC236}">
                <a16:creationId xmlns:a16="http://schemas.microsoft.com/office/drawing/2014/main" id="{D63EAD11-A27F-4AC5-8BBF-57AE165DF982}"/>
              </a:ext>
            </a:extLst>
          </p:cNvPr>
          <p:cNvSpPr>
            <a:spLocks noGrp="1"/>
          </p:cNvSpPr>
          <p:nvPr>
            <p:ph type="sldNum" sz="quarter" idx="12"/>
          </p:nvPr>
        </p:nvSpPr>
        <p:spPr/>
        <p:txBody>
          <a:bodyPr/>
          <a:lstStyle/>
          <a:p>
            <a:fld id="{8D4D1E41-7A09-AB4A-A4E1-09765ADA2698}" type="slidenum">
              <a:rPr kumimoji="1" lang="zh-CN" altLang="en-US" smtClean="0"/>
              <a:pPr/>
              <a:t>58</a:t>
            </a:fld>
            <a:endParaRPr kumimoji="1" lang="zh-CN" altLang="en-US" dirty="0"/>
          </a:p>
        </p:txBody>
      </p:sp>
      <p:sp>
        <p:nvSpPr>
          <p:cNvPr id="5" name="文本框 4">
            <a:extLst>
              <a:ext uri="{FF2B5EF4-FFF2-40B4-BE49-F238E27FC236}">
                <a16:creationId xmlns:a16="http://schemas.microsoft.com/office/drawing/2014/main" id="{C155FA54-A9CF-44C5-A445-29F1198DA080}"/>
              </a:ext>
            </a:extLst>
          </p:cNvPr>
          <p:cNvSpPr txBox="1"/>
          <p:nvPr/>
        </p:nvSpPr>
        <p:spPr>
          <a:xfrm>
            <a:off x="683046" y="1498294"/>
            <a:ext cx="9816029" cy="2031325"/>
          </a:xfrm>
          <a:prstGeom prst="rect">
            <a:avLst/>
          </a:prstGeom>
          <a:noFill/>
          <a:ln>
            <a:solidFill>
              <a:srgbClr val="C00000"/>
            </a:solidFill>
          </a:ln>
        </p:spPr>
        <p:txBody>
          <a:bodyPr wrap="square" rtlCol="0">
            <a:spAutoFit/>
          </a:bodyPr>
          <a:lstStyle/>
          <a:p>
            <a:pPr indent="266700" algn="just">
              <a:spcBef>
                <a:spcPts val="600"/>
              </a:spcBef>
            </a:pPr>
            <a:r>
              <a:rPr lang="de-DE" altLang="zh-CN" sz="1800" kern="100" dirty="0">
                <a:effectLst/>
                <a:latin typeface="Times New Roman" panose="02020603050405020304" pitchFamily="18" charset="0"/>
                <a:ea typeface="宋体" panose="02010600030101010101" pitchFamily="2" charset="-122"/>
              </a:rPr>
              <a:t>public interface AuthorRepository extends JpaRepository&lt;Author, Integer&gt;{</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根据文章标题包含的内容，查询作者（关联查询）</a:t>
            </a:r>
          </a:p>
          <a:p>
            <a:pPr indent="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t>
            </a:r>
            <a:r>
              <a:rPr lang="de-DE" altLang="zh-CN" sz="1800" b="1" kern="100" dirty="0">
                <a:solidFill>
                  <a:srgbClr val="C00000"/>
                </a:solidFill>
                <a:effectLst/>
                <a:latin typeface="Times New Roman" panose="02020603050405020304" pitchFamily="18" charset="0"/>
                <a:ea typeface="宋体" panose="02010600030101010101" pitchFamily="2" charset="-122"/>
              </a:rPr>
              <a:t>@Query("select a from Author a  inner join a.articleList t where t.title like %?1%" )</a:t>
            </a:r>
            <a:endParaRPr lang="zh-CN" altLang="zh-CN" sz="1800" b="1" kern="100" dirty="0">
              <a:solidFill>
                <a:srgbClr val="C00000"/>
              </a:solidFill>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public Author findAuthorByArticleListtitleContaining(String title);</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14233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60479-2613-4C6A-8556-5062555F43C3}"/>
              </a:ext>
            </a:extLst>
          </p:cNvPr>
          <p:cNvSpPr>
            <a:spLocks noGrp="1"/>
          </p:cNvSpPr>
          <p:nvPr>
            <p:ph type="title"/>
          </p:nvPr>
        </p:nvSpPr>
        <p:spPr/>
        <p:txBody>
          <a:bodyPr/>
          <a:lstStyle/>
          <a:p>
            <a:r>
              <a:rPr lang="en-US" altLang="zh-CN" dirty="0"/>
              <a:t>8.1.1 Spring Boot</a:t>
            </a:r>
            <a:r>
              <a:rPr lang="zh-CN" altLang="en-US" dirty="0"/>
              <a:t>的支持</a:t>
            </a:r>
          </a:p>
        </p:txBody>
      </p:sp>
      <p:sp>
        <p:nvSpPr>
          <p:cNvPr id="3" name="内容占位符 2">
            <a:extLst>
              <a:ext uri="{FF2B5EF4-FFF2-40B4-BE49-F238E27FC236}">
                <a16:creationId xmlns:a16="http://schemas.microsoft.com/office/drawing/2014/main" id="{10873983-57A5-4E5E-A82F-3E861DB65915}"/>
              </a:ext>
            </a:extLst>
          </p:cNvPr>
          <p:cNvSpPr>
            <a:spLocks noGrp="1"/>
          </p:cNvSpPr>
          <p:nvPr>
            <p:ph idx="1"/>
          </p:nvPr>
        </p:nvSpPr>
        <p:spPr/>
        <p:txBody>
          <a:bodyPr/>
          <a:lstStyle/>
          <a:p>
            <a:r>
              <a:rPr lang="zh-CN" altLang="en-US" dirty="0"/>
              <a:t>在</a:t>
            </a:r>
            <a:r>
              <a:rPr lang="en-US" altLang="zh-CN" dirty="0"/>
              <a:t>Spring Boot</a:t>
            </a:r>
            <a:r>
              <a:rPr lang="zh-CN" altLang="en-US" dirty="0"/>
              <a:t>应用中，如果需要使用</a:t>
            </a:r>
            <a:r>
              <a:rPr lang="en-US" altLang="zh-CN" dirty="0">
                <a:solidFill>
                  <a:srgbClr val="C00000"/>
                </a:solidFill>
              </a:rPr>
              <a:t>Spring Data JPA</a:t>
            </a:r>
            <a:r>
              <a:rPr lang="zh-CN" altLang="en-US" dirty="0"/>
              <a:t>访问数据库，那么我们可以通过</a:t>
            </a:r>
            <a:r>
              <a:rPr lang="en-US" altLang="zh-CN" dirty="0"/>
              <a:t>STS</a:t>
            </a:r>
            <a:r>
              <a:rPr lang="zh-CN" altLang="en-US" dirty="0"/>
              <a:t>创建</a:t>
            </a:r>
            <a:r>
              <a:rPr lang="en-US" altLang="zh-CN" dirty="0"/>
              <a:t>Spring Boot</a:t>
            </a:r>
            <a:r>
              <a:rPr lang="zh-CN" altLang="en-US" dirty="0"/>
              <a:t>应用时选择</a:t>
            </a:r>
            <a:r>
              <a:rPr lang="en-US" altLang="zh-CN" dirty="0">
                <a:solidFill>
                  <a:srgbClr val="C00000"/>
                </a:solidFill>
              </a:rPr>
              <a:t>Spring Data JPA</a:t>
            </a:r>
            <a:r>
              <a:rPr lang="zh-CN" altLang="en-US" dirty="0"/>
              <a:t>模块依赖。</a:t>
            </a:r>
          </a:p>
        </p:txBody>
      </p:sp>
      <p:sp>
        <p:nvSpPr>
          <p:cNvPr id="4" name="灯片编号占位符 3">
            <a:extLst>
              <a:ext uri="{FF2B5EF4-FFF2-40B4-BE49-F238E27FC236}">
                <a16:creationId xmlns:a16="http://schemas.microsoft.com/office/drawing/2014/main" id="{245D072F-D16F-4823-8F8E-803FE43EC625}"/>
              </a:ext>
            </a:extLst>
          </p:cNvPr>
          <p:cNvSpPr>
            <a:spLocks noGrp="1"/>
          </p:cNvSpPr>
          <p:nvPr>
            <p:ph type="sldNum" sz="quarter" idx="12"/>
          </p:nvPr>
        </p:nvSpPr>
        <p:spPr/>
        <p:txBody>
          <a:bodyPr/>
          <a:lstStyle/>
          <a:p>
            <a:fld id="{8D4D1E41-7A09-AB4A-A4E1-09765ADA2698}" type="slidenum">
              <a:rPr kumimoji="1" lang="zh-CN" altLang="en-US" smtClean="0"/>
              <a:pPr/>
              <a:t>5</a:t>
            </a:fld>
            <a:endParaRPr kumimoji="1" lang="zh-CN" altLang="en-US" dirty="0"/>
          </a:p>
        </p:txBody>
      </p:sp>
      <p:pic>
        <p:nvPicPr>
          <p:cNvPr id="1026" name="Picture 2">
            <a:extLst>
              <a:ext uri="{FF2B5EF4-FFF2-40B4-BE49-F238E27FC236}">
                <a16:creationId xmlns:a16="http://schemas.microsoft.com/office/drawing/2014/main" id="{C3CA6CB9-BE05-4F9E-B2A2-693167AD6C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7555" y="3038475"/>
            <a:ext cx="48133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1806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83911-1592-42DE-AF05-6AE6A65568C6}"/>
              </a:ext>
            </a:extLst>
          </p:cNvPr>
          <p:cNvSpPr>
            <a:spLocks noGrp="1"/>
          </p:cNvSpPr>
          <p:nvPr>
            <p:ph type="title"/>
          </p:nvPr>
        </p:nvSpPr>
        <p:spPr/>
        <p:txBody>
          <a:bodyPr/>
          <a:lstStyle/>
          <a:p>
            <a:r>
              <a:rPr lang="en-US" altLang="zh-CN" dirty="0"/>
              <a:t>3</a:t>
            </a:r>
            <a:r>
              <a:rPr lang="zh-CN" altLang="en-US" dirty="0"/>
              <a:t>）创建业务层</a:t>
            </a:r>
          </a:p>
        </p:txBody>
      </p:sp>
      <p:sp>
        <p:nvSpPr>
          <p:cNvPr id="3" name="内容占位符 2">
            <a:extLst>
              <a:ext uri="{FF2B5EF4-FFF2-40B4-BE49-F238E27FC236}">
                <a16:creationId xmlns:a16="http://schemas.microsoft.com/office/drawing/2014/main" id="{3DA6C6E4-DF6F-48EB-8DAD-2FC8C792213D}"/>
              </a:ext>
            </a:extLst>
          </p:cNvPr>
          <p:cNvSpPr>
            <a:spLocks noGrp="1"/>
          </p:cNvSpPr>
          <p:nvPr>
            <p:ph idx="1"/>
          </p:nvPr>
        </p:nvSpPr>
        <p:spPr/>
        <p:txBody>
          <a:bodyPr/>
          <a:lstStyle/>
          <a:p>
            <a:r>
              <a:rPr lang="zh-CN" altLang="en-US" dirty="0"/>
              <a:t>创建名为</a:t>
            </a:r>
            <a:r>
              <a:rPr lang="en-US" altLang="zh-CN" dirty="0"/>
              <a:t>com.ch.ch8_3.service</a:t>
            </a:r>
            <a:r>
              <a:rPr lang="zh-CN" altLang="en-US" dirty="0"/>
              <a:t>的包，并在该包中创建名为</a:t>
            </a:r>
            <a:r>
              <a:rPr lang="en-US" altLang="zh-CN" dirty="0" err="1">
                <a:solidFill>
                  <a:srgbClr val="C00000"/>
                </a:solidFill>
              </a:rPr>
              <a:t>AuthorAndArticleService</a:t>
            </a:r>
            <a:r>
              <a:rPr lang="zh-CN" altLang="en-US" dirty="0"/>
              <a:t>的接口和接口实现类</a:t>
            </a:r>
            <a:r>
              <a:rPr lang="en-US" altLang="zh-CN" dirty="0" err="1">
                <a:solidFill>
                  <a:srgbClr val="C00000"/>
                </a:solidFill>
              </a:rPr>
              <a:t>AuthorAndArticleServiceImpl</a:t>
            </a:r>
            <a:r>
              <a:rPr lang="zh-CN" altLang="en-US" dirty="0"/>
              <a:t>。</a:t>
            </a:r>
          </a:p>
        </p:txBody>
      </p:sp>
      <p:sp>
        <p:nvSpPr>
          <p:cNvPr id="4" name="灯片编号占位符 3">
            <a:extLst>
              <a:ext uri="{FF2B5EF4-FFF2-40B4-BE49-F238E27FC236}">
                <a16:creationId xmlns:a16="http://schemas.microsoft.com/office/drawing/2014/main" id="{7AEEC3EE-C05B-4D52-9D39-09ECC4BC4D6E}"/>
              </a:ext>
            </a:extLst>
          </p:cNvPr>
          <p:cNvSpPr>
            <a:spLocks noGrp="1"/>
          </p:cNvSpPr>
          <p:nvPr>
            <p:ph type="sldNum" sz="quarter" idx="12"/>
          </p:nvPr>
        </p:nvSpPr>
        <p:spPr/>
        <p:txBody>
          <a:bodyPr/>
          <a:lstStyle/>
          <a:p>
            <a:fld id="{8D4D1E41-7A09-AB4A-A4E1-09765ADA2698}" type="slidenum">
              <a:rPr kumimoji="1" lang="zh-CN" altLang="en-US" smtClean="0"/>
              <a:pPr/>
              <a:t>59</a:t>
            </a:fld>
            <a:endParaRPr kumimoji="1" lang="zh-CN" altLang="en-US" dirty="0"/>
          </a:p>
        </p:txBody>
      </p:sp>
    </p:spTree>
    <p:extLst>
      <p:ext uri="{BB962C8B-B14F-4D97-AF65-F5344CB8AC3E}">
        <p14:creationId xmlns:p14="http://schemas.microsoft.com/office/powerpoint/2010/main" val="7170292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F4CC8-457A-4723-84A6-BF91C616FC5D}"/>
              </a:ext>
            </a:extLst>
          </p:cNvPr>
          <p:cNvSpPr>
            <a:spLocks noGrp="1"/>
          </p:cNvSpPr>
          <p:nvPr>
            <p:ph type="title"/>
          </p:nvPr>
        </p:nvSpPr>
        <p:spPr/>
        <p:txBody>
          <a:bodyPr/>
          <a:lstStyle/>
          <a:p>
            <a:r>
              <a:rPr lang="en-US" altLang="zh-CN" dirty="0"/>
              <a:t>4</a:t>
            </a:r>
            <a:r>
              <a:rPr lang="zh-CN" altLang="en-US" dirty="0"/>
              <a:t>）创建控制器类</a:t>
            </a:r>
          </a:p>
        </p:txBody>
      </p:sp>
      <p:sp>
        <p:nvSpPr>
          <p:cNvPr id="3" name="内容占位符 2">
            <a:extLst>
              <a:ext uri="{FF2B5EF4-FFF2-40B4-BE49-F238E27FC236}">
                <a16:creationId xmlns:a16="http://schemas.microsoft.com/office/drawing/2014/main" id="{76B5F0C2-AF34-4E9B-8664-CEC06A1A1F2C}"/>
              </a:ext>
            </a:extLst>
          </p:cNvPr>
          <p:cNvSpPr>
            <a:spLocks noGrp="1"/>
          </p:cNvSpPr>
          <p:nvPr>
            <p:ph idx="1"/>
          </p:nvPr>
        </p:nvSpPr>
        <p:spPr/>
        <p:txBody>
          <a:bodyPr/>
          <a:lstStyle/>
          <a:p>
            <a:r>
              <a:rPr lang="zh-CN" altLang="en-US" dirty="0"/>
              <a:t>创建</a:t>
            </a:r>
            <a:r>
              <a:rPr lang="en-US" altLang="zh-CN" dirty="0"/>
              <a:t>com.ch.ch8_3.controller</a:t>
            </a:r>
            <a:r>
              <a:rPr lang="zh-CN" altLang="en-US" dirty="0"/>
              <a:t>的包，并在该包中创建名为</a:t>
            </a:r>
            <a:r>
              <a:rPr lang="en-US" altLang="zh-CN" dirty="0" err="1">
                <a:solidFill>
                  <a:srgbClr val="C00000"/>
                </a:solidFill>
              </a:rPr>
              <a:t>TestOneToManyController</a:t>
            </a:r>
            <a:r>
              <a:rPr lang="zh-CN" altLang="en-US" dirty="0"/>
              <a:t>的控制器类。</a:t>
            </a:r>
          </a:p>
        </p:txBody>
      </p:sp>
      <p:sp>
        <p:nvSpPr>
          <p:cNvPr id="4" name="灯片编号占位符 3">
            <a:extLst>
              <a:ext uri="{FF2B5EF4-FFF2-40B4-BE49-F238E27FC236}">
                <a16:creationId xmlns:a16="http://schemas.microsoft.com/office/drawing/2014/main" id="{3C6D9D5D-A6BD-4413-BD93-92CE70A3C15E}"/>
              </a:ext>
            </a:extLst>
          </p:cNvPr>
          <p:cNvSpPr>
            <a:spLocks noGrp="1"/>
          </p:cNvSpPr>
          <p:nvPr>
            <p:ph type="sldNum" sz="quarter" idx="12"/>
          </p:nvPr>
        </p:nvSpPr>
        <p:spPr/>
        <p:txBody>
          <a:bodyPr/>
          <a:lstStyle/>
          <a:p>
            <a:fld id="{8D4D1E41-7A09-AB4A-A4E1-09765ADA2698}" type="slidenum">
              <a:rPr kumimoji="1" lang="zh-CN" altLang="en-US" smtClean="0"/>
              <a:pPr/>
              <a:t>60</a:t>
            </a:fld>
            <a:endParaRPr kumimoji="1" lang="zh-CN" altLang="en-US" dirty="0"/>
          </a:p>
        </p:txBody>
      </p:sp>
    </p:spTree>
    <p:extLst>
      <p:ext uri="{BB962C8B-B14F-4D97-AF65-F5344CB8AC3E}">
        <p14:creationId xmlns:p14="http://schemas.microsoft.com/office/powerpoint/2010/main" val="31509232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9EA1A-D39B-4D17-827F-1076DA1A5083}"/>
              </a:ext>
            </a:extLst>
          </p:cNvPr>
          <p:cNvSpPr>
            <a:spLocks noGrp="1"/>
          </p:cNvSpPr>
          <p:nvPr>
            <p:ph type="title"/>
          </p:nvPr>
        </p:nvSpPr>
        <p:spPr/>
        <p:txBody>
          <a:bodyPr/>
          <a:lstStyle/>
          <a:p>
            <a:r>
              <a:rPr lang="en-US" altLang="zh-CN" dirty="0"/>
              <a:t>5</a:t>
            </a:r>
            <a:r>
              <a:rPr lang="zh-CN" altLang="en-US" dirty="0"/>
              <a:t>）运行</a:t>
            </a:r>
          </a:p>
        </p:txBody>
      </p:sp>
      <p:sp>
        <p:nvSpPr>
          <p:cNvPr id="3" name="内容占位符 2">
            <a:extLst>
              <a:ext uri="{FF2B5EF4-FFF2-40B4-BE49-F238E27FC236}">
                <a16:creationId xmlns:a16="http://schemas.microsoft.com/office/drawing/2014/main" id="{950B502A-697C-46A9-9022-267EEC244F84}"/>
              </a:ext>
            </a:extLst>
          </p:cNvPr>
          <p:cNvSpPr>
            <a:spLocks noGrp="1"/>
          </p:cNvSpPr>
          <p:nvPr>
            <p:ph idx="1"/>
          </p:nvPr>
        </p:nvSpPr>
        <p:spPr>
          <a:xfrm>
            <a:off x="495759" y="1510758"/>
            <a:ext cx="11160087" cy="4586694"/>
          </a:xfrm>
        </p:spPr>
        <p:txBody>
          <a:bodyPr>
            <a:normAutofit/>
          </a:bodyPr>
          <a:lstStyle/>
          <a:p>
            <a:r>
              <a:rPr lang="zh-CN" altLang="en-US" dirty="0"/>
              <a:t>首先，运行</a:t>
            </a:r>
            <a:r>
              <a:rPr lang="en-US" altLang="zh-CN" dirty="0"/>
              <a:t>Ch83Application</a:t>
            </a:r>
            <a:r>
              <a:rPr lang="zh-CN" altLang="en-US" dirty="0"/>
              <a:t>主类。然后，通过“</a:t>
            </a:r>
            <a:r>
              <a:rPr lang="en-US" altLang="zh-CN" dirty="0">
                <a:solidFill>
                  <a:srgbClr val="C00000"/>
                </a:solidFill>
              </a:rPr>
              <a:t>http://localhost:8080/ch8_3/</a:t>
            </a:r>
            <a:r>
              <a:rPr lang="en-US" altLang="zh-CN" dirty="0" err="1">
                <a:solidFill>
                  <a:srgbClr val="C00000"/>
                </a:solidFill>
              </a:rPr>
              <a:t>findTitleAndContentByAuthorId?id</a:t>
            </a:r>
            <a:r>
              <a:rPr lang="en-US" altLang="zh-CN" dirty="0">
                <a:solidFill>
                  <a:srgbClr val="C00000"/>
                </a:solidFill>
              </a:rPr>
              <a:t>=1</a:t>
            </a:r>
            <a:r>
              <a:rPr lang="en-US" altLang="zh-CN" dirty="0"/>
              <a:t>”</a:t>
            </a:r>
            <a:r>
              <a:rPr lang="zh-CN" altLang="en-US" dirty="0"/>
              <a:t>查询作者</a:t>
            </a:r>
            <a:r>
              <a:rPr lang="en-US" altLang="zh-CN" dirty="0"/>
              <a:t>id</a:t>
            </a:r>
            <a:r>
              <a:rPr lang="zh-CN" altLang="en-US" dirty="0"/>
              <a:t>为</a:t>
            </a:r>
            <a:r>
              <a:rPr lang="en-US" altLang="zh-CN" dirty="0"/>
              <a:t>1</a:t>
            </a:r>
            <a:r>
              <a:rPr lang="zh-CN" altLang="en-US" dirty="0"/>
              <a:t>的文章标题和内容；通过“</a:t>
            </a:r>
            <a:r>
              <a:rPr lang="en-US" altLang="zh-CN" dirty="0">
                <a:solidFill>
                  <a:srgbClr val="C00000"/>
                </a:solidFill>
              </a:rPr>
              <a:t>http://localhost:8080/ch8_3/findArticleByAuthorAnameAndId?aname=</a:t>
            </a:r>
            <a:r>
              <a:rPr lang="zh-CN" altLang="en-US" dirty="0">
                <a:solidFill>
                  <a:srgbClr val="C00000"/>
                </a:solidFill>
              </a:rPr>
              <a:t>陈恒</a:t>
            </a:r>
            <a:r>
              <a:rPr lang="en-US" altLang="zh-CN" dirty="0">
                <a:solidFill>
                  <a:srgbClr val="C00000"/>
                </a:solidFill>
              </a:rPr>
              <a:t>2&amp;&amp;id=2</a:t>
            </a:r>
            <a:r>
              <a:rPr lang="en-US" altLang="zh-CN" dirty="0"/>
              <a:t>”</a:t>
            </a:r>
            <a:r>
              <a:rPr lang="zh-CN" altLang="en-US" dirty="0"/>
              <a:t>查询作者名为“陈恒</a:t>
            </a:r>
            <a:r>
              <a:rPr lang="en-US" altLang="zh-CN" dirty="0"/>
              <a:t>2”</a:t>
            </a:r>
            <a:r>
              <a:rPr lang="zh-CN" altLang="en-US" dirty="0"/>
              <a:t>且作者</a:t>
            </a:r>
            <a:r>
              <a:rPr lang="en-US" altLang="zh-CN" dirty="0"/>
              <a:t>id</a:t>
            </a:r>
            <a:r>
              <a:rPr lang="zh-CN" altLang="en-US" dirty="0"/>
              <a:t>为</a:t>
            </a:r>
            <a:r>
              <a:rPr lang="en-US" altLang="zh-CN" dirty="0"/>
              <a:t>2</a:t>
            </a:r>
            <a:r>
              <a:rPr lang="zh-CN" altLang="en-US" dirty="0"/>
              <a:t>的文件列表；通过“</a:t>
            </a:r>
            <a:r>
              <a:rPr lang="en-US" altLang="zh-CN" dirty="0">
                <a:solidFill>
                  <a:srgbClr val="C00000"/>
                </a:solidFill>
              </a:rPr>
              <a:t>http://localhost:8080/ch8_3/findAuthorByArticleListtitleContaining?title=</a:t>
            </a:r>
            <a:r>
              <a:rPr lang="zh-CN" altLang="en-US" dirty="0">
                <a:solidFill>
                  <a:srgbClr val="C00000"/>
                </a:solidFill>
              </a:rPr>
              <a:t>对多</a:t>
            </a:r>
            <a:r>
              <a:rPr lang="en-US" altLang="zh-CN" dirty="0">
                <a:solidFill>
                  <a:srgbClr val="C00000"/>
                </a:solidFill>
              </a:rPr>
              <a:t>1</a:t>
            </a:r>
            <a:r>
              <a:rPr lang="en-US" altLang="zh-CN" dirty="0"/>
              <a:t>”</a:t>
            </a:r>
            <a:r>
              <a:rPr lang="zh-CN" altLang="en-US" dirty="0"/>
              <a:t>查询文章标题包含“对多</a:t>
            </a:r>
            <a:r>
              <a:rPr lang="en-US" altLang="zh-CN" dirty="0"/>
              <a:t>1”</a:t>
            </a:r>
            <a:r>
              <a:rPr lang="zh-CN" altLang="en-US" dirty="0"/>
              <a:t>的作者；通过“</a:t>
            </a:r>
            <a:r>
              <a:rPr lang="en-US" altLang="zh-CN" dirty="0">
                <a:solidFill>
                  <a:srgbClr val="C00000"/>
                </a:solidFill>
              </a:rPr>
              <a:t>http://localhost:8080/ch8_3/</a:t>
            </a:r>
            <a:r>
              <a:rPr lang="en-US" altLang="zh-CN" dirty="0" err="1">
                <a:solidFill>
                  <a:srgbClr val="C00000"/>
                </a:solidFill>
              </a:rPr>
              <a:t>deleteArticleByAuthorId?id</a:t>
            </a:r>
            <a:r>
              <a:rPr lang="en-US" altLang="zh-CN" dirty="0">
                <a:solidFill>
                  <a:srgbClr val="C00000"/>
                </a:solidFill>
              </a:rPr>
              <a:t>=1</a:t>
            </a:r>
            <a:r>
              <a:rPr lang="en-US" altLang="zh-CN" dirty="0"/>
              <a:t>”</a:t>
            </a:r>
            <a:r>
              <a:rPr lang="zh-CN" altLang="en-US" dirty="0"/>
              <a:t>删除</a:t>
            </a:r>
            <a:r>
              <a:rPr lang="en-US" altLang="zh-CN" dirty="0"/>
              <a:t>id</a:t>
            </a:r>
            <a:r>
              <a:rPr lang="zh-CN" altLang="en-US" dirty="0"/>
              <a:t>为</a:t>
            </a:r>
            <a:r>
              <a:rPr lang="en-US" altLang="zh-CN" dirty="0"/>
              <a:t>1</a:t>
            </a:r>
            <a:r>
              <a:rPr lang="zh-CN" altLang="en-US" dirty="0"/>
              <a:t>的作者的文章。</a:t>
            </a:r>
          </a:p>
        </p:txBody>
      </p:sp>
      <p:sp>
        <p:nvSpPr>
          <p:cNvPr id="4" name="灯片编号占位符 3">
            <a:extLst>
              <a:ext uri="{FF2B5EF4-FFF2-40B4-BE49-F238E27FC236}">
                <a16:creationId xmlns:a16="http://schemas.microsoft.com/office/drawing/2014/main" id="{B5EFF425-73AC-4488-AE70-8697AD6AEBB0}"/>
              </a:ext>
            </a:extLst>
          </p:cNvPr>
          <p:cNvSpPr>
            <a:spLocks noGrp="1"/>
          </p:cNvSpPr>
          <p:nvPr>
            <p:ph type="sldNum" sz="quarter" idx="12"/>
          </p:nvPr>
        </p:nvSpPr>
        <p:spPr/>
        <p:txBody>
          <a:bodyPr/>
          <a:lstStyle/>
          <a:p>
            <a:fld id="{8D4D1E41-7A09-AB4A-A4E1-09765ADA2698}" type="slidenum">
              <a:rPr kumimoji="1" lang="zh-CN" altLang="en-US" smtClean="0"/>
              <a:pPr/>
              <a:t>61</a:t>
            </a:fld>
            <a:endParaRPr kumimoji="1" lang="zh-CN" altLang="en-US" dirty="0"/>
          </a:p>
        </p:txBody>
      </p:sp>
    </p:spTree>
    <p:extLst>
      <p:ext uri="{BB962C8B-B14F-4D97-AF65-F5344CB8AC3E}">
        <p14:creationId xmlns:p14="http://schemas.microsoft.com/office/powerpoint/2010/main" val="4018186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5E84E-7627-49B5-9152-02A0296B1A57}"/>
              </a:ext>
            </a:extLst>
          </p:cNvPr>
          <p:cNvSpPr>
            <a:spLocks noGrp="1"/>
          </p:cNvSpPr>
          <p:nvPr>
            <p:ph type="title"/>
          </p:nvPr>
        </p:nvSpPr>
        <p:spPr/>
        <p:txBody>
          <a:bodyPr/>
          <a:lstStyle/>
          <a:p>
            <a:r>
              <a:rPr lang="en-US" altLang="zh-CN" dirty="0"/>
              <a:t>8.1 Spring Data JPA</a:t>
            </a:r>
            <a:endParaRPr lang="zh-CN" altLang="en-US" dirty="0"/>
          </a:p>
        </p:txBody>
      </p:sp>
      <p:sp>
        <p:nvSpPr>
          <p:cNvPr id="3" name="内容占位符 2">
            <a:extLst>
              <a:ext uri="{FF2B5EF4-FFF2-40B4-BE49-F238E27FC236}">
                <a16:creationId xmlns:a16="http://schemas.microsoft.com/office/drawing/2014/main" id="{09B8D242-1B29-4D5B-81F3-0AF794EA4C03}"/>
              </a:ext>
            </a:extLst>
          </p:cNvPr>
          <p:cNvSpPr>
            <a:spLocks noGrp="1"/>
          </p:cNvSpPr>
          <p:nvPr>
            <p:ph idx="1"/>
          </p:nvPr>
        </p:nvSpPr>
        <p:spPr/>
        <p:txBody>
          <a:bodyPr/>
          <a:lstStyle/>
          <a:p>
            <a:r>
              <a:rPr lang="en-US" altLang="zh-CN" dirty="0"/>
              <a:t>8.1.1 Spring Boot</a:t>
            </a:r>
            <a:r>
              <a:rPr lang="zh-CN" altLang="en-US" dirty="0"/>
              <a:t>的支持</a:t>
            </a:r>
            <a:endParaRPr lang="en-US" altLang="zh-CN" dirty="0"/>
          </a:p>
          <a:p>
            <a:r>
              <a:rPr lang="en-US" altLang="zh-CN" dirty="0"/>
              <a:t>8.1.2 </a:t>
            </a:r>
            <a:r>
              <a:rPr lang="zh-CN" altLang="en-US" dirty="0"/>
              <a:t>简单条件查询</a:t>
            </a:r>
            <a:endParaRPr lang="en-US" altLang="zh-CN" dirty="0"/>
          </a:p>
          <a:p>
            <a:r>
              <a:rPr lang="en-US" altLang="zh-CN" dirty="0"/>
              <a:t>8.1.3 </a:t>
            </a:r>
            <a:r>
              <a:rPr lang="zh-CN" altLang="en-US" dirty="0"/>
              <a:t>关联查询</a:t>
            </a:r>
            <a:endParaRPr lang="en-US" altLang="zh-CN" dirty="0"/>
          </a:p>
          <a:p>
            <a:r>
              <a:rPr lang="en-US" altLang="zh-CN" dirty="0"/>
              <a:t>8.1.4 @Query</a:t>
            </a:r>
            <a:r>
              <a:rPr lang="zh-CN" altLang="en-US" dirty="0"/>
              <a:t>和</a:t>
            </a:r>
            <a:r>
              <a:rPr lang="en-US" altLang="zh-CN" dirty="0"/>
              <a:t>@Modifying</a:t>
            </a:r>
            <a:r>
              <a:rPr lang="zh-CN" altLang="en-US" dirty="0"/>
              <a:t>注解</a:t>
            </a:r>
            <a:endParaRPr lang="en-US" altLang="zh-CN" dirty="0"/>
          </a:p>
          <a:p>
            <a:r>
              <a:rPr lang="en-US" altLang="zh-CN" dirty="0">
                <a:solidFill>
                  <a:srgbClr val="C00000"/>
                </a:solidFill>
              </a:rPr>
              <a:t>8.1.5 </a:t>
            </a:r>
            <a:r>
              <a:rPr lang="zh-CN" altLang="en-US" dirty="0">
                <a:solidFill>
                  <a:srgbClr val="C00000"/>
                </a:solidFill>
              </a:rPr>
              <a:t>排序与分页查询</a:t>
            </a:r>
          </a:p>
        </p:txBody>
      </p:sp>
      <p:sp>
        <p:nvSpPr>
          <p:cNvPr id="4" name="灯片编号占位符 3">
            <a:extLst>
              <a:ext uri="{FF2B5EF4-FFF2-40B4-BE49-F238E27FC236}">
                <a16:creationId xmlns:a16="http://schemas.microsoft.com/office/drawing/2014/main" id="{A191CEC2-D4BA-4FF5-93A3-04F1AFFE2108}"/>
              </a:ext>
            </a:extLst>
          </p:cNvPr>
          <p:cNvSpPr>
            <a:spLocks noGrp="1"/>
          </p:cNvSpPr>
          <p:nvPr>
            <p:ph type="sldNum" sz="quarter" idx="12"/>
          </p:nvPr>
        </p:nvSpPr>
        <p:spPr/>
        <p:txBody>
          <a:bodyPr/>
          <a:lstStyle/>
          <a:p>
            <a:fld id="{8D4D1E41-7A09-AB4A-A4E1-09765ADA2698}" type="slidenum">
              <a:rPr kumimoji="1" lang="zh-CN" altLang="en-US" smtClean="0"/>
              <a:pPr/>
              <a:t>62</a:t>
            </a:fld>
            <a:endParaRPr kumimoji="1" lang="zh-CN" altLang="en-US" dirty="0"/>
          </a:p>
        </p:txBody>
      </p:sp>
    </p:spTree>
    <p:extLst>
      <p:ext uri="{BB962C8B-B14F-4D97-AF65-F5344CB8AC3E}">
        <p14:creationId xmlns:p14="http://schemas.microsoft.com/office/powerpoint/2010/main" val="4059755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C467DE-DEB5-4345-9F18-5EDF9CC85DB5}"/>
              </a:ext>
            </a:extLst>
          </p:cNvPr>
          <p:cNvSpPr>
            <a:spLocks noGrp="1"/>
          </p:cNvSpPr>
          <p:nvPr>
            <p:ph type="title"/>
          </p:nvPr>
        </p:nvSpPr>
        <p:spPr/>
        <p:txBody>
          <a:bodyPr/>
          <a:lstStyle/>
          <a:p>
            <a:r>
              <a:rPr lang="en-US" altLang="zh-CN" dirty="0"/>
              <a:t>8.1.5 </a:t>
            </a:r>
            <a:r>
              <a:rPr lang="zh-CN" altLang="en-US" dirty="0"/>
              <a:t>排序与分页查询</a:t>
            </a:r>
          </a:p>
        </p:txBody>
      </p:sp>
      <p:sp>
        <p:nvSpPr>
          <p:cNvPr id="4" name="灯片编号占位符 3">
            <a:extLst>
              <a:ext uri="{FF2B5EF4-FFF2-40B4-BE49-F238E27FC236}">
                <a16:creationId xmlns:a16="http://schemas.microsoft.com/office/drawing/2014/main" id="{F1283E43-A391-4424-8EE9-E86D87344AAB}"/>
              </a:ext>
            </a:extLst>
          </p:cNvPr>
          <p:cNvSpPr>
            <a:spLocks noGrp="1"/>
          </p:cNvSpPr>
          <p:nvPr>
            <p:ph type="sldNum" sz="quarter" idx="12"/>
          </p:nvPr>
        </p:nvSpPr>
        <p:spPr/>
        <p:txBody>
          <a:bodyPr/>
          <a:lstStyle/>
          <a:p>
            <a:fld id="{8D4D1E41-7A09-AB4A-A4E1-09765ADA2698}" type="slidenum">
              <a:rPr kumimoji="1" lang="zh-CN" altLang="en-US" smtClean="0"/>
              <a:pPr/>
              <a:t>63</a:t>
            </a:fld>
            <a:endParaRPr kumimoji="1" lang="zh-CN" altLang="en-US" dirty="0"/>
          </a:p>
        </p:txBody>
      </p:sp>
      <p:sp>
        <p:nvSpPr>
          <p:cNvPr id="5" name="文本框 4">
            <a:extLst>
              <a:ext uri="{FF2B5EF4-FFF2-40B4-BE49-F238E27FC236}">
                <a16:creationId xmlns:a16="http://schemas.microsoft.com/office/drawing/2014/main" id="{3029C704-05E8-414A-900F-ADEA3AD41D24}"/>
              </a:ext>
            </a:extLst>
          </p:cNvPr>
          <p:cNvSpPr txBox="1"/>
          <p:nvPr/>
        </p:nvSpPr>
        <p:spPr>
          <a:xfrm>
            <a:off x="1094428" y="1531344"/>
            <a:ext cx="10319047" cy="923330"/>
          </a:xfrm>
          <a:prstGeom prst="rect">
            <a:avLst/>
          </a:prstGeom>
          <a:noFill/>
          <a:ln>
            <a:solidFill>
              <a:srgbClr val="C00000"/>
            </a:solidFill>
          </a:ln>
        </p:spPr>
        <p:txBody>
          <a:bodyPr wrap="square" rtlCol="0">
            <a:spAutoFit/>
          </a:bodyPr>
          <a:lstStyle/>
          <a:p>
            <a:r>
              <a:rPr lang="en-US" altLang="zh-CN" dirty="0"/>
              <a:t>public interface </a:t>
            </a:r>
            <a:r>
              <a:rPr lang="en-US" altLang="zh-CN" b="1" dirty="0" err="1">
                <a:solidFill>
                  <a:srgbClr val="C00000"/>
                </a:solidFill>
              </a:rPr>
              <a:t>AuthorRepository</a:t>
            </a:r>
            <a:r>
              <a:rPr lang="en-US" altLang="zh-CN" dirty="0"/>
              <a:t> extends </a:t>
            </a:r>
            <a:r>
              <a:rPr lang="en-US" altLang="zh-CN" dirty="0" err="1"/>
              <a:t>JpaRepository</a:t>
            </a:r>
            <a:r>
              <a:rPr lang="en-US" altLang="zh-CN" dirty="0"/>
              <a:t>&lt;Author, Integer&gt;{</a:t>
            </a:r>
          </a:p>
          <a:p>
            <a:r>
              <a:rPr lang="en-US" altLang="zh-CN" dirty="0"/>
              <a:t>	List&lt;Author&gt; </a:t>
            </a:r>
            <a:r>
              <a:rPr lang="en-US" altLang="zh-CN" b="1" dirty="0" err="1">
                <a:solidFill>
                  <a:srgbClr val="C00000"/>
                </a:solidFill>
              </a:rPr>
              <a:t>findByAnameContaining</a:t>
            </a:r>
            <a:r>
              <a:rPr lang="en-US" altLang="zh-CN" dirty="0"/>
              <a:t>(String </a:t>
            </a:r>
            <a:r>
              <a:rPr lang="en-US" altLang="zh-CN" dirty="0" err="1"/>
              <a:t>aname</a:t>
            </a:r>
            <a:r>
              <a:rPr lang="en-US" altLang="zh-CN" dirty="0"/>
              <a:t>, </a:t>
            </a:r>
            <a:r>
              <a:rPr lang="en-US" altLang="zh-CN" b="1" dirty="0">
                <a:solidFill>
                  <a:srgbClr val="C00000"/>
                </a:solidFill>
              </a:rPr>
              <a:t>Sort</a:t>
            </a:r>
            <a:r>
              <a:rPr lang="en-US" altLang="zh-CN" dirty="0"/>
              <a:t> sort);</a:t>
            </a:r>
          </a:p>
          <a:p>
            <a:r>
              <a:rPr lang="en-US" altLang="zh-CN" dirty="0"/>
              <a:t>}</a:t>
            </a:r>
          </a:p>
        </p:txBody>
      </p:sp>
      <p:sp>
        <p:nvSpPr>
          <p:cNvPr id="6" name="文本框 5">
            <a:extLst>
              <a:ext uri="{FF2B5EF4-FFF2-40B4-BE49-F238E27FC236}">
                <a16:creationId xmlns:a16="http://schemas.microsoft.com/office/drawing/2014/main" id="{3323557E-7956-4CA6-8BD5-C10F663DAA4E}"/>
              </a:ext>
            </a:extLst>
          </p:cNvPr>
          <p:cNvSpPr txBox="1"/>
          <p:nvPr/>
        </p:nvSpPr>
        <p:spPr>
          <a:xfrm>
            <a:off x="1094428" y="2616035"/>
            <a:ext cx="10319047" cy="1477328"/>
          </a:xfrm>
          <a:prstGeom prst="rect">
            <a:avLst/>
          </a:prstGeom>
          <a:noFill/>
          <a:ln>
            <a:solidFill>
              <a:srgbClr val="C00000"/>
            </a:solidFill>
          </a:ln>
        </p:spPr>
        <p:txBody>
          <a:bodyPr wrap="square" rtlCol="0">
            <a:spAutoFit/>
          </a:bodyPr>
          <a:lstStyle/>
          <a:p>
            <a:pPr algn="just">
              <a:spcBef>
                <a:spcPts val="600"/>
              </a:spcBef>
            </a:pPr>
            <a:r>
              <a:rPr lang="de-DE" altLang="zh-CN" sz="1800" kern="100" dirty="0">
                <a:effectLst/>
                <a:latin typeface="Times New Roman" panose="02020603050405020304" pitchFamily="18" charset="0"/>
                <a:ea typeface="宋体" panose="02010600030101010101" pitchFamily="2" charset="-122"/>
              </a:rPr>
              <a:t>public List&lt;Author&gt; findByAnameContaining(String aname, String sortColum) {</a:t>
            </a:r>
            <a:endParaRPr lang="zh-CN" altLang="zh-CN" sz="1800" kern="100" dirty="0">
              <a:effectLst/>
              <a:latin typeface="Times New Roman" panose="02020603050405020304" pitchFamily="18" charset="0"/>
              <a:ea typeface="宋体" panose="02010600030101010101" pitchFamily="2" charset="-122"/>
            </a:endParaRPr>
          </a:p>
          <a:p>
            <a:pPr algn="just"/>
            <a:r>
              <a:rPr lang="de-DE"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按</a:t>
            </a:r>
            <a:r>
              <a:rPr lang="de-DE" altLang="zh-CN" sz="1800" kern="100" dirty="0">
                <a:effectLst/>
                <a:latin typeface="Times New Roman" panose="02020603050405020304" pitchFamily="18" charset="0"/>
                <a:ea typeface="宋体" panose="02010600030101010101" pitchFamily="2" charset="-122"/>
              </a:rPr>
              <a:t>sortColum</a:t>
            </a:r>
            <a:r>
              <a:rPr lang="zh-CN" altLang="zh-CN" sz="1800" kern="100" dirty="0">
                <a:effectLst/>
                <a:latin typeface="Times New Roman" panose="02020603050405020304" pitchFamily="18" charset="0"/>
                <a:ea typeface="宋体" panose="02010600030101010101" pitchFamily="2" charset="-122"/>
              </a:rPr>
              <a:t>降序排序</a:t>
            </a:r>
          </a:p>
          <a:p>
            <a:pPr algn="just"/>
            <a:r>
              <a:rPr lang="de-DE" altLang="zh-CN" sz="1800" kern="100" dirty="0">
                <a:effectLst/>
                <a:latin typeface="Times New Roman" panose="02020603050405020304" pitchFamily="18" charset="0"/>
                <a:ea typeface="宋体" panose="02010600030101010101" pitchFamily="2" charset="-122"/>
              </a:rPr>
              <a:t>	return </a:t>
            </a:r>
            <a:r>
              <a:rPr lang="de-DE" altLang="zh-CN" sz="1800" b="1" kern="100" dirty="0">
                <a:solidFill>
                  <a:srgbClr val="C00000"/>
                </a:solidFill>
                <a:effectLst/>
                <a:latin typeface="Times New Roman" panose="02020603050405020304" pitchFamily="18" charset="0"/>
                <a:ea typeface="宋体" panose="02010600030101010101" pitchFamily="2" charset="-122"/>
              </a:rPr>
              <a:t>authorRepository</a:t>
            </a:r>
            <a:r>
              <a:rPr lang="de-DE" altLang="zh-CN" sz="1800" kern="100" dirty="0">
                <a:effectLst/>
                <a:latin typeface="Times New Roman" panose="02020603050405020304" pitchFamily="18" charset="0"/>
                <a:ea typeface="宋体" panose="02010600030101010101" pitchFamily="2" charset="-122"/>
              </a:rPr>
              <a:t>.</a:t>
            </a:r>
            <a:r>
              <a:rPr lang="de-DE" altLang="zh-CN" sz="1800" b="1" kern="100" dirty="0">
                <a:solidFill>
                  <a:srgbClr val="C00000"/>
                </a:solidFill>
                <a:effectLst/>
                <a:latin typeface="Times New Roman" panose="02020603050405020304" pitchFamily="18" charset="0"/>
                <a:ea typeface="宋体" panose="02010600030101010101" pitchFamily="2" charset="-122"/>
              </a:rPr>
              <a:t>findByAnameContaining</a:t>
            </a:r>
            <a:r>
              <a:rPr lang="de-DE" altLang="zh-CN" sz="1800" kern="100" dirty="0">
                <a:effectLst/>
                <a:latin typeface="Times New Roman" panose="02020603050405020304" pitchFamily="18" charset="0"/>
                <a:ea typeface="宋体" panose="02010600030101010101" pitchFamily="2" charset="-122"/>
              </a:rPr>
              <a:t>(aname, </a:t>
            </a:r>
            <a:r>
              <a:rPr lang="de-DE" altLang="zh-CN" sz="1800" b="1" kern="100" dirty="0">
                <a:solidFill>
                  <a:srgbClr val="C00000"/>
                </a:solidFill>
                <a:effectLst/>
                <a:latin typeface="Times New Roman" panose="02020603050405020304" pitchFamily="18" charset="0"/>
                <a:ea typeface="宋体" panose="02010600030101010101" pitchFamily="2" charset="-122"/>
              </a:rPr>
              <a:t>Sort</a:t>
            </a:r>
            <a:r>
              <a:rPr lang="de-DE" altLang="zh-CN" sz="1800" kern="100" dirty="0">
                <a:effectLst/>
                <a:latin typeface="Times New Roman" panose="02020603050405020304" pitchFamily="18" charset="0"/>
                <a:ea typeface="宋体" panose="02010600030101010101" pitchFamily="2" charset="-122"/>
              </a:rPr>
              <a:t>.</a:t>
            </a:r>
            <a:r>
              <a:rPr lang="de-DE" altLang="zh-CN" sz="1800" b="1" kern="100" dirty="0">
                <a:solidFill>
                  <a:srgbClr val="C00000"/>
                </a:solidFill>
                <a:effectLst/>
                <a:latin typeface="Times New Roman" panose="02020603050405020304" pitchFamily="18" charset="0"/>
                <a:ea typeface="宋体" panose="02010600030101010101" pitchFamily="2" charset="-122"/>
              </a:rPr>
              <a:t>by</a:t>
            </a:r>
            <a:r>
              <a:rPr lang="de-DE" altLang="zh-CN" sz="1800" kern="100" dirty="0">
                <a:effectLst/>
                <a:latin typeface="Times New Roman" panose="02020603050405020304" pitchFamily="18" charset="0"/>
                <a:ea typeface="宋体" panose="02010600030101010101" pitchFamily="2" charset="-122"/>
              </a:rPr>
              <a:t>(</a:t>
            </a:r>
            <a:r>
              <a:rPr lang="de-DE" altLang="zh-CN" sz="1800" b="1" kern="100" dirty="0">
                <a:solidFill>
                  <a:srgbClr val="C00000"/>
                </a:solidFill>
                <a:effectLst/>
                <a:latin typeface="Times New Roman" panose="02020603050405020304" pitchFamily="18" charset="0"/>
                <a:ea typeface="宋体" panose="02010600030101010101" pitchFamily="2" charset="-122"/>
              </a:rPr>
              <a:t>Direction.DESC</a:t>
            </a:r>
            <a:r>
              <a:rPr lang="de-DE" altLang="zh-CN" sz="1800" kern="100" dirty="0">
                <a:effectLst/>
                <a:latin typeface="Times New Roman" panose="02020603050405020304" pitchFamily="18" charset="0"/>
                <a:ea typeface="宋体" panose="02010600030101010101" pitchFamily="2" charset="-122"/>
              </a:rPr>
              <a:t>, sortColum));</a:t>
            </a:r>
            <a:endParaRPr lang="zh-CN" altLang="zh-CN" sz="1800" kern="100" dirty="0">
              <a:effectLst/>
              <a:latin typeface="Times New Roman" panose="02020603050405020304" pitchFamily="18" charset="0"/>
              <a:ea typeface="宋体" panose="02010600030101010101" pitchFamily="2" charset="-122"/>
            </a:endParaRPr>
          </a:p>
          <a:p>
            <a:pPr algn="just">
              <a:spcAft>
                <a:spcPts val="600"/>
              </a:spcAft>
            </a:pP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1D57C305-A647-4317-94AC-D4AAFC991F75}"/>
              </a:ext>
            </a:extLst>
          </p:cNvPr>
          <p:cNvSpPr txBox="1"/>
          <p:nvPr/>
        </p:nvSpPr>
        <p:spPr>
          <a:xfrm>
            <a:off x="1094427" y="4077435"/>
            <a:ext cx="10319048" cy="2585323"/>
          </a:xfrm>
          <a:prstGeom prst="rect">
            <a:avLst/>
          </a:prstGeom>
          <a:noFill/>
          <a:ln>
            <a:solidFill>
              <a:srgbClr val="C00000"/>
            </a:solidFill>
          </a:ln>
        </p:spPr>
        <p:txBody>
          <a:bodyPr wrap="square" rtlCol="0">
            <a:spAutoFit/>
          </a:bodyPr>
          <a:lstStyle/>
          <a:p>
            <a:r>
              <a:rPr lang="de-DE" altLang="zh-CN" sz="1800" b="1" kern="100" dirty="0">
                <a:solidFill>
                  <a:srgbClr val="C00000"/>
                </a:solidFill>
                <a:effectLst/>
                <a:latin typeface="Times New Roman" panose="02020603050405020304" pitchFamily="18" charset="0"/>
                <a:ea typeface="宋体" panose="02010600030101010101" pitchFamily="2" charset="-122"/>
              </a:rPr>
              <a:t>Page</a:t>
            </a:r>
            <a:r>
              <a:rPr lang="de-DE" altLang="zh-CN" sz="1800" kern="100" dirty="0">
                <a:effectLst/>
                <a:latin typeface="Times New Roman" panose="02020603050405020304" pitchFamily="18" charset="0"/>
                <a:ea typeface="宋体" panose="02010600030101010101" pitchFamily="2" charset="-122"/>
              </a:rPr>
              <a:t>&lt;Author&gt; pageData = </a:t>
            </a:r>
            <a:r>
              <a:rPr lang="de-DE" altLang="zh-CN" sz="1800" b="1" kern="100" dirty="0">
                <a:solidFill>
                  <a:srgbClr val="C00000"/>
                </a:solidFill>
                <a:effectLst/>
                <a:latin typeface="Times New Roman" panose="02020603050405020304" pitchFamily="18" charset="0"/>
                <a:ea typeface="宋体" panose="02010600030101010101" pitchFamily="2" charset="-122"/>
              </a:rPr>
              <a:t>authorRepository</a:t>
            </a:r>
            <a:r>
              <a:rPr lang="de-DE" altLang="zh-CN" sz="1800" kern="100" dirty="0">
                <a:effectLst/>
                <a:latin typeface="Times New Roman" panose="02020603050405020304" pitchFamily="18" charset="0"/>
                <a:ea typeface="宋体" panose="02010600030101010101" pitchFamily="2" charset="-122"/>
              </a:rPr>
              <a:t>.findAll(</a:t>
            </a:r>
            <a:r>
              <a:rPr lang="de-DE" altLang="zh-CN" sz="1800" b="1" kern="100" dirty="0">
                <a:solidFill>
                  <a:srgbClr val="C00000"/>
                </a:solidFill>
                <a:effectLst/>
                <a:latin typeface="Times New Roman" panose="02020603050405020304" pitchFamily="18" charset="0"/>
                <a:ea typeface="宋体" panose="02010600030101010101" pitchFamily="2" charset="-122"/>
              </a:rPr>
              <a:t>PageRequest.of(page-1, size, Sort.by(Direction.DESC, "id")</a:t>
            </a:r>
            <a:r>
              <a:rPr lang="de-DE" altLang="zh-CN" sz="1800" kern="100" dirty="0">
                <a:effectLst/>
                <a:latin typeface="Times New Roman" panose="02020603050405020304" pitchFamily="18" charset="0"/>
                <a:ea typeface="宋体" panose="02010600030101010101" pitchFamily="2" charset="-122"/>
              </a:rPr>
              <a:t>));</a:t>
            </a:r>
          </a:p>
          <a:p>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获得当前页面的记录</a:t>
            </a:r>
            <a:endParaRPr lang="en-US" altLang="zh-CN" sz="1800" kern="100" dirty="0">
              <a:effectLst/>
              <a:latin typeface="Times New Roman" panose="02020603050405020304" pitchFamily="18" charset="0"/>
              <a:ea typeface="宋体" panose="02010600030101010101" pitchFamily="2" charset="-122"/>
            </a:endParaRPr>
          </a:p>
          <a:p>
            <a:r>
              <a:rPr lang="de-DE" altLang="zh-CN" sz="1800" kern="100" dirty="0">
                <a:effectLst/>
                <a:latin typeface="Times New Roman" panose="02020603050405020304" pitchFamily="18" charset="0"/>
                <a:ea typeface="宋体" panose="02010600030101010101" pitchFamily="2" charset="-122"/>
              </a:rPr>
              <a:t>List&lt;Author&gt; allAuthor = </a:t>
            </a:r>
            <a:r>
              <a:rPr lang="de-DE" altLang="zh-CN" sz="1800" b="1" kern="100" dirty="0">
                <a:solidFill>
                  <a:srgbClr val="C00000"/>
                </a:solidFill>
                <a:effectLst/>
                <a:latin typeface="Times New Roman" panose="02020603050405020304" pitchFamily="18" charset="0"/>
                <a:ea typeface="宋体" panose="02010600030101010101" pitchFamily="2" charset="-122"/>
              </a:rPr>
              <a:t>pageData</a:t>
            </a:r>
            <a:r>
              <a:rPr lang="de-DE" altLang="zh-CN" sz="1800" kern="100" dirty="0">
                <a:effectLst/>
                <a:latin typeface="Times New Roman" panose="02020603050405020304" pitchFamily="18" charset="0"/>
                <a:ea typeface="宋体" panose="02010600030101010101" pitchFamily="2" charset="-122"/>
              </a:rPr>
              <a:t>.getContent();</a:t>
            </a:r>
            <a:endParaRPr lang="en-US" altLang="zh-CN" kern="100" dirty="0">
              <a:latin typeface="Times New Roman" panose="02020603050405020304" pitchFamily="18" charset="0"/>
              <a:ea typeface="宋体" panose="02010600030101010101" pitchFamily="2" charset="-122"/>
            </a:endParaRPr>
          </a:p>
          <a:p>
            <a:r>
              <a:rPr lang="de-DE" altLang="zh-CN" sz="1800" kern="100" dirty="0">
                <a:effectLst/>
                <a:latin typeface="Times New Roman" panose="02020603050405020304" pitchFamily="18" charset="0"/>
                <a:ea typeface="宋体" panose="02010600030101010101" pitchFamily="2" charset="-122"/>
              </a:rPr>
              <a:t>model.addAttribute("allAuthor",allAuthor);</a:t>
            </a:r>
            <a:endParaRPr lang="zh-CN" altLang="zh-CN" sz="1800" kern="100" dirty="0">
              <a:effectLst/>
              <a:latin typeface="Times New Roman" panose="02020603050405020304" pitchFamily="18" charset="0"/>
              <a:ea typeface="宋体" panose="02010600030101010101" pitchFamily="2" charset="-122"/>
            </a:endParaRPr>
          </a:p>
          <a:p>
            <a:pPr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获得总记录数</a:t>
            </a:r>
          </a:p>
          <a:p>
            <a:pPr algn="just"/>
            <a:r>
              <a:rPr lang="de-DE" altLang="zh-CN" sz="1800" kern="100" dirty="0">
                <a:effectLst/>
                <a:latin typeface="Times New Roman" panose="02020603050405020304" pitchFamily="18" charset="0"/>
                <a:ea typeface="宋体" panose="02010600030101010101" pitchFamily="2" charset="-122"/>
              </a:rPr>
              <a:t>model.addAttribute("totalCount", pageData.getTotalElements());</a:t>
            </a:r>
            <a:endParaRPr lang="zh-CN" altLang="zh-CN" sz="1800" kern="100" dirty="0">
              <a:effectLst/>
              <a:latin typeface="Times New Roman" panose="02020603050405020304" pitchFamily="18" charset="0"/>
              <a:ea typeface="宋体" panose="02010600030101010101" pitchFamily="2" charset="-122"/>
            </a:endParaRPr>
          </a:p>
          <a:p>
            <a:pPr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获得总页数</a:t>
            </a:r>
          </a:p>
          <a:p>
            <a:pPr algn="just">
              <a:spcAft>
                <a:spcPts val="600"/>
              </a:spcAft>
            </a:pPr>
            <a:r>
              <a:rPr lang="de-DE" altLang="zh-CN" sz="1800" kern="100" dirty="0">
                <a:effectLst/>
                <a:latin typeface="Times New Roman" panose="02020603050405020304" pitchFamily="18" charset="0"/>
                <a:ea typeface="宋体" panose="02010600030101010101" pitchFamily="2" charset="-122"/>
              </a:rPr>
              <a:t>model.addAttribute("totalPage", pageData.getTotalPages());</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1147600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DB750-4B0F-4C9F-B1ED-7C7E0B2FC56A}"/>
              </a:ext>
            </a:extLst>
          </p:cNvPr>
          <p:cNvSpPr>
            <a:spLocks noGrp="1"/>
          </p:cNvSpPr>
          <p:nvPr>
            <p:ph type="title"/>
          </p:nvPr>
        </p:nvSpPr>
        <p:spPr/>
        <p:txBody>
          <a:bodyPr/>
          <a:lstStyle/>
          <a:p>
            <a:r>
              <a:rPr lang="en-US" altLang="zh-CN" dirty="0"/>
              <a:t>8.1.5 </a:t>
            </a:r>
            <a:r>
              <a:rPr lang="zh-CN" altLang="en-US" dirty="0"/>
              <a:t>排序与分页查询</a:t>
            </a:r>
          </a:p>
        </p:txBody>
      </p:sp>
      <p:sp>
        <p:nvSpPr>
          <p:cNvPr id="3" name="内容占位符 2">
            <a:extLst>
              <a:ext uri="{FF2B5EF4-FFF2-40B4-BE49-F238E27FC236}">
                <a16:creationId xmlns:a16="http://schemas.microsoft.com/office/drawing/2014/main" id="{6C6324AB-31EC-494B-9376-8D65AA756E00}"/>
              </a:ext>
            </a:extLst>
          </p:cNvPr>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8-6】</a:t>
            </a:r>
            <a:r>
              <a:rPr lang="zh-CN" altLang="en-US" dirty="0"/>
              <a:t>排序与分页查询的使用方法。</a:t>
            </a:r>
          </a:p>
          <a:p>
            <a:r>
              <a:rPr lang="zh-CN" altLang="en-US" dirty="0"/>
              <a:t>首先，为</a:t>
            </a:r>
            <a:r>
              <a:rPr lang="en-US" altLang="zh-CN" dirty="0"/>
              <a:t>【</a:t>
            </a:r>
            <a:r>
              <a:rPr lang="zh-CN" altLang="en-US" dirty="0"/>
              <a:t>例</a:t>
            </a:r>
            <a:r>
              <a:rPr lang="en-US" altLang="zh-CN" dirty="0"/>
              <a:t>8-6】</a:t>
            </a:r>
            <a:r>
              <a:rPr lang="zh-CN" altLang="en-US" dirty="0"/>
              <a:t>创建基于</a:t>
            </a:r>
            <a:r>
              <a:rPr lang="en-US" altLang="zh-CN" dirty="0" err="1"/>
              <a:t>Thymeleaf</a:t>
            </a:r>
            <a:r>
              <a:rPr lang="zh-CN" altLang="en-US" dirty="0"/>
              <a:t>和</a:t>
            </a:r>
            <a:r>
              <a:rPr lang="en-US" altLang="zh-CN" dirty="0"/>
              <a:t>Spring Data JPA</a:t>
            </a:r>
            <a:r>
              <a:rPr lang="zh-CN" altLang="en-US" dirty="0"/>
              <a:t>依赖的</a:t>
            </a:r>
            <a:r>
              <a:rPr lang="en-US" altLang="zh-CN" dirty="0"/>
              <a:t>Spring Boot Web</a:t>
            </a:r>
            <a:r>
              <a:rPr lang="zh-CN" altLang="en-US" dirty="0"/>
              <a:t>应用</a:t>
            </a:r>
            <a:r>
              <a:rPr lang="en-US" altLang="zh-CN" dirty="0"/>
              <a:t>ch8_4</a:t>
            </a:r>
            <a:r>
              <a:rPr lang="zh-CN" altLang="en-US" dirty="0"/>
              <a:t>。</a:t>
            </a:r>
            <a:r>
              <a:rPr lang="en-US" altLang="zh-CN" dirty="0"/>
              <a:t>ch8_4</a:t>
            </a:r>
            <a:r>
              <a:rPr lang="zh-CN" altLang="en-US" dirty="0"/>
              <a:t>应用的数据库、</a:t>
            </a:r>
            <a:r>
              <a:rPr lang="en-US" altLang="zh-CN" dirty="0"/>
              <a:t>pom.xml</a:t>
            </a:r>
            <a:r>
              <a:rPr lang="zh-CN" altLang="en-US" dirty="0"/>
              <a:t>、</a:t>
            </a:r>
            <a:r>
              <a:rPr lang="en-US" altLang="zh-CN" dirty="0" err="1"/>
              <a:t>application.properties</a:t>
            </a:r>
            <a:r>
              <a:rPr lang="zh-CN" altLang="en-US" dirty="0"/>
              <a:t>以及静态资源等内容与</a:t>
            </a:r>
            <a:r>
              <a:rPr lang="en-US" altLang="zh-CN" dirty="0"/>
              <a:t>ch8_1</a:t>
            </a:r>
            <a:r>
              <a:rPr lang="zh-CN" altLang="en-US" dirty="0"/>
              <a:t>应用基本一样，不再赘述。</a:t>
            </a:r>
          </a:p>
          <a:p>
            <a:endParaRPr lang="zh-CN" altLang="en-US" dirty="0"/>
          </a:p>
        </p:txBody>
      </p:sp>
      <p:sp>
        <p:nvSpPr>
          <p:cNvPr id="4" name="灯片编号占位符 3">
            <a:extLst>
              <a:ext uri="{FF2B5EF4-FFF2-40B4-BE49-F238E27FC236}">
                <a16:creationId xmlns:a16="http://schemas.microsoft.com/office/drawing/2014/main" id="{B8E2408F-60EB-4428-9B4C-EFD916E13912}"/>
              </a:ext>
            </a:extLst>
          </p:cNvPr>
          <p:cNvSpPr>
            <a:spLocks noGrp="1"/>
          </p:cNvSpPr>
          <p:nvPr>
            <p:ph type="sldNum" sz="quarter" idx="12"/>
          </p:nvPr>
        </p:nvSpPr>
        <p:spPr/>
        <p:txBody>
          <a:bodyPr/>
          <a:lstStyle/>
          <a:p>
            <a:fld id="{8D4D1E41-7A09-AB4A-A4E1-09765ADA2698}" type="slidenum">
              <a:rPr kumimoji="1" lang="zh-CN" altLang="en-US" smtClean="0"/>
              <a:pPr/>
              <a:t>64</a:t>
            </a:fld>
            <a:endParaRPr kumimoji="1" lang="zh-CN" altLang="en-US" dirty="0"/>
          </a:p>
        </p:txBody>
      </p:sp>
    </p:spTree>
    <p:extLst>
      <p:ext uri="{BB962C8B-B14F-4D97-AF65-F5344CB8AC3E}">
        <p14:creationId xmlns:p14="http://schemas.microsoft.com/office/powerpoint/2010/main" val="17020089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F8806B-ACF1-4FAC-B279-E281F7B27289}"/>
              </a:ext>
            </a:extLst>
          </p:cNvPr>
          <p:cNvSpPr>
            <a:spLocks noGrp="1"/>
          </p:cNvSpPr>
          <p:nvPr>
            <p:ph type="title"/>
          </p:nvPr>
        </p:nvSpPr>
        <p:spPr/>
        <p:txBody>
          <a:bodyPr/>
          <a:lstStyle/>
          <a:p>
            <a:r>
              <a:rPr lang="en-US" altLang="zh-CN" dirty="0"/>
              <a:t>1</a:t>
            </a:r>
            <a:r>
              <a:rPr lang="zh-CN" altLang="en-US" dirty="0"/>
              <a:t>．创建持久化实体类</a:t>
            </a:r>
          </a:p>
        </p:txBody>
      </p:sp>
      <p:sp>
        <p:nvSpPr>
          <p:cNvPr id="3" name="内容占位符 2">
            <a:extLst>
              <a:ext uri="{FF2B5EF4-FFF2-40B4-BE49-F238E27FC236}">
                <a16:creationId xmlns:a16="http://schemas.microsoft.com/office/drawing/2014/main" id="{C893745C-EEAA-4A8F-A5AB-0B9771B75B0B}"/>
              </a:ext>
            </a:extLst>
          </p:cNvPr>
          <p:cNvSpPr>
            <a:spLocks noGrp="1"/>
          </p:cNvSpPr>
          <p:nvPr>
            <p:ph idx="1"/>
          </p:nvPr>
        </p:nvSpPr>
        <p:spPr/>
        <p:txBody>
          <a:bodyPr/>
          <a:lstStyle/>
          <a:p>
            <a:r>
              <a:rPr lang="zh-CN" altLang="en-US" dirty="0"/>
              <a:t>创建名为</a:t>
            </a:r>
            <a:r>
              <a:rPr lang="en-US" altLang="zh-CN" dirty="0"/>
              <a:t>com.ch.ch8_4.entity</a:t>
            </a:r>
            <a:r>
              <a:rPr lang="zh-CN" altLang="en-US" dirty="0"/>
              <a:t>的包，并在该包中创建名为</a:t>
            </a:r>
            <a:r>
              <a:rPr lang="en-US" altLang="zh-CN" dirty="0">
                <a:solidFill>
                  <a:srgbClr val="C00000"/>
                </a:solidFill>
              </a:rPr>
              <a:t>Article</a:t>
            </a:r>
            <a:r>
              <a:rPr lang="zh-CN" altLang="en-US" dirty="0"/>
              <a:t>和</a:t>
            </a:r>
            <a:r>
              <a:rPr lang="en-US" altLang="zh-CN" dirty="0">
                <a:solidFill>
                  <a:srgbClr val="C00000"/>
                </a:solidFill>
              </a:rPr>
              <a:t>Author</a:t>
            </a:r>
            <a:r>
              <a:rPr lang="zh-CN" altLang="en-US" dirty="0"/>
              <a:t>的持久化实体类。具体代码分别与</a:t>
            </a:r>
            <a:r>
              <a:rPr lang="en-US" altLang="zh-CN" dirty="0"/>
              <a:t>ch8_2</a:t>
            </a:r>
            <a:r>
              <a:rPr lang="zh-CN" altLang="en-US" dirty="0"/>
              <a:t>应用的</a:t>
            </a:r>
            <a:r>
              <a:rPr lang="en-US" altLang="zh-CN" dirty="0"/>
              <a:t>Article</a:t>
            </a:r>
            <a:r>
              <a:rPr lang="zh-CN" altLang="en-US" dirty="0"/>
              <a:t>和</a:t>
            </a:r>
            <a:r>
              <a:rPr lang="en-US" altLang="zh-CN" dirty="0"/>
              <a:t>Author</a:t>
            </a:r>
            <a:r>
              <a:rPr lang="zh-CN" altLang="en-US" dirty="0"/>
              <a:t>的代码一样，不再赘述。</a:t>
            </a:r>
          </a:p>
        </p:txBody>
      </p:sp>
      <p:sp>
        <p:nvSpPr>
          <p:cNvPr id="4" name="灯片编号占位符 3">
            <a:extLst>
              <a:ext uri="{FF2B5EF4-FFF2-40B4-BE49-F238E27FC236}">
                <a16:creationId xmlns:a16="http://schemas.microsoft.com/office/drawing/2014/main" id="{3F0157FC-FF55-4B82-9787-611BEA8DFE2A}"/>
              </a:ext>
            </a:extLst>
          </p:cNvPr>
          <p:cNvSpPr>
            <a:spLocks noGrp="1"/>
          </p:cNvSpPr>
          <p:nvPr>
            <p:ph type="sldNum" sz="quarter" idx="12"/>
          </p:nvPr>
        </p:nvSpPr>
        <p:spPr/>
        <p:txBody>
          <a:bodyPr/>
          <a:lstStyle/>
          <a:p>
            <a:fld id="{8D4D1E41-7A09-AB4A-A4E1-09765ADA2698}" type="slidenum">
              <a:rPr kumimoji="1" lang="zh-CN" altLang="en-US" smtClean="0"/>
              <a:pPr/>
              <a:t>65</a:t>
            </a:fld>
            <a:endParaRPr kumimoji="1" lang="zh-CN" altLang="en-US" dirty="0"/>
          </a:p>
        </p:txBody>
      </p:sp>
    </p:spTree>
    <p:extLst>
      <p:ext uri="{BB962C8B-B14F-4D97-AF65-F5344CB8AC3E}">
        <p14:creationId xmlns:p14="http://schemas.microsoft.com/office/powerpoint/2010/main" val="1068474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4D2120-FE79-4FD0-BE06-24605073328D}"/>
              </a:ext>
            </a:extLst>
          </p:cNvPr>
          <p:cNvSpPr>
            <a:spLocks noGrp="1"/>
          </p:cNvSpPr>
          <p:nvPr>
            <p:ph type="title"/>
          </p:nvPr>
        </p:nvSpPr>
        <p:spPr/>
        <p:txBody>
          <a:bodyPr/>
          <a:lstStyle/>
          <a:p>
            <a:r>
              <a:rPr lang="en-US" altLang="zh-CN" dirty="0"/>
              <a:t>2</a:t>
            </a:r>
            <a:r>
              <a:rPr lang="zh-CN" altLang="en-US" dirty="0"/>
              <a:t>．创建数据访问层</a:t>
            </a:r>
          </a:p>
        </p:txBody>
      </p:sp>
      <p:sp>
        <p:nvSpPr>
          <p:cNvPr id="4" name="灯片编号占位符 3">
            <a:extLst>
              <a:ext uri="{FF2B5EF4-FFF2-40B4-BE49-F238E27FC236}">
                <a16:creationId xmlns:a16="http://schemas.microsoft.com/office/drawing/2014/main" id="{6540031B-D4FF-4DC2-8819-3B0CAFA327C4}"/>
              </a:ext>
            </a:extLst>
          </p:cNvPr>
          <p:cNvSpPr>
            <a:spLocks noGrp="1"/>
          </p:cNvSpPr>
          <p:nvPr>
            <p:ph type="sldNum" sz="quarter" idx="12"/>
          </p:nvPr>
        </p:nvSpPr>
        <p:spPr/>
        <p:txBody>
          <a:bodyPr/>
          <a:lstStyle/>
          <a:p>
            <a:fld id="{8D4D1E41-7A09-AB4A-A4E1-09765ADA2698}" type="slidenum">
              <a:rPr kumimoji="1" lang="zh-CN" altLang="en-US" smtClean="0"/>
              <a:pPr/>
              <a:t>66</a:t>
            </a:fld>
            <a:endParaRPr kumimoji="1" lang="zh-CN" altLang="en-US" dirty="0"/>
          </a:p>
        </p:txBody>
      </p:sp>
      <p:sp>
        <p:nvSpPr>
          <p:cNvPr id="5" name="文本框 4">
            <a:extLst>
              <a:ext uri="{FF2B5EF4-FFF2-40B4-BE49-F238E27FC236}">
                <a16:creationId xmlns:a16="http://schemas.microsoft.com/office/drawing/2014/main" id="{16ED4DA6-C3E2-49DF-BAD4-364BAD060FE5}"/>
              </a:ext>
            </a:extLst>
          </p:cNvPr>
          <p:cNvSpPr txBox="1"/>
          <p:nvPr/>
        </p:nvSpPr>
        <p:spPr>
          <a:xfrm>
            <a:off x="1307509" y="1520328"/>
            <a:ext cx="8519538" cy="1754326"/>
          </a:xfrm>
          <a:prstGeom prst="rect">
            <a:avLst/>
          </a:prstGeom>
          <a:noFill/>
          <a:ln>
            <a:solidFill>
              <a:srgbClr val="C00000"/>
            </a:solidFill>
          </a:ln>
        </p:spPr>
        <p:txBody>
          <a:bodyPr wrap="square" rtlCol="0">
            <a:spAutoFit/>
          </a:bodyPr>
          <a:lstStyle/>
          <a:p>
            <a:r>
              <a:rPr lang="en-US" altLang="zh-CN" dirty="0"/>
              <a:t>public interface </a:t>
            </a:r>
            <a:r>
              <a:rPr lang="en-US" altLang="zh-CN" dirty="0" err="1"/>
              <a:t>AuthorRepository</a:t>
            </a:r>
            <a:r>
              <a:rPr lang="en-US" altLang="zh-CN" dirty="0"/>
              <a:t> extends </a:t>
            </a:r>
            <a:r>
              <a:rPr lang="en-US" altLang="zh-CN" dirty="0" err="1"/>
              <a:t>JpaRepository</a:t>
            </a:r>
            <a:r>
              <a:rPr lang="en-US" altLang="zh-CN" dirty="0"/>
              <a:t>&lt;Author, Integer&gt;{</a:t>
            </a:r>
          </a:p>
          <a:p>
            <a:r>
              <a:rPr lang="en-US" altLang="zh-CN" dirty="0"/>
              <a:t>	/**</a:t>
            </a:r>
          </a:p>
          <a:p>
            <a:r>
              <a:rPr lang="en-US" altLang="zh-CN" dirty="0"/>
              <a:t>	 * </a:t>
            </a:r>
            <a:r>
              <a:rPr lang="zh-CN" altLang="en-US" dirty="0"/>
              <a:t>查询作者名含有</a:t>
            </a:r>
            <a:r>
              <a:rPr lang="en-US" altLang="zh-CN" dirty="0"/>
              <a:t>name</a:t>
            </a:r>
            <a:r>
              <a:rPr lang="zh-CN" altLang="en-US" dirty="0"/>
              <a:t>的作者列表，并排序</a:t>
            </a:r>
          </a:p>
          <a:p>
            <a:r>
              <a:rPr lang="zh-CN" altLang="en-US" dirty="0"/>
              <a:t>	 *</a:t>
            </a:r>
            <a:r>
              <a:rPr lang="en-US" altLang="zh-CN" dirty="0"/>
              <a:t>/</a:t>
            </a:r>
          </a:p>
          <a:p>
            <a:r>
              <a:rPr lang="en-US" altLang="zh-CN" dirty="0"/>
              <a:t>	List&lt;Author&gt; </a:t>
            </a:r>
            <a:r>
              <a:rPr lang="en-US" altLang="zh-CN" dirty="0" err="1"/>
              <a:t>findByAnameContaining</a:t>
            </a:r>
            <a:r>
              <a:rPr lang="en-US" altLang="zh-CN" dirty="0"/>
              <a:t>(String </a:t>
            </a:r>
            <a:r>
              <a:rPr lang="en-US" altLang="zh-CN" dirty="0" err="1"/>
              <a:t>aname</a:t>
            </a:r>
            <a:r>
              <a:rPr lang="en-US" altLang="zh-CN" dirty="0"/>
              <a:t>, </a:t>
            </a:r>
            <a:r>
              <a:rPr lang="en-US" altLang="zh-CN" b="1" dirty="0">
                <a:solidFill>
                  <a:srgbClr val="C00000"/>
                </a:solidFill>
              </a:rPr>
              <a:t>Sort</a:t>
            </a:r>
            <a:r>
              <a:rPr lang="en-US" altLang="zh-CN" dirty="0"/>
              <a:t> sort);</a:t>
            </a:r>
          </a:p>
          <a:p>
            <a:r>
              <a:rPr lang="en-US" altLang="zh-CN" dirty="0"/>
              <a:t>}</a:t>
            </a:r>
          </a:p>
        </p:txBody>
      </p:sp>
    </p:spTree>
    <p:extLst>
      <p:ext uri="{BB962C8B-B14F-4D97-AF65-F5344CB8AC3E}">
        <p14:creationId xmlns:p14="http://schemas.microsoft.com/office/powerpoint/2010/main" val="20907262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1C3D49-0D82-4D4A-A5E4-B7EAE7CB0354}"/>
              </a:ext>
            </a:extLst>
          </p:cNvPr>
          <p:cNvSpPr>
            <a:spLocks noGrp="1"/>
          </p:cNvSpPr>
          <p:nvPr>
            <p:ph type="title"/>
          </p:nvPr>
        </p:nvSpPr>
        <p:spPr/>
        <p:txBody>
          <a:bodyPr/>
          <a:lstStyle/>
          <a:p>
            <a:r>
              <a:rPr lang="en-US" altLang="zh-CN" dirty="0"/>
              <a:t>3</a:t>
            </a:r>
            <a:r>
              <a:rPr lang="zh-CN" altLang="en-US" dirty="0"/>
              <a:t>．创建业务层</a:t>
            </a:r>
          </a:p>
        </p:txBody>
      </p:sp>
      <p:sp>
        <p:nvSpPr>
          <p:cNvPr id="4" name="灯片编号占位符 3">
            <a:extLst>
              <a:ext uri="{FF2B5EF4-FFF2-40B4-BE49-F238E27FC236}">
                <a16:creationId xmlns:a16="http://schemas.microsoft.com/office/drawing/2014/main" id="{19B7B566-9824-4003-935E-0791A13C8595}"/>
              </a:ext>
            </a:extLst>
          </p:cNvPr>
          <p:cNvSpPr>
            <a:spLocks noGrp="1"/>
          </p:cNvSpPr>
          <p:nvPr>
            <p:ph type="sldNum" sz="quarter" idx="12"/>
          </p:nvPr>
        </p:nvSpPr>
        <p:spPr/>
        <p:txBody>
          <a:bodyPr/>
          <a:lstStyle/>
          <a:p>
            <a:fld id="{8D4D1E41-7A09-AB4A-A4E1-09765ADA2698}" type="slidenum">
              <a:rPr kumimoji="1" lang="zh-CN" altLang="en-US" smtClean="0"/>
              <a:pPr/>
              <a:t>67</a:t>
            </a:fld>
            <a:endParaRPr kumimoji="1" lang="zh-CN" altLang="en-US" dirty="0"/>
          </a:p>
        </p:txBody>
      </p:sp>
      <p:sp>
        <p:nvSpPr>
          <p:cNvPr id="5" name="文本框 4">
            <a:extLst>
              <a:ext uri="{FF2B5EF4-FFF2-40B4-BE49-F238E27FC236}">
                <a16:creationId xmlns:a16="http://schemas.microsoft.com/office/drawing/2014/main" id="{0072D84D-1DB9-4DE9-BC8A-BFC05C640AAE}"/>
              </a:ext>
            </a:extLst>
          </p:cNvPr>
          <p:cNvSpPr txBox="1"/>
          <p:nvPr/>
        </p:nvSpPr>
        <p:spPr>
          <a:xfrm>
            <a:off x="1068637" y="1273830"/>
            <a:ext cx="9077897" cy="5447645"/>
          </a:xfrm>
          <a:prstGeom prst="rect">
            <a:avLst/>
          </a:prstGeom>
          <a:noFill/>
          <a:ln>
            <a:solidFill>
              <a:srgbClr val="C00000"/>
            </a:solidFill>
          </a:ln>
        </p:spPr>
        <p:txBody>
          <a:bodyPr wrap="square" rtlCol="0">
            <a:spAutoFit/>
          </a:bodyPr>
          <a:lstStyle/>
          <a:p>
            <a:pPr indent="266700" algn="just">
              <a:spcBef>
                <a:spcPts val="600"/>
              </a:spcBef>
            </a:pPr>
            <a:r>
              <a:rPr lang="de-DE" altLang="zh-CN" sz="1200" kern="100" dirty="0">
                <a:effectLst/>
                <a:latin typeface="Times New Roman" panose="02020603050405020304" pitchFamily="18" charset="0"/>
                <a:ea typeface="宋体" panose="02010600030101010101" pitchFamily="2" charset="-122"/>
              </a:rPr>
              <a:t>@Service</a:t>
            </a:r>
            <a:endParaRPr lang="zh-CN" altLang="zh-CN" sz="1200" kern="100" dirty="0">
              <a:effectLst/>
              <a:latin typeface="Times New Roman" panose="02020603050405020304" pitchFamily="18" charset="0"/>
              <a:ea typeface="宋体" panose="02010600030101010101" pitchFamily="2" charset="-122"/>
            </a:endParaRPr>
          </a:p>
          <a:p>
            <a:pPr indent="266700" algn="just"/>
            <a:r>
              <a:rPr lang="de-DE" altLang="zh-CN" sz="1200" kern="100" dirty="0">
                <a:effectLst/>
                <a:latin typeface="Times New Roman" panose="02020603050405020304" pitchFamily="18" charset="0"/>
                <a:ea typeface="宋体" panose="02010600030101010101" pitchFamily="2" charset="-122"/>
              </a:rPr>
              <a:t>public class ArticleAndAuthorServiceImpl implements ArticleAndAuthorService{</a:t>
            </a:r>
            <a:endParaRPr lang="zh-CN" altLang="zh-CN" sz="1200" kern="100" dirty="0">
              <a:effectLst/>
              <a:latin typeface="Times New Roman" panose="02020603050405020304" pitchFamily="18" charset="0"/>
              <a:ea typeface="宋体" panose="02010600030101010101" pitchFamily="2" charset="-122"/>
            </a:endParaRPr>
          </a:p>
          <a:p>
            <a:pPr indent="266700" algn="just"/>
            <a:r>
              <a:rPr lang="de-DE" altLang="zh-CN" sz="1200" kern="100" dirty="0">
                <a:effectLst/>
                <a:latin typeface="Times New Roman" panose="02020603050405020304" pitchFamily="18" charset="0"/>
                <a:ea typeface="宋体" panose="02010600030101010101" pitchFamily="2" charset="-122"/>
              </a:rPr>
              <a:t>	@Autowired</a:t>
            </a:r>
            <a:endParaRPr lang="zh-CN" altLang="zh-CN" sz="1200" kern="100" dirty="0">
              <a:effectLst/>
              <a:latin typeface="Times New Roman" panose="02020603050405020304" pitchFamily="18" charset="0"/>
              <a:ea typeface="宋体" panose="02010600030101010101" pitchFamily="2" charset="-122"/>
            </a:endParaRPr>
          </a:p>
          <a:p>
            <a:pPr indent="266700" algn="just"/>
            <a:r>
              <a:rPr lang="de-DE" altLang="zh-CN" sz="1200" kern="100" dirty="0">
                <a:effectLst/>
                <a:latin typeface="Times New Roman" panose="02020603050405020304" pitchFamily="18" charset="0"/>
                <a:ea typeface="宋体" panose="02010600030101010101" pitchFamily="2" charset="-122"/>
              </a:rPr>
              <a:t>	private AuthorRepository authorRepository;</a:t>
            </a:r>
            <a:endParaRPr lang="zh-CN" altLang="zh-CN" sz="1200" kern="100" dirty="0">
              <a:effectLst/>
              <a:latin typeface="Times New Roman" panose="02020603050405020304" pitchFamily="18" charset="0"/>
              <a:ea typeface="宋体" panose="02010600030101010101" pitchFamily="2" charset="-122"/>
            </a:endParaRPr>
          </a:p>
          <a:p>
            <a:pPr indent="266700" algn="just"/>
            <a:r>
              <a:rPr lang="de-DE" altLang="zh-CN" sz="1200" kern="100" dirty="0">
                <a:effectLst/>
                <a:latin typeface="Times New Roman" panose="02020603050405020304" pitchFamily="18" charset="0"/>
                <a:ea typeface="宋体" panose="02010600030101010101" pitchFamily="2" charset="-122"/>
              </a:rPr>
              <a:t>	@Override</a:t>
            </a:r>
            <a:endParaRPr lang="zh-CN" altLang="zh-CN" sz="1200" kern="100" dirty="0">
              <a:effectLst/>
              <a:latin typeface="Times New Roman" panose="02020603050405020304" pitchFamily="18" charset="0"/>
              <a:ea typeface="宋体" panose="02010600030101010101" pitchFamily="2" charset="-122"/>
            </a:endParaRPr>
          </a:p>
          <a:p>
            <a:pPr indent="266700" algn="just"/>
            <a:r>
              <a:rPr lang="de-DE" altLang="zh-CN" sz="1200" kern="100" dirty="0">
                <a:effectLst/>
                <a:latin typeface="Times New Roman" panose="02020603050405020304" pitchFamily="18" charset="0"/>
                <a:ea typeface="宋体" panose="02010600030101010101" pitchFamily="2" charset="-122"/>
              </a:rPr>
              <a:t>	public List&lt;Author&gt; findByAnameContaining(String aname, String sortColum) {</a:t>
            </a:r>
            <a:endParaRPr lang="zh-CN" altLang="zh-CN" sz="1200" kern="100" dirty="0">
              <a:effectLst/>
              <a:latin typeface="Times New Roman" panose="02020603050405020304" pitchFamily="18" charset="0"/>
              <a:ea typeface="宋体" panose="02010600030101010101" pitchFamily="2" charset="-122"/>
            </a:endParaRPr>
          </a:p>
          <a:p>
            <a:pPr indent="266700" algn="just"/>
            <a:r>
              <a:rPr lang="de-DE" altLang="zh-CN" sz="1200" kern="100" dirty="0">
                <a:effectLst/>
                <a:latin typeface="Times New Roman" panose="02020603050405020304" pitchFamily="18" charset="0"/>
                <a:ea typeface="宋体" panose="02010600030101010101" pitchFamily="2" charset="-122"/>
              </a:rPr>
              <a:t>		//</a:t>
            </a:r>
            <a:r>
              <a:rPr lang="zh-CN" altLang="zh-CN" sz="1200" kern="100" dirty="0">
                <a:effectLst/>
                <a:latin typeface="Times New Roman" panose="02020603050405020304" pitchFamily="18" charset="0"/>
                <a:ea typeface="宋体" panose="02010600030101010101" pitchFamily="2" charset="-122"/>
              </a:rPr>
              <a:t>按</a:t>
            </a:r>
            <a:r>
              <a:rPr lang="de-DE" altLang="zh-CN" sz="1200" kern="100" dirty="0">
                <a:effectLst/>
                <a:latin typeface="Times New Roman" panose="02020603050405020304" pitchFamily="18" charset="0"/>
                <a:ea typeface="宋体" panose="02010600030101010101" pitchFamily="2" charset="-122"/>
              </a:rPr>
              <a:t>sortColum</a:t>
            </a:r>
            <a:r>
              <a:rPr lang="zh-CN" altLang="zh-CN" sz="1200" kern="100" dirty="0">
                <a:effectLst/>
                <a:latin typeface="Times New Roman" panose="02020603050405020304" pitchFamily="18" charset="0"/>
                <a:ea typeface="宋体" panose="02010600030101010101" pitchFamily="2" charset="-122"/>
              </a:rPr>
              <a:t>降序排序</a:t>
            </a:r>
          </a:p>
          <a:p>
            <a:pPr indent="266700" algn="just"/>
            <a:r>
              <a:rPr lang="de-DE" altLang="zh-CN" sz="1200" kern="100" dirty="0">
                <a:effectLst/>
                <a:latin typeface="Times New Roman" panose="02020603050405020304" pitchFamily="18" charset="0"/>
                <a:ea typeface="宋体" panose="02010600030101010101" pitchFamily="2" charset="-122"/>
              </a:rPr>
              <a:t>		return authorRepository.findByAnameContaining(aname, </a:t>
            </a:r>
            <a:r>
              <a:rPr lang="de-DE" altLang="zh-CN" sz="1200" b="1" kern="100" dirty="0">
                <a:solidFill>
                  <a:srgbClr val="C00000"/>
                </a:solidFill>
                <a:effectLst/>
                <a:latin typeface="Times New Roman" panose="02020603050405020304" pitchFamily="18" charset="0"/>
                <a:ea typeface="宋体" panose="02010600030101010101" pitchFamily="2" charset="-122"/>
              </a:rPr>
              <a:t>Sort.by(Direction.DESC, sortColum)</a:t>
            </a:r>
            <a:r>
              <a:rPr lang="de-DE" altLang="zh-CN" sz="1200" kern="100" dirty="0">
                <a:effectLst/>
                <a:latin typeface="Times New Roman" panose="02020603050405020304" pitchFamily="18" charset="0"/>
                <a:ea typeface="宋体" panose="02010600030101010101" pitchFamily="2" charset="-122"/>
              </a:rPr>
              <a:t>);</a:t>
            </a:r>
            <a:endParaRPr lang="zh-CN" altLang="zh-CN" sz="1200" kern="100" dirty="0">
              <a:effectLst/>
              <a:latin typeface="Times New Roman" panose="02020603050405020304" pitchFamily="18" charset="0"/>
              <a:ea typeface="宋体" panose="02010600030101010101" pitchFamily="2" charset="-122"/>
            </a:endParaRPr>
          </a:p>
          <a:p>
            <a:pPr indent="266700" algn="just"/>
            <a:r>
              <a:rPr lang="de-DE" altLang="zh-CN" sz="1200" kern="100" dirty="0">
                <a:effectLst/>
                <a:latin typeface="Times New Roman" panose="02020603050405020304" pitchFamily="18" charset="0"/>
                <a:ea typeface="宋体" panose="02010600030101010101" pitchFamily="2" charset="-122"/>
              </a:rPr>
              <a:t>	}</a:t>
            </a:r>
            <a:endParaRPr lang="zh-CN" altLang="zh-CN" sz="1200" kern="100" dirty="0">
              <a:effectLst/>
              <a:latin typeface="Times New Roman" panose="02020603050405020304" pitchFamily="18" charset="0"/>
              <a:ea typeface="宋体" panose="02010600030101010101" pitchFamily="2" charset="-122"/>
            </a:endParaRPr>
          </a:p>
          <a:p>
            <a:pPr indent="266700" algn="just"/>
            <a:r>
              <a:rPr lang="de-DE" altLang="zh-CN" sz="1200" kern="100" dirty="0">
                <a:effectLst/>
                <a:latin typeface="Times New Roman" panose="02020603050405020304" pitchFamily="18" charset="0"/>
                <a:ea typeface="宋体" panose="02010600030101010101" pitchFamily="2" charset="-122"/>
              </a:rPr>
              <a:t>	@Override</a:t>
            </a:r>
            <a:endParaRPr lang="zh-CN" altLang="zh-CN" sz="1200" kern="100" dirty="0">
              <a:effectLst/>
              <a:latin typeface="Times New Roman" panose="02020603050405020304" pitchFamily="18" charset="0"/>
              <a:ea typeface="宋体" panose="02010600030101010101" pitchFamily="2" charset="-122"/>
            </a:endParaRPr>
          </a:p>
          <a:p>
            <a:pPr indent="266700" algn="just"/>
            <a:r>
              <a:rPr lang="de-DE" altLang="zh-CN" sz="1200" kern="100" dirty="0">
                <a:effectLst/>
                <a:latin typeface="Times New Roman" panose="02020603050405020304" pitchFamily="18" charset="0"/>
                <a:ea typeface="宋体" panose="02010600030101010101" pitchFamily="2" charset="-122"/>
              </a:rPr>
              <a:t>	public String findAllAuthorByPage(Integer page, Model model) {</a:t>
            </a:r>
            <a:endParaRPr lang="zh-CN" altLang="zh-CN" sz="1200" kern="100" dirty="0">
              <a:effectLst/>
              <a:latin typeface="Times New Roman" panose="02020603050405020304" pitchFamily="18" charset="0"/>
              <a:ea typeface="宋体" panose="02010600030101010101" pitchFamily="2" charset="-122"/>
            </a:endParaRPr>
          </a:p>
          <a:p>
            <a:pPr indent="266700" algn="just"/>
            <a:r>
              <a:rPr lang="de-DE" altLang="zh-CN" sz="1200" kern="100" dirty="0">
                <a:effectLst/>
                <a:latin typeface="Times New Roman" panose="02020603050405020304" pitchFamily="18" charset="0"/>
                <a:ea typeface="宋体" panose="02010600030101010101" pitchFamily="2" charset="-122"/>
              </a:rPr>
              <a:t>		if(page == null) {//</a:t>
            </a:r>
            <a:r>
              <a:rPr lang="zh-CN" altLang="zh-CN" sz="1200" kern="100" dirty="0">
                <a:effectLst/>
                <a:latin typeface="Times New Roman" panose="02020603050405020304" pitchFamily="18" charset="0"/>
                <a:ea typeface="宋体" panose="02010600030101010101" pitchFamily="2" charset="-122"/>
              </a:rPr>
              <a:t>第一次访问</a:t>
            </a:r>
            <a:r>
              <a:rPr lang="de-DE" altLang="zh-CN" sz="1200" kern="100" dirty="0">
                <a:effectLst/>
                <a:latin typeface="Times New Roman" panose="02020603050405020304" pitchFamily="18" charset="0"/>
                <a:ea typeface="宋体" panose="02010600030101010101" pitchFamily="2" charset="-122"/>
              </a:rPr>
              <a:t>findAllAuthorByPage</a:t>
            </a:r>
            <a:r>
              <a:rPr lang="zh-CN" altLang="zh-CN" sz="1200" kern="100" dirty="0">
                <a:effectLst/>
                <a:latin typeface="Times New Roman" panose="02020603050405020304" pitchFamily="18" charset="0"/>
                <a:ea typeface="宋体" panose="02010600030101010101" pitchFamily="2" charset="-122"/>
              </a:rPr>
              <a:t>方法时</a:t>
            </a:r>
          </a:p>
          <a:p>
            <a:pPr indent="266700" algn="just"/>
            <a:r>
              <a:rPr lang="de-DE" altLang="zh-CN" sz="1200" kern="100" dirty="0">
                <a:effectLst/>
                <a:latin typeface="Times New Roman" panose="02020603050405020304" pitchFamily="18" charset="0"/>
                <a:ea typeface="宋体" panose="02010600030101010101" pitchFamily="2" charset="-122"/>
              </a:rPr>
              <a:t>			page = 1;</a:t>
            </a:r>
            <a:endParaRPr lang="zh-CN" altLang="zh-CN" sz="1200" kern="100" dirty="0">
              <a:effectLst/>
              <a:latin typeface="Times New Roman" panose="02020603050405020304" pitchFamily="18" charset="0"/>
              <a:ea typeface="宋体" panose="02010600030101010101" pitchFamily="2" charset="-122"/>
            </a:endParaRPr>
          </a:p>
          <a:p>
            <a:pPr indent="266700" algn="just"/>
            <a:r>
              <a:rPr lang="de-DE" altLang="zh-CN" sz="1200" kern="100" dirty="0">
                <a:effectLst/>
                <a:latin typeface="Times New Roman" panose="02020603050405020304" pitchFamily="18" charset="0"/>
                <a:ea typeface="宋体" panose="02010600030101010101" pitchFamily="2" charset="-122"/>
              </a:rPr>
              <a:t>		}</a:t>
            </a:r>
            <a:endParaRPr lang="zh-CN" altLang="zh-CN" sz="1200" kern="100" dirty="0">
              <a:effectLst/>
              <a:latin typeface="Times New Roman" panose="02020603050405020304" pitchFamily="18" charset="0"/>
              <a:ea typeface="宋体" panose="02010600030101010101" pitchFamily="2" charset="-122"/>
            </a:endParaRPr>
          </a:p>
          <a:p>
            <a:pPr indent="266700" algn="just"/>
            <a:r>
              <a:rPr lang="de-DE" altLang="zh-CN" sz="1200" kern="100" dirty="0">
                <a:effectLst/>
                <a:latin typeface="Times New Roman" panose="02020603050405020304" pitchFamily="18" charset="0"/>
                <a:ea typeface="宋体" panose="02010600030101010101" pitchFamily="2" charset="-122"/>
              </a:rPr>
              <a:t>		int size = 2;//</a:t>
            </a:r>
            <a:r>
              <a:rPr lang="zh-CN" altLang="zh-CN" sz="1200" kern="100" dirty="0">
                <a:effectLst/>
                <a:latin typeface="Times New Roman" panose="02020603050405020304" pitchFamily="18" charset="0"/>
                <a:ea typeface="宋体" panose="02010600030101010101" pitchFamily="2" charset="-122"/>
              </a:rPr>
              <a:t>每页显示</a:t>
            </a:r>
            <a:r>
              <a:rPr lang="de-DE" altLang="zh-CN" sz="1200" kern="100" dirty="0">
                <a:effectLst/>
                <a:latin typeface="Times New Roman" panose="02020603050405020304" pitchFamily="18" charset="0"/>
                <a:ea typeface="宋体" panose="02010600030101010101" pitchFamily="2" charset="-122"/>
              </a:rPr>
              <a:t>2</a:t>
            </a:r>
            <a:r>
              <a:rPr lang="zh-CN" altLang="zh-CN" sz="1200" kern="100" dirty="0">
                <a:effectLst/>
                <a:latin typeface="Times New Roman" panose="02020603050405020304" pitchFamily="18" charset="0"/>
                <a:ea typeface="宋体" panose="02010600030101010101" pitchFamily="2" charset="-122"/>
              </a:rPr>
              <a:t>条</a:t>
            </a:r>
          </a:p>
          <a:p>
            <a:pPr indent="266700" algn="just"/>
            <a:r>
              <a:rPr lang="de-DE" altLang="zh-CN" sz="1200" kern="100" dirty="0">
                <a:effectLst/>
                <a:latin typeface="Times New Roman" panose="02020603050405020304" pitchFamily="18" charset="0"/>
                <a:ea typeface="宋体" panose="02010600030101010101" pitchFamily="2" charset="-122"/>
              </a:rPr>
              <a:t>//</a:t>
            </a:r>
            <a:r>
              <a:rPr lang="zh-CN" altLang="zh-CN" sz="1200" kern="100" dirty="0">
                <a:effectLst/>
                <a:latin typeface="Times New Roman" panose="02020603050405020304" pitchFamily="18" charset="0"/>
                <a:ea typeface="宋体" panose="02010600030101010101" pitchFamily="2" charset="-122"/>
              </a:rPr>
              <a:t>分页查询，</a:t>
            </a:r>
            <a:r>
              <a:rPr lang="de-DE" altLang="zh-CN" sz="1200" kern="100" dirty="0">
                <a:effectLst/>
                <a:latin typeface="Times New Roman" panose="02020603050405020304" pitchFamily="18" charset="0"/>
                <a:ea typeface="宋体" panose="02010600030101010101" pitchFamily="2" charset="-122"/>
              </a:rPr>
              <a:t>of</a:t>
            </a:r>
            <a:r>
              <a:rPr lang="zh-CN" altLang="zh-CN" sz="1200" kern="100" dirty="0">
                <a:effectLst/>
                <a:latin typeface="Times New Roman" panose="02020603050405020304" pitchFamily="18" charset="0"/>
                <a:ea typeface="宋体" panose="02010600030101010101" pitchFamily="2" charset="-122"/>
              </a:rPr>
              <a:t>方法的第一个参数代表第几页（比实际小</a:t>
            </a:r>
            <a:r>
              <a:rPr lang="de-DE" altLang="zh-CN" sz="1200" kern="100" dirty="0">
                <a:effectLst/>
                <a:latin typeface="Times New Roman" panose="02020603050405020304" pitchFamily="18" charset="0"/>
                <a:ea typeface="宋体" panose="02010600030101010101" pitchFamily="2" charset="-122"/>
              </a:rPr>
              <a:t>1</a:t>
            </a:r>
            <a:r>
              <a:rPr lang="zh-CN" altLang="zh-CN" sz="1200" kern="100" dirty="0">
                <a:effectLst/>
                <a:latin typeface="Times New Roman" panose="02020603050405020304" pitchFamily="18" charset="0"/>
                <a:ea typeface="宋体" panose="02010600030101010101" pitchFamily="2" charset="-122"/>
              </a:rPr>
              <a:t>），第二个参数代表页面大小，第三个参数代表排序规则</a:t>
            </a:r>
          </a:p>
          <a:p>
            <a:pPr indent="266700" algn="just"/>
            <a:r>
              <a:rPr lang="de-DE" altLang="zh-CN" sz="1200" kern="100" dirty="0">
                <a:effectLst/>
                <a:latin typeface="Times New Roman" panose="02020603050405020304" pitchFamily="18" charset="0"/>
                <a:ea typeface="宋体" panose="02010600030101010101" pitchFamily="2" charset="-122"/>
              </a:rPr>
              <a:t>	Page&lt;Author&gt; pageData =</a:t>
            </a:r>
            <a:r>
              <a:rPr lang="en-US" altLang="zh-CN" sz="1200" kern="100" dirty="0">
                <a:latin typeface="Times New Roman" panose="02020603050405020304" pitchFamily="18" charset="0"/>
                <a:ea typeface="宋体" panose="02010600030101010101" pitchFamily="2" charset="-122"/>
              </a:rPr>
              <a:t> </a:t>
            </a:r>
            <a:r>
              <a:rPr lang="de-DE" altLang="zh-CN" sz="1200" kern="100" dirty="0">
                <a:effectLst/>
                <a:latin typeface="Times New Roman" panose="02020603050405020304" pitchFamily="18" charset="0"/>
                <a:ea typeface="宋体" panose="02010600030101010101" pitchFamily="2" charset="-122"/>
              </a:rPr>
              <a:t>authorRepository.findAll(</a:t>
            </a:r>
            <a:r>
              <a:rPr lang="de-DE" altLang="zh-CN" sz="1200" b="1" kern="100" dirty="0">
                <a:solidFill>
                  <a:srgbClr val="C00000"/>
                </a:solidFill>
                <a:effectLst/>
                <a:latin typeface="Times New Roman" panose="02020603050405020304" pitchFamily="18" charset="0"/>
                <a:ea typeface="宋体" panose="02010600030101010101" pitchFamily="2" charset="-122"/>
              </a:rPr>
              <a:t>PageRequest.of(page-1, size, Sort.by(Direction.DESC, "id"))</a:t>
            </a:r>
            <a:r>
              <a:rPr lang="de-DE" altLang="zh-CN" sz="1200" kern="100" dirty="0">
                <a:effectLst/>
                <a:latin typeface="Times New Roman" panose="02020603050405020304" pitchFamily="18" charset="0"/>
                <a:ea typeface="宋体" panose="02010600030101010101" pitchFamily="2" charset="-122"/>
              </a:rPr>
              <a:t>);</a:t>
            </a:r>
            <a:endParaRPr lang="zh-CN" altLang="zh-CN" sz="1200" kern="100" dirty="0">
              <a:effectLst/>
              <a:latin typeface="Times New Roman" panose="02020603050405020304" pitchFamily="18" charset="0"/>
              <a:ea typeface="宋体" panose="02010600030101010101" pitchFamily="2" charset="-122"/>
            </a:endParaRPr>
          </a:p>
          <a:p>
            <a:pPr indent="266700" algn="just"/>
            <a:r>
              <a:rPr lang="de-DE" altLang="zh-CN" sz="1200" kern="100" dirty="0">
                <a:effectLst/>
                <a:latin typeface="Times New Roman" panose="02020603050405020304" pitchFamily="18" charset="0"/>
                <a:ea typeface="宋体" panose="02010600030101010101" pitchFamily="2" charset="-122"/>
              </a:rPr>
              <a:t>		//</a:t>
            </a:r>
            <a:r>
              <a:rPr lang="zh-CN" altLang="zh-CN" sz="1200" kern="100" dirty="0">
                <a:effectLst/>
                <a:latin typeface="Times New Roman" panose="02020603050405020304" pitchFamily="18" charset="0"/>
                <a:ea typeface="宋体" panose="02010600030101010101" pitchFamily="2" charset="-122"/>
              </a:rPr>
              <a:t>获得当前页面数据并转换成</a:t>
            </a:r>
            <a:r>
              <a:rPr lang="de-DE" altLang="zh-CN" sz="1200" kern="100" dirty="0">
                <a:effectLst/>
                <a:latin typeface="Times New Roman" panose="02020603050405020304" pitchFamily="18" charset="0"/>
                <a:ea typeface="宋体" panose="02010600030101010101" pitchFamily="2" charset="-122"/>
              </a:rPr>
              <a:t>List&lt;Author&gt;</a:t>
            </a:r>
            <a:r>
              <a:rPr lang="zh-CN" altLang="zh-CN" sz="1200" kern="100" dirty="0">
                <a:effectLst/>
                <a:latin typeface="Times New Roman" panose="02020603050405020304" pitchFamily="18" charset="0"/>
                <a:ea typeface="宋体" panose="02010600030101010101" pitchFamily="2" charset="-122"/>
              </a:rPr>
              <a:t>，转发到视图页面显示</a:t>
            </a:r>
          </a:p>
          <a:p>
            <a:pPr indent="266700" algn="just"/>
            <a:r>
              <a:rPr lang="de-DE" altLang="zh-CN" sz="1200" kern="100" dirty="0">
                <a:effectLst/>
                <a:latin typeface="Times New Roman" panose="02020603050405020304" pitchFamily="18" charset="0"/>
                <a:ea typeface="宋体" panose="02010600030101010101" pitchFamily="2" charset="-122"/>
              </a:rPr>
              <a:t>		List&lt;Author&gt; allAuthor = pageData.getContent();</a:t>
            </a:r>
            <a:endParaRPr lang="zh-CN" altLang="zh-CN" sz="1200" kern="100" dirty="0">
              <a:effectLst/>
              <a:latin typeface="Times New Roman" panose="02020603050405020304" pitchFamily="18" charset="0"/>
              <a:ea typeface="宋体" panose="02010600030101010101" pitchFamily="2" charset="-122"/>
            </a:endParaRPr>
          </a:p>
          <a:p>
            <a:pPr indent="266700" algn="just"/>
            <a:r>
              <a:rPr lang="de-DE" altLang="zh-CN" sz="1200" kern="100" dirty="0">
                <a:effectLst/>
                <a:latin typeface="Times New Roman" panose="02020603050405020304" pitchFamily="18" charset="0"/>
                <a:ea typeface="宋体" panose="02010600030101010101" pitchFamily="2" charset="-122"/>
              </a:rPr>
              <a:t>		model.addAttribute("allAuthor",allAuthor);</a:t>
            </a:r>
            <a:endParaRPr lang="zh-CN" altLang="zh-CN" sz="1200" kern="100" dirty="0">
              <a:effectLst/>
              <a:latin typeface="Times New Roman" panose="02020603050405020304" pitchFamily="18" charset="0"/>
              <a:ea typeface="宋体" panose="02010600030101010101" pitchFamily="2" charset="-122"/>
            </a:endParaRPr>
          </a:p>
          <a:p>
            <a:pPr indent="266700" algn="just"/>
            <a:r>
              <a:rPr lang="de-DE" altLang="zh-CN" sz="1200" kern="100" dirty="0">
                <a:effectLst/>
                <a:latin typeface="Times New Roman" panose="02020603050405020304" pitchFamily="18" charset="0"/>
                <a:ea typeface="宋体" panose="02010600030101010101" pitchFamily="2" charset="-122"/>
              </a:rPr>
              <a:t>		//</a:t>
            </a:r>
            <a:r>
              <a:rPr lang="zh-CN" altLang="zh-CN" sz="1200" kern="100" dirty="0">
                <a:effectLst/>
                <a:latin typeface="Times New Roman" panose="02020603050405020304" pitchFamily="18" charset="0"/>
                <a:ea typeface="宋体" panose="02010600030101010101" pitchFamily="2" charset="-122"/>
              </a:rPr>
              <a:t>共多少条记录</a:t>
            </a:r>
          </a:p>
          <a:p>
            <a:pPr indent="266700" algn="just"/>
            <a:r>
              <a:rPr lang="de-DE" altLang="zh-CN" sz="1200" kern="100" dirty="0">
                <a:effectLst/>
                <a:latin typeface="Times New Roman" panose="02020603050405020304" pitchFamily="18" charset="0"/>
                <a:ea typeface="宋体" panose="02010600030101010101" pitchFamily="2" charset="-122"/>
              </a:rPr>
              <a:t>		model.addAttribute("totalCount", pageData.getTotalElements());</a:t>
            </a:r>
            <a:endParaRPr lang="zh-CN" altLang="zh-CN" sz="1200" kern="100" dirty="0">
              <a:effectLst/>
              <a:latin typeface="Times New Roman" panose="02020603050405020304" pitchFamily="18" charset="0"/>
              <a:ea typeface="宋体" panose="02010600030101010101" pitchFamily="2" charset="-122"/>
            </a:endParaRPr>
          </a:p>
          <a:p>
            <a:pPr indent="266700" algn="just"/>
            <a:r>
              <a:rPr lang="de-DE" altLang="zh-CN" sz="1200" kern="100" dirty="0">
                <a:effectLst/>
                <a:latin typeface="Times New Roman" panose="02020603050405020304" pitchFamily="18" charset="0"/>
                <a:ea typeface="宋体" panose="02010600030101010101" pitchFamily="2" charset="-122"/>
              </a:rPr>
              <a:t>		//</a:t>
            </a:r>
            <a:r>
              <a:rPr lang="zh-CN" altLang="zh-CN" sz="1200" kern="100" dirty="0">
                <a:effectLst/>
                <a:latin typeface="Times New Roman" panose="02020603050405020304" pitchFamily="18" charset="0"/>
                <a:ea typeface="宋体" panose="02010600030101010101" pitchFamily="2" charset="-122"/>
              </a:rPr>
              <a:t>共多少页</a:t>
            </a:r>
          </a:p>
          <a:p>
            <a:pPr indent="266700" algn="just"/>
            <a:r>
              <a:rPr lang="de-DE" altLang="zh-CN" sz="1200" kern="100" dirty="0">
                <a:effectLst/>
                <a:latin typeface="Times New Roman" panose="02020603050405020304" pitchFamily="18" charset="0"/>
                <a:ea typeface="宋体" panose="02010600030101010101" pitchFamily="2" charset="-122"/>
              </a:rPr>
              <a:t>		model.addAttribute("totalPage", pageData.getTotalPages());</a:t>
            </a:r>
            <a:endParaRPr lang="zh-CN" altLang="zh-CN" sz="1200" kern="100" dirty="0">
              <a:effectLst/>
              <a:latin typeface="Times New Roman" panose="02020603050405020304" pitchFamily="18" charset="0"/>
              <a:ea typeface="宋体" panose="02010600030101010101" pitchFamily="2" charset="-122"/>
            </a:endParaRPr>
          </a:p>
          <a:p>
            <a:pPr indent="266700" algn="just"/>
            <a:r>
              <a:rPr lang="de-DE" altLang="zh-CN" sz="1200" kern="100" dirty="0">
                <a:effectLst/>
                <a:latin typeface="Times New Roman" panose="02020603050405020304" pitchFamily="18" charset="0"/>
                <a:ea typeface="宋体" panose="02010600030101010101" pitchFamily="2" charset="-122"/>
              </a:rPr>
              <a:t>		//</a:t>
            </a:r>
            <a:r>
              <a:rPr lang="zh-CN" altLang="zh-CN" sz="1200" kern="100" dirty="0">
                <a:effectLst/>
                <a:latin typeface="Times New Roman" panose="02020603050405020304" pitchFamily="18" charset="0"/>
                <a:ea typeface="宋体" panose="02010600030101010101" pitchFamily="2" charset="-122"/>
              </a:rPr>
              <a:t>当前页</a:t>
            </a:r>
          </a:p>
          <a:p>
            <a:pPr indent="266700" algn="just"/>
            <a:r>
              <a:rPr lang="de-DE" altLang="zh-CN" sz="1200" kern="100" dirty="0">
                <a:effectLst/>
                <a:latin typeface="Times New Roman" panose="02020603050405020304" pitchFamily="18" charset="0"/>
                <a:ea typeface="宋体" panose="02010600030101010101" pitchFamily="2" charset="-122"/>
              </a:rPr>
              <a:t>		model.addAttribute("page", page);</a:t>
            </a:r>
            <a:endParaRPr lang="zh-CN" altLang="zh-CN" sz="1200" kern="100" dirty="0">
              <a:effectLst/>
              <a:latin typeface="Times New Roman" panose="02020603050405020304" pitchFamily="18" charset="0"/>
              <a:ea typeface="宋体" panose="02010600030101010101" pitchFamily="2" charset="-122"/>
            </a:endParaRPr>
          </a:p>
          <a:p>
            <a:pPr indent="266700" algn="just"/>
            <a:r>
              <a:rPr lang="de-DE" altLang="zh-CN" sz="1200" kern="100" dirty="0">
                <a:effectLst/>
                <a:latin typeface="Times New Roman" panose="02020603050405020304" pitchFamily="18" charset="0"/>
                <a:ea typeface="宋体" panose="02010600030101010101" pitchFamily="2" charset="-122"/>
              </a:rPr>
              <a:t>		return "index";</a:t>
            </a:r>
            <a:endParaRPr lang="zh-CN" altLang="zh-CN" sz="1200" kern="100" dirty="0">
              <a:effectLst/>
              <a:latin typeface="Times New Roman" panose="02020603050405020304" pitchFamily="18" charset="0"/>
              <a:ea typeface="宋体" panose="02010600030101010101" pitchFamily="2" charset="-122"/>
            </a:endParaRPr>
          </a:p>
          <a:p>
            <a:pPr indent="266700" algn="just"/>
            <a:r>
              <a:rPr lang="de-DE" altLang="zh-CN" sz="1200" kern="100" dirty="0">
                <a:effectLst/>
                <a:latin typeface="Times New Roman" panose="02020603050405020304" pitchFamily="18" charset="0"/>
                <a:ea typeface="宋体" panose="02010600030101010101" pitchFamily="2" charset="-122"/>
              </a:rPr>
              <a:t>	}</a:t>
            </a:r>
            <a:endParaRPr lang="zh-CN" altLang="zh-CN" sz="1200" kern="100" dirty="0">
              <a:effectLst/>
              <a:latin typeface="Times New Roman" panose="02020603050405020304" pitchFamily="18" charset="0"/>
              <a:ea typeface="宋体" panose="02010600030101010101" pitchFamily="2" charset="-122"/>
            </a:endParaRPr>
          </a:p>
          <a:p>
            <a:pPr indent="266700" algn="just"/>
            <a:r>
              <a:rPr lang="de-DE" altLang="zh-CN" sz="1200" kern="100" dirty="0">
                <a:effectLst/>
                <a:latin typeface="Times New Roman" panose="02020603050405020304" pitchFamily="18" charset="0"/>
                <a:ea typeface="宋体" panose="02010600030101010101" pitchFamily="2" charset="-122"/>
              </a:rPr>
              <a:t>}</a:t>
            </a:r>
            <a:endParaRPr lang="zh-CN" altLang="zh-CN" sz="12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313906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B3A959-6CCF-4B16-A34D-7713765D15D6}"/>
              </a:ext>
            </a:extLst>
          </p:cNvPr>
          <p:cNvSpPr>
            <a:spLocks noGrp="1"/>
          </p:cNvSpPr>
          <p:nvPr>
            <p:ph type="title"/>
          </p:nvPr>
        </p:nvSpPr>
        <p:spPr/>
        <p:txBody>
          <a:bodyPr/>
          <a:lstStyle/>
          <a:p>
            <a:r>
              <a:rPr lang="en-US" altLang="zh-CN" dirty="0"/>
              <a:t>4</a:t>
            </a:r>
            <a:r>
              <a:rPr lang="zh-CN" altLang="en-US" dirty="0"/>
              <a:t>．创建控制器类</a:t>
            </a:r>
          </a:p>
        </p:txBody>
      </p:sp>
      <p:sp>
        <p:nvSpPr>
          <p:cNvPr id="4" name="灯片编号占位符 3">
            <a:extLst>
              <a:ext uri="{FF2B5EF4-FFF2-40B4-BE49-F238E27FC236}">
                <a16:creationId xmlns:a16="http://schemas.microsoft.com/office/drawing/2014/main" id="{8B8C4B32-8B4E-4643-B151-52DE4E942D85}"/>
              </a:ext>
            </a:extLst>
          </p:cNvPr>
          <p:cNvSpPr>
            <a:spLocks noGrp="1"/>
          </p:cNvSpPr>
          <p:nvPr>
            <p:ph type="sldNum" sz="quarter" idx="12"/>
          </p:nvPr>
        </p:nvSpPr>
        <p:spPr/>
        <p:txBody>
          <a:bodyPr/>
          <a:lstStyle/>
          <a:p>
            <a:fld id="{8D4D1E41-7A09-AB4A-A4E1-09765ADA2698}" type="slidenum">
              <a:rPr kumimoji="1" lang="zh-CN" altLang="en-US" smtClean="0"/>
              <a:pPr/>
              <a:t>68</a:t>
            </a:fld>
            <a:endParaRPr kumimoji="1" lang="zh-CN" altLang="en-US" dirty="0"/>
          </a:p>
        </p:txBody>
      </p:sp>
      <p:sp>
        <p:nvSpPr>
          <p:cNvPr id="5" name="文本框 4">
            <a:extLst>
              <a:ext uri="{FF2B5EF4-FFF2-40B4-BE49-F238E27FC236}">
                <a16:creationId xmlns:a16="http://schemas.microsoft.com/office/drawing/2014/main" id="{568AF125-DDD6-4E50-AEE2-7354A0267019}"/>
              </a:ext>
            </a:extLst>
          </p:cNvPr>
          <p:cNvSpPr txBox="1"/>
          <p:nvPr/>
        </p:nvSpPr>
        <p:spPr>
          <a:xfrm>
            <a:off x="1101687" y="1454227"/>
            <a:ext cx="9375354" cy="4801314"/>
          </a:xfrm>
          <a:prstGeom prst="rect">
            <a:avLst/>
          </a:prstGeom>
          <a:noFill/>
          <a:ln>
            <a:solidFill>
              <a:srgbClr val="C00000"/>
            </a:solidFill>
          </a:ln>
        </p:spPr>
        <p:txBody>
          <a:bodyPr wrap="square" rtlCol="0">
            <a:spAutoFit/>
          </a:bodyPr>
          <a:lstStyle/>
          <a:p>
            <a:pPr indent="266700" algn="just">
              <a:spcBef>
                <a:spcPts val="600"/>
              </a:spcBef>
            </a:pPr>
            <a:r>
              <a:rPr lang="de-DE" altLang="zh-CN" sz="1800" kern="100" dirty="0">
                <a:effectLst/>
                <a:latin typeface="Times New Roman" panose="02020603050405020304" pitchFamily="18" charset="0"/>
                <a:ea typeface="宋体" panose="02010600030101010101" pitchFamily="2" charset="-122"/>
              </a:rPr>
              <a:t>@Controller</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public class TestSortAndPage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@Autowired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private ArticleAndAuthorService articleAndAuthorService;</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@RequestMapping("/findByAnameContaining")</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@ResponseBody</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public List&lt;Author&gt; findByAnameContaining(String aname, String sortColum){</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return articleAndAuthorService.findByAnameContaining(aname, sortColum);</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@RequestMapping("/findAllAuthorByPage")</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 @param page</a:t>
            </a:r>
            <a:r>
              <a:rPr lang="zh-CN" altLang="zh-CN" sz="1800" kern="100" dirty="0">
                <a:effectLst/>
                <a:latin typeface="Times New Roman" panose="02020603050405020304" pitchFamily="18" charset="0"/>
                <a:ea typeface="宋体" panose="02010600030101010101" pitchFamily="2" charset="-122"/>
              </a:rPr>
              <a:t>第几页</a:t>
            </a:r>
          </a:p>
          <a:p>
            <a:pPr indent="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public String findAllAuthorByPage(Integer page, Model model){</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return articleAndAuthorService.findAllAuthorByPage(page, model);</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t>
            </a:r>
            <a:endParaRPr lang="en-US" altLang="zh-CN" kern="100" dirty="0">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8267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9F1036-9688-4510-85AC-D745DA3D09EB}"/>
              </a:ext>
            </a:extLst>
          </p:cNvPr>
          <p:cNvSpPr>
            <a:spLocks noGrp="1"/>
          </p:cNvSpPr>
          <p:nvPr>
            <p:ph type="title"/>
          </p:nvPr>
        </p:nvSpPr>
        <p:spPr/>
        <p:txBody>
          <a:bodyPr/>
          <a:lstStyle/>
          <a:p>
            <a:r>
              <a:rPr lang="en-US" altLang="zh-CN" dirty="0"/>
              <a:t>1</a:t>
            </a:r>
            <a:r>
              <a:rPr lang="zh-CN" altLang="en-US" dirty="0"/>
              <a:t>．</a:t>
            </a:r>
            <a:r>
              <a:rPr lang="en-US" altLang="zh-CN" dirty="0"/>
              <a:t>JDBC</a:t>
            </a:r>
            <a:r>
              <a:rPr lang="zh-CN" altLang="en-US" dirty="0"/>
              <a:t>的自动配置</a:t>
            </a:r>
          </a:p>
        </p:txBody>
      </p:sp>
      <p:sp>
        <p:nvSpPr>
          <p:cNvPr id="4" name="灯片编号占位符 3">
            <a:extLst>
              <a:ext uri="{FF2B5EF4-FFF2-40B4-BE49-F238E27FC236}">
                <a16:creationId xmlns:a16="http://schemas.microsoft.com/office/drawing/2014/main" id="{7BD3A20F-D78B-49E0-8824-5D53783759AB}"/>
              </a:ext>
            </a:extLst>
          </p:cNvPr>
          <p:cNvSpPr>
            <a:spLocks noGrp="1"/>
          </p:cNvSpPr>
          <p:nvPr>
            <p:ph type="sldNum" sz="quarter" idx="12"/>
          </p:nvPr>
        </p:nvSpPr>
        <p:spPr/>
        <p:txBody>
          <a:bodyPr/>
          <a:lstStyle/>
          <a:p>
            <a:fld id="{8D4D1E41-7A09-AB4A-A4E1-09765ADA2698}" type="slidenum">
              <a:rPr kumimoji="1" lang="zh-CN" altLang="en-US" smtClean="0"/>
              <a:pPr/>
              <a:t>6</a:t>
            </a:fld>
            <a:endParaRPr kumimoji="1" lang="zh-CN" altLang="en-US" dirty="0"/>
          </a:p>
        </p:txBody>
      </p:sp>
      <p:pic>
        <p:nvPicPr>
          <p:cNvPr id="2050" name="Picture 2">
            <a:extLst>
              <a:ext uri="{FF2B5EF4-FFF2-40B4-BE49-F238E27FC236}">
                <a16:creationId xmlns:a16="http://schemas.microsoft.com/office/drawing/2014/main" id="{61C4DCE2-40F8-43A5-9596-152DBC122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2" y="1574800"/>
            <a:ext cx="3211031" cy="1774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9021FF96-03B1-4D75-AB86-7F9480AE4121}"/>
              </a:ext>
            </a:extLst>
          </p:cNvPr>
          <p:cNvSpPr txBox="1"/>
          <p:nvPr/>
        </p:nvSpPr>
        <p:spPr>
          <a:xfrm>
            <a:off x="1307508" y="3679634"/>
            <a:ext cx="8850044" cy="2677656"/>
          </a:xfrm>
          <a:prstGeom prst="rect">
            <a:avLst/>
          </a:prstGeom>
          <a:noFill/>
          <a:ln>
            <a:solidFill>
              <a:srgbClr val="C00000"/>
            </a:solidFill>
          </a:ln>
        </p:spPr>
        <p:txBody>
          <a:bodyPr wrap="square" rtlCol="0">
            <a:spAutoFit/>
          </a:bodyPr>
          <a:lstStyle/>
          <a:p>
            <a:r>
              <a:rPr lang="de-DE" altLang="zh-CN" sz="2400" kern="100" dirty="0">
                <a:solidFill>
                  <a:srgbClr val="C00000"/>
                </a:solidFill>
                <a:effectLst/>
                <a:latin typeface="微软雅黑" panose="020B0503020204020204" pitchFamily="34" charset="-122"/>
                <a:ea typeface="微软雅黑" panose="020B0503020204020204" pitchFamily="34" charset="-122"/>
              </a:rPr>
              <a:t>spring-boot-starter-data-jpa</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依赖于</a:t>
            </a:r>
            <a:r>
              <a:rPr lang="de-DE" altLang="zh-CN" sz="2400" kern="100" dirty="0">
                <a:solidFill>
                  <a:srgbClr val="C00000"/>
                </a:solidFill>
                <a:effectLst/>
                <a:latin typeface="微软雅黑" panose="020B0503020204020204" pitchFamily="34" charset="-122"/>
                <a:ea typeface="微软雅黑" panose="020B0503020204020204" pitchFamily="34" charset="-122"/>
              </a:rPr>
              <a:t>spring-boot-starter-jdbc</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，而</a:t>
            </a:r>
            <a:r>
              <a:rPr lang="de-DE" altLang="zh-CN" sz="2400" kern="100" dirty="0">
                <a:effectLst/>
                <a:latin typeface="微软雅黑" panose="020B0503020204020204" pitchFamily="34" charset="-122"/>
                <a:ea typeface="微软雅黑" panose="020B0503020204020204" pitchFamily="34" charset="-122"/>
              </a:rPr>
              <a:t>Spring Boot</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对</a:t>
            </a:r>
            <a:r>
              <a:rPr lang="de-DE" altLang="zh-CN" sz="2400" kern="100" dirty="0">
                <a:solidFill>
                  <a:srgbClr val="C00000"/>
                </a:solidFill>
                <a:effectLst/>
                <a:latin typeface="微软雅黑" panose="020B0503020204020204" pitchFamily="34" charset="-122"/>
                <a:ea typeface="微软雅黑" panose="020B0503020204020204" pitchFamily="34" charset="-122"/>
              </a:rPr>
              <a:t>spring-boot-starter-jdbc</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做了自动配置。</a:t>
            </a:r>
            <a:r>
              <a:rPr lang="de-DE" altLang="zh-CN" sz="2400" kern="100" dirty="0">
                <a:effectLst/>
                <a:latin typeface="微软雅黑" panose="020B0503020204020204" pitchFamily="34" charset="-122"/>
                <a:ea typeface="微软雅黑" panose="020B0503020204020204" pitchFamily="34" charset="-122"/>
              </a:rPr>
              <a:t>JDBC</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自动配置源码位于</a:t>
            </a:r>
            <a:r>
              <a:rPr lang="de-DE" altLang="zh-CN" sz="2400" kern="100" dirty="0">
                <a:effectLst/>
                <a:latin typeface="微软雅黑" panose="020B0503020204020204" pitchFamily="34" charset="-122"/>
                <a:ea typeface="微软雅黑" panose="020B0503020204020204" pitchFamily="34" charset="-122"/>
              </a:rPr>
              <a:t>org.springframework.boot.autoconfigure.jdbc</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包下。从该包的</a:t>
            </a:r>
            <a:r>
              <a:rPr lang="de-DE" altLang="zh-CN" sz="2400" kern="100" dirty="0">
                <a:effectLst/>
                <a:latin typeface="微软雅黑" panose="020B0503020204020204" pitchFamily="34" charset="-122"/>
                <a:ea typeface="微软雅黑" panose="020B0503020204020204" pitchFamily="34" charset="-122"/>
              </a:rPr>
              <a:t>DataSourceProperties</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类可以看出，可以使用“</a:t>
            </a:r>
            <a:r>
              <a:rPr lang="de-DE" altLang="zh-CN" sz="2400" kern="100" dirty="0">
                <a:solidFill>
                  <a:srgbClr val="C00000"/>
                </a:solidFill>
                <a:effectLst/>
                <a:latin typeface="微软雅黑" panose="020B0503020204020204" pitchFamily="34" charset="-122"/>
                <a:ea typeface="微软雅黑" panose="020B0503020204020204" pitchFamily="34" charset="-122"/>
              </a:rPr>
              <a:t>spring.datasource</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”为前缀的属性在</a:t>
            </a:r>
            <a:r>
              <a:rPr lang="de-DE" altLang="zh-CN" sz="2400" kern="100" dirty="0">
                <a:solidFill>
                  <a:srgbClr val="C00000"/>
                </a:solidFill>
                <a:effectLst/>
                <a:latin typeface="微软雅黑" panose="020B0503020204020204" pitchFamily="34" charset="-122"/>
                <a:ea typeface="微软雅黑" panose="020B0503020204020204" pitchFamily="34" charset="-122"/>
              </a:rPr>
              <a:t>application.properties</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配置文件中配置</a:t>
            </a:r>
            <a:r>
              <a:rPr lang="de-DE" altLang="zh-CN" sz="2400" kern="100" dirty="0">
                <a:solidFill>
                  <a:srgbClr val="C00000"/>
                </a:solidFill>
                <a:effectLst/>
                <a:latin typeface="微软雅黑" panose="020B0503020204020204" pitchFamily="34" charset="-122"/>
                <a:ea typeface="微软雅黑" panose="020B0503020204020204" pitchFamily="34" charset="-122"/>
              </a:rPr>
              <a:t>datasource</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dirty="0">
              <a:latin typeface="微软雅黑" panose="020B0503020204020204" pitchFamily="34" charset="-122"/>
              <a:ea typeface="微软雅黑" panose="020B0503020204020204" pitchFamily="34" charset="-122"/>
            </a:endParaRPr>
          </a:p>
        </p:txBody>
      </p:sp>
      <p:cxnSp>
        <p:nvCxnSpPr>
          <p:cNvPr id="7" name="直接箭头连接符 6">
            <a:extLst>
              <a:ext uri="{FF2B5EF4-FFF2-40B4-BE49-F238E27FC236}">
                <a16:creationId xmlns:a16="http://schemas.microsoft.com/office/drawing/2014/main" id="{2FC131B6-0EBE-4B62-97BA-DF616E2E2B07}"/>
              </a:ext>
            </a:extLst>
          </p:cNvPr>
          <p:cNvCxnSpPr/>
          <p:nvPr/>
        </p:nvCxnSpPr>
        <p:spPr>
          <a:xfrm flipH="1" flipV="1">
            <a:off x="4946573" y="2335576"/>
            <a:ext cx="2214391" cy="13440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0966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9E93C2-B9F1-4417-BE2E-4705826CD3C7}"/>
              </a:ext>
            </a:extLst>
          </p:cNvPr>
          <p:cNvSpPr>
            <a:spLocks noGrp="1"/>
          </p:cNvSpPr>
          <p:nvPr>
            <p:ph type="title"/>
          </p:nvPr>
        </p:nvSpPr>
        <p:spPr/>
        <p:txBody>
          <a:bodyPr/>
          <a:lstStyle/>
          <a:p>
            <a:r>
              <a:rPr lang="en-US" altLang="zh-CN" dirty="0"/>
              <a:t>5</a:t>
            </a:r>
            <a:r>
              <a:rPr lang="zh-CN" altLang="en-US" dirty="0"/>
              <a:t>．创建</a:t>
            </a:r>
            <a:r>
              <a:rPr lang="en-US" altLang="zh-CN" dirty="0"/>
              <a:t>View</a:t>
            </a:r>
            <a:r>
              <a:rPr lang="zh-CN" altLang="en-US" dirty="0"/>
              <a:t>视图页面</a:t>
            </a:r>
          </a:p>
        </p:txBody>
      </p:sp>
      <p:sp>
        <p:nvSpPr>
          <p:cNvPr id="3" name="内容占位符 2">
            <a:extLst>
              <a:ext uri="{FF2B5EF4-FFF2-40B4-BE49-F238E27FC236}">
                <a16:creationId xmlns:a16="http://schemas.microsoft.com/office/drawing/2014/main" id="{ADBD3DD5-DDC1-4224-A44B-26145DB787C5}"/>
              </a:ext>
            </a:extLst>
          </p:cNvPr>
          <p:cNvSpPr>
            <a:spLocks noGrp="1"/>
          </p:cNvSpPr>
          <p:nvPr>
            <p:ph idx="1"/>
          </p:nvPr>
        </p:nvSpPr>
        <p:spPr/>
        <p:txBody>
          <a:bodyPr/>
          <a:lstStyle/>
          <a:p>
            <a:r>
              <a:rPr lang="zh-CN" altLang="en-US" dirty="0"/>
              <a:t>在</a:t>
            </a:r>
            <a:r>
              <a:rPr lang="en-US" altLang="zh-CN" dirty="0" err="1"/>
              <a:t>src</a:t>
            </a:r>
            <a:r>
              <a:rPr lang="en-US" altLang="zh-CN" dirty="0"/>
              <a:t>/main/resources/templates</a:t>
            </a:r>
            <a:r>
              <a:rPr lang="zh-CN" altLang="en-US" dirty="0"/>
              <a:t>目录下，创建视图页面</a:t>
            </a:r>
            <a:r>
              <a:rPr lang="en-US" altLang="zh-CN" dirty="0">
                <a:solidFill>
                  <a:srgbClr val="C00000"/>
                </a:solidFill>
              </a:rPr>
              <a:t>index.html</a:t>
            </a:r>
            <a:r>
              <a:rPr lang="zh-CN" altLang="en-US" dirty="0"/>
              <a:t>。</a:t>
            </a:r>
          </a:p>
        </p:txBody>
      </p:sp>
      <p:sp>
        <p:nvSpPr>
          <p:cNvPr id="4" name="灯片编号占位符 3">
            <a:extLst>
              <a:ext uri="{FF2B5EF4-FFF2-40B4-BE49-F238E27FC236}">
                <a16:creationId xmlns:a16="http://schemas.microsoft.com/office/drawing/2014/main" id="{E36D4175-D4A8-46EE-BC88-25580DC55402}"/>
              </a:ext>
            </a:extLst>
          </p:cNvPr>
          <p:cNvSpPr>
            <a:spLocks noGrp="1"/>
          </p:cNvSpPr>
          <p:nvPr>
            <p:ph type="sldNum" sz="quarter" idx="12"/>
          </p:nvPr>
        </p:nvSpPr>
        <p:spPr/>
        <p:txBody>
          <a:bodyPr/>
          <a:lstStyle/>
          <a:p>
            <a:fld id="{8D4D1E41-7A09-AB4A-A4E1-09765ADA2698}" type="slidenum">
              <a:rPr kumimoji="1" lang="zh-CN" altLang="en-US" smtClean="0"/>
              <a:pPr/>
              <a:t>69</a:t>
            </a:fld>
            <a:endParaRPr kumimoji="1" lang="zh-CN" altLang="en-US" dirty="0"/>
          </a:p>
        </p:txBody>
      </p:sp>
    </p:spTree>
    <p:extLst>
      <p:ext uri="{BB962C8B-B14F-4D97-AF65-F5344CB8AC3E}">
        <p14:creationId xmlns:p14="http://schemas.microsoft.com/office/powerpoint/2010/main" val="4748994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B1E961-708D-42BF-A185-0E0A5A1EE624}"/>
              </a:ext>
            </a:extLst>
          </p:cNvPr>
          <p:cNvSpPr>
            <a:spLocks noGrp="1"/>
          </p:cNvSpPr>
          <p:nvPr>
            <p:ph type="title"/>
          </p:nvPr>
        </p:nvSpPr>
        <p:spPr/>
        <p:txBody>
          <a:bodyPr/>
          <a:lstStyle/>
          <a:p>
            <a:r>
              <a:rPr lang="en-US" altLang="zh-CN" dirty="0"/>
              <a:t>6</a:t>
            </a:r>
            <a:r>
              <a:rPr lang="zh-CN" altLang="en-US" dirty="0"/>
              <a:t>．运行</a:t>
            </a:r>
          </a:p>
        </p:txBody>
      </p:sp>
      <p:sp>
        <p:nvSpPr>
          <p:cNvPr id="3" name="内容占位符 2">
            <a:extLst>
              <a:ext uri="{FF2B5EF4-FFF2-40B4-BE49-F238E27FC236}">
                <a16:creationId xmlns:a16="http://schemas.microsoft.com/office/drawing/2014/main" id="{7E8A3146-B560-4AA0-84DB-CB9B8606FB27}"/>
              </a:ext>
            </a:extLst>
          </p:cNvPr>
          <p:cNvSpPr>
            <a:spLocks noGrp="1"/>
          </p:cNvSpPr>
          <p:nvPr>
            <p:ph idx="1"/>
          </p:nvPr>
        </p:nvSpPr>
        <p:spPr/>
        <p:txBody>
          <a:bodyPr/>
          <a:lstStyle/>
          <a:p>
            <a:r>
              <a:rPr lang="zh-CN" altLang="en-US" dirty="0"/>
              <a:t>首先，运行</a:t>
            </a:r>
            <a:r>
              <a:rPr lang="en-US" altLang="zh-CN" dirty="0"/>
              <a:t>Ch84Application</a:t>
            </a:r>
            <a:r>
              <a:rPr lang="zh-CN" altLang="en-US" dirty="0"/>
              <a:t>主类。然后，通过“</a:t>
            </a:r>
            <a:r>
              <a:rPr lang="en-US" altLang="zh-CN" dirty="0">
                <a:solidFill>
                  <a:srgbClr val="C00000"/>
                </a:solidFill>
              </a:rPr>
              <a:t>http://localhost:8080/ch8_4/findByAnameContaining?aname=</a:t>
            </a:r>
            <a:r>
              <a:rPr lang="zh-CN" altLang="en-US" dirty="0">
                <a:solidFill>
                  <a:srgbClr val="C00000"/>
                </a:solidFill>
              </a:rPr>
              <a:t>陈</a:t>
            </a:r>
            <a:r>
              <a:rPr lang="en-US" altLang="zh-CN" dirty="0">
                <a:solidFill>
                  <a:srgbClr val="C00000"/>
                </a:solidFill>
              </a:rPr>
              <a:t>&amp;</a:t>
            </a:r>
            <a:r>
              <a:rPr lang="en-US" altLang="zh-CN" dirty="0" err="1">
                <a:solidFill>
                  <a:srgbClr val="C00000"/>
                </a:solidFill>
              </a:rPr>
              <a:t>sortColum</a:t>
            </a:r>
            <a:r>
              <a:rPr lang="en-US" altLang="zh-CN" dirty="0">
                <a:solidFill>
                  <a:srgbClr val="C00000"/>
                </a:solidFill>
              </a:rPr>
              <a:t>=id</a:t>
            </a:r>
            <a:r>
              <a:rPr lang="en-US" altLang="zh-CN" dirty="0"/>
              <a:t>”</a:t>
            </a:r>
            <a:r>
              <a:rPr lang="zh-CN" altLang="en-US" dirty="0"/>
              <a:t>查询作者名含有“陈”的作者列表，并按照</a:t>
            </a:r>
            <a:r>
              <a:rPr lang="en-US" altLang="zh-CN" dirty="0"/>
              <a:t>id</a:t>
            </a:r>
            <a:r>
              <a:rPr lang="zh-CN" altLang="en-US" dirty="0"/>
              <a:t>降序。</a:t>
            </a:r>
          </a:p>
        </p:txBody>
      </p:sp>
      <p:sp>
        <p:nvSpPr>
          <p:cNvPr id="4" name="灯片编号占位符 3">
            <a:extLst>
              <a:ext uri="{FF2B5EF4-FFF2-40B4-BE49-F238E27FC236}">
                <a16:creationId xmlns:a16="http://schemas.microsoft.com/office/drawing/2014/main" id="{646AE9A9-9AC6-4EC6-9B27-F41CF8620745}"/>
              </a:ext>
            </a:extLst>
          </p:cNvPr>
          <p:cNvSpPr>
            <a:spLocks noGrp="1"/>
          </p:cNvSpPr>
          <p:nvPr>
            <p:ph type="sldNum" sz="quarter" idx="12"/>
          </p:nvPr>
        </p:nvSpPr>
        <p:spPr/>
        <p:txBody>
          <a:bodyPr/>
          <a:lstStyle/>
          <a:p>
            <a:fld id="{8D4D1E41-7A09-AB4A-A4E1-09765ADA2698}" type="slidenum">
              <a:rPr kumimoji="1" lang="zh-CN" altLang="en-US" smtClean="0"/>
              <a:pPr/>
              <a:t>70</a:t>
            </a:fld>
            <a:endParaRPr kumimoji="1" lang="zh-CN" altLang="en-US" dirty="0"/>
          </a:p>
        </p:txBody>
      </p:sp>
      <p:pic>
        <p:nvPicPr>
          <p:cNvPr id="13314" name="Picture 2">
            <a:extLst>
              <a:ext uri="{FF2B5EF4-FFF2-40B4-BE49-F238E27FC236}">
                <a16:creationId xmlns:a16="http://schemas.microsoft.com/office/drawing/2014/main" id="{151DF6E7-E265-488D-9D80-CE37A2A539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792" y="3551102"/>
            <a:ext cx="3003550"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3363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06B7C9-8E88-4AD3-8E17-329564AB19D3}"/>
              </a:ext>
            </a:extLst>
          </p:cNvPr>
          <p:cNvSpPr>
            <a:spLocks noGrp="1"/>
          </p:cNvSpPr>
          <p:nvPr>
            <p:ph type="title"/>
          </p:nvPr>
        </p:nvSpPr>
        <p:spPr/>
        <p:txBody>
          <a:bodyPr/>
          <a:lstStyle/>
          <a:p>
            <a:r>
              <a:rPr lang="en-US" altLang="zh-CN" dirty="0"/>
              <a:t>6</a:t>
            </a:r>
            <a:r>
              <a:rPr lang="zh-CN" altLang="en-US" dirty="0"/>
              <a:t>．运行</a:t>
            </a:r>
          </a:p>
        </p:txBody>
      </p:sp>
      <p:sp>
        <p:nvSpPr>
          <p:cNvPr id="3" name="内容占位符 2">
            <a:extLst>
              <a:ext uri="{FF2B5EF4-FFF2-40B4-BE49-F238E27FC236}">
                <a16:creationId xmlns:a16="http://schemas.microsoft.com/office/drawing/2014/main" id="{86603C5F-0785-47F5-93C9-7319D91261A5}"/>
              </a:ext>
            </a:extLst>
          </p:cNvPr>
          <p:cNvSpPr>
            <a:spLocks noGrp="1"/>
          </p:cNvSpPr>
          <p:nvPr>
            <p:ph idx="1"/>
          </p:nvPr>
        </p:nvSpPr>
        <p:spPr/>
        <p:txBody>
          <a:bodyPr/>
          <a:lstStyle/>
          <a:p>
            <a:r>
              <a:rPr lang="zh-CN" altLang="en-US" dirty="0"/>
              <a:t>通过“</a:t>
            </a:r>
            <a:r>
              <a:rPr lang="en-US" altLang="zh-CN" dirty="0">
                <a:solidFill>
                  <a:srgbClr val="C00000"/>
                </a:solidFill>
              </a:rPr>
              <a:t>http://localhost:8080/ch8_4/</a:t>
            </a:r>
            <a:r>
              <a:rPr lang="en-US" altLang="zh-CN" dirty="0" err="1">
                <a:solidFill>
                  <a:srgbClr val="C00000"/>
                </a:solidFill>
              </a:rPr>
              <a:t>findAllAuthorByPage</a:t>
            </a:r>
            <a:r>
              <a:rPr lang="en-US" altLang="zh-CN" dirty="0"/>
              <a:t>”</a:t>
            </a:r>
            <a:r>
              <a:rPr lang="zh-CN" altLang="en-US" dirty="0"/>
              <a:t>分页查询作者，并按照</a:t>
            </a:r>
            <a:r>
              <a:rPr lang="en-US" altLang="zh-CN" dirty="0"/>
              <a:t>id</a:t>
            </a:r>
            <a:r>
              <a:rPr lang="zh-CN" altLang="en-US" dirty="0"/>
              <a:t>降序。</a:t>
            </a:r>
          </a:p>
        </p:txBody>
      </p:sp>
      <p:sp>
        <p:nvSpPr>
          <p:cNvPr id="4" name="灯片编号占位符 3">
            <a:extLst>
              <a:ext uri="{FF2B5EF4-FFF2-40B4-BE49-F238E27FC236}">
                <a16:creationId xmlns:a16="http://schemas.microsoft.com/office/drawing/2014/main" id="{32FCDCC5-04F4-4F81-9A6E-872193C1BBF2}"/>
              </a:ext>
            </a:extLst>
          </p:cNvPr>
          <p:cNvSpPr>
            <a:spLocks noGrp="1"/>
          </p:cNvSpPr>
          <p:nvPr>
            <p:ph type="sldNum" sz="quarter" idx="12"/>
          </p:nvPr>
        </p:nvSpPr>
        <p:spPr/>
        <p:txBody>
          <a:bodyPr/>
          <a:lstStyle/>
          <a:p>
            <a:fld id="{8D4D1E41-7A09-AB4A-A4E1-09765ADA2698}" type="slidenum">
              <a:rPr kumimoji="1" lang="zh-CN" altLang="en-US" smtClean="0"/>
              <a:pPr/>
              <a:t>71</a:t>
            </a:fld>
            <a:endParaRPr kumimoji="1" lang="zh-CN" altLang="en-US" dirty="0"/>
          </a:p>
        </p:txBody>
      </p:sp>
      <p:pic>
        <p:nvPicPr>
          <p:cNvPr id="14338" name="Picture 2">
            <a:extLst>
              <a:ext uri="{FF2B5EF4-FFF2-40B4-BE49-F238E27FC236}">
                <a16:creationId xmlns:a16="http://schemas.microsoft.com/office/drawing/2014/main" id="{AB09D3DD-D4C3-45C4-93E2-510BE014E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5869" y="2737305"/>
            <a:ext cx="52705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82761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9B17D-835F-4682-9A7D-0297DEAB64A7}"/>
              </a:ext>
            </a:extLst>
          </p:cNvPr>
          <p:cNvSpPr>
            <a:spLocks noGrp="1"/>
          </p:cNvSpPr>
          <p:nvPr>
            <p:ph type="title"/>
          </p:nvPr>
        </p:nvSpPr>
        <p:spPr/>
        <p:txBody>
          <a:bodyPr/>
          <a:lstStyle/>
          <a:p>
            <a:r>
              <a:rPr lang="zh-CN" altLang="en-US" dirty="0"/>
              <a:t>本章内容</a:t>
            </a:r>
          </a:p>
        </p:txBody>
      </p:sp>
      <p:sp>
        <p:nvSpPr>
          <p:cNvPr id="4" name="灯片编号占位符 3">
            <a:extLst>
              <a:ext uri="{FF2B5EF4-FFF2-40B4-BE49-F238E27FC236}">
                <a16:creationId xmlns:a16="http://schemas.microsoft.com/office/drawing/2014/main" id="{6BC8E6EB-ED59-404D-811D-DAA714919209}"/>
              </a:ext>
            </a:extLst>
          </p:cNvPr>
          <p:cNvSpPr>
            <a:spLocks noGrp="1"/>
          </p:cNvSpPr>
          <p:nvPr>
            <p:ph type="sldNum" sz="quarter" idx="12"/>
          </p:nvPr>
        </p:nvSpPr>
        <p:spPr/>
        <p:txBody>
          <a:bodyPr/>
          <a:lstStyle/>
          <a:p>
            <a:fld id="{8D4D1E41-7A09-AB4A-A4E1-09765ADA2698}" type="slidenum">
              <a:rPr kumimoji="1" lang="zh-CN" altLang="en-US" smtClean="0"/>
              <a:pPr/>
              <a:t>72</a:t>
            </a:fld>
            <a:endParaRPr kumimoji="1" lang="zh-CN" altLang="en-US" dirty="0"/>
          </a:p>
        </p:txBody>
      </p:sp>
      <p:sp>
        <p:nvSpPr>
          <p:cNvPr id="5" name="内容占位符 4">
            <a:extLst>
              <a:ext uri="{FF2B5EF4-FFF2-40B4-BE49-F238E27FC236}">
                <a16:creationId xmlns:a16="http://schemas.microsoft.com/office/drawing/2014/main" id="{BFD7B4A7-4A4B-45B6-96BA-7E3AFE60B44F}"/>
              </a:ext>
            </a:extLst>
          </p:cNvPr>
          <p:cNvSpPr>
            <a:spLocks noGrp="1"/>
          </p:cNvSpPr>
          <p:nvPr>
            <p:ph idx="1"/>
          </p:nvPr>
        </p:nvSpPr>
        <p:spPr>
          <a:xfrm>
            <a:off x="838200" y="1511300"/>
            <a:ext cx="10515600" cy="4586288"/>
          </a:xfrm>
        </p:spPr>
        <p:txBody>
          <a:bodyPr>
            <a:normAutofit/>
          </a:bodyPr>
          <a:lstStyle/>
          <a:p>
            <a:pPr marL="0" indent="0">
              <a:lnSpc>
                <a:spcPct val="130000"/>
              </a:lnSpc>
              <a:buNone/>
            </a:pPr>
            <a:r>
              <a:rPr kumimoji="1" lang="en-US" altLang="zh-CN" dirty="0"/>
              <a:t>8.1 Spring Data JPA</a:t>
            </a:r>
          </a:p>
          <a:p>
            <a:pPr marL="0" indent="0">
              <a:lnSpc>
                <a:spcPct val="130000"/>
              </a:lnSpc>
              <a:buNone/>
            </a:pPr>
            <a:r>
              <a:rPr kumimoji="1" lang="en-US" altLang="zh-CN" dirty="0">
                <a:solidFill>
                  <a:srgbClr val="C00000"/>
                </a:solidFill>
              </a:rPr>
              <a:t>8.2 Spring Boot</a:t>
            </a:r>
            <a:r>
              <a:rPr kumimoji="1" lang="zh-CN" altLang="en-US" dirty="0">
                <a:solidFill>
                  <a:srgbClr val="C00000"/>
                </a:solidFill>
              </a:rPr>
              <a:t>整合</a:t>
            </a:r>
            <a:r>
              <a:rPr kumimoji="1" lang="en-US" altLang="zh-CN" dirty="0" err="1">
                <a:solidFill>
                  <a:srgbClr val="C00000"/>
                </a:solidFill>
              </a:rPr>
              <a:t>MyBatis</a:t>
            </a:r>
            <a:endParaRPr kumimoji="1" lang="en-US" altLang="zh-CN" dirty="0">
              <a:solidFill>
                <a:srgbClr val="C00000"/>
              </a:solidFill>
            </a:endParaRPr>
          </a:p>
          <a:p>
            <a:pPr marL="0" indent="0">
              <a:lnSpc>
                <a:spcPct val="130000"/>
              </a:lnSpc>
              <a:buNone/>
            </a:pPr>
            <a:r>
              <a:rPr kumimoji="1" lang="en-US" altLang="zh-CN" dirty="0"/>
              <a:t>8.3 REST</a:t>
            </a:r>
          </a:p>
          <a:p>
            <a:pPr marL="0" indent="0">
              <a:lnSpc>
                <a:spcPct val="130000"/>
              </a:lnSpc>
              <a:buNone/>
            </a:pPr>
            <a:r>
              <a:rPr kumimoji="1" lang="en-US" altLang="zh-CN" dirty="0"/>
              <a:t>8.4 MongoDB</a:t>
            </a:r>
          </a:p>
          <a:p>
            <a:pPr marL="0" indent="0">
              <a:lnSpc>
                <a:spcPct val="130000"/>
              </a:lnSpc>
              <a:buNone/>
            </a:pPr>
            <a:r>
              <a:rPr kumimoji="1" lang="en-US" altLang="zh-CN" dirty="0"/>
              <a:t>8.5 Redis</a:t>
            </a:r>
          </a:p>
          <a:p>
            <a:pPr marL="0" indent="0">
              <a:lnSpc>
                <a:spcPct val="130000"/>
              </a:lnSpc>
              <a:buNone/>
            </a:pPr>
            <a:r>
              <a:rPr kumimoji="1" lang="en-US" altLang="zh-CN" dirty="0"/>
              <a:t>8.6 </a:t>
            </a:r>
            <a:r>
              <a:rPr kumimoji="1" lang="zh-CN" altLang="en-US" dirty="0"/>
              <a:t>数据缓存</a:t>
            </a:r>
            <a:r>
              <a:rPr kumimoji="1" lang="en-US" altLang="zh-CN" dirty="0"/>
              <a:t>Cache</a:t>
            </a:r>
          </a:p>
        </p:txBody>
      </p:sp>
    </p:spTree>
    <p:extLst>
      <p:ext uri="{BB962C8B-B14F-4D97-AF65-F5344CB8AC3E}">
        <p14:creationId xmlns:p14="http://schemas.microsoft.com/office/powerpoint/2010/main" val="4722698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E4339-0BCC-40FF-8345-DD6AE2FD4C98}"/>
              </a:ext>
            </a:extLst>
          </p:cNvPr>
          <p:cNvSpPr>
            <a:spLocks noGrp="1"/>
          </p:cNvSpPr>
          <p:nvPr>
            <p:ph type="title"/>
          </p:nvPr>
        </p:nvSpPr>
        <p:spPr/>
        <p:txBody>
          <a:bodyPr/>
          <a:lstStyle/>
          <a:p>
            <a:r>
              <a:rPr lang="en-US" altLang="zh-CN" dirty="0"/>
              <a:t>8.2 Spring Boot</a:t>
            </a:r>
            <a:r>
              <a:rPr lang="zh-CN" altLang="en-US" dirty="0"/>
              <a:t>整合</a:t>
            </a:r>
            <a:r>
              <a:rPr lang="en-US" altLang="zh-CN" dirty="0" err="1"/>
              <a:t>MyBatis</a:t>
            </a:r>
            <a:endParaRPr lang="zh-CN" altLang="en-US" dirty="0"/>
          </a:p>
        </p:txBody>
      </p:sp>
      <p:sp>
        <p:nvSpPr>
          <p:cNvPr id="3" name="内容占位符 2">
            <a:extLst>
              <a:ext uri="{FF2B5EF4-FFF2-40B4-BE49-F238E27FC236}">
                <a16:creationId xmlns:a16="http://schemas.microsoft.com/office/drawing/2014/main" id="{E85CF7DD-399E-4BC2-A520-DA18F5BC8DC3}"/>
              </a:ext>
            </a:extLst>
          </p:cNvPr>
          <p:cNvSpPr>
            <a:spLocks noGrp="1"/>
          </p:cNvSpPr>
          <p:nvPr>
            <p:ph idx="1"/>
          </p:nvPr>
        </p:nvSpPr>
        <p:spPr/>
        <p:txBody>
          <a:bodyPr/>
          <a:lstStyle/>
          <a:p>
            <a:r>
              <a:rPr lang="zh-CN" altLang="en-US" dirty="0"/>
              <a:t>我们在第三章已学习</a:t>
            </a:r>
            <a:r>
              <a:rPr lang="en-US" altLang="zh-CN" dirty="0"/>
              <a:t>SSM</a:t>
            </a:r>
            <a:r>
              <a:rPr lang="zh-CN" altLang="en-US" dirty="0"/>
              <a:t>框架整合开发的流程，那么</a:t>
            </a:r>
            <a:r>
              <a:rPr lang="en-US" altLang="zh-CN" dirty="0"/>
              <a:t>Spring Boot</a:t>
            </a:r>
            <a:r>
              <a:rPr lang="zh-CN" altLang="en-US" dirty="0"/>
              <a:t>如何整合</a:t>
            </a:r>
            <a:r>
              <a:rPr lang="en-US" altLang="zh-CN" dirty="0" err="1"/>
              <a:t>MyBatis</a:t>
            </a:r>
            <a:r>
              <a:rPr lang="zh-CN" altLang="en-US" dirty="0"/>
              <a:t>呢？</a:t>
            </a:r>
            <a:endParaRPr lang="en-US" altLang="zh-CN"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8-7】</a:t>
            </a:r>
            <a:r>
              <a:rPr lang="zh-CN" altLang="en-US" dirty="0"/>
              <a:t>在</a:t>
            </a:r>
            <a:r>
              <a:rPr lang="en-US" altLang="zh-CN" dirty="0"/>
              <a:t>Spring Boot</a:t>
            </a:r>
            <a:r>
              <a:rPr lang="zh-CN" altLang="en-US" dirty="0"/>
              <a:t>应用中使用</a:t>
            </a:r>
            <a:r>
              <a:rPr lang="en-US" altLang="zh-CN" dirty="0" err="1"/>
              <a:t>MyBatis</a:t>
            </a:r>
            <a:r>
              <a:rPr lang="zh-CN" altLang="en-US" dirty="0"/>
              <a:t>框架操作数据库（</a:t>
            </a:r>
            <a:r>
              <a:rPr lang="zh-CN" altLang="en-US" dirty="0">
                <a:solidFill>
                  <a:srgbClr val="C00000"/>
                </a:solidFill>
              </a:rPr>
              <a:t>基于</a:t>
            </a:r>
            <a:r>
              <a:rPr lang="en-US" altLang="zh-CN" dirty="0">
                <a:solidFill>
                  <a:srgbClr val="C00000"/>
                </a:solidFill>
              </a:rPr>
              <a:t>XML</a:t>
            </a:r>
            <a:r>
              <a:rPr lang="zh-CN" altLang="en-US" dirty="0">
                <a:solidFill>
                  <a:srgbClr val="C00000"/>
                </a:solidFill>
              </a:rPr>
              <a:t>的映射配置</a:t>
            </a:r>
            <a:r>
              <a:rPr lang="zh-CN" altLang="en-US" dirty="0"/>
              <a:t>）。</a:t>
            </a:r>
          </a:p>
        </p:txBody>
      </p:sp>
      <p:sp>
        <p:nvSpPr>
          <p:cNvPr id="4" name="灯片编号占位符 3">
            <a:extLst>
              <a:ext uri="{FF2B5EF4-FFF2-40B4-BE49-F238E27FC236}">
                <a16:creationId xmlns:a16="http://schemas.microsoft.com/office/drawing/2014/main" id="{28DF00E9-632E-4F6D-B767-1E313D2E71A3}"/>
              </a:ext>
            </a:extLst>
          </p:cNvPr>
          <p:cNvSpPr>
            <a:spLocks noGrp="1"/>
          </p:cNvSpPr>
          <p:nvPr>
            <p:ph type="sldNum" sz="quarter" idx="12"/>
          </p:nvPr>
        </p:nvSpPr>
        <p:spPr/>
        <p:txBody>
          <a:bodyPr/>
          <a:lstStyle/>
          <a:p>
            <a:fld id="{8D4D1E41-7A09-AB4A-A4E1-09765ADA2698}" type="slidenum">
              <a:rPr kumimoji="1" lang="zh-CN" altLang="en-US" smtClean="0"/>
              <a:pPr/>
              <a:t>73</a:t>
            </a:fld>
            <a:endParaRPr kumimoji="1" lang="zh-CN" altLang="en-US" dirty="0"/>
          </a:p>
        </p:txBody>
      </p:sp>
    </p:spTree>
    <p:extLst>
      <p:ext uri="{BB962C8B-B14F-4D97-AF65-F5344CB8AC3E}">
        <p14:creationId xmlns:p14="http://schemas.microsoft.com/office/powerpoint/2010/main" val="9145570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9E88D-0F3B-48DB-AA7F-B07B4EB8A3FA}"/>
              </a:ext>
            </a:extLst>
          </p:cNvPr>
          <p:cNvSpPr>
            <a:spLocks noGrp="1"/>
          </p:cNvSpPr>
          <p:nvPr>
            <p:ph type="title"/>
          </p:nvPr>
        </p:nvSpPr>
        <p:spPr/>
        <p:txBody>
          <a:bodyPr/>
          <a:lstStyle/>
          <a:p>
            <a:r>
              <a:rPr lang="en-US" altLang="zh-CN" dirty="0"/>
              <a:t>1</a:t>
            </a:r>
            <a:r>
              <a:rPr lang="zh-CN" altLang="en-US" dirty="0"/>
              <a:t>．创建</a:t>
            </a:r>
            <a:r>
              <a:rPr lang="en-US" altLang="zh-CN" dirty="0"/>
              <a:t>Spring Boot Web</a:t>
            </a:r>
            <a:r>
              <a:rPr lang="zh-CN" altLang="en-US" dirty="0"/>
              <a:t>应用</a:t>
            </a:r>
          </a:p>
        </p:txBody>
      </p:sp>
      <p:sp>
        <p:nvSpPr>
          <p:cNvPr id="3" name="内容占位符 2">
            <a:extLst>
              <a:ext uri="{FF2B5EF4-FFF2-40B4-BE49-F238E27FC236}">
                <a16:creationId xmlns:a16="http://schemas.microsoft.com/office/drawing/2014/main" id="{7EFACFBC-8C39-4F82-812D-A26109B52D5D}"/>
              </a:ext>
            </a:extLst>
          </p:cNvPr>
          <p:cNvSpPr>
            <a:spLocks noGrp="1"/>
          </p:cNvSpPr>
          <p:nvPr>
            <p:ph idx="1"/>
          </p:nvPr>
        </p:nvSpPr>
        <p:spPr/>
        <p:txBody>
          <a:bodyPr/>
          <a:lstStyle/>
          <a:p>
            <a:r>
              <a:rPr lang="zh-CN" altLang="en-US" dirty="0"/>
              <a:t>在创建</a:t>
            </a:r>
            <a:r>
              <a:rPr lang="en-US" altLang="zh-CN" dirty="0"/>
              <a:t>Spring Boot Web</a:t>
            </a:r>
            <a:r>
              <a:rPr lang="zh-CN" altLang="en-US" dirty="0"/>
              <a:t>应用</a:t>
            </a:r>
            <a:r>
              <a:rPr lang="en-US" altLang="zh-CN" dirty="0"/>
              <a:t>ch8_5</a:t>
            </a:r>
            <a:r>
              <a:rPr lang="zh-CN" altLang="en-US" dirty="0"/>
              <a:t>时，选择</a:t>
            </a:r>
            <a:r>
              <a:rPr lang="en-US" altLang="zh-CN" dirty="0" err="1">
                <a:solidFill>
                  <a:srgbClr val="C00000"/>
                </a:solidFill>
              </a:rPr>
              <a:t>MyBatis</a:t>
            </a:r>
            <a:r>
              <a:rPr lang="en-US" altLang="zh-CN" dirty="0">
                <a:solidFill>
                  <a:srgbClr val="C00000"/>
                </a:solidFill>
              </a:rPr>
              <a:t> Framework</a:t>
            </a:r>
            <a:r>
              <a:rPr lang="zh-CN" altLang="en-US" dirty="0"/>
              <a:t>依赖。</a:t>
            </a:r>
          </a:p>
        </p:txBody>
      </p:sp>
      <p:sp>
        <p:nvSpPr>
          <p:cNvPr id="4" name="灯片编号占位符 3">
            <a:extLst>
              <a:ext uri="{FF2B5EF4-FFF2-40B4-BE49-F238E27FC236}">
                <a16:creationId xmlns:a16="http://schemas.microsoft.com/office/drawing/2014/main" id="{C1E42F37-2E9C-4E88-8066-04BFBB6D7615}"/>
              </a:ext>
            </a:extLst>
          </p:cNvPr>
          <p:cNvSpPr>
            <a:spLocks noGrp="1"/>
          </p:cNvSpPr>
          <p:nvPr>
            <p:ph type="sldNum" sz="quarter" idx="12"/>
          </p:nvPr>
        </p:nvSpPr>
        <p:spPr/>
        <p:txBody>
          <a:bodyPr/>
          <a:lstStyle/>
          <a:p>
            <a:fld id="{8D4D1E41-7A09-AB4A-A4E1-09765ADA2698}" type="slidenum">
              <a:rPr kumimoji="1" lang="zh-CN" altLang="en-US" smtClean="0"/>
              <a:pPr/>
              <a:t>74</a:t>
            </a:fld>
            <a:endParaRPr kumimoji="1" lang="zh-CN" altLang="en-US" dirty="0"/>
          </a:p>
        </p:txBody>
      </p:sp>
      <p:pic>
        <p:nvPicPr>
          <p:cNvPr id="15362" name="Picture 2">
            <a:extLst>
              <a:ext uri="{FF2B5EF4-FFF2-40B4-BE49-F238E27FC236}">
                <a16:creationId xmlns:a16="http://schemas.microsoft.com/office/drawing/2014/main" id="{7172BFAB-18AA-458C-8DF5-20E5D4C41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611" y="2585902"/>
            <a:ext cx="4813300"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94344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60144-A335-4E2A-A884-C6E16A771CC3}"/>
              </a:ext>
            </a:extLst>
          </p:cNvPr>
          <p:cNvSpPr>
            <a:spLocks noGrp="1"/>
          </p:cNvSpPr>
          <p:nvPr>
            <p:ph type="title"/>
          </p:nvPr>
        </p:nvSpPr>
        <p:spPr/>
        <p:txBody>
          <a:bodyPr/>
          <a:lstStyle/>
          <a:p>
            <a:r>
              <a:rPr lang="en-US" altLang="zh-CN" dirty="0"/>
              <a:t>2</a:t>
            </a:r>
            <a:r>
              <a:rPr lang="zh-CN" altLang="en-US" dirty="0"/>
              <a:t>．修改</a:t>
            </a:r>
            <a:r>
              <a:rPr lang="en-US" altLang="zh-CN" dirty="0"/>
              <a:t>pom.xml</a:t>
            </a:r>
            <a:r>
              <a:rPr lang="zh-CN" altLang="en-US" dirty="0"/>
              <a:t>文件</a:t>
            </a:r>
          </a:p>
        </p:txBody>
      </p:sp>
      <p:sp>
        <p:nvSpPr>
          <p:cNvPr id="3" name="内容占位符 2">
            <a:extLst>
              <a:ext uri="{FF2B5EF4-FFF2-40B4-BE49-F238E27FC236}">
                <a16:creationId xmlns:a16="http://schemas.microsoft.com/office/drawing/2014/main" id="{E20982A3-EF6F-4EA6-A8F3-2FE498BE1F4C}"/>
              </a:ext>
            </a:extLst>
          </p:cNvPr>
          <p:cNvSpPr>
            <a:spLocks noGrp="1"/>
          </p:cNvSpPr>
          <p:nvPr>
            <p:ph idx="1"/>
          </p:nvPr>
        </p:nvSpPr>
        <p:spPr/>
        <p:txBody>
          <a:bodyPr/>
          <a:lstStyle/>
          <a:p>
            <a:r>
              <a:rPr lang="zh-CN" altLang="en-US" dirty="0"/>
              <a:t>在</a:t>
            </a:r>
            <a:r>
              <a:rPr lang="en-US" altLang="zh-CN" dirty="0"/>
              <a:t>pom.xml</a:t>
            </a:r>
            <a:r>
              <a:rPr lang="zh-CN" altLang="en-US" dirty="0"/>
              <a:t>文件中添加</a:t>
            </a:r>
            <a:r>
              <a:rPr lang="en-US" altLang="zh-CN" dirty="0">
                <a:solidFill>
                  <a:srgbClr val="C00000"/>
                </a:solidFill>
              </a:rPr>
              <a:t>MySQL</a:t>
            </a:r>
            <a:r>
              <a:rPr lang="zh-CN" altLang="en-US" dirty="0">
                <a:solidFill>
                  <a:srgbClr val="C00000"/>
                </a:solidFill>
              </a:rPr>
              <a:t>连接器依赖</a:t>
            </a:r>
            <a:r>
              <a:rPr lang="zh-CN" altLang="en-US" dirty="0"/>
              <a:t>。</a:t>
            </a:r>
          </a:p>
        </p:txBody>
      </p:sp>
      <p:sp>
        <p:nvSpPr>
          <p:cNvPr id="4" name="灯片编号占位符 3">
            <a:extLst>
              <a:ext uri="{FF2B5EF4-FFF2-40B4-BE49-F238E27FC236}">
                <a16:creationId xmlns:a16="http://schemas.microsoft.com/office/drawing/2014/main" id="{018DC211-9609-4B7F-8381-A24B52EB2B5F}"/>
              </a:ext>
            </a:extLst>
          </p:cNvPr>
          <p:cNvSpPr>
            <a:spLocks noGrp="1"/>
          </p:cNvSpPr>
          <p:nvPr>
            <p:ph type="sldNum" sz="quarter" idx="12"/>
          </p:nvPr>
        </p:nvSpPr>
        <p:spPr/>
        <p:txBody>
          <a:bodyPr/>
          <a:lstStyle/>
          <a:p>
            <a:fld id="{8D4D1E41-7A09-AB4A-A4E1-09765ADA2698}" type="slidenum">
              <a:rPr kumimoji="1" lang="zh-CN" altLang="en-US" smtClean="0"/>
              <a:pPr/>
              <a:t>75</a:t>
            </a:fld>
            <a:endParaRPr kumimoji="1" lang="zh-CN" altLang="en-US" dirty="0"/>
          </a:p>
        </p:txBody>
      </p:sp>
      <p:sp>
        <p:nvSpPr>
          <p:cNvPr id="7" name="文本框 6">
            <a:extLst>
              <a:ext uri="{FF2B5EF4-FFF2-40B4-BE49-F238E27FC236}">
                <a16:creationId xmlns:a16="http://schemas.microsoft.com/office/drawing/2014/main" id="{876C0794-322B-4DB7-A147-CA9AE1D2718C}"/>
              </a:ext>
            </a:extLst>
          </p:cNvPr>
          <p:cNvSpPr txBox="1"/>
          <p:nvPr/>
        </p:nvSpPr>
        <p:spPr>
          <a:xfrm>
            <a:off x="1013552" y="2280492"/>
            <a:ext cx="6312665" cy="1477328"/>
          </a:xfrm>
          <a:prstGeom prst="rect">
            <a:avLst/>
          </a:prstGeom>
          <a:noFill/>
          <a:ln>
            <a:solidFill>
              <a:srgbClr val="C00000"/>
            </a:solidFill>
          </a:ln>
        </p:spPr>
        <p:txBody>
          <a:bodyPr wrap="square" rtlCol="0">
            <a:spAutoFit/>
          </a:bodyPr>
          <a:lstStyle/>
          <a:p>
            <a:pPr algn="just">
              <a:spcBef>
                <a:spcPts val="600"/>
              </a:spcBef>
            </a:pPr>
            <a:r>
              <a:rPr lang="de-DE" altLang="zh-CN" sz="1800" kern="100" dirty="0">
                <a:effectLst/>
                <a:latin typeface="Times New Roman" panose="02020603050405020304" pitchFamily="18" charset="0"/>
                <a:ea typeface="宋体" panose="02010600030101010101" pitchFamily="2" charset="-122"/>
              </a:rPr>
              <a:t>&lt;dependency&gt;</a:t>
            </a:r>
            <a:endParaRPr lang="zh-CN" altLang="zh-CN" sz="1800" kern="100" dirty="0">
              <a:effectLst/>
              <a:latin typeface="Times New Roman" panose="02020603050405020304" pitchFamily="18" charset="0"/>
              <a:ea typeface="宋体" panose="02010600030101010101" pitchFamily="2" charset="-122"/>
            </a:endParaRPr>
          </a:p>
          <a:p>
            <a:pPr algn="just"/>
            <a:r>
              <a:rPr lang="de-DE" altLang="zh-CN" sz="1800" kern="100" dirty="0">
                <a:effectLst/>
                <a:latin typeface="Times New Roman" panose="02020603050405020304" pitchFamily="18" charset="0"/>
                <a:ea typeface="宋体" panose="02010600030101010101" pitchFamily="2" charset="-122"/>
              </a:rPr>
              <a:t>	&lt;groupId&gt;mysql&lt;/groupId&gt;</a:t>
            </a:r>
            <a:endParaRPr lang="zh-CN" altLang="zh-CN" sz="1800" kern="100" dirty="0">
              <a:effectLst/>
              <a:latin typeface="Times New Roman" panose="02020603050405020304" pitchFamily="18" charset="0"/>
              <a:ea typeface="宋体" panose="02010600030101010101" pitchFamily="2" charset="-122"/>
            </a:endParaRPr>
          </a:p>
          <a:p>
            <a:pPr algn="just"/>
            <a:r>
              <a:rPr lang="de-DE" altLang="zh-CN" sz="1800" kern="100" dirty="0">
                <a:effectLst/>
                <a:latin typeface="Times New Roman" panose="02020603050405020304" pitchFamily="18" charset="0"/>
                <a:ea typeface="宋体" panose="02010600030101010101" pitchFamily="2" charset="-122"/>
              </a:rPr>
              <a:t>	&lt;artifactId&gt;mysql-connector-java&lt;/artifactId&gt;</a:t>
            </a:r>
            <a:endParaRPr lang="zh-CN" altLang="zh-CN" sz="1800" kern="100" dirty="0">
              <a:effectLst/>
              <a:latin typeface="Times New Roman" panose="02020603050405020304" pitchFamily="18" charset="0"/>
              <a:ea typeface="宋体" panose="02010600030101010101" pitchFamily="2" charset="-122"/>
            </a:endParaRPr>
          </a:p>
          <a:p>
            <a:pPr algn="just"/>
            <a:r>
              <a:rPr lang="de-DE" altLang="zh-CN" sz="1800" kern="100" dirty="0">
                <a:effectLst/>
                <a:latin typeface="Times New Roman" panose="02020603050405020304" pitchFamily="18" charset="0"/>
                <a:ea typeface="宋体" panose="02010600030101010101" pitchFamily="2" charset="-122"/>
              </a:rPr>
              <a:t>	&lt;version&gt;5.1.45&lt;/version&gt;</a:t>
            </a:r>
            <a:endParaRPr lang="zh-CN" altLang="zh-CN" sz="1800" kern="100" dirty="0">
              <a:effectLst/>
              <a:latin typeface="Times New Roman" panose="02020603050405020304" pitchFamily="18" charset="0"/>
              <a:ea typeface="宋体" panose="02010600030101010101" pitchFamily="2" charset="-122"/>
            </a:endParaRPr>
          </a:p>
          <a:p>
            <a:pPr algn="just">
              <a:spcAft>
                <a:spcPts val="600"/>
              </a:spcAft>
            </a:pPr>
            <a:r>
              <a:rPr lang="de-DE" altLang="zh-CN" sz="1800" kern="100" dirty="0">
                <a:effectLst/>
                <a:latin typeface="Times New Roman" panose="02020603050405020304" pitchFamily="18" charset="0"/>
                <a:ea typeface="宋体" panose="02010600030101010101" pitchFamily="2" charset="-122"/>
              </a:rPr>
              <a:t>&lt;/dependency&gt;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784841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70A249-1625-48C4-B92F-A776493F511F}"/>
              </a:ext>
            </a:extLst>
          </p:cNvPr>
          <p:cNvSpPr>
            <a:spLocks noGrp="1"/>
          </p:cNvSpPr>
          <p:nvPr>
            <p:ph type="title"/>
          </p:nvPr>
        </p:nvSpPr>
        <p:spPr/>
        <p:txBody>
          <a:bodyPr>
            <a:normAutofit/>
          </a:bodyPr>
          <a:lstStyle/>
          <a:p>
            <a:r>
              <a:rPr lang="en-US" altLang="zh-CN" sz="2400" dirty="0"/>
              <a:t>3</a:t>
            </a:r>
            <a:r>
              <a:rPr lang="zh-CN" altLang="en-US" sz="2400" dirty="0"/>
              <a:t>．设置</a:t>
            </a:r>
            <a:r>
              <a:rPr lang="en-US" altLang="zh-CN" sz="2400" dirty="0"/>
              <a:t>Web</a:t>
            </a:r>
            <a:r>
              <a:rPr lang="zh-CN" altLang="en-US" sz="2400" dirty="0"/>
              <a:t>应用</a:t>
            </a:r>
            <a:r>
              <a:rPr lang="en-US" altLang="zh-CN" sz="2400" dirty="0"/>
              <a:t>ch8_5</a:t>
            </a:r>
            <a:r>
              <a:rPr lang="zh-CN" altLang="en-US" sz="2400" dirty="0"/>
              <a:t>的上下文路径及数据源配置信息</a:t>
            </a:r>
          </a:p>
        </p:txBody>
      </p:sp>
      <p:sp>
        <p:nvSpPr>
          <p:cNvPr id="4" name="灯片编号占位符 3">
            <a:extLst>
              <a:ext uri="{FF2B5EF4-FFF2-40B4-BE49-F238E27FC236}">
                <a16:creationId xmlns:a16="http://schemas.microsoft.com/office/drawing/2014/main" id="{FE4CF2BC-EBE5-4169-9234-1C7F2C28DED4}"/>
              </a:ext>
            </a:extLst>
          </p:cNvPr>
          <p:cNvSpPr>
            <a:spLocks noGrp="1"/>
          </p:cNvSpPr>
          <p:nvPr>
            <p:ph type="sldNum" sz="quarter" idx="12"/>
          </p:nvPr>
        </p:nvSpPr>
        <p:spPr/>
        <p:txBody>
          <a:bodyPr/>
          <a:lstStyle/>
          <a:p>
            <a:fld id="{8D4D1E41-7A09-AB4A-A4E1-09765ADA2698}" type="slidenum">
              <a:rPr kumimoji="1" lang="zh-CN" altLang="en-US" smtClean="0"/>
              <a:pPr/>
              <a:t>76</a:t>
            </a:fld>
            <a:endParaRPr kumimoji="1" lang="zh-CN" altLang="en-US" dirty="0"/>
          </a:p>
        </p:txBody>
      </p:sp>
      <p:sp>
        <p:nvSpPr>
          <p:cNvPr id="5" name="文本框 4">
            <a:extLst>
              <a:ext uri="{FF2B5EF4-FFF2-40B4-BE49-F238E27FC236}">
                <a16:creationId xmlns:a16="http://schemas.microsoft.com/office/drawing/2014/main" id="{3DB72F27-C2B8-4279-ADA2-67AEB3BC1713}"/>
              </a:ext>
            </a:extLst>
          </p:cNvPr>
          <p:cNvSpPr txBox="1"/>
          <p:nvPr/>
        </p:nvSpPr>
        <p:spPr>
          <a:xfrm>
            <a:off x="991518" y="1399624"/>
            <a:ext cx="9276202" cy="4801314"/>
          </a:xfrm>
          <a:prstGeom prst="rect">
            <a:avLst/>
          </a:prstGeom>
          <a:noFill/>
          <a:ln>
            <a:solidFill>
              <a:srgbClr val="C00000"/>
            </a:solidFill>
          </a:ln>
        </p:spPr>
        <p:txBody>
          <a:bodyPr wrap="square" rtlCol="0">
            <a:spAutoFit/>
          </a:bodyPr>
          <a:lstStyle/>
          <a:p>
            <a:pPr indent="228600" algn="just">
              <a:spcBef>
                <a:spcPts val="600"/>
              </a:spcBef>
            </a:pPr>
            <a:r>
              <a:rPr lang="de-DE" altLang="zh-CN" sz="1800" kern="100" dirty="0">
                <a:effectLst/>
                <a:latin typeface="Times New Roman" panose="02020603050405020304" pitchFamily="18" charset="0"/>
                <a:ea typeface="宋体" panose="02010600030101010101" pitchFamily="2" charset="-122"/>
              </a:rPr>
              <a:t>server.servlet.context-path=/ch8_5</a:t>
            </a:r>
            <a:endParaRPr lang="zh-CN" altLang="zh-CN" sz="1800" kern="100" dirty="0">
              <a:effectLst/>
              <a:latin typeface="Times New Roman" panose="02020603050405020304" pitchFamily="18" charset="0"/>
              <a:ea typeface="宋体" panose="02010600030101010101" pitchFamily="2" charset="-122"/>
            </a:endParaRPr>
          </a:p>
          <a:p>
            <a:pPr indent="2286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数据库地址</a:t>
            </a:r>
          </a:p>
          <a:p>
            <a:pPr indent="228600" algn="just"/>
            <a:r>
              <a:rPr lang="de-DE" altLang="zh-CN" sz="1800" kern="100" dirty="0">
                <a:effectLst/>
                <a:latin typeface="Times New Roman" panose="02020603050405020304" pitchFamily="18" charset="0"/>
                <a:ea typeface="宋体" panose="02010600030101010101" pitchFamily="2" charset="-122"/>
              </a:rPr>
              <a:t>spring.datasource.url=jdbc:mysql://localhost:3306/springbootjpa?characterEncoding=utf8</a:t>
            </a:r>
            <a:endParaRPr lang="zh-CN" altLang="zh-CN" sz="1800" kern="100" dirty="0">
              <a:effectLst/>
              <a:latin typeface="Times New Roman" panose="02020603050405020304" pitchFamily="18" charset="0"/>
              <a:ea typeface="宋体" panose="02010600030101010101" pitchFamily="2" charset="-122"/>
            </a:endParaRPr>
          </a:p>
          <a:p>
            <a:pPr indent="2286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数据库用户名</a:t>
            </a:r>
          </a:p>
          <a:p>
            <a:pPr indent="228600" algn="just"/>
            <a:r>
              <a:rPr lang="de-DE" altLang="zh-CN" sz="1800" kern="100" dirty="0">
                <a:effectLst/>
                <a:latin typeface="Times New Roman" panose="02020603050405020304" pitchFamily="18" charset="0"/>
                <a:ea typeface="宋体" panose="02010600030101010101" pitchFamily="2" charset="-122"/>
              </a:rPr>
              <a:t>spring.datasource.username=root</a:t>
            </a:r>
            <a:endParaRPr lang="zh-CN" altLang="zh-CN" sz="1800" kern="100" dirty="0">
              <a:effectLst/>
              <a:latin typeface="Times New Roman" panose="02020603050405020304" pitchFamily="18" charset="0"/>
              <a:ea typeface="宋体" panose="02010600030101010101" pitchFamily="2" charset="-122"/>
            </a:endParaRPr>
          </a:p>
          <a:p>
            <a:pPr indent="2286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数据库密码</a:t>
            </a:r>
          </a:p>
          <a:p>
            <a:pPr indent="228600" algn="just"/>
            <a:r>
              <a:rPr lang="de-DE" altLang="zh-CN" sz="1800" kern="100" dirty="0">
                <a:effectLst/>
                <a:latin typeface="Times New Roman" panose="02020603050405020304" pitchFamily="18" charset="0"/>
                <a:ea typeface="宋体" panose="02010600030101010101" pitchFamily="2" charset="-122"/>
              </a:rPr>
              <a:t>spring.datasource.password=root</a:t>
            </a:r>
            <a:endParaRPr lang="zh-CN" altLang="zh-CN" sz="1800" kern="100" dirty="0">
              <a:effectLst/>
              <a:latin typeface="Times New Roman" panose="02020603050405020304" pitchFamily="18" charset="0"/>
              <a:ea typeface="宋体" panose="02010600030101010101" pitchFamily="2" charset="-122"/>
            </a:endParaRPr>
          </a:p>
          <a:p>
            <a:pPr indent="2286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数据库驱动</a:t>
            </a:r>
          </a:p>
          <a:p>
            <a:pPr indent="228600" algn="just"/>
            <a:r>
              <a:rPr lang="de-DE" altLang="zh-CN" sz="1800" kern="100" dirty="0">
                <a:effectLst/>
                <a:latin typeface="Times New Roman" panose="02020603050405020304" pitchFamily="18" charset="0"/>
                <a:ea typeface="宋体" panose="02010600030101010101" pitchFamily="2" charset="-122"/>
              </a:rPr>
              <a:t>spring.datasource.driver-class-name=com.mysql.jdbc.Driver</a:t>
            </a:r>
            <a:endParaRPr lang="zh-CN" altLang="zh-CN" sz="1800" kern="100" dirty="0">
              <a:effectLst/>
              <a:latin typeface="Times New Roman" panose="02020603050405020304" pitchFamily="18" charset="0"/>
              <a:ea typeface="宋体" panose="02010600030101010101" pitchFamily="2" charset="-122"/>
            </a:endParaRPr>
          </a:p>
          <a:p>
            <a:pPr indent="2286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设置包别名（在</a:t>
            </a:r>
            <a:r>
              <a:rPr lang="de-DE" altLang="zh-CN" sz="1800" kern="100" dirty="0">
                <a:effectLst/>
                <a:latin typeface="Times New Roman" panose="02020603050405020304" pitchFamily="18" charset="0"/>
                <a:ea typeface="宋体" panose="02010600030101010101" pitchFamily="2" charset="-122"/>
              </a:rPr>
              <a:t>Mapper</a:t>
            </a:r>
            <a:r>
              <a:rPr lang="zh-CN" altLang="zh-CN" sz="1800" kern="100" dirty="0">
                <a:effectLst/>
                <a:latin typeface="Times New Roman" panose="02020603050405020304" pitchFamily="18" charset="0"/>
                <a:ea typeface="宋体" panose="02010600030101010101" pitchFamily="2" charset="-122"/>
              </a:rPr>
              <a:t>映射文件中直接使用实体类名）</a:t>
            </a:r>
          </a:p>
          <a:p>
            <a:pPr indent="228600" algn="just"/>
            <a:r>
              <a:rPr lang="de-DE" altLang="zh-CN" sz="1800" kern="100" dirty="0">
                <a:effectLst/>
                <a:latin typeface="Times New Roman" panose="02020603050405020304" pitchFamily="18" charset="0"/>
                <a:ea typeface="宋体" panose="02010600030101010101" pitchFamily="2" charset="-122"/>
              </a:rPr>
              <a:t>mybatis.type-aliases-package=com.ch.ch8_5.entity</a:t>
            </a:r>
            <a:endParaRPr lang="zh-CN" altLang="zh-CN" sz="1800" kern="100" dirty="0">
              <a:effectLst/>
              <a:latin typeface="Times New Roman" panose="02020603050405020304" pitchFamily="18" charset="0"/>
              <a:ea typeface="宋体" panose="02010600030101010101" pitchFamily="2" charset="-122"/>
            </a:endParaRPr>
          </a:p>
          <a:p>
            <a:pPr indent="2286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告诉系统在哪里去找</a:t>
            </a:r>
            <a:r>
              <a:rPr lang="de-DE" altLang="zh-CN" sz="1800" kern="100" dirty="0">
                <a:effectLst/>
                <a:latin typeface="Times New Roman" panose="02020603050405020304" pitchFamily="18" charset="0"/>
                <a:ea typeface="宋体" panose="02010600030101010101" pitchFamily="2" charset="-122"/>
              </a:rPr>
              <a:t>mapper.xml</a:t>
            </a:r>
            <a:r>
              <a:rPr lang="zh-CN" altLang="zh-CN" sz="1800" kern="100" dirty="0">
                <a:effectLst/>
                <a:latin typeface="Times New Roman" panose="02020603050405020304" pitchFamily="18" charset="0"/>
                <a:ea typeface="宋体" panose="02010600030101010101" pitchFamily="2" charset="-122"/>
              </a:rPr>
              <a:t>文件（映射文件）</a:t>
            </a:r>
          </a:p>
          <a:p>
            <a:pPr indent="266700" algn="just"/>
            <a:r>
              <a:rPr lang="de-DE" altLang="zh-CN" sz="1800" kern="100" dirty="0">
                <a:effectLst/>
                <a:latin typeface="Times New Roman" panose="02020603050405020304" pitchFamily="18" charset="0"/>
                <a:ea typeface="宋体" panose="02010600030101010101" pitchFamily="2" charset="-122"/>
              </a:rPr>
              <a:t>mybatis.mapperLocations=classpath:mappers/*.xml</a:t>
            </a:r>
            <a:endParaRPr lang="zh-CN" altLang="zh-CN" sz="1800" kern="100" dirty="0">
              <a:effectLst/>
              <a:latin typeface="Times New Roman" panose="02020603050405020304" pitchFamily="18" charset="0"/>
              <a:ea typeface="宋体" panose="02010600030101010101" pitchFamily="2" charset="-122"/>
            </a:endParaRPr>
          </a:p>
          <a:p>
            <a:pPr indent="2286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在控制台输出</a:t>
            </a:r>
            <a:r>
              <a:rPr lang="de-DE" altLang="zh-CN" sz="1800" kern="100" dirty="0">
                <a:effectLst/>
                <a:latin typeface="Times New Roman" panose="02020603050405020304" pitchFamily="18" charset="0"/>
                <a:ea typeface="宋体" panose="02010600030101010101" pitchFamily="2" charset="-122"/>
              </a:rPr>
              <a:t>SQL</a:t>
            </a:r>
            <a:r>
              <a:rPr lang="zh-CN" altLang="zh-CN" sz="1800" kern="100" dirty="0">
                <a:effectLst/>
                <a:latin typeface="Times New Roman" panose="02020603050405020304" pitchFamily="18" charset="0"/>
                <a:ea typeface="宋体" panose="02010600030101010101" pitchFamily="2" charset="-122"/>
              </a:rPr>
              <a:t>语句日志</a:t>
            </a:r>
          </a:p>
          <a:p>
            <a:pPr indent="228600" algn="just"/>
            <a:r>
              <a:rPr lang="de-DE" altLang="zh-CN" sz="1800" kern="100" dirty="0">
                <a:effectLst/>
                <a:latin typeface="Times New Roman" panose="02020603050405020304" pitchFamily="18" charset="0"/>
                <a:ea typeface="宋体" panose="02010600030101010101" pitchFamily="2" charset="-122"/>
              </a:rPr>
              <a:t>logging.level.com.ch.ch8_5.repository=debug</a:t>
            </a:r>
            <a:endParaRPr lang="zh-CN" altLang="zh-CN" sz="1800" kern="100" dirty="0">
              <a:effectLst/>
              <a:latin typeface="Times New Roman" panose="02020603050405020304" pitchFamily="18" charset="0"/>
              <a:ea typeface="宋体" panose="02010600030101010101" pitchFamily="2" charset="-122"/>
            </a:endParaRPr>
          </a:p>
          <a:p>
            <a:pPr indent="2286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让控制器输出的</a:t>
            </a:r>
            <a:r>
              <a:rPr lang="de-DE" altLang="zh-CN" sz="1800" kern="100" dirty="0">
                <a:effectLst/>
                <a:latin typeface="Times New Roman" panose="02020603050405020304" pitchFamily="18" charset="0"/>
                <a:ea typeface="宋体" panose="02010600030101010101" pitchFamily="2" charset="-122"/>
              </a:rPr>
              <a:t>JSON</a:t>
            </a:r>
            <a:r>
              <a:rPr lang="zh-CN" altLang="zh-CN" sz="1800" kern="100" dirty="0">
                <a:effectLst/>
                <a:latin typeface="Times New Roman" panose="02020603050405020304" pitchFamily="18" charset="0"/>
                <a:ea typeface="宋体" panose="02010600030101010101" pitchFamily="2" charset="-122"/>
              </a:rPr>
              <a:t>字符串格式更美观</a:t>
            </a:r>
          </a:p>
          <a:p>
            <a:r>
              <a:rPr lang="de-DE" altLang="zh-CN" sz="1800" kern="100" dirty="0">
                <a:effectLst/>
                <a:latin typeface="Times New Roman" panose="02020603050405020304" pitchFamily="18" charset="0"/>
                <a:ea typeface="宋体" panose="02010600030101010101" pitchFamily="2" charset="-122"/>
              </a:rPr>
              <a:t>    spring.jackson.serialization.indent-output=true</a:t>
            </a:r>
            <a:endParaRPr lang="zh-CN" altLang="en-US" dirty="0"/>
          </a:p>
        </p:txBody>
      </p:sp>
    </p:spTree>
    <p:extLst>
      <p:ext uri="{BB962C8B-B14F-4D97-AF65-F5344CB8AC3E}">
        <p14:creationId xmlns:p14="http://schemas.microsoft.com/office/powerpoint/2010/main" val="7058280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B5172B-B6FA-4A56-86C1-521D6C62BE6E}"/>
              </a:ext>
            </a:extLst>
          </p:cNvPr>
          <p:cNvSpPr>
            <a:spLocks noGrp="1"/>
          </p:cNvSpPr>
          <p:nvPr>
            <p:ph type="title"/>
          </p:nvPr>
        </p:nvSpPr>
        <p:spPr/>
        <p:txBody>
          <a:bodyPr/>
          <a:lstStyle/>
          <a:p>
            <a:r>
              <a:rPr lang="en-US" altLang="zh-CN" dirty="0"/>
              <a:t>4</a:t>
            </a:r>
            <a:r>
              <a:rPr lang="zh-CN" altLang="en-US" dirty="0"/>
              <a:t>．创建实体类</a:t>
            </a:r>
          </a:p>
        </p:txBody>
      </p:sp>
      <p:sp>
        <p:nvSpPr>
          <p:cNvPr id="4" name="灯片编号占位符 3">
            <a:extLst>
              <a:ext uri="{FF2B5EF4-FFF2-40B4-BE49-F238E27FC236}">
                <a16:creationId xmlns:a16="http://schemas.microsoft.com/office/drawing/2014/main" id="{2F46E1CA-2178-4649-A979-2DE679DA331A}"/>
              </a:ext>
            </a:extLst>
          </p:cNvPr>
          <p:cNvSpPr>
            <a:spLocks noGrp="1"/>
          </p:cNvSpPr>
          <p:nvPr>
            <p:ph type="sldNum" sz="quarter" idx="12"/>
          </p:nvPr>
        </p:nvSpPr>
        <p:spPr/>
        <p:txBody>
          <a:bodyPr/>
          <a:lstStyle/>
          <a:p>
            <a:fld id="{8D4D1E41-7A09-AB4A-A4E1-09765ADA2698}" type="slidenum">
              <a:rPr kumimoji="1" lang="zh-CN" altLang="en-US" smtClean="0"/>
              <a:pPr/>
              <a:t>77</a:t>
            </a:fld>
            <a:endParaRPr kumimoji="1" lang="zh-CN" altLang="en-US" dirty="0"/>
          </a:p>
        </p:txBody>
      </p:sp>
      <p:sp>
        <p:nvSpPr>
          <p:cNvPr id="5" name="文本框 4">
            <a:extLst>
              <a:ext uri="{FF2B5EF4-FFF2-40B4-BE49-F238E27FC236}">
                <a16:creationId xmlns:a16="http://schemas.microsoft.com/office/drawing/2014/main" id="{A3A70BED-8EFC-456E-B91B-9EA4241F2878}"/>
              </a:ext>
            </a:extLst>
          </p:cNvPr>
          <p:cNvSpPr txBox="1"/>
          <p:nvPr/>
        </p:nvSpPr>
        <p:spPr>
          <a:xfrm>
            <a:off x="1307509" y="1487277"/>
            <a:ext cx="4178892" cy="2108269"/>
          </a:xfrm>
          <a:prstGeom prst="rect">
            <a:avLst/>
          </a:prstGeom>
          <a:noFill/>
          <a:ln>
            <a:solidFill>
              <a:srgbClr val="C00000"/>
            </a:solidFill>
          </a:ln>
        </p:spPr>
        <p:txBody>
          <a:bodyPr wrap="square" rtlCol="0">
            <a:spAutoFit/>
          </a:bodyPr>
          <a:lstStyle/>
          <a:p>
            <a:pPr algn="just">
              <a:spcBef>
                <a:spcPts val="600"/>
              </a:spcBef>
            </a:pPr>
            <a:r>
              <a:rPr lang="en-US" altLang="zh-CN" sz="1800" kern="100" dirty="0">
                <a:effectLst/>
                <a:latin typeface="Times New Roman" panose="02020603050405020304" pitchFamily="18" charset="0"/>
                <a:ea typeface="宋体" panose="02010600030101010101" pitchFamily="2" charset="-122"/>
              </a:rPr>
              <a:t>package com.ch.ch8_5.entity;</a:t>
            </a:r>
            <a:endParaRPr lang="en-US" altLang="zh-CN" kern="100" dirty="0">
              <a:latin typeface="Times New Roman" panose="02020603050405020304" pitchFamily="18" charset="0"/>
              <a:ea typeface="宋体" panose="02010600030101010101" pitchFamily="2" charset="-122"/>
            </a:endParaRPr>
          </a:p>
          <a:p>
            <a:pPr algn="just">
              <a:spcBef>
                <a:spcPts val="600"/>
              </a:spcBef>
            </a:pPr>
            <a:r>
              <a:rPr lang="en-US" altLang="zh-CN" sz="1800" kern="100" dirty="0">
                <a:effectLst/>
                <a:latin typeface="Times New Roman" panose="02020603050405020304" pitchFamily="18" charset="0"/>
                <a:ea typeface="宋体" panose="02010600030101010101" pitchFamily="2" charset="-122"/>
              </a:rPr>
              <a:t>public class </a:t>
            </a:r>
            <a:r>
              <a:rPr lang="en-US" altLang="zh-CN" sz="1800" kern="100" dirty="0" err="1">
                <a:effectLst/>
                <a:latin typeface="Times New Roman" panose="02020603050405020304" pitchFamily="18" charset="0"/>
                <a:ea typeface="宋体" panose="02010600030101010101" pitchFamily="2" charset="-122"/>
              </a:rPr>
              <a:t>MyUser</a:t>
            </a: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	private Integer id;</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	private String username;</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	private String password;</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省略</a:t>
            </a:r>
            <a:r>
              <a:rPr lang="en-US" altLang="zh-CN" sz="1800" kern="100" dirty="0">
                <a:effectLst/>
                <a:latin typeface="Times New Roman" panose="02020603050405020304" pitchFamily="18" charset="0"/>
                <a:ea typeface="宋体" panose="02010600030101010101" pitchFamily="2" charset="-122"/>
              </a:rPr>
              <a:t>get</a:t>
            </a:r>
            <a:r>
              <a:rPr lang="zh-CN" altLang="zh-CN" sz="1800" kern="100" dirty="0">
                <a:effectLst/>
                <a:latin typeface="Times New Roman" panose="02020603050405020304" pitchFamily="18" charset="0"/>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set</a:t>
            </a:r>
            <a:r>
              <a:rPr lang="zh-CN" altLang="zh-CN" sz="1800" kern="100" dirty="0">
                <a:effectLst/>
                <a:latin typeface="Times New Roman" panose="02020603050405020304" pitchFamily="18" charset="0"/>
                <a:ea typeface="宋体" panose="02010600030101010101" pitchFamily="2" charset="-122"/>
              </a:rPr>
              <a:t>方法</a:t>
            </a:r>
            <a:endParaRPr lang="en-US"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445163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68F03A-16F9-4CD3-A92B-4AD45AF19EBB}"/>
              </a:ext>
            </a:extLst>
          </p:cNvPr>
          <p:cNvSpPr>
            <a:spLocks noGrp="1"/>
          </p:cNvSpPr>
          <p:nvPr>
            <p:ph type="title"/>
          </p:nvPr>
        </p:nvSpPr>
        <p:spPr/>
        <p:txBody>
          <a:bodyPr/>
          <a:lstStyle/>
          <a:p>
            <a:r>
              <a:rPr lang="en-US" altLang="zh-CN" dirty="0"/>
              <a:t>5</a:t>
            </a:r>
            <a:r>
              <a:rPr lang="zh-CN" altLang="en-US" dirty="0"/>
              <a:t>．创建数据访问接口</a:t>
            </a:r>
          </a:p>
        </p:txBody>
      </p:sp>
      <p:sp>
        <p:nvSpPr>
          <p:cNvPr id="4" name="灯片编号占位符 3">
            <a:extLst>
              <a:ext uri="{FF2B5EF4-FFF2-40B4-BE49-F238E27FC236}">
                <a16:creationId xmlns:a16="http://schemas.microsoft.com/office/drawing/2014/main" id="{9F732555-BA52-492D-A21F-17E6AC3BFAF1}"/>
              </a:ext>
            </a:extLst>
          </p:cNvPr>
          <p:cNvSpPr>
            <a:spLocks noGrp="1"/>
          </p:cNvSpPr>
          <p:nvPr>
            <p:ph type="sldNum" sz="quarter" idx="12"/>
          </p:nvPr>
        </p:nvSpPr>
        <p:spPr/>
        <p:txBody>
          <a:bodyPr/>
          <a:lstStyle/>
          <a:p>
            <a:fld id="{8D4D1E41-7A09-AB4A-A4E1-09765ADA2698}" type="slidenum">
              <a:rPr kumimoji="1" lang="zh-CN" altLang="en-US" smtClean="0"/>
              <a:pPr/>
              <a:t>78</a:t>
            </a:fld>
            <a:endParaRPr kumimoji="1" lang="zh-CN" altLang="en-US" dirty="0"/>
          </a:p>
        </p:txBody>
      </p:sp>
      <p:sp>
        <p:nvSpPr>
          <p:cNvPr id="5" name="文本框 4">
            <a:extLst>
              <a:ext uri="{FF2B5EF4-FFF2-40B4-BE49-F238E27FC236}">
                <a16:creationId xmlns:a16="http://schemas.microsoft.com/office/drawing/2014/main" id="{51857579-386E-4C35-891F-465A419F089F}"/>
              </a:ext>
            </a:extLst>
          </p:cNvPr>
          <p:cNvSpPr txBox="1"/>
          <p:nvPr/>
        </p:nvSpPr>
        <p:spPr>
          <a:xfrm>
            <a:off x="1307508" y="1443904"/>
            <a:ext cx="5071432" cy="1200329"/>
          </a:xfrm>
          <a:prstGeom prst="rect">
            <a:avLst/>
          </a:prstGeom>
          <a:noFill/>
          <a:ln>
            <a:solidFill>
              <a:srgbClr val="C00000"/>
            </a:solidFill>
          </a:ln>
        </p:spPr>
        <p:txBody>
          <a:bodyPr wrap="square" rtlCol="0">
            <a:spAutoFit/>
          </a:bodyPr>
          <a:lstStyle/>
          <a:p>
            <a:pPr marL="266700" algn="just"/>
            <a:r>
              <a:rPr lang="en-US" altLang="zh-CN" sz="1800" kern="100" dirty="0">
                <a:effectLst/>
                <a:latin typeface="Times New Roman" panose="02020603050405020304" pitchFamily="18" charset="0"/>
                <a:ea typeface="宋体" panose="02010600030101010101" pitchFamily="2" charset="-122"/>
              </a:rPr>
              <a:t>@Repository </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public interface </a:t>
            </a:r>
            <a:r>
              <a:rPr lang="en-US" altLang="zh-CN" sz="1800" kern="100" dirty="0" err="1">
                <a:effectLst/>
                <a:latin typeface="Times New Roman" panose="02020603050405020304" pitchFamily="18" charset="0"/>
                <a:ea typeface="宋体" panose="02010600030101010101" pitchFamily="2" charset="-122"/>
              </a:rPr>
              <a:t>MyUserRepository</a:t>
            </a: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	public List&lt;</a:t>
            </a:r>
            <a:r>
              <a:rPr lang="en-US" altLang="zh-CN" sz="1800" kern="100" dirty="0" err="1">
                <a:effectLst/>
                <a:latin typeface="Times New Roman" panose="02020603050405020304" pitchFamily="18" charset="0"/>
                <a:ea typeface="宋体" panose="02010600030101010101" pitchFamily="2" charset="-122"/>
              </a:rPr>
              <a:t>MyUser</a:t>
            </a:r>
            <a:r>
              <a:rPr lang="en-US" altLang="zh-CN" sz="1800" kern="100" dirty="0">
                <a:effectLst/>
                <a:latin typeface="Times New Roman" panose="02020603050405020304" pitchFamily="18" charset="0"/>
                <a:ea typeface="宋体" panose="02010600030101010101" pitchFamily="2" charset="-122"/>
              </a:rPr>
              <a:t>&gt; </a:t>
            </a:r>
            <a:r>
              <a:rPr lang="en-US" altLang="zh-CN" sz="1800" kern="100" dirty="0" err="1">
                <a:effectLst/>
                <a:latin typeface="Times New Roman" panose="02020603050405020304" pitchFamily="18" charset="0"/>
                <a:ea typeface="宋体" panose="02010600030101010101" pitchFamily="2" charset="-122"/>
              </a:rPr>
              <a:t>findAll</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1440ADA7-64D0-4547-B35D-8D94C9D40E3B}"/>
              </a:ext>
            </a:extLst>
          </p:cNvPr>
          <p:cNvSpPr txBox="1"/>
          <p:nvPr/>
        </p:nvSpPr>
        <p:spPr>
          <a:xfrm>
            <a:off x="1307507" y="2974554"/>
            <a:ext cx="9378853" cy="1938992"/>
          </a:xfrm>
          <a:prstGeom prst="rect">
            <a:avLst/>
          </a:prstGeom>
          <a:noFill/>
          <a:ln>
            <a:solidFill>
              <a:srgbClr val="C00000"/>
            </a:solidFill>
          </a:ln>
        </p:spPr>
        <p:txBody>
          <a:bodyPr wrap="square" rtlCol="0">
            <a:spAutoFit/>
          </a:bodyPr>
          <a:lstStyle/>
          <a:p>
            <a:r>
              <a:rPr lang="en-US" altLang="zh-CN" sz="2400" dirty="0">
                <a:solidFill>
                  <a:srgbClr val="C00000"/>
                </a:solidFill>
                <a:latin typeface="微软雅黑" panose="020B0503020204020204" pitchFamily="34" charset="-122"/>
                <a:ea typeface="微软雅黑" panose="020B0503020204020204" pitchFamily="34" charset="-122"/>
              </a:rPr>
              <a:t>@Repository</a:t>
            </a:r>
            <a:r>
              <a:rPr lang="zh-CN" altLang="en-US" sz="2400" dirty="0">
                <a:latin typeface="微软雅黑" panose="020B0503020204020204" pitchFamily="34" charset="-122"/>
                <a:ea typeface="微软雅黑" panose="020B0503020204020204" pitchFamily="34" charset="-122"/>
              </a:rPr>
              <a:t>可有可无，但有时提示依赖注入找不到（不影响运行），加上后可以消去依赖注入的报错信息。这里不再需要</a:t>
            </a:r>
            <a:r>
              <a:rPr lang="en-US" altLang="zh-CN" sz="2400" dirty="0">
                <a:solidFill>
                  <a:srgbClr val="C00000"/>
                </a:solidFill>
                <a:latin typeface="微软雅黑" panose="020B0503020204020204" pitchFamily="34" charset="-122"/>
                <a:ea typeface="微软雅黑" panose="020B0503020204020204" pitchFamily="34" charset="-122"/>
              </a:rPr>
              <a:t>@Mapper</a:t>
            </a:r>
            <a:r>
              <a:rPr lang="zh-CN" altLang="en-US" sz="2400" dirty="0">
                <a:latin typeface="微软雅黑" panose="020B0503020204020204" pitchFamily="34" charset="-122"/>
                <a:ea typeface="微软雅黑" panose="020B0503020204020204" pitchFamily="34" charset="-122"/>
              </a:rPr>
              <a:t>，是因为在启动类中使用</a:t>
            </a:r>
            <a:r>
              <a:rPr lang="en-US" altLang="zh-CN" sz="2400" dirty="0">
                <a:solidFill>
                  <a:srgbClr val="C00000"/>
                </a:solidFill>
                <a:latin typeface="微软雅黑" panose="020B0503020204020204" pitchFamily="34" charset="-122"/>
                <a:ea typeface="微软雅黑" panose="020B0503020204020204" pitchFamily="34" charset="-122"/>
              </a:rPr>
              <a:t>@MapperScan</a:t>
            </a:r>
            <a:r>
              <a:rPr lang="zh-CN" altLang="en-US" sz="2400" dirty="0">
                <a:latin typeface="微软雅黑" panose="020B0503020204020204" pitchFamily="34" charset="-122"/>
                <a:ea typeface="微软雅黑" panose="020B0503020204020204" pitchFamily="34" charset="-122"/>
              </a:rPr>
              <a:t>注解，</a:t>
            </a:r>
          </a:p>
          <a:p>
            <a:r>
              <a:rPr lang="zh-CN" altLang="en-US" sz="2400" dirty="0">
                <a:latin typeface="微软雅黑" panose="020B0503020204020204" pitchFamily="34" charset="-122"/>
                <a:ea typeface="微软雅黑" panose="020B0503020204020204" pitchFamily="34" charset="-122"/>
              </a:rPr>
              <a:t> 将数据访问层的接口都注解为</a:t>
            </a:r>
            <a:r>
              <a:rPr lang="en-US" altLang="zh-CN" sz="2400" dirty="0">
                <a:latin typeface="微软雅黑" panose="020B0503020204020204" pitchFamily="34" charset="-122"/>
                <a:ea typeface="微软雅黑" panose="020B0503020204020204" pitchFamily="34" charset="-122"/>
              </a:rPr>
              <a:t>Mapper</a:t>
            </a:r>
            <a:r>
              <a:rPr lang="zh-CN" altLang="en-US" sz="2400" dirty="0">
                <a:latin typeface="微软雅黑" panose="020B0503020204020204" pitchFamily="34" charset="-122"/>
                <a:ea typeface="微软雅黑" panose="020B0503020204020204" pitchFamily="34" charset="-122"/>
              </a:rPr>
              <a:t>接口的实现类，</a:t>
            </a:r>
            <a:r>
              <a:rPr lang="en-US" altLang="zh-CN" sz="2400" dirty="0">
                <a:solidFill>
                  <a:srgbClr val="C00000"/>
                </a:solidFill>
                <a:latin typeface="微软雅黑" panose="020B0503020204020204" pitchFamily="34" charset="-122"/>
                <a:ea typeface="微软雅黑" panose="020B0503020204020204" pitchFamily="34" charset="-122"/>
              </a:rPr>
              <a:t>@Mapper</a:t>
            </a:r>
            <a:r>
              <a:rPr lang="zh-CN" altLang="en-US" sz="2400" dirty="0">
                <a:latin typeface="微软雅黑" panose="020B0503020204020204" pitchFamily="34" charset="-122"/>
                <a:ea typeface="微软雅黑" panose="020B0503020204020204" pitchFamily="34" charset="-122"/>
              </a:rPr>
              <a:t>与</a:t>
            </a:r>
            <a:r>
              <a:rPr lang="en-US" altLang="zh-CN" sz="2400" dirty="0">
                <a:solidFill>
                  <a:srgbClr val="C00000"/>
                </a:solidFill>
                <a:latin typeface="微软雅黑" panose="020B0503020204020204" pitchFamily="34" charset="-122"/>
                <a:ea typeface="微软雅黑" panose="020B0503020204020204" pitchFamily="34" charset="-122"/>
              </a:rPr>
              <a:t>@MapperScan</a:t>
            </a:r>
            <a:r>
              <a:rPr lang="zh-CN" altLang="en-US" sz="2400" dirty="0">
                <a:latin typeface="微软雅黑" panose="020B0503020204020204" pitchFamily="34" charset="-122"/>
                <a:ea typeface="微软雅黑" panose="020B0503020204020204" pitchFamily="34" charset="-122"/>
              </a:rPr>
              <a:t>两者用其一即可</a:t>
            </a:r>
          </a:p>
        </p:txBody>
      </p:sp>
      <p:cxnSp>
        <p:nvCxnSpPr>
          <p:cNvPr id="8" name="直接箭头连接符 7">
            <a:extLst>
              <a:ext uri="{FF2B5EF4-FFF2-40B4-BE49-F238E27FC236}">
                <a16:creationId xmlns:a16="http://schemas.microsoft.com/office/drawing/2014/main" id="{A0105703-E4CA-4ABF-A031-CE56B8ECC320}"/>
              </a:ext>
            </a:extLst>
          </p:cNvPr>
          <p:cNvCxnSpPr/>
          <p:nvPr/>
        </p:nvCxnSpPr>
        <p:spPr>
          <a:xfrm>
            <a:off x="1994053" y="1696598"/>
            <a:ext cx="143219" cy="127795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7678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68F1D-0F3A-4BAE-B66C-012A97BBD029}"/>
              </a:ext>
            </a:extLst>
          </p:cNvPr>
          <p:cNvSpPr>
            <a:spLocks noGrp="1"/>
          </p:cNvSpPr>
          <p:nvPr>
            <p:ph type="title"/>
          </p:nvPr>
        </p:nvSpPr>
        <p:spPr/>
        <p:txBody>
          <a:bodyPr/>
          <a:lstStyle/>
          <a:p>
            <a:r>
              <a:rPr lang="en-US" altLang="zh-CN" dirty="0"/>
              <a:t>2</a:t>
            </a:r>
            <a:r>
              <a:rPr lang="zh-CN" altLang="en-US" dirty="0"/>
              <a:t>．</a:t>
            </a:r>
            <a:r>
              <a:rPr lang="en-US" altLang="zh-CN" dirty="0"/>
              <a:t>JPA</a:t>
            </a:r>
            <a:r>
              <a:rPr lang="zh-CN" altLang="en-US" dirty="0"/>
              <a:t>的自动配置</a:t>
            </a:r>
          </a:p>
        </p:txBody>
      </p:sp>
      <p:sp>
        <p:nvSpPr>
          <p:cNvPr id="3" name="内容占位符 2">
            <a:extLst>
              <a:ext uri="{FF2B5EF4-FFF2-40B4-BE49-F238E27FC236}">
                <a16:creationId xmlns:a16="http://schemas.microsoft.com/office/drawing/2014/main" id="{3CCE25E4-D35A-464A-A9BE-830DCB3F53D0}"/>
              </a:ext>
            </a:extLst>
          </p:cNvPr>
          <p:cNvSpPr>
            <a:spLocks noGrp="1"/>
          </p:cNvSpPr>
          <p:nvPr>
            <p:ph idx="1"/>
          </p:nvPr>
        </p:nvSpPr>
        <p:spPr/>
        <p:txBody>
          <a:bodyPr/>
          <a:lstStyle/>
          <a:p>
            <a:r>
              <a:rPr lang="en-US" altLang="zh-CN" dirty="0"/>
              <a:t>Spring Boot</a:t>
            </a:r>
            <a:r>
              <a:rPr lang="zh-CN" altLang="en-US" dirty="0"/>
              <a:t>对</a:t>
            </a:r>
            <a:r>
              <a:rPr lang="en-US" altLang="zh-CN" dirty="0"/>
              <a:t>JPA</a:t>
            </a:r>
            <a:r>
              <a:rPr lang="zh-CN" altLang="en-US" dirty="0"/>
              <a:t>的自动配置位于</a:t>
            </a:r>
            <a:r>
              <a:rPr lang="en-US" altLang="zh-CN" dirty="0" err="1"/>
              <a:t>org.springframework.boot.autoconfigure.orm.jpa</a:t>
            </a:r>
            <a:r>
              <a:rPr lang="zh-CN" altLang="en-US" dirty="0"/>
              <a:t>包下。从该包的</a:t>
            </a:r>
            <a:r>
              <a:rPr lang="en-US" altLang="zh-CN" dirty="0" err="1">
                <a:solidFill>
                  <a:srgbClr val="C00000"/>
                </a:solidFill>
              </a:rPr>
              <a:t>HibernateJpaAutoConfiguration</a:t>
            </a:r>
            <a:r>
              <a:rPr lang="zh-CN" altLang="en-US" dirty="0"/>
              <a:t>类可以看出，</a:t>
            </a:r>
            <a:r>
              <a:rPr lang="en-US" altLang="zh-CN" dirty="0"/>
              <a:t>Spring Boot</a:t>
            </a:r>
            <a:r>
              <a:rPr lang="zh-CN" altLang="en-US" dirty="0"/>
              <a:t>对</a:t>
            </a:r>
            <a:r>
              <a:rPr lang="en-US" altLang="zh-CN" dirty="0">
                <a:solidFill>
                  <a:srgbClr val="C00000"/>
                </a:solidFill>
              </a:rPr>
              <a:t>JPA</a:t>
            </a:r>
            <a:r>
              <a:rPr lang="zh-CN" altLang="en-US" dirty="0"/>
              <a:t>的默认实现是</a:t>
            </a:r>
            <a:r>
              <a:rPr lang="en-US" altLang="zh-CN" dirty="0">
                <a:solidFill>
                  <a:srgbClr val="C00000"/>
                </a:solidFill>
              </a:rPr>
              <a:t>Hibernate</a:t>
            </a:r>
            <a:r>
              <a:rPr lang="zh-CN" altLang="en-US" dirty="0"/>
              <a:t>；从该包的</a:t>
            </a:r>
            <a:r>
              <a:rPr lang="en-US" altLang="zh-CN" dirty="0" err="1">
                <a:solidFill>
                  <a:srgbClr val="C00000"/>
                </a:solidFill>
              </a:rPr>
              <a:t>JpaProperties</a:t>
            </a:r>
            <a:r>
              <a:rPr lang="zh-CN" altLang="en-US" dirty="0"/>
              <a:t>类可以看出，可以使用“</a:t>
            </a:r>
            <a:r>
              <a:rPr lang="en-US" altLang="zh-CN" dirty="0" err="1">
                <a:solidFill>
                  <a:srgbClr val="C00000"/>
                </a:solidFill>
              </a:rPr>
              <a:t>spring.jpa</a:t>
            </a:r>
            <a:r>
              <a:rPr lang="en-US" altLang="zh-CN" dirty="0"/>
              <a:t>”</a:t>
            </a:r>
            <a:r>
              <a:rPr lang="zh-CN" altLang="en-US" dirty="0"/>
              <a:t>为前缀的属性在</a:t>
            </a:r>
            <a:r>
              <a:rPr lang="en-US" altLang="zh-CN" dirty="0" err="1">
                <a:solidFill>
                  <a:srgbClr val="C00000"/>
                </a:solidFill>
              </a:rPr>
              <a:t>application.properties</a:t>
            </a:r>
            <a:r>
              <a:rPr lang="zh-CN" altLang="en-US" dirty="0"/>
              <a:t>配置文件中配置</a:t>
            </a:r>
            <a:r>
              <a:rPr lang="en-US" altLang="zh-CN" dirty="0">
                <a:solidFill>
                  <a:srgbClr val="C00000"/>
                </a:solidFill>
              </a:rPr>
              <a:t>JPA</a:t>
            </a:r>
            <a:r>
              <a:rPr lang="zh-CN" altLang="en-US" dirty="0"/>
              <a:t>。</a:t>
            </a:r>
          </a:p>
        </p:txBody>
      </p:sp>
      <p:sp>
        <p:nvSpPr>
          <p:cNvPr id="4" name="灯片编号占位符 3">
            <a:extLst>
              <a:ext uri="{FF2B5EF4-FFF2-40B4-BE49-F238E27FC236}">
                <a16:creationId xmlns:a16="http://schemas.microsoft.com/office/drawing/2014/main" id="{11E92D47-BA19-42A8-8405-649A35E2D757}"/>
              </a:ext>
            </a:extLst>
          </p:cNvPr>
          <p:cNvSpPr>
            <a:spLocks noGrp="1"/>
          </p:cNvSpPr>
          <p:nvPr>
            <p:ph type="sldNum" sz="quarter" idx="12"/>
          </p:nvPr>
        </p:nvSpPr>
        <p:spPr/>
        <p:txBody>
          <a:bodyPr/>
          <a:lstStyle/>
          <a:p>
            <a:fld id="{8D4D1E41-7A09-AB4A-A4E1-09765ADA2698}" type="slidenum">
              <a:rPr kumimoji="1" lang="zh-CN" altLang="en-US" smtClean="0"/>
              <a:pPr/>
              <a:t>7</a:t>
            </a:fld>
            <a:endParaRPr kumimoji="1" lang="zh-CN" altLang="en-US" dirty="0"/>
          </a:p>
        </p:txBody>
      </p:sp>
    </p:spTree>
    <p:extLst>
      <p:ext uri="{BB962C8B-B14F-4D97-AF65-F5344CB8AC3E}">
        <p14:creationId xmlns:p14="http://schemas.microsoft.com/office/powerpoint/2010/main" val="21447408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F1E82-093C-4DB5-890F-824E83C4BD7D}"/>
              </a:ext>
            </a:extLst>
          </p:cNvPr>
          <p:cNvSpPr>
            <a:spLocks noGrp="1"/>
          </p:cNvSpPr>
          <p:nvPr>
            <p:ph type="title"/>
          </p:nvPr>
        </p:nvSpPr>
        <p:spPr/>
        <p:txBody>
          <a:bodyPr>
            <a:normAutofit fontScale="90000"/>
          </a:bodyPr>
          <a:lstStyle/>
          <a:p>
            <a:r>
              <a:rPr lang="en-US" altLang="zh-CN" dirty="0"/>
              <a:t>6</a:t>
            </a:r>
            <a:r>
              <a:rPr lang="zh-CN" altLang="en-US" dirty="0"/>
              <a:t>．创建</a:t>
            </a:r>
            <a:r>
              <a:rPr lang="en-US" altLang="zh-CN" dirty="0"/>
              <a:t>Mapper</a:t>
            </a:r>
            <a:r>
              <a:rPr lang="zh-CN" altLang="en-US" dirty="0"/>
              <a:t>映射文件</a:t>
            </a:r>
            <a:br>
              <a:rPr lang="zh-CN" altLang="en-US" dirty="0"/>
            </a:br>
            <a:endParaRPr lang="zh-CN" altLang="en-US" dirty="0"/>
          </a:p>
        </p:txBody>
      </p:sp>
      <p:sp>
        <p:nvSpPr>
          <p:cNvPr id="4" name="灯片编号占位符 3">
            <a:extLst>
              <a:ext uri="{FF2B5EF4-FFF2-40B4-BE49-F238E27FC236}">
                <a16:creationId xmlns:a16="http://schemas.microsoft.com/office/drawing/2014/main" id="{E2F37E04-DF5C-4246-BF0B-A79337B39E52}"/>
              </a:ext>
            </a:extLst>
          </p:cNvPr>
          <p:cNvSpPr>
            <a:spLocks noGrp="1"/>
          </p:cNvSpPr>
          <p:nvPr>
            <p:ph type="sldNum" sz="quarter" idx="12"/>
          </p:nvPr>
        </p:nvSpPr>
        <p:spPr/>
        <p:txBody>
          <a:bodyPr/>
          <a:lstStyle/>
          <a:p>
            <a:fld id="{8D4D1E41-7A09-AB4A-A4E1-09765ADA2698}" type="slidenum">
              <a:rPr kumimoji="1" lang="zh-CN" altLang="en-US" smtClean="0"/>
              <a:pPr/>
              <a:t>79</a:t>
            </a:fld>
            <a:endParaRPr kumimoji="1" lang="zh-CN" altLang="en-US" dirty="0"/>
          </a:p>
        </p:txBody>
      </p:sp>
      <p:sp>
        <p:nvSpPr>
          <p:cNvPr id="5" name="文本框 4">
            <a:extLst>
              <a:ext uri="{FF2B5EF4-FFF2-40B4-BE49-F238E27FC236}">
                <a16:creationId xmlns:a16="http://schemas.microsoft.com/office/drawing/2014/main" id="{845806C1-94E4-416A-AAEE-10672332665E}"/>
              </a:ext>
            </a:extLst>
          </p:cNvPr>
          <p:cNvSpPr txBox="1"/>
          <p:nvPr/>
        </p:nvSpPr>
        <p:spPr>
          <a:xfrm>
            <a:off x="1307508" y="3299528"/>
            <a:ext cx="7572087" cy="1477328"/>
          </a:xfrm>
          <a:prstGeom prst="rect">
            <a:avLst/>
          </a:prstGeom>
          <a:noFill/>
          <a:ln>
            <a:solidFill>
              <a:srgbClr val="C00000"/>
            </a:solidFill>
          </a:ln>
        </p:spPr>
        <p:txBody>
          <a:bodyPr wrap="square" rtlCol="0">
            <a:spAutoFit/>
          </a:bodyPr>
          <a:lstStyle/>
          <a:p>
            <a:pPr marL="266700" algn="just"/>
            <a:r>
              <a:rPr lang="de-DE" altLang="zh-CN" sz="1800" kern="100" dirty="0">
                <a:effectLst/>
                <a:latin typeface="Times New Roman" panose="02020603050405020304" pitchFamily="18" charset="0"/>
                <a:ea typeface="宋体" panose="02010600030101010101" pitchFamily="2" charset="-122"/>
              </a:rPr>
              <a:t>&lt;mapper namespace="com.ch.ch8_5.repository.MyUserRepository"&gt;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&lt;select id="findAll"  resultType="MyUser"&gt;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select * from user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&lt;/select&gt;</a:t>
            </a:r>
            <a:endParaRPr lang="zh-CN" altLang="zh-CN" sz="1800" kern="100" dirty="0">
              <a:effectLst/>
              <a:latin typeface="Times New Roman" panose="02020603050405020304" pitchFamily="18" charset="0"/>
              <a:ea typeface="宋体" panose="02010600030101010101" pitchFamily="2" charset="-122"/>
            </a:endParaRPr>
          </a:p>
          <a:p>
            <a:pPr marL="266700" algn="just">
              <a:spcAft>
                <a:spcPts val="600"/>
              </a:spcAft>
            </a:pPr>
            <a:r>
              <a:rPr lang="de-DE" altLang="zh-CN" sz="1800" kern="100" dirty="0">
                <a:effectLst/>
                <a:latin typeface="Times New Roman" panose="02020603050405020304" pitchFamily="18" charset="0"/>
                <a:ea typeface="宋体" panose="02010600030101010101" pitchFamily="2" charset="-122"/>
              </a:rPr>
              <a:t>&lt;/mapper&gt;</a:t>
            </a:r>
            <a:endParaRPr lang="zh-CN" altLang="zh-CN" sz="1800" kern="100" dirty="0">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10B5A067-B694-4E2D-AD74-3F702741EE4C}"/>
              </a:ext>
            </a:extLst>
          </p:cNvPr>
          <p:cNvSpPr txBox="1"/>
          <p:nvPr/>
        </p:nvSpPr>
        <p:spPr>
          <a:xfrm>
            <a:off x="1307507" y="1619480"/>
            <a:ext cx="7572087" cy="1200329"/>
          </a:xfrm>
          <a:prstGeom prst="rect">
            <a:avLst/>
          </a:prstGeom>
          <a:noFill/>
          <a:ln>
            <a:solidFill>
              <a:srgbClr val="C00000"/>
            </a:solidFill>
          </a:ln>
        </p:spPr>
        <p:txBody>
          <a:bodyPr wrap="square" rtlCol="0">
            <a:spAutoFit/>
          </a:bodyPr>
          <a:lstStyle/>
          <a:p>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在</a:t>
            </a:r>
            <a:r>
              <a:rPr lang="de-DE" altLang="zh-CN" sz="2400" kern="100" dirty="0">
                <a:effectLst/>
                <a:latin typeface="微软雅黑" panose="020B0503020204020204" pitchFamily="34" charset="-122"/>
                <a:ea typeface="微软雅黑" panose="020B0503020204020204" pitchFamily="34" charset="-122"/>
              </a:rPr>
              <a:t>src/main/resources</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目录下，创建名为</a:t>
            </a:r>
            <a:r>
              <a:rPr lang="de-DE" altLang="zh-CN" sz="2400" kern="100" dirty="0">
                <a:solidFill>
                  <a:srgbClr val="C00000"/>
                </a:solidFill>
                <a:effectLst/>
                <a:latin typeface="微软雅黑" panose="020B0503020204020204" pitchFamily="34" charset="-122"/>
                <a:ea typeface="微软雅黑" panose="020B0503020204020204" pitchFamily="34" charset="-122"/>
              </a:rPr>
              <a:t>mappers</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的包，并在该包中创建</a:t>
            </a:r>
            <a:r>
              <a:rPr lang="de-DE" altLang="zh-CN" sz="2400" kern="100" dirty="0">
                <a:effectLst/>
                <a:latin typeface="微软雅黑" panose="020B0503020204020204" pitchFamily="34" charset="-122"/>
                <a:ea typeface="微软雅黑" panose="020B0503020204020204" pitchFamily="34" charset="-122"/>
              </a:rPr>
              <a:t>SQL</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映射文件</a:t>
            </a:r>
            <a:r>
              <a:rPr lang="de-DE" altLang="zh-CN" sz="2400" b="1" kern="100" dirty="0">
                <a:solidFill>
                  <a:srgbClr val="C00000"/>
                </a:solidFill>
                <a:effectLst/>
                <a:latin typeface="微软雅黑" panose="020B0503020204020204" pitchFamily="34" charset="-122"/>
                <a:ea typeface="微软雅黑" panose="020B0503020204020204" pitchFamily="34" charset="-122"/>
              </a:rPr>
              <a:t>MyUserMapper.xml</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08121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378102-5B55-464C-BD57-6692E58B8A26}"/>
              </a:ext>
            </a:extLst>
          </p:cNvPr>
          <p:cNvSpPr>
            <a:spLocks noGrp="1"/>
          </p:cNvSpPr>
          <p:nvPr>
            <p:ph type="title"/>
          </p:nvPr>
        </p:nvSpPr>
        <p:spPr/>
        <p:txBody>
          <a:bodyPr/>
          <a:lstStyle/>
          <a:p>
            <a:r>
              <a:rPr lang="en-US" altLang="zh-CN" dirty="0"/>
              <a:t>7</a:t>
            </a:r>
            <a:r>
              <a:rPr lang="zh-CN" altLang="en-US" dirty="0"/>
              <a:t>．创建业务层</a:t>
            </a:r>
          </a:p>
        </p:txBody>
      </p:sp>
      <p:sp>
        <p:nvSpPr>
          <p:cNvPr id="3" name="内容占位符 2">
            <a:extLst>
              <a:ext uri="{FF2B5EF4-FFF2-40B4-BE49-F238E27FC236}">
                <a16:creationId xmlns:a16="http://schemas.microsoft.com/office/drawing/2014/main" id="{B95E0F36-5D97-46D4-ADEF-4E03A3A82E86}"/>
              </a:ext>
            </a:extLst>
          </p:cNvPr>
          <p:cNvSpPr>
            <a:spLocks noGrp="1"/>
          </p:cNvSpPr>
          <p:nvPr>
            <p:ph idx="1"/>
          </p:nvPr>
        </p:nvSpPr>
        <p:spPr/>
        <p:txBody>
          <a:bodyPr/>
          <a:lstStyle/>
          <a:p>
            <a:r>
              <a:rPr lang="zh-CN" altLang="en-US" dirty="0"/>
              <a:t>创建名为</a:t>
            </a:r>
            <a:r>
              <a:rPr lang="en-US" altLang="zh-CN" dirty="0"/>
              <a:t>com.ch.ch8_5.service</a:t>
            </a:r>
            <a:r>
              <a:rPr lang="zh-CN" altLang="en-US" dirty="0"/>
              <a:t>的包，并在该包中创建</a:t>
            </a:r>
            <a:r>
              <a:rPr lang="en-US" altLang="zh-CN" dirty="0" err="1">
                <a:solidFill>
                  <a:srgbClr val="C00000"/>
                </a:solidFill>
              </a:rPr>
              <a:t>MyUserService</a:t>
            </a:r>
            <a:r>
              <a:rPr lang="zh-CN" altLang="en-US" dirty="0"/>
              <a:t>接口和</a:t>
            </a:r>
            <a:r>
              <a:rPr lang="en-US" altLang="zh-CN" dirty="0" err="1">
                <a:solidFill>
                  <a:srgbClr val="C00000"/>
                </a:solidFill>
              </a:rPr>
              <a:t>MyUserServiceImpl</a:t>
            </a:r>
            <a:r>
              <a:rPr lang="zh-CN" altLang="en-US" dirty="0"/>
              <a:t>实现类。</a:t>
            </a:r>
          </a:p>
        </p:txBody>
      </p:sp>
      <p:sp>
        <p:nvSpPr>
          <p:cNvPr id="4" name="灯片编号占位符 3">
            <a:extLst>
              <a:ext uri="{FF2B5EF4-FFF2-40B4-BE49-F238E27FC236}">
                <a16:creationId xmlns:a16="http://schemas.microsoft.com/office/drawing/2014/main" id="{B1578290-8017-47A2-A768-6D89924CE08D}"/>
              </a:ext>
            </a:extLst>
          </p:cNvPr>
          <p:cNvSpPr>
            <a:spLocks noGrp="1"/>
          </p:cNvSpPr>
          <p:nvPr>
            <p:ph type="sldNum" sz="quarter" idx="12"/>
          </p:nvPr>
        </p:nvSpPr>
        <p:spPr/>
        <p:txBody>
          <a:bodyPr/>
          <a:lstStyle/>
          <a:p>
            <a:fld id="{8D4D1E41-7A09-AB4A-A4E1-09765ADA2698}" type="slidenum">
              <a:rPr kumimoji="1" lang="zh-CN" altLang="en-US" smtClean="0"/>
              <a:pPr/>
              <a:t>80</a:t>
            </a:fld>
            <a:endParaRPr kumimoji="1" lang="zh-CN" altLang="en-US" dirty="0"/>
          </a:p>
        </p:txBody>
      </p:sp>
      <p:sp>
        <p:nvSpPr>
          <p:cNvPr id="5" name="文本框 4">
            <a:extLst>
              <a:ext uri="{FF2B5EF4-FFF2-40B4-BE49-F238E27FC236}">
                <a16:creationId xmlns:a16="http://schemas.microsoft.com/office/drawing/2014/main" id="{6289B1B3-8A9B-424F-A4EE-A1F04399230A}"/>
              </a:ext>
            </a:extLst>
          </p:cNvPr>
          <p:cNvSpPr txBox="1"/>
          <p:nvPr/>
        </p:nvSpPr>
        <p:spPr>
          <a:xfrm>
            <a:off x="1101687" y="2533880"/>
            <a:ext cx="7050795" cy="2585323"/>
          </a:xfrm>
          <a:prstGeom prst="rect">
            <a:avLst/>
          </a:prstGeom>
          <a:noFill/>
          <a:ln>
            <a:solidFill>
              <a:srgbClr val="C00000"/>
            </a:solidFill>
          </a:ln>
        </p:spPr>
        <p:txBody>
          <a:bodyPr wrap="square" rtlCol="0">
            <a:spAutoFit/>
          </a:bodyPr>
          <a:lstStyle/>
          <a:p>
            <a:pPr marL="266700" algn="just">
              <a:spcBef>
                <a:spcPts val="600"/>
              </a:spcBef>
              <a:spcAft>
                <a:spcPts val="0"/>
              </a:spcAft>
            </a:pPr>
            <a:r>
              <a:rPr lang="de-DE" altLang="zh-CN" sz="1800" kern="100" dirty="0">
                <a:effectLst/>
                <a:latin typeface="Times New Roman" panose="02020603050405020304" pitchFamily="18" charset="0"/>
                <a:ea typeface="宋体" panose="02010600030101010101" pitchFamily="2" charset="-122"/>
              </a:rPr>
              <a:t>@Service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public class MyUserServiceImpl implements MyUserService{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@Autowired</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private MyUserRepository myUserRepository;</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@Override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public List&lt;MyUser&gt; findAll()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return myUserRepository.findAll();</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spcAft>
                <a:spcPts val="600"/>
              </a:spcAft>
            </a:pP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8447211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6361D7-3FAB-4014-AA3F-0EC2EFB6476F}"/>
              </a:ext>
            </a:extLst>
          </p:cNvPr>
          <p:cNvSpPr>
            <a:spLocks noGrp="1"/>
          </p:cNvSpPr>
          <p:nvPr>
            <p:ph type="title"/>
          </p:nvPr>
        </p:nvSpPr>
        <p:spPr/>
        <p:txBody>
          <a:bodyPr>
            <a:normAutofit fontScale="90000"/>
          </a:bodyPr>
          <a:lstStyle/>
          <a:p>
            <a:r>
              <a:rPr lang="en-US" altLang="zh-CN" dirty="0"/>
              <a:t>8</a:t>
            </a:r>
            <a:r>
              <a:rPr lang="zh-CN" altLang="en-US" dirty="0"/>
              <a:t>．创建控制器类</a:t>
            </a:r>
            <a:r>
              <a:rPr lang="en-US" altLang="zh-CN" dirty="0" err="1"/>
              <a:t>MyUserController</a:t>
            </a:r>
            <a:endParaRPr lang="zh-CN" altLang="en-US" dirty="0"/>
          </a:p>
        </p:txBody>
      </p:sp>
      <p:sp>
        <p:nvSpPr>
          <p:cNvPr id="3" name="内容占位符 2">
            <a:extLst>
              <a:ext uri="{FF2B5EF4-FFF2-40B4-BE49-F238E27FC236}">
                <a16:creationId xmlns:a16="http://schemas.microsoft.com/office/drawing/2014/main" id="{B6B989F9-8644-4F55-A73F-C242485EB36A}"/>
              </a:ext>
            </a:extLst>
          </p:cNvPr>
          <p:cNvSpPr>
            <a:spLocks noGrp="1"/>
          </p:cNvSpPr>
          <p:nvPr>
            <p:ph idx="1"/>
          </p:nvPr>
        </p:nvSpPr>
        <p:spPr/>
        <p:txBody>
          <a:bodyPr/>
          <a:lstStyle/>
          <a:p>
            <a:r>
              <a:rPr lang="zh-CN" altLang="en-US" dirty="0"/>
              <a:t>创建名为</a:t>
            </a:r>
            <a:r>
              <a:rPr lang="en-US" altLang="zh-CN" dirty="0"/>
              <a:t>com.ch.ch8_5.controller</a:t>
            </a:r>
            <a:r>
              <a:rPr lang="zh-CN" altLang="en-US" dirty="0"/>
              <a:t>的包，并在该包中创建控制器类</a:t>
            </a:r>
            <a:r>
              <a:rPr lang="en-US" altLang="zh-CN" dirty="0" err="1">
                <a:solidFill>
                  <a:srgbClr val="C00000"/>
                </a:solidFill>
              </a:rPr>
              <a:t>MyUserController</a:t>
            </a:r>
            <a:r>
              <a:rPr lang="zh-CN" altLang="en-US" dirty="0"/>
              <a:t>。</a:t>
            </a:r>
          </a:p>
        </p:txBody>
      </p:sp>
      <p:sp>
        <p:nvSpPr>
          <p:cNvPr id="4" name="灯片编号占位符 3">
            <a:extLst>
              <a:ext uri="{FF2B5EF4-FFF2-40B4-BE49-F238E27FC236}">
                <a16:creationId xmlns:a16="http://schemas.microsoft.com/office/drawing/2014/main" id="{F54434A2-39B5-4C75-8A42-744D9EB23FCB}"/>
              </a:ext>
            </a:extLst>
          </p:cNvPr>
          <p:cNvSpPr>
            <a:spLocks noGrp="1"/>
          </p:cNvSpPr>
          <p:nvPr>
            <p:ph type="sldNum" sz="quarter" idx="12"/>
          </p:nvPr>
        </p:nvSpPr>
        <p:spPr/>
        <p:txBody>
          <a:bodyPr/>
          <a:lstStyle/>
          <a:p>
            <a:fld id="{8D4D1E41-7A09-AB4A-A4E1-09765ADA2698}" type="slidenum">
              <a:rPr kumimoji="1" lang="zh-CN" altLang="en-US" smtClean="0"/>
              <a:pPr/>
              <a:t>81</a:t>
            </a:fld>
            <a:endParaRPr kumimoji="1" lang="zh-CN" altLang="en-US" dirty="0"/>
          </a:p>
        </p:txBody>
      </p:sp>
      <p:sp>
        <p:nvSpPr>
          <p:cNvPr id="5" name="文本框 4">
            <a:extLst>
              <a:ext uri="{FF2B5EF4-FFF2-40B4-BE49-F238E27FC236}">
                <a16:creationId xmlns:a16="http://schemas.microsoft.com/office/drawing/2014/main" id="{15A5B2CB-D75F-4810-9EDE-AA07B0769D78}"/>
              </a:ext>
            </a:extLst>
          </p:cNvPr>
          <p:cNvSpPr txBox="1"/>
          <p:nvPr/>
        </p:nvSpPr>
        <p:spPr>
          <a:xfrm>
            <a:off x="1307509" y="2633031"/>
            <a:ext cx="6161928" cy="2585323"/>
          </a:xfrm>
          <a:prstGeom prst="rect">
            <a:avLst/>
          </a:prstGeom>
          <a:noFill/>
          <a:ln>
            <a:solidFill>
              <a:srgbClr val="C00000"/>
            </a:solidFill>
          </a:ln>
        </p:spPr>
        <p:txBody>
          <a:bodyPr wrap="square" rtlCol="0">
            <a:spAutoFit/>
          </a:bodyPr>
          <a:lstStyle/>
          <a:p>
            <a:pPr marL="266700" algn="just">
              <a:spcBef>
                <a:spcPts val="600"/>
              </a:spcBef>
              <a:spcAft>
                <a:spcPts val="0"/>
              </a:spcAft>
            </a:pPr>
            <a:r>
              <a:rPr lang="de-DE" altLang="zh-CN" sz="1800" kern="100" dirty="0">
                <a:effectLst/>
                <a:latin typeface="Times New Roman" panose="02020603050405020304" pitchFamily="18" charset="0"/>
                <a:ea typeface="宋体" panose="02010600030101010101" pitchFamily="2" charset="-122"/>
              </a:rPr>
              <a:t>@RestController</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public class MyUserController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@Autowired</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private MyUserService myUserService;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@RequestMapping("/findAll")</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public List&lt;MyUser&gt; findAll(){</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return myUserService.findAll();</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spcAft>
                <a:spcPts val="600"/>
              </a:spcAft>
            </a:pP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279183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F20249-DCA8-45FA-AB61-3BAF61561DD6}"/>
              </a:ext>
            </a:extLst>
          </p:cNvPr>
          <p:cNvSpPr>
            <a:spLocks noGrp="1"/>
          </p:cNvSpPr>
          <p:nvPr>
            <p:ph type="title"/>
          </p:nvPr>
        </p:nvSpPr>
        <p:spPr/>
        <p:txBody>
          <a:bodyPr>
            <a:normAutofit/>
          </a:bodyPr>
          <a:lstStyle/>
          <a:p>
            <a:r>
              <a:rPr lang="en-US" altLang="zh-CN" sz="3200" dirty="0"/>
              <a:t>9</a:t>
            </a:r>
            <a:r>
              <a:rPr lang="zh-CN" altLang="en-US" sz="3200" dirty="0"/>
              <a:t>．在应用程序的主类中扫描</a:t>
            </a:r>
            <a:r>
              <a:rPr lang="en-US" altLang="zh-CN" sz="3200" dirty="0"/>
              <a:t>Mapper</a:t>
            </a:r>
            <a:r>
              <a:rPr lang="zh-CN" altLang="en-US" sz="3200" dirty="0"/>
              <a:t>接口</a:t>
            </a:r>
          </a:p>
        </p:txBody>
      </p:sp>
      <p:sp>
        <p:nvSpPr>
          <p:cNvPr id="3" name="内容占位符 2">
            <a:extLst>
              <a:ext uri="{FF2B5EF4-FFF2-40B4-BE49-F238E27FC236}">
                <a16:creationId xmlns:a16="http://schemas.microsoft.com/office/drawing/2014/main" id="{59DFC94B-6E27-4556-8B79-89E4B6288698}"/>
              </a:ext>
            </a:extLst>
          </p:cNvPr>
          <p:cNvSpPr>
            <a:spLocks noGrp="1"/>
          </p:cNvSpPr>
          <p:nvPr>
            <p:ph idx="1"/>
          </p:nvPr>
        </p:nvSpPr>
        <p:spPr/>
        <p:txBody>
          <a:bodyPr/>
          <a:lstStyle/>
          <a:p>
            <a:r>
              <a:rPr lang="zh-CN" altLang="en-US" dirty="0"/>
              <a:t>在应用程序的</a:t>
            </a:r>
            <a:r>
              <a:rPr lang="en-US" altLang="zh-CN" dirty="0"/>
              <a:t>Ch85Application</a:t>
            </a:r>
            <a:r>
              <a:rPr lang="zh-CN" altLang="en-US" dirty="0"/>
              <a:t>主类中，使用</a:t>
            </a:r>
            <a:r>
              <a:rPr lang="en-US" altLang="zh-CN" dirty="0">
                <a:solidFill>
                  <a:srgbClr val="C00000"/>
                </a:solidFill>
              </a:rPr>
              <a:t>@MapperScan</a:t>
            </a:r>
            <a:r>
              <a:rPr lang="zh-CN" altLang="en-US" dirty="0"/>
              <a:t>注解扫描</a:t>
            </a:r>
            <a:r>
              <a:rPr lang="en-US" altLang="zh-CN" dirty="0" err="1"/>
              <a:t>MyBatis</a:t>
            </a:r>
            <a:r>
              <a:rPr lang="zh-CN" altLang="en-US" dirty="0"/>
              <a:t>的</a:t>
            </a:r>
            <a:r>
              <a:rPr lang="en-US" altLang="zh-CN" dirty="0"/>
              <a:t>Mapper</a:t>
            </a:r>
            <a:r>
              <a:rPr lang="zh-CN" altLang="en-US" dirty="0"/>
              <a:t>接口。</a:t>
            </a:r>
          </a:p>
        </p:txBody>
      </p:sp>
      <p:sp>
        <p:nvSpPr>
          <p:cNvPr id="4" name="灯片编号占位符 3">
            <a:extLst>
              <a:ext uri="{FF2B5EF4-FFF2-40B4-BE49-F238E27FC236}">
                <a16:creationId xmlns:a16="http://schemas.microsoft.com/office/drawing/2014/main" id="{0C753141-BF3B-4557-9BA9-A006AD30F3C8}"/>
              </a:ext>
            </a:extLst>
          </p:cNvPr>
          <p:cNvSpPr>
            <a:spLocks noGrp="1"/>
          </p:cNvSpPr>
          <p:nvPr>
            <p:ph type="sldNum" sz="quarter" idx="12"/>
          </p:nvPr>
        </p:nvSpPr>
        <p:spPr/>
        <p:txBody>
          <a:bodyPr/>
          <a:lstStyle/>
          <a:p>
            <a:fld id="{8D4D1E41-7A09-AB4A-A4E1-09765ADA2698}" type="slidenum">
              <a:rPr kumimoji="1" lang="zh-CN" altLang="en-US" smtClean="0"/>
              <a:pPr/>
              <a:t>82</a:t>
            </a:fld>
            <a:endParaRPr kumimoji="1" lang="zh-CN" altLang="en-US" dirty="0"/>
          </a:p>
        </p:txBody>
      </p:sp>
      <p:sp>
        <p:nvSpPr>
          <p:cNvPr id="5" name="文本框 4">
            <a:extLst>
              <a:ext uri="{FF2B5EF4-FFF2-40B4-BE49-F238E27FC236}">
                <a16:creationId xmlns:a16="http://schemas.microsoft.com/office/drawing/2014/main" id="{5B84A79B-38D4-44F8-B6C3-3D49AE2616BD}"/>
              </a:ext>
            </a:extLst>
          </p:cNvPr>
          <p:cNvSpPr txBox="1"/>
          <p:nvPr/>
        </p:nvSpPr>
        <p:spPr>
          <a:xfrm>
            <a:off x="1230390" y="2622014"/>
            <a:ext cx="7746437" cy="2308324"/>
          </a:xfrm>
          <a:prstGeom prst="rect">
            <a:avLst/>
          </a:prstGeom>
          <a:noFill/>
          <a:ln>
            <a:solidFill>
              <a:srgbClr val="C00000"/>
            </a:solidFill>
          </a:ln>
        </p:spPr>
        <p:txBody>
          <a:bodyPr wrap="square" rtlCol="0">
            <a:spAutoFit/>
          </a:bodyPr>
          <a:lstStyle/>
          <a:p>
            <a:pPr marL="266700" algn="just">
              <a:spcBef>
                <a:spcPts val="600"/>
              </a:spcBef>
              <a:spcAft>
                <a:spcPts val="0"/>
              </a:spcAft>
            </a:pPr>
            <a:r>
              <a:rPr lang="de-DE" altLang="zh-CN" sz="1800" kern="100" dirty="0">
                <a:solidFill>
                  <a:srgbClr val="C00000"/>
                </a:solidFill>
                <a:effectLst/>
                <a:latin typeface="Times New Roman" panose="02020603050405020304" pitchFamily="18" charset="0"/>
                <a:ea typeface="宋体" panose="02010600030101010101" pitchFamily="2" charset="-122"/>
              </a:rPr>
              <a:t>@SpringBootApplication</a:t>
            </a:r>
            <a:endParaRPr lang="zh-CN" altLang="zh-CN" sz="1800" kern="100" dirty="0">
              <a:solidFill>
                <a:srgbClr val="C00000"/>
              </a:solidFill>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配置扫描</a:t>
            </a:r>
            <a:r>
              <a:rPr lang="de-DE" altLang="zh-CN" sz="1800" kern="100" dirty="0">
                <a:effectLst/>
                <a:latin typeface="Times New Roman" panose="02020603050405020304" pitchFamily="18" charset="0"/>
                <a:ea typeface="宋体" panose="02010600030101010101" pitchFamily="2" charset="-122"/>
              </a:rPr>
              <a:t>MyBatis</a:t>
            </a:r>
            <a:r>
              <a:rPr lang="zh-CN" altLang="zh-CN" sz="1800" kern="100" dirty="0">
                <a:effectLst/>
                <a:latin typeface="Times New Roman" panose="02020603050405020304" pitchFamily="18" charset="0"/>
                <a:ea typeface="宋体" panose="02010600030101010101" pitchFamily="2" charset="-122"/>
              </a:rPr>
              <a:t>接口的包路径</a:t>
            </a:r>
          </a:p>
          <a:p>
            <a:pPr marL="266700" algn="just"/>
            <a:r>
              <a:rPr lang="de-DE" altLang="zh-CN" sz="1800" b="1" kern="100" dirty="0">
                <a:solidFill>
                  <a:srgbClr val="C00000"/>
                </a:solidFill>
                <a:effectLst/>
                <a:latin typeface="Times New Roman" panose="02020603050405020304" pitchFamily="18" charset="0"/>
                <a:ea typeface="宋体" panose="02010600030101010101" pitchFamily="2" charset="-122"/>
              </a:rPr>
              <a:t>@MapperScan(basePackages={"com.ch.ch8_5.repository"})</a:t>
            </a:r>
            <a:endParaRPr lang="zh-CN" altLang="zh-CN" sz="1800" b="1" kern="100" dirty="0">
              <a:solidFill>
                <a:srgbClr val="C00000"/>
              </a:solidFill>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public class Ch85Application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public static void main(String[] args)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SpringApplication.run(Ch66Application.class, args);</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spcAft>
                <a:spcPts val="600"/>
              </a:spcAft>
            </a:pP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1107662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46E613-1773-437B-9D02-C3FEF2D3CBCE}"/>
              </a:ext>
            </a:extLst>
          </p:cNvPr>
          <p:cNvSpPr>
            <a:spLocks noGrp="1"/>
          </p:cNvSpPr>
          <p:nvPr>
            <p:ph type="title"/>
          </p:nvPr>
        </p:nvSpPr>
        <p:spPr/>
        <p:txBody>
          <a:bodyPr/>
          <a:lstStyle/>
          <a:p>
            <a:r>
              <a:rPr lang="en-US" altLang="zh-CN" dirty="0"/>
              <a:t>10</a:t>
            </a:r>
            <a:r>
              <a:rPr lang="zh-CN" altLang="en-US" dirty="0"/>
              <a:t>．运行</a:t>
            </a:r>
          </a:p>
        </p:txBody>
      </p:sp>
      <p:sp>
        <p:nvSpPr>
          <p:cNvPr id="3" name="内容占位符 2">
            <a:extLst>
              <a:ext uri="{FF2B5EF4-FFF2-40B4-BE49-F238E27FC236}">
                <a16:creationId xmlns:a16="http://schemas.microsoft.com/office/drawing/2014/main" id="{5A484EAE-92D0-4D08-AD4B-1C4EE6C1F1A2}"/>
              </a:ext>
            </a:extLst>
          </p:cNvPr>
          <p:cNvSpPr>
            <a:spLocks noGrp="1"/>
          </p:cNvSpPr>
          <p:nvPr>
            <p:ph idx="1"/>
          </p:nvPr>
        </p:nvSpPr>
        <p:spPr/>
        <p:txBody>
          <a:bodyPr/>
          <a:lstStyle/>
          <a:p>
            <a:r>
              <a:rPr lang="zh-CN" altLang="en-US" dirty="0"/>
              <a:t>首先，运行</a:t>
            </a:r>
            <a:r>
              <a:rPr lang="en-US" altLang="zh-CN" dirty="0"/>
              <a:t>Ch85Application</a:t>
            </a:r>
            <a:r>
              <a:rPr lang="zh-CN" altLang="en-US" dirty="0"/>
              <a:t>主类。然后，访问“</a:t>
            </a:r>
            <a:r>
              <a:rPr lang="en-US" altLang="zh-CN" dirty="0">
                <a:solidFill>
                  <a:srgbClr val="C00000"/>
                </a:solidFill>
              </a:rPr>
              <a:t>http://localhost:8080/ch8_5/</a:t>
            </a:r>
            <a:r>
              <a:rPr lang="en-US" altLang="zh-CN" dirty="0" err="1">
                <a:solidFill>
                  <a:srgbClr val="C00000"/>
                </a:solidFill>
              </a:rPr>
              <a:t>findAll</a:t>
            </a:r>
            <a:r>
              <a:rPr lang="en-US" altLang="zh-CN" dirty="0"/>
              <a:t>”</a:t>
            </a:r>
            <a:r>
              <a:rPr lang="zh-CN" altLang="en-US" dirty="0"/>
              <a:t>。</a:t>
            </a:r>
          </a:p>
        </p:txBody>
      </p:sp>
      <p:sp>
        <p:nvSpPr>
          <p:cNvPr id="4" name="灯片编号占位符 3">
            <a:extLst>
              <a:ext uri="{FF2B5EF4-FFF2-40B4-BE49-F238E27FC236}">
                <a16:creationId xmlns:a16="http://schemas.microsoft.com/office/drawing/2014/main" id="{5F2BCFA8-99D0-4D15-BE8E-92191165D380}"/>
              </a:ext>
            </a:extLst>
          </p:cNvPr>
          <p:cNvSpPr>
            <a:spLocks noGrp="1"/>
          </p:cNvSpPr>
          <p:nvPr>
            <p:ph type="sldNum" sz="quarter" idx="12"/>
          </p:nvPr>
        </p:nvSpPr>
        <p:spPr/>
        <p:txBody>
          <a:bodyPr/>
          <a:lstStyle/>
          <a:p>
            <a:fld id="{8D4D1E41-7A09-AB4A-A4E1-09765ADA2698}" type="slidenum">
              <a:rPr kumimoji="1" lang="zh-CN" altLang="en-US" smtClean="0"/>
              <a:pPr/>
              <a:t>83</a:t>
            </a:fld>
            <a:endParaRPr kumimoji="1" lang="zh-CN" altLang="en-US" dirty="0"/>
          </a:p>
        </p:txBody>
      </p:sp>
      <p:pic>
        <p:nvPicPr>
          <p:cNvPr id="16386" name="Picture 2">
            <a:extLst>
              <a:ext uri="{FF2B5EF4-FFF2-40B4-BE49-F238E27FC236}">
                <a16:creationId xmlns:a16="http://schemas.microsoft.com/office/drawing/2014/main" id="{7E663E2F-4027-4E23-8A55-6B46ED5C3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697" y="2483557"/>
            <a:ext cx="2597303" cy="237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84806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9B17D-835F-4682-9A7D-0297DEAB64A7}"/>
              </a:ext>
            </a:extLst>
          </p:cNvPr>
          <p:cNvSpPr>
            <a:spLocks noGrp="1"/>
          </p:cNvSpPr>
          <p:nvPr>
            <p:ph type="title"/>
          </p:nvPr>
        </p:nvSpPr>
        <p:spPr/>
        <p:txBody>
          <a:bodyPr/>
          <a:lstStyle/>
          <a:p>
            <a:r>
              <a:rPr lang="zh-CN" altLang="en-US" dirty="0"/>
              <a:t>本章内容</a:t>
            </a:r>
          </a:p>
        </p:txBody>
      </p:sp>
      <p:sp>
        <p:nvSpPr>
          <p:cNvPr id="4" name="灯片编号占位符 3">
            <a:extLst>
              <a:ext uri="{FF2B5EF4-FFF2-40B4-BE49-F238E27FC236}">
                <a16:creationId xmlns:a16="http://schemas.microsoft.com/office/drawing/2014/main" id="{6BC8E6EB-ED59-404D-811D-DAA714919209}"/>
              </a:ext>
            </a:extLst>
          </p:cNvPr>
          <p:cNvSpPr>
            <a:spLocks noGrp="1"/>
          </p:cNvSpPr>
          <p:nvPr>
            <p:ph type="sldNum" sz="quarter" idx="12"/>
          </p:nvPr>
        </p:nvSpPr>
        <p:spPr/>
        <p:txBody>
          <a:bodyPr/>
          <a:lstStyle/>
          <a:p>
            <a:fld id="{8D4D1E41-7A09-AB4A-A4E1-09765ADA2698}" type="slidenum">
              <a:rPr kumimoji="1" lang="zh-CN" altLang="en-US" smtClean="0"/>
              <a:pPr/>
              <a:t>84</a:t>
            </a:fld>
            <a:endParaRPr kumimoji="1" lang="zh-CN" altLang="en-US" dirty="0"/>
          </a:p>
        </p:txBody>
      </p:sp>
      <p:sp>
        <p:nvSpPr>
          <p:cNvPr id="5" name="内容占位符 4">
            <a:extLst>
              <a:ext uri="{FF2B5EF4-FFF2-40B4-BE49-F238E27FC236}">
                <a16:creationId xmlns:a16="http://schemas.microsoft.com/office/drawing/2014/main" id="{BFD7B4A7-4A4B-45B6-96BA-7E3AFE60B44F}"/>
              </a:ext>
            </a:extLst>
          </p:cNvPr>
          <p:cNvSpPr>
            <a:spLocks noGrp="1"/>
          </p:cNvSpPr>
          <p:nvPr>
            <p:ph idx="1"/>
          </p:nvPr>
        </p:nvSpPr>
        <p:spPr>
          <a:xfrm>
            <a:off x="838200" y="1511300"/>
            <a:ext cx="10515600" cy="4586288"/>
          </a:xfrm>
        </p:spPr>
        <p:txBody>
          <a:bodyPr>
            <a:normAutofit/>
          </a:bodyPr>
          <a:lstStyle/>
          <a:p>
            <a:pPr marL="0" indent="0">
              <a:lnSpc>
                <a:spcPct val="130000"/>
              </a:lnSpc>
              <a:buNone/>
            </a:pPr>
            <a:r>
              <a:rPr kumimoji="1" lang="en-US" altLang="zh-CN" dirty="0"/>
              <a:t>8.1 Spring Data JPA</a:t>
            </a:r>
          </a:p>
          <a:p>
            <a:pPr marL="0" indent="0">
              <a:lnSpc>
                <a:spcPct val="130000"/>
              </a:lnSpc>
              <a:buNone/>
            </a:pPr>
            <a:r>
              <a:rPr kumimoji="1" lang="en-US" altLang="zh-CN" dirty="0"/>
              <a:t>8.2 Spring Boot</a:t>
            </a:r>
            <a:r>
              <a:rPr kumimoji="1" lang="zh-CN" altLang="en-US" dirty="0"/>
              <a:t>整合</a:t>
            </a:r>
            <a:r>
              <a:rPr kumimoji="1" lang="en-US" altLang="zh-CN" dirty="0" err="1"/>
              <a:t>MyBatis</a:t>
            </a:r>
            <a:endParaRPr kumimoji="1" lang="en-US" altLang="zh-CN" dirty="0"/>
          </a:p>
          <a:p>
            <a:pPr marL="0" indent="0">
              <a:lnSpc>
                <a:spcPct val="130000"/>
              </a:lnSpc>
              <a:buNone/>
            </a:pPr>
            <a:r>
              <a:rPr kumimoji="1" lang="en-US" altLang="zh-CN" dirty="0">
                <a:solidFill>
                  <a:srgbClr val="C00000"/>
                </a:solidFill>
              </a:rPr>
              <a:t>8.3 REST</a:t>
            </a:r>
          </a:p>
          <a:p>
            <a:pPr marL="0" indent="0">
              <a:lnSpc>
                <a:spcPct val="130000"/>
              </a:lnSpc>
              <a:buNone/>
            </a:pPr>
            <a:r>
              <a:rPr kumimoji="1" lang="en-US" altLang="zh-CN" dirty="0"/>
              <a:t>8.4 MongoDB</a:t>
            </a:r>
          </a:p>
          <a:p>
            <a:pPr marL="0" indent="0">
              <a:lnSpc>
                <a:spcPct val="130000"/>
              </a:lnSpc>
              <a:buNone/>
            </a:pPr>
            <a:r>
              <a:rPr kumimoji="1" lang="en-US" altLang="zh-CN" dirty="0"/>
              <a:t>8.5 Redis</a:t>
            </a:r>
          </a:p>
          <a:p>
            <a:pPr marL="0" indent="0">
              <a:lnSpc>
                <a:spcPct val="130000"/>
              </a:lnSpc>
              <a:buNone/>
            </a:pPr>
            <a:r>
              <a:rPr kumimoji="1" lang="en-US" altLang="zh-CN" dirty="0"/>
              <a:t>8.6 </a:t>
            </a:r>
            <a:r>
              <a:rPr kumimoji="1" lang="zh-CN" altLang="en-US" dirty="0"/>
              <a:t>数据缓存</a:t>
            </a:r>
            <a:r>
              <a:rPr kumimoji="1" lang="en-US" altLang="zh-CN" dirty="0"/>
              <a:t>Cache</a:t>
            </a:r>
          </a:p>
        </p:txBody>
      </p:sp>
    </p:spTree>
    <p:extLst>
      <p:ext uri="{BB962C8B-B14F-4D97-AF65-F5344CB8AC3E}">
        <p14:creationId xmlns:p14="http://schemas.microsoft.com/office/powerpoint/2010/main" val="11562646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A8831-947D-41C2-A46E-6F264355E8AC}"/>
              </a:ext>
            </a:extLst>
          </p:cNvPr>
          <p:cNvSpPr>
            <a:spLocks noGrp="1"/>
          </p:cNvSpPr>
          <p:nvPr>
            <p:ph type="title"/>
          </p:nvPr>
        </p:nvSpPr>
        <p:spPr/>
        <p:txBody>
          <a:bodyPr/>
          <a:lstStyle/>
          <a:p>
            <a:r>
              <a:rPr lang="en-US" altLang="zh-CN" dirty="0"/>
              <a:t>8.3 REST</a:t>
            </a:r>
            <a:endParaRPr lang="zh-CN" altLang="en-US" dirty="0"/>
          </a:p>
        </p:txBody>
      </p:sp>
      <p:sp>
        <p:nvSpPr>
          <p:cNvPr id="3" name="内容占位符 2">
            <a:extLst>
              <a:ext uri="{FF2B5EF4-FFF2-40B4-BE49-F238E27FC236}">
                <a16:creationId xmlns:a16="http://schemas.microsoft.com/office/drawing/2014/main" id="{DBB9A8EC-54E4-41B1-B500-93235F427D06}"/>
              </a:ext>
            </a:extLst>
          </p:cNvPr>
          <p:cNvSpPr>
            <a:spLocks noGrp="1"/>
          </p:cNvSpPr>
          <p:nvPr>
            <p:ph idx="1"/>
          </p:nvPr>
        </p:nvSpPr>
        <p:spPr/>
        <p:txBody>
          <a:bodyPr/>
          <a:lstStyle/>
          <a:p>
            <a:r>
              <a:rPr lang="en-US" altLang="zh-CN" dirty="0">
                <a:solidFill>
                  <a:srgbClr val="C00000"/>
                </a:solidFill>
              </a:rPr>
              <a:t>8.3.1 REST</a:t>
            </a:r>
            <a:r>
              <a:rPr lang="zh-CN" altLang="en-US" dirty="0">
                <a:solidFill>
                  <a:srgbClr val="C00000"/>
                </a:solidFill>
              </a:rPr>
              <a:t>简介</a:t>
            </a:r>
            <a:endParaRPr lang="en-US" altLang="zh-CN" dirty="0">
              <a:solidFill>
                <a:srgbClr val="C00000"/>
              </a:solidFill>
            </a:endParaRPr>
          </a:p>
          <a:p>
            <a:r>
              <a:rPr lang="en-US" altLang="zh-CN" dirty="0"/>
              <a:t>8.3.2 Spring Boot</a:t>
            </a:r>
            <a:r>
              <a:rPr lang="zh-CN" altLang="en-US" dirty="0"/>
              <a:t>整合</a:t>
            </a:r>
            <a:r>
              <a:rPr lang="en-US" altLang="zh-CN" dirty="0"/>
              <a:t>REST</a:t>
            </a:r>
          </a:p>
          <a:p>
            <a:r>
              <a:rPr lang="en-US" altLang="zh-CN" dirty="0"/>
              <a:t>8.3.3 Spring Data REST</a:t>
            </a:r>
          </a:p>
          <a:p>
            <a:r>
              <a:rPr lang="en-US" altLang="zh-CN" dirty="0"/>
              <a:t>8.3.4 REST</a:t>
            </a:r>
            <a:r>
              <a:rPr lang="zh-CN" altLang="en-US" dirty="0"/>
              <a:t>服务测试</a:t>
            </a:r>
          </a:p>
        </p:txBody>
      </p:sp>
      <p:sp>
        <p:nvSpPr>
          <p:cNvPr id="4" name="灯片编号占位符 3">
            <a:extLst>
              <a:ext uri="{FF2B5EF4-FFF2-40B4-BE49-F238E27FC236}">
                <a16:creationId xmlns:a16="http://schemas.microsoft.com/office/drawing/2014/main" id="{862487FA-2C04-4433-9788-297047ECDD86}"/>
              </a:ext>
            </a:extLst>
          </p:cNvPr>
          <p:cNvSpPr>
            <a:spLocks noGrp="1"/>
          </p:cNvSpPr>
          <p:nvPr>
            <p:ph type="sldNum" sz="quarter" idx="12"/>
          </p:nvPr>
        </p:nvSpPr>
        <p:spPr/>
        <p:txBody>
          <a:bodyPr/>
          <a:lstStyle/>
          <a:p>
            <a:fld id="{8D4D1E41-7A09-AB4A-A4E1-09765ADA2698}" type="slidenum">
              <a:rPr kumimoji="1" lang="zh-CN" altLang="en-US" smtClean="0"/>
              <a:pPr/>
              <a:t>85</a:t>
            </a:fld>
            <a:endParaRPr kumimoji="1" lang="zh-CN" altLang="en-US" dirty="0"/>
          </a:p>
        </p:txBody>
      </p:sp>
    </p:spTree>
    <p:extLst>
      <p:ext uri="{BB962C8B-B14F-4D97-AF65-F5344CB8AC3E}">
        <p14:creationId xmlns:p14="http://schemas.microsoft.com/office/powerpoint/2010/main" val="20222596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01C85A-260D-4003-94DD-A6DE6F84A0AA}"/>
              </a:ext>
            </a:extLst>
          </p:cNvPr>
          <p:cNvSpPr>
            <a:spLocks noGrp="1"/>
          </p:cNvSpPr>
          <p:nvPr>
            <p:ph type="title"/>
          </p:nvPr>
        </p:nvSpPr>
        <p:spPr/>
        <p:txBody>
          <a:bodyPr/>
          <a:lstStyle/>
          <a:p>
            <a:r>
              <a:rPr lang="en-US" altLang="zh-CN" dirty="0"/>
              <a:t>8.3.1 REST</a:t>
            </a:r>
            <a:r>
              <a:rPr lang="zh-CN" altLang="en-US" dirty="0"/>
              <a:t>简介</a:t>
            </a:r>
          </a:p>
        </p:txBody>
      </p:sp>
      <p:sp>
        <p:nvSpPr>
          <p:cNvPr id="3" name="内容占位符 2">
            <a:extLst>
              <a:ext uri="{FF2B5EF4-FFF2-40B4-BE49-F238E27FC236}">
                <a16:creationId xmlns:a16="http://schemas.microsoft.com/office/drawing/2014/main" id="{80AED50C-125B-489C-99B5-187FC8F96C0F}"/>
              </a:ext>
            </a:extLst>
          </p:cNvPr>
          <p:cNvSpPr>
            <a:spLocks noGrp="1"/>
          </p:cNvSpPr>
          <p:nvPr>
            <p:ph idx="1"/>
          </p:nvPr>
        </p:nvSpPr>
        <p:spPr/>
        <p:txBody>
          <a:bodyPr>
            <a:normAutofit fontScale="85000" lnSpcReduction="20000"/>
          </a:bodyPr>
          <a:lstStyle/>
          <a:p>
            <a:r>
              <a:rPr lang="en-US" altLang="zh-CN" dirty="0"/>
              <a:t>REST</a:t>
            </a:r>
            <a:r>
              <a:rPr lang="zh-CN" altLang="en-US" dirty="0"/>
              <a:t>是一组架构约束条件和原则。这些约束有：</a:t>
            </a:r>
          </a:p>
          <a:p>
            <a:r>
              <a:rPr lang="en-US" altLang="zh-CN" dirty="0">
                <a:solidFill>
                  <a:srgbClr val="C00000"/>
                </a:solidFill>
              </a:rPr>
              <a:t>1</a:t>
            </a:r>
            <a:r>
              <a:rPr lang="zh-CN" altLang="en-US" dirty="0">
                <a:solidFill>
                  <a:srgbClr val="C00000"/>
                </a:solidFill>
              </a:rPr>
              <a:t>．使用客户</a:t>
            </a:r>
            <a:r>
              <a:rPr lang="en-US" altLang="zh-CN" dirty="0">
                <a:solidFill>
                  <a:srgbClr val="C00000"/>
                </a:solidFill>
              </a:rPr>
              <a:t>/</a:t>
            </a:r>
            <a:r>
              <a:rPr lang="zh-CN" altLang="en-US" dirty="0">
                <a:solidFill>
                  <a:srgbClr val="C00000"/>
                </a:solidFill>
              </a:rPr>
              <a:t>服务器模型。</a:t>
            </a:r>
            <a:r>
              <a:rPr lang="zh-CN" altLang="en-US" dirty="0"/>
              <a:t>客户和服务器之间通过一个统一的接口来互相通讯。</a:t>
            </a:r>
          </a:p>
          <a:p>
            <a:r>
              <a:rPr lang="en-US" altLang="zh-CN" dirty="0">
                <a:solidFill>
                  <a:srgbClr val="C00000"/>
                </a:solidFill>
              </a:rPr>
              <a:t>2</a:t>
            </a:r>
            <a:r>
              <a:rPr lang="zh-CN" altLang="en-US" dirty="0">
                <a:solidFill>
                  <a:srgbClr val="C00000"/>
                </a:solidFill>
              </a:rPr>
              <a:t>．层次化的系统。</a:t>
            </a:r>
            <a:r>
              <a:rPr lang="zh-CN" altLang="en-US" dirty="0"/>
              <a:t>在一个</a:t>
            </a:r>
            <a:r>
              <a:rPr lang="en-US" altLang="zh-CN" dirty="0"/>
              <a:t>REST</a:t>
            </a:r>
            <a:r>
              <a:rPr lang="zh-CN" altLang="en-US" dirty="0"/>
              <a:t>系统中，客户端并不会固定地与一个服务器打交道。</a:t>
            </a:r>
          </a:p>
          <a:p>
            <a:r>
              <a:rPr lang="en-US" altLang="zh-CN" dirty="0">
                <a:solidFill>
                  <a:srgbClr val="C00000"/>
                </a:solidFill>
              </a:rPr>
              <a:t>3</a:t>
            </a:r>
            <a:r>
              <a:rPr lang="zh-CN" altLang="en-US" dirty="0">
                <a:solidFill>
                  <a:srgbClr val="C00000"/>
                </a:solidFill>
              </a:rPr>
              <a:t>．无状态。</a:t>
            </a:r>
            <a:r>
              <a:rPr lang="zh-CN" altLang="en-US" dirty="0"/>
              <a:t>在一个</a:t>
            </a:r>
            <a:r>
              <a:rPr lang="en-US" altLang="zh-CN" dirty="0"/>
              <a:t>REST</a:t>
            </a:r>
            <a:r>
              <a:rPr lang="zh-CN" altLang="en-US" dirty="0"/>
              <a:t>系统中，服务端并不会保存有关客户的任何状态。也就是说，客户端自身负责用户状态的维持，并在每次发送请求时都需要提供足够的信息。</a:t>
            </a:r>
          </a:p>
          <a:p>
            <a:r>
              <a:rPr lang="en-US" altLang="zh-CN" dirty="0">
                <a:solidFill>
                  <a:srgbClr val="C00000"/>
                </a:solidFill>
              </a:rPr>
              <a:t>4</a:t>
            </a:r>
            <a:r>
              <a:rPr lang="zh-CN" altLang="en-US" dirty="0">
                <a:solidFill>
                  <a:srgbClr val="C00000"/>
                </a:solidFill>
              </a:rPr>
              <a:t>．可缓存。</a:t>
            </a:r>
            <a:r>
              <a:rPr lang="en-US" altLang="zh-CN" dirty="0"/>
              <a:t>REST</a:t>
            </a:r>
            <a:r>
              <a:rPr lang="zh-CN" altLang="en-US" dirty="0"/>
              <a:t>系统需要能够恰当地缓存请求，以尽量减少服务端和客户端之间的信息传输，以提高性能。</a:t>
            </a:r>
          </a:p>
          <a:p>
            <a:r>
              <a:rPr lang="en-US" altLang="zh-CN" dirty="0">
                <a:solidFill>
                  <a:srgbClr val="C00000"/>
                </a:solidFill>
              </a:rPr>
              <a:t>5</a:t>
            </a:r>
            <a:r>
              <a:rPr lang="zh-CN" altLang="en-US" dirty="0">
                <a:solidFill>
                  <a:srgbClr val="C00000"/>
                </a:solidFill>
              </a:rPr>
              <a:t>．统一的接口。</a:t>
            </a:r>
            <a:r>
              <a:rPr lang="zh-CN" altLang="en-US" dirty="0"/>
              <a:t>一个</a:t>
            </a:r>
            <a:r>
              <a:rPr lang="en-US" altLang="zh-CN" dirty="0"/>
              <a:t>REST</a:t>
            </a:r>
            <a:r>
              <a:rPr lang="zh-CN" altLang="en-US" dirty="0"/>
              <a:t>系统需要使用一个统一的接口来完成子系统之间以及服务与用户之间的交互。这使得</a:t>
            </a:r>
            <a:r>
              <a:rPr lang="en-US" altLang="zh-CN" dirty="0"/>
              <a:t>REST</a:t>
            </a:r>
            <a:r>
              <a:rPr lang="zh-CN" altLang="en-US" dirty="0"/>
              <a:t>系统中的各个子系统可以独自完成演化。</a:t>
            </a:r>
          </a:p>
        </p:txBody>
      </p:sp>
      <p:sp>
        <p:nvSpPr>
          <p:cNvPr id="4" name="灯片编号占位符 3">
            <a:extLst>
              <a:ext uri="{FF2B5EF4-FFF2-40B4-BE49-F238E27FC236}">
                <a16:creationId xmlns:a16="http://schemas.microsoft.com/office/drawing/2014/main" id="{067BA198-A5C3-4631-A87A-F66BE3218748}"/>
              </a:ext>
            </a:extLst>
          </p:cNvPr>
          <p:cNvSpPr>
            <a:spLocks noGrp="1"/>
          </p:cNvSpPr>
          <p:nvPr>
            <p:ph type="sldNum" sz="quarter" idx="12"/>
          </p:nvPr>
        </p:nvSpPr>
        <p:spPr/>
        <p:txBody>
          <a:bodyPr/>
          <a:lstStyle/>
          <a:p>
            <a:fld id="{8D4D1E41-7A09-AB4A-A4E1-09765ADA2698}" type="slidenum">
              <a:rPr kumimoji="1" lang="zh-CN" altLang="en-US" smtClean="0"/>
              <a:pPr/>
              <a:t>86</a:t>
            </a:fld>
            <a:endParaRPr kumimoji="1" lang="zh-CN" altLang="en-US" dirty="0"/>
          </a:p>
        </p:txBody>
      </p:sp>
      <p:sp>
        <p:nvSpPr>
          <p:cNvPr id="5" name="文本框 4">
            <a:extLst>
              <a:ext uri="{FF2B5EF4-FFF2-40B4-BE49-F238E27FC236}">
                <a16:creationId xmlns:a16="http://schemas.microsoft.com/office/drawing/2014/main" id="{36E0049E-0E01-4B2C-AFAC-F6CA5528C8B4}"/>
              </a:ext>
            </a:extLst>
          </p:cNvPr>
          <p:cNvSpPr txBox="1"/>
          <p:nvPr/>
        </p:nvSpPr>
        <p:spPr>
          <a:xfrm>
            <a:off x="1189822" y="5883007"/>
            <a:ext cx="9793995" cy="646331"/>
          </a:xfrm>
          <a:prstGeom prst="rect">
            <a:avLst/>
          </a:prstGeom>
          <a:noFill/>
          <a:ln>
            <a:solidFill>
              <a:srgbClr val="C00000"/>
            </a:solidFill>
          </a:ln>
        </p:spPr>
        <p:txBody>
          <a:bodyPr wrap="square" rtlCol="0">
            <a:spAutoFit/>
          </a:bodyPr>
          <a:lstStyle/>
          <a:p>
            <a:r>
              <a:rPr lang="zh-CN" altLang="en-US" dirty="0"/>
              <a:t>满足这些约束条件和原则的应用程序或设计就是</a:t>
            </a:r>
            <a:r>
              <a:rPr lang="en-US" altLang="zh-CN" b="1" dirty="0">
                <a:solidFill>
                  <a:srgbClr val="C00000"/>
                </a:solidFill>
              </a:rPr>
              <a:t>RESTful</a:t>
            </a:r>
            <a:r>
              <a:rPr lang="zh-CN" altLang="en-US" dirty="0"/>
              <a:t>。需要注意的是，</a:t>
            </a:r>
            <a:r>
              <a:rPr lang="en-US" altLang="zh-CN" b="1" dirty="0">
                <a:solidFill>
                  <a:srgbClr val="C00000"/>
                </a:solidFill>
              </a:rPr>
              <a:t>REST</a:t>
            </a:r>
            <a:r>
              <a:rPr lang="zh-CN" altLang="en-US" b="1" dirty="0">
                <a:solidFill>
                  <a:srgbClr val="C00000"/>
                </a:solidFill>
              </a:rPr>
              <a:t>是设计风格而不是标准</a:t>
            </a:r>
            <a:r>
              <a:rPr lang="zh-CN" altLang="en-US" dirty="0"/>
              <a:t>。</a:t>
            </a:r>
            <a:r>
              <a:rPr lang="en-US" altLang="zh-CN" dirty="0"/>
              <a:t>REST</a:t>
            </a:r>
            <a:r>
              <a:rPr lang="zh-CN" altLang="en-US" dirty="0"/>
              <a:t>通常基于</a:t>
            </a:r>
            <a:r>
              <a:rPr lang="en-US" altLang="zh-CN" dirty="0"/>
              <a:t>HTTP</a:t>
            </a:r>
            <a:r>
              <a:rPr lang="zh-CN" altLang="en-US" dirty="0"/>
              <a:t>、</a:t>
            </a:r>
            <a:r>
              <a:rPr lang="en-US" altLang="zh-CN" dirty="0"/>
              <a:t>URI</a:t>
            </a:r>
            <a:r>
              <a:rPr lang="zh-CN" altLang="en-US" dirty="0"/>
              <a:t>、</a:t>
            </a:r>
            <a:r>
              <a:rPr lang="en-US" altLang="zh-CN" dirty="0"/>
              <a:t>XML</a:t>
            </a:r>
            <a:r>
              <a:rPr lang="zh-CN" altLang="en-US" dirty="0"/>
              <a:t>以及</a:t>
            </a:r>
            <a:r>
              <a:rPr lang="en-US" altLang="zh-CN" dirty="0"/>
              <a:t>HTML</a:t>
            </a:r>
            <a:r>
              <a:rPr lang="zh-CN" altLang="en-US" dirty="0"/>
              <a:t>这些现有的广泛流行的协议和标准。</a:t>
            </a:r>
          </a:p>
        </p:txBody>
      </p:sp>
    </p:spTree>
    <p:extLst>
      <p:ext uri="{BB962C8B-B14F-4D97-AF65-F5344CB8AC3E}">
        <p14:creationId xmlns:p14="http://schemas.microsoft.com/office/powerpoint/2010/main" val="8118617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6BAA2-3E85-4220-A1A4-59CBFE74F15C}"/>
              </a:ext>
            </a:extLst>
          </p:cNvPr>
          <p:cNvSpPr>
            <a:spLocks noGrp="1"/>
          </p:cNvSpPr>
          <p:nvPr>
            <p:ph type="title"/>
          </p:nvPr>
        </p:nvSpPr>
        <p:spPr/>
        <p:txBody>
          <a:bodyPr/>
          <a:lstStyle/>
          <a:p>
            <a:r>
              <a:rPr lang="zh-CN" altLang="en-US" dirty="0"/>
              <a:t>资源（</a:t>
            </a:r>
            <a:r>
              <a:rPr lang="en-US" altLang="zh-CN" dirty="0"/>
              <a:t>Resources</a:t>
            </a:r>
            <a:r>
              <a:rPr lang="zh-CN" altLang="en-US" dirty="0"/>
              <a:t>）</a:t>
            </a:r>
          </a:p>
        </p:txBody>
      </p:sp>
      <p:sp>
        <p:nvSpPr>
          <p:cNvPr id="3" name="内容占位符 2">
            <a:extLst>
              <a:ext uri="{FF2B5EF4-FFF2-40B4-BE49-F238E27FC236}">
                <a16:creationId xmlns:a16="http://schemas.microsoft.com/office/drawing/2014/main" id="{880FF04A-26A2-44A9-B586-99069B61425A}"/>
              </a:ext>
            </a:extLst>
          </p:cNvPr>
          <p:cNvSpPr>
            <a:spLocks noGrp="1"/>
          </p:cNvSpPr>
          <p:nvPr>
            <p:ph idx="1"/>
          </p:nvPr>
        </p:nvSpPr>
        <p:spPr/>
        <p:txBody>
          <a:bodyPr/>
          <a:lstStyle/>
          <a:p>
            <a:r>
              <a:rPr lang="zh-CN" altLang="en-US" dirty="0"/>
              <a:t>“</a:t>
            </a:r>
            <a:r>
              <a:rPr lang="zh-CN" altLang="en-US" dirty="0">
                <a:solidFill>
                  <a:srgbClr val="C00000"/>
                </a:solidFill>
              </a:rPr>
              <a:t>表现层状态转化</a:t>
            </a:r>
            <a:r>
              <a:rPr lang="zh-CN" altLang="en-US" dirty="0"/>
              <a:t>”中的“</a:t>
            </a:r>
            <a:r>
              <a:rPr lang="zh-CN" altLang="en-US" dirty="0">
                <a:solidFill>
                  <a:srgbClr val="C00000"/>
                </a:solidFill>
              </a:rPr>
              <a:t>表现层</a:t>
            </a:r>
            <a:r>
              <a:rPr lang="zh-CN" altLang="en-US" dirty="0"/>
              <a:t>”其实指的是“</a:t>
            </a:r>
            <a:r>
              <a:rPr lang="zh-CN" altLang="en-US" dirty="0">
                <a:solidFill>
                  <a:srgbClr val="C00000"/>
                </a:solidFill>
              </a:rPr>
              <a:t>资源</a:t>
            </a:r>
            <a:r>
              <a:rPr lang="zh-CN" altLang="en-US" dirty="0"/>
              <a:t>”的“表现层”。</a:t>
            </a:r>
          </a:p>
          <a:p>
            <a:r>
              <a:rPr lang="zh-CN" altLang="en-US" dirty="0"/>
              <a:t>“</a:t>
            </a:r>
            <a:r>
              <a:rPr lang="zh-CN" altLang="en-US" dirty="0">
                <a:solidFill>
                  <a:srgbClr val="C00000"/>
                </a:solidFill>
              </a:rPr>
              <a:t>资源</a:t>
            </a:r>
            <a:r>
              <a:rPr lang="zh-CN" altLang="en-US" dirty="0"/>
              <a:t>”就是网络上的</a:t>
            </a:r>
            <a:r>
              <a:rPr lang="zh-CN" altLang="en-US" dirty="0">
                <a:solidFill>
                  <a:srgbClr val="C00000"/>
                </a:solidFill>
              </a:rPr>
              <a:t>一个实体</a:t>
            </a:r>
            <a:r>
              <a:rPr lang="zh-CN" altLang="en-US" dirty="0"/>
              <a:t>，或者说是网络上的一个具体信息。“</a:t>
            </a:r>
            <a:r>
              <a:rPr lang="zh-CN" altLang="en-US" dirty="0">
                <a:solidFill>
                  <a:srgbClr val="C00000"/>
                </a:solidFill>
              </a:rPr>
              <a:t>资源</a:t>
            </a:r>
            <a:r>
              <a:rPr lang="zh-CN" altLang="en-US" dirty="0"/>
              <a:t>”可以是</a:t>
            </a:r>
            <a:r>
              <a:rPr lang="zh-CN" altLang="en-US" dirty="0">
                <a:solidFill>
                  <a:srgbClr val="C00000"/>
                </a:solidFill>
              </a:rPr>
              <a:t>一段文本</a:t>
            </a:r>
            <a:r>
              <a:rPr lang="zh-CN" altLang="en-US" dirty="0"/>
              <a:t>、</a:t>
            </a:r>
            <a:r>
              <a:rPr lang="zh-CN" altLang="en-US" dirty="0">
                <a:solidFill>
                  <a:srgbClr val="C00000"/>
                </a:solidFill>
              </a:rPr>
              <a:t>一张图片</a:t>
            </a:r>
            <a:r>
              <a:rPr lang="zh-CN" altLang="en-US" dirty="0"/>
              <a:t>、</a:t>
            </a:r>
            <a:r>
              <a:rPr lang="zh-CN" altLang="en-US" dirty="0">
                <a:solidFill>
                  <a:srgbClr val="C00000"/>
                </a:solidFill>
              </a:rPr>
              <a:t>一段视频</a:t>
            </a:r>
            <a:r>
              <a:rPr lang="zh-CN" altLang="en-US" dirty="0"/>
              <a:t>，总之就是一个具体的实体。我们可以使用一个</a:t>
            </a:r>
            <a:r>
              <a:rPr lang="en-US" altLang="zh-CN" dirty="0">
                <a:solidFill>
                  <a:srgbClr val="C00000"/>
                </a:solidFill>
              </a:rPr>
              <a:t>URI</a:t>
            </a:r>
            <a:r>
              <a:rPr lang="zh-CN" altLang="en-US" dirty="0">
                <a:solidFill>
                  <a:srgbClr val="C00000"/>
                </a:solidFill>
              </a:rPr>
              <a:t>（统一资源定位符）</a:t>
            </a:r>
            <a:r>
              <a:rPr lang="zh-CN" altLang="en-US" dirty="0"/>
              <a:t>指向资源，每种资源对应一个特定的</a:t>
            </a:r>
            <a:r>
              <a:rPr lang="en-US" altLang="zh-CN" dirty="0">
                <a:solidFill>
                  <a:srgbClr val="C00000"/>
                </a:solidFill>
              </a:rPr>
              <a:t>URI</a:t>
            </a:r>
            <a:r>
              <a:rPr lang="zh-CN" altLang="en-US" dirty="0"/>
              <a:t>。我们需要获取资源时，访问它的</a:t>
            </a:r>
            <a:r>
              <a:rPr lang="en-US" altLang="zh-CN" dirty="0">
                <a:solidFill>
                  <a:srgbClr val="C00000"/>
                </a:solidFill>
              </a:rPr>
              <a:t>URI</a:t>
            </a:r>
            <a:r>
              <a:rPr lang="zh-CN" altLang="en-US" dirty="0"/>
              <a:t>即可，因此</a:t>
            </a:r>
            <a:r>
              <a:rPr lang="en-US" altLang="zh-CN" dirty="0">
                <a:solidFill>
                  <a:srgbClr val="C00000"/>
                </a:solidFill>
              </a:rPr>
              <a:t>URI</a:t>
            </a:r>
            <a:r>
              <a:rPr lang="zh-CN" altLang="en-US" dirty="0"/>
              <a:t>是每个资源的地址或独一无二的标识符。</a:t>
            </a:r>
            <a:r>
              <a:rPr lang="en-US" altLang="zh-CN" dirty="0">
                <a:solidFill>
                  <a:srgbClr val="C00000"/>
                </a:solidFill>
              </a:rPr>
              <a:t>REST</a:t>
            </a:r>
            <a:r>
              <a:rPr lang="zh-CN" altLang="en-US" dirty="0">
                <a:solidFill>
                  <a:srgbClr val="C00000"/>
                </a:solidFill>
              </a:rPr>
              <a:t>风格的</a:t>
            </a:r>
            <a:r>
              <a:rPr lang="en-US" altLang="zh-CN" dirty="0">
                <a:solidFill>
                  <a:srgbClr val="C00000"/>
                </a:solidFill>
              </a:rPr>
              <a:t>Web</a:t>
            </a:r>
            <a:r>
              <a:rPr lang="zh-CN" altLang="en-US" dirty="0">
                <a:solidFill>
                  <a:srgbClr val="C00000"/>
                </a:solidFill>
              </a:rPr>
              <a:t>服务</a:t>
            </a:r>
            <a:r>
              <a:rPr lang="zh-CN" altLang="en-US" dirty="0"/>
              <a:t>，是通过一个简洁清晰的</a:t>
            </a:r>
            <a:r>
              <a:rPr lang="en-US" altLang="zh-CN" dirty="0">
                <a:solidFill>
                  <a:srgbClr val="C00000"/>
                </a:solidFill>
              </a:rPr>
              <a:t>URI</a:t>
            </a:r>
            <a:r>
              <a:rPr lang="zh-CN" altLang="en-US" dirty="0"/>
              <a:t>来提供资源链接，客户端通过对</a:t>
            </a:r>
            <a:r>
              <a:rPr lang="en-US" altLang="zh-CN" dirty="0">
                <a:solidFill>
                  <a:srgbClr val="C00000"/>
                </a:solidFill>
              </a:rPr>
              <a:t>URI</a:t>
            </a:r>
            <a:r>
              <a:rPr lang="zh-CN" altLang="en-US" dirty="0"/>
              <a:t>发送</a:t>
            </a:r>
            <a:r>
              <a:rPr lang="en-US" altLang="zh-CN" dirty="0">
                <a:solidFill>
                  <a:srgbClr val="C00000"/>
                </a:solidFill>
              </a:rPr>
              <a:t>HTTP</a:t>
            </a:r>
            <a:r>
              <a:rPr lang="zh-CN" altLang="en-US" dirty="0"/>
              <a:t>请求获得这些资源，而获取和处理资源的过程让客户端应用的状态发生改变。</a:t>
            </a:r>
          </a:p>
          <a:p>
            <a:endParaRPr lang="zh-CN" altLang="en-US" dirty="0"/>
          </a:p>
        </p:txBody>
      </p:sp>
      <p:sp>
        <p:nvSpPr>
          <p:cNvPr id="4" name="灯片编号占位符 3">
            <a:extLst>
              <a:ext uri="{FF2B5EF4-FFF2-40B4-BE49-F238E27FC236}">
                <a16:creationId xmlns:a16="http://schemas.microsoft.com/office/drawing/2014/main" id="{79FA2C87-94BD-43F9-82D3-EEFB1BBD207D}"/>
              </a:ext>
            </a:extLst>
          </p:cNvPr>
          <p:cNvSpPr>
            <a:spLocks noGrp="1"/>
          </p:cNvSpPr>
          <p:nvPr>
            <p:ph type="sldNum" sz="quarter" idx="12"/>
          </p:nvPr>
        </p:nvSpPr>
        <p:spPr/>
        <p:txBody>
          <a:bodyPr/>
          <a:lstStyle/>
          <a:p>
            <a:fld id="{8D4D1E41-7A09-AB4A-A4E1-09765ADA2698}" type="slidenum">
              <a:rPr kumimoji="1" lang="zh-CN" altLang="en-US" smtClean="0"/>
              <a:pPr/>
              <a:t>87</a:t>
            </a:fld>
            <a:endParaRPr kumimoji="1" lang="zh-CN" altLang="en-US" dirty="0"/>
          </a:p>
        </p:txBody>
      </p:sp>
    </p:spTree>
    <p:extLst>
      <p:ext uri="{BB962C8B-B14F-4D97-AF65-F5344CB8AC3E}">
        <p14:creationId xmlns:p14="http://schemas.microsoft.com/office/powerpoint/2010/main" val="2529680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51325D-CFFE-48B1-990E-FE0C3C562F81}"/>
              </a:ext>
            </a:extLst>
          </p:cNvPr>
          <p:cNvSpPr>
            <a:spLocks noGrp="1"/>
          </p:cNvSpPr>
          <p:nvPr>
            <p:ph type="title"/>
          </p:nvPr>
        </p:nvSpPr>
        <p:spPr/>
        <p:txBody>
          <a:bodyPr/>
          <a:lstStyle/>
          <a:p>
            <a:r>
              <a:rPr lang="zh-CN" altLang="en-US" dirty="0"/>
              <a:t>表现层（</a:t>
            </a:r>
            <a:r>
              <a:rPr lang="en-US" altLang="zh-CN" dirty="0"/>
              <a:t>Representation</a:t>
            </a:r>
            <a:r>
              <a:rPr lang="zh-CN" altLang="en-US" dirty="0"/>
              <a:t>）</a:t>
            </a:r>
          </a:p>
        </p:txBody>
      </p:sp>
      <p:sp>
        <p:nvSpPr>
          <p:cNvPr id="3" name="内容占位符 2">
            <a:extLst>
              <a:ext uri="{FF2B5EF4-FFF2-40B4-BE49-F238E27FC236}">
                <a16:creationId xmlns:a16="http://schemas.microsoft.com/office/drawing/2014/main" id="{7A904D60-8E47-4633-B8C9-78A71B484A46}"/>
              </a:ext>
            </a:extLst>
          </p:cNvPr>
          <p:cNvSpPr>
            <a:spLocks noGrp="1"/>
          </p:cNvSpPr>
          <p:nvPr>
            <p:ph idx="1"/>
          </p:nvPr>
        </p:nvSpPr>
        <p:spPr/>
        <p:txBody>
          <a:bodyPr/>
          <a:lstStyle/>
          <a:p>
            <a:r>
              <a:rPr lang="zh-CN" altLang="en-US" dirty="0"/>
              <a:t>“</a:t>
            </a:r>
            <a:r>
              <a:rPr lang="zh-CN" altLang="en-US" dirty="0">
                <a:solidFill>
                  <a:srgbClr val="C00000"/>
                </a:solidFill>
              </a:rPr>
              <a:t>资源</a:t>
            </a:r>
            <a:r>
              <a:rPr lang="zh-CN" altLang="en-US" dirty="0"/>
              <a:t>”是一种信息实体，可以有多种外在的表现形式。我们将“</a:t>
            </a:r>
            <a:r>
              <a:rPr lang="zh-CN" altLang="en-US" dirty="0">
                <a:solidFill>
                  <a:srgbClr val="C00000"/>
                </a:solidFill>
              </a:rPr>
              <a:t>资源</a:t>
            </a:r>
            <a:r>
              <a:rPr lang="zh-CN" altLang="en-US" dirty="0"/>
              <a:t>”呈现出来的形式称为它的“</a:t>
            </a:r>
            <a:r>
              <a:rPr lang="zh-CN" altLang="en-US" dirty="0">
                <a:solidFill>
                  <a:srgbClr val="C00000"/>
                </a:solidFill>
              </a:rPr>
              <a:t>表现层</a:t>
            </a:r>
            <a:r>
              <a:rPr lang="zh-CN" altLang="en-US" dirty="0"/>
              <a:t>”。例如，文本可以使用</a:t>
            </a:r>
            <a:r>
              <a:rPr lang="en-US" altLang="zh-CN" dirty="0"/>
              <a:t>txt</a:t>
            </a:r>
            <a:r>
              <a:rPr lang="zh-CN" altLang="en-US" dirty="0"/>
              <a:t>格式表现，也可以使用</a:t>
            </a:r>
            <a:r>
              <a:rPr lang="en-US" altLang="zh-CN" dirty="0"/>
              <a:t>XML</a:t>
            </a:r>
            <a:r>
              <a:rPr lang="zh-CN" altLang="en-US" dirty="0"/>
              <a:t>格式、</a:t>
            </a:r>
            <a:r>
              <a:rPr lang="en-US" altLang="zh-CN" dirty="0"/>
              <a:t>JSON</a:t>
            </a:r>
            <a:r>
              <a:rPr lang="zh-CN" altLang="en-US" dirty="0"/>
              <a:t>格式表现。</a:t>
            </a:r>
          </a:p>
          <a:p>
            <a:endParaRPr lang="zh-CN" altLang="en-US" dirty="0"/>
          </a:p>
        </p:txBody>
      </p:sp>
      <p:sp>
        <p:nvSpPr>
          <p:cNvPr id="4" name="灯片编号占位符 3">
            <a:extLst>
              <a:ext uri="{FF2B5EF4-FFF2-40B4-BE49-F238E27FC236}">
                <a16:creationId xmlns:a16="http://schemas.microsoft.com/office/drawing/2014/main" id="{A02A5AAD-898C-473D-8EE8-1C940B99335E}"/>
              </a:ext>
            </a:extLst>
          </p:cNvPr>
          <p:cNvSpPr>
            <a:spLocks noGrp="1"/>
          </p:cNvSpPr>
          <p:nvPr>
            <p:ph type="sldNum" sz="quarter" idx="12"/>
          </p:nvPr>
        </p:nvSpPr>
        <p:spPr/>
        <p:txBody>
          <a:bodyPr/>
          <a:lstStyle/>
          <a:p>
            <a:fld id="{8D4D1E41-7A09-AB4A-A4E1-09765ADA2698}" type="slidenum">
              <a:rPr kumimoji="1" lang="zh-CN" altLang="en-US" smtClean="0"/>
              <a:pPr/>
              <a:t>88</a:t>
            </a:fld>
            <a:endParaRPr kumimoji="1" lang="zh-CN" altLang="en-US" dirty="0"/>
          </a:p>
        </p:txBody>
      </p:sp>
    </p:spTree>
    <p:extLst>
      <p:ext uri="{BB962C8B-B14F-4D97-AF65-F5344CB8AC3E}">
        <p14:creationId xmlns:p14="http://schemas.microsoft.com/office/powerpoint/2010/main" val="2871561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EACDB-956D-440B-A1F5-48DAB22565EB}"/>
              </a:ext>
            </a:extLst>
          </p:cNvPr>
          <p:cNvSpPr>
            <a:spLocks noGrp="1"/>
          </p:cNvSpPr>
          <p:nvPr>
            <p:ph type="title"/>
          </p:nvPr>
        </p:nvSpPr>
        <p:spPr/>
        <p:txBody>
          <a:bodyPr/>
          <a:lstStyle/>
          <a:p>
            <a:r>
              <a:rPr lang="en-US" altLang="zh-CN" dirty="0"/>
              <a:t>3</a:t>
            </a:r>
            <a:r>
              <a:rPr lang="zh-CN" altLang="en-US" dirty="0"/>
              <a:t>．</a:t>
            </a:r>
            <a:r>
              <a:rPr lang="en-US" altLang="zh-CN" dirty="0"/>
              <a:t>Spring Data JPA</a:t>
            </a:r>
            <a:r>
              <a:rPr lang="zh-CN" altLang="en-US" dirty="0"/>
              <a:t>的自动配置</a:t>
            </a:r>
          </a:p>
        </p:txBody>
      </p:sp>
      <p:sp>
        <p:nvSpPr>
          <p:cNvPr id="3" name="内容占位符 2">
            <a:extLst>
              <a:ext uri="{FF2B5EF4-FFF2-40B4-BE49-F238E27FC236}">
                <a16:creationId xmlns:a16="http://schemas.microsoft.com/office/drawing/2014/main" id="{8DBDF46C-0C52-49F4-818D-E629813713B6}"/>
              </a:ext>
            </a:extLst>
          </p:cNvPr>
          <p:cNvSpPr>
            <a:spLocks noGrp="1"/>
          </p:cNvSpPr>
          <p:nvPr>
            <p:ph idx="1"/>
          </p:nvPr>
        </p:nvSpPr>
        <p:spPr/>
        <p:txBody>
          <a:bodyPr/>
          <a:lstStyle/>
          <a:p>
            <a:r>
              <a:rPr lang="en-US" altLang="zh-CN" dirty="0"/>
              <a:t>Spring Boot</a:t>
            </a:r>
            <a:r>
              <a:rPr lang="zh-CN" altLang="en-US" dirty="0"/>
              <a:t>对</a:t>
            </a:r>
            <a:r>
              <a:rPr lang="en-US" altLang="zh-CN" dirty="0"/>
              <a:t>Spring Data JPA</a:t>
            </a:r>
            <a:r>
              <a:rPr lang="zh-CN" altLang="en-US" dirty="0"/>
              <a:t>的自动配置位于</a:t>
            </a:r>
            <a:r>
              <a:rPr lang="en-US" altLang="zh-CN" dirty="0" err="1"/>
              <a:t>org.springframework.boot.autoconfigure.data.jpa</a:t>
            </a:r>
            <a:r>
              <a:rPr lang="zh-CN" altLang="en-US" dirty="0"/>
              <a:t>包下。从该包的</a:t>
            </a:r>
            <a:r>
              <a:rPr lang="en-US" altLang="zh-CN" dirty="0" err="1">
                <a:solidFill>
                  <a:srgbClr val="C00000"/>
                </a:solidFill>
              </a:rPr>
              <a:t>JpaRepositoriesAutoConfiguration</a:t>
            </a:r>
            <a:r>
              <a:rPr lang="zh-CN" altLang="en-US" dirty="0"/>
              <a:t>类可以看出，</a:t>
            </a:r>
            <a:r>
              <a:rPr lang="en-US" altLang="zh-CN" dirty="0" err="1">
                <a:solidFill>
                  <a:srgbClr val="C00000"/>
                </a:solidFill>
              </a:rPr>
              <a:t>JpaRepositoriesAutoConfiguration</a:t>
            </a:r>
            <a:r>
              <a:rPr lang="zh-CN" altLang="en-US" dirty="0"/>
              <a:t>依赖于</a:t>
            </a:r>
            <a:r>
              <a:rPr lang="en-US" altLang="zh-CN" dirty="0" err="1">
                <a:solidFill>
                  <a:srgbClr val="C00000"/>
                </a:solidFill>
              </a:rPr>
              <a:t>HibernateJpaAutoConfiguration</a:t>
            </a:r>
            <a:r>
              <a:rPr lang="zh-CN" altLang="en-US" dirty="0"/>
              <a:t>配置；从该包的</a:t>
            </a:r>
            <a:r>
              <a:rPr lang="en-US" altLang="zh-CN" dirty="0" err="1">
                <a:solidFill>
                  <a:srgbClr val="C00000"/>
                </a:solidFill>
              </a:rPr>
              <a:t>JpaRepositoriesRegistrar</a:t>
            </a:r>
            <a:r>
              <a:rPr lang="zh-CN" altLang="en-US" dirty="0"/>
              <a:t>类可以看出，</a:t>
            </a:r>
            <a:r>
              <a:rPr lang="en-US" altLang="zh-CN" dirty="0"/>
              <a:t>Spring Boot</a:t>
            </a:r>
            <a:r>
              <a:rPr lang="zh-CN" altLang="en-US" dirty="0"/>
              <a:t>自动开启了对</a:t>
            </a:r>
            <a:r>
              <a:rPr lang="en-US" altLang="zh-CN" dirty="0">
                <a:solidFill>
                  <a:srgbClr val="C00000"/>
                </a:solidFill>
              </a:rPr>
              <a:t>Spring Data JPA</a:t>
            </a:r>
            <a:r>
              <a:rPr lang="zh-CN" altLang="en-US" dirty="0"/>
              <a:t>的支持，即开发人员无须在配置类中显示声明</a:t>
            </a:r>
            <a:r>
              <a:rPr lang="en-US" altLang="zh-CN" dirty="0">
                <a:solidFill>
                  <a:srgbClr val="C00000"/>
                </a:solidFill>
              </a:rPr>
              <a:t>@EnableJpaRepositories</a:t>
            </a:r>
            <a:r>
              <a:rPr lang="zh-CN" altLang="en-US" dirty="0"/>
              <a:t>。</a:t>
            </a:r>
          </a:p>
        </p:txBody>
      </p:sp>
      <p:sp>
        <p:nvSpPr>
          <p:cNvPr id="4" name="灯片编号占位符 3">
            <a:extLst>
              <a:ext uri="{FF2B5EF4-FFF2-40B4-BE49-F238E27FC236}">
                <a16:creationId xmlns:a16="http://schemas.microsoft.com/office/drawing/2014/main" id="{0F14A0AF-6C7C-4923-B911-4A4D6067B144}"/>
              </a:ext>
            </a:extLst>
          </p:cNvPr>
          <p:cNvSpPr>
            <a:spLocks noGrp="1"/>
          </p:cNvSpPr>
          <p:nvPr>
            <p:ph type="sldNum" sz="quarter" idx="12"/>
          </p:nvPr>
        </p:nvSpPr>
        <p:spPr/>
        <p:txBody>
          <a:bodyPr/>
          <a:lstStyle/>
          <a:p>
            <a:fld id="{8D4D1E41-7A09-AB4A-A4E1-09765ADA2698}" type="slidenum">
              <a:rPr kumimoji="1" lang="zh-CN" altLang="en-US" smtClean="0"/>
              <a:pPr/>
              <a:t>8</a:t>
            </a:fld>
            <a:endParaRPr kumimoji="1" lang="zh-CN" altLang="en-US" dirty="0"/>
          </a:p>
        </p:txBody>
      </p:sp>
    </p:spTree>
    <p:extLst>
      <p:ext uri="{BB962C8B-B14F-4D97-AF65-F5344CB8AC3E}">
        <p14:creationId xmlns:p14="http://schemas.microsoft.com/office/powerpoint/2010/main" val="3702689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93624-3A10-4F11-A9C1-7B59E844151A}"/>
              </a:ext>
            </a:extLst>
          </p:cNvPr>
          <p:cNvSpPr>
            <a:spLocks noGrp="1"/>
          </p:cNvSpPr>
          <p:nvPr>
            <p:ph type="title"/>
          </p:nvPr>
        </p:nvSpPr>
        <p:spPr/>
        <p:txBody>
          <a:bodyPr/>
          <a:lstStyle/>
          <a:p>
            <a:r>
              <a:rPr lang="zh-CN" altLang="en-US" dirty="0"/>
              <a:t>状态转化（</a:t>
            </a:r>
            <a:r>
              <a:rPr lang="en-US" altLang="zh-CN" dirty="0"/>
              <a:t>State Transfer</a:t>
            </a:r>
            <a:r>
              <a:rPr lang="zh-CN" altLang="en-US" dirty="0"/>
              <a:t>）</a:t>
            </a:r>
          </a:p>
        </p:txBody>
      </p:sp>
      <p:sp>
        <p:nvSpPr>
          <p:cNvPr id="3" name="内容占位符 2">
            <a:extLst>
              <a:ext uri="{FF2B5EF4-FFF2-40B4-BE49-F238E27FC236}">
                <a16:creationId xmlns:a16="http://schemas.microsoft.com/office/drawing/2014/main" id="{46EB9D48-4A82-48C1-A8D5-16F3D2287F35}"/>
              </a:ext>
            </a:extLst>
          </p:cNvPr>
          <p:cNvSpPr>
            <a:spLocks noGrp="1"/>
          </p:cNvSpPr>
          <p:nvPr>
            <p:ph idx="1"/>
          </p:nvPr>
        </p:nvSpPr>
        <p:spPr/>
        <p:txBody>
          <a:bodyPr/>
          <a:lstStyle/>
          <a:p>
            <a:r>
              <a:rPr lang="zh-CN" altLang="en-US" dirty="0"/>
              <a:t>客户端访问一个网站，就代表了它和服务器的一个互动过程。在这个互动过程中，将涉及数据和状态的变化。我们知道</a:t>
            </a:r>
            <a:r>
              <a:rPr lang="en-US" altLang="zh-CN" dirty="0"/>
              <a:t>HTTP</a:t>
            </a:r>
            <a:r>
              <a:rPr lang="zh-CN" altLang="en-US" dirty="0"/>
              <a:t>协议是一个无状态的通信协议，这意味着所有状态都保存在服务器端。因此，如果客户端操作服务器，需要通过某种手段（如</a:t>
            </a:r>
            <a:r>
              <a:rPr lang="en-US" altLang="zh-CN" dirty="0"/>
              <a:t>HTTP</a:t>
            </a:r>
            <a:r>
              <a:rPr lang="zh-CN" altLang="en-US" dirty="0"/>
              <a:t>协议）让服务器端发生“</a:t>
            </a:r>
            <a:r>
              <a:rPr lang="zh-CN" altLang="en-US" dirty="0">
                <a:solidFill>
                  <a:srgbClr val="C00000"/>
                </a:solidFill>
              </a:rPr>
              <a:t>状态变化</a:t>
            </a:r>
            <a:r>
              <a:rPr lang="zh-CN" altLang="en-US" dirty="0"/>
              <a:t>”。而这种转化是建立在表现层之上的，所以就是“</a:t>
            </a:r>
            <a:r>
              <a:rPr lang="zh-CN" altLang="en-US" dirty="0">
                <a:solidFill>
                  <a:srgbClr val="C00000"/>
                </a:solidFill>
              </a:rPr>
              <a:t>表现层状态转化</a:t>
            </a:r>
            <a:r>
              <a:rPr lang="zh-CN" altLang="en-US" dirty="0"/>
              <a:t>”。</a:t>
            </a:r>
          </a:p>
          <a:p>
            <a:endParaRPr lang="zh-CN" altLang="en-US" dirty="0"/>
          </a:p>
        </p:txBody>
      </p:sp>
      <p:sp>
        <p:nvSpPr>
          <p:cNvPr id="4" name="灯片编号占位符 3">
            <a:extLst>
              <a:ext uri="{FF2B5EF4-FFF2-40B4-BE49-F238E27FC236}">
                <a16:creationId xmlns:a16="http://schemas.microsoft.com/office/drawing/2014/main" id="{1DB3AC68-B1A2-4421-9871-98945631F518}"/>
              </a:ext>
            </a:extLst>
          </p:cNvPr>
          <p:cNvSpPr>
            <a:spLocks noGrp="1"/>
          </p:cNvSpPr>
          <p:nvPr>
            <p:ph type="sldNum" sz="quarter" idx="12"/>
          </p:nvPr>
        </p:nvSpPr>
        <p:spPr/>
        <p:txBody>
          <a:bodyPr/>
          <a:lstStyle/>
          <a:p>
            <a:fld id="{8D4D1E41-7A09-AB4A-A4E1-09765ADA2698}" type="slidenum">
              <a:rPr kumimoji="1" lang="zh-CN" altLang="en-US" smtClean="0"/>
              <a:pPr/>
              <a:t>89</a:t>
            </a:fld>
            <a:endParaRPr kumimoji="1" lang="zh-CN" altLang="en-US" dirty="0"/>
          </a:p>
        </p:txBody>
      </p:sp>
    </p:spTree>
    <p:extLst>
      <p:ext uri="{BB962C8B-B14F-4D97-AF65-F5344CB8AC3E}">
        <p14:creationId xmlns:p14="http://schemas.microsoft.com/office/powerpoint/2010/main" val="31146858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36FEC-64BE-46FD-ABB7-75EBA0D61312}"/>
              </a:ext>
            </a:extLst>
          </p:cNvPr>
          <p:cNvSpPr>
            <a:spLocks noGrp="1"/>
          </p:cNvSpPr>
          <p:nvPr>
            <p:ph type="title"/>
          </p:nvPr>
        </p:nvSpPr>
        <p:spPr/>
        <p:txBody>
          <a:bodyPr/>
          <a:lstStyle/>
          <a:p>
            <a:r>
              <a:rPr lang="zh-CN" altLang="en-US" dirty="0"/>
              <a:t>架构风格</a:t>
            </a:r>
          </a:p>
        </p:txBody>
      </p:sp>
      <p:sp>
        <p:nvSpPr>
          <p:cNvPr id="3" name="内容占位符 2">
            <a:extLst>
              <a:ext uri="{FF2B5EF4-FFF2-40B4-BE49-F238E27FC236}">
                <a16:creationId xmlns:a16="http://schemas.microsoft.com/office/drawing/2014/main" id="{9C9AC8DF-4EF2-435B-A501-4B6892545179}"/>
              </a:ext>
            </a:extLst>
          </p:cNvPr>
          <p:cNvSpPr>
            <a:spLocks noGrp="1"/>
          </p:cNvSpPr>
          <p:nvPr>
            <p:ph idx="1"/>
          </p:nvPr>
        </p:nvSpPr>
        <p:spPr/>
        <p:txBody>
          <a:bodyPr/>
          <a:lstStyle/>
          <a:p>
            <a:r>
              <a:rPr lang="zh-CN" altLang="en-US" dirty="0"/>
              <a:t>在流行的各种</a:t>
            </a:r>
            <a:r>
              <a:rPr lang="en-US" altLang="zh-CN" dirty="0"/>
              <a:t>Web</a:t>
            </a:r>
            <a:r>
              <a:rPr lang="zh-CN" altLang="en-US" dirty="0"/>
              <a:t>框架中，包括</a:t>
            </a:r>
            <a:r>
              <a:rPr lang="en-US" altLang="zh-CN" dirty="0"/>
              <a:t>Spring Boot</a:t>
            </a:r>
            <a:r>
              <a:rPr lang="zh-CN" altLang="en-US" dirty="0"/>
              <a:t>都支持</a:t>
            </a:r>
            <a:r>
              <a:rPr lang="en-US" altLang="zh-CN" dirty="0">
                <a:solidFill>
                  <a:srgbClr val="C00000"/>
                </a:solidFill>
              </a:rPr>
              <a:t>REST</a:t>
            </a:r>
            <a:r>
              <a:rPr lang="zh-CN" altLang="en-US" dirty="0"/>
              <a:t>开发。</a:t>
            </a:r>
            <a:r>
              <a:rPr lang="en-US" altLang="zh-CN" dirty="0">
                <a:solidFill>
                  <a:srgbClr val="C00000"/>
                </a:solidFill>
              </a:rPr>
              <a:t>REST</a:t>
            </a:r>
            <a:r>
              <a:rPr lang="zh-CN" altLang="en-US" dirty="0"/>
              <a:t>并不是一种技术或者规范，而是一种架构风格，包括了如何标识资源、如何标识操作接口及操作的版本、如何标识操作的结果等，主要内容如下：</a:t>
            </a:r>
          </a:p>
        </p:txBody>
      </p:sp>
      <p:sp>
        <p:nvSpPr>
          <p:cNvPr id="4" name="灯片编号占位符 3">
            <a:extLst>
              <a:ext uri="{FF2B5EF4-FFF2-40B4-BE49-F238E27FC236}">
                <a16:creationId xmlns:a16="http://schemas.microsoft.com/office/drawing/2014/main" id="{A070FED3-5B0F-4FD8-9B1C-6CB187B455D4}"/>
              </a:ext>
            </a:extLst>
          </p:cNvPr>
          <p:cNvSpPr>
            <a:spLocks noGrp="1"/>
          </p:cNvSpPr>
          <p:nvPr>
            <p:ph type="sldNum" sz="quarter" idx="12"/>
          </p:nvPr>
        </p:nvSpPr>
        <p:spPr/>
        <p:txBody>
          <a:bodyPr/>
          <a:lstStyle/>
          <a:p>
            <a:fld id="{8D4D1E41-7A09-AB4A-A4E1-09765ADA2698}" type="slidenum">
              <a:rPr kumimoji="1" lang="zh-CN" altLang="en-US" smtClean="0"/>
              <a:pPr/>
              <a:t>90</a:t>
            </a:fld>
            <a:endParaRPr kumimoji="1" lang="zh-CN" altLang="en-US" dirty="0"/>
          </a:p>
        </p:txBody>
      </p:sp>
      <p:sp>
        <p:nvSpPr>
          <p:cNvPr id="5" name="文本框 4">
            <a:extLst>
              <a:ext uri="{FF2B5EF4-FFF2-40B4-BE49-F238E27FC236}">
                <a16:creationId xmlns:a16="http://schemas.microsoft.com/office/drawing/2014/main" id="{FD385017-D395-4DC8-8EE8-B10076705DBD}"/>
              </a:ext>
            </a:extLst>
          </p:cNvPr>
          <p:cNvSpPr txBox="1"/>
          <p:nvPr/>
        </p:nvSpPr>
        <p:spPr>
          <a:xfrm>
            <a:off x="1307508" y="3429000"/>
            <a:ext cx="6569552" cy="2585323"/>
          </a:xfrm>
          <a:prstGeom prst="rect">
            <a:avLst/>
          </a:prstGeom>
          <a:noFill/>
          <a:ln>
            <a:solidFill>
              <a:srgbClr val="C00000"/>
            </a:solidFill>
          </a:ln>
        </p:spPr>
        <p:txBody>
          <a:bodyPr wrap="square" rtlCol="0">
            <a:spAutoFit/>
          </a:bodyPr>
          <a:lstStyle/>
          <a:p>
            <a:r>
              <a:rPr lang="en-US" altLang="zh-CN" dirty="0">
                <a:solidFill>
                  <a:srgbClr val="C00000"/>
                </a:solidFill>
              </a:rPr>
              <a:t>1</a:t>
            </a:r>
            <a:r>
              <a:rPr lang="zh-CN" altLang="en-US" dirty="0">
                <a:solidFill>
                  <a:srgbClr val="C00000"/>
                </a:solidFill>
              </a:rPr>
              <a:t>．使用“</a:t>
            </a:r>
            <a:r>
              <a:rPr lang="en-US" altLang="zh-CN" dirty="0" err="1">
                <a:solidFill>
                  <a:srgbClr val="C00000"/>
                </a:solidFill>
              </a:rPr>
              <a:t>api</a:t>
            </a:r>
            <a:r>
              <a:rPr lang="en-US" altLang="zh-CN" dirty="0">
                <a:solidFill>
                  <a:srgbClr val="C00000"/>
                </a:solidFill>
              </a:rPr>
              <a:t>”</a:t>
            </a:r>
            <a:r>
              <a:rPr lang="zh-CN" altLang="en-US" dirty="0">
                <a:solidFill>
                  <a:srgbClr val="C00000"/>
                </a:solidFill>
              </a:rPr>
              <a:t>作为上下文</a:t>
            </a:r>
          </a:p>
          <a:p>
            <a:r>
              <a:rPr lang="zh-CN" altLang="en-US" dirty="0"/>
              <a:t>在</a:t>
            </a:r>
            <a:r>
              <a:rPr lang="en-US" altLang="zh-CN" dirty="0"/>
              <a:t>REST</a:t>
            </a:r>
            <a:r>
              <a:rPr lang="zh-CN" altLang="en-US" dirty="0"/>
              <a:t>架构中，建议使用“</a:t>
            </a:r>
            <a:r>
              <a:rPr lang="en-US" altLang="zh-CN" dirty="0" err="1"/>
              <a:t>api</a:t>
            </a:r>
            <a:r>
              <a:rPr lang="en-US" altLang="zh-CN" dirty="0"/>
              <a:t>”</a:t>
            </a:r>
            <a:r>
              <a:rPr lang="zh-CN" altLang="en-US" dirty="0"/>
              <a:t>作为上下文，示例如下；</a:t>
            </a:r>
          </a:p>
          <a:p>
            <a:r>
              <a:rPr lang="en-US" altLang="zh-CN" dirty="0"/>
              <a:t>http://localhost:8080/api</a:t>
            </a:r>
          </a:p>
          <a:p>
            <a:r>
              <a:rPr lang="en-US" altLang="zh-CN" dirty="0">
                <a:solidFill>
                  <a:srgbClr val="C00000"/>
                </a:solidFill>
              </a:rPr>
              <a:t>2</a:t>
            </a:r>
            <a:r>
              <a:rPr lang="zh-CN" altLang="en-US" dirty="0">
                <a:solidFill>
                  <a:srgbClr val="C00000"/>
                </a:solidFill>
              </a:rPr>
              <a:t>．增加一个版本标识</a:t>
            </a:r>
          </a:p>
          <a:p>
            <a:r>
              <a:rPr lang="zh-CN" altLang="en-US" dirty="0"/>
              <a:t>在</a:t>
            </a:r>
            <a:r>
              <a:rPr lang="en-US" altLang="zh-CN" dirty="0"/>
              <a:t>REST</a:t>
            </a:r>
            <a:r>
              <a:rPr lang="zh-CN" altLang="en-US" dirty="0"/>
              <a:t>架构中，可以通过</a:t>
            </a:r>
            <a:r>
              <a:rPr lang="en-US" altLang="zh-CN" dirty="0"/>
              <a:t>URL</a:t>
            </a:r>
            <a:r>
              <a:rPr lang="zh-CN" altLang="en-US" dirty="0"/>
              <a:t>标识版本信息，示例如下：</a:t>
            </a:r>
          </a:p>
          <a:p>
            <a:r>
              <a:rPr lang="en-US" altLang="zh-CN" dirty="0"/>
              <a:t>http://localhost:8080/api/v1.0</a:t>
            </a:r>
          </a:p>
          <a:p>
            <a:r>
              <a:rPr lang="en-US" altLang="zh-CN" dirty="0">
                <a:solidFill>
                  <a:srgbClr val="C00000"/>
                </a:solidFill>
              </a:rPr>
              <a:t>3</a:t>
            </a:r>
            <a:r>
              <a:rPr lang="zh-CN" altLang="en-US" dirty="0">
                <a:solidFill>
                  <a:srgbClr val="C00000"/>
                </a:solidFill>
              </a:rPr>
              <a:t>．标识资源</a:t>
            </a:r>
          </a:p>
          <a:p>
            <a:r>
              <a:rPr lang="zh-CN" altLang="en-US" dirty="0"/>
              <a:t>在</a:t>
            </a:r>
            <a:r>
              <a:rPr lang="en-US" altLang="zh-CN" dirty="0"/>
              <a:t>REST</a:t>
            </a:r>
            <a:r>
              <a:rPr lang="zh-CN" altLang="en-US" dirty="0"/>
              <a:t>架构中，可以将资源名称放到</a:t>
            </a:r>
            <a:r>
              <a:rPr lang="en-US" altLang="zh-CN" dirty="0"/>
              <a:t>URL</a:t>
            </a:r>
            <a:r>
              <a:rPr lang="zh-CN" altLang="en-US" dirty="0"/>
              <a:t>中，示例如下：</a:t>
            </a:r>
          </a:p>
          <a:p>
            <a:r>
              <a:rPr lang="en-US" altLang="zh-CN" dirty="0"/>
              <a:t>http://localhost:8080/api/v1.0/user</a:t>
            </a:r>
          </a:p>
        </p:txBody>
      </p:sp>
    </p:spTree>
    <p:extLst>
      <p:ext uri="{BB962C8B-B14F-4D97-AF65-F5344CB8AC3E}">
        <p14:creationId xmlns:p14="http://schemas.microsoft.com/office/powerpoint/2010/main" val="13716132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26D52B-DA80-4507-815E-A59340B38C40}"/>
              </a:ext>
            </a:extLst>
          </p:cNvPr>
          <p:cNvSpPr>
            <a:spLocks noGrp="1"/>
          </p:cNvSpPr>
          <p:nvPr>
            <p:ph type="title"/>
          </p:nvPr>
        </p:nvSpPr>
        <p:spPr/>
        <p:txBody>
          <a:bodyPr/>
          <a:lstStyle/>
          <a:p>
            <a:r>
              <a:rPr lang="en-US" altLang="zh-CN" dirty="0"/>
              <a:t>4</a:t>
            </a:r>
            <a:r>
              <a:rPr lang="zh-CN" altLang="en-US" dirty="0"/>
              <a:t>．确定</a:t>
            </a:r>
            <a:r>
              <a:rPr lang="en-US" altLang="zh-CN" dirty="0"/>
              <a:t>HTTP Method</a:t>
            </a:r>
            <a:endParaRPr lang="zh-CN" altLang="en-US" dirty="0"/>
          </a:p>
        </p:txBody>
      </p:sp>
      <p:sp>
        <p:nvSpPr>
          <p:cNvPr id="3" name="内容占位符 2">
            <a:extLst>
              <a:ext uri="{FF2B5EF4-FFF2-40B4-BE49-F238E27FC236}">
                <a16:creationId xmlns:a16="http://schemas.microsoft.com/office/drawing/2014/main" id="{BF8723BC-707F-413B-9088-7E63B4C62FCB}"/>
              </a:ext>
            </a:extLst>
          </p:cNvPr>
          <p:cNvSpPr>
            <a:spLocks noGrp="1"/>
          </p:cNvSpPr>
          <p:nvPr>
            <p:ph idx="1"/>
          </p:nvPr>
        </p:nvSpPr>
        <p:spPr/>
        <p:txBody>
          <a:bodyPr/>
          <a:lstStyle/>
          <a:p>
            <a:r>
              <a:rPr lang="en-US" altLang="zh-CN" dirty="0"/>
              <a:t>HTTP</a:t>
            </a:r>
            <a:r>
              <a:rPr lang="zh-CN" altLang="en-US" dirty="0"/>
              <a:t>协议有</a:t>
            </a:r>
            <a:r>
              <a:rPr lang="en-US" altLang="zh-CN" dirty="0">
                <a:solidFill>
                  <a:srgbClr val="C00000"/>
                </a:solidFill>
              </a:rPr>
              <a:t>5</a:t>
            </a:r>
            <a:r>
              <a:rPr lang="zh-CN" altLang="en-US" dirty="0"/>
              <a:t>个常用的表示操作方式的动词：</a:t>
            </a:r>
            <a:r>
              <a:rPr lang="en-US" altLang="zh-CN" dirty="0">
                <a:solidFill>
                  <a:srgbClr val="C00000"/>
                </a:solidFill>
              </a:rPr>
              <a:t>GET</a:t>
            </a:r>
            <a:r>
              <a:rPr lang="zh-CN" altLang="en-US" dirty="0">
                <a:solidFill>
                  <a:srgbClr val="C00000"/>
                </a:solidFill>
              </a:rPr>
              <a:t>、</a:t>
            </a:r>
            <a:r>
              <a:rPr lang="en-US" altLang="zh-CN" dirty="0">
                <a:solidFill>
                  <a:srgbClr val="C00000"/>
                </a:solidFill>
              </a:rPr>
              <a:t>POST</a:t>
            </a:r>
            <a:r>
              <a:rPr lang="zh-CN" altLang="en-US" dirty="0">
                <a:solidFill>
                  <a:srgbClr val="C00000"/>
                </a:solidFill>
              </a:rPr>
              <a:t>、</a:t>
            </a:r>
            <a:r>
              <a:rPr lang="en-US" altLang="zh-CN" dirty="0">
                <a:solidFill>
                  <a:srgbClr val="C00000"/>
                </a:solidFill>
              </a:rPr>
              <a:t>PUT</a:t>
            </a:r>
            <a:r>
              <a:rPr lang="zh-CN" altLang="en-US" dirty="0">
                <a:solidFill>
                  <a:srgbClr val="C00000"/>
                </a:solidFill>
              </a:rPr>
              <a:t>、</a:t>
            </a:r>
            <a:r>
              <a:rPr lang="en-US" altLang="zh-CN" dirty="0">
                <a:solidFill>
                  <a:srgbClr val="C00000"/>
                </a:solidFill>
              </a:rPr>
              <a:t>DELETE</a:t>
            </a:r>
            <a:r>
              <a:rPr lang="zh-CN" altLang="en-US" dirty="0">
                <a:solidFill>
                  <a:srgbClr val="C00000"/>
                </a:solidFill>
              </a:rPr>
              <a:t>、</a:t>
            </a:r>
            <a:r>
              <a:rPr lang="en-US" altLang="zh-CN" dirty="0">
                <a:solidFill>
                  <a:srgbClr val="C00000"/>
                </a:solidFill>
              </a:rPr>
              <a:t>PATCH</a:t>
            </a:r>
            <a:r>
              <a:rPr lang="zh-CN" altLang="en-US" dirty="0"/>
              <a:t>。它们分别对应</a:t>
            </a:r>
            <a:r>
              <a:rPr lang="en-US" altLang="zh-CN" dirty="0"/>
              <a:t>5</a:t>
            </a:r>
            <a:r>
              <a:rPr lang="zh-CN" altLang="en-US" dirty="0"/>
              <a:t>种基本操作：</a:t>
            </a:r>
            <a:r>
              <a:rPr lang="en-US" altLang="zh-CN" dirty="0"/>
              <a:t>GET</a:t>
            </a:r>
            <a:r>
              <a:rPr lang="zh-CN" altLang="en-US" dirty="0"/>
              <a:t>用来获取资源，</a:t>
            </a:r>
            <a:r>
              <a:rPr lang="en-US" altLang="zh-CN" dirty="0"/>
              <a:t>POST</a:t>
            </a:r>
            <a:r>
              <a:rPr lang="zh-CN" altLang="en-US" dirty="0"/>
              <a:t>用来增加资源（也可以用于更新资源），</a:t>
            </a:r>
            <a:r>
              <a:rPr lang="en-US" altLang="zh-CN" dirty="0"/>
              <a:t>PUT</a:t>
            </a:r>
            <a:r>
              <a:rPr lang="zh-CN" altLang="en-US" dirty="0"/>
              <a:t>用来更新资源，</a:t>
            </a:r>
            <a:r>
              <a:rPr lang="en-US" altLang="zh-CN" dirty="0"/>
              <a:t>DELETE</a:t>
            </a:r>
            <a:r>
              <a:rPr lang="zh-CN" altLang="en-US" dirty="0"/>
              <a:t>用来删除资源，</a:t>
            </a:r>
            <a:r>
              <a:rPr lang="en-US" altLang="zh-CN" dirty="0"/>
              <a:t>PATCH</a:t>
            </a:r>
            <a:r>
              <a:rPr lang="zh-CN" altLang="en-US" dirty="0"/>
              <a:t>用来更新资源的部分属性。示例如下：</a:t>
            </a:r>
          </a:p>
        </p:txBody>
      </p:sp>
      <p:sp>
        <p:nvSpPr>
          <p:cNvPr id="4" name="灯片编号占位符 3">
            <a:extLst>
              <a:ext uri="{FF2B5EF4-FFF2-40B4-BE49-F238E27FC236}">
                <a16:creationId xmlns:a16="http://schemas.microsoft.com/office/drawing/2014/main" id="{086A4801-FD0F-40A3-B05B-C7584981AF03}"/>
              </a:ext>
            </a:extLst>
          </p:cNvPr>
          <p:cNvSpPr>
            <a:spLocks noGrp="1"/>
          </p:cNvSpPr>
          <p:nvPr>
            <p:ph type="sldNum" sz="quarter" idx="12"/>
          </p:nvPr>
        </p:nvSpPr>
        <p:spPr/>
        <p:txBody>
          <a:bodyPr/>
          <a:lstStyle/>
          <a:p>
            <a:fld id="{8D4D1E41-7A09-AB4A-A4E1-09765ADA2698}" type="slidenum">
              <a:rPr kumimoji="1" lang="zh-CN" altLang="en-US" smtClean="0"/>
              <a:pPr/>
              <a:t>91</a:t>
            </a:fld>
            <a:endParaRPr kumimoji="1" lang="zh-CN" altLang="en-US" dirty="0"/>
          </a:p>
        </p:txBody>
      </p:sp>
      <p:sp>
        <p:nvSpPr>
          <p:cNvPr id="5" name="文本框 4">
            <a:extLst>
              <a:ext uri="{FF2B5EF4-FFF2-40B4-BE49-F238E27FC236}">
                <a16:creationId xmlns:a16="http://schemas.microsoft.com/office/drawing/2014/main" id="{A6C8BC49-66A4-4BEA-BB75-ACF12951C70B}"/>
              </a:ext>
            </a:extLst>
          </p:cNvPr>
          <p:cNvSpPr txBox="1"/>
          <p:nvPr/>
        </p:nvSpPr>
        <p:spPr>
          <a:xfrm>
            <a:off x="1307508" y="3826138"/>
            <a:ext cx="5607585" cy="2308324"/>
          </a:xfrm>
          <a:prstGeom prst="rect">
            <a:avLst/>
          </a:prstGeom>
          <a:noFill/>
          <a:ln>
            <a:solidFill>
              <a:srgbClr val="C00000"/>
            </a:solidFill>
          </a:ln>
        </p:spPr>
        <p:txBody>
          <a:bodyPr wrap="square" rtlCol="0">
            <a:spAutoFit/>
          </a:bodyPr>
          <a:lstStyle/>
          <a:p>
            <a:r>
              <a:rPr lang="en-US" altLang="zh-CN" dirty="0"/>
              <a:t>1</a:t>
            </a:r>
            <a:r>
              <a:rPr lang="zh-CN" altLang="en-US" dirty="0"/>
              <a:t>）新增用户</a:t>
            </a:r>
          </a:p>
          <a:p>
            <a:r>
              <a:rPr lang="en-US" altLang="zh-CN" dirty="0"/>
              <a:t>POST http://localhost:8080/api/v1.0/user</a:t>
            </a:r>
          </a:p>
          <a:p>
            <a:r>
              <a:rPr lang="en-US" altLang="zh-CN" dirty="0"/>
              <a:t>2</a:t>
            </a:r>
            <a:r>
              <a:rPr lang="zh-CN" altLang="en-US" dirty="0"/>
              <a:t>）查询</a:t>
            </a:r>
            <a:r>
              <a:rPr lang="en-US" altLang="zh-CN" dirty="0"/>
              <a:t>id</a:t>
            </a:r>
            <a:r>
              <a:rPr lang="zh-CN" altLang="en-US" dirty="0"/>
              <a:t>为</a:t>
            </a:r>
            <a:r>
              <a:rPr lang="en-US" altLang="zh-CN" dirty="0"/>
              <a:t>123</a:t>
            </a:r>
            <a:r>
              <a:rPr lang="zh-CN" altLang="en-US" dirty="0"/>
              <a:t>的用户</a:t>
            </a:r>
          </a:p>
          <a:p>
            <a:r>
              <a:rPr lang="en-US" altLang="zh-CN" dirty="0"/>
              <a:t>GET http://localhost:8080/api/v1.0/user/123</a:t>
            </a:r>
          </a:p>
          <a:p>
            <a:r>
              <a:rPr lang="en-US" altLang="zh-CN" dirty="0"/>
              <a:t>3</a:t>
            </a:r>
            <a:r>
              <a:rPr lang="zh-CN" altLang="en-US" dirty="0"/>
              <a:t>）更新</a:t>
            </a:r>
            <a:r>
              <a:rPr lang="en-US" altLang="zh-CN" dirty="0"/>
              <a:t>id</a:t>
            </a:r>
            <a:r>
              <a:rPr lang="zh-CN" altLang="en-US" dirty="0"/>
              <a:t>为</a:t>
            </a:r>
            <a:r>
              <a:rPr lang="en-US" altLang="zh-CN" dirty="0"/>
              <a:t>123</a:t>
            </a:r>
            <a:r>
              <a:rPr lang="zh-CN" altLang="en-US" dirty="0"/>
              <a:t>的用户</a:t>
            </a:r>
          </a:p>
          <a:p>
            <a:r>
              <a:rPr lang="en-US" altLang="zh-CN" dirty="0"/>
              <a:t>PUT http://localhost:8080/api/v1.0/user/123</a:t>
            </a:r>
          </a:p>
          <a:p>
            <a:r>
              <a:rPr lang="en-US" altLang="zh-CN" dirty="0"/>
              <a:t>4</a:t>
            </a:r>
            <a:r>
              <a:rPr lang="zh-CN" altLang="en-US" dirty="0"/>
              <a:t>）删除</a:t>
            </a:r>
            <a:r>
              <a:rPr lang="en-US" altLang="zh-CN" dirty="0"/>
              <a:t>id</a:t>
            </a:r>
            <a:r>
              <a:rPr lang="zh-CN" altLang="en-US" dirty="0"/>
              <a:t>为</a:t>
            </a:r>
            <a:r>
              <a:rPr lang="en-US" altLang="zh-CN" dirty="0"/>
              <a:t>123</a:t>
            </a:r>
            <a:r>
              <a:rPr lang="zh-CN" altLang="en-US" dirty="0"/>
              <a:t>的用户</a:t>
            </a:r>
          </a:p>
          <a:p>
            <a:r>
              <a:rPr lang="en-US" altLang="zh-CN" dirty="0"/>
              <a:t>DELETE http://localhost:8080/api/v1.0/user/123</a:t>
            </a:r>
          </a:p>
        </p:txBody>
      </p:sp>
    </p:spTree>
    <p:extLst>
      <p:ext uri="{BB962C8B-B14F-4D97-AF65-F5344CB8AC3E}">
        <p14:creationId xmlns:p14="http://schemas.microsoft.com/office/powerpoint/2010/main" val="22919157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7CE056-434D-4B5D-8C0F-DB27DBE3B0F0}"/>
              </a:ext>
            </a:extLst>
          </p:cNvPr>
          <p:cNvSpPr>
            <a:spLocks noGrp="1"/>
          </p:cNvSpPr>
          <p:nvPr>
            <p:ph type="title"/>
          </p:nvPr>
        </p:nvSpPr>
        <p:spPr/>
        <p:txBody>
          <a:bodyPr/>
          <a:lstStyle/>
          <a:p>
            <a:r>
              <a:rPr lang="en-US" altLang="zh-CN" dirty="0"/>
              <a:t>5</a:t>
            </a:r>
            <a:r>
              <a:rPr lang="zh-CN" altLang="en-US" dirty="0"/>
              <a:t>．确定</a:t>
            </a:r>
            <a:r>
              <a:rPr lang="en-US" altLang="zh-CN" dirty="0"/>
              <a:t>HTTP Status</a:t>
            </a:r>
            <a:endParaRPr lang="zh-CN" altLang="en-US" dirty="0"/>
          </a:p>
        </p:txBody>
      </p:sp>
      <p:sp>
        <p:nvSpPr>
          <p:cNvPr id="4" name="灯片编号占位符 3">
            <a:extLst>
              <a:ext uri="{FF2B5EF4-FFF2-40B4-BE49-F238E27FC236}">
                <a16:creationId xmlns:a16="http://schemas.microsoft.com/office/drawing/2014/main" id="{06205CF8-A2DA-4B4A-8BC6-63097E50539C}"/>
              </a:ext>
            </a:extLst>
          </p:cNvPr>
          <p:cNvSpPr>
            <a:spLocks noGrp="1"/>
          </p:cNvSpPr>
          <p:nvPr>
            <p:ph type="sldNum" sz="quarter" idx="12"/>
          </p:nvPr>
        </p:nvSpPr>
        <p:spPr/>
        <p:txBody>
          <a:bodyPr/>
          <a:lstStyle/>
          <a:p>
            <a:fld id="{8D4D1E41-7A09-AB4A-A4E1-09765ADA2698}" type="slidenum">
              <a:rPr kumimoji="1" lang="zh-CN" altLang="en-US" smtClean="0"/>
              <a:pPr/>
              <a:t>92</a:t>
            </a:fld>
            <a:endParaRPr kumimoji="1" lang="zh-CN" altLang="en-US" dirty="0"/>
          </a:p>
        </p:txBody>
      </p:sp>
      <p:sp>
        <p:nvSpPr>
          <p:cNvPr id="5" name="文本框 4">
            <a:extLst>
              <a:ext uri="{FF2B5EF4-FFF2-40B4-BE49-F238E27FC236}">
                <a16:creationId xmlns:a16="http://schemas.microsoft.com/office/drawing/2014/main" id="{D2EB9991-7E5F-4D79-8A73-B39226F9724B}"/>
              </a:ext>
            </a:extLst>
          </p:cNvPr>
          <p:cNvSpPr txBox="1"/>
          <p:nvPr/>
        </p:nvSpPr>
        <p:spPr>
          <a:xfrm>
            <a:off x="1178805" y="1399142"/>
            <a:ext cx="9144000" cy="5093732"/>
          </a:xfrm>
          <a:prstGeom prst="rect">
            <a:avLst/>
          </a:prstGeom>
          <a:noFill/>
          <a:ln>
            <a:solidFill>
              <a:srgbClr val="C00000"/>
            </a:solidFill>
          </a:ln>
        </p:spPr>
        <p:txBody>
          <a:bodyPr wrap="square" rtlCol="0">
            <a:spAutoFit/>
          </a:bodyPr>
          <a:lstStyle/>
          <a:p>
            <a:pPr indent="266700" algn="just"/>
            <a:r>
              <a:rPr lang="zh-CN" altLang="zh-CN" sz="1800" kern="100" dirty="0">
                <a:effectLst/>
                <a:latin typeface="Times New Roman" panose="02020603050405020304" pitchFamily="18" charset="0"/>
                <a:ea typeface="宋体" panose="02010600030101010101" pitchFamily="2" charset="-122"/>
              </a:rPr>
              <a:t>服务器向用户返回的状态码和提示信息，常用的如下：</a:t>
            </a:r>
          </a:p>
          <a:p>
            <a:pPr indent="266700" algn="just"/>
            <a:r>
              <a:rPr lang="de-DE" altLang="zh-CN" sz="1800" kern="100" dirty="0">
                <a:solidFill>
                  <a:srgbClr val="C00000"/>
                </a:solidFill>
                <a:effectLst/>
                <a:latin typeface="Times New Roman" panose="02020603050405020304" pitchFamily="18" charset="0"/>
                <a:ea typeface="宋体" panose="02010600030101010101" pitchFamily="2" charset="-122"/>
              </a:rPr>
              <a:t>1</a:t>
            </a:r>
            <a:r>
              <a:rPr lang="zh-CN" altLang="zh-CN" sz="1800" kern="100" dirty="0">
                <a:solidFill>
                  <a:srgbClr val="C00000"/>
                </a:solidFill>
                <a:effectLst/>
                <a:latin typeface="Times New Roman" panose="02020603050405020304" pitchFamily="18" charset="0"/>
                <a:ea typeface="宋体" panose="02010600030101010101" pitchFamily="2" charset="-122"/>
              </a:rPr>
              <a:t>）</a:t>
            </a:r>
            <a:r>
              <a:rPr lang="de-DE" altLang="zh-CN" sz="1800" kern="100" dirty="0">
                <a:solidFill>
                  <a:srgbClr val="C00000"/>
                </a:solidFill>
                <a:effectLst/>
                <a:latin typeface="Times New Roman" panose="02020603050405020304" pitchFamily="18" charset="0"/>
                <a:ea typeface="宋体" panose="02010600030101010101" pitchFamily="2" charset="-122"/>
              </a:rPr>
              <a:t>200 OK - [GET]</a:t>
            </a:r>
            <a:r>
              <a:rPr lang="zh-CN" altLang="zh-CN" sz="1800" kern="100" dirty="0">
                <a:effectLst/>
                <a:latin typeface="Times New Roman" panose="02020603050405020304" pitchFamily="18" charset="0"/>
                <a:ea typeface="宋体" panose="02010600030101010101" pitchFamily="2" charset="-122"/>
              </a:rPr>
              <a:t>：服务器成功返回用户请求的数据。</a:t>
            </a:r>
          </a:p>
          <a:p>
            <a:pPr indent="266700" algn="just"/>
            <a:r>
              <a:rPr lang="de-DE" altLang="zh-CN" sz="1800" kern="100" dirty="0">
                <a:solidFill>
                  <a:srgbClr val="C00000"/>
                </a:solidFill>
                <a:effectLst/>
                <a:latin typeface="Times New Roman" panose="02020603050405020304" pitchFamily="18" charset="0"/>
                <a:ea typeface="宋体" panose="02010600030101010101" pitchFamily="2" charset="-122"/>
              </a:rPr>
              <a:t>2</a:t>
            </a:r>
            <a:r>
              <a:rPr lang="zh-CN" altLang="zh-CN" sz="1800" kern="100" dirty="0">
                <a:solidFill>
                  <a:srgbClr val="C00000"/>
                </a:solidFill>
                <a:effectLst/>
                <a:latin typeface="Times New Roman" panose="02020603050405020304" pitchFamily="18" charset="0"/>
                <a:ea typeface="宋体" panose="02010600030101010101" pitchFamily="2" charset="-122"/>
              </a:rPr>
              <a:t>）</a:t>
            </a:r>
            <a:r>
              <a:rPr lang="de-DE" altLang="zh-CN" sz="1800" kern="100" dirty="0">
                <a:solidFill>
                  <a:srgbClr val="C00000"/>
                </a:solidFill>
                <a:effectLst/>
                <a:latin typeface="Times New Roman" panose="02020603050405020304" pitchFamily="18" charset="0"/>
                <a:ea typeface="宋体" panose="02010600030101010101" pitchFamily="2" charset="-122"/>
              </a:rPr>
              <a:t>201 CREATED - [POST/PUT/PATCH]</a:t>
            </a:r>
            <a:r>
              <a:rPr lang="zh-CN" altLang="zh-CN" sz="1800" kern="100" dirty="0">
                <a:effectLst/>
                <a:latin typeface="Times New Roman" panose="02020603050405020304" pitchFamily="18" charset="0"/>
                <a:ea typeface="宋体" panose="02010600030101010101" pitchFamily="2" charset="-122"/>
              </a:rPr>
              <a:t>：用户新建或修改数据成功。</a:t>
            </a:r>
          </a:p>
          <a:p>
            <a:pPr indent="266700" algn="just"/>
            <a:r>
              <a:rPr lang="de-DE" altLang="zh-CN" sz="1800" kern="100" dirty="0">
                <a:solidFill>
                  <a:srgbClr val="C00000"/>
                </a:solidFill>
                <a:effectLst/>
                <a:latin typeface="Times New Roman" panose="02020603050405020304" pitchFamily="18" charset="0"/>
                <a:ea typeface="宋体" panose="02010600030101010101" pitchFamily="2" charset="-122"/>
              </a:rPr>
              <a:t>3</a:t>
            </a:r>
            <a:r>
              <a:rPr lang="zh-CN" altLang="zh-CN" sz="1800" kern="100" dirty="0">
                <a:solidFill>
                  <a:srgbClr val="C00000"/>
                </a:solidFill>
                <a:effectLst/>
                <a:latin typeface="Times New Roman" panose="02020603050405020304" pitchFamily="18" charset="0"/>
                <a:ea typeface="宋体" panose="02010600030101010101" pitchFamily="2" charset="-122"/>
              </a:rPr>
              <a:t>）</a:t>
            </a:r>
            <a:r>
              <a:rPr lang="de-DE" altLang="zh-CN" sz="1800" kern="100" dirty="0">
                <a:solidFill>
                  <a:srgbClr val="C00000"/>
                </a:solidFill>
                <a:effectLst/>
                <a:latin typeface="Times New Roman" panose="02020603050405020304" pitchFamily="18" charset="0"/>
                <a:ea typeface="宋体" panose="02010600030101010101" pitchFamily="2" charset="-122"/>
              </a:rPr>
              <a:t>202 Accepted - [*]</a:t>
            </a:r>
            <a:r>
              <a:rPr lang="zh-CN" altLang="zh-CN" sz="1800" kern="100" dirty="0">
                <a:effectLst/>
                <a:latin typeface="Times New Roman" panose="02020603050405020304" pitchFamily="18" charset="0"/>
                <a:ea typeface="宋体" panose="02010600030101010101" pitchFamily="2" charset="-122"/>
              </a:rPr>
              <a:t>：表示一个请求已经进入后台排队（异步任务）。</a:t>
            </a:r>
          </a:p>
          <a:p>
            <a:pPr indent="266700" algn="just"/>
            <a:r>
              <a:rPr lang="de-DE" altLang="zh-CN" sz="1800" kern="100" dirty="0">
                <a:solidFill>
                  <a:srgbClr val="C00000"/>
                </a:solidFill>
                <a:effectLst/>
                <a:latin typeface="Times New Roman" panose="02020603050405020304" pitchFamily="18" charset="0"/>
                <a:ea typeface="宋体" panose="02010600030101010101" pitchFamily="2" charset="-122"/>
              </a:rPr>
              <a:t>4</a:t>
            </a:r>
            <a:r>
              <a:rPr lang="zh-CN" altLang="zh-CN" sz="1800" kern="100" dirty="0">
                <a:solidFill>
                  <a:srgbClr val="C00000"/>
                </a:solidFill>
                <a:effectLst/>
                <a:latin typeface="Times New Roman" panose="02020603050405020304" pitchFamily="18" charset="0"/>
                <a:ea typeface="宋体" panose="02010600030101010101" pitchFamily="2" charset="-122"/>
              </a:rPr>
              <a:t>）</a:t>
            </a:r>
            <a:r>
              <a:rPr lang="de-DE" altLang="zh-CN" sz="1800" kern="100" dirty="0">
                <a:solidFill>
                  <a:srgbClr val="C00000"/>
                </a:solidFill>
                <a:effectLst/>
                <a:latin typeface="Times New Roman" panose="02020603050405020304" pitchFamily="18" charset="0"/>
                <a:ea typeface="宋体" panose="02010600030101010101" pitchFamily="2" charset="-122"/>
              </a:rPr>
              <a:t>204 NO CONTENT - [DELETE]</a:t>
            </a:r>
            <a:r>
              <a:rPr lang="zh-CN" altLang="zh-CN" sz="1800" kern="100" dirty="0">
                <a:effectLst/>
                <a:latin typeface="Times New Roman" panose="02020603050405020304" pitchFamily="18" charset="0"/>
                <a:ea typeface="宋体" panose="02010600030101010101" pitchFamily="2" charset="-122"/>
              </a:rPr>
              <a:t>：用户删除数据成功。</a:t>
            </a:r>
          </a:p>
          <a:p>
            <a:pPr indent="266700" algn="just"/>
            <a:r>
              <a:rPr lang="de-DE" altLang="zh-CN" sz="1800" kern="100" dirty="0">
                <a:solidFill>
                  <a:srgbClr val="C00000"/>
                </a:solidFill>
                <a:effectLst/>
                <a:latin typeface="Times New Roman" panose="02020603050405020304" pitchFamily="18" charset="0"/>
                <a:ea typeface="宋体" panose="02010600030101010101" pitchFamily="2" charset="-122"/>
              </a:rPr>
              <a:t>5</a:t>
            </a:r>
            <a:r>
              <a:rPr lang="zh-CN" altLang="zh-CN" sz="1800" kern="100" dirty="0">
                <a:solidFill>
                  <a:srgbClr val="C00000"/>
                </a:solidFill>
                <a:effectLst/>
                <a:latin typeface="Times New Roman" panose="02020603050405020304" pitchFamily="18" charset="0"/>
                <a:ea typeface="宋体" panose="02010600030101010101" pitchFamily="2" charset="-122"/>
              </a:rPr>
              <a:t>）</a:t>
            </a:r>
            <a:r>
              <a:rPr lang="de-DE" altLang="zh-CN" sz="1800" kern="100" dirty="0">
                <a:solidFill>
                  <a:srgbClr val="C00000"/>
                </a:solidFill>
                <a:effectLst/>
                <a:latin typeface="Times New Roman" panose="02020603050405020304" pitchFamily="18" charset="0"/>
                <a:ea typeface="宋体" panose="02010600030101010101" pitchFamily="2" charset="-122"/>
              </a:rPr>
              <a:t>400 INVALID REQUEST - [POST/PUT/PATCH]</a:t>
            </a:r>
            <a:r>
              <a:rPr lang="zh-CN" altLang="zh-CN" sz="1800" kern="100" dirty="0">
                <a:effectLst/>
                <a:latin typeface="Times New Roman" panose="02020603050405020304" pitchFamily="18" charset="0"/>
                <a:ea typeface="宋体" panose="02010600030101010101" pitchFamily="2" charset="-122"/>
              </a:rPr>
              <a:t>：用户发出的请求有错误，服务器没有进行新建或修改数据的操作。</a:t>
            </a:r>
          </a:p>
          <a:p>
            <a:pPr indent="266700" algn="just"/>
            <a:r>
              <a:rPr lang="de-DE" altLang="zh-CN" sz="1800" kern="100" dirty="0">
                <a:solidFill>
                  <a:srgbClr val="C00000"/>
                </a:solidFill>
                <a:effectLst/>
                <a:latin typeface="Times New Roman" panose="02020603050405020304" pitchFamily="18" charset="0"/>
                <a:ea typeface="宋体" panose="02010600030101010101" pitchFamily="2" charset="-122"/>
              </a:rPr>
              <a:t>6</a:t>
            </a:r>
            <a:r>
              <a:rPr lang="zh-CN" altLang="zh-CN" sz="1800" kern="100" dirty="0">
                <a:solidFill>
                  <a:srgbClr val="C00000"/>
                </a:solidFill>
                <a:effectLst/>
                <a:latin typeface="Times New Roman" panose="02020603050405020304" pitchFamily="18" charset="0"/>
                <a:ea typeface="宋体" panose="02010600030101010101" pitchFamily="2" charset="-122"/>
              </a:rPr>
              <a:t>）</a:t>
            </a:r>
            <a:r>
              <a:rPr lang="de-DE" altLang="zh-CN" sz="1800" kern="100" dirty="0">
                <a:solidFill>
                  <a:srgbClr val="C00000"/>
                </a:solidFill>
                <a:effectLst/>
                <a:latin typeface="Times New Roman" panose="02020603050405020304" pitchFamily="18" charset="0"/>
                <a:ea typeface="宋体" panose="02010600030101010101" pitchFamily="2" charset="-122"/>
              </a:rPr>
              <a:t>401 Unauthorized - [*]</a:t>
            </a:r>
            <a:r>
              <a:rPr lang="zh-CN" altLang="zh-CN" sz="1800" kern="100" dirty="0">
                <a:effectLst/>
                <a:latin typeface="Times New Roman" panose="02020603050405020304" pitchFamily="18" charset="0"/>
                <a:ea typeface="宋体" panose="02010600030101010101" pitchFamily="2" charset="-122"/>
              </a:rPr>
              <a:t>：表示用户没有权限（令牌、用户名、密码错误）。</a:t>
            </a:r>
          </a:p>
          <a:p>
            <a:pPr indent="266700" algn="just"/>
            <a:r>
              <a:rPr lang="de-DE" altLang="zh-CN" sz="1800" kern="100" dirty="0">
                <a:solidFill>
                  <a:srgbClr val="C00000"/>
                </a:solidFill>
                <a:effectLst/>
                <a:latin typeface="Times New Roman" panose="02020603050405020304" pitchFamily="18" charset="0"/>
                <a:ea typeface="宋体" panose="02010600030101010101" pitchFamily="2" charset="-122"/>
              </a:rPr>
              <a:t>7</a:t>
            </a:r>
            <a:r>
              <a:rPr lang="zh-CN" altLang="zh-CN" sz="1800" kern="100" dirty="0">
                <a:solidFill>
                  <a:srgbClr val="C00000"/>
                </a:solidFill>
                <a:effectLst/>
                <a:latin typeface="Times New Roman" panose="02020603050405020304" pitchFamily="18" charset="0"/>
                <a:ea typeface="宋体" panose="02010600030101010101" pitchFamily="2" charset="-122"/>
              </a:rPr>
              <a:t>）</a:t>
            </a:r>
            <a:r>
              <a:rPr lang="de-DE" altLang="zh-CN" sz="1800" kern="100" dirty="0">
                <a:solidFill>
                  <a:srgbClr val="C00000"/>
                </a:solidFill>
                <a:effectLst/>
                <a:latin typeface="Times New Roman" panose="02020603050405020304" pitchFamily="18" charset="0"/>
                <a:ea typeface="宋体" panose="02010600030101010101" pitchFamily="2" charset="-122"/>
              </a:rPr>
              <a:t>403 Forbidden - [*] </a:t>
            </a:r>
            <a:r>
              <a:rPr lang="zh-CN" altLang="zh-CN" sz="1800" kern="100" dirty="0">
                <a:effectLst/>
                <a:latin typeface="Times New Roman" panose="02020603050405020304" pitchFamily="18" charset="0"/>
                <a:ea typeface="宋体" panose="02010600030101010101" pitchFamily="2" charset="-122"/>
              </a:rPr>
              <a:t>表示用户得到授权（与</a:t>
            </a:r>
            <a:r>
              <a:rPr lang="de-DE" altLang="zh-CN" sz="1800" kern="100" dirty="0">
                <a:effectLst/>
                <a:latin typeface="Times New Roman" panose="02020603050405020304" pitchFamily="18" charset="0"/>
                <a:ea typeface="宋体" panose="02010600030101010101" pitchFamily="2" charset="-122"/>
              </a:rPr>
              <a:t>401</a:t>
            </a:r>
            <a:r>
              <a:rPr lang="zh-CN" altLang="zh-CN" sz="1800" kern="100" dirty="0">
                <a:effectLst/>
                <a:latin typeface="Times New Roman" panose="02020603050405020304" pitchFamily="18" charset="0"/>
                <a:ea typeface="宋体" panose="02010600030101010101" pitchFamily="2" charset="-122"/>
              </a:rPr>
              <a:t>错误相对），但是访问是被禁止的。</a:t>
            </a:r>
          </a:p>
          <a:p>
            <a:pPr indent="266700" algn="just"/>
            <a:r>
              <a:rPr lang="de-DE" altLang="zh-CN" sz="1800" kern="100" dirty="0">
                <a:solidFill>
                  <a:srgbClr val="C00000"/>
                </a:solidFill>
                <a:effectLst/>
                <a:latin typeface="Times New Roman" panose="02020603050405020304" pitchFamily="18" charset="0"/>
                <a:ea typeface="宋体" panose="02010600030101010101" pitchFamily="2" charset="-122"/>
              </a:rPr>
              <a:t>8</a:t>
            </a:r>
            <a:r>
              <a:rPr lang="zh-CN" altLang="zh-CN" sz="1800" kern="100" dirty="0">
                <a:solidFill>
                  <a:srgbClr val="C00000"/>
                </a:solidFill>
                <a:effectLst/>
                <a:latin typeface="Times New Roman" panose="02020603050405020304" pitchFamily="18" charset="0"/>
                <a:ea typeface="宋体" panose="02010600030101010101" pitchFamily="2" charset="-122"/>
              </a:rPr>
              <a:t>）</a:t>
            </a:r>
            <a:r>
              <a:rPr lang="de-DE" altLang="zh-CN" sz="1800" kern="100" dirty="0">
                <a:solidFill>
                  <a:srgbClr val="C00000"/>
                </a:solidFill>
                <a:effectLst/>
                <a:latin typeface="Times New Roman" panose="02020603050405020304" pitchFamily="18" charset="0"/>
                <a:ea typeface="宋体" panose="02010600030101010101" pitchFamily="2" charset="-122"/>
              </a:rPr>
              <a:t>404 NOT FOUND - [*]</a:t>
            </a:r>
            <a:r>
              <a:rPr lang="zh-CN" altLang="zh-CN" sz="1800" kern="100" dirty="0">
                <a:effectLst/>
                <a:latin typeface="Times New Roman" panose="02020603050405020304" pitchFamily="18" charset="0"/>
                <a:ea typeface="宋体" panose="02010600030101010101" pitchFamily="2" charset="-122"/>
              </a:rPr>
              <a:t>：用户发出的请求针对的是不存在的记录，服务器没有进行操作。</a:t>
            </a:r>
          </a:p>
          <a:p>
            <a:pPr indent="266700" algn="just"/>
            <a:r>
              <a:rPr lang="de-DE" altLang="zh-CN" sz="1800" kern="100" dirty="0">
                <a:solidFill>
                  <a:srgbClr val="C00000"/>
                </a:solidFill>
                <a:effectLst/>
                <a:latin typeface="Times New Roman" panose="02020603050405020304" pitchFamily="18" charset="0"/>
                <a:ea typeface="宋体" panose="02010600030101010101" pitchFamily="2" charset="-122"/>
              </a:rPr>
              <a:t>9</a:t>
            </a:r>
            <a:r>
              <a:rPr lang="zh-CN" altLang="zh-CN" sz="1800" kern="100" dirty="0">
                <a:solidFill>
                  <a:srgbClr val="C00000"/>
                </a:solidFill>
                <a:effectLst/>
                <a:latin typeface="Times New Roman" panose="02020603050405020304" pitchFamily="18" charset="0"/>
                <a:ea typeface="宋体" panose="02010600030101010101" pitchFamily="2" charset="-122"/>
              </a:rPr>
              <a:t>）</a:t>
            </a:r>
            <a:r>
              <a:rPr lang="de-DE" altLang="zh-CN" sz="1800" kern="100" dirty="0">
                <a:solidFill>
                  <a:srgbClr val="C00000"/>
                </a:solidFill>
                <a:effectLst/>
                <a:latin typeface="Times New Roman" panose="02020603050405020304" pitchFamily="18" charset="0"/>
                <a:ea typeface="宋体" panose="02010600030101010101" pitchFamily="2" charset="-122"/>
              </a:rPr>
              <a:t>406 Not Acceptable - [GET]</a:t>
            </a:r>
            <a:r>
              <a:rPr lang="zh-CN" altLang="zh-CN" sz="1800" kern="100" dirty="0">
                <a:effectLst/>
                <a:latin typeface="Times New Roman" panose="02020603050405020304" pitchFamily="18" charset="0"/>
                <a:ea typeface="宋体" panose="02010600030101010101" pitchFamily="2" charset="-122"/>
              </a:rPr>
              <a:t>：用户请求的格式不可得（比如用户请求</a:t>
            </a:r>
            <a:r>
              <a:rPr lang="de-DE" altLang="zh-CN" sz="1800" kern="100" dirty="0">
                <a:effectLst/>
                <a:latin typeface="Times New Roman" panose="02020603050405020304" pitchFamily="18" charset="0"/>
                <a:ea typeface="宋体" panose="02010600030101010101" pitchFamily="2" charset="-122"/>
              </a:rPr>
              <a:t>JSON</a:t>
            </a:r>
            <a:r>
              <a:rPr lang="zh-CN" altLang="zh-CN" sz="1800" kern="100" dirty="0">
                <a:effectLst/>
                <a:latin typeface="Times New Roman" panose="02020603050405020304" pitchFamily="18" charset="0"/>
                <a:ea typeface="宋体" panose="02010600030101010101" pitchFamily="2" charset="-122"/>
              </a:rPr>
              <a:t>格式，但是只有</a:t>
            </a:r>
            <a:r>
              <a:rPr lang="de-DE" altLang="zh-CN" sz="1800" kern="100" dirty="0">
                <a:effectLst/>
                <a:latin typeface="Times New Roman" panose="02020603050405020304" pitchFamily="18" charset="0"/>
                <a:ea typeface="宋体" panose="02010600030101010101" pitchFamily="2" charset="-122"/>
              </a:rPr>
              <a:t>XML</a:t>
            </a:r>
            <a:r>
              <a:rPr lang="zh-CN" altLang="zh-CN" sz="1800" kern="100" dirty="0">
                <a:effectLst/>
                <a:latin typeface="Times New Roman" panose="02020603050405020304" pitchFamily="18" charset="0"/>
                <a:ea typeface="宋体" panose="02010600030101010101" pitchFamily="2" charset="-122"/>
              </a:rPr>
              <a:t>格式）。</a:t>
            </a:r>
          </a:p>
          <a:p>
            <a:pPr indent="266700" algn="just"/>
            <a:r>
              <a:rPr lang="de-DE" altLang="zh-CN" sz="1800" kern="100" dirty="0">
                <a:solidFill>
                  <a:srgbClr val="C00000"/>
                </a:solidFill>
                <a:effectLst/>
                <a:latin typeface="Times New Roman" panose="02020603050405020304" pitchFamily="18" charset="0"/>
                <a:ea typeface="宋体" panose="02010600030101010101" pitchFamily="2" charset="-122"/>
              </a:rPr>
              <a:t>10</a:t>
            </a:r>
            <a:r>
              <a:rPr lang="zh-CN" altLang="zh-CN" sz="1800" kern="100" dirty="0">
                <a:solidFill>
                  <a:srgbClr val="C00000"/>
                </a:solidFill>
                <a:effectLst/>
                <a:latin typeface="Times New Roman" panose="02020603050405020304" pitchFamily="18" charset="0"/>
                <a:ea typeface="宋体" panose="02010600030101010101" pitchFamily="2" charset="-122"/>
              </a:rPr>
              <a:t>）</a:t>
            </a:r>
            <a:r>
              <a:rPr lang="de-DE" altLang="zh-CN" sz="1800" kern="100" dirty="0">
                <a:solidFill>
                  <a:srgbClr val="C00000"/>
                </a:solidFill>
                <a:effectLst/>
                <a:latin typeface="Times New Roman" panose="02020603050405020304" pitchFamily="18" charset="0"/>
                <a:ea typeface="宋体" panose="02010600030101010101" pitchFamily="2" charset="-122"/>
              </a:rPr>
              <a:t>410 Gone -[GET]</a:t>
            </a:r>
            <a:r>
              <a:rPr lang="zh-CN" altLang="zh-CN" sz="1800" kern="100" dirty="0">
                <a:effectLst/>
                <a:latin typeface="Times New Roman" panose="02020603050405020304" pitchFamily="18" charset="0"/>
                <a:ea typeface="宋体" panose="02010600030101010101" pitchFamily="2" charset="-122"/>
              </a:rPr>
              <a:t>：用户请求的资源被永久删除，且不会再得到的。</a:t>
            </a:r>
          </a:p>
          <a:p>
            <a:pPr indent="266700" algn="just"/>
            <a:r>
              <a:rPr lang="de-DE" altLang="zh-CN" sz="1800" kern="100" dirty="0">
                <a:solidFill>
                  <a:srgbClr val="C00000"/>
                </a:solidFill>
                <a:effectLst/>
                <a:latin typeface="Times New Roman" panose="02020603050405020304" pitchFamily="18" charset="0"/>
                <a:ea typeface="宋体" panose="02010600030101010101" pitchFamily="2" charset="-122"/>
              </a:rPr>
              <a:t>11</a:t>
            </a:r>
            <a:r>
              <a:rPr lang="zh-CN" altLang="zh-CN" sz="1800" kern="100" dirty="0">
                <a:solidFill>
                  <a:srgbClr val="C00000"/>
                </a:solidFill>
                <a:effectLst/>
                <a:latin typeface="Times New Roman" panose="02020603050405020304" pitchFamily="18" charset="0"/>
                <a:ea typeface="宋体" panose="02010600030101010101" pitchFamily="2" charset="-122"/>
              </a:rPr>
              <a:t>）</a:t>
            </a:r>
            <a:r>
              <a:rPr lang="de-DE" altLang="zh-CN" sz="1800" kern="100" dirty="0">
                <a:solidFill>
                  <a:srgbClr val="C00000"/>
                </a:solidFill>
                <a:effectLst/>
                <a:latin typeface="Times New Roman" panose="02020603050405020304" pitchFamily="18" charset="0"/>
                <a:ea typeface="宋体" panose="02010600030101010101" pitchFamily="2" charset="-122"/>
              </a:rPr>
              <a:t>422 Unprocesable entity - [POST/PUT/PATCH]</a:t>
            </a:r>
            <a:r>
              <a:rPr lang="zh-CN" altLang="zh-CN" sz="1800" kern="100" dirty="0">
                <a:effectLst/>
                <a:latin typeface="Times New Roman" panose="02020603050405020304" pitchFamily="18" charset="0"/>
                <a:ea typeface="宋体" panose="02010600030101010101" pitchFamily="2" charset="-122"/>
              </a:rPr>
              <a:t>：当创建一个对象时，发生一个验证错误。</a:t>
            </a:r>
          </a:p>
          <a:p>
            <a:r>
              <a:rPr lang="de-DE" altLang="zh-CN" sz="1800" kern="100" dirty="0">
                <a:effectLst/>
                <a:latin typeface="Times New Roman" panose="02020603050405020304" pitchFamily="18" charset="0"/>
                <a:ea typeface="宋体" panose="02010600030101010101" pitchFamily="2" charset="-122"/>
              </a:rPr>
              <a:t>    </a:t>
            </a:r>
            <a:r>
              <a:rPr lang="de-DE" altLang="zh-CN" sz="1800" kern="100" dirty="0">
                <a:solidFill>
                  <a:srgbClr val="C00000"/>
                </a:solidFill>
                <a:effectLst/>
                <a:latin typeface="Times New Roman" panose="02020603050405020304" pitchFamily="18" charset="0"/>
                <a:ea typeface="宋体" panose="02010600030101010101" pitchFamily="2" charset="-122"/>
              </a:rPr>
              <a:t>12</a:t>
            </a:r>
            <a:r>
              <a:rPr lang="zh-CN" altLang="zh-CN" sz="1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de-DE" altLang="zh-CN" sz="1800" kern="100" dirty="0">
                <a:solidFill>
                  <a:srgbClr val="C00000"/>
                </a:solidFill>
                <a:effectLst/>
                <a:latin typeface="Times New Roman" panose="02020603050405020304" pitchFamily="18" charset="0"/>
                <a:ea typeface="宋体" panose="02010600030101010101" pitchFamily="2" charset="-122"/>
              </a:rPr>
              <a:t>500 INTERNAL SERVER ERROR -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：服务器发生错误，用户将无法判断发出的请求是否成功。</a:t>
            </a:r>
            <a:endParaRPr lang="zh-CN" altLang="en-US" dirty="0"/>
          </a:p>
        </p:txBody>
      </p:sp>
    </p:spTree>
    <p:extLst>
      <p:ext uri="{BB962C8B-B14F-4D97-AF65-F5344CB8AC3E}">
        <p14:creationId xmlns:p14="http://schemas.microsoft.com/office/powerpoint/2010/main" val="11965264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A8831-947D-41C2-A46E-6F264355E8AC}"/>
              </a:ext>
            </a:extLst>
          </p:cNvPr>
          <p:cNvSpPr>
            <a:spLocks noGrp="1"/>
          </p:cNvSpPr>
          <p:nvPr>
            <p:ph type="title"/>
          </p:nvPr>
        </p:nvSpPr>
        <p:spPr/>
        <p:txBody>
          <a:bodyPr/>
          <a:lstStyle/>
          <a:p>
            <a:r>
              <a:rPr lang="en-US" altLang="zh-CN" dirty="0"/>
              <a:t>8.3 REST</a:t>
            </a:r>
            <a:endParaRPr lang="zh-CN" altLang="en-US" dirty="0"/>
          </a:p>
        </p:txBody>
      </p:sp>
      <p:sp>
        <p:nvSpPr>
          <p:cNvPr id="3" name="内容占位符 2">
            <a:extLst>
              <a:ext uri="{FF2B5EF4-FFF2-40B4-BE49-F238E27FC236}">
                <a16:creationId xmlns:a16="http://schemas.microsoft.com/office/drawing/2014/main" id="{DBB9A8EC-54E4-41B1-B500-93235F427D06}"/>
              </a:ext>
            </a:extLst>
          </p:cNvPr>
          <p:cNvSpPr>
            <a:spLocks noGrp="1"/>
          </p:cNvSpPr>
          <p:nvPr>
            <p:ph idx="1"/>
          </p:nvPr>
        </p:nvSpPr>
        <p:spPr/>
        <p:txBody>
          <a:bodyPr/>
          <a:lstStyle/>
          <a:p>
            <a:r>
              <a:rPr lang="en-US" altLang="zh-CN" dirty="0"/>
              <a:t>8.3.1 REST</a:t>
            </a:r>
            <a:r>
              <a:rPr lang="zh-CN" altLang="en-US" dirty="0"/>
              <a:t>简介</a:t>
            </a:r>
            <a:endParaRPr lang="en-US" altLang="zh-CN" dirty="0"/>
          </a:p>
          <a:p>
            <a:r>
              <a:rPr lang="en-US" altLang="zh-CN" dirty="0">
                <a:solidFill>
                  <a:srgbClr val="C00000"/>
                </a:solidFill>
              </a:rPr>
              <a:t>8.3.2 Spring Boot</a:t>
            </a:r>
            <a:r>
              <a:rPr lang="zh-CN" altLang="en-US" dirty="0">
                <a:solidFill>
                  <a:srgbClr val="C00000"/>
                </a:solidFill>
              </a:rPr>
              <a:t>整合</a:t>
            </a:r>
            <a:r>
              <a:rPr lang="en-US" altLang="zh-CN" dirty="0">
                <a:solidFill>
                  <a:srgbClr val="C00000"/>
                </a:solidFill>
              </a:rPr>
              <a:t>REST</a:t>
            </a:r>
          </a:p>
          <a:p>
            <a:r>
              <a:rPr lang="en-US" altLang="zh-CN" dirty="0"/>
              <a:t>8.3.3 Spring Data REST</a:t>
            </a:r>
          </a:p>
          <a:p>
            <a:r>
              <a:rPr lang="en-US" altLang="zh-CN" dirty="0"/>
              <a:t>8.3.4 REST</a:t>
            </a:r>
            <a:r>
              <a:rPr lang="zh-CN" altLang="en-US" dirty="0"/>
              <a:t>服务测试</a:t>
            </a:r>
          </a:p>
        </p:txBody>
      </p:sp>
      <p:sp>
        <p:nvSpPr>
          <p:cNvPr id="4" name="灯片编号占位符 3">
            <a:extLst>
              <a:ext uri="{FF2B5EF4-FFF2-40B4-BE49-F238E27FC236}">
                <a16:creationId xmlns:a16="http://schemas.microsoft.com/office/drawing/2014/main" id="{862487FA-2C04-4433-9788-297047ECDD86}"/>
              </a:ext>
            </a:extLst>
          </p:cNvPr>
          <p:cNvSpPr>
            <a:spLocks noGrp="1"/>
          </p:cNvSpPr>
          <p:nvPr>
            <p:ph type="sldNum" sz="quarter" idx="12"/>
          </p:nvPr>
        </p:nvSpPr>
        <p:spPr/>
        <p:txBody>
          <a:bodyPr/>
          <a:lstStyle/>
          <a:p>
            <a:fld id="{8D4D1E41-7A09-AB4A-A4E1-09765ADA2698}" type="slidenum">
              <a:rPr kumimoji="1" lang="zh-CN" altLang="en-US" smtClean="0"/>
              <a:pPr/>
              <a:t>93</a:t>
            </a:fld>
            <a:endParaRPr kumimoji="1" lang="zh-CN" altLang="en-US" dirty="0"/>
          </a:p>
        </p:txBody>
      </p:sp>
    </p:spTree>
    <p:extLst>
      <p:ext uri="{BB962C8B-B14F-4D97-AF65-F5344CB8AC3E}">
        <p14:creationId xmlns:p14="http://schemas.microsoft.com/office/powerpoint/2010/main" val="6893456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02817-602F-495B-9A13-A594CA1CBD14}"/>
              </a:ext>
            </a:extLst>
          </p:cNvPr>
          <p:cNvSpPr>
            <a:spLocks noGrp="1"/>
          </p:cNvSpPr>
          <p:nvPr>
            <p:ph type="title"/>
          </p:nvPr>
        </p:nvSpPr>
        <p:spPr/>
        <p:txBody>
          <a:bodyPr/>
          <a:lstStyle/>
          <a:p>
            <a:r>
              <a:rPr lang="en-US" altLang="zh-CN" dirty="0"/>
              <a:t>8.3.2 Spring Boot</a:t>
            </a:r>
            <a:r>
              <a:rPr lang="zh-CN" altLang="en-US" dirty="0"/>
              <a:t>整合</a:t>
            </a:r>
            <a:r>
              <a:rPr lang="en-US" altLang="zh-CN" dirty="0"/>
              <a:t>REST</a:t>
            </a:r>
            <a:endParaRPr lang="zh-CN" altLang="en-US" dirty="0"/>
          </a:p>
        </p:txBody>
      </p:sp>
      <p:sp>
        <p:nvSpPr>
          <p:cNvPr id="3" name="内容占位符 2">
            <a:extLst>
              <a:ext uri="{FF2B5EF4-FFF2-40B4-BE49-F238E27FC236}">
                <a16:creationId xmlns:a16="http://schemas.microsoft.com/office/drawing/2014/main" id="{F6788141-0FE8-4A94-9410-03E02F8CFED3}"/>
              </a:ext>
            </a:extLst>
          </p:cNvPr>
          <p:cNvSpPr>
            <a:spLocks noGrp="1"/>
          </p:cNvSpPr>
          <p:nvPr>
            <p:ph idx="1"/>
          </p:nvPr>
        </p:nvSpPr>
        <p:spPr/>
        <p:txBody>
          <a:bodyPr/>
          <a:lstStyle/>
          <a:p>
            <a:r>
              <a:rPr lang="zh-CN" altLang="en-US" dirty="0"/>
              <a:t>在</a:t>
            </a:r>
            <a:r>
              <a:rPr lang="en-US" altLang="zh-CN" dirty="0"/>
              <a:t>Spring Boot</a:t>
            </a:r>
            <a:r>
              <a:rPr lang="zh-CN" altLang="en-US" dirty="0"/>
              <a:t>的</a:t>
            </a:r>
            <a:r>
              <a:rPr lang="en-US" altLang="zh-CN" dirty="0"/>
              <a:t>Web</a:t>
            </a:r>
            <a:r>
              <a:rPr lang="zh-CN" altLang="en-US" dirty="0"/>
              <a:t>应用中，自动支持</a:t>
            </a:r>
            <a:r>
              <a:rPr lang="en-US" altLang="zh-CN" dirty="0">
                <a:solidFill>
                  <a:srgbClr val="C00000"/>
                </a:solidFill>
              </a:rPr>
              <a:t>REST</a:t>
            </a:r>
            <a:r>
              <a:rPr lang="zh-CN" altLang="en-US" dirty="0"/>
              <a:t>。也就是说，只要</a:t>
            </a:r>
            <a:r>
              <a:rPr lang="en-US" altLang="zh-CN" dirty="0">
                <a:solidFill>
                  <a:srgbClr val="C00000"/>
                </a:solidFill>
              </a:rPr>
              <a:t>spring-boot-starter-web</a:t>
            </a:r>
            <a:r>
              <a:rPr lang="zh-CN" altLang="en-US" dirty="0"/>
              <a:t>依赖在</a:t>
            </a:r>
            <a:r>
              <a:rPr lang="en-US" altLang="zh-CN" dirty="0"/>
              <a:t>pom.xml</a:t>
            </a:r>
            <a:r>
              <a:rPr lang="zh-CN" altLang="en-US" dirty="0"/>
              <a:t>中，就支持</a:t>
            </a:r>
            <a:r>
              <a:rPr lang="en-US" altLang="zh-CN" dirty="0">
                <a:solidFill>
                  <a:srgbClr val="C00000"/>
                </a:solidFill>
              </a:rPr>
              <a:t>REST</a:t>
            </a:r>
            <a:r>
              <a:rPr lang="zh-CN" altLang="en-US" dirty="0"/>
              <a:t>。</a:t>
            </a:r>
          </a:p>
          <a:p>
            <a:r>
              <a:rPr lang="en-US" altLang="zh-CN" dirty="0"/>
              <a:t>【</a:t>
            </a:r>
            <a:r>
              <a:rPr lang="zh-CN" altLang="en-US" dirty="0">
                <a:solidFill>
                  <a:srgbClr val="C00000"/>
                </a:solidFill>
              </a:rPr>
              <a:t>例</a:t>
            </a:r>
            <a:r>
              <a:rPr lang="en-US" altLang="zh-CN" dirty="0">
                <a:solidFill>
                  <a:srgbClr val="C00000"/>
                </a:solidFill>
              </a:rPr>
              <a:t>8-8</a:t>
            </a:r>
            <a:r>
              <a:rPr lang="en-US" altLang="zh-CN" dirty="0"/>
              <a:t>】</a:t>
            </a:r>
            <a:r>
              <a:rPr lang="zh-CN" altLang="en-US" dirty="0"/>
              <a:t>一个</a:t>
            </a:r>
            <a:r>
              <a:rPr lang="en-US" altLang="zh-CN" dirty="0"/>
              <a:t>RESTful</a:t>
            </a:r>
            <a:r>
              <a:rPr lang="zh-CN" altLang="en-US" dirty="0"/>
              <a:t>应用示例</a:t>
            </a:r>
          </a:p>
          <a:p>
            <a:r>
              <a:rPr lang="zh-CN" altLang="en-US" dirty="0"/>
              <a:t>假如，在</a:t>
            </a:r>
            <a:r>
              <a:rPr lang="en-US" altLang="zh-CN" dirty="0"/>
              <a:t>ch8_2</a:t>
            </a:r>
            <a:r>
              <a:rPr lang="zh-CN" altLang="en-US" dirty="0"/>
              <a:t>应用的控制器类</a:t>
            </a:r>
            <a:r>
              <a:rPr lang="en-US" altLang="zh-CN" dirty="0" err="1"/>
              <a:t>TestOneToManyController</a:t>
            </a:r>
            <a:r>
              <a:rPr lang="zh-CN" altLang="en-US" dirty="0"/>
              <a:t>中有如下处理方法：</a:t>
            </a:r>
          </a:p>
          <a:p>
            <a:endParaRPr lang="zh-CN" altLang="en-US" dirty="0"/>
          </a:p>
        </p:txBody>
      </p:sp>
      <p:sp>
        <p:nvSpPr>
          <p:cNvPr id="4" name="灯片编号占位符 3">
            <a:extLst>
              <a:ext uri="{FF2B5EF4-FFF2-40B4-BE49-F238E27FC236}">
                <a16:creationId xmlns:a16="http://schemas.microsoft.com/office/drawing/2014/main" id="{F3AFD1BD-8E5E-4CA9-B764-7F34B4192AF4}"/>
              </a:ext>
            </a:extLst>
          </p:cNvPr>
          <p:cNvSpPr>
            <a:spLocks noGrp="1"/>
          </p:cNvSpPr>
          <p:nvPr>
            <p:ph type="sldNum" sz="quarter" idx="12"/>
          </p:nvPr>
        </p:nvSpPr>
        <p:spPr/>
        <p:txBody>
          <a:bodyPr/>
          <a:lstStyle/>
          <a:p>
            <a:fld id="{8D4D1E41-7A09-AB4A-A4E1-09765ADA2698}" type="slidenum">
              <a:rPr kumimoji="1" lang="zh-CN" altLang="en-US" smtClean="0"/>
              <a:pPr/>
              <a:t>94</a:t>
            </a:fld>
            <a:endParaRPr kumimoji="1" lang="zh-CN" altLang="en-US" dirty="0"/>
          </a:p>
        </p:txBody>
      </p:sp>
      <p:sp>
        <p:nvSpPr>
          <p:cNvPr id="5" name="文本框 4">
            <a:extLst>
              <a:ext uri="{FF2B5EF4-FFF2-40B4-BE49-F238E27FC236}">
                <a16:creationId xmlns:a16="http://schemas.microsoft.com/office/drawing/2014/main" id="{9F53C55E-FBC0-401B-A511-2C4B86227313}"/>
              </a:ext>
            </a:extLst>
          </p:cNvPr>
          <p:cNvSpPr txBox="1"/>
          <p:nvPr/>
        </p:nvSpPr>
        <p:spPr>
          <a:xfrm>
            <a:off x="1200839" y="3854139"/>
            <a:ext cx="7502486" cy="1200329"/>
          </a:xfrm>
          <a:prstGeom prst="rect">
            <a:avLst/>
          </a:prstGeom>
          <a:noFill/>
          <a:ln>
            <a:solidFill>
              <a:srgbClr val="C00000"/>
            </a:solidFill>
          </a:ln>
        </p:spPr>
        <p:txBody>
          <a:bodyPr wrap="square" rtlCol="0">
            <a:spAutoFit/>
          </a:bodyPr>
          <a:lstStyle/>
          <a:p>
            <a:pPr algn="just">
              <a:spcBef>
                <a:spcPts val="600"/>
              </a:spcBef>
            </a:pPr>
            <a:r>
              <a:rPr lang="de-DE" altLang="zh-CN" sz="1800" kern="100" dirty="0">
                <a:effectLst/>
                <a:latin typeface="Times New Roman" panose="02020603050405020304" pitchFamily="18" charset="0"/>
                <a:ea typeface="宋体" panose="02010600030101010101" pitchFamily="2" charset="-122"/>
              </a:rPr>
              <a:t>@RequestMapping("/findArticleByAuthor_id1/{id}")</a:t>
            </a:r>
            <a:endParaRPr lang="zh-CN" altLang="zh-CN" sz="1800" kern="100" dirty="0">
              <a:effectLst/>
              <a:latin typeface="Times New Roman" panose="02020603050405020304" pitchFamily="18" charset="0"/>
              <a:ea typeface="宋体" panose="02010600030101010101" pitchFamily="2" charset="-122"/>
            </a:endParaRPr>
          </a:p>
          <a:p>
            <a:pPr algn="just"/>
            <a:r>
              <a:rPr lang="de-DE" altLang="zh-CN" sz="1800" kern="100" dirty="0">
                <a:effectLst/>
                <a:latin typeface="Times New Roman" panose="02020603050405020304" pitchFamily="18" charset="0"/>
                <a:ea typeface="宋体" panose="02010600030101010101" pitchFamily="2" charset="-122"/>
              </a:rPr>
              <a:t>public List&lt;Article&gt; findByAuthor_id1(@PathVariable("id") Integer id) {</a:t>
            </a:r>
            <a:endParaRPr lang="zh-CN" altLang="zh-CN" sz="1800" kern="100" dirty="0">
              <a:effectLst/>
              <a:latin typeface="Times New Roman" panose="02020603050405020304" pitchFamily="18" charset="0"/>
              <a:ea typeface="宋体" panose="02010600030101010101" pitchFamily="2" charset="-122"/>
            </a:endParaRPr>
          </a:p>
          <a:p>
            <a:pPr algn="just"/>
            <a:r>
              <a:rPr lang="de-DE" altLang="zh-CN" sz="1800" kern="100" dirty="0">
                <a:effectLst/>
                <a:latin typeface="Times New Roman" panose="02020603050405020304" pitchFamily="18" charset="0"/>
                <a:ea typeface="宋体" panose="02010600030101010101" pitchFamily="2" charset="-122"/>
              </a:rPr>
              <a:t>	return authorAndArticleService.findByAuthor_id(id);</a:t>
            </a:r>
            <a:endParaRPr lang="zh-CN" altLang="zh-CN" sz="1800" kern="100" dirty="0">
              <a:effectLst/>
              <a:latin typeface="Times New Roman" panose="02020603050405020304" pitchFamily="18" charset="0"/>
              <a:ea typeface="宋体" panose="02010600030101010101" pitchFamily="2" charset="-122"/>
            </a:endParaRPr>
          </a:p>
          <a:p>
            <a:pPr algn="just">
              <a:spcAft>
                <a:spcPts val="600"/>
              </a:spcAft>
            </a:pP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3F600628-C978-426E-909E-A3F8A4789D59}"/>
              </a:ext>
            </a:extLst>
          </p:cNvPr>
          <p:cNvSpPr txBox="1"/>
          <p:nvPr/>
        </p:nvSpPr>
        <p:spPr>
          <a:xfrm>
            <a:off x="1200839" y="5222616"/>
            <a:ext cx="7502486" cy="369332"/>
          </a:xfrm>
          <a:prstGeom prst="rect">
            <a:avLst/>
          </a:prstGeom>
          <a:noFill/>
          <a:ln>
            <a:solidFill>
              <a:srgbClr val="C00000"/>
            </a:solidFill>
          </a:ln>
        </p:spPr>
        <p:txBody>
          <a:bodyPr wrap="square" rtlCol="0">
            <a:spAutoFit/>
          </a:bodyPr>
          <a:lstStyle/>
          <a:p>
            <a:r>
              <a:rPr lang="de-DE" altLang="zh-CN" sz="1800" kern="100" dirty="0">
                <a:effectLst/>
                <a:latin typeface="Times New Roman" panose="02020603050405020304" pitchFamily="18" charset="0"/>
                <a:ea typeface="宋体" panose="02010600030101010101" pitchFamily="2" charset="-122"/>
              </a:rPr>
              <a:t>http://localhost:8080/ch8_2/findArticleByAuthor_id1/2</a:t>
            </a:r>
            <a:endParaRPr lang="zh-CN" altLang="en-US" dirty="0"/>
          </a:p>
        </p:txBody>
      </p:sp>
      <p:cxnSp>
        <p:nvCxnSpPr>
          <p:cNvPr id="8" name="直接箭头连接符 7">
            <a:extLst>
              <a:ext uri="{FF2B5EF4-FFF2-40B4-BE49-F238E27FC236}">
                <a16:creationId xmlns:a16="http://schemas.microsoft.com/office/drawing/2014/main" id="{731C7E03-9470-4FF3-98B4-0EA53D443D05}"/>
              </a:ext>
            </a:extLst>
          </p:cNvPr>
          <p:cNvCxnSpPr>
            <a:cxnSpLocks/>
          </p:cNvCxnSpPr>
          <p:nvPr/>
        </p:nvCxnSpPr>
        <p:spPr>
          <a:xfrm>
            <a:off x="5927075" y="4110045"/>
            <a:ext cx="319489" cy="1297237"/>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FE430D7-D110-423B-9AC5-A5AC77F090D1}"/>
              </a:ext>
            </a:extLst>
          </p:cNvPr>
          <p:cNvSpPr txBox="1"/>
          <p:nvPr/>
        </p:nvSpPr>
        <p:spPr>
          <a:xfrm>
            <a:off x="165253" y="5760097"/>
            <a:ext cx="11832115" cy="923330"/>
          </a:xfrm>
          <a:prstGeom prst="rect">
            <a:avLst/>
          </a:prstGeom>
          <a:noFill/>
          <a:ln>
            <a:solidFill>
              <a:srgbClr val="C00000"/>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在【例</a:t>
            </a:r>
            <a:r>
              <a:rPr lang="de-DE" altLang="zh-CN" sz="1800" kern="100" dirty="0">
                <a:effectLst/>
                <a:latin typeface="Times New Roman" panose="02020603050405020304" pitchFamily="18" charset="0"/>
                <a:ea typeface="宋体" panose="02010600030101010101" pitchFamily="2" charset="-122"/>
              </a:rPr>
              <a:t>8-8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】中使用了</a:t>
            </a:r>
            <a:r>
              <a:rPr lang="de-DE" altLang="zh-CN" sz="1800" kern="100" dirty="0">
                <a:effectLst/>
                <a:latin typeface="Times New Roman" panose="02020603050405020304" pitchFamily="18" charset="0"/>
                <a:ea typeface="宋体" panose="02010600030101010101" pitchFamily="2" charset="-122"/>
              </a:rPr>
              <a:t>URL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模板模式映射</a:t>
            </a:r>
            <a:r>
              <a:rPr lang="de-DE" altLang="zh-CN" sz="1800" kern="100" dirty="0">
                <a:solidFill>
                  <a:srgbClr val="C00000"/>
                </a:solidFill>
                <a:effectLst/>
                <a:latin typeface="Times New Roman" panose="02020603050405020304" pitchFamily="18" charset="0"/>
                <a:ea typeface="宋体" panose="02010600030101010101" pitchFamily="2" charset="-122"/>
              </a:rPr>
              <a:t>@RequestMapping("/findArticleByAuthor_id1/{id}"</a:t>
            </a:r>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a:t>
            </a:r>
            <a:r>
              <a:rPr lang="de-DE" altLang="zh-CN" sz="1800" kern="100" dirty="0">
                <a:effectLst/>
                <a:latin typeface="Times New Roman" panose="02020603050405020304" pitchFamily="18" charset="0"/>
                <a:ea typeface="宋体" panose="02010600030101010101" pitchFamily="2" charset="-122"/>
              </a:rPr>
              <a:t>{XXX}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为占位符，通过在处理方法中使用</a:t>
            </a:r>
            <a:r>
              <a:rPr lang="de-DE" altLang="zh-CN" sz="1800" kern="100" dirty="0">
                <a:effectLst/>
                <a:latin typeface="Times New Roman" panose="02020603050405020304" pitchFamily="18" charset="0"/>
                <a:ea typeface="宋体" panose="02010600030101010101" pitchFamily="2" charset="-122"/>
              </a:rPr>
              <a:t>@PathVariable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获取</a:t>
            </a:r>
            <a:r>
              <a:rPr lang="de-DE" altLang="zh-CN" sz="1800" kern="100" dirty="0">
                <a:effectLst/>
                <a:latin typeface="Times New Roman" panose="02020603050405020304" pitchFamily="18" charset="0"/>
                <a:ea typeface="宋体" panose="02010600030101010101" pitchFamily="2" charset="-122"/>
              </a:rPr>
              <a:t>{XXX}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中的</a:t>
            </a:r>
            <a:r>
              <a:rPr lang="de-DE" altLang="zh-CN" sz="1800" kern="100" dirty="0">
                <a:effectLst/>
                <a:latin typeface="Times New Roman" panose="02020603050405020304" pitchFamily="18" charset="0"/>
                <a:ea typeface="宋体" panose="02010600030101010101" pitchFamily="2" charset="-122"/>
              </a:rPr>
              <a:t>XXX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变量值。</a:t>
            </a:r>
            <a:r>
              <a:rPr lang="de-DE" altLang="zh-CN" sz="1800" kern="100" dirty="0">
                <a:effectLst/>
                <a:latin typeface="Times New Roman" panose="02020603050405020304" pitchFamily="18" charset="0"/>
                <a:ea typeface="宋体" panose="02010600030101010101" pitchFamily="2" charset="-122"/>
              </a:rPr>
              <a:t>@PathVariable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用于将请求</a:t>
            </a:r>
            <a:r>
              <a:rPr lang="de-DE" altLang="zh-CN" sz="1800" kern="100" dirty="0">
                <a:effectLst/>
                <a:latin typeface="Times New Roman" panose="02020603050405020304" pitchFamily="18" charset="0"/>
                <a:ea typeface="宋体" panose="02010600030101010101" pitchFamily="2" charset="-122"/>
              </a:rPr>
              <a:t>URL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中的模板变量映射到功能处理方法的参数上。如果</a:t>
            </a:r>
            <a:r>
              <a:rPr lang="de-DE" altLang="zh-CN" sz="1800" kern="100" dirty="0">
                <a:effectLst/>
                <a:latin typeface="Times New Roman" panose="02020603050405020304" pitchFamily="18" charset="0"/>
                <a:ea typeface="宋体" panose="02010600030101010101" pitchFamily="2" charset="-122"/>
              </a:rPr>
              <a:t>{XXX}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中的变量名</a:t>
            </a:r>
            <a:r>
              <a:rPr lang="de-DE" altLang="zh-CN" sz="1800" kern="100" dirty="0">
                <a:effectLst/>
                <a:latin typeface="Times New Roman" panose="02020603050405020304" pitchFamily="18" charset="0"/>
                <a:ea typeface="宋体" panose="02010600030101010101" pitchFamily="2" charset="-122"/>
              </a:rPr>
              <a:t>XXX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和形参名称一致，则</a:t>
            </a:r>
            <a:r>
              <a:rPr lang="de-DE" altLang="zh-CN" sz="1800" kern="100" dirty="0">
                <a:effectLst/>
                <a:latin typeface="Times New Roman" panose="02020603050405020304" pitchFamily="18" charset="0"/>
                <a:ea typeface="宋体" panose="02010600030101010101" pitchFamily="2" charset="-122"/>
              </a:rPr>
              <a:t>@PathVariable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不用指定名称。</a:t>
            </a:r>
            <a:endParaRPr lang="zh-CN" altLang="en-US" dirty="0"/>
          </a:p>
        </p:txBody>
      </p:sp>
    </p:spTree>
    <p:extLst>
      <p:ext uri="{BB962C8B-B14F-4D97-AF65-F5344CB8AC3E}">
        <p14:creationId xmlns:p14="http://schemas.microsoft.com/office/powerpoint/2010/main" val="39653656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A8831-947D-41C2-A46E-6F264355E8AC}"/>
              </a:ext>
            </a:extLst>
          </p:cNvPr>
          <p:cNvSpPr>
            <a:spLocks noGrp="1"/>
          </p:cNvSpPr>
          <p:nvPr>
            <p:ph type="title"/>
          </p:nvPr>
        </p:nvSpPr>
        <p:spPr/>
        <p:txBody>
          <a:bodyPr/>
          <a:lstStyle/>
          <a:p>
            <a:r>
              <a:rPr lang="en-US" altLang="zh-CN" dirty="0"/>
              <a:t>8.3 REST</a:t>
            </a:r>
            <a:endParaRPr lang="zh-CN" altLang="en-US" dirty="0"/>
          </a:p>
        </p:txBody>
      </p:sp>
      <p:sp>
        <p:nvSpPr>
          <p:cNvPr id="3" name="内容占位符 2">
            <a:extLst>
              <a:ext uri="{FF2B5EF4-FFF2-40B4-BE49-F238E27FC236}">
                <a16:creationId xmlns:a16="http://schemas.microsoft.com/office/drawing/2014/main" id="{DBB9A8EC-54E4-41B1-B500-93235F427D06}"/>
              </a:ext>
            </a:extLst>
          </p:cNvPr>
          <p:cNvSpPr>
            <a:spLocks noGrp="1"/>
          </p:cNvSpPr>
          <p:nvPr>
            <p:ph idx="1"/>
          </p:nvPr>
        </p:nvSpPr>
        <p:spPr/>
        <p:txBody>
          <a:bodyPr/>
          <a:lstStyle/>
          <a:p>
            <a:r>
              <a:rPr lang="en-US" altLang="zh-CN" dirty="0"/>
              <a:t>8.3.1 REST</a:t>
            </a:r>
            <a:r>
              <a:rPr lang="zh-CN" altLang="en-US" dirty="0"/>
              <a:t>简介</a:t>
            </a:r>
            <a:endParaRPr lang="en-US" altLang="zh-CN" dirty="0"/>
          </a:p>
          <a:p>
            <a:r>
              <a:rPr lang="en-US" altLang="zh-CN" dirty="0"/>
              <a:t>8.3.2 Spring Boot</a:t>
            </a:r>
            <a:r>
              <a:rPr lang="zh-CN" altLang="en-US" dirty="0"/>
              <a:t>整合</a:t>
            </a:r>
            <a:r>
              <a:rPr lang="en-US" altLang="zh-CN" dirty="0"/>
              <a:t>REST</a:t>
            </a:r>
          </a:p>
          <a:p>
            <a:r>
              <a:rPr lang="en-US" altLang="zh-CN" dirty="0">
                <a:solidFill>
                  <a:srgbClr val="C00000"/>
                </a:solidFill>
              </a:rPr>
              <a:t>8.3.3 Spring Data REST</a:t>
            </a:r>
          </a:p>
          <a:p>
            <a:r>
              <a:rPr lang="en-US" altLang="zh-CN" dirty="0"/>
              <a:t>8.3.4 REST</a:t>
            </a:r>
            <a:r>
              <a:rPr lang="zh-CN" altLang="en-US" dirty="0"/>
              <a:t>服务测试</a:t>
            </a:r>
          </a:p>
        </p:txBody>
      </p:sp>
      <p:sp>
        <p:nvSpPr>
          <p:cNvPr id="4" name="灯片编号占位符 3">
            <a:extLst>
              <a:ext uri="{FF2B5EF4-FFF2-40B4-BE49-F238E27FC236}">
                <a16:creationId xmlns:a16="http://schemas.microsoft.com/office/drawing/2014/main" id="{862487FA-2C04-4433-9788-297047ECDD86}"/>
              </a:ext>
            </a:extLst>
          </p:cNvPr>
          <p:cNvSpPr>
            <a:spLocks noGrp="1"/>
          </p:cNvSpPr>
          <p:nvPr>
            <p:ph type="sldNum" sz="quarter" idx="12"/>
          </p:nvPr>
        </p:nvSpPr>
        <p:spPr/>
        <p:txBody>
          <a:bodyPr/>
          <a:lstStyle/>
          <a:p>
            <a:fld id="{8D4D1E41-7A09-AB4A-A4E1-09765ADA2698}" type="slidenum">
              <a:rPr kumimoji="1" lang="zh-CN" altLang="en-US" smtClean="0"/>
              <a:pPr/>
              <a:t>95</a:t>
            </a:fld>
            <a:endParaRPr kumimoji="1" lang="zh-CN" altLang="en-US" dirty="0"/>
          </a:p>
        </p:txBody>
      </p:sp>
    </p:spTree>
    <p:extLst>
      <p:ext uri="{BB962C8B-B14F-4D97-AF65-F5344CB8AC3E}">
        <p14:creationId xmlns:p14="http://schemas.microsoft.com/office/powerpoint/2010/main" val="35144111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688D7-0DEE-494E-AF7D-4BE5911B4BBF}"/>
              </a:ext>
            </a:extLst>
          </p:cNvPr>
          <p:cNvSpPr>
            <a:spLocks noGrp="1"/>
          </p:cNvSpPr>
          <p:nvPr>
            <p:ph type="title"/>
          </p:nvPr>
        </p:nvSpPr>
        <p:spPr/>
        <p:txBody>
          <a:bodyPr/>
          <a:lstStyle/>
          <a:p>
            <a:r>
              <a:rPr lang="en-US" altLang="zh-CN" dirty="0"/>
              <a:t>8.3.3 Spring Data REST</a:t>
            </a:r>
            <a:endParaRPr lang="zh-CN" altLang="en-US" dirty="0"/>
          </a:p>
        </p:txBody>
      </p:sp>
      <p:sp>
        <p:nvSpPr>
          <p:cNvPr id="3" name="内容占位符 2">
            <a:extLst>
              <a:ext uri="{FF2B5EF4-FFF2-40B4-BE49-F238E27FC236}">
                <a16:creationId xmlns:a16="http://schemas.microsoft.com/office/drawing/2014/main" id="{3F51FBC5-708B-48A8-A29E-FE0341BE3194}"/>
              </a:ext>
            </a:extLst>
          </p:cNvPr>
          <p:cNvSpPr>
            <a:spLocks noGrp="1"/>
          </p:cNvSpPr>
          <p:nvPr>
            <p:ph idx="1"/>
          </p:nvPr>
        </p:nvSpPr>
        <p:spPr/>
        <p:txBody>
          <a:bodyPr/>
          <a:lstStyle/>
          <a:p>
            <a:r>
              <a:rPr lang="en-US" altLang="zh-CN" dirty="0"/>
              <a:t>Spring Boot</a:t>
            </a:r>
            <a:r>
              <a:rPr lang="zh-CN" altLang="en-US" dirty="0"/>
              <a:t>对</a:t>
            </a:r>
            <a:r>
              <a:rPr lang="en-US" altLang="zh-CN" dirty="0">
                <a:solidFill>
                  <a:srgbClr val="C00000"/>
                </a:solidFill>
              </a:rPr>
              <a:t>Spring Data REST</a:t>
            </a:r>
            <a:r>
              <a:rPr lang="zh-CN" altLang="en-US" dirty="0"/>
              <a:t>的自动配置位于</a:t>
            </a:r>
            <a:r>
              <a:rPr lang="en-US" altLang="zh-CN" dirty="0" err="1">
                <a:solidFill>
                  <a:srgbClr val="C00000"/>
                </a:solidFill>
              </a:rPr>
              <a:t>org.springframework.boot.autoconfigure.data.rest</a:t>
            </a:r>
            <a:r>
              <a:rPr lang="zh-CN" altLang="en-US" dirty="0"/>
              <a:t>包中。</a:t>
            </a:r>
          </a:p>
          <a:p>
            <a:r>
              <a:rPr lang="zh-CN" altLang="en-US" dirty="0"/>
              <a:t>通过</a:t>
            </a:r>
            <a:r>
              <a:rPr lang="en-US" altLang="zh-CN" dirty="0" err="1">
                <a:solidFill>
                  <a:srgbClr val="C00000"/>
                </a:solidFill>
              </a:rPr>
              <a:t>SpringBootRepositoryRestConfigurer</a:t>
            </a:r>
            <a:r>
              <a:rPr lang="zh-CN" altLang="en-US" dirty="0"/>
              <a:t>类的源码可以得出，</a:t>
            </a:r>
            <a:r>
              <a:rPr lang="en-US" altLang="zh-CN" dirty="0"/>
              <a:t>Spring Boot</a:t>
            </a:r>
            <a:r>
              <a:rPr lang="zh-CN" altLang="en-US" dirty="0"/>
              <a:t>已经自动配置了</a:t>
            </a:r>
            <a:r>
              <a:rPr lang="en-US" altLang="zh-CN" dirty="0" err="1">
                <a:solidFill>
                  <a:srgbClr val="C00000"/>
                </a:solidFill>
              </a:rPr>
              <a:t>RepositoryRestConfiguration</a:t>
            </a:r>
            <a:r>
              <a:rPr lang="zh-CN" altLang="en-US" dirty="0"/>
              <a:t>，所以在</a:t>
            </a:r>
            <a:r>
              <a:rPr lang="en-US" altLang="zh-CN" dirty="0"/>
              <a:t>Spring Boot</a:t>
            </a:r>
            <a:r>
              <a:rPr lang="zh-CN" altLang="en-US" dirty="0"/>
              <a:t>应用中使用</a:t>
            </a:r>
            <a:r>
              <a:rPr lang="en-US" altLang="zh-CN" dirty="0">
                <a:solidFill>
                  <a:srgbClr val="C00000"/>
                </a:solidFill>
              </a:rPr>
              <a:t>Spring Data REST</a:t>
            </a:r>
            <a:r>
              <a:rPr lang="zh-CN" altLang="en-US" dirty="0"/>
              <a:t>只需引入</a:t>
            </a:r>
            <a:r>
              <a:rPr lang="en-US" altLang="zh-CN" dirty="0">
                <a:solidFill>
                  <a:srgbClr val="C00000"/>
                </a:solidFill>
              </a:rPr>
              <a:t>spring-boot-starter-data-rest</a:t>
            </a:r>
            <a:r>
              <a:rPr lang="zh-CN" altLang="en-US" dirty="0"/>
              <a:t>的依赖即可使用。</a:t>
            </a:r>
            <a:endParaRPr lang="en-US" altLang="zh-CN"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8-9】</a:t>
            </a:r>
            <a:r>
              <a:rPr lang="en-US" altLang="zh-CN" dirty="0"/>
              <a:t>Spring Data REST</a:t>
            </a:r>
            <a:r>
              <a:rPr lang="zh-CN" altLang="en-US" dirty="0"/>
              <a:t>的构建过程。</a:t>
            </a:r>
          </a:p>
          <a:p>
            <a:endParaRPr lang="zh-CN" altLang="en-US" dirty="0"/>
          </a:p>
        </p:txBody>
      </p:sp>
      <p:sp>
        <p:nvSpPr>
          <p:cNvPr id="4" name="灯片编号占位符 3">
            <a:extLst>
              <a:ext uri="{FF2B5EF4-FFF2-40B4-BE49-F238E27FC236}">
                <a16:creationId xmlns:a16="http://schemas.microsoft.com/office/drawing/2014/main" id="{B8A33752-CFDD-4724-8773-B86E8302A32E}"/>
              </a:ext>
            </a:extLst>
          </p:cNvPr>
          <p:cNvSpPr>
            <a:spLocks noGrp="1"/>
          </p:cNvSpPr>
          <p:nvPr>
            <p:ph type="sldNum" sz="quarter" idx="12"/>
          </p:nvPr>
        </p:nvSpPr>
        <p:spPr/>
        <p:txBody>
          <a:bodyPr/>
          <a:lstStyle/>
          <a:p>
            <a:fld id="{8D4D1E41-7A09-AB4A-A4E1-09765ADA2698}" type="slidenum">
              <a:rPr kumimoji="1" lang="zh-CN" altLang="en-US" smtClean="0"/>
              <a:pPr/>
              <a:t>96</a:t>
            </a:fld>
            <a:endParaRPr kumimoji="1" lang="zh-CN" altLang="en-US" dirty="0"/>
          </a:p>
        </p:txBody>
      </p:sp>
    </p:spTree>
    <p:extLst>
      <p:ext uri="{BB962C8B-B14F-4D97-AF65-F5344CB8AC3E}">
        <p14:creationId xmlns:p14="http://schemas.microsoft.com/office/powerpoint/2010/main" val="17048195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1BFA472-01A2-4583-936A-8810905C3D8B}"/>
              </a:ext>
            </a:extLst>
          </p:cNvPr>
          <p:cNvSpPr>
            <a:spLocks noGrp="1"/>
          </p:cNvSpPr>
          <p:nvPr>
            <p:ph type="sldNum" sz="quarter" idx="12"/>
          </p:nvPr>
        </p:nvSpPr>
        <p:spPr/>
        <p:txBody>
          <a:bodyPr/>
          <a:lstStyle/>
          <a:p>
            <a:fld id="{8D4D1E41-7A09-AB4A-A4E1-09765ADA2698}" type="slidenum">
              <a:rPr kumimoji="1" lang="zh-CN" altLang="en-US" smtClean="0"/>
              <a:pPr/>
              <a:t>97</a:t>
            </a:fld>
            <a:endParaRPr kumimoji="1" lang="zh-CN" altLang="en-US" dirty="0"/>
          </a:p>
        </p:txBody>
      </p:sp>
      <p:sp>
        <p:nvSpPr>
          <p:cNvPr id="5" name="文本框 4">
            <a:extLst>
              <a:ext uri="{FF2B5EF4-FFF2-40B4-BE49-F238E27FC236}">
                <a16:creationId xmlns:a16="http://schemas.microsoft.com/office/drawing/2014/main" id="{2F7BA25D-DB45-425B-8D75-7BA8D3E8B259}"/>
              </a:ext>
            </a:extLst>
          </p:cNvPr>
          <p:cNvSpPr txBox="1"/>
          <p:nvPr/>
        </p:nvSpPr>
        <p:spPr>
          <a:xfrm>
            <a:off x="1307508" y="1476261"/>
            <a:ext cx="7583104" cy="1431161"/>
          </a:xfrm>
          <a:prstGeom prst="rect">
            <a:avLst/>
          </a:prstGeom>
          <a:noFill/>
          <a:ln>
            <a:solidFill>
              <a:srgbClr val="C00000"/>
            </a:solidFill>
          </a:ln>
        </p:spPr>
        <p:txBody>
          <a:bodyPr wrap="square" rtlCol="0">
            <a:spAutoFit/>
          </a:bodyPr>
          <a:lstStyle/>
          <a:p>
            <a:pPr algn="just">
              <a:spcBef>
                <a:spcPts val="600"/>
              </a:spcBef>
              <a:spcAft>
                <a:spcPts val="600"/>
              </a:spcAft>
            </a:pPr>
            <a:r>
              <a:rPr lang="de-DE" altLang="zh-CN" sz="1800" b="1" kern="100" dirty="0">
                <a:effectLst/>
                <a:latin typeface="Times New Roman" panose="02020603050405020304" pitchFamily="18" charset="0"/>
                <a:ea typeface="宋体" panose="02010600030101010101" pitchFamily="2" charset="-122"/>
              </a:rPr>
              <a:t>1</a:t>
            </a:r>
            <a:r>
              <a:rPr lang="zh-CN" altLang="zh-CN" sz="1800" b="1" kern="100" dirty="0">
                <a:effectLst/>
                <a:latin typeface="Times New Roman" panose="02020603050405020304" pitchFamily="18" charset="0"/>
                <a:ea typeface="宋体" panose="02010600030101010101" pitchFamily="2" charset="-122"/>
              </a:rPr>
              <a:t>．创建</a:t>
            </a:r>
            <a:r>
              <a:rPr lang="de-DE" altLang="zh-CN" sz="1800" b="1" kern="100" dirty="0">
                <a:effectLst/>
                <a:latin typeface="Times New Roman" panose="02020603050405020304" pitchFamily="18" charset="0"/>
                <a:ea typeface="宋体" panose="02010600030101010101" pitchFamily="2" charset="-122"/>
              </a:rPr>
              <a:t>Spring Boot</a:t>
            </a:r>
            <a:r>
              <a:rPr lang="zh-CN" altLang="zh-CN" sz="1800" b="1" kern="100" dirty="0">
                <a:effectLst/>
                <a:latin typeface="Times New Roman" panose="02020603050405020304" pitchFamily="18" charset="0"/>
                <a:ea typeface="宋体" panose="02010600030101010101" pitchFamily="2" charset="-122"/>
              </a:rPr>
              <a:t>应用</a:t>
            </a:r>
            <a:r>
              <a:rPr lang="de-DE" altLang="zh-CN" sz="1800" b="1" kern="100" dirty="0">
                <a:effectLst/>
                <a:latin typeface="Times New Roman" panose="02020603050405020304" pitchFamily="18" charset="0"/>
                <a:ea typeface="宋体" panose="02010600030101010101" pitchFamily="2" charset="-122"/>
              </a:rPr>
              <a:t>ch8_6</a:t>
            </a:r>
            <a:endParaRPr lang="zh-CN" altLang="zh-CN" sz="1800" kern="100" dirty="0">
              <a:effectLst/>
              <a:latin typeface="Times New Roman" panose="02020603050405020304" pitchFamily="18" charset="0"/>
              <a:ea typeface="宋体" panose="02010600030101010101" pitchFamily="2" charset="-122"/>
            </a:endParaRPr>
          </a:p>
          <a:p>
            <a:pPr algn="just"/>
            <a:r>
              <a:rPr lang="zh-CN" altLang="zh-CN" sz="1800" kern="100" dirty="0">
                <a:effectLst/>
                <a:latin typeface="Times New Roman" panose="02020603050405020304" pitchFamily="18" charset="0"/>
                <a:ea typeface="宋体" panose="02010600030101010101" pitchFamily="2" charset="-122"/>
              </a:rPr>
              <a:t>创建</a:t>
            </a:r>
            <a:r>
              <a:rPr lang="de-DE" altLang="zh-CN" sz="1800" kern="100" dirty="0">
                <a:effectLst/>
                <a:latin typeface="Times New Roman" panose="02020603050405020304" pitchFamily="18" charset="0"/>
                <a:ea typeface="宋体" panose="02010600030101010101" pitchFamily="2" charset="-122"/>
              </a:rPr>
              <a:t>Spring Boot</a:t>
            </a:r>
            <a:r>
              <a:rPr lang="zh-CN" altLang="zh-CN" sz="1800" kern="100" dirty="0">
                <a:effectLst/>
                <a:latin typeface="Times New Roman" panose="02020603050405020304" pitchFamily="18" charset="0"/>
                <a:ea typeface="宋体" panose="02010600030101010101" pitchFamily="2" charset="-122"/>
              </a:rPr>
              <a:t>应用</a:t>
            </a:r>
            <a:r>
              <a:rPr lang="de-DE" altLang="zh-CN" sz="1800" kern="100" dirty="0">
                <a:effectLst/>
                <a:latin typeface="Times New Roman" panose="02020603050405020304" pitchFamily="18" charset="0"/>
                <a:ea typeface="宋体" panose="02010600030101010101" pitchFamily="2" charset="-122"/>
              </a:rPr>
              <a:t>ch8_6</a:t>
            </a:r>
            <a:r>
              <a:rPr lang="zh-CN" altLang="zh-CN" sz="1800" kern="100" dirty="0">
                <a:effectLst/>
                <a:latin typeface="Times New Roman" panose="02020603050405020304" pitchFamily="18" charset="0"/>
                <a:ea typeface="宋体" panose="02010600030101010101" pitchFamily="2" charset="-122"/>
              </a:rPr>
              <a:t>，依赖为</a:t>
            </a:r>
            <a:r>
              <a:rPr lang="de-DE" altLang="zh-CN" sz="1800" kern="100" dirty="0">
                <a:effectLst/>
                <a:latin typeface="Times New Roman" panose="02020603050405020304" pitchFamily="18" charset="0"/>
                <a:ea typeface="宋体" panose="02010600030101010101" pitchFamily="2" charset="-122"/>
              </a:rPr>
              <a:t>Spring Data JPA</a:t>
            </a:r>
            <a:r>
              <a:rPr lang="zh-CN" altLang="zh-CN" sz="1800" kern="100" dirty="0">
                <a:effectLst/>
                <a:latin typeface="Times New Roman" panose="02020603050405020304" pitchFamily="18" charset="0"/>
                <a:ea typeface="宋体" panose="02010600030101010101" pitchFamily="2" charset="-122"/>
              </a:rPr>
              <a:t>和</a:t>
            </a:r>
            <a:r>
              <a:rPr lang="de-DE" altLang="zh-CN" sz="1800" kern="100" dirty="0">
                <a:effectLst/>
                <a:latin typeface="Times New Roman" panose="02020603050405020304" pitchFamily="18" charset="0"/>
                <a:ea typeface="宋体" panose="02010600030101010101" pitchFamily="2" charset="-122"/>
              </a:rPr>
              <a:t>Rest Repositories</a:t>
            </a:r>
            <a:r>
              <a:rPr lang="zh-CN" altLang="zh-CN" sz="1800" kern="100" dirty="0">
                <a:effectLst/>
                <a:latin typeface="Times New Roman" panose="02020603050405020304" pitchFamily="18" charset="0"/>
                <a:ea typeface="宋体" panose="02010600030101010101" pitchFamily="2" charset="-122"/>
              </a:rPr>
              <a:t>。</a:t>
            </a:r>
          </a:p>
          <a:p>
            <a:pPr algn="just">
              <a:spcBef>
                <a:spcPts val="600"/>
              </a:spcBef>
              <a:spcAft>
                <a:spcPts val="600"/>
              </a:spcAft>
            </a:pPr>
            <a:r>
              <a:rPr lang="de-DE" altLang="zh-CN" sz="1800" b="1" kern="100" dirty="0">
                <a:effectLst/>
                <a:latin typeface="Times New Roman" panose="02020603050405020304" pitchFamily="18" charset="0"/>
                <a:ea typeface="宋体" panose="02010600030101010101" pitchFamily="2" charset="-122"/>
              </a:rPr>
              <a:t>2</a:t>
            </a:r>
            <a:r>
              <a:rPr lang="zh-CN" altLang="zh-CN" sz="1800" b="1" kern="100" dirty="0">
                <a:effectLst/>
                <a:latin typeface="Times New Roman" panose="02020603050405020304" pitchFamily="18" charset="0"/>
                <a:ea typeface="宋体" panose="02010600030101010101" pitchFamily="2" charset="-122"/>
              </a:rPr>
              <a:t>．修改</a:t>
            </a:r>
            <a:r>
              <a:rPr lang="de-DE" altLang="zh-CN" sz="1800" b="1" kern="100" dirty="0">
                <a:effectLst/>
                <a:latin typeface="Times New Roman" panose="02020603050405020304" pitchFamily="18" charset="0"/>
                <a:ea typeface="宋体" panose="02010600030101010101" pitchFamily="2" charset="-122"/>
              </a:rPr>
              <a:t>pom.xml</a:t>
            </a:r>
            <a:r>
              <a:rPr lang="zh-CN" altLang="zh-CN" sz="1800" b="1" kern="100" dirty="0">
                <a:effectLst/>
                <a:latin typeface="Times New Roman" panose="02020603050405020304" pitchFamily="18" charset="0"/>
                <a:ea typeface="宋体" panose="02010600030101010101" pitchFamily="2" charset="-122"/>
              </a:rPr>
              <a:t>文件，添加</a:t>
            </a:r>
            <a:r>
              <a:rPr lang="de-DE" altLang="zh-CN" sz="1800" b="1" kern="100" dirty="0">
                <a:effectLst/>
                <a:latin typeface="Times New Roman" panose="02020603050405020304" pitchFamily="18" charset="0"/>
                <a:ea typeface="宋体" panose="02010600030101010101" pitchFamily="2" charset="-122"/>
              </a:rPr>
              <a:t>MySQL</a:t>
            </a:r>
            <a:r>
              <a:rPr lang="zh-CN" altLang="zh-CN" sz="1800" b="1" kern="100" dirty="0">
                <a:effectLst/>
                <a:latin typeface="Times New Roman" panose="02020603050405020304" pitchFamily="18" charset="0"/>
                <a:ea typeface="宋体" panose="02010600030101010101" pitchFamily="2" charset="-122"/>
              </a:rPr>
              <a:t>依赖</a:t>
            </a:r>
            <a:endParaRPr lang="zh-CN" altLang="zh-CN" sz="1800" kern="100" dirty="0">
              <a:effectLst/>
              <a:latin typeface="Times New Roman" panose="02020603050405020304" pitchFamily="18" charset="0"/>
              <a:ea typeface="宋体" panose="02010600030101010101" pitchFamily="2" charset="-122"/>
            </a:endParaRPr>
          </a:p>
          <a:p>
            <a:pPr algn="just"/>
            <a:r>
              <a:rPr lang="zh-CN" altLang="zh-CN" sz="1800" kern="100" dirty="0">
                <a:effectLst/>
                <a:latin typeface="Times New Roman" panose="02020603050405020304" pitchFamily="18" charset="0"/>
                <a:ea typeface="宋体" panose="02010600030101010101" pitchFamily="2" charset="-122"/>
              </a:rPr>
              <a:t>修改应用</a:t>
            </a:r>
            <a:r>
              <a:rPr lang="de-DE" altLang="zh-CN" sz="1800" kern="100" dirty="0">
                <a:effectLst/>
                <a:latin typeface="Times New Roman" panose="02020603050405020304" pitchFamily="18" charset="0"/>
                <a:ea typeface="宋体" panose="02010600030101010101" pitchFamily="2" charset="-122"/>
              </a:rPr>
              <a:t>ch8_6</a:t>
            </a:r>
            <a:r>
              <a:rPr lang="zh-CN" altLang="zh-CN" sz="1800" kern="100" dirty="0">
                <a:effectLst/>
                <a:latin typeface="Times New Roman" panose="02020603050405020304" pitchFamily="18" charset="0"/>
                <a:ea typeface="宋体" panose="02010600030101010101" pitchFamily="2" charset="-122"/>
              </a:rPr>
              <a:t>的</a:t>
            </a:r>
            <a:r>
              <a:rPr lang="de-DE" altLang="zh-CN" sz="1800" kern="100" dirty="0">
                <a:effectLst/>
                <a:latin typeface="Times New Roman" panose="02020603050405020304" pitchFamily="18" charset="0"/>
                <a:ea typeface="宋体" panose="02010600030101010101" pitchFamily="2" charset="-122"/>
              </a:rPr>
              <a:t>pom.xml</a:t>
            </a:r>
            <a:r>
              <a:rPr lang="zh-CN" altLang="zh-CN" sz="1800" kern="100" dirty="0">
                <a:effectLst/>
                <a:latin typeface="Times New Roman" panose="02020603050405020304" pitchFamily="18" charset="0"/>
                <a:ea typeface="宋体" panose="02010600030101010101" pitchFamily="2" charset="-122"/>
              </a:rPr>
              <a:t>文件，添加</a:t>
            </a:r>
            <a:r>
              <a:rPr lang="de-DE" altLang="zh-CN" sz="1800" kern="100" dirty="0">
                <a:effectLst/>
                <a:latin typeface="Times New Roman" panose="02020603050405020304" pitchFamily="18" charset="0"/>
                <a:ea typeface="宋体" panose="02010600030101010101" pitchFamily="2" charset="-122"/>
              </a:rPr>
              <a:t>MySQL</a:t>
            </a:r>
            <a:r>
              <a:rPr lang="zh-CN" altLang="zh-CN" sz="1800" kern="100" dirty="0">
                <a:effectLst/>
                <a:latin typeface="Times New Roman" panose="02020603050405020304" pitchFamily="18" charset="0"/>
                <a:ea typeface="宋体" panose="02010600030101010101" pitchFamily="2" charset="-122"/>
              </a:rPr>
              <a:t>依赖。</a:t>
            </a:r>
          </a:p>
        </p:txBody>
      </p:sp>
      <p:sp>
        <p:nvSpPr>
          <p:cNvPr id="6" name="标题 1">
            <a:extLst>
              <a:ext uri="{FF2B5EF4-FFF2-40B4-BE49-F238E27FC236}">
                <a16:creationId xmlns:a16="http://schemas.microsoft.com/office/drawing/2014/main" id="{55E57121-D6C7-400D-9B51-1933CA112655}"/>
              </a:ext>
            </a:extLst>
          </p:cNvPr>
          <p:cNvSpPr>
            <a:spLocks noGrp="1"/>
          </p:cNvSpPr>
          <p:nvPr>
            <p:ph type="title"/>
          </p:nvPr>
        </p:nvSpPr>
        <p:spPr>
          <a:xfrm>
            <a:off x="1307508" y="365126"/>
            <a:ext cx="8220812" cy="879086"/>
          </a:xfrm>
        </p:spPr>
        <p:txBody>
          <a:bodyPr/>
          <a:lstStyle/>
          <a:p>
            <a:r>
              <a:rPr lang="en-US" altLang="zh-CN" dirty="0"/>
              <a:t>Spring Data REST</a:t>
            </a:r>
            <a:r>
              <a:rPr lang="zh-CN" altLang="en-US" dirty="0"/>
              <a:t>的构建过程</a:t>
            </a:r>
          </a:p>
        </p:txBody>
      </p:sp>
    </p:spTree>
    <p:extLst>
      <p:ext uri="{BB962C8B-B14F-4D97-AF65-F5344CB8AC3E}">
        <p14:creationId xmlns:p14="http://schemas.microsoft.com/office/powerpoint/2010/main" val="49529362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69783F-68B4-4C02-8BDE-201629CA4BB0}"/>
              </a:ext>
            </a:extLst>
          </p:cNvPr>
          <p:cNvSpPr>
            <a:spLocks noGrp="1"/>
          </p:cNvSpPr>
          <p:nvPr>
            <p:ph type="title"/>
          </p:nvPr>
        </p:nvSpPr>
        <p:spPr/>
        <p:txBody>
          <a:bodyPr>
            <a:normAutofit/>
          </a:bodyPr>
          <a:lstStyle/>
          <a:p>
            <a:r>
              <a:rPr lang="en-US" altLang="zh-CN" sz="2800" dirty="0"/>
              <a:t>3</a:t>
            </a:r>
            <a:r>
              <a:rPr lang="zh-CN" altLang="en-US" sz="2800" dirty="0"/>
              <a:t>．设置应用</a:t>
            </a:r>
            <a:r>
              <a:rPr lang="en-US" altLang="zh-CN" sz="2800" dirty="0"/>
              <a:t>ch8_6</a:t>
            </a:r>
            <a:r>
              <a:rPr lang="zh-CN" altLang="en-US" sz="2800" dirty="0"/>
              <a:t>的上下文路径及数据源配置信息</a:t>
            </a:r>
          </a:p>
        </p:txBody>
      </p:sp>
      <p:sp>
        <p:nvSpPr>
          <p:cNvPr id="4" name="灯片编号占位符 3">
            <a:extLst>
              <a:ext uri="{FF2B5EF4-FFF2-40B4-BE49-F238E27FC236}">
                <a16:creationId xmlns:a16="http://schemas.microsoft.com/office/drawing/2014/main" id="{7DDC6EE8-CE5F-4FC3-A7DA-81750A69FBF6}"/>
              </a:ext>
            </a:extLst>
          </p:cNvPr>
          <p:cNvSpPr>
            <a:spLocks noGrp="1"/>
          </p:cNvSpPr>
          <p:nvPr>
            <p:ph type="sldNum" sz="quarter" idx="12"/>
          </p:nvPr>
        </p:nvSpPr>
        <p:spPr/>
        <p:txBody>
          <a:bodyPr/>
          <a:lstStyle/>
          <a:p>
            <a:fld id="{8D4D1E41-7A09-AB4A-A4E1-09765ADA2698}" type="slidenum">
              <a:rPr kumimoji="1" lang="zh-CN" altLang="en-US" smtClean="0"/>
              <a:pPr/>
              <a:t>98</a:t>
            </a:fld>
            <a:endParaRPr kumimoji="1" lang="zh-CN" altLang="en-US" dirty="0"/>
          </a:p>
        </p:txBody>
      </p:sp>
      <p:sp>
        <p:nvSpPr>
          <p:cNvPr id="5" name="文本框 4">
            <a:extLst>
              <a:ext uri="{FF2B5EF4-FFF2-40B4-BE49-F238E27FC236}">
                <a16:creationId xmlns:a16="http://schemas.microsoft.com/office/drawing/2014/main" id="{036F1BB7-0B60-49F0-A372-3D29FBD8B59D}"/>
              </a:ext>
            </a:extLst>
          </p:cNvPr>
          <p:cNvSpPr txBox="1"/>
          <p:nvPr/>
        </p:nvSpPr>
        <p:spPr>
          <a:xfrm>
            <a:off x="1307508" y="1476260"/>
            <a:ext cx="9070381" cy="5078313"/>
          </a:xfrm>
          <a:prstGeom prst="rect">
            <a:avLst/>
          </a:prstGeom>
          <a:noFill/>
          <a:ln>
            <a:solidFill>
              <a:srgbClr val="C00000"/>
            </a:solidFill>
          </a:ln>
        </p:spPr>
        <p:txBody>
          <a:bodyPr wrap="square" rtlCol="0">
            <a:spAutoFit/>
          </a:bodyPr>
          <a:lstStyle/>
          <a:p>
            <a:pPr marL="266700" algn="just">
              <a:spcBef>
                <a:spcPts val="600"/>
              </a:spcBef>
              <a:spcAft>
                <a:spcPts val="0"/>
              </a:spcAft>
            </a:pPr>
            <a:r>
              <a:rPr lang="de-DE" altLang="zh-CN" sz="1800" kern="100" dirty="0">
                <a:effectLst/>
                <a:latin typeface="Times New Roman" panose="02020603050405020304" pitchFamily="18" charset="0"/>
                <a:ea typeface="宋体" panose="02010600030101010101" pitchFamily="2" charset="-122"/>
              </a:rPr>
              <a:t>server.servlet.context-path=/api</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数据库地址</a:t>
            </a:r>
          </a:p>
          <a:p>
            <a:pPr marL="266700" algn="just"/>
            <a:r>
              <a:rPr lang="de-DE" altLang="zh-CN" sz="1800" kern="100" dirty="0">
                <a:effectLst/>
                <a:latin typeface="Times New Roman" panose="02020603050405020304" pitchFamily="18" charset="0"/>
                <a:ea typeface="宋体" panose="02010600030101010101" pitchFamily="2" charset="-122"/>
              </a:rPr>
              <a:t>spring.datasource.url=jdbc:mysql://localhost:3306/springbootjpa?characterEncoding=utf8</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数据库用户名</a:t>
            </a:r>
          </a:p>
          <a:p>
            <a:pPr marL="266700" algn="just"/>
            <a:r>
              <a:rPr lang="de-DE" altLang="zh-CN" sz="1800" kern="100" dirty="0">
                <a:effectLst/>
                <a:latin typeface="Times New Roman" panose="02020603050405020304" pitchFamily="18" charset="0"/>
                <a:ea typeface="宋体" panose="02010600030101010101" pitchFamily="2" charset="-122"/>
              </a:rPr>
              <a:t>spring.datasource.username=root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数据库密码</a:t>
            </a:r>
          </a:p>
          <a:p>
            <a:pPr marL="266700" algn="just"/>
            <a:r>
              <a:rPr lang="de-DE" altLang="zh-CN" sz="1800" kern="100" dirty="0">
                <a:effectLst/>
                <a:latin typeface="Times New Roman" panose="02020603050405020304" pitchFamily="18" charset="0"/>
                <a:ea typeface="宋体" panose="02010600030101010101" pitchFamily="2" charset="-122"/>
              </a:rPr>
              <a:t>spring.datasource.password=root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数据库驱动</a:t>
            </a:r>
          </a:p>
          <a:p>
            <a:pPr marL="266700" algn="just"/>
            <a:r>
              <a:rPr lang="de-DE" altLang="zh-CN" sz="1800" kern="100" dirty="0">
                <a:effectLst/>
                <a:latin typeface="Times New Roman" panose="02020603050405020304" pitchFamily="18" charset="0"/>
                <a:ea typeface="宋体" panose="02010600030101010101" pitchFamily="2" charset="-122"/>
              </a:rPr>
              <a:t>spring.datasource.driver-class-name=com.mysql.jdbc.Driver</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指定数据库类型</a:t>
            </a:r>
          </a:p>
          <a:p>
            <a:pPr marL="266700" algn="just"/>
            <a:r>
              <a:rPr lang="de-DE" altLang="zh-CN" sz="1800" kern="100" dirty="0">
                <a:effectLst/>
                <a:latin typeface="Times New Roman" panose="02020603050405020304" pitchFamily="18" charset="0"/>
                <a:ea typeface="宋体" panose="02010600030101010101" pitchFamily="2" charset="-122"/>
              </a:rPr>
              <a:t>spring.jpa.database=MYSQL</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指定是否在日志中显示</a:t>
            </a:r>
            <a:r>
              <a:rPr lang="de-DE" altLang="zh-CN" sz="1800" kern="100" dirty="0">
                <a:effectLst/>
                <a:latin typeface="Times New Roman" panose="02020603050405020304" pitchFamily="18" charset="0"/>
                <a:ea typeface="宋体" panose="02010600030101010101" pitchFamily="2" charset="-122"/>
              </a:rPr>
              <a:t>SQL</a:t>
            </a:r>
            <a:r>
              <a:rPr lang="zh-CN" altLang="zh-CN" sz="1800" kern="100" dirty="0">
                <a:effectLst/>
                <a:latin typeface="Times New Roman" panose="02020603050405020304" pitchFamily="18" charset="0"/>
                <a:ea typeface="宋体" panose="02010600030101010101" pitchFamily="2" charset="-122"/>
              </a:rPr>
              <a:t>语句</a:t>
            </a:r>
          </a:p>
          <a:p>
            <a:pPr marL="266700" algn="just"/>
            <a:r>
              <a:rPr lang="de-DE" altLang="zh-CN" sz="1800" kern="100" dirty="0">
                <a:effectLst/>
                <a:latin typeface="Times New Roman" panose="02020603050405020304" pitchFamily="18" charset="0"/>
                <a:ea typeface="宋体" panose="02010600030101010101" pitchFamily="2" charset="-122"/>
              </a:rPr>
              <a:t>spring.jpa.show-sql=true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指定自动创建、更新数据库表等配置，</a:t>
            </a:r>
            <a:r>
              <a:rPr lang="de-DE" altLang="zh-CN" sz="1800" kern="100" dirty="0">
                <a:effectLst/>
                <a:latin typeface="Times New Roman" panose="02020603050405020304" pitchFamily="18" charset="0"/>
                <a:ea typeface="宋体" panose="02010600030101010101" pitchFamily="2" charset="-122"/>
              </a:rPr>
              <a:t>update</a:t>
            </a:r>
            <a:r>
              <a:rPr lang="zh-CN" altLang="zh-CN" sz="1800" kern="100" dirty="0">
                <a:effectLst/>
                <a:latin typeface="Times New Roman" panose="02020603050405020304" pitchFamily="18" charset="0"/>
                <a:ea typeface="宋体" panose="02010600030101010101" pitchFamily="2" charset="-122"/>
              </a:rPr>
              <a:t>表示如果数据库中存在持久化类对应的表就不创建，不存在就创建对应的表</a:t>
            </a:r>
          </a:p>
          <a:p>
            <a:pPr marL="266700" algn="just"/>
            <a:r>
              <a:rPr lang="de-DE" altLang="zh-CN" sz="1800" kern="100" dirty="0">
                <a:effectLst/>
                <a:latin typeface="Times New Roman" panose="02020603050405020304" pitchFamily="18" charset="0"/>
                <a:ea typeface="宋体" panose="02010600030101010101" pitchFamily="2" charset="-122"/>
              </a:rPr>
              <a:t>spring.jpa.hibernate.ddl-auto=update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让控制器输出的</a:t>
            </a:r>
            <a:r>
              <a:rPr lang="de-DE" altLang="zh-CN" sz="1800" kern="100" dirty="0">
                <a:effectLst/>
                <a:latin typeface="Times New Roman" panose="02020603050405020304" pitchFamily="18" charset="0"/>
                <a:ea typeface="宋体" panose="02010600030101010101" pitchFamily="2" charset="-122"/>
              </a:rPr>
              <a:t>JSON</a:t>
            </a:r>
            <a:r>
              <a:rPr lang="zh-CN" altLang="zh-CN" sz="1800" kern="100" dirty="0">
                <a:effectLst/>
                <a:latin typeface="Times New Roman" panose="02020603050405020304" pitchFamily="18" charset="0"/>
                <a:ea typeface="宋体" panose="02010600030101010101" pitchFamily="2" charset="-122"/>
              </a:rPr>
              <a:t>字符串格式更美观</a:t>
            </a:r>
          </a:p>
          <a:p>
            <a:pPr marL="266700" algn="just">
              <a:spcAft>
                <a:spcPts val="600"/>
              </a:spcAft>
            </a:pPr>
            <a:r>
              <a:rPr lang="de-DE" altLang="zh-CN" sz="1800" kern="100" dirty="0">
                <a:effectLst/>
                <a:latin typeface="Times New Roman" panose="02020603050405020304" pitchFamily="18" charset="0"/>
                <a:ea typeface="宋体" panose="02010600030101010101" pitchFamily="2" charset="-122"/>
              </a:rPr>
              <a:t>spring.jackson.serialization.indent-output=true </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918494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10133</TotalTime>
  <Words>14042</Words>
  <Application>Microsoft Office PowerPoint</Application>
  <PresentationFormat>宽屏</PresentationFormat>
  <Paragraphs>1278</Paragraphs>
  <Slides>165</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165</vt:i4>
      </vt:variant>
    </vt:vector>
  </HeadingPairs>
  <TitlesOfParts>
    <vt:vector size="172" baseType="lpstr">
      <vt:lpstr>等线</vt:lpstr>
      <vt:lpstr>Microsoft YaHei</vt:lpstr>
      <vt:lpstr>Microsoft YaHei</vt:lpstr>
      <vt:lpstr>Arial</vt:lpstr>
      <vt:lpstr>Times New Roman</vt:lpstr>
      <vt:lpstr>Wingdings</vt:lpstr>
      <vt:lpstr>Office 主题​​</vt:lpstr>
      <vt:lpstr>第八章 Spring Boot的数据访问</vt:lpstr>
      <vt:lpstr>本章目标</vt:lpstr>
      <vt:lpstr>本章内容</vt:lpstr>
      <vt:lpstr>8.1 Spring Data JPA</vt:lpstr>
      <vt:lpstr>8.1 Spring Data JPA</vt:lpstr>
      <vt:lpstr>8.1.1 Spring Boot的支持</vt:lpstr>
      <vt:lpstr>1．JDBC的自动配置</vt:lpstr>
      <vt:lpstr>2．JPA的自动配置</vt:lpstr>
      <vt:lpstr>3．Spring Data JPA的自动配置</vt:lpstr>
      <vt:lpstr>4．Spring Boot应用的Spring Data JPA</vt:lpstr>
      <vt:lpstr>8.1 Spring Data JPA</vt:lpstr>
      <vt:lpstr>8.1.2 简单条件查询</vt:lpstr>
      <vt:lpstr>1．查询关键字</vt:lpstr>
      <vt:lpstr>2．限制查询结果数量</vt:lpstr>
      <vt:lpstr>3．简单条件查询示例</vt:lpstr>
      <vt:lpstr>3）修改pom.xml文件，添加MySQL依赖</vt:lpstr>
      <vt:lpstr>4）设置Web应用ch8_1的上下文路径及数据源配置信息</vt:lpstr>
      <vt:lpstr>5）创建持久化实体类MyUser</vt:lpstr>
      <vt:lpstr>6）创建数据访问层</vt:lpstr>
      <vt:lpstr>7）创建业务层</vt:lpstr>
      <vt:lpstr>8）创建控制器类UserTestController</vt:lpstr>
      <vt:lpstr>9）整理脚本样式静态文件</vt:lpstr>
      <vt:lpstr>10）创建View视图页面</vt:lpstr>
      <vt:lpstr>11）运行</vt:lpstr>
      <vt:lpstr>PowerPoint 演示文稿</vt:lpstr>
      <vt:lpstr>PowerPoint 演示文稿</vt:lpstr>
      <vt:lpstr>PowerPoint 演示文稿</vt:lpstr>
      <vt:lpstr>8.1 Spring Data JPA</vt:lpstr>
      <vt:lpstr>8.1.3 关联查询</vt:lpstr>
      <vt:lpstr>1．@OneToOne</vt:lpstr>
      <vt:lpstr>1）创建持久化实体类</vt:lpstr>
      <vt:lpstr>2）创建数据访问层</vt:lpstr>
      <vt:lpstr>2）创建数据访问层</vt:lpstr>
      <vt:lpstr>3）创建业务层</vt:lpstr>
      <vt:lpstr>4）创建控制器类</vt:lpstr>
      <vt:lpstr>5）运行</vt:lpstr>
      <vt:lpstr>5）运行</vt:lpstr>
      <vt:lpstr>2．@OneToMany和@ManyToOne</vt:lpstr>
      <vt:lpstr>1）添加hibernate-validator依赖</vt:lpstr>
      <vt:lpstr>2）创建持久化实体类</vt:lpstr>
      <vt:lpstr>3）创建数据访问层</vt:lpstr>
      <vt:lpstr>4）创建业务层</vt:lpstr>
      <vt:lpstr>5）创建控制器类</vt:lpstr>
      <vt:lpstr>6）运行</vt:lpstr>
      <vt:lpstr>6）运行</vt:lpstr>
      <vt:lpstr>6）运行</vt:lpstr>
      <vt:lpstr>3．@ManyToMany</vt:lpstr>
      <vt:lpstr>1）创建持久化实体类</vt:lpstr>
      <vt:lpstr>2）创建数据访问层</vt:lpstr>
      <vt:lpstr>3）创建业务层</vt:lpstr>
      <vt:lpstr>4）创建控制器类</vt:lpstr>
      <vt:lpstr>5）运行</vt:lpstr>
      <vt:lpstr>8.1 Spring Data JPA</vt:lpstr>
      <vt:lpstr>8.1.4 @Query和@Modifying注解</vt:lpstr>
      <vt:lpstr>1．@Query注解</vt:lpstr>
      <vt:lpstr>2．@Modifying注解</vt:lpstr>
      <vt:lpstr>1）创建持久化实体类</vt:lpstr>
      <vt:lpstr>2）创建数据访问层</vt:lpstr>
      <vt:lpstr>2）创建数据访问层</vt:lpstr>
      <vt:lpstr>3）创建业务层</vt:lpstr>
      <vt:lpstr>4）创建控制器类</vt:lpstr>
      <vt:lpstr>5）运行</vt:lpstr>
      <vt:lpstr>8.1 Spring Data JPA</vt:lpstr>
      <vt:lpstr>8.1.5 排序与分页查询</vt:lpstr>
      <vt:lpstr>8.1.5 排序与分页查询</vt:lpstr>
      <vt:lpstr>1．创建持久化实体类</vt:lpstr>
      <vt:lpstr>2．创建数据访问层</vt:lpstr>
      <vt:lpstr>3．创建业务层</vt:lpstr>
      <vt:lpstr>4．创建控制器类</vt:lpstr>
      <vt:lpstr>5．创建View视图页面</vt:lpstr>
      <vt:lpstr>6．运行</vt:lpstr>
      <vt:lpstr>6．运行</vt:lpstr>
      <vt:lpstr>本章内容</vt:lpstr>
      <vt:lpstr>8.2 Spring Boot整合MyBatis</vt:lpstr>
      <vt:lpstr>1．创建Spring Boot Web应用</vt:lpstr>
      <vt:lpstr>2．修改pom.xml文件</vt:lpstr>
      <vt:lpstr>3．设置Web应用ch8_5的上下文路径及数据源配置信息</vt:lpstr>
      <vt:lpstr>4．创建实体类</vt:lpstr>
      <vt:lpstr>5．创建数据访问接口</vt:lpstr>
      <vt:lpstr>6．创建Mapper映射文件 </vt:lpstr>
      <vt:lpstr>7．创建业务层</vt:lpstr>
      <vt:lpstr>8．创建控制器类MyUserController</vt:lpstr>
      <vt:lpstr>9．在应用程序的主类中扫描Mapper接口</vt:lpstr>
      <vt:lpstr>10．运行</vt:lpstr>
      <vt:lpstr>本章内容</vt:lpstr>
      <vt:lpstr>8.3 REST</vt:lpstr>
      <vt:lpstr>8.3.1 REST简介</vt:lpstr>
      <vt:lpstr>资源（Resources）</vt:lpstr>
      <vt:lpstr>表现层（Representation）</vt:lpstr>
      <vt:lpstr>状态转化（State Transfer）</vt:lpstr>
      <vt:lpstr>架构风格</vt:lpstr>
      <vt:lpstr>4．确定HTTP Method</vt:lpstr>
      <vt:lpstr>5．确定HTTP Status</vt:lpstr>
      <vt:lpstr>8.3 REST</vt:lpstr>
      <vt:lpstr>8.3.2 Spring Boot整合REST</vt:lpstr>
      <vt:lpstr>8.3 REST</vt:lpstr>
      <vt:lpstr>8.3.3 Spring Data REST</vt:lpstr>
      <vt:lpstr>Spring Data REST的构建过程</vt:lpstr>
      <vt:lpstr>3．设置应用ch8_6的上下文路径及数据源配置信息</vt:lpstr>
      <vt:lpstr>4．创建持久化实体类Student</vt:lpstr>
      <vt:lpstr>5．创建数据访问层</vt:lpstr>
      <vt:lpstr>8.3 REST</vt:lpstr>
      <vt:lpstr>8.3.4 REST服务测试</vt:lpstr>
      <vt:lpstr>1．获得列表数据</vt:lpstr>
      <vt:lpstr>1．获得列表数据</vt:lpstr>
      <vt:lpstr>2．获得单一对象</vt:lpstr>
      <vt:lpstr>3．查询</vt:lpstr>
      <vt:lpstr>4．分页查询</vt:lpstr>
      <vt:lpstr>5．排序</vt:lpstr>
      <vt:lpstr>6．保存</vt:lpstr>
      <vt:lpstr>7．更新</vt:lpstr>
      <vt:lpstr>8．删除</vt:lpstr>
      <vt:lpstr>本章内容</vt:lpstr>
      <vt:lpstr>8.4 MongoDB</vt:lpstr>
      <vt:lpstr>8.4.1 安装MongoDB</vt:lpstr>
      <vt:lpstr>8.4 MongoDB</vt:lpstr>
      <vt:lpstr>8.4.2 Spring Boot整合MongoDB</vt:lpstr>
      <vt:lpstr>1．Spring对MongoDB的支持</vt:lpstr>
      <vt:lpstr>2．Spring Boot对MongoDB的支持</vt:lpstr>
      <vt:lpstr>8.4 MongoDB</vt:lpstr>
      <vt:lpstr>8.4.3 增删改查</vt:lpstr>
      <vt:lpstr>3．创建领域模型</vt:lpstr>
      <vt:lpstr>4．创建数据访问接口</vt:lpstr>
      <vt:lpstr>5．创建控制器层</vt:lpstr>
      <vt:lpstr>6．运行</vt:lpstr>
      <vt:lpstr>本章内容</vt:lpstr>
      <vt:lpstr>8.5 Redis</vt:lpstr>
      <vt:lpstr>8.5.1 安装Redis</vt:lpstr>
      <vt:lpstr>2．启动Redis服务</vt:lpstr>
      <vt:lpstr>PowerPoint 演示文稿</vt:lpstr>
      <vt:lpstr>8.5 Redis</vt:lpstr>
      <vt:lpstr>8.5.2 Spring Boot整合Redis</vt:lpstr>
      <vt:lpstr>2．Serializer</vt:lpstr>
      <vt:lpstr>3．Spring Boot的支持</vt:lpstr>
      <vt:lpstr>8.5 Redis</vt:lpstr>
      <vt:lpstr>8.5.3 使用StringRedisTemplate和RedisTemplate</vt:lpstr>
      <vt:lpstr>3．创建实体类</vt:lpstr>
      <vt:lpstr>4．创建数据访问层</vt:lpstr>
      <vt:lpstr>5．创建控制器层</vt:lpstr>
      <vt:lpstr>6．运行测试</vt:lpstr>
      <vt:lpstr>本章内容</vt:lpstr>
      <vt:lpstr>8.6 数据缓存Cache</vt:lpstr>
      <vt:lpstr>8.6.1 Spring缓存支持</vt:lpstr>
      <vt:lpstr>1．@Cacheable</vt:lpstr>
      <vt:lpstr>2．@CacheEvict</vt:lpstr>
      <vt:lpstr>3．@CachePut</vt:lpstr>
      <vt:lpstr>4．@Caching</vt:lpstr>
      <vt:lpstr>5．@CacheConfig</vt:lpstr>
      <vt:lpstr>8.6 数据缓存Cache</vt:lpstr>
      <vt:lpstr>8.6.2 Spring Boot缓存支持</vt:lpstr>
      <vt:lpstr>PowerPoint 演示文稿</vt:lpstr>
      <vt:lpstr>2．配置application.properties文件</vt:lpstr>
      <vt:lpstr>PowerPoint 演示文稿</vt:lpstr>
      <vt:lpstr>6．创建业务层</vt:lpstr>
      <vt:lpstr>7．创建控制器层</vt:lpstr>
      <vt:lpstr>8．开启缓存支持</vt:lpstr>
      <vt:lpstr>9．运行测试</vt:lpstr>
      <vt:lpstr>2）测试@CachePut</vt:lpstr>
      <vt:lpstr>3）测试@CacheEvict</vt:lpstr>
      <vt:lpstr>8.6 数据缓存Cache</vt:lpstr>
      <vt:lpstr>8.6.3 使用Redis Cache</vt:lpstr>
      <vt:lpstr>1．使用@Cacheable注解修改控制器方法</vt:lpstr>
      <vt:lpstr>PowerPoint 演示文稿</vt:lpstr>
      <vt:lpstr>本章总结</vt:lpstr>
      <vt:lpstr>致谢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Yong Cui</dc:creator>
  <cp:lastModifiedBy>chenhengdl@126.com</cp:lastModifiedBy>
  <cp:revision>1424</cp:revision>
  <dcterms:created xsi:type="dcterms:W3CDTF">2021-01-06T05:35:51Z</dcterms:created>
  <dcterms:modified xsi:type="dcterms:W3CDTF">2021-11-05T06:55:25Z</dcterms:modified>
</cp:coreProperties>
</file>