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693400" cy="15122525"/>
  <p:notesSz cx="9926638" cy="1435576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harte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harte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harte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harte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harter" pitchFamily="2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harter" pitchFamily="2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harter" pitchFamily="2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harter" pitchFamily="2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harter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073">
          <p15:clr>
            <a:srgbClr val="A4A3A4"/>
          </p15:clr>
        </p15:guide>
        <p15:guide id="2" orient="horz" pos="708">
          <p15:clr>
            <a:srgbClr val="A4A3A4"/>
          </p15:clr>
        </p15:guide>
        <p15:guide id="3" orient="horz" pos="2929">
          <p15:clr>
            <a:srgbClr val="A4A3A4"/>
          </p15:clr>
        </p15:guide>
        <p15:guide id="4" pos="343">
          <p15:clr>
            <a:srgbClr val="A4A3A4"/>
          </p15:clr>
        </p15:guide>
        <p15:guide id="5" pos="6391">
          <p15:clr>
            <a:srgbClr val="A4A3A4"/>
          </p15:clr>
        </p15:guide>
        <p15:guide id="6" pos="2257">
          <p15:clr>
            <a:srgbClr val="A4A3A4"/>
          </p15:clr>
        </p15:guide>
        <p15:guide id="7" pos="4477">
          <p15:clr>
            <a:srgbClr val="A4A3A4"/>
          </p15:clr>
        </p15:guide>
        <p15:guide id="8" pos="2382">
          <p15:clr>
            <a:srgbClr val="A4A3A4"/>
          </p15:clr>
        </p15:guide>
        <p15:guide id="9" pos="4357">
          <p15:clr>
            <a:srgbClr val="A4A3A4"/>
          </p15:clr>
        </p15:guide>
        <p15:guide id="10" pos="3435">
          <p15:clr>
            <a:srgbClr val="A4A3A4"/>
          </p15:clr>
        </p15:guide>
        <p15:guide id="11" pos="33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F22"/>
    <a:srgbClr val="C93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2346" y="-5034"/>
      </p:cViewPr>
      <p:guideLst>
        <p:guide orient="horz" pos="9073"/>
        <p:guide orient="horz" pos="708"/>
        <p:guide orient="horz" pos="2929"/>
        <p:guide pos="343"/>
        <p:guide pos="6391"/>
        <p:guide pos="2257"/>
        <p:guide pos="4477"/>
        <p:guide pos="2382"/>
        <p:guide pos="4357"/>
        <p:guide pos="3435"/>
        <p:guide pos="33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4697413"/>
            <a:ext cx="9090025" cy="32416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8569325"/>
            <a:ext cx="7486650" cy="38639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E6389-84AA-4F7F-AEE9-161F113832C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4DF2A-E792-401B-90A8-74831537A621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3350" y="604838"/>
            <a:ext cx="2405063" cy="12903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4988" y="604838"/>
            <a:ext cx="7065962" cy="129032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122CD-7353-4A4C-AA90-45C4DC5062A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74998-DC9D-4655-AA90-52F33609B4E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9717088"/>
            <a:ext cx="9090025" cy="3003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6410325"/>
            <a:ext cx="9090025" cy="33067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E3C1F-4F84-4D3C-8584-CA376B8DE9F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4988" y="3529013"/>
            <a:ext cx="4735512" cy="997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2900" y="3529013"/>
            <a:ext cx="4735513" cy="997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00C91-9908-41CB-BD9E-1C01AFC601E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3384550"/>
            <a:ext cx="4724400" cy="14112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4795838"/>
            <a:ext cx="4724400" cy="8712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3384550"/>
            <a:ext cx="4725988" cy="14112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4795838"/>
            <a:ext cx="4725988" cy="8712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5BBB6-1336-4940-804F-4D2BA0D9C14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49E1C-F67E-47D6-BF0F-E4A3F1E1C5CD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1E07D1-F295-45F6-9A99-56B13FC6ED5D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601663"/>
            <a:ext cx="3517900" cy="2562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601663"/>
            <a:ext cx="5976938" cy="12906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3163888"/>
            <a:ext cx="3517900" cy="10344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9C484-D6B4-485E-ADC2-97C71E86797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10585450"/>
            <a:ext cx="6416675" cy="12493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1350963"/>
            <a:ext cx="6416675" cy="9074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11834813"/>
            <a:ext cx="6416675" cy="17748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DBA0C-97DE-42EE-97EC-EAC41509456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604838"/>
            <a:ext cx="9623425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7511" tIns="73756" rIns="147511" bIns="737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88" y="3529013"/>
            <a:ext cx="9623425" cy="997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7511" tIns="73756" rIns="147511" bIns="737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4988" y="13771563"/>
            <a:ext cx="2495550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7511" tIns="73756" rIns="147511" bIns="73756" numCol="1" anchor="t" anchorCtr="0" compatLnSpc="1">
            <a:prstTxWarp prst="textNoShape">
              <a:avLst/>
            </a:prstTxWarp>
          </a:bodyPr>
          <a:lstStyle>
            <a:lvl1pPr defTabSz="1474788">
              <a:defRPr sz="2300"/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38" y="13771563"/>
            <a:ext cx="3387725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7511" tIns="73756" rIns="147511" bIns="73756" numCol="1" anchor="t" anchorCtr="0" compatLnSpc="1">
            <a:prstTxWarp prst="textNoShape">
              <a:avLst/>
            </a:prstTxWarp>
          </a:bodyPr>
          <a:lstStyle>
            <a:lvl1pPr algn="ctr" defTabSz="1474788">
              <a:defRPr sz="2300"/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2863" y="13771563"/>
            <a:ext cx="2495550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7511" tIns="73756" rIns="147511" bIns="73756" numCol="1" anchor="t" anchorCtr="0" compatLnSpc="1">
            <a:prstTxWarp prst="textNoShape">
              <a:avLst/>
            </a:prstTxWarp>
          </a:bodyPr>
          <a:lstStyle>
            <a:lvl1pPr algn="r" defTabSz="1474788">
              <a:defRPr sz="2300"/>
            </a:lvl1pPr>
          </a:lstStyle>
          <a:p>
            <a:fld id="{D302C20D-FDB3-4B22-8083-0FA1F5AC1869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2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E06CF1D3-D158-49F6-9CB2-B0DB10377BD7}"/>
              </a:ext>
            </a:extLst>
          </p:cNvPr>
          <p:cNvSpPr txBox="1"/>
          <p:nvPr userDrawn="1"/>
        </p:nvSpPr>
        <p:spPr>
          <a:xfrm>
            <a:off x="85039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de-DE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4788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4788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ontPage" pitchFamily="2" charset="0"/>
          <a:cs typeface="Arial" charset="0"/>
        </a:defRPr>
      </a:lvl2pPr>
      <a:lvl3pPr algn="ctr" defTabSz="1474788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ontPage" pitchFamily="2" charset="0"/>
          <a:cs typeface="Arial" charset="0"/>
        </a:defRPr>
      </a:lvl3pPr>
      <a:lvl4pPr algn="ctr" defTabSz="1474788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ontPage" pitchFamily="2" charset="0"/>
          <a:cs typeface="Arial" charset="0"/>
        </a:defRPr>
      </a:lvl4pPr>
      <a:lvl5pPr algn="ctr" defTabSz="1474788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ontPage" pitchFamily="2" charset="0"/>
          <a:cs typeface="Arial" charset="0"/>
        </a:defRPr>
      </a:lvl5pPr>
      <a:lvl6pPr marL="457200" algn="ctr" defTabSz="1474788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ontPage" pitchFamily="2" charset="0"/>
          <a:cs typeface="Arial" charset="0"/>
        </a:defRPr>
      </a:lvl6pPr>
      <a:lvl7pPr marL="914400" algn="ctr" defTabSz="1474788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ontPage" pitchFamily="2" charset="0"/>
          <a:cs typeface="Arial" charset="0"/>
        </a:defRPr>
      </a:lvl7pPr>
      <a:lvl8pPr marL="1371600" algn="ctr" defTabSz="1474788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ontPage" pitchFamily="2" charset="0"/>
          <a:cs typeface="Arial" charset="0"/>
        </a:defRPr>
      </a:lvl8pPr>
      <a:lvl9pPr marL="1828800" algn="ctr" defTabSz="1474788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ontPage" pitchFamily="2" charset="0"/>
          <a:cs typeface="Arial" charset="0"/>
        </a:defRPr>
      </a:lvl9pPr>
    </p:titleStyle>
    <p:bodyStyle>
      <a:lvl1pPr marL="552450" indent="-552450" algn="l" defTabSz="1474788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4788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844675" indent="-369888" algn="l" defTabSz="1474788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2581275" indent="-368300" algn="l" defTabSz="1474788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4pPr>
      <a:lvl5pPr marL="3319463" indent="-369888" algn="l" defTabSz="1474788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5pPr>
      <a:lvl6pPr marL="3776663" indent="-369888" algn="l" defTabSz="1474788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4233863" indent="-369888" algn="l" defTabSz="1474788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4691063" indent="-369888" algn="l" defTabSz="1474788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5148263" indent="-369888" algn="l" defTabSz="1474788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39750" y="539750"/>
            <a:ext cx="9609138" cy="161925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4589463"/>
            <a:ext cx="10693400" cy="0"/>
          </a:xfrm>
          <a:prstGeom prst="rect">
            <a:avLst/>
          </a:prstGeom>
          <a:solidFill>
            <a:srgbClr val="7FAB1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4589463"/>
            <a:ext cx="139700" cy="0"/>
          </a:xfrm>
          <a:prstGeom prst="rect">
            <a:avLst/>
          </a:prstGeom>
          <a:solidFill>
            <a:srgbClr val="B90F2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4589463"/>
            <a:ext cx="9493250" cy="0"/>
          </a:xfrm>
          <a:prstGeom prst="rect">
            <a:avLst/>
          </a:prstGeom>
          <a:solidFill>
            <a:srgbClr val="B90F2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4589463"/>
            <a:ext cx="9493250" cy="0"/>
          </a:xfrm>
          <a:prstGeom prst="rect">
            <a:avLst/>
          </a:prstGeom>
          <a:solidFill>
            <a:srgbClr val="B90F2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2171" name="Line 123"/>
          <p:cNvSpPr>
            <a:spLocks noChangeShapeType="1"/>
          </p:cNvSpPr>
          <p:nvPr/>
        </p:nvSpPr>
        <p:spPr bwMode="auto">
          <a:xfrm>
            <a:off x="539750" y="14395450"/>
            <a:ext cx="960913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graphicFrame>
        <p:nvGraphicFramePr>
          <p:cNvPr id="2234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57733"/>
              </p:ext>
            </p:extLst>
          </p:nvPr>
        </p:nvGraphicFramePr>
        <p:xfrm>
          <a:off x="544513" y="752476"/>
          <a:ext cx="9601200" cy="4073115"/>
        </p:xfrm>
        <a:graphic>
          <a:graphicData uri="http://schemas.openxmlformats.org/drawingml/2006/table">
            <a:tbl>
              <a:tblPr/>
              <a:tblGrid>
                <a:gridCol w="960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7314">
                <a:tc>
                  <a:txBody>
                    <a:bodyPr/>
                    <a:lstStyle/>
                    <a:p>
                      <a:pPr marL="0" marR="0" lvl="0" indent="0" algn="l" defTabSz="4175125" rtl="0" eaLnBrk="1" fontAlgn="base" latinLnBrk="0" hangingPunct="1">
                        <a:lnSpc>
                          <a:spcPts val="6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rontPage" pitchFamily="2" charset="0"/>
                          <a:cs typeface="Arial" charset="0"/>
                        </a:rPr>
                        <a:t>Segmentation </a:t>
                      </a:r>
                      <a:r>
                        <a:rPr kumimoji="0" lang="de-DE" sz="4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rontPage" pitchFamily="2" charset="0"/>
                          <a:cs typeface="Arial" charset="0"/>
                        </a:rPr>
                        <a:t>of</a:t>
                      </a:r>
                      <a:r>
                        <a:rPr kumimoji="0" lang="de-DE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rontPage" pitchFamily="2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l" defTabSz="4175125" rtl="0" eaLnBrk="1" fontAlgn="base" latinLnBrk="0" hangingPunct="1">
                        <a:lnSpc>
                          <a:spcPts val="6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4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rontPage" pitchFamily="2" charset="0"/>
                          <a:cs typeface="Arial" charset="0"/>
                        </a:rPr>
                        <a:t>Liver</a:t>
                      </a:r>
                      <a:r>
                        <a:rPr kumimoji="0" lang="de-DE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rontPage" pitchFamily="2" charset="0"/>
                          <a:cs typeface="Arial" charset="0"/>
                        </a:rPr>
                        <a:t> and </a:t>
                      </a:r>
                      <a:r>
                        <a:rPr kumimoji="0" lang="de-DE" sz="4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rontPage" pitchFamily="2" charset="0"/>
                          <a:cs typeface="Arial" charset="0"/>
                        </a:rPr>
                        <a:t>Prostate</a:t>
                      </a:r>
                      <a:r>
                        <a:rPr kumimoji="0" lang="de-DE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rontPage" pitchFamily="2" charset="0"/>
                          <a:cs typeface="Arial" charset="0"/>
                        </a:rPr>
                        <a:t> Images</a:t>
                      </a:r>
                    </a:p>
                    <a:p>
                      <a:pPr marL="0" marR="0" lvl="0" indent="0" algn="l" defTabSz="4175125" rtl="0" eaLnBrk="1" fontAlgn="base" latinLnBrk="0" hangingPunct="1">
                        <a:lnSpc>
                          <a:spcPts val="6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4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rontPage" pitchFamily="2" charset="0"/>
                          <a:cs typeface="Arial" charset="0"/>
                        </a:rPr>
                        <a:t>based</a:t>
                      </a:r>
                      <a:r>
                        <a:rPr kumimoji="0" lang="de-DE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rontPage" pitchFamily="2" charset="0"/>
                          <a:cs typeface="Arial" charset="0"/>
                        </a:rPr>
                        <a:t> on </a:t>
                      </a:r>
                      <a:r>
                        <a:rPr kumimoji="0" lang="de-DE" sz="4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rontPage" pitchFamily="2" charset="0"/>
                          <a:cs typeface="Arial" charset="0"/>
                        </a:rPr>
                        <a:t>nnU</a:t>
                      </a:r>
                      <a:r>
                        <a:rPr kumimoji="0" lang="de-DE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rontPage" pitchFamily="2" charset="0"/>
                          <a:cs typeface="Arial" charset="0"/>
                        </a:rPr>
                        <a:t>-Net</a:t>
                      </a:r>
                    </a:p>
                  </a:txBody>
                  <a:tcPr marL="144000" marR="0" marT="86400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0F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39">
                <a:tc>
                  <a:txBody>
                    <a:bodyPr/>
                    <a:lstStyle/>
                    <a:p>
                      <a:pPr marL="0" marR="0" lvl="0" indent="0" algn="l" defTabSz="41751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ontPag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0F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092">
                <a:tc>
                  <a:txBody>
                    <a:bodyPr/>
                    <a:lstStyle/>
                    <a:p>
                      <a:pPr marL="0" marR="0" lvl="0" indent="0" algn="l" defTabSz="417512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ontPage" pitchFamily="2" charset="0"/>
                        <a:cs typeface="Arial" charset="0"/>
                      </a:endParaRPr>
                    </a:p>
                  </a:txBody>
                  <a:tcPr marL="144000" marR="0" marT="144000" marB="10800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0F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28" name="Line 80"/>
          <p:cNvSpPr>
            <a:spLocks noChangeShapeType="1"/>
          </p:cNvSpPr>
          <p:nvPr/>
        </p:nvSpPr>
        <p:spPr bwMode="auto">
          <a:xfrm>
            <a:off x="539750" y="752475"/>
            <a:ext cx="9609138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2053" name="Picture 5" descr="tud_logo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000" y="1188000"/>
            <a:ext cx="2192337" cy="882650"/>
          </a:xfrm>
          <a:prstGeom prst="rect">
            <a:avLst/>
          </a:prstGeom>
          <a:noFill/>
        </p:spPr>
      </p:pic>
      <p:pic>
        <p:nvPicPr>
          <p:cNvPr id="2052" name="Picture 4" descr="Sub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0100" y="2235600"/>
            <a:ext cx="1727200" cy="4762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93499" y="14466570"/>
            <a:ext cx="550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Deep Generative Models, Summer 2019</a:t>
            </a:r>
            <a:endParaRPr lang="de-DE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8938F1-DDCB-4897-A01F-A36F861F0A00}"/>
              </a:ext>
            </a:extLst>
          </p:cNvPr>
          <p:cNvCxnSpPr>
            <a:cxnSpLocks/>
          </p:cNvCxnSpPr>
          <p:nvPr/>
        </p:nvCxnSpPr>
        <p:spPr bwMode="auto">
          <a:xfrm>
            <a:off x="5332146" y="4589463"/>
            <a:ext cx="0" cy="9631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297FDF-D1EC-4823-AA0A-FC6068C5ACC6}"/>
              </a:ext>
            </a:extLst>
          </p:cNvPr>
          <p:cNvSpPr txBox="1"/>
          <p:nvPr/>
        </p:nvSpPr>
        <p:spPr>
          <a:xfrm>
            <a:off x="539750" y="5228367"/>
            <a:ext cx="439485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/>
              <a:t>Abstract</a:t>
            </a:r>
          </a:p>
          <a:p>
            <a:r>
              <a:rPr lang="de-DE" dirty="0" err="1"/>
              <a:t>ToDo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5518C4-7985-4E24-8350-256E5030AB16}"/>
              </a:ext>
            </a:extLst>
          </p:cNvPr>
          <p:cNvSpPr txBox="1"/>
          <p:nvPr/>
        </p:nvSpPr>
        <p:spPr>
          <a:xfrm>
            <a:off x="539750" y="6954582"/>
            <a:ext cx="43948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The Datasets</a:t>
            </a:r>
          </a:p>
          <a:p>
            <a:pPr algn="just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datasets</a:t>
            </a:r>
            <a:r>
              <a:rPr lang="de-DE" dirty="0"/>
              <a:t>:</a:t>
            </a:r>
          </a:p>
          <a:p>
            <a:pPr algn="just"/>
            <a:r>
              <a:rPr lang="de-DE" dirty="0"/>
              <a:t>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131 </a:t>
            </a:r>
            <a:r>
              <a:rPr lang="de-DE" dirty="0" err="1"/>
              <a:t>three</a:t>
            </a:r>
            <a:r>
              <a:rPr lang="de-DE" dirty="0"/>
              <a:t>-dimensional CT </a:t>
            </a:r>
            <a:r>
              <a:rPr lang="de-DE" dirty="0" err="1"/>
              <a:t>images</a:t>
            </a:r>
            <a:r>
              <a:rPr lang="de-DE" dirty="0"/>
              <a:t>,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livers</a:t>
            </a:r>
            <a:r>
              <a:rPr lang="de-DE" dirty="0"/>
              <a:t>. The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32 </a:t>
            </a:r>
            <a:r>
              <a:rPr lang="de-DE" dirty="0" err="1"/>
              <a:t>three</a:t>
            </a:r>
            <a:r>
              <a:rPr lang="de-DE" dirty="0"/>
              <a:t>-dimensional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prostates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different </a:t>
            </a:r>
            <a:r>
              <a:rPr lang="de-DE" dirty="0" err="1"/>
              <a:t>modalities</a:t>
            </a:r>
            <a:r>
              <a:rPr lang="de-DE" dirty="0"/>
              <a:t>.</a:t>
            </a:r>
          </a:p>
          <a:p>
            <a:pPr algn="just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datasets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</a:t>
            </a:r>
            <a:r>
              <a:rPr lang="de-DE" dirty="0" err="1"/>
              <a:t>masks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/>
              <a:t>Class 0: </a:t>
            </a:r>
            <a:r>
              <a:rPr lang="de-DE" dirty="0" err="1"/>
              <a:t>background</a:t>
            </a:r>
            <a:endParaRPr lang="de-D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/>
              <a:t>Class 1: </a:t>
            </a:r>
            <a:r>
              <a:rPr lang="de-DE" dirty="0" err="1"/>
              <a:t>liver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prostate</a:t>
            </a:r>
            <a:endParaRPr lang="de-D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/>
              <a:t>Class 2: </a:t>
            </a:r>
            <a:r>
              <a:rPr lang="de-DE" dirty="0" err="1"/>
              <a:t>cancer</a:t>
            </a:r>
            <a:endParaRPr lang="de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E954B-509F-486B-BDD6-589D722506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11"/>
          <a:stretch/>
        </p:blipFill>
        <p:spPr>
          <a:xfrm>
            <a:off x="539750" y="9852975"/>
            <a:ext cx="1319655" cy="9387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5BF403-D1B3-4950-9D41-499C374A051E}"/>
              </a:ext>
            </a:extLst>
          </p:cNvPr>
          <p:cNvSpPr txBox="1"/>
          <p:nvPr/>
        </p:nvSpPr>
        <p:spPr>
          <a:xfrm>
            <a:off x="1922347" y="9857101"/>
            <a:ext cx="30122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 slice </a:t>
            </a:r>
            <a:r>
              <a:rPr lang="de-DE" sz="1100" i="1" dirty="0" err="1"/>
              <a:t>of</a:t>
            </a:r>
            <a:r>
              <a:rPr lang="de-DE" sz="1100" i="1" dirty="0"/>
              <a:t> </a:t>
            </a:r>
            <a:r>
              <a:rPr lang="de-DE" sz="1100" i="1" dirty="0" err="1"/>
              <a:t>one</a:t>
            </a:r>
            <a:r>
              <a:rPr lang="de-DE" sz="1100" i="1" dirty="0"/>
              <a:t> </a:t>
            </a:r>
            <a:r>
              <a:rPr lang="de-DE" sz="1100" i="1" dirty="0" err="1"/>
              <a:t>image</a:t>
            </a:r>
            <a:r>
              <a:rPr lang="de-DE" sz="1100" i="1" dirty="0"/>
              <a:t> </a:t>
            </a:r>
            <a:r>
              <a:rPr lang="de-DE" sz="1100" i="1" dirty="0" err="1"/>
              <a:t>from</a:t>
            </a:r>
            <a:r>
              <a:rPr lang="de-DE" sz="1100" i="1" dirty="0"/>
              <a:t> </a:t>
            </a:r>
            <a:r>
              <a:rPr lang="de-DE" sz="1100" i="1" dirty="0" err="1"/>
              <a:t>the</a:t>
            </a:r>
            <a:r>
              <a:rPr lang="de-DE" sz="1100" i="1" dirty="0"/>
              <a:t> </a:t>
            </a:r>
            <a:r>
              <a:rPr lang="de-DE" sz="1100" i="1" dirty="0" err="1"/>
              <a:t>liver</a:t>
            </a:r>
            <a:r>
              <a:rPr lang="de-DE" sz="1100" i="1" dirty="0"/>
              <a:t> </a:t>
            </a:r>
            <a:r>
              <a:rPr lang="de-DE" sz="1100" i="1" dirty="0" err="1"/>
              <a:t>dataset</a:t>
            </a:r>
            <a:r>
              <a:rPr lang="de-DE" sz="1100" i="1" dirty="0"/>
              <a:t>, </a:t>
            </a:r>
            <a:r>
              <a:rPr lang="de-DE" sz="1100" i="1" dirty="0" err="1"/>
              <a:t>overlayed</a:t>
            </a:r>
            <a:r>
              <a:rPr lang="de-DE" sz="1100" i="1" dirty="0"/>
              <a:t> </a:t>
            </a:r>
            <a:r>
              <a:rPr lang="de-DE" sz="1100" i="1" dirty="0" err="1"/>
              <a:t>with</a:t>
            </a:r>
            <a:r>
              <a:rPr lang="de-DE" sz="1100" i="1" dirty="0"/>
              <a:t> </a:t>
            </a:r>
            <a:r>
              <a:rPr lang="de-DE" sz="1100" i="1" dirty="0" err="1"/>
              <a:t>the</a:t>
            </a:r>
            <a:r>
              <a:rPr lang="de-DE" sz="1100" i="1" dirty="0"/>
              <a:t> </a:t>
            </a:r>
            <a:r>
              <a:rPr lang="de-DE" sz="1100" i="1" dirty="0" err="1"/>
              <a:t>segmentation</a:t>
            </a:r>
            <a:r>
              <a:rPr lang="de-DE" sz="1100" i="1" dirty="0"/>
              <a:t> </a:t>
            </a:r>
            <a:r>
              <a:rPr lang="de-DE" sz="1100" i="1" dirty="0" err="1"/>
              <a:t>mask</a:t>
            </a:r>
            <a:r>
              <a:rPr lang="de-DE" sz="1100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i="1" dirty="0"/>
              <a:t>Blue: </a:t>
            </a:r>
            <a:r>
              <a:rPr lang="de-DE" sz="1100" i="1" dirty="0" err="1"/>
              <a:t>background</a:t>
            </a:r>
            <a:endParaRPr lang="de-DE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i="1" dirty="0" err="1"/>
              <a:t>Red</a:t>
            </a:r>
            <a:r>
              <a:rPr lang="de-DE" sz="1100" i="1" dirty="0"/>
              <a:t>: </a:t>
            </a:r>
            <a:r>
              <a:rPr lang="de-DE" sz="1100" i="1" dirty="0" err="1"/>
              <a:t>liver</a:t>
            </a:r>
            <a:endParaRPr lang="de-DE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i="1" dirty="0"/>
              <a:t>Yellow: </a:t>
            </a:r>
            <a:r>
              <a:rPr lang="de-DE" sz="1100" i="1" dirty="0" err="1"/>
              <a:t>cancer</a:t>
            </a:r>
            <a:endParaRPr lang="de-DE" sz="11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62C550-BDE9-4AB7-B94D-EDFDB6C7D9A7}"/>
              </a:ext>
            </a:extLst>
          </p:cNvPr>
          <p:cNvSpPr txBox="1"/>
          <p:nvPr/>
        </p:nvSpPr>
        <p:spPr>
          <a:xfrm>
            <a:off x="6085286" y="9912132"/>
            <a:ext cx="4416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Results</a:t>
            </a:r>
            <a:endParaRPr lang="de-DE" b="1" dirty="0"/>
          </a:p>
          <a:p>
            <a:r>
              <a:rPr lang="de-DE" dirty="0" err="1"/>
              <a:t>ToDo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71820-D701-4533-BA18-849B0EB23C24}"/>
              </a:ext>
            </a:extLst>
          </p:cNvPr>
          <p:cNvSpPr txBox="1"/>
          <p:nvPr/>
        </p:nvSpPr>
        <p:spPr>
          <a:xfrm>
            <a:off x="5793186" y="8034518"/>
            <a:ext cx="4416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nnU</a:t>
            </a:r>
            <a:r>
              <a:rPr lang="de-DE" b="1" dirty="0"/>
              <a:t>-Net</a:t>
            </a:r>
          </a:p>
          <a:p>
            <a:r>
              <a:rPr lang="de-DE" dirty="0" err="1"/>
              <a:t>ToDo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FrontPage"/>
        <a:ea typeface=""/>
        <a:cs typeface="Arial"/>
      </a:majorFont>
      <a:minorFont>
        <a:latin typeface="Charter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74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harter" pitchFamily="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74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harter" pitchFamily="2" charset="0"/>
            <a:cs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271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Charter</vt:lpstr>
      <vt:lpstr>FrontPage</vt:lpstr>
      <vt:lpstr>Standarddesign</vt:lpstr>
      <vt:lpstr>PowerPoint Presentation</vt:lpstr>
    </vt:vector>
  </TitlesOfParts>
  <Company>TU Darmstadt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A3</dc:title>
  <dc:creator>Birgit Swoboda</dc:creator>
  <cp:lastModifiedBy>Tobias Sebastian DORRA</cp:lastModifiedBy>
  <cp:revision>31</cp:revision>
  <cp:lastPrinted>2011-12-27T14:08:55Z</cp:lastPrinted>
  <dcterms:created xsi:type="dcterms:W3CDTF">2008-06-02T06:33:02Z</dcterms:created>
  <dcterms:modified xsi:type="dcterms:W3CDTF">2020-02-10T18:28:13Z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tobias.dorra@amadeus.com</vt:lpwstr>
  </property>
  <property fmtid="{D5CDD505-2E9C-101B-9397-08002B2CF9AE}" pid="5" name="MSIP_Label_d2db9220-a04a-4f06-aab9-80cbe5287fb3_SetDate">
    <vt:lpwstr>2020-02-10T18:28:11.1687507Z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57f5a335-219f-436c-b64e-1b578894e8de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