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7" r:id="rId5"/>
    <p:sldMasterId id="2147483659" r:id="rId6"/>
    <p:sldMasterId id="2147483674" r:id="rId7"/>
    <p:sldMasterId id="2147483676" r:id="rId8"/>
  </p:sldMasterIdLst>
  <p:notesMasterIdLst>
    <p:notesMasterId r:id="rId71"/>
  </p:notesMasterIdLst>
  <p:handoutMasterIdLst>
    <p:handoutMasterId r:id="rId72"/>
  </p:handoutMasterIdLst>
  <p:sldIdLst>
    <p:sldId id="462" r:id="rId9"/>
    <p:sldId id="463" r:id="rId10"/>
    <p:sldId id="464" r:id="rId11"/>
    <p:sldId id="465" r:id="rId12"/>
    <p:sldId id="577" r:id="rId13"/>
    <p:sldId id="486" r:id="rId14"/>
    <p:sldId id="578" r:id="rId15"/>
    <p:sldId id="579" r:id="rId16"/>
    <p:sldId id="580" r:id="rId17"/>
    <p:sldId id="581" r:id="rId18"/>
    <p:sldId id="582" r:id="rId19"/>
    <p:sldId id="583" r:id="rId20"/>
    <p:sldId id="584" r:id="rId21"/>
    <p:sldId id="585" r:id="rId22"/>
    <p:sldId id="586" r:id="rId23"/>
    <p:sldId id="587" r:id="rId24"/>
    <p:sldId id="588" r:id="rId25"/>
    <p:sldId id="589" r:id="rId26"/>
    <p:sldId id="590" r:id="rId27"/>
    <p:sldId id="591" r:id="rId28"/>
    <p:sldId id="592" r:id="rId29"/>
    <p:sldId id="596" r:id="rId30"/>
    <p:sldId id="597" r:id="rId31"/>
    <p:sldId id="598" r:id="rId32"/>
    <p:sldId id="599" r:id="rId33"/>
    <p:sldId id="600" r:id="rId34"/>
    <p:sldId id="601" r:id="rId35"/>
    <p:sldId id="603" r:id="rId36"/>
    <p:sldId id="602" r:id="rId37"/>
    <p:sldId id="604" r:id="rId38"/>
    <p:sldId id="605" r:id="rId39"/>
    <p:sldId id="606" r:id="rId40"/>
    <p:sldId id="607" r:id="rId41"/>
    <p:sldId id="609" r:id="rId42"/>
    <p:sldId id="610" r:id="rId43"/>
    <p:sldId id="611" r:id="rId44"/>
    <p:sldId id="612" r:id="rId45"/>
    <p:sldId id="613" r:id="rId46"/>
    <p:sldId id="614" r:id="rId47"/>
    <p:sldId id="615" r:id="rId48"/>
    <p:sldId id="616" r:id="rId49"/>
    <p:sldId id="617" r:id="rId50"/>
    <p:sldId id="618" r:id="rId51"/>
    <p:sldId id="619" r:id="rId52"/>
    <p:sldId id="620" r:id="rId53"/>
    <p:sldId id="621" r:id="rId54"/>
    <p:sldId id="622" r:id="rId55"/>
    <p:sldId id="623" r:id="rId56"/>
    <p:sldId id="624" r:id="rId57"/>
    <p:sldId id="635" r:id="rId58"/>
    <p:sldId id="626" r:id="rId59"/>
    <p:sldId id="636" r:id="rId60"/>
    <p:sldId id="627" r:id="rId61"/>
    <p:sldId id="637" r:id="rId62"/>
    <p:sldId id="629" r:id="rId63"/>
    <p:sldId id="630" r:id="rId64"/>
    <p:sldId id="631" r:id="rId65"/>
    <p:sldId id="632" r:id="rId66"/>
    <p:sldId id="633" r:id="rId67"/>
    <p:sldId id="634" r:id="rId68"/>
    <p:sldId id="574" r:id="rId69"/>
    <p:sldId id="26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GJIAN"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autoAdjust="0"/>
    <p:restoredTop sz="95306" autoAdjust="0"/>
  </p:normalViewPr>
  <p:slideViewPr>
    <p:cSldViewPr snapToGrid="0">
      <p:cViewPr varScale="1">
        <p:scale>
          <a:sx n="110" d="100"/>
          <a:sy n="110" d="100"/>
        </p:scale>
        <p:origin x="204"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2021/1/15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6.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2849562"/>
            <a:ext cx="10541000" cy="1158875"/>
          </a:xfrm>
        </p:spPr>
        <p:txBody>
          <a:bodyPr/>
          <a:lstStyle/>
          <a:p>
            <a:r>
              <a:rPr kumimoji="1" lang="en-US" altLang="zh-CN" dirty="0"/>
              <a:t>Flink</a:t>
            </a:r>
            <a:r>
              <a:rPr kumimoji="1" lang="zh-CN" altLang="en-US" dirty="0"/>
              <a:t>流批一体</a:t>
            </a:r>
            <a:r>
              <a:rPr kumimoji="1" lang="en-US" altLang="zh-CN" dirty="0"/>
              <a:t>API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流批一体API</a:t>
            </a:r>
            <a:endParaRPr lang="zh-CN" altLang="en-US"/>
          </a:p>
        </p:txBody>
      </p:sp>
      <p:pic>
        <p:nvPicPr>
          <p:cNvPr id="39" name="图片 4"/>
          <p:cNvPicPr>
            <a:picLocks noChangeAspect="1"/>
          </p:cNvPicPr>
          <p:nvPr/>
        </p:nvPicPr>
        <p:blipFill>
          <a:blip r:embed="rId2"/>
          <a:stretch>
            <a:fillRect/>
          </a:stretch>
        </p:blipFill>
        <p:spPr>
          <a:xfrm>
            <a:off x="3014663" y="1014095"/>
            <a:ext cx="5986145" cy="3340100"/>
          </a:xfrm>
          <a:prstGeom prst="rect">
            <a:avLst/>
          </a:prstGeom>
          <a:noFill/>
          <a:ln>
            <a:noFill/>
          </a:ln>
        </p:spPr>
      </p:pic>
      <p:sp>
        <p:nvSpPr>
          <p:cNvPr id="5" name="文本占位符 4"/>
          <p:cNvSpPr>
            <a:spLocks noGrp="1"/>
          </p:cNvSpPr>
          <p:nvPr>
            <p:ph type="body" sz="quarter" idx="11"/>
          </p:nvPr>
        </p:nvSpPr>
        <p:spPr>
          <a:xfrm>
            <a:off x="658495" y="4684395"/>
            <a:ext cx="10699115" cy="1280160"/>
          </a:xfrm>
        </p:spPr>
        <p:txBody>
          <a:bodyPr/>
          <a:lstStyle/>
          <a:p>
            <a:r>
              <a:rPr lang="zh-CN" altLang="en-US"/>
              <a:t></a:t>
            </a:r>
            <a:r>
              <a:rPr lang="en-US" altLang="zh-CN"/>
              <a:t>2. </a:t>
            </a:r>
            <a:r>
              <a:rPr lang="zh-CN" altLang="en-US"/>
              <a:t>API</a:t>
            </a:r>
          </a:p>
          <a:p>
            <a:r>
              <a:rPr lang="zh-CN" altLang="en-US"/>
              <a:t>Flink提供了多个层次的API供开发者使用，越往上抽象程度越高，使用起来越方便；越往下越底层，使用起来难度越大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流批一体API</a:t>
            </a:r>
            <a:endParaRPr lang="zh-CN" altLang="en-US"/>
          </a:p>
        </p:txBody>
      </p:sp>
      <p:pic>
        <p:nvPicPr>
          <p:cNvPr id="60" name="图片 7"/>
          <p:cNvPicPr>
            <a:picLocks noChangeAspect="1"/>
          </p:cNvPicPr>
          <p:nvPr/>
        </p:nvPicPr>
        <p:blipFill>
          <a:blip r:embed="rId2"/>
          <a:stretch>
            <a:fillRect/>
          </a:stretch>
        </p:blipFill>
        <p:spPr>
          <a:xfrm>
            <a:off x="2753995" y="751205"/>
            <a:ext cx="6552565" cy="2788920"/>
          </a:xfrm>
          <a:prstGeom prst="rect">
            <a:avLst/>
          </a:prstGeom>
          <a:noFill/>
          <a:ln>
            <a:noFill/>
          </a:ln>
        </p:spPr>
      </p:pic>
      <p:pic>
        <p:nvPicPr>
          <p:cNvPr id="39" name="图片 4"/>
          <p:cNvPicPr>
            <a:picLocks noChangeAspect="1"/>
          </p:cNvPicPr>
          <p:nvPr/>
        </p:nvPicPr>
        <p:blipFill>
          <a:blip r:embed="rId3"/>
          <a:stretch>
            <a:fillRect/>
          </a:stretch>
        </p:blipFill>
        <p:spPr>
          <a:xfrm>
            <a:off x="3519170" y="3676650"/>
            <a:ext cx="5153025" cy="28752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流批一体API</a:t>
            </a:r>
            <a:endParaRPr lang="zh-CN" altLang="en-US"/>
          </a:p>
        </p:txBody>
      </p:sp>
      <p:sp>
        <p:nvSpPr>
          <p:cNvPr id="4" name="文本占位符 3"/>
          <p:cNvSpPr>
            <a:spLocks noGrp="1"/>
          </p:cNvSpPr>
          <p:nvPr>
            <p:ph type="body" sz="quarter" idx="11"/>
          </p:nvPr>
        </p:nvSpPr>
        <p:spPr>
          <a:xfrm>
            <a:off x="808670" y="751125"/>
            <a:ext cx="10698800" cy="4219575"/>
          </a:xfrm>
        </p:spPr>
        <p:txBody>
          <a:bodyPr/>
          <a:lstStyle/>
          <a:p>
            <a:r>
              <a:rPr lang="zh-CN" altLang="en-US"/>
              <a:t>注意：在Flink1.12时支持流批一体，DataSetAPI已经不推荐使用了，所以课程中除了个别案例使用DataSet外，后续其他案例都会优先使用DataStream流式API，既支持无界数据处理/流处理，也支持有界数据处理/批处理！当然Table&amp;SQL-API会单独学习</a:t>
            </a:r>
          </a:p>
          <a:p>
            <a:r>
              <a:rPr lang="zh-CN" altLang="en-US"/>
              <a:t>https://ci.apache.org/projects/flink/flink-docs-release-1.12/dev/batch/</a:t>
            </a:r>
          </a:p>
          <a:p>
            <a:r>
              <a:rPr lang="zh-CN" altLang="en-US"/>
              <a:t>https://developer.aliyun.com/article/780123?spm=a2c6h.12873581.0.0.1e3e46ccbYFFrC</a:t>
            </a:r>
          </a:p>
        </p:txBody>
      </p:sp>
      <p:pic>
        <p:nvPicPr>
          <p:cNvPr id="76" name="图片 3"/>
          <p:cNvPicPr>
            <a:picLocks noChangeAspect="1"/>
          </p:cNvPicPr>
          <p:nvPr/>
        </p:nvPicPr>
        <p:blipFill>
          <a:blip r:embed="rId2"/>
          <a:stretch>
            <a:fillRect/>
          </a:stretch>
        </p:blipFill>
        <p:spPr>
          <a:xfrm>
            <a:off x="3388995" y="2870518"/>
            <a:ext cx="5694680" cy="3604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流批一体API</a:t>
            </a:r>
            <a:endParaRPr lang="zh-CN" altLang="en-US"/>
          </a:p>
        </p:txBody>
      </p:sp>
      <p:sp>
        <p:nvSpPr>
          <p:cNvPr id="4" name="文本占位符 3"/>
          <p:cNvSpPr>
            <a:spLocks noGrp="1"/>
          </p:cNvSpPr>
          <p:nvPr>
            <p:ph type="body" sz="quarter" idx="11"/>
          </p:nvPr>
        </p:nvSpPr>
        <p:spPr>
          <a:xfrm>
            <a:off x="710565" y="813435"/>
            <a:ext cx="10699115" cy="965835"/>
          </a:xfrm>
        </p:spPr>
        <p:txBody>
          <a:bodyPr/>
          <a:lstStyle/>
          <a:p>
            <a:r>
              <a:rPr lang="zh-CN" altLang="en-US"/>
              <a:t>编程模型</a:t>
            </a:r>
          </a:p>
          <a:p>
            <a:r>
              <a:rPr lang="zh-CN" altLang="en-US"/>
              <a:t>Flink 应用程序结构主要包含三部分,Source/Transformation/Sink,如下图所示：</a:t>
            </a:r>
          </a:p>
        </p:txBody>
      </p:sp>
      <p:pic>
        <p:nvPicPr>
          <p:cNvPr id="58" name="图片 15" descr="IMG_256"/>
          <p:cNvPicPr>
            <a:picLocks noChangeAspect="1"/>
          </p:cNvPicPr>
          <p:nvPr/>
        </p:nvPicPr>
        <p:blipFill>
          <a:blip r:embed="rId2"/>
          <a:stretch>
            <a:fillRect/>
          </a:stretch>
        </p:blipFill>
        <p:spPr>
          <a:xfrm>
            <a:off x="302895" y="1877060"/>
            <a:ext cx="6167120" cy="1737995"/>
          </a:xfrm>
          <a:prstGeom prst="rect">
            <a:avLst/>
          </a:prstGeom>
          <a:noFill/>
          <a:ln w="9525">
            <a:noFill/>
          </a:ln>
        </p:spPr>
      </p:pic>
      <p:pic>
        <p:nvPicPr>
          <p:cNvPr id="41" name="图片 41" descr="YbZnoM"/>
          <p:cNvPicPr>
            <a:picLocks noChangeAspect="1"/>
          </p:cNvPicPr>
          <p:nvPr/>
        </p:nvPicPr>
        <p:blipFill>
          <a:blip r:embed="rId3"/>
          <a:stretch>
            <a:fillRect/>
          </a:stretch>
        </p:blipFill>
        <p:spPr>
          <a:xfrm>
            <a:off x="6173470" y="2018665"/>
            <a:ext cx="5474970" cy="3663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6725920" cy="548322"/>
          </a:xfrm>
        </p:spPr>
        <p:txBody>
          <a:bodyPr>
            <a:normAutofit fontScale="90000"/>
          </a:bodyPr>
          <a:lstStyle/>
          <a:p>
            <a:r>
              <a:rPr lang="zh-CN" altLang="en-US" dirty="0"/>
              <a:t>第二章 </a:t>
            </a:r>
            <a:r>
              <a:rPr lang="en-US" altLang="zh-CN" dirty="0"/>
              <a:t>Source</a:t>
            </a:r>
          </a:p>
        </p:txBody>
      </p:sp>
      <p:sp>
        <p:nvSpPr>
          <p:cNvPr id="5" name="文本占位符 4"/>
          <p:cNvSpPr>
            <a:spLocks noGrp="1"/>
          </p:cNvSpPr>
          <p:nvPr>
            <p:ph type="body" sz="quarter" idx="11"/>
          </p:nvPr>
        </p:nvSpPr>
        <p:spPr/>
        <p:txBody>
          <a:bodyPr/>
          <a:lstStyle/>
          <a:p>
            <a:r>
              <a:rPr lang="en-US" altLang="zh-CN" dirty="0"/>
              <a:t>02</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Source</a:t>
            </a:r>
          </a:p>
        </p:txBody>
      </p:sp>
      <p:pic>
        <p:nvPicPr>
          <p:cNvPr id="32" name="图片 2"/>
          <p:cNvPicPr>
            <a:picLocks noChangeAspect="1"/>
          </p:cNvPicPr>
          <p:nvPr/>
        </p:nvPicPr>
        <p:blipFill>
          <a:blip r:embed="rId2"/>
          <a:stretch>
            <a:fillRect/>
          </a:stretch>
        </p:blipFill>
        <p:spPr>
          <a:xfrm>
            <a:off x="2819400" y="1000125"/>
            <a:ext cx="6662420" cy="48571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预定义Source</a:t>
            </a:r>
          </a:p>
        </p:txBody>
      </p:sp>
      <p:sp>
        <p:nvSpPr>
          <p:cNvPr id="3" name="文本占位符 2"/>
          <p:cNvSpPr>
            <a:spLocks noGrp="1"/>
          </p:cNvSpPr>
          <p:nvPr>
            <p:ph type="body" sz="quarter" idx="10"/>
          </p:nvPr>
        </p:nvSpPr>
        <p:spPr/>
        <p:txBody>
          <a:bodyPr/>
          <a:lstStyle/>
          <a:p>
            <a:r>
              <a:rPr lang="zh-CN" altLang="en-US"/>
              <a:t>基于集合的Source</a:t>
            </a:r>
          </a:p>
        </p:txBody>
      </p:sp>
      <p:sp>
        <p:nvSpPr>
          <p:cNvPr id="4" name="文本占位符 3"/>
          <p:cNvSpPr>
            <a:spLocks noGrp="1"/>
          </p:cNvSpPr>
          <p:nvPr>
            <p:ph type="body" sz="quarter" idx="11"/>
          </p:nvPr>
        </p:nvSpPr>
        <p:spPr/>
        <p:txBody>
          <a:bodyPr/>
          <a:lstStyle/>
          <a:p>
            <a:r>
              <a:rPr lang="zh-CN" altLang="en-US"/>
              <a:t>API</a:t>
            </a:r>
          </a:p>
          <a:p>
            <a:r>
              <a:rPr lang="zh-CN" altLang="en-US"/>
              <a:t>一般用于学习测试时编造数据时使用</a:t>
            </a:r>
          </a:p>
          <a:p>
            <a:r>
              <a:rPr lang="zh-CN" altLang="en-US"/>
              <a:t>1.env.fromElements(可变参数);</a:t>
            </a:r>
          </a:p>
          <a:p>
            <a:r>
              <a:rPr lang="zh-CN" altLang="en-US"/>
              <a:t>2.env.fromColletion(各种集合);</a:t>
            </a:r>
          </a:p>
          <a:p>
            <a:r>
              <a:rPr lang="zh-CN" altLang="en-US"/>
              <a:t>3.env.generateSequence(开始,结束);</a:t>
            </a:r>
          </a:p>
          <a:p>
            <a:r>
              <a:rPr lang="zh-CN" altLang="en-US"/>
              <a:t>4.env.fromSequence(开始,结束);</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预定义Source</a:t>
            </a:r>
            <a:endParaRPr lang="zh-CN" altLang="en-US"/>
          </a:p>
        </p:txBody>
      </p:sp>
      <p:sp>
        <p:nvSpPr>
          <p:cNvPr id="4" name="文本占位符 3"/>
          <p:cNvSpPr>
            <a:spLocks noGrp="1"/>
          </p:cNvSpPr>
          <p:nvPr>
            <p:ph type="body" sz="quarter" idx="11"/>
          </p:nvPr>
        </p:nvSpPr>
        <p:spPr>
          <a:xfrm>
            <a:off x="710565" y="902335"/>
            <a:ext cx="10699115" cy="4973320"/>
          </a:xfrm>
        </p:spPr>
        <p:txBody>
          <a:bodyPr/>
          <a:lstStyle/>
          <a:p>
            <a:r>
              <a:rPr lang="zh-CN" altLang="en-US"/>
              <a:t>代码演示:</a:t>
            </a:r>
          </a:p>
          <a:p>
            <a:endParaRPr lang="zh-CN" altLang="en-US"/>
          </a:p>
        </p:txBody>
      </p:sp>
      <p:sp>
        <p:nvSpPr>
          <p:cNvPr id="14" name="TextBox 3"/>
          <p:cNvSpPr txBox="1"/>
          <p:nvPr/>
        </p:nvSpPr>
        <p:spPr>
          <a:xfrm>
            <a:off x="929550" y="1534977"/>
            <a:ext cx="9835429" cy="6231255"/>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public class SourceDemo01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static void main(String[] args)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//1.env</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StreamExecutionEnvironment env = StreamExecutionEnvironment.getExecutionEnvironment();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env.setRuntimeMode(RuntimeExecutionMode.AUTOMATIC);</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//2.source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 * 1.env.fromElements(可变参数);</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ds1 = env.fromElements("hadoop", "spark", "flink");</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 * 2.env.fromColletion(各种集合);</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ds2 = env.fromCollection(Arrays.asList("hadoop", "spark", "flink"));</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 * 3.env.generateSequence(开始,结束);</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DataStream&lt;Long&gt; ds3 = env.generateSequence(1, 10);</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 4.env.fromSequence(开始,结束);</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DataStream&lt;Long&gt; ds4 = env.fromSequence(1, 10);</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//3.Transformation</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//4.sink</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ds1.</a:t>
            </a:r>
            <a:r>
              <a:rPr lang="en-US" altLang="zh-CN" sz="1400" dirty="0">
                <a:latin typeface="Alibaba PuHuiTi R" pitchFamily="18" charset="-122"/>
                <a:ea typeface="Alibaba PuHuiTi R" pitchFamily="18" charset="-122"/>
                <a:cs typeface="Alibaba PuHuiTi R" pitchFamily="18" charset="-122"/>
              </a:rPr>
              <a:t>...</a:t>
            </a:r>
            <a:endParaRPr lang="zh-CN" altLang="zh-CN" sz="1400" dirty="0">
              <a:latin typeface="Alibaba PuHuiTi R" pitchFamily="18" charset="-122"/>
              <a:ea typeface="Alibaba PuHuiTi R" pitchFamily="18" charset="-122"/>
              <a:cs typeface="Alibaba PuHuiTi R" pitchFamily="18" charset="-122"/>
            </a:endParaRP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预定义Source</a:t>
            </a:r>
          </a:p>
        </p:txBody>
      </p:sp>
      <p:sp>
        <p:nvSpPr>
          <p:cNvPr id="3" name="文本占位符 2"/>
          <p:cNvSpPr>
            <a:spLocks noGrp="1"/>
          </p:cNvSpPr>
          <p:nvPr>
            <p:ph type="body" sz="quarter" idx="10"/>
          </p:nvPr>
        </p:nvSpPr>
        <p:spPr/>
        <p:txBody>
          <a:bodyPr/>
          <a:lstStyle/>
          <a:p>
            <a:r>
              <a:rPr lang="zh-CN" altLang="en-US"/>
              <a:t>基于文件的Source</a:t>
            </a:r>
          </a:p>
        </p:txBody>
      </p:sp>
      <p:sp>
        <p:nvSpPr>
          <p:cNvPr id="4" name="文本占位符 3"/>
          <p:cNvSpPr>
            <a:spLocks noGrp="1"/>
          </p:cNvSpPr>
          <p:nvPr>
            <p:ph type="body" sz="quarter" idx="11"/>
          </p:nvPr>
        </p:nvSpPr>
        <p:spPr/>
        <p:txBody>
          <a:bodyPr/>
          <a:lstStyle/>
          <a:p>
            <a:r>
              <a:rPr lang="zh-CN" altLang="en-US"/>
              <a:t>API</a:t>
            </a:r>
          </a:p>
          <a:p>
            <a:r>
              <a:rPr lang="zh-CN" altLang="en-US"/>
              <a:t>一般用于学习测试时编造数据时使用</a:t>
            </a:r>
          </a:p>
          <a:p>
            <a:r>
              <a:rPr lang="zh-CN" altLang="en-US"/>
              <a:t>env.readTextFile(本地/HDFS文件/文件夹);//压缩文件也可以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预定义Source</a:t>
            </a:r>
            <a:endParaRPr lang="zh-CN" altLang="en-US"/>
          </a:p>
        </p:txBody>
      </p:sp>
      <p:sp>
        <p:nvSpPr>
          <p:cNvPr id="4" name="文本占位符 3"/>
          <p:cNvSpPr>
            <a:spLocks noGrp="1"/>
          </p:cNvSpPr>
          <p:nvPr>
            <p:ph type="body" sz="quarter" idx="11"/>
          </p:nvPr>
        </p:nvSpPr>
        <p:spPr>
          <a:xfrm>
            <a:off x="710565" y="902335"/>
            <a:ext cx="10699115" cy="4973320"/>
          </a:xfrm>
        </p:spPr>
        <p:txBody>
          <a:bodyPr/>
          <a:lstStyle/>
          <a:p>
            <a:r>
              <a:rPr lang="zh-CN" altLang="en-US"/>
              <a:t>代码演示:</a:t>
            </a:r>
          </a:p>
          <a:p>
            <a:endParaRPr lang="zh-CN" altLang="en-US"/>
          </a:p>
        </p:txBody>
      </p:sp>
      <p:sp>
        <p:nvSpPr>
          <p:cNvPr id="14" name="TextBox 3"/>
          <p:cNvSpPr txBox="1"/>
          <p:nvPr/>
        </p:nvSpPr>
        <p:spPr>
          <a:xfrm>
            <a:off x="1143635" y="1466850"/>
            <a:ext cx="10530205" cy="4939030"/>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public class SourceDemo02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static void main(String[] args)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//1.env</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StreamExecutionEnvironment env = StreamExecutionEnvironment.getExecutionEnvironment();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env.setRuntimeMode(RuntimeExecutionMode.AUTOMATIC);</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//2.source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 * 1.env.readTextFile(本地文件/HDFS文件);//压缩文件也可以</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ds1 = env.readTextFile("data/input/words.txt");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ds2 = env.readTextFile("data/input/dir");</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ds3 = env.readTextFile("hdfs://node1:8020//wordcount/input/words.txt");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ds4 = env.readTextFile("data/input/wordcount.txt.gz");</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//3.Transformation</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//4.sink</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r>
              <a:rPr lang="en-US" altLang="zh-CN" sz="1400" dirty="0">
                <a:latin typeface="Alibaba PuHuiTi R" pitchFamily="18" charset="-122"/>
                <a:ea typeface="Alibaba PuHuiTi R" pitchFamily="18" charset="-122"/>
                <a:cs typeface="Alibaba PuHuiTi R" pitchFamily="18" charset="-122"/>
              </a:rPr>
              <a:t>...</a:t>
            </a: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11420" y="807085"/>
            <a:ext cx="5973445" cy="4728845"/>
          </a:xfrm>
        </p:spPr>
        <p:txBody>
          <a:bodyPr/>
          <a:lstStyle/>
          <a:p>
            <a:r>
              <a:rPr kumimoji="1" lang="zh-CN" altLang="en-US" dirty="0"/>
              <a:t>流处理相关概念</a:t>
            </a:r>
          </a:p>
          <a:p>
            <a:r>
              <a:rPr kumimoji="1" lang="en-US" altLang="zh-CN" dirty="0"/>
              <a:t>Source</a:t>
            </a:r>
          </a:p>
          <a:p>
            <a:r>
              <a:rPr kumimoji="1" lang="en-US" altLang="zh-CN" dirty="0"/>
              <a:t>Transformation</a:t>
            </a:r>
          </a:p>
          <a:p>
            <a:r>
              <a:rPr kumimoji="1" lang="en-US" altLang="zh-CN" dirty="0"/>
              <a:t>Sink</a:t>
            </a:r>
          </a:p>
          <a:p>
            <a:r>
              <a:rPr kumimoji="1" lang="en-US" altLang="zh-CN" dirty="0"/>
              <a:t>Connectors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预定义Source</a:t>
            </a:r>
          </a:p>
        </p:txBody>
      </p:sp>
      <p:sp>
        <p:nvSpPr>
          <p:cNvPr id="3" name="文本占位符 2"/>
          <p:cNvSpPr>
            <a:spLocks noGrp="1"/>
          </p:cNvSpPr>
          <p:nvPr>
            <p:ph type="body" sz="quarter" idx="10"/>
          </p:nvPr>
        </p:nvSpPr>
        <p:spPr/>
        <p:txBody>
          <a:bodyPr/>
          <a:lstStyle/>
          <a:p>
            <a:r>
              <a:rPr lang="zh-CN" altLang="en-US"/>
              <a:t>基于</a:t>
            </a:r>
            <a:r>
              <a:rPr lang="en-US" altLang="zh-CN"/>
              <a:t>Socket</a:t>
            </a:r>
            <a:r>
              <a:rPr lang="zh-CN" altLang="en-US"/>
              <a:t>的Source</a:t>
            </a:r>
          </a:p>
        </p:txBody>
      </p:sp>
      <p:sp>
        <p:nvSpPr>
          <p:cNvPr id="4" name="文本占位符 3"/>
          <p:cNvSpPr>
            <a:spLocks noGrp="1"/>
          </p:cNvSpPr>
          <p:nvPr>
            <p:ph type="body" sz="quarter" idx="11"/>
          </p:nvPr>
        </p:nvSpPr>
        <p:spPr/>
        <p:txBody>
          <a:bodyPr/>
          <a:lstStyle/>
          <a:p>
            <a:r>
              <a:rPr lang="zh-CN" altLang="en-US"/>
              <a:t>需求:</a:t>
            </a:r>
          </a:p>
          <a:p>
            <a:r>
              <a:rPr lang="zh-CN" altLang="en-US"/>
              <a:t>1.在node1上使用nc -lk 9999 向指定端口发送数据</a:t>
            </a:r>
          </a:p>
          <a:p>
            <a:r>
              <a:rPr lang="zh-CN" altLang="en-US"/>
              <a:t>nc是netcat的简称，原本是用来设置路由器,我们可以利用它向某个端口发送数据</a:t>
            </a:r>
          </a:p>
          <a:p>
            <a:r>
              <a:rPr lang="zh-CN" altLang="en-US"/>
              <a:t>如果没有该命令可以下安装</a:t>
            </a:r>
          </a:p>
          <a:p>
            <a:r>
              <a:rPr lang="zh-CN" altLang="en-US"/>
              <a:t>yum install -y nc</a:t>
            </a:r>
          </a:p>
          <a:p>
            <a:endParaRPr lang="zh-CN" altLang="en-US"/>
          </a:p>
          <a:p>
            <a:r>
              <a:rPr lang="zh-CN" altLang="en-US"/>
              <a:t>2.使用Flink编写流处理应用程序实时统计单词数量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预定义Source</a:t>
            </a:r>
            <a:endParaRPr lang="zh-CN" altLang="en-US"/>
          </a:p>
        </p:txBody>
      </p:sp>
      <p:sp>
        <p:nvSpPr>
          <p:cNvPr id="4" name="文本占位符 3"/>
          <p:cNvSpPr>
            <a:spLocks noGrp="1"/>
          </p:cNvSpPr>
          <p:nvPr>
            <p:ph type="body" sz="quarter" idx="11"/>
          </p:nvPr>
        </p:nvSpPr>
        <p:spPr>
          <a:xfrm>
            <a:off x="377190" y="864235"/>
            <a:ext cx="10699115" cy="4973320"/>
          </a:xfrm>
        </p:spPr>
        <p:txBody>
          <a:bodyPr/>
          <a:lstStyle/>
          <a:p>
            <a:r>
              <a:rPr lang="zh-CN" altLang="en-US"/>
              <a:t>代码演示:</a:t>
            </a:r>
          </a:p>
          <a:p>
            <a:endParaRPr lang="zh-CN" altLang="en-US"/>
          </a:p>
        </p:txBody>
      </p:sp>
      <p:sp>
        <p:nvSpPr>
          <p:cNvPr id="14" name="TextBox 3"/>
          <p:cNvSpPr txBox="1"/>
          <p:nvPr/>
        </p:nvSpPr>
        <p:spPr>
          <a:xfrm>
            <a:off x="710880" y="1452517"/>
            <a:ext cx="9863455" cy="5584825"/>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public class SourceDemo03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static void main(String[] args)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//1.env</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r>
              <a:rPr lang="en-US" altLang="zh-CN" sz="1400" dirty="0">
                <a:latin typeface="Alibaba PuHuiTi R" pitchFamily="18" charset="-122"/>
                <a:ea typeface="Alibaba PuHuiTi R" pitchFamily="18" charset="-122"/>
                <a:cs typeface="Alibaba PuHuiTi R" pitchFamily="18" charset="-122"/>
              </a:rPr>
              <a: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//2.source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linesDS = env.socketTextStream("node1", 9999);</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//3.处理数据-transformation</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//3.1每一行数据按照空格切分成一个个的单词组成一个集合</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DataStream&lt;String&gt; wordsDS = linesDS.flatMap(new FlatMapFunction&lt;String, String&gt;()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r>
              <a:rPr lang="en-US" altLang="zh-CN" sz="1400" dirty="0">
                <a:latin typeface="Alibaba PuHuiTi R" pitchFamily="18" charset="-122"/>
                <a:ea typeface="Alibaba PuHuiTi R" pitchFamily="18" charset="-122"/>
                <a:cs typeface="Alibaba PuHuiTi R" pitchFamily="18" charset="-122"/>
              </a:rPr>
              <a:t>... </a:t>
            </a:r>
            <a:r>
              <a:rPr lang="zh-CN" altLang="zh-CN" sz="1400" dirty="0">
                <a:latin typeface="Alibaba PuHuiTi R" pitchFamily="18" charset="-122"/>
                <a:ea typeface="Alibaba PuHuiTi R" pitchFamily="18" charset="-122"/>
                <a:cs typeface="Alibaba PuHuiTi R" pitchFamily="18" charset="-122"/>
              </a:rPr>
              <a: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//3.2对集合中的每个单词记为1</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DataStream&lt;Tuple2&lt;String, Integer&gt;&gt; wordAndOnesDS = </a:t>
            </a:r>
            <a:r>
              <a:rPr lang="en-US" altLang="zh-CN" sz="1400" dirty="0">
                <a:latin typeface="Alibaba PuHuiTi R" pitchFamily="18" charset="-122"/>
                <a:ea typeface="Alibaba PuHuiTi R" pitchFamily="18" charset="-122"/>
                <a:cs typeface="Alibaba PuHuiTi R" pitchFamily="18" charset="-122"/>
              </a:rPr>
              <a:t>...</a:t>
            </a:r>
            <a:r>
              <a:rPr lang="zh-CN" altLang="zh-CN" sz="1400" dirty="0">
                <a:latin typeface="Alibaba PuHuiTi R" pitchFamily="18" charset="-122"/>
                <a:ea typeface="Alibaba PuHuiTi R" pitchFamily="18" charset="-122"/>
                <a:cs typeface="Alibaba PuHuiTi R" pitchFamily="18" charset="-122"/>
              </a:rPr>
              <a: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//3.3对数据按照单词(key)进行分组</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//KeyedStream&lt;Tuple2&lt;String, Integer&gt;, Tuple&gt; groupedDS </a:t>
            </a:r>
            <a:r>
              <a:rPr lang="en-US" altLang="zh-CN" sz="1400" dirty="0">
                <a:latin typeface="Alibaba PuHuiTi R" pitchFamily="18" charset="-122"/>
                <a:ea typeface="Alibaba PuHuiTi R" pitchFamily="18" charset="-122"/>
                <a:cs typeface="Alibaba PuHuiTi R" pitchFamily="18" charset="-122"/>
              </a:rPr>
              <a:t>...</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zh-CN" altLang="zh-CN" sz="1400" dirty="0">
                <a:latin typeface="Alibaba PuHuiTi R" pitchFamily="18" charset="-122"/>
                <a:ea typeface="Alibaba PuHuiTi R" pitchFamily="18" charset="-122"/>
                <a:cs typeface="Alibaba PuHuiTi R" pitchFamily="18" charset="-122"/>
              </a:rPr>
              <a:t>groupedDS.sum(1);</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zh-CN" altLang="zh-CN" sz="1400" dirty="0">
                <a:latin typeface="Alibaba PuHuiTi R" pitchFamily="18" charset="-122"/>
                <a:ea typeface="Alibaba PuHuiTi R" pitchFamily="18" charset="-122"/>
                <a:cs typeface="Alibaba PuHuiTi R" pitchFamily="18"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自定义</a:t>
            </a:r>
            <a:r>
              <a:rPr lang="en-US" altLang="zh-CN"/>
              <a:t>Source</a:t>
            </a:r>
          </a:p>
        </p:txBody>
      </p:sp>
      <p:sp>
        <p:nvSpPr>
          <p:cNvPr id="3" name="文本占位符 2"/>
          <p:cNvSpPr>
            <a:spLocks noGrp="1"/>
          </p:cNvSpPr>
          <p:nvPr>
            <p:ph type="body" sz="quarter" idx="10"/>
          </p:nvPr>
        </p:nvSpPr>
        <p:spPr/>
        <p:txBody>
          <a:bodyPr/>
          <a:lstStyle/>
          <a:p>
            <a:r>
              <a:rPr lang="zh-CN" altLang="en-US"/>
              <a:t>随机生成数据</a:t>
            </a:r>
          </a:p>
        </p:txBody>
      </p:sp>
      <p:sp>
        <p:nvSpPr>
          <p:cNvPr id="4" name="文本占位符 3"/>
          <p:cNvSpPr>
            <a:spLocks noGrp="1"/>
          </p:cNvSpPr>
          <p:nvPr>
            <p:ph type="body" sz="quarter" idx="11"/>
          </p:nvPr>
        </p:nvSpPr>
        <p:spPr/>
        <p:txBody>
          <a:bodyPr/>
          <a:lstStyle/>
          <a:p>
            <a:pPr marL="285750" indent="-285750">
              <a:buFont typeface="Arial" panose="020B0604020202020204" pitchFamily="34" charset="0"/>
              <a:buChar char="•"/>
            </a:pPr>
            <a:r>
              <a:rPr lang="en-US" altLang="zh-CN"/>
              <a:t>API</a:t>
            </a:r>
          </a:p>
          <a:p>
            <a:pPr>
              <a:buFont typeface="Arial" panose="020B0604020202020204" pitchFamily="34" charset="0"/>
            </a:pPr>
            <a:r>
              <a:rPr lang="en-US" altLang="zh-CN"/>
              <a:t>一般用于学习测试,模拟生成一些数据</a:t>
            </a:r>
          </a:p>
          <a:p>
            <a:pPr>
              <a:buFont typeface="Arial" panose="020B0604020202020204" pitchFamily="34" charset="0"/>
            </a:pPr>
            <a:r>
              <a:rPr lang="en-US" altLang="zh-CN"/>
              <a:t>Flink还提供了数据源接口,我们实现该接口就可以实现自定义数据源，不同的接口有不同的功能，分类如下：</a:t>
            </a:r>
          </a:p>
          <a:p>
            <a:pPr>
              <a:buFont typeface="Arial" panose="020B0604020202020204" pitchFamily="34" charset="0"/>
            </a:pPr>
            <a:r>
              <a:rPr lang="en-US" altLang="zh-CN"/>
              <a:t>SourceFunction:非并行数据源(并行度只能=1)</a:t>
            </a:r>
          </a:p>
          <a:p>
            <a:pPr>
              <a:buFont typeface="Arial" panose="020B0604020202020204" pitchFamily="34" charset="0"/>
            </a:pPr>
            <a:r>
              <a:rPr lang="en-US" altLang="zh-CN"/>
              <a:t>RichSourceFunction:多功能非并行数据源(并行度只能=1)</a:t>
            </a:r>
          </a:p>
          <a:p>
            <a:pPr>
              <a:buFont typeface="Arial" panose="020B0604020202020204" pitchFamily="34" charset="0"/>
            </a:pPr>
            <a:r>
              <a:rPr lang="en-US" altLang="zh-CN"/>
              <a:t>ParallelSourceFunction:并行数据源(并行度能够&gt;=1)</a:t>
            </a:r>
          </a:p>
          <a:p>
            <a:pPr>
              <a:buFont typeface="Arial" panose="020B0604020202020204" pitchFamily="34" charset="0"/>
            </a:pPr>
            <a:r>
              <a:rPr lang="en-US" altLang="zh-CN"/>
              <a:t>RichParallelSourceFunction:多功能并行数据源(并行度能够&gt;=1)--后续学习的Kafka数据源使用的就是该接口</a:t>
            </a:r>
          </a:p>
          <a:p>
            <a:pPr>
              <a:buFont typeface="Arial" panose="020B0604020202020204" pitchFamily="34" charset="0"/>
            </a:pP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自定义</a:t>
            </a:r>
            <a:r>
              <a:rPr lang="en-US" altLang="zh-CN">
                <a:sym typeface="+mn-ea"/>
              </a:rPr>
              <a:t>Source</a:t>
            </a:r>
            <a:endParaRPr lang="zh-CN" altLang="en-US"/>
          </a:p>
        </p:txBody>
      </p:sp>
      <p:sp>
        <p:nvSpPr>
          <p:cNvPr id="3" name="文本占位符 2"/>
          <p:cNvSpPr>
            <a:spLocks noGrp="1"/>
          </p:cNvSpPr>
          <p:nvPr>
            <p:ph type="body" sz="quarter" idx="10"/>
          </p:nvPr>
        </p:nvSpPr>
        <p:spPr/>
        <p:txBody>
          <a:bodyPr/>
          <a:lstStyle/>
          <a:p>
            <a:r>
              <a:rPr>
                <a:sym typeface="+mn-ea"/>
              </a:rPr>
              <a:t>随机生成数据</a:t>
            </a:r>
            <a:endParaRPr lang="zh-CN" altLang="en-US"/>
          </a:p>
        </p:txBody>
      </p:sp>
      <p:sp>
        <p:nvSpPr>
          <p:cNvPr id="4" name="文本占位符 3"/>
          <p:cNvSpPr>
            <a:spLocks noGrp="1"/>
          </p:cNvSpPr>
          <p:nvPr>
            <p:ph type="body" sz="quarter" idx="11"/>
          </p:nvPr>
        </p:nvSpPr>
        <p:spPr/>
        <p:txBody>
          <a:bodyPr/>
          <a:lstStyle/>
          <a:p>
            <a:pPr marL="285750" indent="-285750">
              <a:buFont typeface="Arial" panose="020B0604020202020204" pitchFamily="34" charset="0"/>
              <a:buChar char="•"/>
            </a:pPr>
            <a:r>
              <a:rPr lang="zh-CN" altLang="en-US">
                <a:sym typeface="+mn-ea"/>
              </a:rPr>
              <a:t>需求</a:t>
            </a:r>
            <a:endParaRPr lang="zh-CN" altLang="en-US"/>
          </a:p>
          <a:p>
            <a:r>
              <a:rPr lang="zh-CN" altLang="en-US"/>
              <a:t>每隔1秒随机生成一条订单信息(订单ID、用户ID、订单金额、时间戳)</a:t>
            </a:r>
          </a:p>
          <a:p>
            <a:r>
              <a:rPr lang="zh-CN" altLang="en-US"/>
              <a:t>要求: </a:t>
            </a:r>
          </a:p>
          <a:p>
            <a:r>
              <a:rPr lang="zh-CN" altLang="en-US"/>
              <a:t>- 随机生成订单ID(UUID)</a:t>
            </a:r>
          </a:p>
          <a:p>
            <a:r>
              <a:rPr lang="zh-CN" altLang="en-US"/>
              <a:t>- 随机生成用户ID(0-2)</a:t>
            </a:r>
          </a:p>
          <a:p>
            <a:r>
              <a:rPr lang="zh-CN" altLang="en-US"/>
              <a:t>- 随机生成订单金额(0-100)</a:t>
            </a:r>
          </a:p>
          <a:p>
            <a:r>
              <a:rPr lang="zh-CN" altLang="en-US"/>
              <a:t>- 时间戳为当前系统时间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自定义</a:t>
            </a:r>
            <a:r>
              <a:rPr lang="en-US" altLang="zh-CN">
                <a:sym typeface="+mn-ea"/>
              </a:rPr>
              <a:t>Source</a:t>
            </a:r>
            <a:endParaRPr lang="zh-CN" altLang="en-US"/>
          </a:p>
        </p:txBody>
      </p:sp>
      <p:sp>
        <p:nvSpPr>
          <p:cNvPr id="3" name="文本占位符 2"/>
          <p:cNvSpPr>
            <a:spLocks noGrp="1"/>
          </p:cNvSpPr>
          <p:nvPr>
            <p:ph type="body" sz="quarter" idx="10"/>
          </p:nvPr>
        </p:nvSpPr>
        <p:spPr/>
        <p:txBody>
          <a:bodyPr/>
          <a:lstStyle/>
          <a:p>
            <a:r>
              <a:rPr>
                <a:sym typeface="+mn-ea"/>
              </a:rPr>
              <a:t>随机生成数据</a:t>
            </a:r>
            <a:endParaRPr lang="zh-CN" altLang="en-US"/>
          </a:p>
        </p:txBody>
      </p:sp>
      <p:sp>
        <p:nvSpPr>
          <p:cNvPr id="14" name="TextBox 3"/>
          <p:cNvSpPr txBox="1"/>
          <p:nvPr/>
        </p:nvSpPr>
        <p:spPr>
          <a:xfrm>
            <a:off x="810775" y="1664004"/>
            <a:ext cx="8571230" cy="5584825"/>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//1.env</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StreamExecutionEnvironment env = StreamExecutionEnvironment.getExecutionEnvironment();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env.setRuntimeMode(RuntimeExecutionMode.AUTOMATIC);</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public static class MyOrderSource extends RichParallelSourceFunction&lt;Order&gt;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private Boolean flag = true;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@Override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void run(SourceContext&lt;Order&gt; ctx)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Random random = new Random();</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while (flag){</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Thread.sleep(1000);</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String id = UUID.randomUUID().toString();</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int userId = random.nextInt(3);</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int money = random.nextInt(101);</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long createTime = System.currentTimeMillis();</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ctx.collect(new Order(id,userId,money,createTime));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自定义</a:t>
            </a:r>
            <a:r>
              <a:rPr lang="en-US" altLang="zh-CN"/>
              <a:t>Source</a:t>
            </a:r>
          </a:p>
        </p:txBody>
      </p:sp>
      <p:sp>
        <p:nvSpPr>
          <p:cNvPr id="3" name="文本占位符 2"/>
          <p:cNvSpPr>
            <a:spLocks noGrp="1"/>
          </p:cNvSpPr>
          <p:nvPr>
            <p:ph type="body" sz="quarter" idx="10"/>
          </p:nvPr>
        </p:nvSpPr>
        <p:spPr/>
        <p:txBody>
          <a:bodyPr/>
          <a:lstStyle/>
          <a:p>
            <a:r>
              <a:rPr lang="en-US" altLang="zh-CN"/>
              <a:t>MySQL</a:t>
            </a:r>
          </a:p>
        </p:txBody>
      </p:sp>
      <p:sp>
        <p:nvSpPr>
          <p:cNvPr id="4" name="文本占位符 3"/>
          <p:cNvSpPr>
            <a:spLocks noGrp="1"/>
          </p:cNvSpPr>
          <p:nvPr>
            <p:ph type="body" sz="quarter" idx="11"/>
          </p:nvPr>
        </p:nvSpPr>
        <p:spPr/>
        <p:txBody>
          <a:bodyPr/>
          <a:lstStyle/>
          <a:p>
            <a:pPr marL="285750" indent="-285750">
              <a:buFont typeface="Arial" panose="020B0604020202020204" pitchFamily="34" charset="0"/>
              <a:buChar char="•"/>
            </a:pPr>
            <a:r>
              <a:rPr lang="zh-CN" altLang="en-US"/>
              <a:t>需求</a:t>
            </a:r>
            <a:endParaRPr lang="en-US" altLang="zh-CN"/>
          </a:p>
          <a:p>
            <a:pPr>
              <a:buFont typeface="Arial" panose="020B0604020202020204" pitchFamily="34" charset="0"/>
            </a:pPr>
            <a:r>
              <a:rPr lang="en-US" altLang="zh-CN"/>
              <a:t>实际开发中,经常会实时接收一些数据,要和MySQL中存储的一些规则进行匹配,那么这时候就可以使用Flink自定义数据源从MySQL中读取数据</a:t>
            </a:r>
          </a:p>
          <a:p>
            <a:pPr>
              <a:buFont typeface="Arial" panose="020B0604020202020204" pitchFamily="34" charset="0"/>
            </a:pPr>
            <a:r>
              <a:rPr lang="en-US" altLang="zh-CN"/>
              <a:t>那么现在先完成一个简单的需求:</a:t>
            </a:r>
          </a:p>
          <a:p>
            <a:pPr>
              <a:buFont typeface="Arial" panose="020B0604020202020204" pitchFamily="34" charset="0"/>
            </a:pPr>
            <a:r>
              <a:rPr lang="en-US" altLang="zh-CN"/>
              <a:t>从MySQL中实时加载数据</a:t>
            </a:r>
          </a:p>
          <a:p>
            <a:pPr>
              <a:buFont typeface="Arial" panose="020B0604020202020204" pitchFamily="34" charset="0"/>
            </a:pPr>
            <a:r>
              <a:rPr lang="en-US" altLang="zh-CN"/>
              <a:t>要求MySQL中的数据有变化,也能被实时加载出来</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自定义</a:t>
            </a:r>
            <a:r>
              <a:rPr lang="en-US" altLang="zh-CN">
                <a:sym typeface="+mn-ea"/>
              </a:rPr>
              <a:t>Source</a:t>
            </a:r>
            <a:endParaRPr lang="zh-CN" altLang="en-US"/>
          </a:p>
        </p:txBody>
      </p:sp>
      <p:sp>
        <p:nvSpPr>
          <p:cNvPr id="3" name="文本占位符 2"/>
          <p:cNvSpPr>
            <a:spLocks noGrp="1"/>
          </p:cNvSpPr>
          <p:nvPr>
            <p:ph type="body" sz="quarter" idx="10"/>
          </p:nvPr>
        </p:nvSpPr>
        <p:spPr/>
        <p:txBody>
          <a:bodyPr/>
          <a:lstStyle/>
          <a:p>
            <a:r>
              <a:rPr lang="en-US" altLang="zh-CN"/>
              <a:t>MySQL</a:t>
            </a:r>
          </a:p>
        </p:txBody>
      </p:sp>
      <p:sp>
        <p:nvSpPr>
          <p:cNvPr id="4" name="文本占位符 3"/>
          <p:cNvSpPr>
            <a:spLocks noGrp="1"/>
          </p:cNvSpPr>
          <p:nvPr>
            <p:ph type="body" sz="quarter" idx="11"/>
          </p:nvPr>
        </p:nvSpPr>
        <p:spPr>
          <a:xfrm>
            <a:off x="710565" y="1656080"/>
            <a:ext cx="10699115" cy="485140"/>
          </a:xfrm>
        </p:spPr>
        <p:txBody>
          <a:bodyPr/>
          <a:lstStyle/>
          <a:p>
            <a:pPr marL="285750" indent="-285750">
              <a:buFont typeface="Arial" panose="020B0604020202020204" pitchFamily="34" charset="0"/>
              <a:buChar char="•"/>
            </a:pPr>
            <a:r>
              <a:rPr lang="zh-CN" altLang="en-US">
                <a:sym typeface="+mn-ea"/>
              </a:rPr>
              <a:t>准备数据</a:t>
            </a:r>
            <a:endParaRPr lang="zh-CN" altLang="en-US"/>
          </a:p>
          <a:p>
            <a:endParaRPr lang="zh-CN" altLang="en-US"/>
          </a:p>
        </p:txBody>
      </p:sp>
      <p:sp>
        <p:nvSpPr>
          <p:cNvPr id="14" name="TextBox 3"/>
          <p:cNvSpPr txBox="1"/>
          <p:nvPr/>
        </p:nvSpPr>
        <p:spPr>
          <a:xfrm>
            <a:off x="910671" y="2228306"/>
            <a:ext cx="8571230" cy="4292600"/>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CREATE TABLE `t_student`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`id` int(11) NOT NULL AUTO_INCREMENT,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`name` varchar(255) DEFAULT NULL,</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`age` int(11) DEFAULT NULL,</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PRIMARY KEY (`id`)</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ENGINE=InnoDB AUTO_INCREMENT=7 DEFAULT CHARSET=utf8;</a:t>
            </a:r>
          </a:p>
          <a:p>
            <a:pPr>
              <a:lnSpc>
                <a:spcPct val="150000"/>
              </a:lnSpc>
              <a:defRPr/>
            </a:pPr>
            <a:endParaRPr lang="zh-CN" altLang="zh-CN" sz="1400" dirty="0">
              <a:latin typeface="Alibaba PuHuiTi R" pitchFamily="18" charset="-122"/>
              <a:ea typeface="Alibaba PuHuiTi R" pitchFamily="18" charset="-122"/>
              <a:cs typeface="Alibaba PuHuiTi R" pitchFamily="18" charset="-122"/>
            </a:endParaRPr>
          </a:p>
          <a:p>
            <a:pPr>
              <a:lnSpc>
                <a:spcPct val="150000"/>
              </a:lnSpc>
              <a:defRPr/>
            </a:pPr>
            <a:r>
              <a:rPr lang="zh-CN" altLang="zh-CN" sz="1400" dirty="0">
                <a:latin typeface="Alibaba PuHuiTi R" pitchFamily="18" charset="-122"/>
                <a:ea typeface="Alibaba PuHuiTi R" pitchFamily="18" charset="-122"/>
                <a:cs typeface="Alibaba PuHuiTi R" pitchFamily="18" charset="-122"/>
              </a:rPr>
              <a:t>INSERT INTO `t_student` VALUES ('1', 'jack', '18');</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INSERT INTO `t_student` VALUES ('2', 'tom', '19');</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INSERT INTO `t_student` VALUES ('3', 'rose', '20');</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INSERT INTO `t_student` VALUES ('4', 'tom', '19');</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INSERT INTO `t_student` VALUES ('5', 'jack', '18');</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INSERT INTO `t_student` VALUES ('6', 'rose', '20');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自定义</a:t>
            </a:r>
            <a:r>
              <a:rPr lang="en-US" altLang="zh-CN">
                <a:sym typeface="+mn-ea"/>
              </a:rPr>
              <a:t>Source</a:t>
            </a:r>
            <a:endParaRPr lang="zh-CN" altLang="en-US"/>
          </a:p>
        </p:txBody>
      </p:sp>
      <p:sp>
        <p:nvSpPr>
          <p:cNvPr id="3" name="文本占位符 2"/>
          <p:cNvSpPr>
            <a:spLocks noGrp="1"/>
          </p:cNvSpPr>
          <p:nvPr>
            <p:ph type="body" sz="quarter" idx="10"/>
          </p:nvPr>
        </p:nvSpPr>
        <p:spPr/>
        <p:txBody>
          <a:bodyPr/>
          <a:lstStyle/>
          <a:p>
            <a:r>
              <a:rPr lang="en-US" altLang="zh-CN">
                <a:sym typeface="+mn-ea"/>
              </a:rPr>
              <a:t>MySQL</a:t>
            </a:r>
            <a:endParaRPr lang="zh-CN" altLang="en-US"/>
          </a:p>
        </p:txBody>
      </p:sp>
      <p:sp>
        <p:nvSpPr>
          <p:cNvPr id="14" name="TextBox 3"/>
          <p:cNvSpPr txBox="1"/>
          <p:nvPr/>
        </p:nvSpPr>
        <p:spPr>
          <a:xfrm>
            <a:off x="910671" y="1521187"/>
            <a:ext cx="8571230" cy="5262245"/>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static class MySQLSource extends RichParallelSourceFunction&lt;Student&gt;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@Override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void open(Configuration parameters)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//加载驱动,开启连接</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//Class.forName("com.mysql.jdbc.Driver");</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conn = DriverManager.getConnection("jdbc:mysql://localhost:3306/bigdata", "root", "root");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String sql = "select id,name,age from t_student";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 = conn.prepareStatement(sql);</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@Override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void run(SourceContext&lt;Student&gt; ctx)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while (flag)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endParaRPr lang="zh-CN" altLang="zh-CN" sz="1400" dirty="0">
              <a:latin typeface="Alibaba PuHuiTi R" pitchFamily="18" charset="-122"/>
              <a:ea typeface="Alibaba PuHuiTi R" pitchFamily="18" charset="-122"/>
              <a:cs typeface="Alibaba PuHuiTi R" pitchFamily="18" charset="-122"/>
            </a:endParaRP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6725920" cy="548322"/>
          </a:xfrm>
        </p:spPr>
        <p:txBody>
          <a:bodyPr>
            <a:normAutofit fontScale="90000"/>
          </a:bodyPr>
          <a:lstStyle/>
          <a:p>
            <a:r>
              <a:rPr lang="zh-CN" altLang="en-US" dirty="0"/>
              <a:t>第三章 </a:t>
            </a:r>
            <a:r>
              <a:rPr lang="en-US" altLang="zh-CN" dirty="0"/>
              <a:t>Transformation</a:t>
            </a:r>
          </a:p>
        </p:txBody>
      </p:sp>
      <p:sp>
        <p:nvSpPr>
          <p:cNvPr id="5" name="文本占位符 4"/>
          <p:cNvSpPr>
            <a:spLocks noGrp="1"/>
          </p:cNvSpPr>
          <p:nvPr>
            <p:ph type="body" sz="quarter" idx="11"/>
          </p:nvPr>
        </p:nvSpPr>
        <p:spPr/>
        <p:txBody>
          <a:bodyPr/>
          <a:lstStyle/>
          <a:p>
            <a:r>
              <a:rPr lang="en-US" altLang="zh-CN" dirty="0"/>
              <a:t>03</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官方</a:t>
            </a:r>
            <a:r>
              <a:rPr lang="en-US" altLang="zh-CN"/>
              <a:t>API</a:t>
            </a:r>
            <a:r>
              <a:rPr lang="zh-CN" altLang="en-US"/>
              <a:t>列表</a:t>
            </a:r>
          </a:p>
        </p:txBody>
      </p:sp>
      <p:sp>
        <p:nvSpPr>
          <p:cNvPr id="4" name="文本占位符 3"/>
          <p:cNvSpPr>
            <a:spLocks noGrp="1"/>
          </p:cNvSpPr>
          <p:nvPr>
            <p:ph type="body" sz="quarter" idx="11"/>
          </p:nvPr>
        </p:nvSpPr>
        <p:spPr/>
        <p:txBody>
          <a:bodyPr/>
          <a:lstStyle/>
          <a:p>
            <a:r>
              <a:rPr lang="zh-CN" altLang="en-US"/>
              <a:t>https://ci.apache.org/projects/flink/flink-docs-release-1.12/dev/stream/operators/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831398" y="1096645"/>
            <a:ext cx="6298881" cy="4855845"/>
          </a:xfrm>
        </p:spPr>
        <p:txBody>
          <a:bodyPr/>
          <a:lstStyle/>
          <a:p>
            <a:r>
              <a:rPr lang="zh-CN" altLang="en-US" dirty="0"/>
              <a:t>了解流处理的相关概念</a:t>
            </a:r>
          </a:p>
          <a:p>
            <a:r>
              <a:rPr lang="zh-CN" altLang="en-US" dirty="0"/>
              <a:t>掌握</a:t>
            </a:r>
            <a:r>
              <a:rPr lang="en-US" altLang="zh-CN" dirty="0"/>
              <a:t>flinkDataStream-SourceOperator</a:t>
            </a:r>
          </a:p>
          <a:p>
            <a:r>
              <a:rPr lang="zh-CN" altLang="en-US" dirty="0"/>
              <a:t>掌握</a:t>
            </a:r>
            <a:r>
              <a:rPr lang="en-US" altLang="zh-CN" dirty="0"/>
              <a:t>FlinkDataStream-TransformationOperator</a:t>
            </a:r>
          </a:p>
          <a:p>
            <a:r>
              <a:rPr lang="zh-CN" altLang="en-US" dirty="0"/>
              <a:t>掌握</a:t>
            </a:r>
            <a:r>
              <a:rPr lang="en-US" altLang="zh-CN" dirty="0"/>
              <a:t>FlinkDataStream-SinkOperator</a:t>
            </a:r>
          </a:p>
          <a:p>
            <a:r>
              <a:rPr lang="zh-CN" altLang="en-US" dirty="0"/>
              <a:t>了解</a:t>
            </a:r>
            <a:r>
              <a:rPr lang="en-US" altLang="zh-CN" dirty="0"/>
              <a:t>Flink</a:t>
            </a:r>
            <a:r>
              <a:rPr lang="zh-CN" altLang="en-US" dirty="0"/>
              <a:t>的累加器</a:t>
            </a:r>
          </a:p>
          <a:p>
            <a:r>
              <a:rPr lang="zh-CN" altLang="en-US" dirty="0"/>
              <a:t>掌握</a:t>
            </a:r>
            <a:r>
              <a:rPr lang="en-US" altLang="zh-CN" dirty="0"/>
              <a:t>Flink</a:t>
            </a:r>
            <a:r>
              <a:rPr lang="zh-CN" altLang="en-US" dirty="0"/>
              <a:t>的广播变量</a:t>
            </a:r>
          </a:p>
          <a:p>
            <a:r>
              <a:rPr lang="zh-CN" altLang="en-US" dirty="0"/>
              <a:t>掌握</a:t>
            </a:r>
            <a:r>
              <a:rPr lang="en-US" altLang="zh-CN" dirty="0"/>
              <a:t>Flink</a:t>
            </a:r>
            <a:r>
              <a:rPr lang="zh-CN" altLang="en-US" dirty="0"/>
              <a:t>的分布式缓存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基本操作</a:t>
            </a:r>
          </a:p>
        </p:txBody>
      </p:sp>
      <p:sp>
        <p:nvSpPr>
          <p:cNvPr id="3" name="文本占位符 2"/>
          <p:cNvSpPr>
            <a:spLocks noGrp="1"/>
          </p:cNvSpPr>
          <p:nvPr>
            <p:ph type="body" sz="quarter" idx="10"/>
          </p:nvPr>
        </p:nvSpPr>
        <p:spPr/>
        <p:txBody>
          <a:bodyPr/>
          <a:lstStyle/>
          <a:p>
            <a:r>
              <a:rPr lang="en-US" altLang="zh-CN"/>
              <a:t>map</a:t>
            </a:r>
          </a:p>
        </p:txBody>
      </p:sp>
      <p:sp>
        <p:nvSpPr>
          <p:cNvPr id="4" name="文本占位符 3"/>
          <p:cNvSpPr>
            <a:spLocks noGrp="1"/>
          </p:cNvSpPr>
          <p:nvPr>
            <p:ph type="body" sz="quarter" idx="11"/>
          </p:nvPr>
        </p:nvSpPr>
        <p:spPr>
          <a:xfrm>
            <a:off x="710565" y="1656080"/>
            <a:ext cx="10699115" cy="888365"/>
          </a:xfrm>
        </p:spPr>
        <p:txBody>
          <a:bodyPr/>
          <a:lstStyle/>
          <a:p>
            <a:pPr marL="285750" indent="-285750">
              <a:buFont typeface="Arial" panose="020B0604020202020204" pitchFamily="34" charset="0"/>
              <a:buChar char="•"/>
            </a:pPr>
            <a:r>
              <a:rPr lang="en-US" altLang="zh-CN"/>
              <a:t>API</a:t>
            </a:r>
          </a:p>
          <a:p>
            <a:pPr>
              <a:buFont typeface="Arial" panose="020B0604020202020204" pitchFamily="34" charset="0"/>
            </a:pPr>
            <a:r>
              <a:rPr lang="en-US" altLang="zh-CN"/>
              <a:t>map:将函数作用在集合中的每一个元素上,并返回作用后的结果</a:t>
            </a:r>
          </a:p>
        </p:txBody>
      </p:sp>
      <p:pic>
        <p:nvPicPr>
          <p:cNvPr id="5" name="图片 1"/>
          <p:cNvPicPr>
            <a:picLocks noChangeAspect="1"/>
          </p:cNvPicPr>
          <p:nvPr/>
        </p:nvPicPr>
        <p:blipFill>
          <a:blip r:embed="rId2"/>
          <a:stretch>
            <a:fillRect/>
          </a:stretch>
        </p:blipFill>
        <p:spPr>
          <a:xfrm>
            <a:off x="3458845" y="2723515"/>
            <a:ext cx="4637405" cy="33521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基本操作</a:t>
            </a:r>
          </a:p>
        </p:txBody>
      </p:sp>
      <p:sp>
        <p:nvSpPr>
          <p:cNvPr id="3" name="文本占位符 2"/>
          <p:cNvSpPr>
            <a:spLocks noGrp="1"/>
          </p:cNvSpPr>
          <p:nvPr>
            <p:ph type="body" sz="quarter" idx="10"/>
          </p:nvPr>
        </p:nvSpPr>
        <p:spPr/>
        <p:txBody>
          <a:bodyPr/>
          <a:lstStyle/>
          <a:p>
            <a:r>
              <a:rPr lang="en-US" altLang="zh-CN"/>
              <a:t>flatMap</a:t>
            </a:r>
          </a:p>
        </p:txBody>
      </p:sp>
      <p:sp>
        <p:nvSpPr>
          <p:cNvPr id="4" name="文本占位符 3"/>
          <p:cNvSpPr>
            <a:spLocks noGrp="1"/>
          </p:cNvSpPr>
          <p:nvPr>
            <p:ph type="body" sz="quarter" idx="11"/>
          </p:nvPr>
        </p:nvSpPr>
        <p:spPr>
          <a:xfrm>
            <a:off x="710565" y="1656080"/>
            <a:ext cx="10699115" cy="868045"/>
          </a:xfrm>
        </p:spPr>
        <p:txBody>
          <a:bodyPr/>
          <a:lstStyle/>
          <a:p>
            <a:pPr marL="285750" indent="-285750">
              <a:buFont typeface="Arial" panose="020B0604020202020204" pitchFamily="34" charset="0"/>
              <a:buChar char="•"/>
            </a:pPr>
            <a:r>
              <a:rPr lang="en-US" altLang="zh-CN"/>
              <a:t>API</a:t>
            </a:r>
          </a:p>
          <a:p>
            <a:pPr>
              <a:buFont typeface="Arial" panose="020B0604020202020204" pitchFamily="34" charset="0"/>
            </a:pPr>
            <a:r>
              <a:rPr lang="en-US" altLang="zh-CN"/>
              <a:t>flatMap:将集合中的每个元素变成一个或多个元素,并返回扁平化之后的结果</a:t>
            </a:r>
          </a:p>
        </p:txBody>
      </p:sp>
      <p:pic>
        <p:nvPicPr>
          <p:cNvPr id="5" name="图片 2"/>
          <p:cNvPicPr>
            <a:picLocks noChangeAspect="1"/>
          </p:cNvPicPr>
          <p:nvPr/>
        </p:nvPicPr>
        <p:blipFill>
          <a:blip r:embed="rId2"/>
          <a:stretch>
            <a:fillRect/>
          </a:stretch>
        </p:blipFill>
        <p:spPr>
          <a:xfrm>
            <a:off x="3459480" y="2661285"/>
            <a:ext cx="5201285" cy="357759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基本操作</a:t>
            </a:r>
          </a:p>
        </p:txBody>
      </p:sp>
      <p:sp>
        <p:nvSpPr>
          <p:cNvPr id="3" name="文本占位符 2"/>
          <p:cNvSpPr>
            <a:spLocks noGrp="1"/>
          </p:cNvSpPr>
          <p:nvPr>
            <p:ph type="body" sz="quarter" idx="10"/>
          </p:nvPr>
        </p:nvSpPr>
        <p:spPr/>
        <p:txBody>
          <a:bodyPr/>
          <a:lstStyle/>
          <a:p>
            <a:r>
              <a:rPr lang="en-US" altLang="zh-CN"/>
              <a:t>keyBy</a:t>
            </a:r>
          </a:p>
        </p:txBody>
      </p:sp>
      <p:sp>
        <p:nvSpPr>
          <p:cNvPr id="4" name="文本占位符 3"/>
          <p:cNvSpPr>
            <a:spLocks noGrp="1"/>
          </p:cNvSpPr>
          <p:nvPr>
            <p:ph type="body" sz="quarter" idx="11"/>
          </p:nvPr>
        </p:nvSpPr>
        <p:spPr>
          <a:xfrm>
            <a:off x="710565" y="1656080"/>
            <a:ext cx="10699115" cy="1249680"/>
          </a:xfrm>
        </p:spPr>
        <p:txBody>
          <a:bodyPr/>
          <a:lstStyle/>
          <a:p>
            <a:pPr marL="285750" indent="-285750">
              <a:buFont typeface="Arial" panose="020B0604020202020204" pitchFamily="34" charset="0"/>
              <a:buChar char="•"/>
            </a:pPr>
            <a:r>
              <a:rPr lang="en-US" altLang="zh-CN"/>
              <a:t>按照指定的key来对流中的数据进行分组，前面入门案例中已经演示过</a:t>
            </a:r>
          </a:p>
          <a:p>
            <a:pPr>
              <a:buFont typeface="Arial" panose="020B0604020202020204" pitchFamily="34" charset="0"/>
            </a:pPr>
            <a:r>
              <a:rPr lang="en-US" altLang="zh-CN"/>
              <a:t>注意: </a:t>
            </a:r>
          </a:p>
          <a:p>
            <a:pPr>
              <a:buFont typeface="Arial" panose="020B0604020202020204" pitchFamily="34" charset="0"/>
            </a:pPr>
            <a:r>
              <a:rPr lang="en-US" altLang="zh-CN"/>
              <a:t>流处理中没有groupBy,而是keyBy</a:t>
            </a:r>
          </a:p>
        </p:txBody>
      </p:sp>
      <p:pic>
        <p:nvPicPr>
          <p:cNvPr id="38" name="图片 5"/>
          <p:cNvPicPr>
            <a:picLocks noChangeAspect="1"/>
          </p:cNvPicPr>
          <p:nvPr/>
        </p:nvPicPr>
        <p:blipFill>
          <a:blip r:embed="rId2"/>
          <a:stretch>
            <a:fillRect/>
          </a:stretch>
        </p:blipFill>
        <p:spPr>
          <a:xfrm>
            <a:off x="4487545" y="2513013"/>
            <a:ext cx="4235450" cy="33153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基本操作</a:t>
            </a:r>
          </a:p>
        </p:txBody>
      </p:sp>
      <p:sp>
        <p:nvSpPr>
          <p:cNvPr id="3" name="文本占位符 2"/>
          <p:cNvSpPr>
            <a:spLocks noGrp="1"/>
          </p:cNvSpPr>
          <p:nvPr>
            <p:ph type="body" sz="quarter" idx="10"/>
          </p:nvPr>
        </p:nvSpPr>
        <p:spPr/>
        <p:txBody>
          <a:bodyPr/>
          <a:lstStyle/>
          <a:p>
            <a:r>
              <a:rPr lang="en-US" altLang="zh-CN"/>
              <a:t>filter</a:t>
            </a:r>
          </a:p>
        </p:txBody>
      </p:sp>
      <p:sp>
        <p:nvSpPr>
          <p:cNvPr id="4" name="文本占位符 3"/>
          <p:cNvSpPr>
            <a:spLocks noGrp="1"/>
          </p:cNvSpPr>
          <p:nvPr>
            <p:ph type="body" sz="quarter" idx="11"/>
          </p:nvPr>
        </p:nvSpPr>
        <p:spPr>
          <a:xfrm>
            <a:off x="710565" y="1656080"/>
            <a:ext cx="10699115" cy="1249680"/>
          </a:xfrm>
        </p:spPr>
        <p:txBody>
          <a:bodyPr/>
          <a:lstStyle/>
          <a:p>
            <a:pPr marL="285750" indent="-285750">
              <a:buFont typeface="Arial" panose="020B0604020202020204" pitchFamily="34" charset="0"/>
              <a:buChar char="•"/>
            </a:pPr>
            <a:r>
              <a:rPr lang="en-US" altLang="zh-CN"/>
              <a:t>API</a:t>
            </a:r>
          </a:p>
          <a:p>
            <a:pPr>
              <a:buFont typeface="Arial" panose="020B0604020202020204" pitchFamily="34" charset="0"/>
            </a:pPr>
            <a:r>
              <a:rPr lang="en-US" altLang="zh-CN"/>
              <a:t>filter:按照指定的条件对集合中的元素进行过滤,过滤出返回true/符合条件的元素</a:t>
            </a:r>
          </a:p>
          <a:p>
            <a:pPr>
              <a:buFont typeface="Arial" panose="020B0604020202020204" pitchFamily="34" charset="0"/>
            </a:pPr>
            <a:endParaRPr lang="en-US" altLang="zh-CN"/>
          </a:p>
        </p:txBody>
      </p:sp>
      <p:pic>
        <p:nvPicPr>
          <p:cNvPr id="5" name="图片 3"/>
          <p:cNvPicPr>
            <a:picLocks noChangeAspect="1"/>
          </p:cNvPicPr>
          <p:nvPr/>
        </p:nvPicPr>
        <p:blipFill>
          <a:blip r:embed="rId2"/>
          <a:stretch>
            <a:fillRect/>
          </a:stretch>
        </p:blipFill>
        <p:spPr>
          <a:xfrm>
            <a:off x="3676650" y="2841625"/>
            <a:ext cx="4221480" cy="315404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基本操作</a:t>
            </a:r>
          </a:p>
        </p:txBody>
      </p:sp>
      <p:sp>
        <p:nvSpPr>
          <p:cNvPr id="3" name="文本占位符 2"/>
          <p:cNvSpPr>
            <a:spLocks noGrp="1"/>
          </p:cNvSpPr>
          <p:nvPr>
            <p:ph type="body" sz="quarter" idx="10"/>
          </p:nvPr>
        </p:nvSpPr>
        <p:spPr/>
        <p:txBody>
          <a:bodyPr/>
          <a:lstStyle/>
          <a:p>
            <a:r>
              <a:rPr lang="en-US" altLang="zh-CN"/>
              <a:t>filter</a:t>
            </a:r>
          </a:p>
        </p:txBody>
      </p:sp>
      <p:sp>
        <p:nvSpPr>
          <p:cNvPr id="4" name="文本占位符 3"/>
          <p:cNvSpPr>
            <a:spLocks noGrp="1"/>
          </p:cNvSpPr>
          <p:nvPr>
            <p:ph type="body" sz="quarter" idx="11"/>
          </p:nvPr>
        </p:nvSpPr>
        <p:spPr>
          <a:xfrm>
            <a:off x="710565" y="1656080"/>
            <a:ext cx="10699115" cy="1249680"/>
          </a:xfrm>
        </p:spPr>
        <p:txBody>
          <a:bodyPr/>
          <a:lstStyle/>
          <a:p>
            <a:pPr marL="285750" indent="-285750">
              <a:buFont typeface="Arial" panose="020B0604020202020204" pitchFamily="34" charset="0"/>
              <a:buChar char="•"/>
            </a:pPr>
            <a:r>
              <a:rPr lang="en-US" altLang="zh-CN"/>
              <a:t>API</a:t>
            </a:r>
          </a:p>
          <a:p>
            <a:pPr>
              <a:buFont typeface="Arial" panose="020B0604020202020204" pitchFamily="34" charset="0"/>
            </a:pPr>
            <a:r>
              <a:rPr lang="en-US" altLang="zh-CN"/>
              <a:t>sum:按照指定的字段对集合中的元素进行求和</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基本操作</a:t>
            </a:r>
          </a:p>
        </p:txBody>
      </p:sp>
      <p:sp>
        <p:nvSpPr>
          <p:cNvPr id="3" name="文本占位符 2"/>
          <p:cNvSpPr>
            <a:spLocks noGrp="1"/>
          </p:cNvSpPr>
          <p:nvPr>
            <p:ph type="body" sz="quarter" idx="10"/>
          </p:nvPr>
        </p:nvSpPr>
        <p:spPr/>
        <p:txBody>
          <a:bodyPr/>
          <a:lstStyle/>
          <a:p>
            <a:r>
              <a:rPr lang="en-US" altLang="zh-CN"/>
              <a:t>reduce</a:t>
            </a:r>
          </a:p>
        </p:txBody>
      </p:sp>
      <p:sp>
        <p:nvSpPr>
          <p:cNvPr id="4" name="文本占位符 3"/>
          <p:cNvSpPr>
            <a:spLocks noGrp="1"/>
          </p:cNvSpPr>
          <p:nvPr>
            <p:ph type="body" sz="quarter" idx="11"/>
          </p:nvPr>
        </p:nvSpPr>
        <p:spPr>
          <a:xfrm>
            <a:off x="710565" y="1656080"/>
            <a:ext cx="10699115" cy="1249680"/>
          </a:xfrm>
        </p:spPr>
        <p:txBody>
          <a:bodyPr/>
          <a:lstStyle/>
          <a:p>
            <a:pPr marL="285750" indent="-285750">
              <a:buFont typeface="Arial" panose="020B0604020202020204" pitchFamily="34" charset="0"/>
              <a:buChar char="•"/>
            </a:pPr>
            <a:r>
              <a:rPr lang="en-US" altLang="zh-CN"/>
              <a:t>API</a:t>
            </a:r>
          </a:p>
          <a:p>
            <a:pPr>
              <a:buFont typeface="Arial" panose="020B0604020202020204" pitchFamily="34" charset="0"/>
            </a:pPr>
            <a:r>
              <a:rPr lang="en-US" altLang="zh-CN"/>
              <a:t>reduce:对集合中的元素进行聚合</a:t>
            </a:r>
          </a:p>
        </p:txBody>
      </p:sp>
      <p:pic>
        <p:nvPicPr>
          <p:cNvPr id="6" name="图片 4"/>
          <p:cNvPicPr>
            <a:picLocks noChangeAspect="1"/>
          </p:cNvPicPr>
          <p:nvPr/>
        </p:nvPicPr>
        <p:blipFill>
          <a:blip r:embed="rId2"/>
          <a:stretch>
            <a:fillRect/>
          </a:stretch>
        </p:blipFill>
        <p:spPr>
          <a:xfrm>
            <a:off x="3797935" y="2550160"/>
            <a:ext cx="4009390" cy="38627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合并-拆分</a:t>
            </a:r>
          </a:p>
        </p:txBody>
      </p:sp>
      <p:sp>
        <p:nvSpPr>
          <p:cNvPr id="3" name="文本占位符 2"/>
          <p:cNvSpPr>
            <a:spLocks noGrp="1"/>
          </p:cNvSpPr>
          <p:nvPr>
            <p:ph type="body" sz="quarter" idx="10"/>
          </p:nvPr>
        </p:nvSpPr>
        <p:spPr/>
        <p:txBody>
          <a:bodyPr/>
          <a:lstStyle/>
          <a:p>
            <a:r>
              <a:rPr lang="zh-CN" altLang="en-US"/>
              <a:t>union和connect</a:t>
            </a:r>
          </a:p>
        </p:txBody>
      </p:sp>
      <p:sp>
        <p:nvSpPr>
          <p:cNvPr id="4" name="文本占位符 3"/>
          <p:cNvSpPr>
            <a:spLocks noGrp="1"/>
          </p:cNvSpPr>
          <p:nvPr>
            <p:ph type="body" sz="quarter" idx="11"/>
          </p:nvPr>
        </p:nvSpPr>
        <p:spPr>
          <a:xfrm>
            <a:off x="710565" y="1656080"/>
            <a:ext cx="10699115" cy="1603375"/>
          </a:xfrm>
        </p:spPr>
        <p:txBody>
          <a:bodyPr/>
          <a:lstStyle/>
          <a:p>
            <a:pPr marL="285750" indent="-285750">
              <a:buFont typeface="Arial" panose="020B0604020202020204" pitchFamily="34" charset="0"/>
              <a:buChar char="•"/>
            </a:pPr>
            <a:r>
              <a:rPr lang="zh-CN" altLang="en-US"/>
              <a:t>API</a:t>
            </a:r>
          </a:p>
          <a:p>
            <a:pPr>
              <a:buFont typeface="Arial" panose="020B0604020202020204" pitchFamily="34" charset="0"/>
            </a:pPr>
            <a:r>
              <a:rPr lang="zh-CN" altLang="en-US"/>
              <a:t>union：</a:t>
            </a:r>
          </a:p>
          <a:p>
            <a:pPr>
              <a:buFont typeface="Arial" panose="020B0604020202020204" pitchFamily="34" charset="0"/>
            </a:pPr>
            <a:r>
              <a:rPr lang="zh-CN" altLang="en-US"/>
              <a:t>union算子可以合并多个同类型的数据流，并生成同类型的数据流，即可以将多个DataStream[T]合并为一个新的DataStream[T]。数据将按照先进先出（First In First Out）的模式合并。</a:t>
            </a:r>
          </a:p>
        </p:txBody>
      </p:sp>
      <p:pic>
        <p:nvPicPr>
          <p:cNvPr id="29" name="图片 29"/>
          <p:cNvPicPr>
            <a:picLocks noChangeAspect="1"/>
          </p:cNvPicPr>
          <p:nvPr/>
        </p:nvPicPr>
        <p:blipFill>
          <a:blip r:embed="rId2"/>
          <a:stretch>
            <a:fillRect/>
          </a:stretch>
        </p:blipFill>
        <p:spPr>
          <a:xfrm>
            <a:off x="3101975" y="3370580"/>
            <a:ext cx="5694680" cy="2978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合并-拆分</a:t>
            </a:r>
            <a:endParaRPr lang="zh-CN" altLang="en-US"/>
          </a:p>
        </p:txBody>
      </p:sp>
      <p:sp>
        <p:nvSpPr>
          <p:cNvPr id="3" name="文本占位符 2"/>
          <p:cNvSpPr>
            <a:spLocks noGrp="1"/>
          </p:cNvSpPr>
          <p:nvPr>
            <p:ph type="body" sz="quarter" idx="10"/>
          </p:nvPr>
        </p:nvSpPr>
        <p:spPr/>
        <p:txBody>
          <a:bodyPr/>
          <a:lstStyle/>
          <a:p>
            <a:r>
              <a:rPr>
                <a:sym typeface="+mn-ea"/>
              </a:rPr>
              <a:t>union和connect</a:t>
            </a:r>
            <a:endParaRPr lang="zh-CN" altLang="en-US"/>
          </a:p>
        </p:txBody>
      </p:sp>
      <p:sp>
        <p:nvSpPr>
          <p:cNvPr id="4" name="文本占位符 3"/>
          <p:cNvSpPr>
            <a:spLocks noGrp="1"/>
          </p:cNvSpPr>
          <p:nvPr>
            <p:ph type="body" sz="quarter" idx="11"/>
          </p:nvPr>
        </p:nvSpPr>
        <p:spPr>
          <a:xfrm>
            <a:off x="710565" y="1656080"/>
            <a:ext cx="10699115" cy="2495550"/>
          </a:xfrm>
        </p:spPr>
        <p:txBody>
          <a:bodyPr/>
          <a:lstStyle/>
          <a:p>
            <a:r>
              <a:rPr lang="zh-CN" altLang="en-US"/>
              <a:t>connect：</a:t>
            </a:r>
          </a:p>
          <a:p>
            <a:r>
              <a:rPr lang="zh-CN" altLang="en-US"/>
              <a:t>connect提供了和union类似的功能，用来连接两个数据流，它与union的区别在于：</a:t>
            </a:r>
          </a:p>
          <a:p>
            <a:r>
              <a:rPr lang="zh-CN" altLang="en-US"/>
              <a:t>connect只能连接两个数据流，union可以连接多个数据流。</a:t>
            </a:r>
          </a:p>
          <a:p>
            <a:r>
              <a:rPr lang="zh-CN" altLang="en-US"/>
              <a:t>connect所连接的两个数据流的数据类型可以不一致，union所连接的两个数据流的数据类型必须一致。</a:t>
            </a:r>
          </a:p>
          <a:p>
            <a:r>
              <a:rPr lang="zh-CN" altLang="en-US"/>
              <a:t>两个DataStream经过connect之后被转化为ConnectedStreams，ConnectedStreams会对两个流的数据应用不同的处理方法，且双流之间可以共享状态</a:t>
            </a:r>
          </a:p>
        </p:txBody>
      </p:sp>
      <p:pic>
        <p:nvPicPr>
          <p:cNvPr id="30" name="图片 2"/>
          <p:cNvPicPr>
            <a:picLocks noChangeAspect="1"/>
          </p:cNvPicPr>
          <p:nvPr/>
        </p:nvPicPr>
        <p:blipFill>
          <a:blip r:embed="rId2"/>
          <a:stretch>
            <a:fillRect/>
          </a:stretch>
        </p:blipFill>
        <p:spPr>
          <a:xfrm>
            <a:off x="4027805" y="3721735"/>
            <a:ext cx="5779135" cy="2949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合并-拆分</a:t>
            </a:r>
            <a:endParaRPr lang="zh-CN" altLang="en-US"/>
          </a:p>
        </p:txBody>
      </p:sp>
      <p:sp>
        <p:nvSpPr>
          <p:cNvPr id="3" name="文本占位符 2"/>
          <p:cNvSpPr>
            <a:spLocks noGrp="1"/>
          </p:cNvSpPr>
          <p:nvPr>
            <p:ph type="body" sz="quarter" idx="10"/>
          </p:nvPr>
        </p:nvSpPr>
        <p:spPr/>
        <p:txBody>
          <a:bodyPr/>
          <a:lstStyle/>
          <a:p>
            <a:r>
              <a:rPr lang="zh-CN" altLang="en-US"/>
              <a:t>split、select和Side Outputs</a:t>
            </a:r>
          </a:p>
        </p:txBody>
      </p:sp>
      <p:sp>
        <p:nvSpPr>
          <p:cNvPr id="4" name="文本占位符 3"/>
          <p:cNvSpPr>
            <a:spLocks noGrp="1"/>
          </p:cNvSpPr>
          <p:nvPr>
            <p:ph type="body" sz="quarter" idx="11"/>
          </p:nvPr>
        </p:nvSpPr>
        <p:spPr/>
        <p:txBody>
          <a:bodyPr/>
          <a:lstStyle/>
          <a:p>
            <a:pPr marL="285750" indent="-285750">
              <a:buFont typeface="Arial" panose="020B0604020202020204" pitchFamily="34" charset="0"/>
              <a:buChar char="•"/>
            </a:pPr>
            <a:r>
              <a:rPr lang="zh-CN" altLang="en-US"/>
              <a:t>API</a:t>
            </a:r>
          </a:p>
          <a:p>
            <a:r>
              <a:rPr lang="zh-CN" altLang="en-US"/>
              <a:t>Split就是将一个流分成多个流</a:t>
            </a:r>
          </a:p>
          <a:p>
            <a:r>
              <a:rPr lang="zh-CN" altLang="en-US"/>
              <a:t>Select就是获取分流后对应的数据</a:t>
            </a:r>
          </a:p>
          <a:p>
            <a:r>
              <a:rPr lang="zh-CN" altLang="en-US"/>
              <a:t>注意：split函数已过期并移除</a:t>
            </a:r>
          </a:p>
          <a:p>
            <a:endParaRPr lang="zh-CN" altLang="en-US"/>
          </a:p>
          <a:p>
            <a:r>
              <a:rPr lang="zh-CN" altLang="en-US"/>
              <a:t>Side Outputs：可以使用process方法对流中数据进行处理，并针对不同的处理结果将数据收集到不同的OutputTag中</a:t>
            </a:r>
          </a:p>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分区</a:t>
            </a:r>
          </a:p>
        </p:txBody>
      </p:sp>
      <p:sp>
        <p:nvSpPr>
          <p:cNvPr id="3" name="文本占位符 2"/>
          <p:cNvSpPr>
            <a:spLocks noGrp="1"/>
          </p:cNvSpPr>
          <p:nvPr>
            <p:ph type="body" sz="quarter" idx="10"/>
          </p:nvPr>
        </p:nvSpPr>
        <p:spPr/>
        <p:txBody>
          <a:bodyPr/>
          <a:lstStyle/>
          <a:p>
            <a:r>
              <a:rPr lang="zh-CN" altLang="en-US"/>
              <a:t>rebalance重平衡分区</a:t>
            </a:r>
          </a:p>
        </p:txBody>
      </p:sp>
      <p:sp>
        <p:nvSpPr>
          <p:cNvPr id="4" name="文本占位符 3"/>
          <p:cNvSpPr>
            <a:spLocks noGrp="1"/>
          </p:cNvSpPr>
          <p:nvPr>
            <p:ph type="body" sz="quarter" idx="11"/>
          </p:nvPr>
        </p:nvSpPr>
        <p:spPr>
          <a:xfrm>
            <a:off x="710565" y="1656080"/>
            <a:ext cx="10699115" cy="1671955"/>
          </a:xfrm>
        </p:spPr>
        <p:txBody>
          <a:bodyPr/>
          <a:lstStyle/>
          <a:p>
            <a:pPr marL="285750" indent="-285750">
              <a:buFont typeface="Arial" panose="020B0604020202020204" pitchFamily="34" charset="0"/>
              <a:buChar char="•"/>
            </a:pPr>
            <a:r>
              <a:rPr lang="zh-CN" altLang="en-US"/>
              <a:t>API</a:t>
            </a:r>
          </a:p>
          <a:p>
            <a:r>
              <a:rPr lang="zh-CN" altLang="en-US"/>
              <a:t>类似于Spark中的repartition,但是功能更强大,可以直接解决数据倾斜</a:t>
            </a:r>
          </a:p>
          <a:p>
            <a:r>
              <a:rPr lang="zh-CN" altLang="en-US"/>
              <a:t>Flink也有数据倾斜的时候，比如当前有数据量大概10亿条数据需要处理，在处理过程中可能会发生如图所示的状况，出现了数据倾斜，其他3台机器执行完毕也要等待机器1执行完毕后才算整体将任务完成；</a:t>
            </a:r>
          </a:p>
        </p:txBody>
      </p:sp>
      <p:pic>
        <p:nvPicPr>
          <p:cNvPr id="19" name="图片 14"/>
          <p:cNvPicPr>
            <a:picLocks noChangeAspect="1"/>
          </p:cNvPicPr>
          <p:nvPr/>
        </p:nvPicPr>
        <p:blipFill>
          <a:blip r:embed="rId2"/>
          <a:stretch>
            <a:fillRect/>
          </a:stretch>
        </p:blipFill>
        <p:spPr>
          <a:xfrm>
            <a:off x="3082925" y="3328035"/>
            <a:ext cx="5692140" cy="28168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6725920" cy="548322"/>
          </a:xfrm>
        </p:spPr>
        <p:txBody>
          <a:bodyPr>
            <a:normAutofit fontScale="90000"/>
          </a:bodyPr>
          <a:lstStyle/>
          <a:p>
            <a:r>
              <a:rPr lang="zh-CN" altLang="en-US" dirty="0"/>
              <a:t>第一章 流处理相关概念</a:t>
            </a:r>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分区</a:t>
            </a:r>
            <a:endParaRPr lang="zh-CN" altLang="en-US"/>
          </a:p>
        </p:txBody>
      </p:sp>
      <p:sp>
        <p:nvSpPr>
          <p:cNvPr id="3" name="文本占位符 2"/>
          <p:cNvSpPr>
            <a:spLocks noGrp="1"/>
          </p:cNvSpPr>
          <p:nvPr>
            <p:ph type="body" sz="quarter" idx="10"/>
          </p:nvPr>
        </p:nvSpPr>
        <p:spPr/>
        <p:txBody>
          <a:bodyPr/>
          <a:lstStyle/>
          <a:p>
            <a:r>
              <a:rPr>
                <a:sym typeface="+mn-ea"/>
              </a:rPr>
              <a:t>rebalance重平衡分区</a:t>
            </a:r>
            <a:endParaRPr lang="zh-CN" altLang="en-US"/>
          </a:p>
        </p:txBody>
      </p:sp>
      <p:sp>
        <p:nvSpPr>
          <p:cNvPr id="4" name="文本占位符 3"/>
          <p:cNvSpPr>
            <a:spLocks noGrp="1"/>
          </p:cNvSpPr>
          <p:nvPr>
            <p:ph type="body" sz="quarter" idx="11"/>
          </p:nvPr>
        </p:nvSpPr>
        <p:spPr>
          <a:xfrm>
            <a:off x="710565" y="1656080"/>
            <a:ext cx="10699115" cy="564515"/>
          </a:xfrm>
        </p:spPr>
        <p:txBody>
          <a:bodyPr/>
          <a:lstStyle/>
          <a:p>
            <a:r>
              <a:rPr lang="zh-CN" altLang="en-US"/>
              <a:t>所以在实际的工作中，出现这种情况比较好的解决方案就是rebalance(内部使用round robin方法将数据均匀打散)</a:t>
            </a:r>
          </a:p>
        </p:txBody>
      </p:sp>
      <p:pic>
        <p:nvPicPr>
          <p:cNvPr id="20" name="图片 15"/>
          <p:cNvPicPr>
            <a:picLocks noChangeAspect="1"/>
          </p:cNvPicPr>
          <p:nvPr/>
        </p:nvPicPr>
        <p:blipFill>
          <a:blip r:embed="rId2"/>
          <a:stretch>
            <a:fillRect/>
          </a:stretch>
        </p:blipFill>
        <p:spPr>
          <a:xfrm>
            <a:off x="2338070" y="2220595"/>
            <a:ext cx="7301865" cy="350139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分区</a:t>
            </a:r>
            <a:endParaRPr lang="zh-CN" altLang="en-US"/>
          </a:p>
        </p:txBody>
      </p:sp>
      <p:sp>
        <p:nvSpPr>
          <p:cNvPr id="3" name="文本占位符 2"/>
          <p:cNvSpPr>
            <a:spLocks noGrp="1"/>
          </p:cNvSpPr>
          <p:nvPr>
            <p:ph type="body" sz="quarter" idx="10"/>
          </p:nvPr>
        </p:nvSpPr>
        <p:spPr/>
        <p:txBody>
          <a:bodyPr/>
          <a:lstStyle/>
          <a:p>
            <a:r>
              <a:rPr lang="zh-CN" altLang="en-US"/>
              <a:t>其他分区</a:t>
            </a:r>
          </a:p>
        </p:txBody>
      </p:sp>
      <p:sp>
        <p:nvSpPr>
          <p:cNvPr id="4" name="文本占位符 3"/>
          <p:cNvSpPr>
            <a:spLocks noGrp="1"/>
          </p:cNvSpPr>
          <p:nvPr>
            <p:ph type="body" sz="quarter" idx="11"/>
          </p:nvPr>
        </p:nvSpPr>
        <p:spPr>
          <a:xfrm>
            <a:off x="710565" y="1656080"/>
            <a:ext cx="10699115" cy="436880"/>
          </a:xfrm>
        </p:spPr>
        <p:txBody>
          <a:bodyPr/>
          <a:lstStyle/>
          <a:p>
            <a:pPr marL="285750" indent="-285750">
              <a:buFont typeface="Arial" panose="020B0604020202020204" pitchFamily="34" charset="0"/>
              <a:buChar char="•"/>
            </a:pPr>
            <a:r>
              <a:rPr lang="zh-CN" altLang="en-US"/>
              <a:t>API</a:t>
            </a:r>
          </a:p>
          <a:p>
            <a:pPr>
              <a:buFont typeface="Arial" panose="020B0604020202020204" pitchFamily="34" charset="0"/>
            </a:pPr>
            <a:endParaRPr lang="zh-CN" altLang="en-US"/>
          </a:p>
        </p:txBody>
      </p:sp>
      <p:pic>
        <p:nvPicPr>
          <p:cNvPr id="31" name="图片 1"/>
          <p:cNvPicPr>
            <a:picLocks noChangeAspect="1"/>
          </p:cNvPicPr>
          <p:nvPr/>
        </p:nvPicPr>
        <p:blipFill>
          <a:blip r:embed="rId2"/>
          <a:stretch>
            <a:fillRect/>
          </a:stretch>
        </p:blipFill>
        <p:spPr>
          <a:xfrm>
            <a:off x="2301875" y="2270125"/>
            <a:ext cx="7516495" cy="3867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分区</a:t>
            </a:r>
            <a:endParaRPr lang="zh-CN" altLang="en-US"/>
          </a:p>
        </p:txBody>
      </p:sp>
      <p:sp>
        <p:nvSpPr>
          <p:cNvPr id="3" name="文本占位符 2"/>
          <p:cNvSpPr>
            <a:spLocks noGrp="1"/>
          </p:cNvSpPr>
          <p:nvPr>
            <p:ph type="body" sz="quarter" idx="10"/>
          </p:nvPr>
        </p:nvSpPr>
        <p:spPr/>
        <p:txBody>
          <a:bodyPr/>
          <a:lstStyle/>
          <a:p>
            <a:r>
              <a:rPr>
                <a:sym typeface="+mn-ea"/>
              </a:rPr>
              <a:t>其他分区</a:t>
            </a:r>
            <a:endParaRPr lang="zh-CN" altLang="en-US"/>
          </a:p>
        </p:txBody>
      </p:sp>
      <p:sp>
        <p:nvSpPr>
          <p:cNvPr id="4" name="文本占位符 3"/>
          <p:cNvSpPr>
            <a:spLocks noGrp="1"/>
          </p:cNvSpPr>
          <p:nvPr>
            <p:ph type="body" sz="quarter" idx="11"/>
          </p:nvPr>
        </p:nvSpPr>
        <p:spPr/>
        <p:txBody>
          <a:bodyPr/>
          <a:lstStyle/>
          <a:p>
            <a:r>
              <a:rPr lang="zh-CN" altLang="en-US"/>
              <a:t>说明:</a:t>
            </a:r>
          </a:p>
          <a:p>
            <a:r>
              <a:rPr lang="zh-CN" altLang="en-US"/>
              <a:t>recale分区。基于上下游Operator的并行度，将记录以循环的方式输出到下游Operator的每个实例。</a:t>
            </a:r>
          </a:p>
          <a:p>
            <a:r>
              <a:rPr lang="zh-CN" altLang="en-US"/>
              <a:t>举例: </a:t>
            </a:r>
          </a:p>
          <a:p>
            <a:r>
              <a:rPr lang="zh-CN" altLang="en-US"/>
              <a:t>上游并行度是2，下游是4，则上游一个并行度以循环的方式将记录输出到下游的两个并行度上;上游另一个并行度以循环的方式将记录输出到下游另两个并行度上。若上游并行度是4，下游并行度是2，则上游两个并行度将记录输出到下游一个并行度上；上游另两个并行度将记录输出到下游另一个并行度上</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6725920" cy="548322"/>
          </a:xfrm>
        </p:spPr>
        <p:txBody>
          <a:bodyPr>
            <a:normAutofit fontScale="90000"/>
          </a:bodyPr>
          <a:lstStyle/>
          <a:p>
            <a:r>
              <a:rPr lang="zh-CN" altLang="en-US" dirty="0"/>
              <a:t>第四章 </a:t>
            </a:r>
            <a:r>
              <a:rPr lang="en-US" altLang="zh-CN" dirty="0"/>
              <a:t>Sink</a:t>
            </a:r>
          </a:p>
        </p:txBody>
      </p:sp>
      <p:sp>
        <p:nvSpPr>
          <p:cNvPr id="5" name="文本占位符 4"/>
          <p:cNvSpPr>
            <a:spLocks noGrp="1"/>
          </p:cNvSpPr>
          <p:nvPr>
            <p:ph type="body" sz="quarter" idx="11"/>
          </p:nvPr>
        </p:nvSpPr>
        <p:spPr/>
        <p:txBody>
          <a:bodyPr/>
          <a:lstStyle/>
          <a:p>
            <a:r>
              <a:rPr lang="en-US" altLang="zh-CN" dirty="0"/>
              <a:t>04</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预定义Sink</a:t>
            </a:r>
          </a:p>
        </p:txBody>
      </p:sp>
      <p:sp>
        <p:nvSpPr>
          <p:cNvPr id="3" name="文本占位符 2"/>
          <p:cNvSpPr>
            <a:spLocks noGrp="1"/>
          </p:cNvSpPr>
          <p:nvPr>
            <p:ph type="body" sz="quarter" idx="10"/>
          </p:nvPr>
        </p:nvSpPr>
        <p:spPr/>
        <p:txBody>
          <a:bodyPr/>
          <a:lstStyle/>
          <a:p>
            <a:r>
              <a:rPr lang="zh-CN" altLang="en-US"/>
              <a:t>基于控制台和文件的Sink</a:t>
            </a:r>
          </a:p>
        </p:txBody>
      </p:sp>
      <p:sp>
        <p:nvSpPr>
          <p:cNvPr id="4" name="文本占位符 3"/>
          <p:cNvSpPr>
            <a:spLocks noGrp="1"/>
          </p:cNvSpPr>
          <p:nvPr>
            <p:ph type="body" sz="quarter" idx="11"/>
          </p:nvPr>
        </p:nvSpPr>
        <p:spPr/>
        <p:txBody>
          <a:bodyPr/>
          <a:lstStyle/>
          <a:p>
            <a:pPr marL="285750" indent="-285750">
              <a:buFont typeface="Arial" panose="020B0604020202020204" pitchFamily="34" charset="0"/>
              <a:buChar char="•"/>
            </a:pPr>
            <a:r>
              <a:rPr lang="zh-CN" altLang="en-US"/>
              <a:t>API</a:t>
            </a:r>
          </a:p>
          <a:p>
            <a:r>
              <a:rPr lang="zh-CN" altLang="en-US"/>
              <a:t>1.ds.print 直接输出到控制台</a:t>
            </a:r>
          </a:p>
          <a:p>
            <a:r>
              <a:rPr lang="zh-CN" altLang="en-US"/>
              <a:t>2.ds.printToErr() 直接输出到控制台,用红色</a:t>
            </a:r>
          </a:p>
          <a:p>
            <a:r>
              <a:rPr lang="zh-CN" altLang="en-US"/>
              <a:t>3.ds.writeAsText("本地/HDFS的path",WriteMode.OVERWRITE).setParallelism(1)</a:t>
            </a:r>
          </a:p>
          <a:p>
            <a:r>
              <a:rPr lang="zh-CN" altLang="en-US"/>
              <a:t>注意:</a:t>
            </a:r>
          </a:p>
          <a:p>
            <a:r>
              <a:rPr lang="zh-CN" altLang="en-US"/>
              <a:t>在输出到path的时候,可以在前面设置并行度,如果</a:t>
            </a:r>
          </a:p>
          <a:p>
            <a:r>
              <a:rPr lang="zh-CN" altLang="en-US"/>
              <a:t>并行度&gt;1,则path为目录</a:t>
            </a:r>
          </a:p>
          <a:p>
            <a:r>
              <a:rPr lang="zh-CN" altLang="en-US"/>
              <a:t>并行度=1,则path为文件名</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自定义Sink</a:t>
            </a:r>
          </a:p>
        </p:txBody>
      </p:sp>
      <p:sp>
        <p:nvSpPr>
          <p:cNvPr id="3" name="文本占位符 2"/>
          <p:cNvSpPr>
            <a:spLocks noGrp="1"/>
          </p:cNvSpPr>
          <p:nvPr>
            <p:ph type="body" sz="quarter" idx="10"/>
          </p:nvPr>
        </p:nvSpPr>
        <p:spPr/>
        <p:txBody>
          <a:bodyPr/>
          <a:lstStyle/>
          <a:p>
            <a:r>
              <a:rPr lang="zh-CN" altLang="en-US"/>
              <a:t>MySQL</a:t>
            </a:r>
          </a:p>
        </p:txBody>
      </p:sp>
      <p:sp>
        <p:nvSpPr>
          <p:cNvPr id="4" name="文本占位符 3"/>
          <p:cNvSpPr>
            <a:spLocks noGrp="1"/>
          </p:cNvSpPr>
          <p:nvPr>
            <p:ph type="body" sz="quarter" idx="11"/>
          </p:nvPr>
        </p:nvSpPr>
        <p:spPr>
          <a:xfrm>
            <a:off x="710565" y="1456690"/>
            <a:ext cx="10699115" cy="486410"/>
          </a:xfrm>
        </p:spPr>
        <p:txBody>
          <a:bodyPr/>
          <a:lstStyle/>
          <a:p>
            <a:r>
              <a:rPr lang="zh-CN" altLang="en-US"/>
              <a:t>需求：将Flink集合中的数据通过自定义Sink保存到MySQL</a:t>
            </a:r>
          </a:p>
        </p:txBody>
      </p:sp>
      <p:sp>
        <p:nvSpPr>
          <p:cNvPr id="14" name="TextBox 3"/>
          <p:cNvSpPr txBox="1"/>
          <p:nvPr/>
        </p:nvSpPr>
        <p:spPr>
          <a:xfrm>
            <a:off x="810775" y="1973880"/>
            <a:ext cx="8571230" cy="4939030"/>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public static class MySQLSink extends RichSinkFunction&lt;Student&gt;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@Override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void open(Configuration parameters)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//Class.forName("com.mysql.jdbc.Driver");</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conn = DriverManager.getConnection("jdbc:mysql://localhost:3306/bigdata", "root", "root");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String sql = "INSERT INTO `t_student` (`id`, `name`, `age`) VALUES (null, ?,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 = conn.prepareStatement(sql);</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@Override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void invoke(Student value, Context context)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ps.setString(1,value.getName());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ps.setInt(2,value.getAge());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ps.executeUpdate();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5466080" y="2768283"/>
            <a:ext cx="6725920" cy="548322"/>
          </a:xfrm>
        </p:spPr>
        <p:txBody>
          <a:bodyPr>
            <a:normAutofit fontScale="90000"/>
          </a:bodyPr>
          <a:lstStyle/>
          <a:p>
            <a:r>
              <a:rPr lang="zh-CN" altLang="en-US" dirty="0"/>
              <a:t>第五章 </a:t>
            </a:r>
            <a:r>
              <a:rPr lang="en-US" altLang="zh-CN" dirty="0"/>
              <a:t>Connectors</a:t>
            </a:r>
          </a:p>
        </p:txBody>
      </p:sp>
      <p:sp>
        <p:nvSpPr>
          <p:cNvPr id="5" name="文本占位符 4"/>
          <p:cNvSpPr>
            <a:spLocks noGrp="1"/>
          </p:cNvSpPr>
          <p:nvPr>
            <p:ph type="body" sz="quarter" idx="11"/>
          </p:nvPr>
        </p:nvSpPr>
        <p:spPr/>
        <p:txBody>
          <a:bodyPr/>
          <a:lstStyle/>
          <a:p>
            <a:r>
              <a:rPr lang="en-US" altLang="zh-CN" dirty="0"/>
              <a:t>0</a:t>
            </a:r>
            <a:r>
              <a:rPr lang="en-US" dirty="0"/>
              <a:t>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JDBC</a:t>
            </a:r>
          </a:p>
        </p:txBody>
      </p:sp>
      <p:sp>
        <p:nvSpPr>
          <p:cNvPr id="4" name="文本占位符 3"/>
          <p:cNvSpPr>
            <a:spLocks noGrp="1"/>
          </p:cNvSpPr>
          <p:nvPr>
            <p:ph type="body" sz="quarter" idx="11"/>
          </p:nvPr>
        </p:nvSpPr>
        <p:spPr>
          <a:xfrm>
            <a:off x="710565" y="1254760"/>
            <a:ext cx="10699115" cy="534035"/>
          </a:xfrm>
        </p:spPr>
        <p:txBody>
          <a:bodyPr/>
          <a:lstStyle/>
          <a:p>
            <a:r>
              <a:rPr lang="zh-CN" altLang="en-US"/>
              <a:t>https://ci.apache.org/projects/flink/flink-docs-release-1.12/dev/connectors/jdbc.html</a:t>
            </a:r>
          </a:p>
        </p:txBody>
      </p:sp>
      <p:sp>
        <p:nvSpPr>
          <p:cNvPr id="14" name="TextBox 3"/>
          <p:cNvSpPr txBox="1"/>
          <p:nvPr/>
        </p:nvSpPr>
        <p:spPr>
          <a:xfrm>
            <a:off x="1484630" y="1840230"/>
            <a:ext cx="8571230" cy="4939030"/>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env.fromElements(new Student(null, "tonyma", 18))</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.addSink(JdbcSink.sink(</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"INSERT INTO `t_student` (`id`, `name`, `age`) VALUES (null, ?,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 s) -&gt;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ps.setString(1, s.getName());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ps.setInt(2, s.getAge());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new JdbcConnectionOptions.JdbcConnectionOptionsBuilder()</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.withUrl("jdbc:mysql://localhost:3306/bigdata")</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.withUsername("root")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.withPassword("root")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.withDriverName("com.mysql.jdbc.Driver")</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.build()));</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env.execute();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Kafka</a:t>
            </a:r>
          </a:p>
        </p:txBody>
      </p:sp>
      <p:sp>
        <p:nvSpPr>
          <p:cNvPr id="3" name="文本占位符 2"/>
          <p:cNvSpPr>
            <a:spLocks noGrp="1"/>
          </p:cNvSpPr>
          <p:nvPr>
            <p:ph type="body" sz="quarter" idx="10"/>
          </p:nvPr>
        </p:nvSpPr>
        <p:spPr/>
        <p:txBody>
          <a:bodyPr/>
          <a:lstStyle/>
          <a:p>
            <a:r>
              <a:rPr lang="zh-CN" altLang="en-US"/>
              <a:t>pom依赖</a:t>
            </a:r>
          </a:p>
        </p:txBody>
      </p:sp>
      <p:sp>
        <p:nvSpPr>
          <p:cNvPr id="4" name="文本占位符 3"/>
          <p:cNvSpPr>
            <a:spLocks noGrp="1"/>
          </p:cNvSpPr>
          <p:nvPr>
            <p:ph type="body" sz="quarter" idx="11"/>
          </p:nvPr>
        </p:nvSpPr>
        <p:spPr>
          <a:xfrm>
            <a:off x="710565" y="1456690"/>
            <a:ext cx="10699115" cy="2299335"/>
          </a:xfrm>
        </p:spPr>
        <p:txBody>
          <a:bodyPr/>
          <a:lstStyle/>
          <a:p>
            <a:r>
              <a:rPr lang="zh-CN" altLang="en-US"/>
              <a:t>Flink 里已经提供了一些绑定的 Connector，例如 kafka source 和 sink，Es sink 等。读写 kafka、es、rabbitMQ 时可以直接使用相应 connector 的 api 即可，虽然该部分是 Flink 项目源代码里的一部分，但是真正意义上不算作 Flink 引擎相关逻辑，并且该部分没有打包在二进制的发布包里面。所以在提交 Job 时候需要注意， job 代码 jar 包中一定要将相应的 connetor 相关类打包进去，否则在提交作业时就会失败，提示找不到相应的类，或初始化某些类异常。</a:t>
            </a:r>
          </a:p>
          <a:p>
            <a:r>
              <a:rPr lang="zh-CN" altLang="en-US"/>
              <a:t>https://ci.apache.org/projects/flink/flink-docs-stable/dev/connectors/kafka.html</a:t>
            </a:r>
          </a:p>
        </p:txBody>
      </p:sp>
      <p:pic>
        <p:nvPicPr>
          <p:cNvPr id="35" name="图片 3"/>
          <p:cNvPicPr>
            <a:picLocks noChangeAspect="1"/>
          </p:cNvPicPr>
          <p:nvPr/>
        </p:nvPicPr>
        <p:blipFill>
          <a:blip r:embed="rId2"/>
          <a:stretch>
            <a:fillRect/>
          </a:stretch>
        </p:blipFill>
        <p:spPr>
          <a:xfrm>
            <a:off x="2896235" y="3847465"/>
            <a:ext cx="6076315" cy="269621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Kafka</a:t>
            </a:r>
            <a:endParaRPr lang="zh-CN" altLang="en-US"/>
          </a:p>
        </p:txBody>
      </p:sp>
      <p:sp>
        <p:nvSpPr>
          <p:cNvPr id="3" name="文本占位符 2"/>
          <p:cNvSpPr>
            <a:spLocks noGrp="1"/>
          </p:cNvSpPr>
          <p:nvPr>
            <p:ph type="body" sz="quarter" idx="10"/>
          </p:nvPr>
        </p:nvSpPr>
        <p:spPr/>
        <p:txBody>
          <a:bodyPr/>
          <a:lstStyle/>
          <a:p>
            <a:r>
              <a:rPr lang="zh-CN" altLang="en-US"/>
              <a:t>参数设置</a:t>
            </a:r>
          </a:p>
        </p:txBody>
      </p:sp>
      <p:pic>
        <p:nvPicPr>
          <p:cNvPr id="36" name="图片 4"/>
          <p:cNvPicPr>
            <a:picLocks noChangeAspect="1"/>
          </p:cNvPicPr>
          <p:nvPr/>
        </p:nvPicPr>
        <p:blipFill>
          <a:blip r:embed="rId2"/>
          <a:stretch>
            <a:fillRect/>
          </a:stretch>
        </p:blipFill>
        <p:spPr>
          <a:xfrm>
            <a:off x="1333500" y="1785470"/>
            <a:ext cx="9659168" cy="42717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数据的时效性</a:t>
            </a:r>
          </a:p>
        </p:txBody>
      </p:sp>
      <p:sp>
        <p:nvSpPr>
          <p:cNvPr id="4" name="文本占位符 3"/>
          <p:cNvSpPr>
            <a:spLocks noGrp="1"/>
          </p:cNvSpPr>
          <p:nvPr>
            <p:ph type="body" sz="quarter" idx="11"/>
          </p:nvPr>
        </p:nvSpPr>
        <p:spPr>
          <a:xfrm>
            <a:off x="710565" y="1656080"/>
            <a:ext cx="10699115" cy="2553970"/>
          </a:xfrm>
        </p:spPr>
        <p:txBody>
          <a:bodyPr/>
          <a:lstStyle/>
          <a:p>
            <a:r>
              <a:rPr lang="zh-CN" altLang="en-US"/>
              <a:t>日常工作中，我们一般会先把数据存储在表，然后对表的数据进行加工、分析。既然先存储在表中，那就会涉及到时效性概念。</a:t>
            </a:r>
          </a:p>
          <a:p>
            <a:r>
              <a:rPr lang="zh-CN" altLang="en-US"/>
              <a:t>如果我们处理以年，月为单位的级别的数据处理，进行统计分析，个性化推荐，那么数据的的最新日期离当前有几个甚至上月都没有问题。但是如果我们处理的是以天为级别，或者一小时甚至更小粒度的数据处理，那么就要求数据的时效性更高了。比如：对网站的实时监控、对异常日志的监控，这些场景需要工作人员立即响应，这样的场景下，传统的统一收集数据，再存到数据库中，再取出来进行分析就无法满足高时效性的需求了。</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Kafka</a:t>
            </a:r>
            <a:endParaRPr lang="zh-CN" altLang="en-US"/>
          </a:p>
        </p:txBody>
      </p:sp>
      <p:sp>
        <p:nvSpPr>
          <p:cNvPr id="3" name="文本占位符 2"/>
          <p:cNvSpPr>
            <a:spLocks noGrp="1"/>
          </p:cNvSpPr>
          <p:nvPr>
            <p:ph type="body" sz="quarter" idx="10"/>
          </p:nvPr>
        </p:nvSpPr>
        <p:spPr/>
        <p:txBody>
          <a:bodyPr/>
          <a:lstStyle/>
          <a:p>
            <a:r>
              <a:rPr lang="zh-CN" altLang="en-US"/>
              <a:t>参数设置</a:t>
            </a:r>
          </a:p>
        </p:txBody>
      </p:sp>
      <p:sp>
        <p:nvSpPr>
          <p:cNvPr id="4" name="文本占位符 3"/>
          <p:cNvSpPr>
            <a:spLocks noGrp="1"/>
          </p:cNvSpPr>
          <p:nvPr>
            <p:ph type="body" sz="quarter" idx="11"/>
          </p:nvPr>
        </p:nvSpPr>
        <p:spPr>
          <a:xfrm>
            <a:off x="841193" y="1828709"/>
            <a:ext cx="10699115" cy="2731135"/>
          </a:xfrm>
        </p:spPr>
        <p:txBody>
          <a:bodyPr/>
          <a:lstStyle/>
          <a:p>
            <a:r>
              <a:rPr lang="zh-CN" altLang="en-US"/>
              <a:t>以下参数都必须/建议设置上</a:t>
            </a:r>
          </a:p>
          <a:p>
            <a:r>
              <a:rPr lang="zh-CN" altLang="en-US"/>
              <a:t>1.订阅的主题</a:t>
            </a:r>
          </a:p>
          <a:p>
            <a:r>
              <a:rPr lang="zh-CN" altLang="en-US"/>
              <a:t>2.反序列化规则</a:t>
            </a:r>
          </a:p>
          <a:p>
            <a:r>
              <a:rPr lang="zh-CN" altLang="en-US"/>
              <a:t>3.消费者属性-集群地址</a:t>
            </a:r>
          </a:p>
          <a:p>
            <a:r>
              <a:rPr lang="zh-CN" altLang="en-US"/>
              <a:t>4.消费者属性-消费者组id(如果不设置,会有默认的,但是默认的不方便管理)</a:t>
            </a:r>
          </a:p>
          <a:p>
            <a:r>
              <a:rPr lang="zh-CN" altLang="en-US">
                <a:sym typeface="+mn-ea"/>
              </a:rPr>
              <a:t>5.消费者属性-offset重置规则,如earliest/latest...</a:t>
            </a:r>
            <a:endParaRPr lang="en-US" altLang="zh-CN">
              <a:sym typeface="+mn-ea"/>
            </a:endParaRPr>
          </a:p>
          <a:p>
            <a:r>
              <a:rPr lang="zh-CN" altLang="en-US">
                <a:sym typeface="+mn-ea"/>
              </a:rPr>
              <a:t>6.动态分区检测(当kafka的分区数变化/增加时,Flink能够检测到!)</a:t>
            </a:r>
            <a:endParaRPr lang="zh-CN" altLang="en-US"/>
          </a:p>
          <a:p>
            <a:r>
              <a:rPr lang="zh-CN" altLang="en-US">
                <a:sym typeface="+mn-ea"/>
              </a:rPr>
              <a:t>7.如果没有设置Checkpoint,那么可以设置自动提交offset,后续学习了Checkpoint会把offset随着做Checkpoint的时候提交到Checkpoint和默认主题中</a:t>
            </a:r>
            <a:endParaRPr lang="zh-CN" altLang="en-US"/>
          </a:p>
          <a:p>
            <a:endParaRPr lang="zh-CN" altLang="en-US"/>
          </a:p>
          <a:p>
            <a:endParaRPr lang="zh-CN" altLang="en-US"/>
          </a:p>
        </p:txBody>
      </p:sp>
    </p:spTree>
    <p:extLst>
      <p:ext uri="{BB962C8B-B14F-4D97-AF65-F5344CB8AC3E}">
        <p14:creationId xmlns:p14="http://schemas.microsoft.com/office/powerpoint/2010/main" val="2252048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p>
        </p:txBody>
      </p:sp>
      <p:sp>
        <p:nvSpPr>
          <p:cNvPr id="3" name="文本占位符 2"/>
          <p:cNvSpPr>
            <a:spLocks noGrp="1"/>
          </p:cNvSpPr>
          <p:nvPr>
            <p:ph type="body" sz="quarter" idx="10"/>
          </p:nvPr>
        </p:nvSpPr>
        <p:spPr/>
        <p:txBody>
          <a:bodyPr/>
          <a:lstStyle/>
          <a:p>
            <a:r>
              <a:rPr lang="zh-CN" altLang="en-US"/>
              <a:t>参数说明</a:t>
            </a:r>
          </a:p>
        </p:txBody>
      </p:sp>
      <p:pic>
        <p:nvPicPr>
          <p:cNvPr id="18" name="图片 7"/>
          <p:cNvPicPr>
            <a:picLocks noChangeAspect="1"/>
          </p:cNvPicPr>
          <p:nvPr/>
        </p:nvPicPr>
        <p:blipFill>
          <a:blip r:embed="rId2"/>
          <a:stretch>
            <a:fillRect/>
          </a:stretch>
        </p:blipFill>
        <p:spPr>
          <a:xfrm>
            <a:off x="1889759" y="1885043"/>
            <a:ext cx="8128513" cy="414999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p>
        </p:txBody>
      </p:sp>
      <p:sp>
        <p:nvSpPr>
          <p:cNvPr id="3" name="文本占位符 2"/>
          <p:cNvSpPr>
            <a:spLocks noGrp="1"/>
          </p:cNvSpPr>
          <p:nvPr>
            <p:ph type="body" sz="quarter" idx="10"/>
          </p:nvPr>
        </p:nvSpPr>
        <p:spPr/>
        <p:txBody>
          <a:bodyPr/>
          <a:lstStyle/>
          <a:p>
            <a:r>
              <a:rPr lang="zh-CN" altLang="en-US"/>
              <a:t>参数说明</a:t>
            </a:r>
          </a:p>
        </p:txBody>
      </p:sp>
      <p:pic>
        <p:nvPicPr>
          <p:cNvPr id="23" name="图片 8"/>
          <p:cNvPicPr>
            <a:picLocks noChangeAspect="1"/>
          </p:cNvPicPr>
          <p:nvPr/>
        </p:nvPicPr>
        <p:blipFill>
          <a:blip r:embed="rId2"/>
          <a:stretch>
            <a:fillRect/>
          </a:stretch>
        </p:blipFill>
        <p:spPr>
          <a:xfrm>
            <a:off x="1792081" y="1713320"/>
            <a:ext cx="7951077" cy="4158879"/>
          </a:xfrm>
          <a:prstGeom prst="rect">
            <a:avLst/>
          </a:prstGeom>
          <a:noFill/>
          <a:ln>
            <a:noFill/>
          </a:ln>
        </p:spPr>
      </p:pic>
    </p:spTree>
    <p:extLst>
      <p:ext uri="{BB962C8B-B14F-4D97-AF65-F5344CB8AC3E}">
        <p14:creationId xmlns:p14="http://schemas.microsoft.com/office/powerpoint/2010/main" val="2194315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kafka</a:t>
            </a:r>
            <a:endParaRPr lang="zh-CN" altLang="en-US"/>
          </a:p>
        </p:txBody>
      </p:sp>
      <p:sp>
        <p:nvSpPr>
          <p:cNvPr id="3" name="文本占位符 2"/>
          <p:cNvSpPr>
            <a:spLocks noGrp="1"/>
          </p:cNvSpPr>
          <p:nvPr>
            <p:ph type="body" sz="quarter" idx="10"/>
          </p:nvPr>
        </p:nvSpPr>
        <p:spPr/>
        <p:txBody>
          <a:bodyPr/>
          <a:lstStyle/>
          <a:p>
            <a:r>
              <a:rPr>
                <a:sym typeface="+mn-ea"/>
              </a:rPr>
              <a:t>参数说明</a:t>
            </a:r>
            <a:endParaRPr lang="zh-CN" altLang="en-US"/>
          </a:p>
        </p:txBody>
      </p:sp>
      <p:pic>
        <p:nvPicPr>
          <p:cNvPr id="24" name="图片 11"/>
          <p:cNvPicPr>
            <a:picLocks noChangeAspect="1"/>
          </p:cNvPicPr>
          <p:nvPr/>
        </p:nvPicPr>
        <p:blipFill>
          <a:blip r:embed="rId2"/>
          <a:stretch>
            <a:fillRect/>
          </a:stretch>
        </p:blipFill>
        <p:spPr>
          <a:xfrm>
            <a:off x="1546587" y="1507345"/>
            <a:ext cx="8343744" cy="46240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kafka</a:t>
            </a:r>
            <a:endParaRPr lang="zh-CN" altLang="en-US"/>
          </a:p>
        </p:txBody>
      </p:sp>
      <p:sp>
        <p:nvSpPr>
          <p:cNvPr id="3" name="文本占位符 2"/>
          <p:cNvSpPr>
            <a:spLocks noGrp="1"/>
          </p:cNvSpPr>
          <p:nvPr>
            <p:ph type="body" sz="quarter" idx="10"/>
          </p:nvPr>
        </p:nvSpPr>
        <p:spPr/>
        <p:txBody>
          <a:bodyPr/>
          <a:lstStyle/>
          <a:p>
            <a:r>
              <a:rPr>
                <a:sym typeface="+mn-ea"/>
              </a:rPr>
              <a:t>参数说明</a:t>
            </a:r>
            <a:endParaRPr lang="zh-CN" altLang="en-US"/>
          </a:p>
        </p:txBody>
      </p:sp>
      <p:pic>
        <p:nvPicPr>
          <p:cNvPr id="25" name="图片 9"/>
          <p:cNvPicPr>
            <a:picLocks noChangeAspect="1"/>
          </p:cNvPicPr>
          <p:nvPr/>
        </p:nvPicPr>
        <p:blipFill>
          <a:blip r:embed="rId2"/>
          <a:stretch>
            <a:fillRect/>
          </a:stretch>
        </p:blipFill>
        <p:spPr>
          <a:xfrm>
            <a:off x="1440847" y="1541630"/>
            <a:ext cx="8575469" cy="4580496"/>
          </a:xfrm>
          <a:prstGeom prst="rect">
            <a:avLst/>
          </a:prstGeom>
          <a:noFill/>
          <a:ln>
            <a:noFill/>
          </a:ln>
        </p:spPr>
      </p:pic>
    </p:spTree>
    <p:extLst>
      <p:ext uri="{BB962C8B-B14F-4D97-AF65-F5344CB8AC3E}">
        <p14:creationId xmlns:p14="http://schemas.microsoft.com/office/powerpoint/2010/main" val="195426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p>
        </p:txBody>
      </p:sp>
      <p:sp>
        <p:nvSpPr>
          <p:cNvPr id="4" name="文本占位符 3"/>
          <p:cNvSpPr>
            <a:spLocks noGrp="1"/>
          </p:cNvSpPr>
          <p:nvPr>
            <p:ph type="body" sz="quarter" idx="11"/>
          </p:nvPr>
        </p:nvSpPr>
        <p:spPr>
          <a:xfrm>
            <a:off x="710880" y="5068389"/>
            <a:ext cx="10699115" cy="1651998"/>
          </a:xfrm>
        </p:spPr>
        <p:txBody>
          <a:bodyPr/>
          <a:lstStyle/>
          <a:p>
            <a:r>
              <a:rPr lang="zh-CN" altLang="en-US"/>
              <a:t>注意:</a:t>
            </a:r>
          </a:p>
          <a:p>
            <a:r>
              <a:rPr lang="zh-CN" altLang="en-US"/>
              <a:t>开启 checkpoint 时 offset 是 Flink 通过状态 state 管理和恢复的，并不是从 kafka 的 offset 位置恢复。在 checkpoint 机制下，作业从最近一次checkpoint 恢复，本身是会回放部分历史数据，导致部分数据重复消费，Flink 引擎仅保证计算状态的精准一次，要想做到端到端精准一次需要依赖一些幂等的存储系统或者事务操作。</a:t>
            </a:r>
          </a:p>
        </p:txBody>
      </p:sp>
      <p:pic>
        <p:nvPicPr>
          <p:cNvPr id="26" name="图片 10"/>
          <p:cNvPicPr>
            <a:picLocks noChangeAspect="1"/>
          </p:cNvPicPr>
          <p:nvPr/>
        </p:nvPicPr>
        <p:blipFill>
          <a:blip r:embed="rId2"/>
          <a:stretch>
            <a:fillRect/>
          </a:stretch>
        </p:blipFill>
        <p:spPr>
          <a:xfrm>
            <a:off x="1885042" y="986337"/>
            <a:ext cx="8029825" cy="408205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kafka</a:t>
            </a:r>
          </a:p>
        </p:txBody>
      </p:sp>
      <p:sp>
        <p:nvSpPr>
          <p:cNvPr id="3" name="文本占位符 2"/>
          <p:cNvSpPr>
            <a:spLocks noGrp="1"/>
          </p:cNvSpPr>
          <p:nvPr>
            <p:ph type="body" sz="quarter" idx="10"/>
          </p:nvPr>
        </p:nvSpPr>
        <p:spPr/>
        <p:txBody>
          <a:bodyPr/>
          <a:lstStyle/>
          <a:p>
            <a:r>
              <a:rPr lang="zh-CN" altLang="en-US"/>
              <a:t>Kafka命令</a:t>
            </a:r>
          </a:p>
        </p:txBody>
      </p:sp>
      <p:sp>
        <p:nvSpPr>
          <p:cNvPr id="4" name="文本占位符 3"/>
          <p:cNvSpPr>
            <a:spLocks noGrp="1"/>
          </p:cNvSpPr>
          <p:nvPr>
            <p:ph type="body" sz="quarter" idx="11"/>
          </p:nvPr>
        </p:nvSpPr>
        <p:spPr/>
        <p:txBody>
          <a:bodyPr/>
          <a:lstStyle/>
          <a:p>
            <a:r>
              <a:rPr lang="zh-CN" altLang="en-US" sz="1200"/>
              <a:t>● 查看当前服务器中的所有topic</a:t>
            </a:r>
          </a:p>
          <a:p>
            <a:r>
              <a:rPr lang="zh-CN" altLang="en-US" sz="1200"/>
              <a:t>/export/server/kafka/bin/kafka-topics.sh --list --zookeeper  node1:2181</a:t>
            </a:r>
          </a:p>
          <a:p>
            <a:r>
              <a:rPr lang="zh-CN" altLang="en-US" sz="1200"/>
              <a:t>  ● 创建topic</a:t>
            </a:r>
          </a:p>
          <a:p>
            <a:r>
              <a:rPr lang="zh-CN" altLang="en-US" sz="1200"/>
              <a:t>/export/server/kafka/bin/kafka-topics.sh --create --zookeeper node1:2181 --replication-factor 2 --partitions 3 --topic flink_kafka</a:t>
            </a:r>
          </a:p>
          <a:p>
            <a:r>
              <a:rPr lang="zh-CN" altLang="en-US" sz="1200"/>
              <a:t>  ● 查看某个Topic的详情</a:t>
            </a:r>
          </a:p>
          <a:p>
            <a:r>
              <a:rPr lang="zh-CN" altLang="en-US" sz="1200"/>
              <a:t>/export/server/kafka/bin/kafka-topics.sh --topic flink_kafka --describe --zookeeper node1:2181</a:t>
            </a:r>
          </a:p>
          <a:p>
            <a:r>
              <a:rPr lang="zh-CN" altLang="en-US" sz="1200"/>
              <a:t>  ● 删除topic</a:t>
            </a:r>
          </a:p>
          <a:p>
            <a:r>
              <a:rPr lang="zh-CN" altLang="en-US" sz="1200"/>
              <a:t>/export/server/kafka/bin/kafka-topics.sh --delete --zookeeper node1:2181 --topic flink_kafka</a:t>
            </a:r>
          </a:p>
          <a:p>
            <a:r>
              <a:rPr lang="zh-CN" altLang="en-US" sz="1200"/>
              <a:t>  ● 通过shell命令发送消息</a:t>
            </a:r>
          </a:p>
          <a:p>
            <a:r>
              <a:rPr lang="zh-CN" altLang="en-US" sz="1200"/>
              <a:t>/export/server/kafka/bin/kafka-console-producer.sh --broker-list node1:9092 --topic flink_kafka</a:t>
            </a:r>
          </a:p>
          <a:p>
            <a:r>
              <a:rPr lang="zh-CN" altLang="en-US" sz="1200"/>
              <a:t>  ● 通过shell消费消息</a:t>
            </a:r>
          </a:p>
          <a:p>
            <a:r>
              <a:rPr lang="zh-CN" altLang="en-US" sz="1200"/>
              <a:t>/export/server/kafka/bin/kafka-console-consumer.sh --bootstrap-server node1:9092 --topic flink_kafka --from-beginning </a:t>
            </a:r>
          </a:p>
          <a:p>
            <a:r>
              <a:rPr lang="zh-CN" altLang="en-US" sz="1200"/>
              <a:t>  ● 修改分区</a:t>
            </a:r>
          </a:p>
          <a:p>
            <a:r>
              <a:rPr lang="zh-CN" altLang="en-US" sz="1200"/>
              <a:t> /export/server/kafka/bin/kafka-topics.sh --alter --partitions 4 --topic flink_kafka --zookeeper node1:2181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Redis</a:t>
            </a:r>
          </a:p>
        </p:txBody>
      </p:sp>
      <p:sp>
        <p:nvSpPr>
          <p:cNvPr id="3" name="文本占位符 2"/>
          <p:cNvSpPr>
            <a:spLocks noGrp="1"/>
          </p:cNvSpPr>
          <p:nvPr>
            <p:ph type="body" sz="quarter" idx="10"/>
          </p:nvPr>
        </p:nvSpPr>
        <p:spPr/>
        <p:txBody>
          <a:bodyPr/>
          <a:lstStyle/>
          <a:p>
            <a:r>
              <a:rPr lang="zh-CN" altLang="en-US"/>
              <a:t>Redis</a:t>
            </a:r>
          </a:p>
        </p:txBody>
      </p:sp>
      <p:sp>
        <p:nvSpPr>
          <p:cNvPr id="4" name="文本占位符 3"/>
          <p:cNvSpPr>
            <a:spLocks noGrp="1"/>
          </p:cNvSpPr>
          <p:nvPr>
            <p:ph type="body" sz="quarter" idx="11"/>
          </p:nvPr>
        </p:nvSpPr>
        <p:spPr/>
        <p:txBody>
          <a:bodyPr/>
          <a:lstStyle/>
          <a:p>
            <a:pPr marL="285750" indent="-285750">
              <a:buFont typeface="Arial" panose="020B0604020202020204" pitchFamily="34" charset="0"/>
              <a:buChar char="•"/>
            </a:pPr>
            <a:r>
              <a:rPr lang="zh-CN" altLang="en-US"/>
              <a:t>API</a:t>
            </a:r>
          </a:p>
          <a:p>
            <a:r>
              <a:rPr lang="zh-CN" altLang="en-US"/>
              <a:t>通过flink 操作redis 其实我们可以通过传统的redis 连接池Jpoools 进行redis 的相关操作，但是flink提供了专门操作redis 的RedisSink，使用起来更方便，而且不用我们考虑性能的问题，接下来将主要介绍RedisSink如何使用。</a:t>
            </a:r>
          </a:p>
          <a:p>
            <a:r>
              <a:rPr lang="zh-CN" altLang="en-US"/>
              <a:t>https://bahir.apache.org/docs/flink/current/flink-streaming-redis/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Redis</a:t>
            </a:r>
            <a:endParaRPr lang="zh-CN" altLang="en-US"/>
          </a:p>
        </p:txBody>
      </p:sp>
      <p:sp>
        <p:nvSpPr>
          <p:cNvPr id="4" name="文本占位符 3"/>
          <p:cNvSpPr>
            <a:spLocks noGrp="1"/>
          </p:cNvSpPr>
          <p:nvPr>
            <p:ph type="body" sz="quarter" idx="11"/>
          </p:nvPr>
        </p:nvSpPr>
        <p:spPr>
          <a:xfrm>
            <a:off x="710565" y="832485"/>
            <a:ext cx="10699115" cy="5043170"/>
          </a:xfrm>
        </p:spPr>
        <p:txBody>
          <a:bodyPr/>
          <a:lstStyle/>
          <a:p>
            <a:r>
              <a:rPr lang="zh-CN" altLang="en-US"/>
              <a:t>RedisSink 核心类是RedisMapper 是一个接口，使用时我们要编写自己的redis 操作类实现这个接口中的三个方法，如下所示</a:t>
            </a:r>
          </a:p>
          <a:p>
            <a:r>
              <a:rPr lang="zh-CN" altLang="en-US"/>
              <a:t>1.getCommandDescription() ： </a:t>
            </a:r>
          </a:p>
          <a:p>
            <a:r>
              <a:rPr lang="zh-CN" altLang="en-US"/>
              <a:t>设置使用的redis 数据结构类型，和key 的名称，通过RedisCommand 设置数据结构类型</a:t>
            </a:r>
          </a:p>
          <a:p>
            <a:r>
              <a:rPr lang="zh-CN" altLang="en-US"/>
              <a:t>2.String getKeyFromData(T data)：</a:t>
            </a:r>
          </a:p>
          <a:p>
            <a:r>
              <a:rPr lang="zh-CN" altLang="en-US"/>
              <a:t>设置value 中的键值对key的值</a:t>
            </a:r>
          </a:p>
          <a:p>
            <a:r>
              <a:rPr lang="zh-CN" altLang="en-US"/>
              <a:t>3.String getValueFromData(T data);</a:t>
            </a:r>
          </a:p>
          <a:p>
            <a:r>
              <a:rPr lang="zh-CN" altLang="en-US"/>
              <a:t>设置value 中的键值对value的值</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Redis</a:t>
            </a:r>
          </a:p>
        </p:txBody>
      </p:sp>
      <p:sp>
        <p:nvSpPr>
          <p:cNvPr id="4" name="文本占位符 3"/>
          <p:cNvSpPr>
            <a:spLocks noGrp="1"/>
          </p:cNvSpPr>
          <p:nvPr>
            <p:ph type="body" sz="quarter" idx="11"/>
          </p:nvPr>
        </p:nvSpPr>
        <p:spPr>
          <a:xfrm>
            <a:off x="710565" y="921385"/>
            <a:ext cx="10699115" cy="4954270"/>
          </a:xfrm>
        </p:spPr>
        <p:txBody>
          <a:bodyPr/>
          <a:lstStyle/>
          <a:p>
            <a:pPr marL="285750" indent="-285750">
              <a:buFont typeface="Arial" panose="020B0604020202020204" pitchFamily="34" charset="0"/>
              <a:buChar char="•"/>
            </a:pPr>
            <a:r>
              <a:rPr lang="zh-CN" altLang="en-US"/>
              <a:t>使用RedisCommand设置数据结构类型时和redis结构对应关系</a:t>
            </a:r>
          </a:p>
        </p:txBody>
      </p:sp>
      <p:graphicFrame>
        <p:nvGraphicFramePr>
          <p:cNvPr id="7" name="表格 6"/>
          <p:cNvGraphicFramePr/>
          <p:nvPr>
            <p:custDataLst>
              <p:tags r:id="rId1"/>
            </p:custDataLst>
          </p:nvPr>
        </p:nvGraphicFramePr>
        <p:xfrm>
          <a:off x="2225675" y="1800225"/>
          <a:ext cx="7256145" cy="3200400"/>
        </p:xfrm>
        <a:graphic>
          <a:graphicData uri="http://schemas.openxmlformats.org/drawingml/2006/table">
            <a:tbl>
              <a:tblPr firstRow="1" bandRow="1">
                <a:tableStyleId>{5940675A-B579-460E-94D1-54222C63F5DA}</a:tableStyleId>
              </a:tblPr>
              <a:tblGrid>
                <a:gridCol w="2940685">
                  <a:extLst>
                    <a:ext uri="{9D8B030D-6E8A-4147-A177-3AD203B41FA5}">
                      <a16:colId xmlns:a16="http://schemas.microsoft.com/office/drawing/2014/main" val="20000"/>
                    </a:ext>
                  </a:extLst>
                </a:gridCol>
                <a:gridCol w="4315460">
                  <a:extLst>
                    <a:ext uri="{9D8B030D-6E8A-4147-A177-3AD203B41FA5}">
                      <a16:colId xmlns:a16="http://schemas.microsoft.com/office/drawing/2014/main" val="20001"/>
                    </a:ext>
                  </a:extLst>
                </a:gridCol>
              </a:tblGrid>
              <a:tr h="355600">
                <a:tc>
                  <a:txBody>
                    <a:bodyPr/>
                    <a:lstStyle/>
                    <a:p>
                      <a:pPr indent="0" algn="ctr">
                        <a:buNone/>
                      </a:pPr>
                      <a:r>
                        <a:rPr lang="en-US" sz="1100" b="1">
                          <a:solidFill>
                            <a:srgbClr val="4F4F4F"/>
                          </a:solidFill>
                          <a:latin typeface="Consolas" panose="020B0609020204030204" charset="0"/>
                          <a:cs typeface="Consolas" panose="020B0609020204030204" charset="0"/>
                        </a:rPr>
                        <a:t>Data Type</a:t>
                      </a:r>
                      <a:endParaRPr lang="en-US" altLang="en-US" sz="1100" b="1">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B0F0"/>
                    </a:solidFill>
                  </a:tcPr>
                </a:tc>
                <a:tc>
                  <a:txBody>
                    <a:bodyPr/>
                    <a:lstStyle/>
                    <a:p>
                      <a:pPr indent="0" algn="ctr">
                        <a:buNone/>
                      </a:pPr>
                      <a:r>
                        <a:rPr lang="en-US" sz="1100" b="1">
                          <a:solidFill>
                            <a:srgbClr val="4F4F4F"/>
                          </a:solidFill>
                          <a:latin typeface="Consolas" panose="020B0609020204030204" charset="0"/>
                          <a:cs typeface="Consolas" panose="020B0609020204030204" charset="0"/>
                        </a:rPr>
                        <a:t>Redis Command [Sink]</a:t>
                      </a:r>
                      <a:endParaRPr lang="en-US" altLang="en-US" sz="1100" b="1">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HASH</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HSET</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LIST</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RPUSH, LPUSH</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SET</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SADD</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PUBSUB</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PUBLISH</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STRING</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SET</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HYPER_LOG_LOG</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PFADD</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SORTED_SET</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ZADD</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5600">
                <a:tc>
                  <a:txBody>
                    <a:bodyPr/>
                    <a:lstStyle/>
                    <a:p>
                      <a:pPr indent="0" algn="ctr">
                        <a:buNone/>
                      </a:pPr>
                      <a:r>
                        <a:rPr lang="en-US" sz="1000" b="0">
                          <a:solidFill>
                            <a:srgbClr val="4F4F4F"/>
                          </a:solidFill>
                          <a:latin typeface="Consolas" panose="020B0609020204030204" charset="0"/>
                          <a:cs typeface="Consolas" panose="020B0609020204030204" charset="0"/>
                        </a:rPr>
                        <a:t>SORTED_SET</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4F4F4F"/>
                          </a:solidFill>
                          <a:latin typeface="Consolas" panose="020B0609020204030204" charset="0"/>
                          <a:cs typeface="Consolas" panose="020B0609020204030204" charset="0"/>
                        </a:rPr>
                        <a:t>ZREM</a:t>
                      </a:r>
                      <a:endParaRPr lang="en-US" altLang="en-US" sz="1000" b="0">
                        <a:solidFill>
                          <a:srgbClr val="4F4F4F"/>
                        </a:solidFill>
                        <a:latin typeface="Consolas" panose="020B0609020204030204" charset="0"/>
                        <a:ea typeface="Consolas" panose="020B0609020204030204" charset="0"/>
                        <a:cs typeface="Consolas" panose="020B06090202040302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数据的时效性</a:t>
            </a:r>
          </a:p>
        </p:txBody>
      </p:sp>
      <p:pic>
        <p:nvPicPr>
          <p:cNvPr id="13" name="图片 1"/>
          <p:cNvPicPr>
            <a:picLocks noChangeAspect="1"/>
          </p:cNvPicPr>
          <p:nvPr/>
        </p:nvPicPr>
        <p:blipFill>
          <a:blip r:embed="rId2"/>
          <a:stretch>
            <a:fillRect/>
          </a:stretch>
        </p:blipFill>
        <p:spPr>
          <a:xfrm>
            <a:off x="2818130" y="545465"/>
            <a:ext cx="6204585" cy="3837305"/>
          </a:xfrm>
          <a:prstGeom prst="rect">
            <a:avLst/>
          </a:prstGeom>
          <a:noFill/>
          <a:ln>
            <a:noFill/>
          </a:ln>
        </p:spPr>
      </p:pic>
      <p:pic>
        <p:nvPicPr>
          <p:cNvPr id="48" name="图片 48" descr="无标题"/>
          <p:cNvPicPr>
            <a:picLocks noChangeAspect="1"/>
          </p:cNvPicPr>
          <p:nvPr/>
        </p:nvPicPr>
        <p:blipFill>
          <a:blip r:embed="rId3"/>
          <a:stretch>
            <a:fillRect/>
          </a:stretch>
        </p:blipFill>
        <p:spPr>
          <a:xfrm>
            <a:off x="3112135" y="4245610"/>
            <a:ext cx="5342255" cy="212661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Redis</a:t>
            </a:r>
            <a:endParaRPr lang="zh-CN" altLang="en-US"/>
          </a:p>
        </p:txBody>
      </p:sp>
      <p:sp>
        <p:nvSpPr>
          <p:cNvPr id="14" name="TextBox 3"/>
          <p:cNvSpPr txBox="1"/>
          <p:nvPr/>
        </p:nvSpPr>
        <p:spPr>
          <a:xfrm>
            <a:off x="864870" y="1330053"/>
            <a:ext cx="10462260" cy="4615815"/>
          </a:xfrm>
          <a:prstGeom prst="rect">
            <a:avLst/>
          </a:prstGeom>
          <a:solidFill>
            <a:srgbClr val="FFFFE4"/>
          </a:solidFill>
          <a:ln w="3175">
            <a:solidFill>
              <a:srgbClr val="919191"/>
            </a:solidFill>
          </a:ln>
        </p:spPr>
        <p:txBody>
          <a:bodyPr wrap="square">
            <a:spAutoFit/>
          </a:bodyPr>
          <a:lstStyle/>
          <a:p>
            <a:pPr>
              <a:lnSpc>
                <a:spcPct val="150000"/>
              </a:lnSpc>
              <a:defRPr/>
            </a:pPr>
            <a:r>
              <a:rPr lang="zh-CN" altLang="zh-CN" sz="1400" dirty="0">
                <a:latin typeface="Alibaba PuHuiTi R" pitchFamily="18" charset="-122"/>
                <a:ea typeface="Alibaba PuHuiTi R" pitchFamily="18" charset="-122"/>
                <a:cs typeface="Alibaba PuHuiTi R" pitchFamily="18" charset="-122"/>
              </a:rPr>
              <a:t>public static class MySQLSink extends RichSinkFunction&lt;Student&gt;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@Override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void open(Configuration parameters)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//Class.forName("com.mysql.jdbc.Driver");</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conn = DriverManager.getConnection("jdbc:mysql://localhost:3306/bigdata", "root", "root");</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String sql = "INSERT INTO `t_student` (`id`, `name`, `age`) VALUES (null, ?,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 = conn.prepareStatement(sql);</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@Override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public void invoke(Student value, Context context) throws Exception {</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ps.setString(1,value.getName());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ps.setInt(2,value.getAge());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ps.executeUpdate();</a:t>
            </a:r>
          </a:p>
          <a:p>
            <a:pPr>
              <a:lnSpc>
                <a:spcPct val="150000"/>
              </a:lnSpc>
              <a:defRPr/>
            </a:pPr>
            <a:r>
              <a:rPr lang="zh-CN" altLang="zh-CN" sz="1400" dirty="0">
                <a:latin typeface="Alibaba PuHuiTi R" pitchFamily="18" charset="-122"/>
                <a:ea typeface="Alibaba PuHuiTi R" pitchFamily="18" charset="-122"/>
                <a:cs typeface="Alibaba PuHuiTi R" pitchFamily="18" charset="-122"/>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安装部署</a:t>
            </a:r>
            <a:r>
              <a:rPr lang="en-US" altLang="zh-CN" dirty="0"/>
              <a:t>flink</a:t>
            </a:r>
          </a:p>
          <a:p>
            <a:r>
              <a:rPr lang="en-US" altLang="zh-CN" dirty="0"/>
              <a:t>flink </a:t>
            </a:r>
            <a:r>
              <a:rPr lang="zh-CN" altLang="en-US" dirty="0"/>
              <a:t>入门案例实现</a:t>
            </a:r>
          </a:p>
          <a:p>
            <a:r>
              <a:rPr lang="en-US" altLang="zh-CN" dirty="0"/>
              <a:t>flink </a:t>
            </a:r>
            <a:r>
              <a:rPr lang="zh-CN" altLang="en-US" dirty="0"/>
              <a:t>原理初探</a:t>
            </a:r>
          </a:p>
        </p:txBody>
      </p:sp>
      <p:sp>
        <p:nvSpPr>
          <p:cNvPr id="4" name="标题 3"/>
          <p:cNvSpPr>
            <a:spLocks noGrp="1"/>
          </p:cNvSpPr>
          <p:nvPr>
            <p:ph type="title"/>
          </p:nvPr>
        </p:nvSpPr>
        <p:spPr/>
        <p:txBody>
          <a:bodyPr/>
          <a:lstStyle/>
          <a:p>
            <a:r>
              <a:rPr lang="en-US" altLang="zh-CN" b="0" dirty="0"/>
              <a:t>flink</a:t>
            </a:r>
            <a:r>
              <a:rPr b="0" dirty="0"/>
              <a:t>安装部署与快速入门</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数据的时效性</a:t>
            </a:r>
            <a:endParaRPr lang="zh-CN" altLang="en-US"/>
          </a:p>
        </p:txBody>
      </p:sp>
      <p:sp>
        <p:nvSpPr>
          <p:cNvPr id="4" name="文本占位符 3"/>
          <p:cNvSpPr>
            <a:spLocks noGrp="1"/>
          </p:cNvSpPr>
          <p:nvPr>
            <p:ph type="body" sz="quarter" idx="11"/>
          </p:nvPr>
        </p:nvSpPr>
        <p:spPr>
          <a:xfrm>
            <a:off x="746440" y="751125"/>
            <a:ext cx="10698800" cy="4219575"/>
          </a:xfrm>
        </p:spPr>
        <p:txBody>
          <a:bodyPr/>
          <a:lstStyle/>
          <a:p>
            <a:r>
              <a:rPr lang="zh-CN" altLang="en-US"/>
              <a:t>- Batch Analytics，右边是 Streaming Analytics。批量计算: 统一收集数据-&gt;存储到DB-&gt;对数据进行批量处理，就是传统意义上使用类似于 Map Reduce、Hive、Spark Batch 等，对作业进行分析、处理、生成离线报表</a:t>
            </a:r>
          </a:p>
          <a:p>
            <a:r>
              <a:rPr lang="zh-CN" altLang="en-US"/>
              <a:t>- Streaming Analytics 流式计算，顾名思义，就是对数据流进行处理，如使用流式分析引擎如 Storm，Flink 实时处理分析数据，应用较多的场景如实时大屏、实时报表。</a:t>
            </a:r>
          </a:p>
        </p:txBody>
      </p:sp>
      <p:pic>
        <p:nvPicPr>
          <p:cNvPr id="33" name="图片 1"/>
          <p:cNvPicPr>
            <a:picLocks noChangeAspect="1"/>
          </p:cNvPicPr>
          <p:nvPr/>
        </p:nvPicPr>
        <p:blipFill>
          <a:blip r:embed="rId2"/>
          <a:stretch>
            <a:fillRect/>
          </a:stretch>
        </p:blipFill>
        <p:spPr>
          <a:xfrm>
            <a:off x="3251835" y="2546985"/>
            <a:ext cx="5688330"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流批一体API</a:t>
            </a:r>
          </a:p>
        </p:txBody>
      </p:sp>
      <p:sp>
        <p:nvSpPr>
          <p:cNvPr id="4" name="文本占位符 3"/>
          <p:cNvSpPr>
            <a:spLocks noGrp="1"/>
          </p:cNvSpPr>
          <p:nvPr>
            <p:ph type="body" sz="quarter" idx="11"/>
          </p:nvPr>
        </p:nvSpPr>
        <p:spPr>
          <a:xfrm>
            <a:off x="710565" y="842645"/>
            <a:ext cx="10699115" cy="5033010"/>
          </a:xfrm>
        </p:spPr>
        <p:txBody>
          <a:bodyPr/>
          <a:lstStyle/>
          <a:p>
            <a:r>
              <a:rPr lang="zh-CN" altLang="en-US"/>
              <a:t></a:t>
            </a:r>
            <a:r>
              <a:rPr lang="en-US" altLang="zh-CN"/>
              <a:t>1. </a:t>
            </a:r>
            <a:r>
              <a:rPr lang="zh-CN" altLang="en-US"/>
              <a:t>DataStream API 支持批执行模式</a:t>
            </a:r>
          </a:p>
          <a:p>
            <a:r>
              <a:rPr lang="zh-CN" altLang="en-US"/>
              <a:t>Flink 的核心 API 最初是针对特定的场景设计的，尽管 Table API / SQL 针对流处理和批处理已经实现了统一的 API，但当用户使用较底层的 API 时，仍然需要在批处理（DataSet API）和流处理（DataStream API）这两种不同的 API 之间进行选择。鉴于批处理是流处理的一种特例，将这两种 API 合并成统一的 API，优势突出比如：</a:t>
            </a:r>
          </a:p>
          <a:p>
            <a:r>
              <a:rPr lang="zh-CN" altLang="en-US"/>
              <a:t>可复用性：作业可以在流和批这两种执行模式之间自由地切换，而无需重写任何代码。因此，用户可以复用同一个作业，来处理实时数据和历史数据。</a:t>
            </a:r>
          </a:p>
          <a:p>
            <a:r>
              <a:rPr lang="zh-CN" altLang="en-US"/>
              <a:t>维护简单：统一的 API 意味着流和批可以共用同一组 connector，维护同一套代码，并能够轻松地实现流批混合执行，例如 backfilling 之类的场景。</a:t>
            </a:r>
          </a:p>
          <a:p>
            <a:endParaRPr lang="zh-CN" altLang="en-US"/>
          </a:p>
          <a:p>
            <a:r>
              <a:rPr lang="zh-CN" altLang="en-US"/>
              <a:t>考虑到这些优点，社区已朝着流批统一的 DataStream API 迈出了第一步：支持高效的批处理。从长远来看，这意味着 DataSet API 将被弃用（FLIP-131），其功能将被包含在 DataStream API 和 Table API / SQL 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流批一体API</a:t>
            </a:r>
            <a:endParaRPr lang="zh-CN" altLang="en-US"/>
          </a:p>
        </p:txBody>
      </p:sp>
      <p:sp>
        <p:nvSpPr>
          <p:cNvPr id="4" name="文本占位符 3"/>
          <p:cNvSpPr>
            <a:spLocks noGrp="1"/>
          </p:cNvSpPr>
          <p:nvPr>
            <p:ph type="body" sz="quarter" idx="11"/>
          </p:nvPr>
        </p:nvSpPr>
        <p:spPr>
          <a:xfrm>
            <a:off x="710565" y="871855"/>
            <a:ext cx="10699115" cy="1280160"/>
          </a:xfrm>
        </p:spPr>
        <p:txBody>
          <a:bodyPr/>
          <a:lstStyle/>
          <a:p>
            <a:r>
              <a:rPr lang="zh-CN" altLang="en-US"/>
              <a:t></a:t>
            </a:r>
            <a:r>
              <a:rPr lang="en-US" altLang="zh-CN"/>
              <a:t>2. </a:t>
            </a:r>
            <a:r>
              <a:rPr lang="zh-CN" altLang="en-US"/>
              <a:t>API</a:t>
            </a:r>
          </a:p>
          <a:p>
            <a:r>
              <a:rPr lang="zh-CN" altLang="en-US"/>
              <a:t>Flink提供了多个层次的API供开发者使用，越往上抽象程度越高，使用起来越方便；越往下越底层，使用起来难度越大</a:t>
            </a:r>
          </a:p>
        </p:txBody>
      </p:sp>
      <p:pic>
        <p:nvPicPr>
          <p:cNvPr id="60" name="图片 7"/>
          <p:cNvPicPr>
            <a:picLocks noChangeAspect="1"/>
          </p:cNvPicPr>
          <p:nvPr/>
        </p:nvPicPr>
        <p:blipFill>
          <a:blip r:embed="rId2"/>
          <a:stretch>
            <a:fillRect/>
          </a:stretch>
        </p:blipFill>
        <p:spPr>
          <a:xfrm>
            <a:off x="2768600" y="2371725"/>
            <a:ext cx="6583045" cy="2801620"/>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3b7a0c1-1b5c-4905-8199-cd70b0444cda}"/>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4102</Words>
  <Application>Microsoft Office PowerPoint</Application>
  <PresentationFormat>宽屏</PresentationFormat>
  <Paragraphs>411</Paragraphs>
  <Slides>62</Slides>
  <Notes>0</Notes>
  <HiddenSlides>0</HiddenSlides>
  <MMClips>0</MMClips>
  <ScaleCrop>false</ScaleCrop>
  <HeadingPairs>
    <vt:vector size="6" baseType="variant">
      <vt:variant>
        <vt:lpstr>已用的字体</vt:lpstr>
      </vt:variant>
      <vt:variant>
        <vt:i4>12</vt:i4>
      </vt:variant>
      <vt:variant>
        <vt:lpstr>主题</vt:lpstr>
      </vt:variant>
      <vt:variant>
        <vt:i4>8</vt:i4>
      </vt:variant>
      <vt:variant>
        <vt:lpstr>幻灯片标题</vt:lpstr>
      </vt:variant>
      <vt:variant>
        <vt:i4>62</vt:i4>
      </vt:variant>
    </vt:vector>
  </HeadingPairs>
  <TitlesOfParts>
    <vt:vector size="82" baseType="lpstr">
      <vt:lpstr>Alibaba PuHuiTi B</vt:lpstr>
      <vt:lpstr>Alibaba PuHuiTi M</vt:lpstr>
      <vt:lpstr>Alibaba PuHuiTi R</vt:lpstr>
      <vt:lpstr>阿里巴巴普惠体</vt:lpstr>
      <vt:lpstr>等线</vt:lpstr>
      <vt:lpstr>黑体</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Flink流批一体API</vt:lpstr>
      <vt:lpstr>PowerPoint 演示文稿</vt:lpstr>
      <vt:lpstr>PowerPoint 演示文稿</vt:lpstr>
      <vt:lpstr>第一章 流处理相关概念</vt:lpstr>
      <vt:lpstr>数据的时效性</vt:lpstr>
      <vt:lpstr>数据的时效性</vt:lpstr>
      <vt:lpstr>数据的时效性</vt:lpstr>
      <vt:lpstr>流批一体API</vt:lpstr>
      <vt:lpstr>流批一体API</vt:lpstr>
      <vt:lpstr>流批一体API</vt:lpstr>
      <vt:lpstr>流批一体API</vt:lpstr>
      <vt:lpstr>流批一体API</vt:lpstr>
      <vt:lpstr>流批一体API</vt:lpstr>
      <vt:lpstr>第二章 Source</vt:lpstr>
      <vt:lpstr>Source</vt:lpstr>
      <vt:lpstr>预定义Source</vt:lpstr>
      <vt:lpstr>预定义Source</vt:lpstr>
      <vt:lpstr>预定义Source</vt:lpstr>
      <vt:lpstr>预定义Source</vt:lpstr>
      <vt:lpstr>预定义Source</vt:lpstr>
      <vt:lpstr>预定义Source</vt:lpstr>
      <vt:lpstr>自定义Source</vt:lpstr>
      <vt:lpstr>自定义Source</vt:lpstr>
      <vt:lpstr>自定义Source</vt:lpstr>
      <vt:lpstr>自定义Source</vt:lpstr>
      <vt:lpstr>自定义Source</vt:lpstr>
      <vt:lpstr>自定义Source</vt:lpstr>
      <vt:lpstr>第三章 Transformation</vt:lpstr>
      <vt:lpstr>官方API列表</vt:lpstr>
      <vt:lpstr>基本操作</vt:lpstr>
      <vt:lpstr>基本操作</vt:lpstr>
      <vt:lpstr>基本操作</vt:lpstr>
      <vt:lpstr>基本操作</vt:lpstr>
      <vt:lpstr>基本操作</vt:lpstr>
      <vt:lpstr>基本操作</vt:lpstr>
      <vt:lpstr>合并-拆分</vt:lpstr>
      <vt:lpstr>合并-拆分</vt:lpstr>
      <vt:lpstr>合并-拆分</vt:lpstr>
      <vt:lpstr>分区</vt:lpstr>
      <vt:lpstr>分区</vt:lpstr>
      <vt:lpstr>分区</vt:lpstr>
      <vt:lpstr>分区</vt:lpstr>
      <vt:lpstr>第四章 Sink</vt:lpstr>
      <vt:lpstr>预定义Sink</vt:lpstr>
      <vt:lpstr>自定义Sink</vt:lpstr>
      <vt:lpstr>第五章 Connectors</vt:lpstr>
      <vt:lpstr>JDBC</vt:lpstr>
      <vt:lpstr>Kafka</vt:lpstr>
      <vt:lpstr>Kafka</vt:lpstr>
      <vt:lpstr>Kafka</vt:lpstr>
      <vt:lpstr>kafka</vt:lpstr>
      <vt:lpstr>kafka</vt:lpstr>
      <vt:lpstr>kafka</vt:lpstr>
      <vt:lpstr>kafka</vt:lpstr>
      <vt:lpstr>kafka</vt:lpstr>
      <vt:lpstr>kafka</vt:lpstr>
      <vt:lpstr>Redis</vt:lpstr>
      <vt:lpstr>Redis</vt:lpstr>
      <vt:lpstr>Redis</vt:lpstr>
      <vt:lpstr>Redis</vt:lpstr>
      <vt:lpstr>flink安装部署与快速入门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caowei</cp:lastModifiedBy>
  <cp:revision>570</cp:revision>
  <dcterms:created xsi:type="dcterms:W3CDTF">2020-03-31T02:23:00Z</dcterms:created>
  <dcterms:modified xsi:type="dcterms:W3CDTF">2021-01-15T00:57:32Z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2052-11.1.0.10024</vt:lpwstr>
  </property>
</Properties>
</file>