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7" r:id="rId5"/>
    <p:sldMasterId id="2147483659" r:id="rId6"/>
    <p:sldMasterId id="2147483674" r:id="rId7"/>
    <p:sldMasterId id="2147483676" r:id="rId8"/>
  </p:sldMasterIdLst>
  <p:notesMasterIdLst>
    <p:notesMasterId r:id="rId80"/>
  </p:notesMasterIdLst>
  <p:handoutMasterIdLst>
    <p:handoutMasterId r:id="rId81"/>
  </p:handoutMasterIdLst>
  <p:sldIdLst>
    <p:sldId id="462" r:id="rId9"/>
    <p:sldId id="463" r:id="rId10"/>
    <p:sldId id="464" r:id="rId11"/>
    <p:sldId id="465" r:id="rId12"/>
    <p:sldId id="577" r:id="rId13"/>
    <p:sldId id="638" r:id="rId14"/>
    <p:sldId id="639" r:id="rId15"/>
    <p:sldId id="640" r:id="rId16"/>
    <p:sldId id="641" r:id="rId17"/>
    <p:sldId id="642" r:id="rId18"/>
    <p:sldId id="643" r:id="rId19"/>
    <p:sldId id="644" r:id="rId20"/>
    <p:sldId id="645" r:id="rId21"/>
    <p:sldId id="646" r:id="rId22"/>
    <p:sldId id="647" r:id="rId23"/>
    <p:sldId id="650" r:id="rId24"/>
    <p:sldId id="651" r:id="rId25"/>
    <p:sldId id="652" r:id="rId26"/>
    <p:sldId id="653" r:id="rId27"/>
    <p:sldId id="654" r:id="rId28"/>
    <p:sldId id="656" r:id="rId29"/>
    <p:sldId id="660" r:id="rId30"/>
    <p:sldId id="655" r:id="rId31"/>
    <p:sldId id="661" r:id="rId32"/>
    <p:sldId id="662" r:id="rId33"/>
    <p:sldId id="663" r:id="rId34"/>
    <p:sldId id="664" r:id="rId35"/>
    <p:sldId id="665" r:id="rId36"/>
    <p:sldId id="666" r:id="rId37"/>
    <p:sldId id="667" r:id="rId38"/>
    <p:sldId id="668" r:id="rId39"/>
    <p:sldId id="669" r:id="rId40"/>
    <p:sldId id="670" r:id="rId41"/>
    <p:sldId id="671" r:id="rId42"/>
    <p:sldId id="672" r:id="rId43"/>
    <p:sldId id="673" r:id="rId44"/>
    <p:sldId id="674" r:id="rId45"/>
    <p:sldId id="675" r:id="rId46"/>
    <p:sldId id="676" r:id="rId47"/>
    <p:sldId id="677" r:id="rId48"/>
    <p:sldId id="678" r:id="rId49"/>
    <p:sldId id="679" r:id="rId50"/>
    <p:sldId id="680" r:id="rId51"/>
    <p:sldId id="681" r:id="rId52"/>
    <p:sldId id="682" r:id="rId53"/>
    <p:sldId id="683" r:id="rId54"/>
    <p:sldId id="684" r:id="rId55"/>
    <p:sldId id="685" r:id="rId56"/>
    <p:sldId id="686" r:id="rId57"/>
    <p:sldId id="687" r:id="rId58"/>
    <p:sldId id="688" r:id="rId59"/>
    <p:sldId id="689" r:id="rId60"/>
    <p:sldId id="690" r:id="rId61"/>
    <p:sldId id="691" r:id="rId62"/>
    <p:sldId id="692" r:id="rId63"/>
    <p:sldId id="693" r:id="rId64"/>
    <p:sldId id="694" r:id="rId65"/>
    <p:sldId id="695" r:id="rId66"/>
    <p:sldId id="696" r:id="rId67"/>
    <p:sldId id="712" r:id="rId68"/>
    <p:sldId id="703" r:id="rId69"/>
    <p:sldId id="704" r:id="rId70"/>
    <p:sldId id="705" r:id="rId71"/>
    <p:sldId id="706" r:id="rId72"/>
    <p:sldId id="707" r:id="rId73"/>
    <p:sldId id="708" r:id="rId74"/>
    <p:sldId id="709" r:id="rId75"/>
    <p:sldId id="710" r:id="rId76"/>
    <p:sldId id="711" r:id="rId77"/>
    <p:sldId id="574" r:id="rId78"/>
    <p:sldId id="264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GJIAN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B70006"/>
    <a:srgbClr val="FFFFE4"/>
    <a:srgbClr val="919191"/>
    <a:srgbClr val="333333"/>
    <a:srgbClr val="FFFFFF"/>
    <a:srgbClr val="B60206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50" autoAdjust="0"/>
    <p:restoredTop sz="95306" autoAdjust="0"/>
  </p:normalViewPr>
  <p:slideViewPr>
    <p:cSldViewPr snapToGrid="0">
      <p:cViewPr varScale="1">
        <p:scale>
          <a:sx n="110" d="100"/>
          <a:sy n="110" d="100"/>
        </p:scale>
        <p:origin x="2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76" Type="http://schemas.openxmlformats.org/officeDocument/2006/relationships/slide" Target="slides/slide68.xml"/><Relationship Id="rId8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slide" Target="slides/slide66.xml"/><Relationship Id="rId79" Type="http://schemas.openxmlformats.org/officeDocument/2006/relationships/slide" Target="slides/slide7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3.xml"/><Relationship Id="rId82" Type="http://schemas.openxmlformats.org/officeDocument/2006/relationships/commentAuthors" Target="commentAuthors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slide" Target="slides/slide6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ci.apache.org/projects/flink/flink-docs-stable/dev/stream/state/state.html#using-managed-operator-state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7868" y="2958828"/>
            <a:ext cx="10541000" cy="1158875"/>
          </a:xfrm>
        </p:spPr>
        <p:txBody>
          <a:bodyPr/>
          <a:lstStyle/>
          <a:p>
            <a:r>
              <a:rPr kumimoji="1" lang="en-US" altLang="zh-CN" dirty="0"/>
              <a:t>Flink</a:t>
            </a:r>
            <a:r>
              <a:rPr kumimoji="1" lang="zh-CN" altLang="en-US" dirty="0"/>
              <a:t>高级</a:t>
            </a:r>
            <a:r>
              <a:rPr kumimoji="1" lang="en-US" altLang="zh-CN" dirty="0"/>
              <a:t>API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Window的分类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按照time和count分类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927100"/>
          </a:xfrm>
        </p:spPr>
        <p:txBody>
          <a:bodyPr/>
          <a:lstStyle/>
          <a:p>
            <a:r>
              <a:rPr lang="zh-CN" altLang="en-US"/>
              <a:t>time-window:时间窗口:根据时间划分窗口,如:每xx分钟统计最近xx分钟的数据</a:t>
            </a:r>
          </a:p>
          <a:p>
            <a:r>
              <a:rPr lang="zh-CN" altLang="en-US"/>
              <a:t>count-window:数量窗口:根据数量划分窗口,如:每xx个数据统计最近xx个数据</a:t>
            </a:r>
          </a:p>
        </p:txBody>
      </p:sp>
      <p:pic>
        <p:nvPicPr>
          <p:cNvPr id="28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85" y="2739390"/>
            <a:ext cx="9203690" cy="1673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Window的分类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按照slide和size分类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995680"/>
          </a:xfrm>
        </p:spPr>
        <p:txBody>
          <a:bodyPr/>
          <a:lstStyle/>
          <a:p>
            <a:r>
              <a:rPr lang="zh-CN" altLang="en-US"/>
              <a:t>窗口有两个重要的属性: 窗口大小size和滑动间隔slide,根据它们的大小关系可分为:</a:t>
            </a:r>
          </a:p>
          <a:p>
            <a:r>
              <a:rPr lang="zh-CN" altLang="en-US"/>
              <a:t>tumbling-window:滚动窗口:size=slide,如:每隔10s统计最近10s的数据</a:t>
            </a:r>
          </a:p>
        </p:txBody>
      </p:sp>
      <p:pic>
        <p:nvPicPr>
          <p:cNvPr id="8" name="图片 8" descr="15595314598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60" y="2651760"/>
            <a:ext cx="8554085" cy="2240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Window的分类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按照slide和size分类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623570"/>
          </a:xfrm>
        </p:spPr>
        <p:txBody>
          <a:bodyPr/>
          <a:lstStyle/>
          <a:p>
            <a:r>
              <a:rPr lang="zh-CN" altLang="en-US"/>
              <a:t>sliding-window:滑动窗口:size&gt;slide,如:每隔5s统计最近10s的数据</a:t>
            </a:r>
          </a:p>
        </p:txBody>
      </p:sp>
      <p:pic>
        <p:nvPicPr>
          <p:cNvPr id="10" name="图片 10" descr="15595315178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465" y="2200910"/>
            <a:ext cx="8739505" cy="233108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791845" y="4789805"/>
            <a:ext cx="93821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注意:当size&lt;slide的时候,如每隔15s统计最近10s的数据,那么中间5s的数据会丢失,所有开发中不用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Window的分类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按照上面窗口的分类方式进行组合,可以得出如下的窗口:</a:t>
            </a:r>
          </a:p>
          <a:p>
            <a:r>
              <a:rPr lang="zh-CN" altLang="en-US"/>
              <a:t>1.基于时间的滚动窗口tumbling-time-window--用的较多</a:t>
            </a:r>
          </a:p>
          <a:p>
            <a:r>
              <a:rPr lang="zh-CN" altLang="en-US"/>
              <a:t>2.基于时间的滑动窗口sliding-time-window--用的较多</a:t>
            </a:r>
          </a:p>
          <a:p>
            <a:r>
              <a:rPr lang="zh-CN" altLang="en-US"/>
              <a:t>3.基于数量的滚动窗口tumbling-count-window--用的较少</a:t>
            </a:r>
          </a:p>
          <a:p>
            <a:r>
              <a:rPr lang="zh-CN" altLang="en-US"/>
              <a:t>4.基于数量的滑动窗口sliding-count-window--用的较少</a:t>
            </a:r>
          </a:p>
          <a:p>
            <a:r>
              <a:rPr lang="zh-CN" altLang="en-US"/>
              <a:t>注意:Flink还支持一个特殊的窗口:Session会话窗口,需要设置一个会话超时时间,如30s,则表示30s内没有数据到来,则触发上个窗口的计算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Window的API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window</a:t>
            </a:r>
            <a:r>
              <a:t>和</a:t>
            </a:r>
            <a:r>
              <a:rPr lang="en-US" altLang="zh-CN"/>
              <a:t>windowAll</a:t>
            </a:r>
          </a:p>
        </p:txBody>
      </p:sp>
      <p:pic>
        <p:nvPicPr>
          <p:cNvPr id="1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456690"/>
            <a:ext cx="6403975" cy="354139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840740" y="5436870"/>
            <a:ext cx="674624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None/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使用keyby的流,应该使用window方法</a:t>
            </a:r>
          </a:p>
          <a:p>
            <a:pPr algn="l" eaLnBrk="0" fontAlgn="base" hangingPunct="0">
              <a:lnSpc>
                <a:spcPct val="150000"/>
              </a:lnSpc>
              <a:spcBef>
                <a:spcPct val="20000"/>
              </a:spcBef>
              <a:buClrTx/>
              <a:buSzTx/>
              <a:buNone/>
            </a:pPr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未使用keyby的流,应该调用windowAll方法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Window</a:t>
            </a:r>
            <a:r>
              <a:rPr lang="zh-CN" altLang="en-US"/>
              <a:t>的</a:t>
            </a:r>
            <a:r>
              <a:rPr lang="en-US" altLang="zh-CN"/>
              <a:t>API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WindowAssigner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1280160"/>
          </a:xfrm>
        </p:spPr>
        <p:txBody>
          <a:bodyPr/>
          <a:lstStyle/>
          <a:p>
            <a:r>
              <a:rPr lang="zh-CN" altLang="en-US"/>
              <a:t>window/windowAll 方法接收的输入是一个 WindowAssigner， WindowAssigner 负责将每条输入的数据分发到正确的 window 中，</a:t>
            </a:r>
          </a:p>
          <a:p>
            <a:r>
              <a:rPr lang="zh-CN" altLang="en-US"/>
              <a:t>Flink提供了很多各种场景用的WindowAssigner： </a:t>
            </a:r>
          </a:p>
        </p:txBody>
      </p:sp>
      <p:pic>
        <p:nvPicPr>
          <p:cNvPr id="2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040" y="2397760"/>
            <a:ext cx="3310255" cy="3500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710565" y="6135370"/>
            <a:ext cx="877189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如果需要自己定制数据分发策略，则可以实现一个 class，继承自 WindowAssigner 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Window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API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API调用示例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3714115"/>
            <a:ext cx="10699115" cy="1436370"/>
          </a:xfrm>
        </p:spPr>
        <p:txBody>
          <a:bodyPr/>
          <a:lstStyle/>
          <a:p>
            <a:r>
              <a:rPr lang="zh-CN" altLang="en-US"/>
              <a:t>source.keyBy(0).window(TumblingProcessingTimeWindows.of(Time.seconds(5)));</a:t>
            </a:r>
          </a:p>
          <a:p>
            <a:r>
              <a:rPr lang="zh-CN" altLang="en-US"/>
              <a:t>或</a:t>
            </a:r>
          </a:p>
          <a:p>
            <a:r>
              <a:rPr lang="zh-CN" altLang="en-US"/>
              <a:t>source.keyBy(0)..timeWindow(Time.seconds(5))</a:t>
            </a:r>
          </a:p>
        </p:txBody>
      </p:sp>
      <p:pic>
        <p:nvPicPr>
          <p:cNvPr id="2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15390"/>
            <a:ext cx="6738620" cy="2141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案例演示-基于时间的滚动和滑动窗口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46440" y="841656"/>
            <a:ext cx="10698800" cy="517190"/>
          </a:xfrm>
        </p:spPr>
        <p:txBody>
          <a:bodyPr/>
          <a:lstStyle/>
          <a:p>
            <a:r>
              <a:rPr lang="zh-CN" altLang="en-US"/>
              <a:t>需求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294130"/>
            <a:ext cx="10699115" cy="4581525"/>
          </a:xfrm>
        </p:spPr>
        <p:txBody>
          <a:bodyPr/>
          <a:lstStyle/>
          <a:p>
            <a:r>
              <a:rPr lang="zh-CN" altLang="en-US"/>
              <a:t>nc -lk 9999</a:t>
            </a:r>
          </a:p>
          <a:p>
            <a:r>
              <a:rPr lang="zh-CN" altLang="en-US"/>
              <a:t>有如下数据表示:</a:t>
            </a:r>
          </a:p>
          <a:p>
            <a:r>
              <a:rPr lang="zh-CN" altLang="en-US"/>
              <a:t>信号灯编号和通过该信号灯的车的数量</a:t>
            </a:r>
          </a:p>
          <a:p>
            <a:r>
              <a:rPr lang="zh-CN" altLang="en-US"/>
              <a:t>9,3</a:t>
            </a:r>
          </a:p>
          <a:p>
            <a:r>
              <a:rPr lang="zh-CN" altLang="en-US"/>
              <a:t>9,2</a:t>
            </a:r>
          </a:p>
          <a:p>
            <a:r>
              <a:rPr lang="zh-CN" altLang="en-US"/>
              <a:t>9,7</a:t>
            </a:r>
          </a:p>
          <a:p>
            <a:r>
              <a:rPr lang="zh-CN" altLang="en-US"/>
              <a:t>4,9</a:t>
            </a:r>
          </a:p>
          <a:p>
            <a:r>
              <a:rPr lang="zh-CN" altLang="en-US"/>
              <a:t>2,6</a:t>
            </a:r>
          </a:p>
          <a:p>
            <a:r>
              <a:rPr lang="zh-CN" altLang="en-US"/>
              <a:t>5,4</a:t>
            </a:r>
          </a:p>
          <a:p>
            <a:r>
              <a:rPr lang="zh-CN" altLang="en-US"/>
              <a:t>需求1:每5秒钟统计一次，最近5秒钟内，各个路口通过红绿灯汽车的数量--基于时间的滚动窗口</a:t>
            </a:r>
          </a:p>
          <a:p>
            <a:r>
              <a:rPr lang="zh-CN" altLang="en-US"/>
              <a:t>需求2:每5秒钟统计一次，最近10秒钟内，各个路口通过红绿灯汽车的数量--基于时间的滑动窗口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案例演示-基于时间的滚动和滑动窗口</a:t>
            </a:r>
            <a:endParaRPr lang="zh-CN" altLang="en-US"/>
          </a:p>
        </p:txBody>
      </p:sp>
      <p:sp>
        <p:nvSpPr>
          <p:cNvPr id="14" name="TextBox 3"/>
          <p:cNvSpPr txBox="1"/>
          <p:nvPr/>
        </p:nvSpPr>
        <p:spPr>
          <a:xfrm>
            <a:off x="831215" y="751205"/>
            <a:ext cx="10530205" cy="590804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SingleOutputStreamOperator&lt;CartInfo&gt; cartInfoDS = socketDS.map(new MapFunction&lt;String, CartInfo&gt;() {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@Override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public CartInfo map(String value) throws Exception {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String[] arr = value.split(",");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return new CartInfo(arr[0], Integer.parseInt(arr[1]));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}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});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SingleOutputStreamOperator&lt;CartInfo&gt; result1 = cartInfoDS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.keyBy(CartInfo::getSensorId)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//.timeWindow(Time.seconds(5))//当size==slide,可以只写一个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//.timeWindow(Time.seconds(5), Time.seconds(5))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.window(TumblingProcessingTimeWindows.of(Time.seconds(5)))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.sum("count");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SingleOutputStreamOperator&lt;CartInfo&gt; result2 = cartInfoDS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.keyBy(CartInfo::getSensorId)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//.timeWindow(Time.seconds(10), Time.seconds(5))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.window(SlidingProcessingTimeWindows.of(Time.seconds(10), Time.seconds(5)))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.sum("count");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案例演示-基于数量的滚动和滑动窗口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698800" cy="517190"/>
          </a:xfrm>
        </p:spPr>
        <p:txBody>
          <a:bodyPr/>
          <a:lstStyle/>
          <a:p>
            <a:r>
              <a:rPr lang="zh-CN" altLang="en-US"/>
              <a:t>需求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887730"/>
          </a:xfrm>
        </p:spPr>
        <p:txBody>
          <a:bodyPr/>
          <a:lstStyle/>
          <a:p>
            <a:r>
              <a:rPr lang="zh-CN" altLang="en-US"/>
              <a:t>需求1:统计在最近5条消息中,各自路口通过的汽车数量,相同的key每出现5次进行统计--基于数量的滚动窗口</a:t>
            </a:r>
          </a:p>
          <a:p>
            <a:r>
              <a:rPr lang="zh-CN" altLang="en-US"/>
              <a:t>需求2:统计在最近5条消息中,各自路口通过的汽车数量,相同的key每出现3次进行统计--基于数量的滑动窗口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495300" y="2896235"/>
            <a:ext cx="10530205" cy="299974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SingleOutputStreamOperator&lt;CartInfo&gt; result1 = cartInfoDS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.keyBy(CartInfo::getSensorId)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//.countWindow(5L, 5L)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.countWindow( 5L)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.sum("count");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SingleOutputStreamOperator&lt;CartInfo&gt; result2 = cartInfoDS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.keyBy(CartInfo::getSensorId)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.countWindow(5L, 3L)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.sum("count");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1420" y="807085"/>
            <a:ext cx="5973445" cy="4728845"/>
          </a:xfrm>
        </p:spPr>
        <p:txBody>
          <a:bodyPr/>
          <a:lstStyle/>
          <a:p>
            <a:r>
              <a:rPr kumimoji="1" lang="en-US" altLang="zh-CN" dirty="0"/>
              <a:t>Flink</a:t>
            </a:r>
            <a:r>
              <a:rPr kumimoji="1" lang="zh-CN" altLang="en-US" dirty="0"/>
              <a:t>四大基石</a:t>
            </a:r>
          </a:p>
          <a:p>
            <a:r>
              <a:rPr kumimoji="1" lang="en-US" altLang="zh-CN" dirty="0"/>
              <a:t>Flink-Window</a:t>
            </a:r>
            <a:r>
              <a:rPr kumimoji="1" lang="zh-CN" altLang="en-US" dirty="0"/>
              <a:t>操作</a:t>
            </a:r>
            <a:endParaRPr kumimoji="1" lang="en-US" altLang="zh-CN" dirty="0"/>
          </a:p>
          <a:p>
            <a:r>
              <a:rPr kumimoji="1" lang="en-US" altLang="zh-CN" dirty="0"/>
              <a:t>Flink-Time</a:t>
            </a:r>
            <a:r>
              <a:rPr kumimoji="1" lang="zh-CN" altLang="en-US" dirty="0"/>
              <a:t>与</a:t>
            </a:r>
            <a:r>
              <a:rPr kumimoji="1" lang="en-US" altLang="zh-CN" dirty="0"/>
              <a:t>Watermark</a:t>
            </a:r>
          </a:p>
          <a:p>
            <a:r>
              <a:rPr kumimoji="1" lang="en-US" altLang="zh-CN" dirty="0"/>
              <a:t>Flink-</a:t>
            </a:r>
            <a:r>
              <a:rPr kumimoji="1" lang="zh-CN" altLang="en-US" dirty="0"/>
              <a:t>状态管理</a:t>
            </a:r>
            <a:endParaRPr kumimoji="1" lang="en-US" altLang="zh-CN" dirty="0"/>
          </a:p>
          <a:p>
            <a:r>
              <a:rPr kumimoji="1" lang="en-US" altLang="zh-CN" dirty="0"/>
              <a:t>Flink-</a:t>
            </a:r>
            <a:r>
              <a:rPr kumimoji="1" lang="zh-CN" altLang="en-US" dirty="0"/>
              <a:t>容错机制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案例演示-会话窗口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486410"/>
          </a:xfrm>
        </p:spPr>
        <p:txBody>
          <a:bodyPr/>
          <a:lstStyle/>
          <a:p>
            <a:r>
              <a:rPr lang="zh-CN" altLang="en-US"/>
              <a:t>设置会话超时时间为10s,10s内没有数据到来,则触发上个窗口的计算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710565" y="2142490"/>
            <a:ext cx="10530205" cy="429260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SingleOutputStreamOperator&lt;CartInfo&gt; cartInfoDS = socketDS.map(new MapFunction&lt;String, CartInfo&gt;() {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@Override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public CartInfo map(String value) throws Exception {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String[] arr = value.split(",");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return new CartInfo(arr[0], Integer.parseInt(arr[1]));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}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});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SingleOutputStreamOperator&lt;CartInfo&gt; result = cartInfoDS.keyBy(CartInfo::getSensorId)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.window(ProcessingTimeSessionWindows.withGap(Time.seconds(10)))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        .sum("count");</a:t>
            </a:r>
          </a:p>
          <a:p>
            <a:pPr>
              <a:lnSpc>
                <a:spcPct val="150000"/>
              </a:lnSpc>
              <a:defRPr/>
            </a:pPr>
            <a:endParaRPr lang="zh-CN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//4.Sink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       result.print();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466080" y="2768283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第三章 </a:t>
            </a:r>
            <a:r>
              <a:rPr lang="en-US" altLang="zh-CN" dirty="0"/>
              <a:t>Flink-Time</a:t>
            </a:r>
            <a:r>
              <a:rPr lang="zh-CN" altLang="en-US" dirty="0"/>
              <a:t>与</a:t>
            </a:r>
            <a:r>
              <a:rPr lang="en-US" altLang="zh-CN" dirty="0"/>
              <a:t>Watermark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Time分类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861695"/>
            <a:ext cx="10699115" cy="3357880"/>
          </a:xfrm>
        </p:spPr>
        <p:txBody>
          <a:bodyPr/>
          <a:lstStyle/>
          <a:p>
            <a:r>
              <a:rPr lang="zh-CN" altLang="en-US"/>
              <a:t>在Flink的流式处理中，会涉及到时间的不同概念，如下图所示</a:t>
            </a:r>
          </a:p>
          <a:p>
            <a:r>
              <a:rPr lang="zh-CN" altLang="en-US"/>
              <a:t>事件时间EventTime:	事件真真正正发生产生的时间</a:t>
            </a:r>
          </a:p>
          <a:p>
            <a:r>
              <a:rPr lang="zh-CN" altLang="en-US"/>
              <a:t>摄入时间IngestionTime:	事件到达Flink的时间</a:t>
            </a:r>
          </a:p>
          <a:p>
            <a:r>
              <a:rPr lang="zh-CN" altLang="en-US"/>
              <a:t>处理时间ProcessingTime:	事件真正被处理/计算的时间</a:t>
            </a:r>
          </a:p>
          <a:p>
            <a:r>
              <a:rPr lang="zh-CN" altLang="en-US"/>
              <a:t>问题: 上面的三个时间,我们更关注哪一个?</a:t>
            </a:r>
          </a:p>
          <a:p>
            <a:r>
              <a:rPr lang="zh-CN" altLang="en-US"/>
              <a:t>答案: 更关注事件时间 ! </a:t>
            </a:r>
          </a:p>
          <a:p>
            <a:r>
              <a:rPr lang="zh-CN" altLang="en-US"/>
              <a:t>因为: 事件时间更能反映事件的本质! </a:t>
            </a:r>
          </a:p>
          <a:p>
            <a:r>
              <a:rPr lang="zh-CN" altLang="en-US"/>
              <a:t>只要事件时间一产生就不会变化</a:t>
            </a: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70" y="2858771"/>
            <a:ext cx="7204815" cy="3634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EventTime的重要性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示例1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假设，你正在去往地下停车场的路上，并且打算用手机点一份外卖。选好了外卖后，你就用在线支付功能付款了，这个时候是11点59分。恰好这时，你走进了地下停车库，而这里并没有手机信号。因此外卖的在线支付并没有立刻成功，而支付系统一直在Retry重试“支付”这个操作。</a:t>
            </a:r>
          </a:p>
          <a:p>
            <a:r>
              <a:rPr lang="zh-CN" altLang="en-US"/>
              <a:t>当你找到自己的车并且开出地下停车场的时候，已经是12点01分了。这个时候手机重新有了信号，手机上的支付数据成功发到了外卖在线支付系统，支付完成。</a:t>
            </a:r>
          </a:p>
          <a:p>
            <a:r>
              <a:rPr lang="zh-CN" altLang="en-US"/>
              <a:t>在上面这个场景中你可以看到，</a:t>
            </a:r>
          </a:p>
          <a:p>
            <a:r>
              <a:rPr lang="zh-CN" altLang="en-US"/>
              <a:t>支付数据的事件时间是11点59分，而支付数据的处理时间是12点01分</a:t>
            </a:r>
          </a:p>
          <a:p>
            <a:r>
              <a:rPr lang="zh-CN" altLang="en-US"/>
              <a:t>问题:</a:t>
            </a:r>
          </a:p>
          <a:p>
            <a:r>
              <a:rPr lang="zh-CN" altLang="en-US"/>
              <a:t>如果要统计12之前的订单金额,那么这笔交易是否应被统计?</a:t>
            </a:r>
          </a:p>
          <a:p>
            <a:r>
              <a:rPr lang="zh-CN" altLang="en-US"/>
              <a:t>答案:</a:t>
            </a:r>
          </a:p>
          <a:p>
            <a:r>
              <a:rPr lang="zh-CN" altLang="en-US"/>
              <a:t>应该被统计,因为该数据的真真正正的产生时间为11点59分,即该数据的事件时间为11点59分,</a:t>
            </a:r>
          </a:p>
          <a:p>
            <a:r>
              <a:rPr lang="zh-CN" altLang="en-US"/>
              <a:t>事件时间能够真正反映/代表事件的本质! 所以一般在实际开发中会以事件时间作为计算标准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EventTime的重要性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示例2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一条错误日志的内容为：</a:t>
            </a:r>
          </a:p>
          <a:p>
            <a:r>
              <a:rPr lang="zh-CN" altLang="en-US"/>
              <a:t>2020-11:11 22:59:00 error NullPointExcep --事件时间</a:t>
            </a:r>
          </a:p>
          <a:p>
            <a:r>
              <a:rPr lang="zh-CN" altLang="en-US"/>
              <a:t>进入Flink的时间为2020-11:11 23:00:00    --摄入时间</a:t>
            </a:r>
          </a:p>
          <a:p>
            <a:r>
              <a:rPr lang="zh-CN" altLang="en-US"/>
              <a:t>到达Window的时间为2020-11:11 23:00:10 --处理时间</a:t>
            </a:r>
          </a:p>
          <a:p>
            <a:r>
              <a:rPr lang="zh-CN" altLang="en-US"/>
              <a:t>问题:</a:t>
            </a:r>
          </a:p>
          <a:p>
            <a:r>
              <a:rPr lang="zh-CN" altLang="en-US"/>
              <a:t>对于业务来说，要统计1h内的故障日志个数，哪个时间是最有意义的？</a:t>
            </a:r>
          </a:p>
          <a:p>
            <a:r>
              <a:rPr lang="zh-CN" altLang="en-US"/>
              <a:t>答案:</a:t>
            </a:r>
          </a:p>
          <a:p>
            <a:r>
              <a:rPr lang="zh-CN" altLang="en-US"/>
              <a:t>EventTime事件时间，因为bug真真正正产生的时间就是事件时间,只有事件时间才能真正反映/代表事件的本质!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EventTime的重要性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示例3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某 App 会记录用户的所有点击行为，并回传日志（在网络不好的情况下，先保存在本地，延后回传）。</a:t>
            </a:r>
          </a:p>
          <a:p>
            <a:r>
              <a:rPr lang="zh-CN" altLang="en-US"/>
              <a:t>A用户在 11:01:00 对 App 进行操作，B用户在 11:02:00 操作了 App，</a:t>
            </a:r>
          </a:p>
          <a:p>
            <a:r>
              <a:rPr lang="zh-CN" altLang="en-US"/>
              <a:t>但是A用户的网络不太稳定，回传日志延迟了，导致我们在服务端先接受到B用户的消息，然后再接受到A用户的消息，消息乱序了。</a:t>
            </a:r>
          </a:p>
          <a:p>
            <a:r>
              <a:rPr lang="zh-CN" altLang="en-US"/>
              <a:t>问题:</a:t>
            </a:r>
          </a:p>
          <a:p>
            <a:r>
              <a:rPr lang="zh-CN" altLang="en-US"/>
              <a:t>如果这个是一个根据用户操作先后顺序,进行抢购的业务,那么是A用户成功还是B用户成功?</a:t>
            </a:r>
          </a:p>
          <a:p>
            <a:r>
              <a:rPr lang="zh-CN" altLang="en-US"/>
              <a:t>答案:</a:t>
            </a:r>
          </a:p>
          <a:p>
            <a:r>
              <a:rPr lang="zh-CN" altLang="en-US"/>
              <a:t>应该算A成功,因为A确实比B操作的早,但是实际中考虑到实现难度,可能直接按B成功算</a:t>
            </a:r>
          </a:p>
          <a:p>
            <a:r>
              <a:rPr lang="zh-CN" altLang="en-US"/>
              <a:t>也就是说，实际开发中希望基于事件时间来处理数据，但因为数据可能因为网络延迟等原因，出现了乱序，按照事件时间处理起来有难度！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EventTime的重要性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示例4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1220470"/>
          </a:xfrm>
        </p:spPr>
        <p:txBody>
          <a:bodyPr/>
          <a:lstStyle/>
          <a:p>
            <a:r>
              <a:rPr lang="zh-CN" altLang="en-US"/>
              <a:t>在实际环境中，经常会出现，因为网络原因，数据有可能会延迟一会才到达Flink实时处理系统。我们先来设想一下下面这个场景:</a:t>
            </a:r>
          </a:p>
          <a:p>
            <a:r>
              <a:rPr lang="zh-CN" altLang="en-US"/>
              <a:t>原本应该被该窗口计算的数据因为网络延迟等原因晚到了,就有可能丢失了</a:t>
            </a:r>
          </a:p>
        </p:txBody>
      </p:sp>
      <p:pic>
        <p:nvPicPr>
          <p:cNvPr id="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78" y="3075359"/>
            <a:ext cx="8307717" cy="3325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EventTime的重要性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实际开发中我们希望基于事件时间来处理数据，但因为数据可能因为网络延迟等原因，出现了乱序或延迟到达，那么可能处理的结果不是我们想要的甚至出现数据丢失的情况，所以需要一种机制来解决一定程度上的数据乱序或延迟到底的问题！也就是我们接下来要学习的Watermaker水印机制/水位线机制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Watermaker水印机制/水位线机制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什么是Waterma</a:t>
            </a:r>
            <a:r>
              <a:rPr lang="en-US" altLang="zh-CN"/>
              <a:t>rk</a:t>
            </a:r>
            <a:r>
              <a:rPr lang="zh-CN" altLang="en-US"/>
              <a:t>？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Watermaker就是给数据再额外的加的一个时间列</a:t>
            </a:r>
          </a:p>
          <a:p>
            <a:r>
              <a:rPr lang="zh-CN" altLang="en-US"/>
              <a:t>也就是Watermaker是个时间戳!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Watermaker水印机制/水位线机制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如何计算Watermaker？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Watermaker = 数据的事件时间  -  最大允许的延迟时间或乱序时间</a:t>
            </a:r>
          </a:p>
          <a:p>
            <a:r>
              <a:rPr lang="zh-CN" altLang="en-US"/>
              <a:t>注意:后面通过源码会发现,准确来说:</a:t>
            </a:r>
          </a:p>
          <a:p>
            <a:r>
              <a:rPr lang="zh-CN" altLang="en-US"/>
              <a:t>Watermaker = 当前窗口的最大的事件时间  -  最大允许的延迟时间或乱序时间</a:t>
            </a:r>
          </a:p>
          <a:p>
            <a:r>
              <a:rPr lang="zh-CN" altLang="en-US"/>
              <a:t>这样可以保证Watermaker水位线会一直上升(变大),不会下降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831398" y="1096645"/>
            <a:ext cx="6298881" cy="4855845"/>
          </a:xfrm>
        </p:spPr>
        <p:txBody>
          <a:bodyPr/>
          <a:lstStyle/>
          <a:p>
            <a:r>
              <a:rPr lang="zh-CN" altLang="en-US" dirty="0"/>
              <a:t>掌握Window操作</a:t>
            </a:r>
          </a:p>
          <a:p>
            <a:r>
              <a:rPr lang="zh-CN" altLang="en-US" dirty="0"/>
              <a:t>掌握EventTime和Watermaker的使用</a:t>
            </a:r>
          </a:p>
          <a:p>
            <a:r>
              <a:rPr lang="zh-CN" altLang="en-US" dirty="0"/>
              <a:t>掌握State管理</a:t>
            </a:r>
          </a:p>
          <a:p>
            <a:r>
              <a:rPr lang="zh-CN" altLang="en-US" dirty="0"/>
              <a:t>掌握Checkpoint容错机制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Waterma</a:t>
            </a:r>
            <a:r>
              <a:rPr lang="en-US" altLang="zh-CN">
                <a:sym typeface="+mn-ea"/>
              </a:rPr>
              <a:t>rk</a:t>
            </a:r>
            <a:r>
              <a:rPr lang="zh-CN" altLang="en-US">
                <a:sym typeface="+mn-ea"/>
              </a:rPr>
              <a:t>水印机制/水位线机制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Waterma</a:t>
            </a:r>
            <a:r>
              <a:rPr lang="en-US" altLang="zh-CN"/>
              <a:t>rk</a:t>
            </a:r>
            <a:r>
              <a:rPr lang="zh-CN" altLang="en-US"/>
              <a:t>有什么用？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之前的窗口都是按照系统时间来触发计算的,如: [10:00:00 ~ 10:00:10) 的窗口，</a:t>
            </a:r>
          </a:p>
          <a:p>
            <a:r>
              <a:rPr lang="zh-CN" altLang="en-US"/>
              <a:t>一但系统时间到了10:00:10就会触发计算,那么可能会导致延迟到达的数据丢失! </a:t>
            </a:r>
          </a:p>
          <a:p>
            <a:r>
              <a:rPr lang="zh-CN" altLang="en-US"/>
              <a:t>那么现在有了Watermaker,窗口就可以按照Watermaker来触发计算! </a:t>
            </a:r>
          </a:p>
          <a:p>
            <a:r>
              <a:rPr lang="zh-CN" altLang="en-US"/>
              <a:t>也就是说Watermaker是用来触发窗口计算的！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Waterma</a:t>
            </a:r>
            <a:r>
              <a:rPr lang="en-US" altLang="zh-CN">
                <a:sym typeface="+mn-ea"/>
              </a:rPr>
              <a:t>rk</a:t>
            </a:r>
            <a:r>
              <a:rPr lang="zh-CN" altLang="en-US">
                <a:sym typeface="+mn-ea"/>
              </a:rPr>
              <a:t>水印机制/水位线机制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Watermaker如何触发窗口计算的？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窗口计算的触发条件为:</a:t>
            </a:r>
          </a:p>
          <a:p>
            <a:r>
              <a:rPr lang="zh-CN" altLang="en-US"/>
              <a:t>1.窗口中有数据  2.Watermaker &gt;= 窗口的结束时间</a:t>
            </a:r>
          </a:p>
          <a:p>
            <a:r>
              <a:rPr lang="zh-CN" altLang="en-US"/>
              <a:t>Watermaker = 当前窗口的最大的事件时间  -  最大允许的延迟时间或乱序时间</a:t>
            </a:r>
          </a:p>
          <a:p>
            <a:r>
              <a:rPr lang="zh-CN" altLang="en-US"/>
              <a:t>也就是说只要不断有数据来,就可以保证Watermaker水位线是会一直上升/变大的,不会下降/减小的</a:t>
            </a:r>
          </a:p>
          <a:p>
            <a:r>
              <a:rPr lang="zh-CN" altLang="en-US"/>
              <a:t>所以最终一定是会触发窗口计算的</a:t>
            </a:r>
          </a:p>
          <a:p>
            <a:r>
              <a:rPr lang="zh-CN" altLang="en-US" b="1"/>
              <a:t>注意:</a:t>
            </a:r>
          </a:p>
          <a:p>
            <a:r>
              <a:rPr lang="zh-CN" altLang="en-US"/>
              <a:t>上面的触发公式进行如下变形:</a:t>
            </a:r>
          </a:p>
          <a:p>
            <a:r>
              <a:rPr lang="zh-CN" altLang="en-US"/>
              <a:t>Watermaker &gt;= 窗口的结束时间 </a:t>
            </a:r>
          </a:p>
          <a:p>
            <a:r>
              <a:rPr lang="zh-CN" altLang="en-US"/>
              <a:t>Watermaker = 当前窗口的最大的事件时间  -  最大允许的延迟时间或乱序时间</a:t>
            </a:r>
          </a:p>
          <a:p>
            <a:r>
              <a:rPr lang="zh-CN" altLang="en-US"/>
              <a:t>当前窗口的最大的事件时间  -  最大允许的延迟时间或乱序时间  &gt;= 窗口的结束时间</a:t>
            </a:r>
          </a:p>
          <a:p>
            <a:r>
              <a:rPr lang="zh-CN" altLang="en-US"/>
              <a:t>当前窗口的最大的事件时间  &gt;= 窗口的结束时间 +  最大允许的延迟时间或乱序时间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Waterma</a:t>
            </a:r>
            <a:r>
              <a:rPr lang="en-US" altLang="zh-CN">
                <a:sym typeface="+mn-ea"/>
              </a:rPr>
              <a:t>rk</a:t>
            </a:r>
            <a:r>
              <a:rPr lang="zh-CN" altLang="en-US">
                <a:sym typeface="+mn-ea"/>
              </a:rPr>
              <a:t>水印机制/水位线机制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图解Waterma</a:t>
            </a:r>
            <a:r>
              <a:rPr lang="en-US" altLang="zh-CN"/>
              <a:t>rk</a:t>
            </a:r>
          </a:p>
        </p:txBody>
      </p:sp>
      <p:pic>
        <p:nvPicPr>
          <p:cNvPr id="17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68" y="1143953"/>
            <a:ext cx="5690235" cy="5353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Watermaker案例演示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需求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21329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需求</a:t>
            </a:r>
          </a:p>
          <a:p>
            <a:r>
              <a:rPr lang="zh-CN" altLang="en-US"/>
              <a:t>有订单数据,格式为: (订单ID，用户ID，时间戳/事件时间，订单金额)</a:t>
            </a:r>
          </a:p>
          <a:p>
            <a:r>
              <a:rPr lang="zh-CN" altLang="en-US"/>
              <a:t>要求每隔5s,计算5秒内，每个用户的订单总金额</a:t>
            </a:r>
          </a:p>
          <a:p>
            <a:r>
              <a:rPr lang="zh-CN" altLang="en-US"/>
              <a:t>并添加Watermaker来解决一定程度上的数据延迟和数据乱序问题。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API</a:t>
            </a:r>
          </a:p>
          <a:p>
            <a:r>
              <a:rPr lang="zh-CN" altLang="en-US"/>
              <a:t>见官网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Allowed Lateness案例演示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需求和</a:t>
            </a:r>
            <a:r>
              <a:rPr lang="en-US" altLang="zh-CN"/>
              <a:t>API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25044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需求</a:t>
            </a:r>
          </a:p>
          <a:p>
            <a:r>
              <a:rPr lang="zh-CN" altLang="en-US"/>
              <a:t>有订单数据,格式为: (订单ID，用户ID，时间戳/事件时间，订单金额)</a:t>
            </a:r>
          </a:p>
          <a:p>
            <a:r>
              <a:rPr lang="zh-CN" altLang="en-US"/>
              <a:t>要求每隔5s,计算5秒内，每个用户的订单总金额</a:t>
            </a:r>
          </a:p>
          <a:p>
            <a:r>
              <a:rPr lang="zh-CN" altLang="en-US"/>
              <a:t>并添加Watermaker来解决一定程度上的数据延迟和数据乱序问题。</a:t>
            </a:r>
          </a:p>
          <a:p>
            <a:r>
              <a:rPr lang="zh-CN" altLang="en-US"/>
              <a:t>并使用OutputTag+allowedLateness解决数据丢失问题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API</a:t>
            </a:r>
          </a:p>
          <a:p>
            <a:pPr>
              <a:buFont typeface="Arial" panose="020B0604020202020204" pitchFamily="34" charset="0"/>
            </a:pPr>
            <a:endParaRPr lang="en-US" altLang="zh-CN"/>
          </a:p>
        </p:txBody>
      </p:sp>
      <p:pic>
        <p:nvPicPr>
          <p:cNvPr id="18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660" y="3903345"/>
            <a:ext cx="5694680" cy="2344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466080" y="2768283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第四章 </a:t>
            </a:r>
            <a:r>
              <a:rPr lang="en-US" altLang="zh-CN" dirty="0"/>
              <a:t>Flink-</a:t>
            </a:r>
            <a:r>
              <a:rPr lang="zh-CN" dirty="0"/>
              <a:t>状态管理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Flink中的有状态计算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921385"/>
            <a:ext cx="10699115" cy="4954270"/>
          </a:xfrm>
        </p:spPr>
        <p:txBody>
          <a:bodyPr/>
          <a:lstStyle/>
          <a:p>
            <a:r>
              <a:rPr lang="zh-CN" altLang="en-US"/>
              <a:t>注意:</a:t>
            </a:r>
          </a:p>
          <a:p>
            <a:r>
              <a:rPr lang="zh-CN" altLang="en-US"/>
              <a:t>Flink中已经对需要进行有状态计算的API,做了封装,底层已经维护好了状态!</a:t>
            </a:r>
          </a:p>
          <a:p>
            <a:r>
              <a:rPr lang="zh-CN" altLang="en-US"/>
              <a:t>例如,之前下面代码,直接使用即可,不需要像SparkStreaming那样还得自己写updateStateByKey</a:t>
            </a:r>
          </a:p>
          <a:p>
            <a:r>
              <a:rPr lang="zh-CN" altLang="en-US"/>
              <a:t>也就是说我们今天学习的State只需要掌握原理,实际开发中一般都是使用Flink底层维护好的状态或第三方维护好的状态(如Flink整合Kafka的offset维护底层就是使用的State,但是人家已经写好了的)</a:t>
            </a:r>
          </a:p>
          <a:p>
            <a:endParaRPr lang="zh-CN" altLang="en-US"/>
          </a:p>
          <a:p>
            <a:r>
              <a:rPr lang="zh-CN" altLang="en-US"/>
              <a:t>执行 netcat，然后在终端输入 hello world，执行程序会输出什么?</a:t>
            </a:r>
          </a:p>
          <a:p>
            <a:r>
              <a:rPr lang="zh-CN" altLang="en-US"/>
              <a:t>答案很明显，(hello, 1)和 (word,1)</a:t>
            </a:r>
          </a:p>
          <a:p>
            <a:r>
              <a:rPr lang="zh-CN" altLang="en-US"/>
              <a:t>那么问题来了，如果再次在终端输入 hello world，程序会输入什么?</a:t>
            </a:r>
          </a:p>
          <a:p>
            <a:r>
              <a:rPr lang="zh-CN" altLang="en-US"/>
              <a:t>答案其实也很明显，(hello, 2)和(world, 2)。</a:t>
            </a:r>
          </a:p>
          <a:p>
            <a:r>
              <a:rPr lang="zh-CN" altLang="en-US"/>
              <a:t>为什么 Flink 知道之前已经处理过一次 hello world，这就是 state 发挥作用了，这里是被称为 keyed state 存储了之前需要统计的数据，所以 Flink 知道 hello 和 world 分别出现过一次。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无状态计算和有状态计算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无状态计算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917575"/>
          </a:xfrm>
        </p:spPr>
        <p:txBody>
          <a:bodyPr/>
          <a:lstStyle/>
          <a:p>
            <a:r>
              <a:rPr lang="zh-CN" altLang="en-US"/>
              <a:t>不需要考虑历史数据</a:t>
            </a:r>
          </a:p>
          <a:p>
            <a:r>
              <a:rPr lang="zh-CN" altLang="en-US"/>
              <a:t>相同的输入得到相同的输出就是无状态计算, 如map/flatMap/filter....</a:t>
            </a:r>
          </a:p>
        </p:txBody>
      </p:sp>
      <p:pic>
        <p:nvPicPr>
          <p:cNvPr id="99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509535"/>
            <a:ext cx="10270720" cy="4114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无状态计算和有状态计算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无状态计算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93725" y="1456690"/>
            <a:ext cx="11031220" cy="4219575"/>
          </a:xfrm>
        </p:spPr>
        <p:txBody>
          <a:bodyPr/>
          <a:lstStyle/>
          <a:p>
            <a:r>
              <a:rPr lang="zh-CN" altLang="en-US"/>
              <a:t>首先举一个无状态计算的例子：消费延迟计算。</a:t>
            </a:r>
          </a:p>
          <a:p>
            <a:r>
              <a:rPr lang="zh-CN" altLang="en-US"/>
              <a:t>假设现在有一个消息队列，消息队列中有一个生产者持续往消费队列写入消息，多个消费者分别从消息队列中读取消息。</a:t>
            </a:r>
          </a:p>
          <a:p>
            <a:r>
              <a:rPr lang="zh-CN" altLang="en-US"/>
              <a:t>从图上可以看出，生产者已经写入 16 条消息，Offset 停留在 15 ；有 3 个消费者，有的消费快，而有的消费慢。消费快的已经消费了 13 条数据，消费者慢的才消费了 7、8 条数据。</a:t>
            </a:r>
          </a:p>
          <a:p>
            <a:r>
              <a:rPr lang="zh-CN" altLang="en-US"/>
              <a:t>如何实时统计每个消费者落后多少条数据，如图给出了输入输出的示例。可以了解到输入的时间点有一个时间戳，生产者将消息写到了某个时间点的位置，每个消费者同一时间点分别读到了什么位置。刚才也提到了生产者写入了 15 条，消费者分别读取了 10、7、12 条。那么问题来了，怎么将生产者、消费者的进度转换为右侧示意图信息呢？</a:t>
            </a:r>
          </a:p>
          <a:p>
            <a:r>
              <a:rPr lang="zh-CN" altLang="en-US"/>
              <a:t>consumer 0 落后了 5 条，consumer 1 落后了 8 条，consumer 2 落后了 3 条，根据 Flink 的原理，此处需进行 Map 操作。Map 首先把消息读取进来，然后分别相减，即可知道每个 consumer 分别落后了几条。Map 一直往下发，则会得出最终结果。</a:t>
            </a:r>
          </a:p>
          <a:p>
            <a:r>
              <a:rPr lang="zh-CN" altLang="en-US"/>
              <a:t>大家会发现，在这种模式的计算中，无论这条输入进来多少次，输出的结果都是一样的，因为单条输入中已经包含了所需的所有信息。消费落后等于生产者减去消费者。生产者的消费在单条数据中可以得到，消费者的数据也可以在单条数据中得到，所以相同输入可以得到相同输出，这就是一个无状态的计算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无状态计算和有状态计算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有状态计算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878205"/>
          </a:xfrm>
        </p:spPr>
        <p:txBody>
          <a:bodyPr/>
          <a:lstStyle/>
          <a:p>
            <a:r>
              <a:rPr lang="zh-CN" altLang="en-US"/>
              <a:t>需要考虑历史数据</a:t>
            </a:r>
          </a:p>
          <a:p>
            <a:r>
              <a:rPr lang="zh-CN" altLang="en-US"/>
              <a:t>相同的输入得到不同的输出/不一定得到相同的输出,就是有状态计算,如:sum/reduce</a:t>
            </a:r>
          </a:p>
        </p:txBody>
      </p:sp>
      <p:pic>
        <p:nvPicPr>
          <p:cNvPr id="100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534286"/>
            <a:ext cx="8699581" cy="4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466080" y="2768283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第一章 </a:t>
            </a:r>
            <a:r>
              <a:rPr lang="en-US" altLang="zh-CN" dirty="0"/>
              <a:t>Flink</a:t>
            </a:r>
            <a:r>
              <a:rPr lang="zh-CN" altLang="en-US" dirty="0"/>
              <a:t>四大基石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无状态计算和有状态计算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901065"/>
            <a:ext cx="10699115" cy="4974590"/>
          </a:xfrm>
        </p:spPr>
        <p:txBody>
          <a:bodyPr/>
          <a:lstStyle/>
          <a:p>
            <a:r>
              <a:rPr lang="zh-CN" altLang="en-US"/>
              <a:t>以访问日志统计量的例子进行说明，比如当前拿到一个 Nginx 访问日志，一条日志表示一个请求，记录该请求从哪里来，访问的哪个地址，需要实时统计每个地址总共被访问了多少次，也即每个 API 被调用了多少次。可以看到下面简化的输入和输出，输入第一条是在某个时间点请求 GET 了 /api/a；第二条日志记录了某个时间点 Post /api/b ;第三条是在某个时间点 GET了一个 /api/a，总共有 3 个 Nginx 日志。</a:t>
            </a:r>
          </a:p>
          <a:p>
            <a:r>
              <a:rPr lang="zh-CN" altLang="en-US"/>
              <a:t>从这 3 条 Nginx 日志可以看出，第一条进来输出 /api/a 被访问了一次，第二条进来输出 /api/b 被访问了一次，紧接着又进来一条访问 api/a，所以 api/a 被访问了 2 次。不同的是，两条 /api/a 的 Nginx 日志进来的数据是一样的，但输出的时候结果可能不同，第一次输出 count=1 ，第二次输出 count=2，说明相同输入可能得到不同输出。输出的结果取决于当前请求的 API 地址之前累计被访问过多少次。第一条过来累计是 0 次，count = 1，第二条过来 API 的访问已经有一次了，所以 /api/a 访问累计次数 count=2。单条数据其实仅包含当前这次访问的信息，而不包含所有的信息。要得到这个结果，还需要依赖 API 累计访问的量，即状态。</a:t>
            </a:r>
          </a:p>
          <a:p>
            <a:r>
              <a:rPr lang="zh-CN" altLang="en-US"/>
              <a:t>这个计算模式是将数据输入算子中，用来进行各种复杂的计算并输出数据。这个过程中算子会去访问之前存储在里面的状态。另外一方面，它还会把现在的数据对状态的影响实时更新，如果输入 200 条数据，最后输出就是 200 条结果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有状态计算的场景</a:t>
            </a:r>
          </a:p>
        </p:txBody>
      </p:sp>
      <p:pic>
        <p:nvPicPr>
          <p:cNvPr id="101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095" y="1842588"/>
            <a:ext cx="8891275" cy="368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状态的分类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Managed State &amp; Raw State</a:t>
            </a:r>
          </a:p>
        </p:txBody>
      </p:sp>
      <p:pic>
        <p:nvPicPr>
          <p:cNvPr id="105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06" y="1646133"/>
            <a:ext cx="9144240" cy="4354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状态的分类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Keyed State &amp; Operator State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448775"/>
            <a:ext cx="10699115" cy="858520"/>
          </a:xfrm>
        </p:spPr>
        <p:txBody>
          <a:bodyPr/>
          <a:lstStyle/>
          <a:p>
            <a:r>
              <a:rPr lang="zh-CN" altLang="en-US"/>
              <a:t>Managed State 分为两种，Keyed State 和 Operator State (Raw State都是Operator State)</a:t>
            </a:r>
          </a:p>
        </p:txBody>
      </p:sp>
      <p:pic>
        <p:nvPicPr>
          <p:cNvPr id="106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32" y="1860618"/>
            <a:ext cx="8609744" cy="4879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状态的分类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Keyed State &amp; Operator State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4959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Keyed State</a:t>
            </a:r>
          </a:p>
        </p:txBody>
      </p:sp>
      <p:pic>
        <p:nvPicPr>
          <p:cNvPr id="3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0" y="1456690"/>
            <a:ext cx="7059295" cy="357251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115695" y="5113020"/>
            <a:ext cx="996061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在Flink Stream模型中，Datastream 经过 keyBy 的操作可以变为 KeyedStream。</a:t>
            </a:r>
          </a:p>
          <a:p>
            <a:pPr indent="266700"/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Keyed State是基于KeyedStream上的状态。这个状态是跟特定的key绑定的，对KeyedStream流上的每一个key，都对应一个state，如stream.keyBy(…)；</a:t>
            </a:r>
          </a:p>
          <a:p>
            <a:pPr indent="266700"/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KeyBy之后的State,可以理解为分区过的State，每个并行keyed Operator的每个实例的每个key都有一个Keyed State，即&lt;parallel-operator-instance,key&gt;就是一个唯一的状态，由于每个key属于一个keyed Operator的并行实例，因此我们将其简单的理解为&lt;operator,key&gt;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状态的分类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Keyed State &amp; Operator State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4368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Operator State</a:t>
            </a:r>
          </a:p>
        </p:txBody>
      </p:sp>
      <p:pic>
        <p:nvPicPr>
          <p:cNvPr id="140" name="Picture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510" y="2249805"/>
            <a:ext cx="6590030" cy="27997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036955" y="5204460"/>
            <a:ext cx="988123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这里的fromElements会调用FromElementsFunction的类，其中就使用了类型为 list state 的 operator state</a:t>
            </a:r>
          </a:p>
          <a:p>
            <a:pPr indent="266700"/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Operator State又称为 non-keyed state，与Key无关的State，每一个 operator state 都仅与一个 operat    的实例绑定。</a:t>
            </a:r>
          </a:p>
          <a:p>
            <a:pPr indent="266700"/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Operator State 可以用于所有算子，但一般常用于 Source。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存储State的数据结构/API介绍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892175"/>
            <a:ext cx="10699115" cy="1308100"/>
          </a:xfrm>
        </p:spPr>
        <p:txBody>
          <a:bodyPr/>
          <a:lstStyle/>
          <a:p>
            <a:r>
              <a:rPr lang="zh-CN" altLang="en-US"/>
              <a:t>前面说过有状态计算其实就是需要考虑历史数据</a:t>
            </a:r>
          </a:p>
          <a:p>
            <a:r>
              <a:rPr lang="zh-CN" altLang="en-US"/>
              <a:t>而历史数据需要搞个地方存储起来</a:t>
            </a:r>
          </a:p>
          <a:p>
            <a:r>
              <a:rPr lang="zh-CN" altLang="en-US"/>
              <a:t>Flink为了方便不同分类的State的存储和管理,提供了如下的API/数据结构来存储State!</a:t>
            </a:r>
          </a:p>
        </p:txBody>
      </p:sp>
      <p:pic>
        <p:nvPicPr>
          <p:cNvPr id="2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60" y="2279015"/>
            <a:ext cx="7395210" cy="3664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存储State的数据结构/API介绍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871855"/>
            <a:ext cx="10699115" cy="5003800"/>
          </a:xfrm>
        </p:spPr>
        <p:txBody>
          <a:bodyPr/>
          <a:lstStyle/>
          <a:p>
            <a:r>
              <a:rPr lang="zh-CN" altLang="en-US"/>
              <a:t>Keyed State 通过 RuntimeContext 访问，这需要 Operator 是一个RichFunction。</a:t>
            </a:r>
          </a:p>
          <a:p>
            <a:r>
              <a:rPr lang="zh-CN" altLang="en-US"/>
              <a:t>保存Keyed state的数据结构:</a:t>
            </a:r>
          </a:p>
          <a:p>
            <a:r>
              <a:rPr lang="zh-CN" altLang="en-US"/>
              <a:t>ValueState&lt;T&gt;:即类型为T的单值状态。这个状态与对应的key绑定，是最简单的状态了。它可以通过update方法更新状态值，通过value()方法获取状态值，如求按用户id统计用户交易总额</a:t>
            </a:r>
          </a:p>
          <a:p>
            <a:r>
              <a:rPr lang="zh-CN" altLang="en-US"/>
              <a:t>ListState&lt;T&gt;:即key上的状态值为一个列表。可以通过add方法往列表中附加值；也可以通过get()方法返回一个Iterable&lt;T&gt;来遍历状态值，如统计按用户id统计用户经常登录的Ip</a:t>
            </a:r>
          </a:p>
          <a:p>
            <a:r>
              <a:rPr lang="zh-CN" altLang="en-US"/>
              <a:t>ReducingState&lt;T&gt;:这种状态通过用户传入的reduceFunction，每次调用add方法添加值的时候，会调用reduceFunction，最后合并到一个单一的状态值</a:t>
            </a:r>
          </a:p>
          <a:p>
            <a:r>
              <a:rPr lang="zh-CN" altLang="en-US"/>
              <a:t>MapState&lt;UK, UV&gt;:即状态值为一个map。用户通过put或putAll方法添加元素</a:t>
            </a:r>
          </a:p>
          <a:p>
            <a:r>
              <a:rPr lang="zh-CN" altLang="en-US"/>
              <a:t>需要注意的是，以上所述的State对象，仅仅用于与状态进行交互(更新、删除、清空等)，而真正的状态值，有可能是存在内存、磁盘、或者其他分布式存储系统中。相当于我们只是持有了这个状态的句柄。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存储State的数据结构/API介绍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116965"/>
            <a:ext cx="10699115" cy="4758690"/>
          </a:xfrm>
        </p:spPr>
        <p:txBody>
          <a:bodyPr/>
          <a:lstStyle/>
          <a:p>
            <a:r>
              <a:rPr lang="zh-CN" altLang="en-US">
                <a:sym typeface="+mn-ea"/>
              </a:rPr>
              <a:t>Operator State 需要自己实现 CheckpointedFunction 或 ListCheckpointed 接口。</a:t>
            </a:r>
            <a:endParaRPr lang="zh-CN" altLang="en-US"/>
          </a:p>
          <a:p>
            <a:r>
              <a:rPr lang="zh-CN" altLang="en-US">
                <a:sym typeface="+mn-ea"/>
              </a:rPr>
              <a:t>保存Operator state的数据结构:</a:t>
            </a:r>
            <a:endParaRPr lang="zh-CN" altLang="en-US"/>
          </a:p>
          <a:p>
            <a:r>
              <a:rPr lang="zh-CN" altLang="en-US">
                <a:sym typeface="+mn-ea"/>
              </a:rPr>
              <a:t>ListState&lt;T&gt;</a:t>
            </a:r>
            <a:endParaRPr lang="zh-CN" altLang="en-US"/>
          </a:p>
          <a:p>
            <a:r>
              <a:rPr lang="zh-CN" altLang="en-US">
                <a:sym typeface="+mn-ea"/>
              </a:rPr>
              <a:t>BroadcastState&lt;K,V&gt;</a:t>
            </a:r>
            <a:endParaRPr lang="zh-CN" altLang="en-US"/>
          </a:p>
          <a:p>
            <a:r>
              <a:rPr lang="zh-CN" altLang="en-US">
                <a:sym typeface="+mn-ea"/>
              </a:rPr>
              <a:t>举例来说，Flink中的FlinkKafkaConsumer，就使用了operator state。它会在每个connector实例中，保存该实例中消费topic的所有(partition, offset)映射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0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0" y="3557270"/>
            <a:ext cx="3854450" cy="267271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State代码示例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Keyed State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476885"/>
          </a:xfrm>
        </p:spPr>
        <p:txBody>
          <a:bodyPr/>
          <a:lstStyle/>
          <a:p>
            <a:r>
              <a:rPr lang="zh-CN" altLang="en-US"/>
              <a:t>下图就 word count 的 sum 所使用的StreamGroupedReduce类为例讲解了如何在代码中使用 keyed state：</a:t>
            </a:r>
          </a:p>
        </p:txBody>
      </p:sp>
      <p:pic>
        <p:nvPicPr>
          <p:cNvPr id="142" name="Picture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0" y="2211705"/>
            <a:ext cx="7001510" cy="39046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Flink</a:t>
            </a:r>
            <a:r>
              <a:rPr lang="zh-CN" altLang="en-US"/>
              <a:t>四大基石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41985" y="1009015"/>
            <a:ext cx="10699115" cy="535305"/>
          </a:xfrm>
        </p:spPr>
        <p:txBody>
          <a:bodyPr/>
          <a:lstStyle/>
          <a:p>
            <a:r>
              <a:rPr lang="zh-CN" altLang="en-US"/>
              <a:t>Flink之所以能这么流行，离不开它最重要的四个基石：Checkpoint、State、Time、Window。</a:t>
            </a:r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119" y="1733458"/>
            <a:ext cx="8424340" cy="4545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State代码示例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Keyed State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需求:</a:t>
            </a:r>
          </a:p>
          <a:p>
            <a:pPr>
              <a:buFont typeface="Arial" panose="020B0604020202020204" pitchFamily="34" charset="0"/>
            </a:pPr>
            <a:r>
              <a:rPr lang="zh-CN" altLang="en-US">
                <a:sym typeface="+mn-ea"/>
              </a:rPr>
              <a:t>使用KeyState中的ValueState获取数据中的最大值(实际中直接使用maxBy即可)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编码步骤</a:t>
            </a:r>
          </a:p>
          <a:p>
            <a:pPr>
              <a:buFont typeface="Arial" panose="020B0604020202020204" pitchFamily="34" charset="0"/>
            </a:pPr>
            <a:r>
              <a:rPr lang="zh-CN" altLang="en-US">
                <a:sym typeface="+mn-ea"/>
              </a:rPr>
              <a:t>//-1.定义一个状态用来存放最大值</a:t>
            </a:r>
          </a:p>
          <a:p>
            <a:pPr>
              <a:buFont typeface="Arial" panose="020B0604020202020204" pitchFamily="34" charset="0"/>
            </a:pPr>
            <a:r>
              <a:rPr lang="zh-CN" altLang="en-US">
                <a:sym typeface="+mn-ea"/>
              </a:rPr>
              <a:t>private transient ValueState&lt;Long&gt; maxValueState;</a:t>
            </a:r>
          </a:p>
          <a:p>
            <a:pPr>
              <a:buFont typeface="Arial" panose="020B0604020202020204" pitchFamily="34" charset="0"/>
            </a:pPr>
            <a:r>
              <a:rPr lang="zh-CN" altLang="en-US">
                <a:sym typeface="+mn-ea"/>
              </a:rPr>
              <a:t>//-2.创建一个状态描述符对象</a:t>
            </a:r>
          </a:p>
          <a:p>
            <a:pPr>
              <a:buFont typeface="Arial" panose="020B0604020202020204" pitchFamily="34" charset="0"/>
            </a:pPr>
            <a:r>
              <a:rPr lang="zh-CN" altLang="en-US">
                <a:sym typeface="+mn-ea"/>
              </a:rPr>
              <a:t>ValueStateDescriptor descriptor = new ValueStateDescriptor("maxValueState", Long.class);</a:t>
            </a:r>
          </a:p>
          <a:p>
            <a:pPr>
              <a:buFont typeface="Arial" panose="020B0604020202020204" pitchFamily="34" charset="0"/>
            </a:pPr>
            <a:r>
              <a:rPr lang="zh-CN" altLang="en-US">
                <a:sym typeface="+mn-ea"/>
              </a:rPr>
              <a:t>//-3.根据状态描述符获取State</a:t>
            </a:r>
          </a:p>
          <a:p>
            <a:pPr>
              <a:buFont typeface="Arial" panose="020B0604020202020204" pitchFamily="34" charset="0"/>
            </a:pPr>
            <a:r>
              <a:rPr lang="zh-CN" altLang="en-US">
                <a:sym typeface="+mn-ea"/>
              </a:rPr>
              <a:t>maxValueState = getRuntimeContext().getState(maxValueStateDescriptor);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State代码示例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Keyed State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//-4.使用State</a:t>
            </a:r>
          </a:p>
          <a:p>
            <a:r>
              <a:rPr lang="zh-CN" altLang="en-US"/>
              <a:t>Long historyValue = maxValueState.value();</a:t>
            </a:r>
          </a:p>
          <a:p>
            <a:r>
              <a:rPr lang="zh-CN" altLang="en-US"/>
              <a:t>//判断当前值和历史值谁大</a:t>
            </a:r>
          </a:p>
          <a:p>
            <a:r>
              <a:rPr lang="zh-CN" altLang="en-US"/>
              <a:t>if (historyValue == null || currentValue &gt; historyValue) </a:t>
            </a:r>
          </a:p>
          <a:p>
            <a:r>
              <a:rPr lang="zh-CN" altLang="en-US"/>
              <a:t>//-5.更新状态</a:t>
            </a:r>
          </a:p>
          <a:p>
            <a:r>
              <a:rPr lang="zh-CN" altLang="en-US"/>
              <a:t>maxValueState.update(currentValue);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State代码示例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Operator State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514985"/>
          </a:xfrm>
        </p:spPr>
        <p:txBody>
          <a:bodyPr/>
          <a:lstStyle/>
          <a:p>
            <a:r>
              <a:rPr lang="zh-CN" altLang="en-US"/>
              <a:t>下图对 word count 示例中的FromElementsFunction类进行详解并分享如何在代码中使用 operator state：</a:t>
            </a:r>
          </a:p>
        </p:txBody>
      </p:sp>
      <p:pic>
        <p:nvPicPr>
          <p:cNvPr id="143" name="Picture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020" y="2018665"/>
            <a:ext cx="6456680" cy="36969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2320925" y="5938520"/>
            <a:ext cx="873506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1600" b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hlinkClick r:id="rId3"/>
              </a:rPr>
              <a:t>https://ci.apache.org/projects/flink/flink-docs-stable/dev/stream/state/state.html#using-managed-operator-state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State代码示例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Operator State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需求:</a:t>
            </a:r>
          </a:p>
          <a:p>
            <a:r>
              <a:rPr lang="zh-CN" altLang="en-US"/>
              <a:t>使用ListState存储offset模拟Kafka的offset维护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编码步骤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//-1.声明一个OperatorState来记录offset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private ListState&lt;Long&gt; offsetState = null;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private Long offset = 0L;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//-2.创建状态描述器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ListStateDescriptor&lt;Long&gt; descriptor = new ListStateDescriptor&lt;Long&gt;("offsetState", Long.class);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//-3.根据状态描述器获取State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offsetState = context.getOperatorStateStore().getListState(descriptor);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State代码示例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Operator State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456690"/>
            <a:ext cx="10699115" cy="5052060"/>
          </a:xfrm>
        </p:spPr>
        <p:txBody>
          <a:bodyPr/>
          <a:lstStyle/>
          <a:p>
            <a:r>
              <a:rPr lang="zh-CN" altLang="en-US"/>
              <a:t>//-4.获取State中的值</a:t>
            </a:r>
          </a:p>
          <a:p>
            <a:r>
              <a:rPr lang="zh-CN" altLang="en-US"/>
              <a:t>Iterator&lt;Long&gt; iterator = offsetState.get().iterator();</a:t>
            </a:r>
          </a:p>
          <a:p>
            <a:r>
              <a:rPr lang="zh-CN" altLang="en-US"/>
              <a:t>if (iterator.hasNext()) {//迭代器中有值</a:t>
            </a:r>
          </a:p>
          <a:p>
            <a:r>
              <a:rPr lang="zh-CN" altLang="en-US"/>
              <a:t>    offset = iterator.next();//取出的值就是offset</a:t>
            </a:r>
          </a:p>
          <a:p>
            <a:r>
              <a:rPr lang="zh-CN" altLang="en-US"/>
              <a:t>}</a:t>
            </a:r>
          </a:p>
          <a:p>
            <a:r>
              <a:rPr lang="zh-CN" altLang="en-US"/>
              <a:t>offset += 1L;</a:t>
            </a:r>
          </a:p>
          <a:p>
            <a:r>
              <a:rPr lang="zh-CN" altLang="en-US"/>
              <a:t>ctx.collect("subTaskId:" + getRuntimeContext().getIndexOfThisSubtask() + ",当前的offset为:" + offset);</a:t>
            </a:r>
          </a:p>
          <a:p>
            <a:r>
              <a:rPr lang="zh-CN" altLang="en-US"/>
              <a:t>if (offset % 5 == 0) {//每隔5条消息,模拟一个异常</a:t>
            </a:r>
          </a:p>
          <a:p>
            <a:r>
              <a:rPr lang="zh-CN" altLang="en-US"/>
              <a:t>//-5.保存State到Checkpoint中</a:t>
            </a:r>
          </a:p>
          <a:p>
            <a:r>
              <a:rPr lang="zh-CN" altLang="en-US"/>
              <a:t>offsetState.clear();//清理内存中存储的offset到Checkpoint中</a:t>
            </a:r>
          </a:p>
          <a:p>
            <a:r>
              <a:rPr lang="zh-CN" altLang="en-US"/>
              <a:t>//-6.将offset存入State中</a:t>
            </a:r>
          </a:p>
          <a:p>
            <a:r>
              <a:rPr lang="zh-CN" altLang="en-US"/>
              <a:t>offsetState.add(offset);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466080" y="2768283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第五章 </a:t>
            </a:r>
            <a:r>
              <a:rPr lang="en-US" altLang="zh-CN" dirty="0"/>
              <a:t>Flink-</a:t>
            </a:r>
            <a:r>
              <a:rPr lang="zh-CN" dirty="0"/>
              <a:t>容错机制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Checkpoint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State Vs Checkpoint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State: </a:t>
            </a:r>
          </a:p>
          <a:p>
            <a:r>
              <a:rPr lang="zh-CN" altLang="en-US"/>
              <a:t>维护/存储的是某一个Operator的运行的状态/历史值,是维护在内存中! </a:t>
            </a:r>
          </a:p>
          <a:p>
            <a:r>
              <a:rPr lang="zh-CN" altLang="en-US"/>
              <a:t>一般指一个具体的Operator的状态(operator的状态表示一些算子在运行的过程中会产生的一些历史结果,如前面的maxBy底层会维护当前的最大值,也就是会维护一个keyedOperator,这个State里面存放就是maxBy这个Operator中的最大值)</a:t>
            </a:r>
          </a:p>
          <a:p>
            <a:r>
              <a:rPr lang="zh-CN" altLang="en-US"/>
              <a:t>State数据默认保存在Java的堆内存中/TaskManage节点的内存中</a:t>
            </a:r>
          </a:p>
          <a:p>
            <a:r>
              <a:rPr lang="zh-CN" altLang="en-US"/>
              <a:t>State可以被记录，在失败的情况下数据还可以恢复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Checkpoint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State Vs Checkpoint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Checkpoint: </a:t>
            </a:r>
            <a:endParaRPr lang="zh-CN" altLang="en-US"/>
          </a:p>
          <a:p>
            <a:r>
              <a:rPr lang="zh-CN" altLang="en-US">
                <a:sym typeface="+mn-ea"/>
              </a:rPr>
              <a:t>某一时刻,Flink中所有的Operator的当前State的全局快照,一般存在磁盘上</a:t>
            </a:r>
            <a:endParaRPr lang="zh-CN" altLang="en-US"/>
          </a:p>
          <a:p>
            <a:r>
              <a:rPr lang="zh-CN" altLang="en-US">
                <a:sym typeface="+mn-ea"/>
              </a:rPr>
              <a:t>表示了一个Flink Job在一个特定时刻的一份全局状态快照，即包含了所有Operator的状态</a:t>
            </a:r>
            <a:endParaRPr lang="zh-CN" altLang="en-US"/>
          </a:p>
          <a:p>
            <a:r>
              <a:rPr lang="zh-CN" altLang="en-US">
                <a:sym typeface="+mn-ea"/>
              </a:rPr>
              <a:t>可以理解为Checkpoint是把State数据定时持久化存储了</a:t>
            </a:r>
            <a:endParaRPr lang="zh-CN" altLang="en-US"/>
          </a:p>
          <a:p>
            <a:r>
              <a:rPr lang="zh-CN" altLang="en-US">
                <a:sym typeface="+mn-ea"/>
              </a:rPr>
              <a:t>比如KafkaConsumer算子中维护的Offset状态,当任务重新恢复的时候可以从Checkpoint中获取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Checkpoint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State Vs Checkpoint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注意:</a:t>
            </a:r>
          </a:p>
          <a:p>
            <a:r>
              <a:rPr lang="zh-CN" altLang="en-US"/>
              <a:t>Flink中的Checkpoint底层使用了Chandy-Lamport algorithm分布式快照算法可以保证数据的在分布式环境下的一致性! </a:t>
            </a:r>
          </a:p>
          <a:p>
            <a:r>
              <a:rPr lang="zh-CN" altLang="en-US"/>
              <a:t>https://zhuanlan.zhihu.com/p/53482103</a:t>
            </a:r>
          </a:p>
          <a:p>
            <a:r>
              <a:rPr lang="zh-CN" altLang="en-US"/>
              <a:t>Chandy-Lamport algorithm算法的作者也是ZK中Paxos 一致性算法的作者</a:t>
            </a:r>
          </a:p>
          <a:p>
            <a:r>
              <a:rPr lang="zh-CN" altLang="en-US"/>
              <a:t>https://www.cnblogs.com/shenguanpu/p/4048660.html</a:t>
            </a:r>
          </a:p>
          <a:p>
            <a:r>
              <a:rPr lang="zh-CN" altLang="en-US"/>
              <a:t>Flink中使用Chandy-Lamport algorithm分布式快照算法取得了成功,后续Spark的StructuredStreaming也借鉴了该算法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Checkpoint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Checkpoint执行流程</a:t>
            </a:r>
          </a:p>
        </p:txBody>
      </p:sp>
      <p:pic>
        <p:nvPicPr>
          <p:cNvPr id="7" name="图片 6" descr="1559632980462">
            <a:extLst>
              <a:ext uri="{FF2B5EF4-FFF2-40B4-BE49-F238E27FC236}">
                <a16:creationId xmlns:a16="http://schemas.microsoft.com/office/drawing/2014/main" id="{A80BE3D6-FE21-4D8A-B731-AAC0CD888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172" y="1646133"/>
            <a:ext cx="8245899" cy="47807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Flink</a:t>
            </a:r>
            <a:r>
              <a:rPr lang="zh-CN" altLang="en-US"/>
              <a:t>四大基石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871855"/>
            <a:ext cx="10699115" cy="5003800"/>
          </a:xfrm>
        </p:spPr>
        <p:txBody>
          <a:bodyPr/>
          <a:lstStyle/>
          <a:p>
            <a:r>
              <a:rPr lang="zh-CN" altLang="en-US"/>
              <a:t>Checkpoint</a:t>
            </a:r>
          </a:p>
          <a:p>
            <a:r>
              <a:rPr lang="zh-CN" altLang="en-US"/>
              <a:t>这是Flink最重要的一个特性。</a:t>
            </a:r>
          </a:p>
          <a:p>
            <a:r>
              <a:rPr lang="zh-CN" altLang="en-US"/>
              <a:t>Flink基于Chandy-Lamport算法实现了一个分布式的一致性的快照，从而提供了一致性的语义。</a:t>
            </a:r>
          </a:p>
          <a:p>
            <a:r>
              <a:rPr lang="zh-CN" altLang="en-US"/>
              <a:t>Chandy-Lamport算法实际上在1985年的时候已经被提出来，但并没有被很广泛的应用，而Flink则把这个算法发扬光大了。</a:t>
            </a:r>
          </a:p>
          <a:p>
            <a:r>
              <a:rPr lang="zh-CN" altLang="en-US"/>
              <a:t>Spark最近在实现Continue streaming，Continue streaming的目的是为了降低处理的延时，其也需要提供这种一致性的语义，最终也采用了Chandy-Lamport这个算法，说明Chandy-Lamport算法在业界得到了一定的肯定。</a:t>
            </a:r>
          </a:p>
          <a:p>
            <a:r>
              <a:rPr lang="zh-CN" altLang="en-US"/>
              <a:t>https://zhuanlan.zhihu.com/p/53482103</a:t>
            </a:r>
          </a:p>
          <a:p>
            <a:r>
              <a:rPr lang="zh-CN" altLang="en-US"/>
              <a:t>State </a:t>
            </a:r>
          </a:p>
          <a:p>
            <a:r>
              <a:rPr lang="zh-CN" altLang="en-US"/>
              <a:t>提供了一致性的语义之后，Flink为了让用户在编程时能够更轻松、更容易地去管理状态，还提供了一套非常简单明了的State API，包括ValueState、ListState、MapState，BroadcastState。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Checkpoint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Checkpoint执行流程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0.Flink的JobManager创建CheckpointCoordinator</a:t>
            </a:r>
          </a:p>
          <a:p>
            <a:r>
              <a:rPr lang="zh-CN" altLang="en-US"/>
              <a:t>1.Coordinator向所有的SourceOperator发送Barrier栅栏(理解为执行Checkpoint的信号)</a:t>
            </a:r>
          </a:p>
          <a:p>
            <a:r>
              <a:rPr lang="zh-CN" altLang="en-US"/>
              <a:t>2.SourceOperator接收到Barrier之后,暂停当前的操作(暂停的时间很短,因为后续的写快照是异步的),并制作State快照, 然后将自己的快照保存到指定的介质中(如HDFS), 一切 ok之后向Coordinator汇报并将Barrier发送给下游的其他Operator</a:t>
            </a:r>
          </a:p>
          <a:p>
            <a:r>
              <a:rPr lang="zh-CN" altLang="en-US"/>
              <a:t>3.其他的如TransformationOperator接收到Barrier,重复第2步,最后将Barrier发送给Sink</a:t>
            </a:r>
          </a:p>
          <a:p>
            <a:r>
              <a:rPr lang="zh-CN" altLang="en-US"/>
              <a:t>4.Sink接收到Barrier之后重复第2步</a:t>
            </a:r>
          </a:p>
          <a:p>
            <a:r>
              <a:rPr lang="zh-CN" altLang="en-US"/>
              <a:t>5.Coordinator接收到所有的Operator的执行ok的汇报结果,认为本次快照执行成功</a:t>
            </a:r>
          </a:p>
          <a:p>
            <a:r>
              <a:rPr lang="zh-CN" altLang="en-US"/>
              <a:t>注意:</a:t>
            </a:r>
          </a:p>
          <a:p>
            <a:r>
              <a:rPr lang="zh-CN" altLang="en-US"/>
              <a:t>1.在往介质(如HDFS)中写入快照数据的时候是异步的(为了提高效率)</a:t>
            </a:r>
          </a:p>
          <a:p>
            <a:r>
              <a:rPr lang="zh-CN" altLang="en-US"/>
              <a:t>2.分布式快照执行时的数据一致性由Chandy-Lamport algorithm分布式快照算法保证!</a:t>
            </a:r>
          </a:p>
        </p:txBody>
      </p:sp>
    </p:spTree>
    <p:extLst>
      <p:ext uri="{BB962C8B-B14F-4D97-AF65-F5344CB8AC3E}">
        <p14:creationId xmlns:p14="http://schemas.microsoft.com/office/powerpoint/2010/main" val="832611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Checkpoint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State状态后端/State存储介质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注意:</a:t>
            </a:r>
          </a:p>
          <a:p>
            <a:r>
              <a:rPr lang="zh-CN" altLang="en-US"/>
              <a:t>前面学习了Checkpoint其实就是Flink中某一时刻,所有的Operator的全局快照,</a:t>
            </a:r>
          </a:p>
          <a:p>
            <a:r>
              <a:rPr lang="zh-CN" altLang="en-US"/>
              <a:t>那么快照应该要有一个地方进行存储,而这个存储的地方叫做状态后端</a:t>
            </a:r>
          </a:p>
          <a:p>
            <a:r>
              <a:rPr lang="zh-CN" altLang="en-US"/>
              <a:t>Flink中的State状态后端有很多种:</a:t>
            </a:r>
          </a:p>
          <a:p>
            <a:r>
              <a:rPr lang="zh-CN" altLang="en-US"/>
              <a:t>MemStateBackend[了解] </a:t>
            </a:r>
            <a:r>
              <a:rPr lang="en-US" altLang="zh-CN"/>
              <a:t>—— </a:t>
            </a:r>
            <a:r>
              <a:rPr lang="zh-CN" altLang="en-US"/>
              <a:t>不推荐生产场景使用</a:t>
            </a:r>
          </a:p>
          <a:p>
            <a:r>
              <a:rPr lang="zh-CN" altLang="en-US"/>
              <a:t>FsStateBackend</a:t>
            </a:r>
          </a:p>
          <a:p>
            <a:r>
              <a:rPr lang="zh-CN" altLang="en-US"/>
              <a:t>另一种就是在文件系统上的 FsStateBackend 构建方法是需要传一个文件路径和是否异步快照。</a:t>
            </a:r>
          </a:p>
          <a:p>
            <a:r>
              <a:rPr lang="zh-CN" altLang="en-US"/>
              <a:t>State 依然在 TaskManager 内存中，但不会像 MemoryStateBackend 是 5 M 的设置上限</a:t>
            </a:r>
          </a:p>
          <a:p>
            <a:r>
              <a:rPr lang="zh-CN" altLang="en-US"/>
              <a:t>Checkpoint 存储在外部文件系统（本地或 HDFS），打破了总大小 Jobmanager 内存的限制。</a:t>
            </a:r>
          </a:p>
          <a:p>
            <a:r>
              <a:rPr lang="zh-CN" altLang="en-US"/>
              <a:t>推荐使用的场景为：常规使用状态的作业、例如分钟级窗口聚合或 join、需要开启HA的作业。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Checkpoint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State状态后端/State存储介质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如果使用HDFS，则初始化FsStateBackend时，需要传入以 “hdfs://”开头的路径(即: new FsStateBackend("hdfs:///hacluster/checkpoint"))， </a:t>
            </a:r>
          </a:p>
          <a:p>
            <a:r>
              <a:rPr lang="zh-CN" altLang="en-US"/>
              <a:t>如果使用本地文件，则需要传入以“file://”开头的路径(即:new FsStateBackend("file:///Data"))。</a:t>
            </a:r>
          </a:p>
          <a:p>
            <a:r>
              <a:rPr lang="zh-CN" altLang="en-US"/>
              <a:t>在分布式情况下，不推荐使用本地文件。因为如果某个算子在节点A上失败，在节点B上恢复，使用本地文件时，在B上无法读取节点 A上的数据，导致状态恢复失败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Checkpoint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State状态后端/State存储介质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RocksDBStateBackend</a:t>
            </a:r>
          </a:p>
          <a:p>
            <a:r>
              <a:rPr lang="zh-CN" altLang="en-US"/>
              <a:t>还有一种存储为 RocksDBStateBackend ，</a:t>
            </a:r>
          </a:p>
          <a:p>
            <a:r>
              <a:rPr lang="zh-CN" altLang="en-US"/>
              <a:t>RocksDB 是一个 key/value 的内存存储系统，和其他的 key/value 一样，先将状态放到内存中，如果内存快满时，则写入到磁盘中，</a:t>
            </a:r>
          </a:p>
          <a:p>
            <a:r>
              <a:rPr lang="zh-CN" altLang="en-US"/>
              <a:t>但需要注意 RocksDB 不支持同步的 Checkpoint，构造方法中没有同步快照这个选项。</a:t>
            </a:r>
          </a:p>
          <a:p>
            <a:r>
              <a:rPr lang="zh-CN" altLang="en-US"/>
              <a:t>不过 RocksDB 支持增量的 Checkpoint，意味着并不需要把所有 sst 文件上传到 Checkpoint 目录，仅需要上传新生成的 sst 文件即可。它的 Checkpoint 存储在外部文件系统（本地或HDFS），</a:t>
            </a:r>
          </a:p>
          <a:p>
            <a:r>
              <a:rPr lang="zh-CN" altLang="en-US"/>
              <a:t>其容量限制只要单个 TaskManager 上 State 总量不超过它的内存+磁盘，单 Key最大 2G，总大小不超过配置的文件系统容量即可。</a:t>
            </a:r>
          </a:p>
          <a:p>
            <a:r>
              <a:rPr lang="zh-CN" altLang="en-US"/>
              <a:t>推荐使用的场景为：超大状态的作业，例如天级窗口聚合、需要开启 HA 的作业、最好是对状态读写性能要求不高的作业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Checkpoint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Checkpoint配置方式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全局配置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修改flink-conf.yaml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#这里可以配置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#jobmanager(即MemoryStateBackend), 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#filesystem(即FsStateBackend), 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#rocksdb(即RocksDBStateBackend)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state.backend: filesystem 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state.checkpoints.dir: hdfs://namenode:8020/flink/checkpoints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状态恢复和重启策略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自动重启策略和恢复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重启策略配置方式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配置文件中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在flink-conf.yml中可以进行配置,示例如下: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restart-strategy: fixed-delay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restart-strategy.fixed-delay.attempts: 3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restart-strategy.fixed-delay.delay: 10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代码中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还可以在代码中针对该任务进行配置,示例如下: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env.setRestartStrategy(RestartStrategies.fixedDelayRestart(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3, // 重启次数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Time.of(10, TimeUnit.SECONDS) // 延迟时间间隔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 ))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自动重启策略和恢复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lang="zh-CN" altLang="en-US"/>
              <a:t>重启策略分类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默认重启策略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无重启策略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固定延迟重启策略--开发中使用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失败率重启策略--开发偶尔使用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373A073-CE9F-4923-A8BB-7E1E96FB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33363"/>
            <a:ext cx="8770938" cy="517525"/>
          </a:xfrm>
        </p:spPr>
        <p:txBody>
          <a:bodyPr/>
          <a:lstStyle/>
          <a:p>
            <a:r>
              <a:rPr lang="zh-CN" altLang="en-US"/>
              <a:t>状态恢复和重启策略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Savepoint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Savepoint介绍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Savepoint:保存点,类似于以前玩游戏的时候,遇到难关了/遇到boss了,赶紧手动存个档,然后接着玩,如果失败了,赶紧从上次的存档中恢复,然后接着玩</a:t>
            </a:r>
          </a:p>
          <a:p>
            <a:endParaRPr lang="zh-CN" altLang="en-US"/>
          </a:p>
          <a:p>
            <a:r>
              <a:rPr lang="zh-CN" altLang="en-US"/>
              <a:t>在实际开发中,可能会遇到这样的情况:如要对集群进行停机维护/扩容...</a:t>
            </a:r>
          </a:p>
          <a:p>
            <a:r>
              <a:rPr lang="zh-CN" altLang="en-US"/>
              <a:t>那么这时候需要执行一次Savepoint也就是执行一次手动的Checkpoint/也就是手动的发一个barrier栅栏,那么这样的话,程序的所有状态都会被执行快照并保存,</a:t>
            </a:r>
          </a:p>
          <a:p>
            <a:r>
              <a:rPr lang="zh-CN" altLang="en-US"/>
              <a:t>当维护/扩容完毕之后,可以从上一次Savepoint的目录中进行恢复!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Savepoint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Savepoint VS Checkpoint</a:t>
            </a: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72" y="1646133"/>
            <a:ext cx="9320058" cy="414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Savepoint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Savepoint演示</a:t>
            </a:r>
          </a:p>
        </p:txBody>
      </p:sp>
      <p:sp>
        <p:nvSpPr>
          <p:cNvPr id="14" name="TextBox 3"/>
          <p:cNvSpPr txBox="1"/>
          <p:nvPr/>
        </p:nvSpPr>
        <p:spPr>
          <a:xfrm>
            <a:off x="1525905" y="1456690"/>
            <a:ext cx="9746615" cy="461581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# 启动yarn session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/export/server/flink/bin/yarn-session.sh -n 2 -tm 800 -s 1 -d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# 运行job-会自动执行Checkpoint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/export/server/flink/bin/flink run --class cn.itcast.checkpoint.CheckpointDemo01 /root/ckp.jar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# 手动创建savepoint--相当于手动做了一次Checkpoint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/export/server/flink/bin/flink savepoint 702b872ef80f08854c946a544f2ee1a5 hdfs://node1:8020/flink-checkpoint/savepoint/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# 停止job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/export/server/flink/bin/flink cancel 702b872ef80f08854c946a544f2ee1a5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# 重新启动job,手动加载savepoint数据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/export/server/flink/bin/flink run -s hdfs://node1:8020/flink-checkpoint/savepoint/savepoint-702b87-0a11b997fa70 --class cn.itcast.checkpoint.CheckpointDemo01 /root/ckp.jar 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# 停止yarn session</a:t>
            </a:r>
          </a:p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yarn application -kill application_1607782486484_0014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Flink</a:t>
            </a:r>
            <a:r>
              <a:rPr lang="zh-CN" altLang="en-US">
                <a:sym typeface="+mn-ea"/>
              </a:rPr>
              <a:t>四大基石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391205"/>
            <a:ext cx="10698800" cy="4219575"/>
          </a:xfrm>
        </p:spPr>
        <p:txBody>
          <a:bodyPr/>
          <a:lstStyle/>
          <a:p>
            <a:r>
              <a:rPr lang="zh-CN" altLang="en-US"/>
              <a:t>Time</a:t>
            </a:r>
          </a:p>
          <a:p>
            <a:r>
              <a:rPr lang="zh-CN" altLang="en-US"/>
              <a:t>除此之外，Flink还实现了Watermark的机制，能够支持基于事件的时间的处理，能够容忍迟到/乱序的数据。</a:t>
            </a:r>
          </a:p>
          <a:p>
            <a:r>
              <a:rPr lang="zh-CN" altLang="en-US"/>
              <a:t>Window</a:t>
            </a:r>
          </a:p>
          <a:p>
            <a:r>
              <a:rPr lang="zh-CN" altLang="en-US"/>
              <a:t>另外流计算中一般在对流数据进行操作之前都会先进行开窗，即基于一个什么样的窗口上做这个计算。Flink提供了开箱即用的各种窗口，比如滑动窗口、滚动窗口、会话窗口以及非常灵活的自定义的窗口。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安装部署</a:t>
            </a:r>
            <a:r>
              <a:rPr lang="en-US" altLang="zh-CN" dirty="0"/>
              <a:t>flink</a:t>
            </a:r>
          </a:p>
          <a:p>
            <a:r>
              <a:rPr lang="en-US" altLang="zh-CN" dirty="0"/>
              <a:t>flink </a:t>
            </a:r>
            <a:r>
              <a:rPr lang="zh-CN" altLang="en-US" dirty="0"/>
              <a:t>入门案例实现</a:t>
            </a:r>
          </a:p>
          <a:p>
            <a:r>
              <a:rPr lang="en-US" altLang="zh-CN" dirty="0"/>
              <a:t>flink </a:t>
            </a:r>
            <a:r>
              <a:rPr lang="zh-CN" altLang="en-US" dirty="0"/>
              <a:t>原理初探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flink</a:t>
            </a:r>
            <a:r>
              <a:rPr b="0" dirty="0"/>
              <a:t>安装部署与快速入门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466080" y="2768283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第二章 </a:t>
            </a:r>
            <a:r>
              <a:rPr lang="en-US" altLang="zh-CN" dirty="0"/>
              <a:t>Flink-Window</a:t>
            </a:r>
            <a:r>
              <a:rPr lang="zh-CN" altLang="en-US" dirty="0"/>
              <a:t>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为什么需要Window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在流处理应用中，数据是连续不断的，有时我们需要做一些聚合类的处理，例如：在过去的1分钟内有多少用户点击了我们的网页。</a:t>
            </a:r>
          </a:p>
          <a:p>
            <a:r>
              <a:rPr lang="zh-CN" altLang="en-US"/>
              <a:t>在这种情况下，我们必须定义一个窗口(window)，用来收集最近1分钟内的数据，并对这个窗口内的数据进行计算。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6368</Words>
  <Application>Microsoft Office PowerPoint</Application>
  <PresentationFormat>宽屏</PresentationFormat>
  <Paragraphs>466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71</vt:i4>
      </vt:variant>
    </vt:vector>
  </HeadingPairs>
  <TitlesOfParts>
    <vt:vector size="90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1_章节页版式（一级+二级标题）</vt:lpstr>
      <vt:lpstr>Flink高级API</vt:lpstr>
      <vt:lpstr>PowerPoint 演示文稿</vt:lpstr>
      <vt:lpstr>PowerPoint 演示文稿</vt:lpstr>
      <vt:lpstr>第一章 Flink四大基石</vt:lpstr>
      <vt:lpstr>Flink四大基石</vt:lpstr>
      <vt:lpstr>Flink四大基石</vt:lpstr>
      <vt:lpstr>Flink四大基石</vt:lpstr>
      <vt:lpstr>第二章 Flink-Window操作</vt:lpstr>
      <vt:lpstr>为什么需要Window</vt:lpstr>
      <vt:lpstr>Window的分类</vt:lpstr>
      <vt:lpstr>Window的分类</vt:lpstr>
      <vt:lpstr>Window的分类</vt:lpstr>
      <vt:lpstr>Window的分类</vt:lpstr>
      <vt:lpstr>Window的API</vt:lpstr>
      <vt:lpstr>Window的API</vt:lpstr>
      <vt:lpstr>Window的API</vt:lpstr>
      <vt:lpstr>案例演示-基于时间的滚动和滑动窗口</vt:lpstr>
      <vt:lpstr>案例演示-基于时间的滚动和滑动窗口</vt:lpstr>
      <vt:lpstr>案例演示-基于数量的滚动和滑动窗口</vt:lpstr>
      <vt:lpstr>案例演示-会话窗口</vt:lpstr>
      <vt:lpstr>第三章 Flink-Time与Watermark</vt:lpstr>
      <vt:lpstr>Time分类</vt:lpstr>
      <vt:lpstr>EventTime的重要性</vt:lpstr>
      <vt:lpstr>EventTime的重要性</vt:lpstr>
      <vt:lpstr>EventTime的重要性</vt:lpstr>
      <vt:lpstr>EventTime的重要性</vt:lpstr>
      <vt:lpstr>EventTime的重要性</vt:lpstr>
      <vt:lpstr>Watermaker水印机制/水位线机制</vt:lpstr>
      <vt:lpstr>Watermaker水印机制/水位线机制</vt:lpstr>
      <vt:lpstr>Watermark水印机制/水位线机制</vt:lpstr>
      <vt:lpstr>Watermark水印机制/水位线机制</vt:lpstr>
      <vt:lpstr>Watermark水印机制/水位线机制</vt:lpstr>
      <vt:lpstr>Watermaker案例演示</vt:lpstr>
      <vt:lpstr>Allowed Lateness案例演示</vt:lpstr>
      <vt:lpstr>第四章 Flink-状态管理</vt:lpstr>
      <vt:lpstr>Flink中的有状态计算</vt:lpstr>
      <vt:lpstr>无状态计算和有状态计算</vt:lpstr>
      <vt:lpstr>无状态计算和有状态计算</vt:lpstr>
      <vt:lpstr>无状态计算和有状态计算</vt:lpstr>
      <vt:lpstr>无状态计算和有状态计算</vt:lpstr>
      <vt:lpstr>有状态计算的场景</vt:lpstr>
      <vt:lpstr>状态的分类</vt:lpstr>
      <vt:lpstr>状态的分类</vt:lpstr>
      <vt:lpstr>状态的分类</vt:lpstr>
      <vt:lpstr>状态的分类</vt:lpstr>
      <vt:lpstr>存储State的数据结构/API介绍</vt:lpstr>
      <vt:lpstr>存储State的数据结构/API介绍</vt:lpstr>
      <vt:lpstr>存储State的数据结构/API介绍</vt:lpstr>
      <vt:lpstr>State代码示例</vt:lpstr>
      <vt:lpstr>State代码示例</vt:lpstr>
      <vt:lpstr>State代码示例</vt:lpstr>
      <vt:lpstr>State代码示例</vt:lpstr>
      <vt:lpstr>State代码示例</vt:lpstr>
      <vt:lpstr>State代码示例</vt:lpstr>
      <vt:lpstr>第五章 Flink-容错机制</vt:lpstr>
      <vt:lpstr>Checkpoint</vt:lpstr>
      <vt:lpstr>Checkpoint</vt:lpstr>
      <vt:lpstr>Checkpoint</vt:lpstr>
      <vt:lpstr>Checkpoint</vt:lpstr>
      <vt:lpstr>Checkpoint</vt:lpstr>
      <vt:lpstr>Checkpoint</vt:lpstr>
      <vt:lpstr>Checkpoint</vt:lpstr>
      <vt:lpstr>Checkpoint</vt:lpstr>
      <vt:lpstr>Checkpoint</vt:lpstr>
      <vt:lpstr>状态恢复和重启策略</vt:lpstr>
      <vt:lpstr>状态恢复和重启策略</vt:lpstr>
      <vt:lpstr>Savepoint</vt:lpstr>
      <vt:lpstr>Savepoint</vt:lpstr>
      <vt:lpstr>Savepoint</vt:lpstr>
      <vt:lpstr>flink安装部署与快速入门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caowei</cp:lastModifiedBy>
  <cp:revision>672</cp:revision>
  <dcterms:created xsi:type="dcterms:W3CDTF">2020-03-31T02:23:00Z</dcterms:created>
  <dcterms:modified xsi:type="dcterms:W3CDTF">2021-01-17T00:55:15Z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