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4" r:id="rId7"/>
    <p:sldMasterId id="2147483676" r:id="rId8"/>
  </p:sldMasterIdLst>
  <p:notesMasterIdLst>
    <p:notesMasterId r:id="rId81"/>
  </p:notesMasterIdLst>
  <p:handoutMasterIdLst>
    <p:handoutMasterId r:id="rId82"/>
  </p:handoutMasterIdLst>
  <p:sldIdLst>
    <p:sldId id="462" r:id="rId9"/>
    <p:sldId id="463" r:id="rId10"/>
    <p:sldId id="464" r:id="rId11"/>
    <p:sldId id="465" r:id="rId12"/>
    <p:sldId id="577" r:id="rId13"/>
    <p:sldId id="715" r:id="rId14"/>
    <p:sldId id="792" r:id="rId15"/>
    <p:sldId id="717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730" r:id="rId28"/>
    <p:sldId id="731" r:id="rId29"/>
    <p:sldId id="732" r:id="rId30"/>
    <p:sldId id="740" r:id="rId31"/>
    <p:sldId id="741" r:id="rId32"/>
    <p:sldId id="743" r:id="rId33"/>
    <p:sldId id="744" r:id="rId34"/>
    <p:sldId id="742" r:id="rId35"/>
    <p:sldId id="745" r:id="rId36"/>
    <p:sldId id="746" r:id="rId37"/>
    <p:sldId id="734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69" r:id="rId56"/>
    <p:sldId id="770" r:id="rId57"/>
    <p:sldId id="771" r:id="rId58"/>
    <p:sldId id="772" r:id="rId59"/>
    <p:sldId id="773" r:id="rId60"/>
    <p:sldId id="774" r:id="rId61"/>
    <p:sldId id="775" r:id="rId62"/>
    <p:sldId id="776" r:id="rId63"/>
    <p:sldId id="777" r:id="rId64"/>
    <p:sldId id="778" r:id="rId65"/>
    <p:sldId id="779" r:id="rId66"/>
    <p:sldId id="780" r:id="rId67"/>
    <p:sldId id="781" r:id="rId68"/>
    <p:sldId id="782" r:id="rId69"/>
    <p:sldId id="783" r:id="rId70"/>
    <p:sldId id="784" r:id="rId71"/>
    <p:sldId id="785" r:id="rId72"/>
    <p:sldId id="786" r:id="rId73"/>
    <p:sldId id="787" r:id="rId74"/>
    <p:sldId id="788" r:id="rId75"/>
    <p:sldId id="789" r:id="rId76"/>
    <p:sldId id="790" r:id="rId77"/>
    <p:sldId id="791" r:id="rId78"/>
    <p:sldId id="574" r:id="rId79"/>
    <p:sldId id="26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0" autoAdjust="0"/>
    <p:restoredTop sz="95306" autoAdjust="0"/>
  </p:normalViewPr>
  <p:slideViewPr>
    <p:cSldViewPr snapToGrid="0">
      <p:cViewPr varScale="1">
        <p:scale>
          <a:sx n="110" d="100"/>
          <a:sy n="11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584359"/>
            <a:ext cx="10541000" cy="1158875"/>
          </a:xfrm>
        </p:spPr>
        <p:txBody>
          <a:bodyPr/>
          <a:lstStyle/>
          <a:p>
            <a:r>
              <a:rPr kumimoji="1" lang="en-US" altLang="zh-CN" dirty="0"/>
              <a:t>Flink</a:t>
            </a:r>
            <a:r>
              <a:rPr kumimoji="1" lang="en-US" dirty="0"/>
              <a:t>-Table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Table API&amp; SQL发展历程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31545"/>
            <a:ext cx="10699115" cy="926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了解-Blink planner和Flink Planner具体区别如下：</a:t>
            </a:r>
          </a:p>
          <a:p>
            <a:r>
              <a:rPr lang="zh-CN" altLang="en-US"/>
              <a:t>https://ci.apache.org/projects/flink/flink-docs-release-1.12/dev/table/common.html</a:t>
            </a:r>
          </a:p>
        </p:txBody>
      </p:sp>
      <p:pic>
        <p:nvPicPr>
          <p:cNvPr id="1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1858010"/>
            <a:ext cx="6303645" cy="451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61695"/>
            <a:ext cx="10699115" cy="976630"/>
          </a:xfrm>
        </p:spPr>
        <p:txBody>
          <a:bodyPr/>
          <a:lstStyle/>
          <a:p>
            <a:r>
              <a:rPr lang="zh-CN" altLang="en-US"/>
              <a:t>https://ci.apache.org/projects/flink/flink-docs-release-1.11/dev/table/common.html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API稳定性</a:t>
            </a:r>
          </a:p>
        </p:txBody>
      </p:sp>
      <p:pic>
        <p:nvPicPr>
          <p:cNvPr id="16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50" y="2355894"/>
            <a:ext cx="9040300" cy="244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760" y="921385"/>
            <a:ext cx="10699115" cy="1348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性能对比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注意：目前FlinkSQL性能不如SparkSQL，未来FlinkSQL可能会越来越好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下图是Hive、Spark、Flink的SQL执行速度对比：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4" y="2439656"/>
            <a:ext cx="9945549" cy="3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zh-CN" dirty="0"/>
              <a:t>案例准备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11860"/>
            <a:ext cx="10699115" cy="485140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795020" y="1612900"/>
            <a:ext cx="10530205" cy="42926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&lt;!-- flink执行计划,这是1.9版本之前的--&gt;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&lt;dependency&gt;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&lt;groupId&gt;org.apache.flink&lt;/groupId&gt;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&lt;artifactId&gt;flink-table-planner_2.12&lt;/artifactId&gt;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&lt;version&gt;${flink.version}&lt;/version&gt;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&lt;/dependency&gt;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&lt;!-- blink执行计划,1.11+默认的--&gt;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&lt;dependency&gt;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&lt;groupId&gt;org.apache.flink&lt;/groupId&gt;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&lt;artifactId&gt;flink-table-planner-blink_2.12&lt;/artifactId&gt;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&lt;version&gt;${flink.version}&lt;/version&gt;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&lt;scope&gt;provided&lt;/scope&gt;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&lt;/dependency&gt;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依赖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69945"/>
            <a:ext cx="10698800" cy="4219575"/>
          </a:xfrm>
        </p:spPr>
        <p:txBody>
          <a:bodyPr/>
          <a:lstStyle/>
          <a:p>
            <a:r>
              <a:rPr lang="zh-CN" altLang="en-US"/>
              <a:t>flink-table-common：这个包中主要是包含 Flink Planner 和 Blink Planner一些共用的代码。</a:t>
            </a:r>
          </a:p>
          <a:p>
            <a:r>
              <a:rPr lang="zh-CN" altLang="en-US"/>
              <a:t>● flink-table-api-java：这部分是用户编程使用的 API，包含了大部分的 API。</a:t>
            </a:r>
          </a:p>
          <a:p>
            <a:r>
              <a:rPr lang="zh-CN" altLang="en-US"/>
              <a:t>● flink-table-api-scala：这里只是非常薄的一层，仅和 Table API 的 Expression 和 DSL 相关。</a:t>
            </a:r>
          </a:p>
          <a:p>
            <a:r>
              <a:rPr lang="zh-CN" altLang="en-US"/>
              <a:t>● 两个 Planner：flink-table-planner 和 flink-table-planner-blink。</a:t>
            </a:r>
          </a:p>
          <a:p>
            <a:r>
              <a:rPr lang="zh-CN" altLang="en-US"/>
              <a:t>● 两个 Bridge：flink-table-api-scala-bridge 和 flink-table-api-java-bridge，</a:t>
            </a:r>
          </a:p>
          <a:p>
            <a:r>
              <a:rPr lang="zh-CN" altLang="en-US"/>
              <a:t>Flink Planner 和 Blink Planner 都会依赖于具体的 JavaAPI，也会依赖于具体的 Bridge，通过 Bridge 可以将 API 操作相应的转化为Scala 的 DataStream、DataSet，或者转化为 JAVA 的 DataStream 或者Data 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057910"/>
            <a:ext cx="10699115" cy="838200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https://ci.apache.org/projects/flink/flink-docs-release-1.12/dev/table/common.html#structure-of-table-api-and-sql-programs</a:t>
            </a: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1994535"/>
            <a:ext cx="6769100" cy="399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58520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https://ci.apache.org/projects/flink/flink-docs-release-1.12/dev/table/common.html#create-a-tableenvironment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05790" y="2633345"/>
            <a:ext cx="10530205" cy="36461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FLINK STREAMING QUERY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org.apache.flink.streaming.api.environment.StreamExecutionEnvironment;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org.apache.flink.table.api.EnvironmentSettings;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org.apache.flink.table.api.bridge.java.StreamTableEnvironment;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EnvironmentSettings fsSettings = EnvironmentSettings.newInstance().useOldPlanner().inStreamingMode().build();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StreamExecutionEnvironment fsEnv = StreamExecutionEnvironment.getExecutionEnvironment();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StreamTableEnvironment fsTableEnv = StreamTableEnvironment.create(fsEnv, fsSettings);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or TableEnvironment fsTableEnv = TableEnvironment.create(fsSettings);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获取环境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35000" y="1868805"/>
            <a:ext cx="10530205" cy="26765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FLINK BATCH QUERY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org.apache.flink.api.java.ExecutionEnvironment;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org.apache.flink.table.api.bridge.java.BatchTableEnvironment;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ExecutionEnvironment fbEnv = ExecutionEnvironment.getExecutionEnvironment();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BatchTableEnvironment fbTableEnv = BatchTableEnvironment.create(fbEnv);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获取环境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35000" y="1868805"/>
            <a:ext cx="10530205" cy="36461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BLINK STREAMING QUERY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org.apache.flink.streaming.api.environment.StreamExecutionEnvironment;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org.apache.flink.table.api.EnvironmentSettings;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org.apache.flink.table.api.bridge.java.StreamTableEnvironment;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StreamExecutionEnvironment bsEnv = StreamExecutionEnvironment.getExecutionEnvironment();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EnvironmentSettings bsSettings = EnvironmentSettings.newInstance().useBlinkPlanner().inStreamingMode().build();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StreamTableEnvironment bsTableEnv = StreamTableEnvironment.create(bsEnv, bsSettings);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or TableEnvironment bsTableEnv = TableEnvironment.create(bsSettings);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1420" y="807085"/>
            <a:ext cx="5973445" cy="4728845"/>
          </a:xfrm>
        </p:spPr>
        <p:txBody>
          <a:bodyPr/>
          <a:lstStyle/>
          <a:p>
            <a:r>
              <a:rPr kumimoji="1" lang="en-US" altLang="zh-CN" dirty="0"/>
              <a:t>Table API &amp; SQL </a:t>
            </a:r>
            <a:r>
              <a:rPr kumimoji="1" lang="zh-CN" altLang="en-US" dirty="0"/>
              <a:t>介绍</a:t>
            </a:r>
          </a:p>
          <a:p>
            <a:r>
              <a:rPr kumimoji="1" lang="zh-CN" dirty="0"/>
              <a:t>案例准备</a:t>
            </a:r>
            <a:endParaRPr kumimoji="1" lang="en-US" altLang="zh-CN" dirty="0"/>
          </a:p>
          <a:p>
            <a:r>
              <a:rPr kumimoji="1" lang="zh-CN" dirty="0"/>
              <a:t>案例</a:t>
            </a:r>
            <a:r>
              <a:rPr kumimoji="1" lang="en-US" altLang="zh-CN" dirty="0"/>
              <a:t>1</a:t>
            </a:r>
          </a:p>
          <a:p>
            <a:r>
              <a:rPr kumimoji="1" lang="zh-CN" dirty="0"/>
              <a:t>案例</a:t>
            </a:r>
            <a:r>
              <a:rPr kumimoji="1" lang="en-US" altLang="zh-CN" dirty="0"/>
              <a:t>2</a:t>
            </a:r>
          </a:p>
          <a:p>
            <a:r>
              <a:rPr kumimoji="1" lang="zh-CN" dirty="0">
                <a:sym typeface="+mn-ea"/>
              </a:rPr>
              <a:t>案例</a:t>
            </a:r>
            <a:r>
              <a:rPr kumimoji="1" lang="en-US" altLang="zh-CN" dirty="0">
                <a:sym typeface="+mn-ea"/>
              </a:rPr>
              <a:t>3</a:t>
            </a:r>
          </a:p>
          <a:p>
            <a:r>
              <a:rPr kumimoji="1" lang="zh-CN" dirty="0">
                <a:sym typeface="+mn-ea"/>
              </a:rPr>
              <a:t>案例</a:t>
            </a:r>
            <a:r>
              <a:rPr kumimoji="1" lang="en-US" altLang="zh-CN" dirty="0">
                <a:sym typeface="+mn-ea"/>
              </a:rPr>
              <a:t>4</a:t>
            </a:r>
          </a:p>
          <a:p>
            <a:r>
              <a:rPr kumimoji="1" lang="zh-CN" altLang="en-US" dirty="0">
                <a:sym typeface="+mn-ea"/>
              </a:rPr>
              <a:t>总结</a:t>
            </a:r>
            <a:r>
              <a:rPr kumimoji="1" lang="en-US" altLang="zh-CN" dirty="0">
                <a:sym typeface="+mn-ea"/>
              </a:rPr>
              <a:t>-Flink-SQL</a:t>
            </a:r>
            <a:r>
              <a:rPr kumimoji="1" lang="zh-CN" altLang="en-US" dirty="0">
                <a:sym typeface="+mn-ea"/>
              </a:rPr>
              <a:t>常用算子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获取环境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35000" y="1868805"/>
            <a:ext cx="10530205" cy="26765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BLINK BATCH QUERY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******************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org.apache.flink.table.api.EnvironmentSettings;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import org.apache.flink.table.api.TableEnvironment;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EnvironmentSettings bbSettings = EnvironmentSettings.newInstance().useBlinkPlanner().inBatchMode().build();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 bbTableEnv = TableEnvironment.create(bbSettings);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创建表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05790" y="1456690"/>
            <a:ext cx="10530205" cy="26765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a TableEnvironment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 tableEnv = ...; // see "Create a TableEnvironment" section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table is the result of a simple projection query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projTable = tableEnv.from("X").select(...);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register the Table projTable as table "projectedTable"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tableEnv.createTemporaryView("projectedTable", projTable);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790" y="4269105"/>
            <a:ext cx="10530205" cy="20300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.connect(...)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.withFormat(...)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.withSchema(...)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.inAppendMode()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.createTemporaryTable("MyTable")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查询表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05790" y="1456690"/>
            <a:ext cx="10530205" cy="49390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API</a:t>
            </a: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a TableEnvironment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 tableEnv = ...; // see "Create a TableEnvironment" section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register Orders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scan registered Orders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orders = tableEnv.from("Orders");// compute revenue for all customers from France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revenue = orders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.filter($("cCountry")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.isEqual("FRANCE"))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.groupBy($("cID"), $("cName")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.select($("cID"), $("cName"), $("revenue")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.sum()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.as("revSum"));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emit or convert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execute query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查询表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05790" y="1456690"/>
            <a:ext cx="10530205" cy="46158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SQL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a TableEnvironment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 tableEnv = ...; // see "Create a TableEnvironment" section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register Orders table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compute revenue for all customers from France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revenue = tableEnv.sqlQuery(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"SELECT cID, cName, SUM(revenue) AS revSum " +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"FROM Orders " +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"WHERE cCountry = 'FRANCE' " +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"GROUP BY cID, cName"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emit or convert Table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execute query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写出表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710565" y="1534795"/>
            <a:ext cx="10530205" cy="49390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a TableEnvironment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TableEnvironment tableEnv = ...; // see "Create a TableEnvironment" section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create an output Table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final Schema schema = new Schema()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.field("a", DataTypes.INT())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.field("b", DataTypes.STRING())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.field("c", DataTypes.BIGINT());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tableEnv.connect(new FileSystem().path("/path/to/file"))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.withFormat(new Csv().fieldDelimiter('|').deriveSchema())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.withSchema(schema)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.createTemporaryTable("CsvSinkTable");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compute a result Table using Table API operators and/or SQL queries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result = ...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emit the result Table to the registered TableSink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result.executeInsert("CsvSinkTable");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与DataSet/DataStream集成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48995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https://ci.apache.org/projects/flink/flink-docs-release-1.12/dev/table/common.html#integration-with-datastream-and-dataset-api</a:t>
            </a: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2" y="2642507"/>
            <a:ext cx="8991749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79805"/>
            <a:ext cx="10699115" cy="505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Create a View from a DataStream or DataSet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565" y="1555115"/>
            <a:ext cx="10530205" cy="39693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StreamTableEnvironment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registration of a DataSet in a BatchTableEnvironment is equivalent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StreamTableEnvironment tableEnv = ...; 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see "Create a TableEnvironment" section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DataStream&lt;Tuple2&lt;Long, String&gt;&gt; stream = ...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register the DataStream as View "myTable" with fields "f0", "f1"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tableEnv.createTemporaryView("myTable", stream);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register the DataStream as View "myTable2" with fields "myLong", "myString"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tableEnv.createTemporaryView("myTable2", stream, $("myLong"), $("myString"));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写出表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66090"/>
          </a:xfrm>
        </p:spPr>
        <p:txBody>
          <a:bodyPr/>
          <a:lstStyle/>
          <a:p>
            <a:r>
              <a:rPr lang="zh-CN" altLang="en-US"/>
              <a:t>Convert a DataStream or DataSet into a Table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565" y="2229485"/>
            <a:ext cx="10530205" cy="33229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StreamTableEnvironment// registration of a DataSet in a BatchTableEnvironment is equivalentStreamTableEnvironment tableEnv = ...;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see "Create a TableEnvironment" section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DataStream&lt;Tuple2&lt;Long, String&gt;&gt; stream = ...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DataStream into a Table with default fields "f0", "f1"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table1 = tableEnv.fromDataStream(stream);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DataStream into a Table with fields "myLong", "myString"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table2 = tableEnv.fromDataStream(stream, $("myLong"), $("myString"));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写出表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66090"/>
          </a:xfrm>
        </p:spPr>
        <p:txBody>
          <a:bodyPr/>
          <a:lstStyle/>
          <a:p>
            <a:r>
              <a:rPr lang="zh-CN" altLang="en-US"/>
              <a:t>Convert a Table into a DataStream or DataSet</a:t>
            </a:r>
          </a:p>
          <a:p>
            <a:r>
              <a:rPr lang="zh-CN" altLang="en-US"/>
              <a:t>Convert a Table into a DataStream</a:t>
            </a:r>
          </a:p>
          <a:p>
            <a:r>
              <a:rPr lang="zh-CN" altLang="en-US"/>
              <a:t>Append Mode: This mode can only be used if the dynamic Table is only modified by INSERT changes, i.e, it is append-only and previously emitted results are never updated.</a:t>
            </a:r>
          </a:p>
          <a:p>
            <a:r>
              <a:rPr lang="zh-CN" altLang="en-US"/>
              <a:t>追加模式：只有当动态表仅通过插入更改进行修改时，才能使用此模式，即，它是仅追加模式，并且以前发出的结果从不更新。</a:t>
            </a:r>
          </a:p>
          <a:p>
            <a:r>
              <a:rPr lang="zh-CN" altLang="en-US"/>
              <a:t>Retract Mode: This mode can always be used. It encodes INSERT and DELETE changes with a boolean flag.</a:t>
            </a:r>
          </a:p>
          <a:p>
            <a:r>
              <a:rPr lang="zh-CN" altLang="en-US"/>
              <a:t>撤回模式：此模式始终可用。它使用布尔标志对插入和删除更改进行编码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59080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StreamTableEnvironment.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StreamTableEnvironment tableEnv = ...; // see "Create a TableEnvironment" section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Table with two fields (String name, Integer age)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table = ...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Table into an append DataStream of Row by specifying the class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DataStream&lt;Row&gt; dsRow = tableEnv.toAppendStream(table, Row.class);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Table into an append DataStream of Tuple2&lt;String, Integer&gt;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//   via a TypeInformation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TupleTypeInfo&lt;Tuple2&lt;String, Integer&gt;&gt; tupleType = new TupleTypeInfo&lt;&gt;(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Types.STRING(),Types.INT());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DataStream&lt;Tuple2&lt;String, Integer&gt;&gt; dsTuple =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tableEnv.toAppendStream(table, tupleType);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Table into a retract DataStream of Row.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  A retract stream of type X is a DataStream&lt;Tuple2&lt;Boolean, X&gt;&gt;.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  The boolean field indicates the type of the change.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  True is INSERT, false is DELETE.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DataStream&lt;Tuple2&lt;Boolean, Row&gt;&gt; retractStream =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tableEnv.toRetractStream(table, Row.class);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31398" y="1096645"/>
            <a:ext cx="6298881" cy="4855845"/>
          </a:xfrm>
        </p:spPr>
        <p:txBody>
          <a:bodyPr/>
          <a:lstStyle/>
          <a:p>
            <a:r>
              <a:rPr lang="zh-CN" altLang="en-US" dirty="0"/>
              <a:t>了解Flink Table&amp;SQL发展历史</a:t>
            </a:r>
          </a:p>
          <a:p>
            <a:r>
              <a:rPr lang="zh-CN" altLang="en-US" dirty="0"/>
              <a:t>掌握Flink Table</a:t>
            </a:r>
            <a:r>
              <a:rPr lang="zh-CN" altLang="en-US"/>
              <a:t>&amp;SQL案例</a:t>
            </a:r>
            <a:endParaRPr lang="zh-CN" altLang="en-US" dirty="0"/>
          </a:p>
          <a:p>
            <a:r>
              <a:rPr lang="zh-CN" altLang="en-US"/>
              <a:t>掌握</a:t>
            </a:r>
            <a:r>
              <a:rPr lang="zh-CN" altLang="en-US" dirty="0"/>
              <a:t>Flink Table&amp;SQL常用函数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009650"/>
            <a:ext cx="10699115" cy="534035"/>
          </a:xfrm>
        </p:spPr>
        <p:txBody>
          <a:bodyPr/>
          <a:lstStyle/>
          <a:p>
            <a:r>
              <a:rPr lang="zh-CN" altLang="en-US"/>
              <a:t>Convert a Table into a DataSet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795020" y="1604010"/>
            <a:ext cx="10530205" cy="49390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get BatchTableEnvironment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BatchTableEnvironment tableEnv = BatchTableEnvironment.create(env);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Table with two fields (String name, Integer age)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Table table = ...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Table into a DataSet of Row by specifying a class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DataSet&lt;Row&gt; dsRow = tableEnv.toDataSet(table, Row.class);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 convert the Table into a DataSet of Tuple2&lt;String, Integer&gt; via a TypeInformationTupleTypeInfo&lt;Tuple2&lt;String, Integer&gt;&gt; tupleType = new TupleTypeInfo&lt;&gt;(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Types.STRING(),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Types.INT());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DataSet&lt;Tuple2&lt;String, Integer&gt;&gt; dsTuple =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tableEnv.toDataSet(table, tupleType);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TableAPI 和 </a:t>
            </a:r>
            <a:r>
              <a:rPr lang="en-US" altLang="zh-CN"/>
              <a:t>SQLAPI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TableAPI</a:t>
            </a:r>
            <a:endParaRPr lang="zh-CN" altLang="en-US"/>
          </a:p>
          <a:p>
            <a:r>
              <a:rPr lang="zh-CN" altLang="en-US"/>
              <a:t>https://ci.apache.org/projects/flink/flink-docs-release-1.12/dev/table/tableApi.html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SQLAPI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https://ci.apache.org/projects/flink/flink-docs-release-1.12/dev/table/sql/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7075" y="623851"/>
            <a:ext cx="10698800" cy="517190"/>
          </a:xfrm>
        </p:spPr>
        <p:txBody>
          <a:bodyPr/>
          <a:lstStyle/>
          <a:p>
            <a:r>
              <a:rPr lang="zh-CN" altLang="en-US"/>
              <a:t>Dynamic Tables &amp; Continuous Queries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7075" y="1061640"/>
            <a:ext cx="10698800" cy="4219575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https://ci.apache.org/projects/flink/flink-docs-release-1.12/dev/table/streaming/dynamic_tables.html</a:t>
            </a:r>
          </a:p>
          <a:p>
            <a:r>
              <a:rPr lang="zh-CN" altLang="en-US"/>
              <a:t>在Flink中，它把针对无界流的表称之为Dynamic Table（动态表）。它是Flink Table API和SQL的核心概念。</a:t>
            </a:r>
            <a:endParaRPr lang="en-US" altLang="zh-CN"/>
          </a:p>
          <a:p>
            <a:r>
              <a:rPr lang="zh-CN" altLang="en-US"/>
              <a:t>顾名思义，它表示了Table是不断变化的。</a:t>
            </a:r>
          </a:p>
          <a:p>
            <a:r>
              <a:rPr lang="zh-CN" altLang="en-US"/>
              <a:t>我们可以这样来理解，当我们用Flink的API，建立一个表，其实把它理解为建立一个逻辑结构，这个逻辑结构需要映射到数据上去。Flink source源源不断的流入数据，就好比每次都往表上新增一条数据。表中有了数据，我们就可以使用SQL去查询了。要注意一下，流处理中的数据是只有新增的，所以看起来数据会源源不断地添加到表中。</a:t>
            </a:r>
          </a:p>
          <a:p>
            <a:r>
              <a:rPr lang="zh-CN" altLang="en-US"/>
              <a:t>   动态表也是一种表，既然是表，就应该能够被查询。我们来回想一下原先我们查询表的场景。</a:t>
            </a:r>
          </a:p>
          <a:p>
            <a:r>
              <a:rPr lang="zh-CN" altLang="en-US"/>
              <a:t>   打开编译工具，编写一条SQL语句</a:t>
            </a:r>
          </a:p>
          <a:p>
            <a:r>
              <a:rPr lang="zh-CN" altLang="en-US"/>
              <a:t>将SQL语句放入到mysql的终端执行</a:t>
            </a:r>
          </a:p>
          <a:p>
            <a:r>
              <a:rPr lang="zh-CN" altLang="en-US"/>
              <a:t>查看结果</a:t>
            </a:r>
          </a:p>
          <a:p>
            <a:r>
              <a:rPr lang="zh-CN" altLang="en-US"/>
              <a:t>再编写一条SQL语句</a:t>
            </a:r>
          </a:p>
          <a:p>
            <a:r>
              <a:rPr lang="zh-CN" altLang="en-US"/>
              <a:t>再放入到终端执行</a:t>
            </a:r>
          </a:p>
          <a:p>
            <a:r>
              <a:rPr lang="zh-CN" altLang="en-US"/>
              <a:t>再查看结果</a:t>
            </a:r>
          </a:p>
          <a:p>
            <a:r>
              <a:rPr lang="zh-CN" altLang="en-US"/>
              <a:t>…..如此反复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21385"/>
            <a:ext cx="10699115" cy="1515110"/>
          </a:xfrm>
        </p:spPr>
        <p:txBody>
          <a:bodyPr/>
          <a:lstStyle/>
          <a:p>
            <a:r>
              <a:rPr lang="zh-CN" altLang="en-US"/>
              <a:t>而针对动态表，Flink的source端肯定是源源不断地会有数据流入，然后我们基于这个数据流建立了一张表，再编写SQL语句查询数据，进行处理。这个SQL语句一定是不断地执行的。而不是只执行一次。注意：针对流处理的SQL绝对不会像批式处理一样，执行一次拿到结果就完了。而是会不停地执行，不断地查询获取结果处理。所以，官方给这种查询方式取了一个名字，叫Continuous Query，中文翻译过来叫连续查询。而且每一次查询出来的数据也是不断变化的</a:t>
            </a:r>
            <a:r>
              <a:rPr lang="en-US" altLang="zh-CN"/>
              <a:t>.</a:t>
            </a: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0" y="2504440"/>
            <a:ext cx="7997190" cy="1291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3"/>
          <p:cNvSpPr>
            <a:spLocks noGrp="1"/>
          </p:cNvSpPr>
          <p:nvPr/>
        </p:nvSpPr>
        <p:spPr>
          <a:xfrm>
            <a:off x="866775" y="3796030"/>
            <a:ext cx="10386060" cy="19850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这是非常简单的示意图。该示意图描述了：我们通过建立动态表和连续查询来实现在无界流中的SQL操作。大家也可以看到，在Continuous上面有一个State，表示查询出来的结果会存储在State中，再下来Flink最终还是使用流来进行处理。</a:t>
            </a:r>
          </a:p>
          <a:p>
            <a:r>
              <a:t>所以，可以理解为Flink的Table API和SQL，是一个逻辑模型，通过该逻辑模型可以让我们的数据处理变得更加简单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868998"/>
            <a:ext cx="5688330" cy="27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45" y="3867150"/>
            <a:ext cx="5960110" cy="242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Table to Stream Conversion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84275" y="1816100"/>
            <a:ext cx="925449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表中的Update和Delete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我们前面提到的表示不断地Append，表的数据是一直累加的，因为表示对接Source的，Source是不会有update的。但如果我们编写了一个SQL。这个SQL看起来是这样的：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SELECT user, sum(money) FROM order GROUP BY user;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当执行一条SQL语句之后，这条语句的结果还是一个表，因为在Flink中执行的SQL是Continuous Query，这个表的数据是不断变化的。新创建的表存在Update的情况。仔细看下下面的示例，例如：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第一条数据，张三,2000，执行这条SQL语句的结果是，张三,2000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第二条数据，李四,1500，继续执行这条SQL语句，结果是，张三,2000 | 李四,1500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第三条数据，张三,300，继续执行这条SQL语句，结果是，张三,2300 | 李四,1500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大家发现了吗，现在数据结果是有Update的。张三一开始是2000，但后面变成了2300。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那还有删除的情况吗？有的。看一下下面这条SQL语句：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99490"/>
            <a:ext cx="10699115" cy="407035"/>
          </a:xfrm>
        </p:spPr>
        <p:txBody>
          <a:bodyPr/>
          <a:lstStyle/>
          <a:p>
            <a:r>
              <a:rPr lang="en-US" altLang="zh-CN">
                <a:sym typeface="+mn-ea"/>
              </a:rPr>
              <a:t>看一下下面这条SQL语句：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/>
          </a:p>
        </p:txBody>
      </p:sp>
      <p:sp>
        <p:nvSpPr>
          <p:cNvPr id="14" name="TextBox 3"/>
          <p:cNvSpPr txBox="1"/>
          <p:nvPr/>
        </p:nvSpPr>
        <p:spPr>
          <a:xfrm>
            <a:off x="710565" y="1535430"/>
            <a:ext cx="10530205" cy="17068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SELECT t1.`user`, SUM(t1.`money`) FROM t_order t1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WHERE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NOT EXISTS (SELECT T2.`user`AS TOTAL_MONEY FROM t_order t2 WHERE T2.`user` = T1.`user` GROUP BY t2.`user` HAVING SUM(T2.`money`) &gt; 3000)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GROUP BY t1.`user`GROUP BY t1.`user`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0565" y="3738880"/>
            <a:ext cx="105302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第一条数据，张三,2000，执行这条SQL语句的结果是，张三,2000</a:t>
            </a:r>
          </a:p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第二条数据，李四,1500，继续执行这条SQL语句，结果是，张三,2000 | 李四,1500</a:t>
            </a:r>
          </a:p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第三条数据，张三,300，继续执行这条SQL语句，结果是，张三,2300 | 李四,1500</a:t>
            </a:r>
          </a:p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第四条数据，张三,800，继续执行这条SQL语句，结果是，李四,1500</a:t>
            </a:r>
          </a:p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惊不惊喜？意不意外？</a:t>
            </a:r>
          </a:p>
          <a:p>
            <a:pPr indent="266700"/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因为张三的消费的金额已经超过了3000，所以SQL执行完后，张三是被处理掉了。从数据的角度来看，它不就是被删除了吗？</a:t>
            </a:r>
          </a:p>
          <a:p>
            <a:pPr indent="266700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通过上面的两个示例，给大家演示了，在Flink SQL中，对接Source的表都是Append-only的，不断地增加。执行一些SQL生成的表，这个表可能是要UPDATE的、也可能是要INSERT的.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30910"/>
            <a:ext cx="10699115" cy="5542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对表的编码操作</a:t>
            </a:r>
          </a:p>
          <a:p>
            <a:r>
              <a:rPr lang="zh-CN" altLang="en-US"/>
              <a:t>我们前面说到过，表是一种逻辑结构。而Flink中的核心还是Stream。所以，Table最终还是会以Stream方式来继续处理。如果是以Stream方式处理，最终Stream中的数据有可能会写入到其他的外部系统中，例如：将Stream中的数据写入到MySQL中。</a:t>
            </a:r>
          </a:p>
          <a:p>
            <a:r>
              <a:rPr lang="zh-CN" altLang="en-US"/>
              <a:t>我们前面也看到了，表是有可能会UPDATE和DELETE的。那么如果是输出到MySQL中，就要执行UPDATE和DELETE语句了。而DataStream我们在学习Flink的时候就学习过了，DataStream是不能更新、删除事件的。</a:t>
            </a:r>
          </a:p>
          <a:p>
            <a:r>
              <a:rPr lang="zh-CN" altLang="en-US"/>
              <a:t>如果对表的操作是INSERT，这很好办，直接转换输出就好，因为DataStream数据也是不断递增的。但如果一个TABLE中的数据被UPDATE了、或者被DELETE了，如果用流来表达呢？因为流不可变的特征，我们肯定要对这种能够进行UPDATE/DELETE的TABLE做特殊操作。</a:t>
            </a:r>
          </a:p>
          <a:p>
            <a:r>
              <a:rPr lang="zh-CN" altLang="en-US"/>
              <a:t>我们可以针对每一种操作，INSERT/UPDATE/DELETE都用一个或多个经过编码的事件来表示。</a:t>
            </a:r>
          </a:p>
          <a:p>
            <a:r>
              <a:rPr lang="zh-CN" altLang="en-US"/>
              <a:t>例如：针对UPDATE，我们用两个操作来表达，[DELETE] 数据+  [INSERT]数据。也就是先把之前的数据删除，然后再插入一条新的数据。针对DELETE，我们也可以对流中的数据进行编码，[DELETE]数据。</a:t>
            </a:r>
          </a:p>
          <a:p>
            <a:r>
              <a:rPr lang="zh-CN" altLang="en-US"/>
              <a:t>总体来说，我们通过对流数据进行编码，也可以告诉DataStream的下游，[DELETE]表示发出MySQL的DELETE操作，将数据删除。用 [INSERT]表示插入新的数据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852090"/>
            <a:ext cx="10698800" cy="42195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将表转换为三种不同编码方式的流</a:t>
            </a:r>
          </a:p>
          <a:p>
            <a:r>
              <a:rPr lang="zh-CN" altLang="en-US"/>
              <a:t>Flink中的Table API或者SQL支持三种不同的编码方式。分别是：</a:t>
            </a:r>
          </a:p>
          <a:p>
            <a:r>
              <a:rPr lang="zh-CN" altLang="en-US"/>
              <a:t>Append-only流</a:t>
            </a:r>
          </a:p>
          <a:p>
            <a:r>
              <a:rPr lang="zh-CN" altLang="en-US"/>
              <a:t>Retract流</a:t>
            </a:r>
          </a:p>
          <a:p>
            <a:r>
              <a:rPr lang="zh-CN" altLang="en-US"/>
              <a:t>Upsert流</a:t>
            </a:r>
          </a:p>
          <a:p>
            <a:r>
              <a:rPr lang="zh-CN" altLang="en-US"/>
              <a:t>分别来解释下这三种流。</a:t>
            </a:r>
          </a:p>
          <a:p>
            <a:pPr marL="342900" indent="-342900">
              <a:buAutoNum type="arabicPeriod"/>
            </a:pPr>
            <a:r>
              <a:rPr lang="zh-CN" altLang="en-US"/>
              <a:t>Append-only流</a:t>
            </a:r>
          </a:p>
          <a:p>
            <a:r>
              <a:rPr lang="zh-CN" altLang="en-US"/>
              <a:t>跟INSERT操作对应。这种编码类型的流针对的是只会不断新增的Dynamic Table。这种方式好处理，不需要进行特殊处理，源源不断地往流中发送事件即可。</a:t>
            </a:r>
          </a:p>
          <a:p>
            <a:r>
              <a:rPr lang="en-US" altLang="zh-CN"/>
              <a:t>2. </a:t>
            </a:r>
            <a:r>
              <a:rPr lang="zh-CN" altLang="en-US"/>
              <a:t>Retract流</a:t>
            </a:r>
          </a:p>
          <a:p>
            <a:r>
              <a:rPr lang="zh-CN" altLang="en-US"/>
              <a:t>这种流就和Append-only不太一样。上面的只能处理INSERT，如果表会发生DELETE或者UPDATE，Append-only编码方式的流就不合适了。Retract流有几种类型的事件类型：</a:t>
            </a:r>
          </a:p>
          <a:p>
            <a:r>
              <a:rPr lang="zh-CN" altLang="en-US"/>
              <a:t>ADD MESSAGE：这种消息对应的就是INSERT操作。</a:t>
            </a:r>
          </a:p>
          <a:p>
            <a:r>
              <a:rPr lang="zh-CN" altLang="en-US"/>
              <a:t>RETRACT MESSAGE：直译过来叫取消消息。这种消息对应的就是DELETE操作。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234440"/>
            <a:ext cx="10699115" cy="789940"/>
          </a:xfrm>
        </p:spPr>
        <p:txBody>
          <a:bodyPr/>
          <a:lstStyle/>
          <a:p>
            <a:r>
              <a:rPr lang="zh-CN" altLang="en-US"/>
              <a:t>我们可以看到通过ADD MESSAGE和RETRACT MESSAGE可以很好的向外部系统表达删除和插入操作。那如何进行UPDATE呢？好办！RETRACT MESSAGE + ADD MESSAGE即可。先把之前的数据进行删除，然后插入一条新的。</a:t>
            </a:r>
          </a:p>
        </p:txBody>
      </p:sp>
      <p:pic>
        <p:nvPicPr>
          <p:cNvPr id="15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2323465"/>
            <a:ext cx="8775065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 </a:t>
            </a:r>
            <a:r>
              <a:rPr lang="en-US" dirty="0"/>
              <a:t>Table API &amp; SQL </a:t>
            </a:r>
            <a:r>
              <a:rPr lang="zh-CN" altLang="en-US" dirty="0"/>
              <a:t>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相关概念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901620"/>
            <a:ext cx="10698800" cy="4219575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Upsert流</a:t>
            </a:r>
          </a:p>
          <a:p>
            <a:r>
              <a:rPr lang="zh-CN" altLang="en-US"/>
              <a:t>前面我们看到的RETRACT编码方式的流，实现UPDATE是使用DELETE + INSERT模式的。大家想一下：在MySQL中我们更新数据的时候，肯定不会先DELETE掉一条数据，然后再插入一条数据，肯定是直接发出UPDATE语句执行更新。而Upsert编码方式的流，是能够支持Update的，这种效率更高。它同样有两种类型的消息：</a:t>
            </a:r>
          </a:p>
          <a:p>
            <a:r>
              <a:rPr lang="zh-CN" altLang="en-US"/>
              <a:t>UPSERT MESSAGE：这种消息可以表示要对外部系统进行Update或者INSERT操作</a:t>
            </a:r>
          </a:p>
          <a:p>
            <a:r>
              <a:rPr lang="zh-CN" altLang="en-US"/>
              <a:t>DELETE MESSAGE：这种消息表示DELETE操作。</a:t>
            </a:r>
          </a:p>
          <a:p>
            <a:r>
              <a:rPr lang="zh-CN" altLang="en-US"/>
              <a:t>Upsert流是要求必须指定Primary Key的，因为Upsert操作是要有Key的。Upsert流针对UPDATE操作用一个UPSERT MESSAGE就可以描述，所以效率会更高。</a:t>
            </a:r>
          </a:p>
        </p:txBody>
      </p:sp>
      <p:pic>
        <p:nvPicPr>
          <p:cNvPr id="17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33" y="3813175"/>
            <a:ext cx="5688965" cy="234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 </a:t>
            </a:r>
            <a:r>
              <a:rPr lang="zh-CN" dirty="0"/>
              <a:t>案例准备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1——</a:t>
            </a:r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50595"/>
            <a:ext cx="10699115" cy="4925060"/>
          </a:xfrm>
        </p:spPr>
        <p:txBody>
          <a:bodyPr/>
          <a:lstStyle/>
          <a:p>
            <a:r>
              <a:rPr lang="zh-CN" altLang="en-US"/>
              <a:t>将DataStream注册为Table和View并进行SQL统计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1——</a:t>
            </a:r>
            <a:r>
              <a:rPr lang="zh-CN" altLang="en-US"/>
              <a:t>代码实现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59080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//3.注册表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 convert DataStream to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tableA = tEnv.fromDataStream(orderA, $("user"), $("product"), $("amount"));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 register DataStream as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tEnv.createTemporaryView("OrderB", orderB, $("user"), $("product"), $("amount"));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//4.执行查询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System.out.println(tableA);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 union the two tables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tEnv.sqlQuery(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"SELECT * FROM " + tableA + " WHERE amount &gt; 2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"UNION ALL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"SELECT * FROM OrderB WHERE amount &lt; 2"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//5.输出结果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DataStream&lt;Order&gt; resultDS = tEnv.toAppendStream(resultTable, Order.class);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resultDS.print();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2——</a:t>
            </a:r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900985"/>
            <a:ext cx="10698800" cy="4219575"/>
          </a:xfrm>
        </p:spPr>
        <p:txBody>
          <a:bodyPr/>
          <a:lstStyle/>
          <a:p>
            <a:r>
              <a:rPr lang="zh-CN" altLang="en-US"/>
              <a:t>使用SQL和Table两种方式对DataStream中的单词进行统计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2——代码实现-SQL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46158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//3.注册表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tEnv.createTemporaryView("WordCount", input, $("word"), $("frequency"));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//4.执行查询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tEnv.sqlQuery("SELECT word, SUM(frequency) as frequency FROM WordCount GROUP BY word");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//5.输出结果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//toAppendStream doesn't support consuming update changes which is produced by node GroupAggregate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//DataStream&lt;WC&gt; resultDS = tEnv.toAppendStream(resultTable, WC.class);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DataStream&lt;Tuple2&lt;Boolean, WC&gt;&gt; resultDS = tEnv.toRetractStream(resultTable, WC.class);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resultDS.print();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env.execute();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2——代码实现-Table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42926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//3.注册表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table = tEnv.fromDataStream(input);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//4.执行查询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table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.groupBy($("word"))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.select($("word"), $("frequency").sum().as("frequency"))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.filter($("frequency").isEqual(2));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//5.输出结果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DataStream&lt;Tuple2&lt;Boolean, WC&gt;&gt; resultDS = tEnv.toRetractStream(resultTable, WC.class);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resultDS.print();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3——</a:t>
            </a:r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900985"/>
            <a:ext cx="10698800" cy="4219575"/>
          </a:xfrm>
        </p:spPr>
        <p:txBody>
          <a:bodyPr/>
          <a:lstStyle/>
          <a:p>
            <a:r>
              <a:rPr lang="zh-CN" altLang="en-US"/>
              <a:t>使用Flink SQL来统计5秒内 每个用户的 订单总数、订单的最大金额、订单的最小金额</a:t>
            </a:r>
          </a:p>
          <a:p>
            <a:r>
              <a:rPr lang="zh-CN" altLang="en-US"/>
              <a:t>也就是每隔5秒统计最近5秒的每个用户的订单总数、订单的最大金额、订单的最小金额</a:t>
            </a:r>
          </a:p>
          <a:p>
            <a:r>
              <a:rPr lang="zh-CN" altLang="en-US"/>
              <a:t>上面的需求使用流处理的Window的基于时间的滚动窗口就可以搞定!</a:t>
            </a:r>
          </a:p>
          <a:p>
            <a:r>
              <a:rPr lang="zh-CN" altLang="en-US"/>
              <a:t>那么接下来使用FlinkTable&amp;SQL-API来实现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3——</a:t>
            </a:r>
            <a:r>
              <a:rPr lang="zh-CN" altLang="en-US"/>
              <a:t>编程步骤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900985"/>
            <a:ext cx="10698800" cy="4219575"/>
          </a:xfrm>
        </p:spPr>
        <p:txBody>
          <a:bodyPr/>
          <a:lstStyle/>
          <a:p>
            <a:r>
              <a:rPr lang="zh-CN" altLang="en-US"/>
              <a:t>1.创建环境</a:t>
            </a:r>
          </a:p>
          <a:p>
            <a:r>
              <a:rPr lang="zh-CN" altLang="en-US"/>
              <a:t>2.使用自定义函数模拟实时流数据</a:t>
            </a:r>
          </a:p>
          <a:p>
            <a:r>
              <a:rPr lang="zh-CN" altLang="en-US"/>
              <a:t>3.设置事件时间和Watermaker</a:t>
            </a:r>
          </a:p>
          <a:p>
            <a:r>
              <a:rPr lang="zh-CN" altLang="en-US"/>
              <a:t>4.注册表</a:t>
            </a:r>
          </a:p>
          <a:p>
            <a:r>
              <a:rPr lang="zh-CN" altLang="en-US"/>
              <a:t>5.执行sql-可以使用sql风格或table风格(了解)</a:t>
            </a:r>
          </a:p>
          <a:p>
            <a:r>
              <a:rPr lang="zh-CN" altLang="en-US"/>
              <a:t>6.输出结果</a:t>
            </a:r>
          </a:p>
          <a:p>
            <a:r>
              <a:rPr lang="zh-CN" altLang="en-US"/>
              <a:t>7.触发执行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3——代码实现-</a:t>
            </a:r>
            <a:r>
              <a:rPr lang="zh-CN" altLang="en-US"/>
              <a:t>方式</a:t>
            </a:r>
            <a:r>
              <a:rPr lang="en-US" altLang="zh-CN"/>
              <a:t>1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62312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//3.Transformation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DataStream&lt;Order&gt; watermakerDS = orderDS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.assignTimestampsAndWatermarks(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WatermarkStrategy.&lt;Order&gt;forBoundedOutOfOrderness(Duration.ofSeconds(2))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        .withTimestampAssigner((event, timestamp) -&gt; event.getCreateTime()));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tEnv.createTemporaryView("t_order", watermakerDS,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$("orderId"), $("userId"), $("money"), $("createTime").rowtime());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//5.执行SQL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String sql = "select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"userId,"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"count(*) as totalCount,"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"max(money) as maxMoney,"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"min(money) as minMoney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"from t_order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"group by userId,"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"tumble(createTime, interval '5' second)";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tEnv.sqlQuery(sql);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为什么需要Table API &amp; SQL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1985" y="1009015"/>
            <a:ext cx="10699115" cy="535305"/>
          </a:xfrm>
        </p:spPr>
        <p:txBody>
          <a:bodyPr/>
          <a:lstStyle/>
          <a:p>
            <a:r>
              <a:rPr lang="zh-CN" altLang="en-US"/>
              <a:t>https://ci.apache.org/projects/flink/flink-docs-release-1.12/dev/table/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613535"/>
            <a:ext cx="7549515" cy="198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50900" y="3935730"/>
            <a:ext cx="100787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Flink的Table模块包括 Table API 和 SQL：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Table API 是一种类SQL的API，通过Table API，用户可以像操作表一样操作数据，非常直观和方便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SQL作为一种声明式语言，有着标准的语法和规范，用户可以不用关心底层实现即可进行数据的处理，非常易于上手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Flink Table API 和 SQL 的实现上有80%左右的代码是公用的。作为一个流批统一的计算引擎，Flink 的 Runtime 层是统一的。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3——代码实现-</a:t>
            </a:r>
            <a:r>
              <a:rPr lang="zh-CN" altLang="en-US"/>
              <a:t>方式</a:t>
            </a:r>
            <a:r>
              <a:rPr lang="en-US" altLang="zh-CN"/>
              <a:t>1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62312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//3.Transformation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DataStream&lt;Order&gt; watermakerDS = orderDS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.assignTimestampsAndWatermarks(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WatermarkStrategy.&lt;Order&gt;forBoundedOutOfOrderness(Duration.ofSeconds(2))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        .withTimestampAssigner((event, timestamp) -&gt; event.getCreateTime()));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tEnv.createTemporaryView("t_order", watermakerDS,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$("orderId"), $("userId"), $("money"), $("createTime").rowtime());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//5.执行SQL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String sql = "select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"userId,"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"count(*) as totalCount,"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"max(money) as maxMoney,"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"min(money) as minMoney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"from t_order 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"group by userId,"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"tumble(createTime, interval '5' second)";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tEnv.sqlQuery(sql);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3——代码实现-</a:t>
            </a:r>
            <a:r>
              <a:rPr lang="zh-CN" altLang="en-US"/>
              <a:t>方式</a:t>
            </a:r>
            <a:r>
              <a:rPr lang="en-US" altLang="zh-CN"/>
              <a:t>2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55848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//4.注册表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tEnv.createTemporaryView("t_order", watermakerDS,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$("orderId"), $("userId"), $("money"), $("createTime").rowtime());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//查看表约束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tEnv.from("t_order").printSchema();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//5.TableAPI查询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 ResultTable = tEnv.from("t_order")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//.window(Tumble.over("5.second").on("createTime").as("tumbleWindow"))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.window(Tumble.over(lit(5).second())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.on($("createTime"))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.as("tumbleWindow"))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.groupBy($("tumbleWindow"), $("userId"))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.select(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$("userId"),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$("userId").count().as("totalCount"),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$("money").max().as("maxMoney"),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$("money").min().as("minMoney"));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4——</a:t>
            </a:r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01065"/>
            <a:ext cx="10699115" cy="504825"/>
          </a:xfrm>
        </p:spPr>
        <p:txBody>
          <a:bodyPr/>
          <a:lstStyle/>
          <a:p>
            <a:r>
              <a:rPr lang="zh-CN" altLang="en-US"/>
              <a:t>从Kafka中消费数据并过滤出状态为success的数据再写入到Kafka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795020" y="1405890"/>
            <a:ext cx="10530205" cy="52622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{"user_id": "1", "page_id":"1", "status": "success"}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{"user_id": "1", "page_id":"1", "status": "success"}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{"user_id": "1", "page_id":"1", "status": "success"}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{"user_id": "1", "page_id":"1", "status": "success"}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{"user_id": "1", "page_id":"1", "status": "fail"}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/export/server/kafka/bin/kafka-topics.sh --create --zookeeper node1:2181 --replication-factor 2 --partitions 3 --topic input_kafka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/export/server/kafka/bin/kafka-topics.sh --create --zookeeper node1:2181 --replication-factor 2 --partitions 3 --topic output_kafka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/export/server/kafka/bin/kafka-console-producer.sh --broker-list node1:9092 --topic input_kafka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/export/server/kafka/bin/kafka-console-consumer.sh --bootstrap-server node1:9092 --topic output_kafka --from-beginning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4——代码实现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59080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//2.Source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TableResult inputTable = tEnv.executeSql(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"CREATE TABLE input_kafka (\n"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`user_id` BIGINT,\n"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`page_id` BIGINT,\n"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`status` STRING\n"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") WITH (\n"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'connector' = 'kafka',\n"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'topic' = 'input_kafka',\n"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'properties.bootstrap.servers' = 'node1:9092',\n"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'properties.group.id' = 'testGroup',\n"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'scan.startup.mode' = 'latest-offset',\n"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  'format' = 'json'\n" +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")"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Table ResultTable = tEnv.sqlQuery(sql);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DataStream&lt;Tuple2&lt;Boolean, Row&gt;&gt; resultDS = tEnv.toRetractStream(ResultTable, Row.class);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resultDS.print();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第七章 </a:t>
            </a:r>
            <a:r>
              <a:rPr lang="zh-CN" dirty="0"/>
              <a:t>总结-Flink-SQL常用算子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SELECT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90600"/>
            <a:ext cx="10699115" cy="4885055"/>
          </a:xfrm>
        </p:spPr>
        <p:txBody>
          <a:bodyPr/>
          <a:lstStyle/>
          <a:p>
            <a:r>
              <a:rPr lang="zh-CN" altLang="en-US"/>
              <a:t>SELECT 用于从 DataSet/DataStream 中选择数据，用于筛选出某些列。</a:t>
            </a:r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SELECT * FROM Table；// 取出表中的所有列</a:t>
            </a:r>
          </a:p>
          <a:p>
            <a:r>
              <a:rPr lang="zh-CN" altLang="en-US"/>
              <a:t>SELECT name，age FROM Table；// 取出表中 name 和 age 两列</a:t>
            </a:r>
          </a:p>
          <a:p>
            <a:r>
              <a:rPr lang="zh-CN" altLang="en-US"/>
              <a:t>与此同时 SELECT 语句中可以使用函数和别名，例如我们上面提到的 WordCount 中：</a:t>
            </a:r>
          </a:p>
          <a:p>
            <a:r>
              <a:rPr lang="zh-CN" altLang="en-US"/>
              <a:t>SELECT word, COUNT(word) FROM table GROUP BY word;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21385"/>
            <a:ext cx="10699115" cy="4954270"/>
          </a:xfrm>
        </p:spPr>
        <p:txBody>
          <a:bodyPr/>
          <a:lstStyle/>
          <a:p>
            <a:r>
              <a:rPr lang="zh-CN" altLang="en-US"/>
              <a:t>WHERE 用于从数据集/流中过滤数据，与 SELECT 一起使用，用于根据某些条件对关系做水平分割，即选择符合条件的记录。</a:t>
            </a:r>
          </a:p>
          <a:p>
            <a:endParaRPr lang="zh-CN" altLang="en-US"/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SELECT name，age FROM Table where name LIKE ‘% 小明 %’；</a:t>
            </a:r>
          </a:p>
          <a:p>
            <a:r>
              <a:rPr lang="zh-CN" altLang="en-US"/>
              <a:t>SELECT * FROM Table WHERE age = 20；</a:t>
            </a:r>
          </a:p>
          <a:p>
            <a:r>
              <a:rPr lang="zh-CN" altLang="en-US"/>
              <a:t>WHERE 是从原数据中进行过滤，那么在 WHERE 条件中，Flink SQL 同样支持 =、&lt;、&gt;、&lt;&gt;、&gt;=、&lt;=，以及 AND、OR 等表达式的组合，最终满足过滤条件的数据会被选择出来。并且 WHERE 可以结合 IN、NOT IN 联合使用。举个例子：</a:t>
            </a:r>
          </a:p>
          <a:p>
            <a:r>
              <a:rPr lang="zh-CN" altLang="en-US"/>
              <a:t>SELECT name, age</a:t>
            </a:r>
          </a:p>
          <a:p>
            <a:r>
              <a:rPr lang="zh-CN" altLang="en-US"/>
              <a:t>FROM Table</a:t>
            </a:r>
          </a:p>
          <a:p>
            <a:r>
              <a:rPr lang="zh-CN" altLang="en-US"/>
              <a:t>WHERE name IN (SELECT name FROM Table2)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DISTINCT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71855"/>
            <a:ext cx="10699115" cy="5003800"/>
          </a:xfrm>
        </p:spPr>
        <p:txBody>
          <a:bodyPr/>
          <a:lstStyle/>
          <a:p>
            <a:r>
              <a:rPr lang="zh-CN" altLang="en-US"/>
              <a:t>DISTINCT 用于从数据集/流中去重根据 SELECT 的结果进行去重。</a:t>
            </a:r>
          </a:p>
          <a:p>
            <a:endParaRPr lang="zh-CN" altLang="en-US"/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SELECT DISTINCT name FROM Table;</a:t>
            </a:r>
          </a:p>
          <a:p>
            <a:r>
              <a:rPr lang="zh-CN" altLang="en-US"/>
              <a:t>对于流式查询，计算查询结果所需的 State 可能会无限增长，用户需要自己控制查询的状态范围，以防止状态过大。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GROUP BY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GROUP BY 是对数据进行分组操作。例如我们需要计算成绩明细表中，每个学生的总分。</a:t>
            </a:r>
          </a:p>
          <a:p>
            <a:endParaRPr lang="zh-CN" altLang="en-US"/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SELECT name, SUM(score) as TotalScore FROM Table GROUP BY name;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UNION 和 UNION ALL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11860"/>
            <a:ext cx="10699115" cy="4963795"/>
          </a:xfrm>
        </p:spPr>
        <p:txBody>
          <a:bodyPr/>
          <a:lstStyle/>
          <a:p>
            <a:r>
              <a:rPr lang="zh-CN" altLang="en-US"/>
              <a:t>UNION 用于将两个结果集合并起来，要求两个结果集字段完全一致，包括字段类型、字段顺序。</a:t>
            </a:r>
          </a:p>
          <a:p>
            <a:r>
              <a:rPr lang="zh-CN" altLang="en-US"/>
              <a:t>不同于 UNION ALL 的是，UNION 会对结果数据去重。</a:t>
            </a:r>
          </a:p>
          <a:p>
            <a:endParaRPr lang="zh-CN" altLang="en-US"/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SELECT * FROM T1 UNION (ALL) SELECT * FROM T2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为什么需要Table API &amp; SQL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125" y="1332230"/>
            <a:ext cx="10699115" cy="936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Table API &amp; SQL的特点</a:t>
            </a:r>
          </a:p>
          <a:p>
            <a:r>
              <a:rPr lang="zh-CN" altLang="en-US"/>
              <a:t>Flink之所以选择将 Table API &amp; SQL 作为未来的核心 API，是因为其具有一些非常重要的特点：</a:t>
            </a: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25" y="2268855"/>
            <a:ext cx="7158373" cy="422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JOIN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20750"/>
            <a:ext cx="10699115" cy="4954905"/>
          </a:xfrm>
        </p:spPr>
        <p:txBody>
          <a:bodyPr/>
          <a:lstStyle/>
          <a:p>
            <a:r>
              <a:rPr lang="zh-CN" altLang="en-US"/>
              <a:t>JOIN 用于把来自两个表的数据联合起来形成结果表，Flink 支持的 JOIN 类型包括：</a:t>
            </a:r>
          </a:p>
          <a:p>
            <a:endParaRPr lang="zh-CN" altLang="en-US"/>
          </a:p>
          <a:p>
            <a:r>
              <a:rPr lang="zh-CN" altLang="en-US"/>
              <a:t>JOIN - INNER JOIN</a:t>
            </a:r>
          </a:p>
          <a:p>
            <a:r>
              <a:rPr lang="zh-CN" altLang="en-US"/>
              <a:t>LEFT JOIN - LEFT OUTER JOIN</a:t>
            </a:r>
          </a:p>
          <a:p>
            <a:r>
              <a:rPr lang="zh-CN" altLang="en-US"/>
              <a:t>RIGHT JOIN - RIGHT OUTER JOIN</a:t>
            </a:r>
          </a:p>
          <a:p>
            <a:r>
              <a:rPr lang="zh-CN" altLang="en-US"/>
              <a:t>FULL JOIN - FULL OUTER JOIN</a:t>
            </a:r>
          </a:p>
          <a:p>
            <a:r>
              <a:rPr lang="zh-CN" altLang="en-US"/>
              <a:t>这里的 JOIN 的语义和我们在关系型数据库中使用的 JOIN 语义一致。</a:t>
            </a:r>
          </a:p>
          <a:p>
            <a:r>
              <a:rPr lang="zh-CN" altLang="en-US"/>
              <a:t>示例：</a:t>
            </a:r>
          </a:p>
          <a:p>
            <a:r>
              <a:rPr lang="zh-CN" altLang="en-US"/>
              <a:t>JOIN(将订单表数据和商品表进行关联)</a:t>
            </a:r>
          </a:p>
          <a:p>
            <a:r>
              <a:rPr lang="zh-CN" altLang="en-US"/>
              <a:t>SELECT * FROM Orders INNER JOIN Product ON Orders.productId = Product.id</a:t>
            </a:r>
          </a:p>
          <a:p>
            <a:r>
              <a:rPr lang="zh-CN" altLang="en-US"/>
              <a:t>LEFT JOIN 与 JOIN 的区别是当右表没有与左边相 JOIN 的数据时候，右边对应的字段补 NULL 输出，RIGHT JOIN 相当于 LEFT JOIN 左右两个表交互一下位置。FULL JOIN 相当于 RIGHT JOIN 和 LEFT JOIN 之后进行 UNION ALL 操作。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Group 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125" y="930910"/>
            <a:ext cx="10699115" cy="5346065"/>
          </a:xfrm>
        </p:spPr>
        <p:txBody>
          <a:bodyPr/>
          <a:lstStyle/>
          <a:p>
            <a:r>
              <a:rPr lang="zh-CN" altLang="en-US"/>
              <a:t>根据窗口数据划分的不同，目前 Apache Flink 有如下 3 种 Bounded Window：</a:t>
            </a:r>
          </a:p>
          <a:p>
            <a:r>
              <a:rPr lang="zh-CN" altLang="en-US"/>
              <a:t>Tumble，滚动窗口，窗口数据有固定的大小，窗口数据无叠加；</a:t>
            </a:r>
          </a:p>
          <a:p>
            <a:r>
              <a:rPr lang="zh-CN" altLang="en-US"/>
              <a:t>Hop，滑动窗口，窗口数据有固定大小，并且有固定的窗口重建频率，窗口数据有叠加；</a:t>
            </a:r>
          </a:p>
          <a:p>
            <a:r>
              <a:rPr lang="zh-CN" altLang="en-US"/>
              <a:t>Session，会话窗口，窗口数据没有固定的大小，根据窗口数据活跃程度划分窗口，窗口数据无叠加。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Group Window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Tumble 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86410"/>
          </a:xfrm>
        </p:spPr>
        <p:txBody>
          <a:bodyPr/>
          <a:lstStyle/>
          <a:p>
            <a:r>
              <a:rPr lang="zh-CN" altLang="en-US"/>
              <a:t>Tumble 滚动窗口有固定大小，窗口数据不重叠，具体语义如下：</a:t>
            </a:r>
          </a:p>
        </p:txBody>
      </p:sp>
      <p:pic>
        <p:nvPicPr>
          <p:cNvPr id="54" name="图片 16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65" y="2142490"/>
            <a:ext cx="5964555" cy="3744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Tumble 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Tumble 滚动窗口对应的语法如下：</a:t>
            </a:r>
          </a:p>
          <a:p>
            <a:r>
              <a:rPr lang="zh-CN" altLang="en-US"/>
              <a:t>SELECT </a:t>
            </a:r>
          </a:p>
          <a:p>
            <a:r>
              <a:rPr lang="zh-CN" altLang="en-US"/>
              <a:t>    [gk],</a:t>
            </a:r>
          </a:p>
          <a:p>
            <a:r>
              <a:rPr lang="zh-CN" altLang="en-US"/>
              <a:t>    [TUMBLE_START(timeCol, size)], </a:t>
            </a:r>
          </a:p>
          <a:p>
            <a:r>
              <a:rPr lang="zh-CN" altLang="en-US"/>
              <a:t>    [TUMBLE_END(timeCol, size)], </a:t>
            </a:r>
          </a:p>
          <a:p>
            <a:r>
              <a:rPr lang="zh-CN" altLang="en-US"/>
              <a:t>    agg1(col1), </a:t>
            </a:r>
          </a:p>
          <a:p>
            <a:r>
              <a:rPr lang="zh-CN" altLang="en-US"/>
              <a:t>    ... </a:t>
            </a:r>
          </a:p>
          <a:p>
            <a:r>
              <a:rPr lang="zh-CN" altLang="en-US"/>
              <a:t>    aggn(colN)</a:t>
            </a:r>
          </a:p>
          <a:p>
            <a:r>
              <a:rPr lang="zh-CN" altLang="en-US"/>
              <a:t>FROM Tab1</a:t>
            </a:r>
          </a:p>
          <a:p>
            <a:r>
              <a:rPr lang="zh-CN" altLang="en-US"/>
              <a:t>GROUP BY [gk], TUMBLE(timeCol, size)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Tumble Window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其中：</a:t>
            </a:r>
          </a:p>
          <a:p>
            <a:r>
              <a:rPr lang="zh-CN" altLang="en-US"/>
              <a:t>[gk] 决定了是否需要按照字段进行聚合；</a:t>
            </a:r>
          </a:p>
          <a:p>
            <a:r>
              <a:rPr lang="zh-CN" altLang="en-US"/>
              <a:t>TUMBLE_START 代表窗口开始时间；</a:t>
            </a:r>
          </a:p>
          <a:p>
            <a:r>
              <a:rPr lang="zh-CN" altLang="en-US"/>
              <a:t>TUMBLE_END 代表窗口结束时间；</a:t>
            </a:r>
          </a:p>
          <a:p>
            <a:r>
              <a:rPr lang="zh-CN" altLang="en-US"/>
              <a:t>timeCol 是流表中表示时间字段；</a:t>
            </a:r>
          </a:p>
          <a:p>
            <a:r>
              <a:rPr lang="zh-CN" altLang="en-US"/>
              <a:t>size 表示窗口的大小，如 秒、分钟、小时、天。</a:t>
            </a:r>
          </a:p>
          <a:p>
            <a:r>
              <a:rPr lang="zh-CN" altLang="en-US"/>
              <a:t>举个例子，假如我们要计算每个人每天的订单量，按照 user 进行聚合分组：</a:t>
            </a:r>
          </a:p>
          <a:p>
            <a:r>
              <a:rPr lang="zh-CN" altLang="en-US"/>
              <a:t>SELECT user, TUMBLE_START(rowtime, INTERVAL ‘1’ DAY) as wStart, SUM(amount) </a:t>
            </a:r>
          </a:p>
          <a:p>
            <a:r>
              <a:rPr lang="zh-CN" altLang="en-US"/>
              <a:t>FROM Orders </a:t>
            </a:r>
          </a:p>
          <a:p>
            <a:r>
              <a:rPr lang="zh-CN" altLang="en-US"/>
              <a:t>GROUP BY TUMBLE(rowtime, INTERVAL ‘1’ DAY), user;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Hop 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39470"/>
          </a:xfrm>
        </p:spPr>
        <p:txBody>
          <a:bodyPr/>
          <a:lstStyle/>
          <a:p>
            <a:r>
              <a:rPr lang="zh-CN" altLang="en-US"/>
              <a:t>Hop 滑动窗口和滚动窗口类似，窗口有固定的 size，与滚动窗口不同的是滑动窗口可以通过 slide 参数控制滑动窗口的新建频率。因此当 slide 值小于窗口 size 的值的时候多个滑动窗口会重叠，具体语义如下：</a:t>
            </a:r>
          </a:p>
        </p:txBody>
      </p:sp>
      <p:pic>
        <p:nvPicPr>
          <p:cNvPr id="59" name="图片 1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2495550"/>
            <a:ext cx="6300470" cy="391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Hop Window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Hop 滑动窗口对应语法如下：</a:t>
            </a:r>
          </a:p>
          <a:p>
            <a:r>
              <a:rPr lang="zh-CN" altLang="en-US"/>
              <a:t>SELECT </a:t>
            </a:r>
          </a:p>
          <a:p>
            <a:r>
              <a:rPr lang="zh-CN" altLang="en-US"/>
              <a:t>    [gk], </a:t>
            </a:r>
          </a:p>
          <a:p>
            <a:r>
              <a:rPr lang="zh-CN" altLang="en-US"/>
              <a:t>    [HOP_START(timeCol, slide, size)] ,  </a:t>
            </a:r>
          </a:p>
          <a:p>
            <a:r>
              <a:rPr lang="zh-CN" altLang="en-US"/>
              <a:t>    [HOP_END(timeCol, slide, size)],</a:t>
            </a:r>
          </a:p>
          <a:p>
            <a:r>
              <a:rPr lang="zh-CN" altLang="en-US"/>
              <a:t>    agg1(col1), </a:t>
            </a:r>
          </a:p>
          <a:p>
            <a:r>
              <a:rPr lang="zh-CN" altLang="en-US"/>
              <a:t>    ... </a:t>
            </a:r>
          </a:p>
          <a:p>
            <a:r>
              <a:rPr lang="zh-CN" altLang="en-US"/>
              <a:t>    aggN(colN) </a:t>
            </a:r>
          </a:p>
          <a:p>
            <a:r>
              <a:rPr lang="zh-CN" altLang="en-US"/>
              <a:t>FROM Tab1</a:t>
            </a:r>
          </a:p>
          <a:p>
            <a:r>
              <a:rPr lang="zh-CN" altLang="en-US"/>
              <a:t>GROUP BY [gk], HOP(timeCol, slide, size)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125" y="1441450"/>
            <a:ext cx="10699115" cy="4993005"/>
          </a:xfrm>
        </p:spPr>
        <p:txBody>
          <a:bodyPr/>
          <a:lstStyle/>
          <a:p>
            <a:r>
              <a:rPr lang="zh-CN" altLang="en-US"/>
              <a:t>每次字段的意思和 Tumble 窗口类似：</a:t>
            </a:r>
          </a:p>
          <a:p>
            <a:r>
              <a:rPr lang="zh-CN" altLang="en-US"/>
              <a:t>[gk] 决定了是否需要按照字段进行聚合；</a:t>
            </a:r>
          </a:p>
          <a:p>
            <a:r>
              <a:rPr lang="zh-CN" altLang="en-US"/>
              <a:t>HOP_START 表示窗口开始时间；</a:t>
            </a:r>
          </a:p>
          <a:p>
            <a:r>
              <a:rPr lang="zh-CN" altLang="en-US"/>
              <a:t>HOP_END 表示窗口结束时间；</a:t>
            </a:r>
          </a:p>
          <a:p>
            <a:r>
              <a:rPr lang="zh-CN" altLang="en-US"/>
              <a:t>timeCol 表示流表中表示时间字段；</a:t>
            </a:r>
          </a:p>
          <a:p>
            <a:r>
              <a:rPr lang="zh-CN" altLang="en-US"/>
              <a:t>slide 表示每次窗口滑动的大小；</a:t>
            </a:r>
          </a:p>
          <a:p>
            <a:r>
              <a:rPr lang="zh-CN" altLang="en-US"/>
              <a:t>size 表示整个窗口的大小，如 秒、分钟、小时、天。</a:t>
            </a:r>
          </a:p>
          <a:p>
            <a:endParaRPr lang="zh-CN" altLang="en-US"/>
          </a:p>
          <a:p>
            <a:r>
              <a:rPr lang="zh-CN" altLang="en-US"/>
              <a:t>举例说明，我们要每过一小时计算一次过去 24 小时内每个商品的销量：</a:t>
            </a:r>
          </a:p>
          <a:p>
            <a:r>
              <a:rPr lang="zh-CN" altLang="en-US"/>
              <a:t>SELECT product, SUM(amount) </a:t>
            </a:r>
          </a:p>
          <a:p>
            <a:r>
              <a:rPr lang="zh-CN" altLang="en-US"/>
              <a:t>FROM Orders </a:t>
            </a:r>
          </a:p>
          <a:p>
            <a:r>
              <a:rPr lang="zh-CN" altLang="en-US"/>
              <a:t>GROUP BY product,HOP(rowtime, INTERVAL '1' HOUR, INTERVAL '1' DAY)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710880" y="86261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Hop Window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Session 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39470"/>
          </a:xfrm>
        </p:spPr>
        <p:txBody>
          <a:bodyPr/>
          <a:lstStyle/>
          <a:p>
            <a:r>
              <a:rPr lang="zh-CN" altLang="en-US"/>
              <a:t>会话时间窗口没有固定的持续时间，但它们的界限由 interval 不活动时间定义，即如果在定义的间隙期间没有出现事件，则会话窗口关闭。</a:t>
            </a:r>
          </a:p>
        </p:txBody>
      </p:sp>
      <p:pic>
        <p:nvPicPr>
          <p:cNvPr id="61" name="图片 1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85" y="2602865"/>
            <a:ext cx="6377940" cy="3725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Session Window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Session 会话窗口对应语法如下：</a:t>
            </a:r>
          </a:p>
          <a:p>
            <a:r>
              <a:rPr lang="zh-CN" altLang="en-US"/>
              <a:t>SELECT </a:t>
            </a:r>
          </a:p>
          <a:p>
            <a:r>
              <a:rPr lang="zh-CN" altLang="en-US"/>
              <a:t>    [gk], </a:t>
            </a:r>
          </a:p>
          <a:p>
            <a:r>
              <a:rPr lang="zh-CN" altLang="en-US"/>
              <a:t>    SESSION_START(timeCol, gap) AS winStart,  </a:t>
            </a:r>
          </a:p>
          <a:p>
            <a:r>
              <a:rPr lang="zh-CN" altLang="en-US"/>
              <a:t>    SESSION_END(timeCol, gap) AS winEnd,</a:t>
            </a:r>
          </a:p>
          <a:p>
            <a:r>
              <a:rPr lang="zh-CN" altLang="en-US"/>
              <a:t>    agg1(col1),</a:t>
            </a:r>
          </a:p>
          <a:p>
            <a:r>
              <a:rPr lang="zh-CN" altLang="en-US"/>
              <a:t>     ... </a:t>
            </a:r>
          </a:p>
          <a:p>
            <a:r>
              <a:rPr lang="zh-CN" altLang="en-US"/>
              <a:t>    aggn(colN)</a:t>
            </a:r>
          </a:p>
          <a:p>
            <a:r>
              <a:rPr lang="zh-CN" altLang="en-US"/>
              <a:t>FROM Tab1</a:t>
            </a:r>
          </a:p>
          <a:p>
            <a:r>
              <a:rPr lang="zh-CN" altLang="en-US"/>
              <a:t>GROUP BY [gk], SESSION(timeCol, gap)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Table API&amp; SQL发展历程</a:t>
            </a:r>
          </a:p>
        </p:txBody>
      </p:sp>
      <p:pic>
        <p:nvPicPr>
          <p:cNvPr id="34" name="图片 8" descr="TB1psjafxD1gK0jSZFyXXciOVXa-960-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52" y="1301024"/>
            <a:ext cx="8852807" cy="499087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52531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Group Window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Session Window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[gk] 决定了是否需要按照字段进行聚合；</a:t>
            </a:r>
          </a:p>
          <a:p>
            <a:r>
              <a:rPr lang="zh-CN" altLang="en-US"/>
              <a:t>SESSION_START 表示窗口开始时间；</a:t>
            </a:r>
          </a:p>
          <a:p>
            <a:r>
              <a:rPr lang="zh-CN" altLang="en-US"/>
              <a:t>SESSION_END 表示窗口结束时间；</a:t>
            </a:r>
          </a:p>
          <a:p>
            <a:r>
              <a:rPr lang="zh-CN" altLang="en-US"/>
              <a:t>timeCol 表示流表中表示时间字段；</a:t>
            </a:r>
          </a:p>
          <a:p>
            <a:r>
              <a:rPr lang="zh-CN" altLang="en-US"/>
              <a:t>gap 表示窗口数据非活跃周期的时长。</a:t>
            </a:r>
          </a:p>
          <a:p>
            <a:endParaRPr lang="zh-CN" altLang="en-US"/>
          </a:p>
          <a:p>
            <a:r>
              <a:rPr lang="zh-CN" altLang="en-US"/>
              <a:t>例如，我们需要计算每个用户访问时间 12 小时内的订单量：</a:t>
            </a:r>
          </a:p>
          <a:p>
            <a:r>
              <a:rPr lang="zh-CN" altLang="en-US"/>
              <a:t>SELECT user, SESSION_START(rowtime, INTERVAL ‘12’ HOUR) AS sStart, SESSION_ROWTIME(rowtime, INTERVAL ‘12’ HOUR) AS sEnd, SUM(amount) </a:t>
            </a:r>
          </a:p>
          <a:p>
            <a:r>
              <a:rPr lang="zh-CN" altLang="en-US"/>
              <a:t>FROM Orders </a:t>
            </a:r>
          </a:p>
          <a:p>
            <a:r>
              <a:rPr lang="zh-CN" altLang="en-US"/>
              <a:t>GROUP BY SESSION(rowtime, INTERVAL ‘12’ HOUR), user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安装部署</a:t>
            </a:r>
            <a:r>
              <a:rPr lang="en-US" altLang="zh-CN" dirty="0"/>
              <a:t>flink</a:t>
            </a:r>
          </a:p>
          <a:p>
            <a:r>
              <a:rPr lang="en-US" altLang="zh-CN" dirty="0"/>
              <a:t>flink </a:t>
            </a:r>
            <a:r>
              <a:rPr lang="zh-CN" altLang="en-US" dirty="0"/>
              <a:t>入门案例实现</a:t>
            </a:r>
          </a:p>
          <a:p>
            <a:r>
              <a:rPr lang="en-US" altLang="zh-CN" dirty="0"/>
              <a:t>flink </a:t>
            </a:r>
            <a:r>
              <a:rPr lang="zh-CN" altLang="en-US" dirty="0"/>
              <a:t>原理初探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flink-Table</a:t>
            </a:r>
            <a:r>
              <a:rPr b="0" dirty="0"/>
              <a:t>与</a:t>
            </a:r>
            <a:r>
              <a:rPr lang="en-US" altLang="zh-CN" b="0" dirty="0"/>
              <a:t>SQL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Table API&amp; SQL发展历程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760" y="1019175"/>
            <a:ext cx="10699115" cy="20148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架构升级</a:t>
            </a:r>
          </a:p>
          <a:p>
            <a:r>
              <a:rPr lang="zh-CN" altLang="en-US"/>
              <a:t>自 2015 年开始，阿里巴巴开始调研开源流计算引擎，最终决定基于 Flink 打造新一代计算引擎，针对 Flink 存在的不足进行优化和改进，并且在 2019 年初将最终代码开源，也就是Blink。Blink 在原来的 Flink 基础上最显著的一个贡献就是 Flink SQL 的实现。随着版本的不断更新，API 也出现了很多不兼容的地方。在 Flink 1.9 中，Table 模块迎来了核心架构的升级，引入了阿里巴巴Blink团队贡献的诸多功能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在Flink 1.9 之前，Flink API 层 一直分为DataStream API 和 DataSet API，Table API &amp; SQL 位于 DataStream API 和 DataSet API 之上。可以看处流处理和批处理有各自独立的api (流处理DataStream，批处理DataSet)。而且有不同的执行计划解析过程，codegen过程也完全不一样，完全没有流批一体的概念，面向用户不太友好。</a:t>
            </a:r>
          </a:p>
          <a:p>
            <a:r>
              <a:rPr lang="zh-CN" altLang="en-US"/>
              <a:t>在Flink1.9之后新的架构中，有两个查询处理器：Flink Query Processor，也称作Old Planner和Blink Query Processor，也称作Blink Planner。为了兼容老版本Table及SQL模块，插件化实现了Planner，Flink原有的Flink Planner不变，后期版本会被移除。新增加了Blink Planner，新的代码及特性会在Blink planner模块上实现。批或者流都是通过解析为Stream Transformation来实现的，不像Flink Planner，批是基于Dataset，流是基于DataStream。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Table API&amp; SQL发展历程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852725"/>
            <a:ext cx="10698800" cy="42195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查询处理器的选择 </a:t>
            </a:r>
          </a:p>
          <a:p>
            <a:r>
              <a:rPr lang="zh-CN" altLang="en-US"/>
              <a:t>查询处理器是 Planner 的具体实现，通过parser、optimizer、codegen(代码生成技术)等流程将 Table API &amp; SQL作业转换成 Flink Runtime 可识别的 Transformation DAG，最终由 Flink Runtime 进行作业的调度和执行。</a:t>
            </a:r>
          </a:p>
          <a:p>
            <a:r>
              <a:rPr lang="zh-CN" altLang="en-US"/>
              <a:t>Flink Query Processor查询处理器针对流计算和批处理作业有不同的分支处理，流计算作业底层的 API 是 DataStream API， 批处理作业底层的 API 是 DataSet API</a:t>
            </a:r>
          </a:p>
          <a:p>
            <a:r>
              <a:rPr lang="zh-CN" altLang="en-US"/>
              <a:t>Blink Query Processor查询处理器则实现流批作业接口的统一，底层的 API 都是Transformation，这就意味着我们和Dataset完全没有关系了</a:t>
            </a:r>
          </a:p>
          <a:p>
            <a:r>
              <a:rPr lang="zh-CN" altLang="en-US"/>
              <a:t>Flink1.11之后Blink Query Processor查询处理器已经是默认的了</a:t>
            </a:r>
          </a:p>
          <a:p>
            <a:r>
              <a:rPr lang="zh-CN" altLang="en-US"/>
              <a:t>https://ci.apache.org/projects/flink/flink-docs-release-1.12/dev/table/</a:t>
            </a: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4514215"/>
            <a:ext cx="920305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7044</Words>
  <Application>Microsoft Office PowerPoint</Application>
  <PresentationFormat>宽屏</PresentationFormat>
  <Paragraphs>637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72</vt:i4>
      </vt:variant>
    </vt:vector>
  </HeadingPairs>
  <TitlesOfParts>
    <vt:vector size="9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Flink-Table与SQL</vt:lpstr>
      <vt:lpstr>PowerPoint 演示文稿</vt:lpstr>
      <vt:lpstr>PowerPoint 演示文稿</vt:lpstr>
      <vt:lpstr>第一章 Table API &amp; SQL 介绍</vt:lpstr>
      <vt:lpstr>为什么需要Table API &amp; SQL</vt:lpstr>
      <vt:lpstr>为什么需要Table API &amp; SQL</vt:lpstr>
      <vt:lpstr>Table API&amp; SQL发展历程</vt:lpstr>
      <vt:lpstr>Table API&amp; SQL发展历程</vt:lpstr>
      <vt:lpstr>Table API&amp; SQL发展历程</vt:lpstr>
      <vt:lpstr>Table API&amp; SQL发展历程</vt:lpstr>
      <vt:lpstr>注意</vt:lpstr>
      <vt:lpstr>PowerPoint 演示文稿</vt:lpstr>
      <vt:lpstr>第二章 案例准备</vt:lpstr>
      <vt:lpstr>依赖</vt:lpstr>
      <vt:lpstr>依赖</vt:lpstr>
      <vt:lpstr>程序结构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第三章 案例准备</vt:lpstr>
      <vt:lpstr>案例1——需求</vt:lpstr>
      <vt:lpstr>案例1——代码实现</vt:lpstr>
      <vt:lpstr>案例2——需求</vt:lpstr>
      <vt:lpstr>案例2——代码实现-SQL</vt:lpstr>
      <vt:lpstr>案例2——代码实现-Table</vt:lpstr>
      <vt:lpstr>案例3——需求</vt:lpstr>
      <vt:lpstr>案例3——编程步骤</vt:lpstr>
      <vt:lpstr>案例3——代码实现-方式1</vt:lpstr>
      <vt:lpstr>案例3——代码实现-方式1</vt:lpstr>
      <vt:lpstr>案例3——代码实现-方式2</vt:lpstr>
      <vt:lpstr>案例4——需求</vt:lpstr>
      <vt:lpstr>案例4——代码实现</vt:lpstr>
      <vt:lpstr>第七章 总结-Flink-SQL常用算子</vt:lpstr>
      <vt:lpstr>SELECT</vt:lpstr>
      <vt:lpstr>WHERE</vt:lpstr>
      <vt:lpstr>DISTINCT</vt:lpstr>
      <vt:lpstr>GROUP BY</vt:lpstr>
      <vt:lpstr>UNION 和 UNION ALL</vt:lpstr>
      <vt:lpstr>JOIN</vt:lpstr>
      <vt:lpstr>Group Window</vt:lpstr>
      <vt:lpstr>Group Window</vt:lpstr>
      <vt:lpstr>Group Window</vt:lpstr>
      <vt:lpstr>Group Window</vt:lpstr>
      <vt:lpstr>Group Window</vt:lpstr>
      <vt:lpstr>Group Window</vt:lpstr>
      <vt:lpstr>Group Window</vt:lpstr>
      <vt:lpstr>Group Window</vt:lpstr>
      <vt:lpstr>Group Window</vt:lpstr>
      <vt:lpstr>Group Window</vt:lpstr>
      <vt:lpstr>flink-Table与SQL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caowei</cp:lastModifiedBy>
  <cp:revision>748</cp:revision>
  <dcterms:created xsi:type="dcterms:W3CDTF">2020-03-31T02:23:00Z</dcterms:created>
  <dcterms:modified xsi:type="dcterms:W3CDTF">2021-01-18T00:55:06Z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