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7" r:id="rId5"/>
    <p:sldMasterId id="2147483659" r:id="rId6"/>
    <p:sldMasterId id="2147483674" r:id="rId7"/>
    <p:sldMasterId id="2147483676" r:id="rId8"/>
  </p:sldMasterIdLst>
  <p:notesMasterIdLst>
    <p:notesMasterId r:id="rId36"/>
  </p:notesMasterIdLst>
  <p:handoutMasterIdLst>
    <p:handoutMasterId r:id="rId37"/>
  </p:handoutMasterIdLst>
  <p:sldIdLst>
    <p:sldId id="462" r:id="rId9"/>
    <p:sldId id="463" r:id="rId10"/>
    <p:sldId id="464" r:id="rId11"/>
    <p:sldId id="465" r:id="rId12"/>
    <p:sldId id="577" r:id="rId13"/>
    <p:sldId id="715" r:id="rId14"/>
    <p:sldId id="716" r:id="rId15"/>
    <p:sldId id="717" r:id="rId16"/>
    <p:sldId id="718" r:id="rId17"/>
    <p:sldId id="720" r:id="rId18"/>
    <p:sldId id="722" r:id="rId19"/>
    <p:sldId id="723" r:id="rId20"/>
    <p:sldId id="724" r:id="rId21"/>
    <p:sldId id="725" r:id="rId22"/>
    <p:sldId id="726" r:id="rId23"/>
    <p:sldId id="738" r:id="rId24"/>
    <p:sldId id="728" r:id="rId25"/>
    <p:sldId id="729" r:id="rId26"/>
    <p:sldId id="730" r:id="rId27"/>
    <p:sldId id="731" r:id="rId28"/>
    <p:sldId id="732" r:id="rId29"/>
    <p:sldId id="733" r:id="rId30"/>
    <p:sldId id="734" r:id="rId31"/>
    <p:sldId id="735" r:id="rId32"/>
    <p:sldId id="736" r:id="rId33"/>
    <p:sldId id="737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5306" autoAdjust="0"/>
  </p:normalViewPr>
  <p:slideViewPr>
    <p:cSldViewPr snapToGrid="0">
      <p:cViewPr varScale="1">
        <p:scale>
          <a:sx n="110" d="100"/>
          <a:sy n="110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3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3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2688862"/>
            <a:ext cx="10541000" cy="1158875"/>
          </a:xfrm>
        </p:spPr>
        <p:txBody>
          <a:bodyPr/>
          <a:lstStyle/>
          <a:p>
            <a:r>
              <a:rPr kumimoji="1" lang="en-US" altLang="zh-CN" dirty="0"/>
              <a:t>Flink</a:t>
            </a:r>
            <a:r>
              <a:rPr kumimoji="1" lang="en-US" dirty="0"/>
              <a:t>-Action</a:t>
            </a:r>
            <a:r>
              <a:rPr kumimoji="1" lang="zh-CN" altLang="en-US" dirty="0"/>
              <a:t>综合练习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6FFC88-2687-446E-9E32-677862305CA1}"/>
              </a:ext>
            </a:extLst>
          </p:cNvPr>
          <p:cNvSpPr txBox="1"/>
          <p:nvPr/>
        </p:nvSpPr>
        <p:spPr>
          <a:xfrm>
            <a:off x="710880" y="881804"/>
            <a:ext cx="10530205" cy="535531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run(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&lt;Tuple2&lt;String, Double&gt;&gt;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while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随机生成分类和金额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index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.nextInt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categorys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//[0~length) ==&gt; [0~length-1]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category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[index];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获取的随机分类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price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.nextDouble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 *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nextDouble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生成的是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[0~1)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之间的随机数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,*100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之后表示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[0~100)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ctx.collect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(Tuple2.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category,price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Thread.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sleep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cancel()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5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6FFC88-2687-446E-9E32-677862305CA1}"/>
              </a:ext>
            </a:extLst>
          </p:cNvPr>
          <p:cNvSpPr txBox="1"/>
          <p:nvPr/>
        </p:nvSpPr>
        <p:spPr>
          <a:xfrm>
            <a:off x="710880" y="881804"/>
            <a:ext cx="10530205" cy="56323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static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PriceAggregate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implements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AggregateFunction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&lt;Tuple2&lt;String, Double&gt;, Double, Double&gt;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初始化累加器为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createAccumulator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//D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Double,L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long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add(Tuple2&lt;String, Double&gt; value, Double accumulator)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f1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accumulator;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getResult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(Double accumulator)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accumulator;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merge(Double a, Double b)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 + b;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3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6FFC88-2687-446E-9E32-677862305CA1}"/>
              </a:ext>
            </a:extLst>
          </p:cNvPr>
          <p:cNvSpPr txBox="1"/>
          <p:nvPr/>
        </p:nvSpPr>
        <p:spPr>
          <a:xfrm>
            <a:off x="710880" y="881804"/>
            <a:ext cx="10530205" cy="34163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/**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*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用于存储聚合的结果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@Data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@AllArgsConstructor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@NoArgsConstructor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static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分类名称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double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该分类总销售额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截止到当前时间的时间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本来应该是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EventTime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但是我们这里简化了直接用当前系统时间即可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3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6FFC88-2687-446E-9E32-677862305CA1}"/>
              </a:ext>
            </a:extLst>
          </p:cNvPr>
          <p:cNvSpPr txBox="1"/>
          <p:nvPr/>
        </p:nvSpPr>
        <p:spPr>
          <a:xfrm>
            <a:off x="710880" y="881804"/>
            <a:ext cx="10530205" cy="59093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static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WindowResult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implements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WindowFunction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&lt;Double,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Tuple,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TimeWindow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定义一个时间格式化工具用来将当前时间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双十一那天订单的时间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格式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SimpleDateFormat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SimpleDateFormat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-MM-dd 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HH:mm:ss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apply(Tuple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tuple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TimeWindow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window,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Iterable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&lt;Double&gt; input, Collector&lt;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out)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String category = ((Tuple1&lt;String&gt;) tuple).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Double price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input.iterator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().next();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为了后面项目铺垫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使用一下用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来表示精确的小数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(price);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setScale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设置精度保留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位小数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roundPrice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bigDecimal.setScale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BigDecimal.</a:t>
            </a:r>
            <a:r>
              <a:rPr lang="en-US" altLang="zh-CN" sz="18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ROUND_HALF_UP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doubleValue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四舍五入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long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String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df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.format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(category,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roundPrice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out.collect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4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6FFC88-2687-446E-9E32-677862305CA1}"/>
              </a:ext>
            </a:extLst>
          </p:cNvPr>
          <p:cNvSpPr txBox="1"/>
          <p:nvPr/>
        </p:nvSpPr>
        <p:spPr>
          <a:xfrm>
            <a:off x="710880" y="682627"/>
            <a:ext cx="10530205" cy="67403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process(Tuple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tuple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Context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Iterable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elements, Collector&lt;Object&gt; out)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String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((Tuple1&lt;String&gt;)tuple).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Queue&lt;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queue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PriorityQueue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&lt;&gt;(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初识容量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(c1, c2) -&gt; c1.getTotalPrice() &gt;= c2.getTotalPrice() ?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-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;D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ouble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roundPrice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Iterator&lt;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iterator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elements.iterator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element : elements)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price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element.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某个分类的总销售额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+= price;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roundPrice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bigDecimal.setScale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BigDecimal.</a:t>
            </a:r>
            <a:r>
              <a:rPr lang="en-US" altLang="zh-CN" sz="18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ROUND_HALF_UP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doubleValue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四舍五入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queue.size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 &lt;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{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小顶堆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size&lt;3,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说明数不够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直接放入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queue.add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(element);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}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{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top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queue.peek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element.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top.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){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queue.poll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移除顶上的元素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queue.add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(element);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……..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9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673101-BB67-4966-9E5F-81F8400E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3" y="1356442"/>
            <a:ext cx="7792489" cy="195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05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133315" y="2768283"/>
            <a:ext cx="705868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第二章 </a:t>
            </a:r>
            <a:r>
              <a:rPr lang="en-US" altLang="zh-CN"/>
              <a:t>Flink</a:t>
            </a:r>
            <a:r>
              <a:rPr lang="zh-CN" altLang="en-US"/>
              <a:t>实现订单自动好评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73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需求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D37239-7DF1-4BC4-93A2-6407B389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27" y="802647"/>
            <a:ext cx="5369287" cy="19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273D86-D79E-4639-8B46-47D5D4D4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01" y="2836975"/>
            <a:ext cx="2984356" cy="32183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0B6207-1592-40BC-AFB2-0E549CB829FD}"/>
              </a:ext>
            </a:extLst>
          </p:cNvPr>
          <p:cNvSpPr txBox="1"/>
          <p:nvPr/>
        </p:nvSpPr>
        <p:spPr>
          <a:xfrm>
            <a:off x="1006821" y="5977640"/>
            <a:ext cx="10178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在电商领域会有这么一个场景，如果用户买了商品，在订单完成之后，一定时间之内没有做出评价，系统自动给与五星好评，我们今天主要使用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Flink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的定时器来简单实现这一功能。</a:t>
            </a:r>
          </a:p>
        </p:txBody>
      </p:sp>
    </p:spTree>
    <p:extLst>
      <p:ext uri="{BB962C8B-B14F-4D97-AF65-F5344CB8AC3E}">
        <p14:creationId xmlns:p14="http://schemas.microsoft.com/office/powerpoint/2010/main" val="218899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000825"/>
            <a:ext cx="10699115" cy="936625"/>
          </a:xfrm>
        </p:spPr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source</a:t>
            </a:r>
            <a:r>
              <a:rPr lang="zh-CN" altLang="en-US" dirty="0"/>
              <a:t>模拟生成一些订单数据。在这里，我们生了一个最简单的二元组</a:t>
            </a:r>
            <a:r>
              <a:rPr lang="en-US" altLang="zh-CN" dirty="0"/>
              <a:t>Tuple3,</a:t>
            </a:r>
            <a:r>
              <a:rPr lang="zh-CN" altLang="en-US" dirty="0"/>
              <a:t>包含用户</a:t>
            </a:r>
            <a:r>
              <a:rPr lang="en-US" altLang="zh-CN" dirty="0"/>
              <a:t>id,</a:t>
            </a:r>
            <a:r>
              <a:rPr lang="zh-CN" altLang="en-US" dirty="0"/>
              <a:t>订单</a:t>
            </a:r>
            <a:r>
              <a:rPr lang="en-US" altLang="zh-CN" dirty="0"/>
              <a:t>id</a:t>
            </a:r>
            <a:r>
              <a:rPr lang="zh-CN" altLang="en-US" dirty="0"/>
              <a:t>和订单完成时间三个字段。</a:t>
            </a:r>
          </a:p>
          <a:p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64490" y="1937450"/>
            <a:ext cx="10530205" cy="48526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static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MySource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implements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&lt;Tuple3&lt;String, String, Long&gt;&gt;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run(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&lt;Tuple3&lt;String, String, Long&gt;&gt;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Random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while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String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userId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random.nextInt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String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UUID.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randomUUID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long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ctx.collect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(Tuple3.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userId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Thread.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sleep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………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9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编码步骤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854644"/>
            <a:ext cx="10530205" cy="56861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env</a:t>
            </a:r>
          </a:p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source</a:t>
            </a:r>
          </a:p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transformation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设置经过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毫秒用户未对订单做出评价，自动给与好评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为了演示方便，设置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5s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的时间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long interval = 5000L;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分组后使用自定义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KeyedProcessFunction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完成定时判断超时订单并自动好评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dataStream.keyBy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(0).process(new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TimerProcessFuntion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(interval));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3.1 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类型的状态，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是订单号，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是订单完成时间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 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MapStateDescriptor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&lt;String, Long&gt;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new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MapStateDescriptor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&lt;&gt;("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",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String.class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Long.class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getRuntimeContext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getMapState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326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1420" y="807085"/>
            <a:ext cx="5973445" cy="4728845"/>
          </a:xfrm>
        </p:spPr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模拟双十一实时大屏统计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实现订单自动好评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编码步骤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963286"/>
            <a:ext cx="10530205" cy="290848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注册定时器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mapState.put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(value.f0, value.f1);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ctx.timerService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registerProcessingTimeTimer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(value.f1 + interval);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3.4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定时器被触发时执行并输出结果</a:t>
            </a:r>
          </a:p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4. sink</a:t>
            </a:r>
          </a:p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5. execute</a:t>
            </a:r>
          </a:p>
        </p:txBody>
      </p:sp>
    </p:spTree>
    <p:extLst>
      <p:ext uri="{BB962C8B-B14F-4D97-AF65-F5344CB8AC3E}">
        <p14:creationId xmlns:p14="http://schemas.microsoft.com/office/powerpoint/2010/main" val="10553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827484"/>
            <a:ext cx="10530205" cy="59093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static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MySource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implements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&lt;Tuple3&lt;String, String, Long&gt;&gt;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run(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&lt;Tuple3&lt;String, String, Long&gt;&gt;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Random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while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String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userId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random.nextInt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String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UUID.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randomUUID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long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ctx.collect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(Tuple3.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userId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Thread.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sleep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cancel()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3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827484"/>
            <a:ext cx="10530205" cy="535531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static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TimerProcessFuntion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extends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KeyedProcessFunction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&lt;Tuple, Tuple3&lt;String, String, Long&gt;, Object&gt;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long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TimerProcessFuntion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long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interval;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传过来的是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5000ms/5s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&lt;String, Long&gt;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//3.2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open(Configuration parameters)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创建状态描述器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MapStateDescriptor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&lt;String, Long&gt;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MapStateDescriptor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&lt;&gt;(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String.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Long.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根据状态描述器初始化状态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getRuntimeContext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getMapState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mapStateDesc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2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827484"/>
            <a:ext cx="10530205" cy="31393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//3.3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注册定时器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处理每一个订单并设置定时器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(Tuple3&lt;String, String, Long&gt; value, Context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Collector&lt;Object&gt; out)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.put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(value.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value.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如一个订单进来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:&lt;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订单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id, 2020-10-10 12:00:00&gt;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那么该订单应该在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12:00:00 + 5s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的时候超时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!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在订单进来的时候设置一个定时器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在订单时间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interval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的时候触发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!!!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ctx.timerService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registerProcessingTimeTimer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(value.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f2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9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827484"/>
            <a:ext cx="10530205" cy="56323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//3.4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定时器被触发时执行并输出结果并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onTimer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long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timestamp,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OnTimerContext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Collector&lt;Object&gt; out)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Iterator&lt;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Map.Entry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&lt;String, Long&gt;&gt; iterator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mapState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.iterator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while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iterator.hasNext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Map.Entry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&lt;String, Long&gt; entry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iterator.next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String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entry.getKey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调用订单系统查询是否已经评价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isEvaluation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(result) {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已评价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800" b="1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订单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"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")</a:t>
            </a:r>
            <a:r>
              <a:rPr lang="zh-CN" altLang="en-US" sz="1800" b="1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800" b="1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毫秒时间内已经评价，不做处理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}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else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未评价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800" b="1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订单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"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")</a:t>
            </a:r>
            <a:r>
              <a:rPr lang="zh-CN" altLang="en-US" sz="1800" b="1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interval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800" b="1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毫秒时间内未评价，系统自动给了默认好评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iterator.remove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98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827484"/>
            <a:ext cx="10530205" cy="147732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在生产环境下，可以去查询相关的订单系统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isEvaluation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(String key)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key.hashCode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 %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随机返回订单是否已评价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60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2B46F-DFDF-4469-A21A-EA5DD36E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74" y="1139052"/>
            <a:ext cx="8095183" cy="2289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985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31398" y="1096645"/>
            <a:ext cx="6298881" cy="4855845"/>
          </a:xfrm>
        </p:spPr>
        <p:txBody>
          <a:bodyPr/>
          <a:lstStyle/>
          <a:p>
            <a:pPr marL="342900" lvl="0" indent="-3429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"/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掌握使用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实现模拟双十一实时大屏统计</a:t>
            </a:r>
          </a:p>
          <a:p>
            <a:pPr marL="342900" lvl="0" indent="-3429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"/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掌握使用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实现订单自动好评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133315" y="2768283"/>
            <a:ext cx="7058685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 </a:t>
            </a:r>
            <a:r>
              <a:rPr lang="en-US" altLang="zh-CN" dirty="0" err="1"/>
              <a:t>Flink</a:t>
            </a:r>
            <a:r>
              <a:rPr lang="zh-CN" altLang="en-US" dirty="0"/>
              <a:t>模拟双十一实时大屏统计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需求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14687" y="3573592"/>
            <a:ext cx="10078720" cy="32586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在大数据的实时处理中，实时的大屏展示已经成了一个很重要的展示项，比如最有名的双十一大屏实时销售总价展示。除了这个，还有一些其他场景的应用，比如我们在我们的后台系统实时的展示我们网站当前的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pv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uv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等等今天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我们就做一个最简单的模拟电商统计大屏的小例子，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需求如下：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实时计算出当天零点截止到当前时间的销售总额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计算出各个分类的销售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top3</a:t>
            </a: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3.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每秒钟更新一次统计结果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447786-61ED-4F7E-A536-2CA948C9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38" y="698731"/>
            <a:ext cx="5691505" cy="29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000825"/>
            <a:ext cx="10699115" cy="936625"/>
          </a:xfrm>
        </p:spPr>
        <p:txBody>
          <a:bodyPr/>
          <a:lstStyle/>
          <a:p>
            <a:r>
              <a:rPr lang="zh-CN" altLang="en-US" dirty="0"/>
              <a:t>首先我们通过自定义</a:t>
            </a:r>
            <a:r>
              <a:rPr lang="en-US" altLang="zh-CN" dirty="0"/>
              <a:t>source </a:t>
            </a:r>
            <a:r>
              <a:rPr lang="zh-CN" altLang="en-US" dirty="0"/>
              <a:t>模拟订单的生成，生成了一个</a:t>
            </a:r>
            <a:r>
              <a:rPr lang="en-US" altLang="zh-CN" dirty="0"/>
              <a:t>Tuple2,</a:t>
            </a:r>
            <a:r>
              <a:rPr lang="zh-CN" altLang="en-US" dirty="0"/>
              <a:t>第一个元素是分类，第二个元素表示这个分类下产生的订单金额，金额我们通过随机生成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64490" y="1937450"/>
            <a:ext cx="10530205" cy="45243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/**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*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自定义数据源实时产生订单数据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Tuple2&lt;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分类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金额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*/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@Override</a:t>
            </a:r>
            <a:b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run(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&lt;Tuple2&lt;String, Double&gt;&gt;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Exception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while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flag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随机生成分类和金额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index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.nextInt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categorys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//[0~length) ==&gt; [0~length-1]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category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[index];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获取的随机分类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price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random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.nextDouble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 *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nextDouble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生成的是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[0~1)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之间的随机数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,*100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之后表示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[0~100)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ctx.collect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(Tuple2.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category,price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Thread.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sleep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21EA3-CDD8-44A9-B1DA-C91F47C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编码步骤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7017C3-A9A1-47A8-82C3-A3E17F14D47B}"/>
              </a:ext>
            </a:extLst>
          </p:cNvPr>
          <p:cNvSpPr txBox="1"/>
          <p:nvPr/>
        </p:nvSpPr>
        <p:spPr>
          <a:xfrm>
            <a:off x="710880" y="854644"/>
            <a:ext cx="10530205" cy="56861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env</a:t>
            </a:r>
          </a:p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source</a:t>
            </a:r>
          </a:p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transformation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3.1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定义大小为一天的窗口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第二个参数表示中国使用的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UTC+08:00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时区比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UTC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时间早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keyBy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(0)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window(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TumblingProcessingTimeWindows.of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Time.days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(1),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Time.hours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(-8))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1s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的触发器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.trigger(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ContinuousProcessingTimeTrigger.of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Time.seconds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(1)))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聚合结果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.aggregate(new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PriceAggregate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(), new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WindowResult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3.4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看一下聚合的结果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(category=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男装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=17225.26,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dateTime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=2020-10-20 08:04:12)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0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2E537-DA26-4E27-8EA6-5856D7314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6FFC88-2687-446E-9E32-677862305CA1}"/>
              </a:ext>
            </a:extLst>
          </p:cNvPr>
          <p:cNvSpPr txBox="1"/>
          <p:nvPr/>
        </p:nvSpPr>
        <p:spPr>
          <a:xfrm>
            <a:off x="710880" y="854644"/>
            <a:ext cx="10530205" cy="53578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4.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使用上面聚合的结果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实现业务需求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result.keyBy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dateTime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")</a:t>
            </a:r>
          </a:p>
          <a:p>
            <a:pPr indent="266700"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每秒钟更新一次统计结果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.window(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TumblingProcessingTimeWindows.of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Time.seconds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(1)))   </a:t>
            </a:r>
          </a:p>
          <a:p>
            <a:pPr indent="266700"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ProcessWindowFunction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中实现该复杂业务逻辑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	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.process(new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WindowResultProcess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());</a:t>
            </a:r>
          </a:p>
          <a:p>
            <a:pPr marL="0" lvl="1"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4.1.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实时计算出当天零点截止到当前时间的销售总额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4.2.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计算出各个分类的销售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top3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4.3.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每秒钟更新一次统计结果</a:t>
            </a:r>
          </a:p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5.  execute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17C5A-FB8D-4AC0-B3A5-8BF5964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6FFC88-2687-446E-9E32-677862305CA1}"/>
              </a:ext>
            </a:extLst>
          </p:cNvPr>
          <p:cNvSpPr txBox="1"/>
          <p:nvPr/>
        </p:nvSpPr>
        <p:spPr>
          <a:xfrm>
            <a:off x="710880" y="1533654"/>
            <a:ext cx="10530205" cy="44319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SingleOutputStreamOperator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CategoryPojo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tempAggResult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sourceDS.keyBy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.window(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TumblingProcessingTimeWindows.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days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hours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(-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仅仅只定义了一个窗口大小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.trigger(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ContinuousProcessingTimeTrigger.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.aggregate(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PriceAggregate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(),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WindowResult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());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tempAggResult.print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sz="1800" b="1" dirty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初步聚合结果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);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tempAggResult.keyBy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dateTime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.window(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TumblingProcessingTimeWindows.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.process(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WindowResultProcess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());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env.execute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8259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2585</Words>
  <Application>Microsoft Office PowerPoint</Application>
  <PresentationFormat>宽屏</PresentationFormat>
  <Paragraphs>101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微软雅黑 Light</vt:lpstr>
      <vt:lpstr>Arial</vt:lpstr>
      <vt:lpstr>Calibri</vt:lpstr>
      <vt:lpstr>Consolas</vt:lpstr>
      <vt:lpstr>Segoe UI</vt:lpstr>
      <vt:lpstr>Times New Roman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1_章节页版式（一级+二级标题）</vt:lpstr>
      <vt:lpstr>Flink-Action综合练习</vt:lpstr>
      <vt:lpstr>PowerPoint 演示文稿</vt:lpstr>
      <vt:lpstr>PowerPoint 演示文稿</vt:lpstr>
      <vt:lpstr>第一章 Flink模拟双十一实时大屏统计</vt:lpstr>
      <vt:lpstr>需求</vt:lpstr>
      <vt:lpstr>数据</vt:lpstr>
      <vt:lpstr>编码步骤</vt:lpstr>
      <vt:lpstr>编程步骤</vt:lpstr>
      <vt:lpstr>代码实现</vt:lpstr>
      <vt:lpstr>代码实现</vt:lpstr>
      <vt:lpstr>代码实现</vt:lpstr>
      <vt:lpstr>代码实现</vt:lpstr>
      <vt:lpstr>代码实现</vt:lpstr>
      <vt:lpstr>代码实现</vt:lpstr>
      <vt:lpstr>效果</vt:lpstr>
      <vt:lpstr>第二章 Flink实现订单自动好评</vt:lpstr>
      <vt:lpstr>需求</vt:lpstr>
      <vt:lpstr>数据</vt:lpstr>
      <vt:lpstr>编码步骤</vt:lpstr>
      <vt:lpstr>编码步骤</vt:lpstr>
      <vt:lpstr>代码实现</vt:lpstr>
      <vt:lpstr>代码实现</vt:lpstr>
      <vt:lpstr>代码实现</vt:lpstr>
      <vt:lpstr>代码实现</vt:lpstr>
      <vt:lpstr>代码实现</vt:lpstr>
      <vt:lpstr>效果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caowei</cp:lastModifiedBy>
  <cp:revision>786</cp:revision>
  <dcterms:created xsi:type="dcterms:W3CDTF">2020-03-31T02:23:00Z</dcterms:created>
  <dcterms:modified xsi:type="dcterms:W3CDTF">2021-01-18T12:06:39Z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