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7" r:id="rId5"/>
    <p:sldMasterId id="2147483659" r:id="rId6"/>
    <p:sldMasterId id="2147483674" r:id="rId7"/>
    <p:sldMasterId id="2147483676" r:id="rId8"/>
  </p:sldMasterIdLst>
  <p:notesMasterIdLst>
    <p:notesMasterId r:id="rId50"/>
  </p:notesMasterIdLst>
  <p:handoutMasterIdLst>
    <p:handoutMasterId r:id="rId51"/>
  </p:handoutMasterIdLst>
  <p:sldIdLst>
    <p:sldId id="462" r:id="rId9"/>
    <p:sldId id="463" r:id="rId10"/>
    <p:sldId id="464" r:id="rId11"/>
    <p:sldId id="752" r:id="rId12"/>
    <p:sldId id="746" r:id="rId13"/>
    <p:sldId id="747" r:id="rId14"/>
    <p:sldId id="748" r:id="rId15"/>
    <p:sldId id="749" r:id="rId16"/>
    <p:sldId id="465" r:id="rId17"/>
    <p:sldId id="751" r:id="rId18"/>
    <p:sldId id="750" r:id="rId19"/>
    <p:sldId id="717" r:id="rId20"/>
    <p:sldId id="718" r:id="rId21"/>
    <p:sldId id="719" r:id="rId22"/>
    <p:sldId id="715" r:id="rId23"/>
    <p:sldId id="720" r:id="rId24"/>
    <p:sldId id="721" r:id="rId25"/>
    <p:sldId id="722" r:id="rId26"/>
    <p:sldId id="723" r:id="rId27"/>
    <p:sldId id="724" r:id="rId28"/>
    <p:sldId id="725" r:id="rId29"/>
    <p:sldId id="726" r:id="rId30"/>
    <p:sldId id="727" r:id="rId31"/>
    <p:sldId id="728" r:id="rId32"/>
    <p:sldId id="729" r:id="rId33"/>
    <p:sldId id="730" r:id="rId34"/>
    <p:sldId id="731" r:id="rId35"/>
    <p:sldId id="732" r:id="rId36"/>
    <p:sldId id="733" r:id="rId37"/>
    <p:sldId id="734" r:id="rId38"/>
    <p:sldId id="735" r:id="rId39"/>
    <p:sldId id="736" r:id="rId40"/>
    <p:sldId id="737" r:id="rId41"/>
    <p:sldId id="738" r:id="rId42"/>
    <p:sldId id="739" r:id="rId43"/>
    <p:sldId id="740" r:id="rId44"/>
    <p:sldId id="741" r:id="rId45"/>
    <p:sldId id="743" r:id="rId46"/>
    <p:sldId id="742" r:id="rId47"/>
    <p:sldId id="744" r:id="rId48"/>
    <p:sldId id="26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70006"/>
    <a:srgbClr val="FFFFE4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0" autoAdjust="0"/>
    <p:restoredTop sz="95306" autoAdjust="0"/>
  </p:normalViewPr>
  <p:slideViewPr>
    <p:cSldViewPr snapToGrid="0">
      <p:cViewPr varScale="1">
        <p:scale>
          <a:sx n="110" d="100"/>
          <a:sy n="110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3180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12/dev/python/table_api_tutorial.html" TargetMode="External"/><Relationship Id="rId2" Type="http://schemas.openxmlformats.org/officeDocument/2006/relationships/hyperlink" Target="https://ci.apache.org/projects/flink/flink-docs-release-1.12/dev/python/datastream_tutorial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i.apache.org/projects/flink/flink-docs-release-1.12/api/pyth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en-US" dirty="0"/>
              <a:t>-</a:t>
            </a:r>
            <a:r>
              <a:rPr kumimoji="1" lang="zh-CN" altLang="en-US" dirty="0"/>
              <a:t>多语言开发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需求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5E06F5-33F7-444F-B85A-06FC83C109FA}"/>
              </a:ext>
            </a:extLst>
          </p:cNvPr>
          <p:cNvSpPr txBox="1"/>
          <p:nvPr/>
        </p:nvSpPr>
        <p:spPr>
          <a:xfrm>
            <a:off x="792479" y="1261574"/>
            <a:ext cx="84908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zh-CN" altLang="en-US"/>
              <a:t>使用</a:t>
            </a:r>
            <a:r>
              <a:rPr lang="en-US" altLang="zh-CN"/>
              <a:t>Flink</a:t>
            </a:r>
            <a:r>
              <a:rPr lang="zh-CN" altLang="en-US"/>
              <a:t>从</a:t>
            </a:r>
            <a:r>
              <a:rPr lang="en-US" altLang="zh-CN"/>
              <a:t>Kafka</a:t>
            </a:r>
            <a:r>
              <a:rPr lang="zh-CN" altLang="en-US"/>
              <a:t>接收对电商点击流日志数据并进行实时处理</a:t>
            </a:r>
            <a:r>
              <a:rPr lang="en-US" altLang="zh-CN"/>
              <a:t>:</a:t>
            </a:r>
          </a:p>
          <a:p>
            <a:pPr>
              <a:spcAft>
                <a:spcPts val="900"/>
              </a:spcAft>
            </a:pPr>
            <a:r>
              <a:rPr lang="en-US" altLang="zh-CN"/>
              <a:t>1.</a:t>
            </a:r>
            <a:r>
              <a:rPr lang="zh-CN" altLang="en-US"/>
              <a:t>数据预处理</a:t>
            </a:r>
            <a:r>
              <a:rPr lang="en-US" altLang="zh-CN"/>
              <a:t>:</a:t>
            </a:r>
            <a:r>
              <a:rPr lang="zh-CN" altLang="en-US"/>
              <a:t>对数据进行拓宽处理</a:t>
            </a:r>
            <a:r>
              <a:rPr lang="en-US" altLang="zh-CN"/>
              <a:t>,</a:t>
            </a:r>
            <a:r>
              <a:rPr lang="zh-CN" altLang="en-US"/>
              <a:t>也就是将数据变为宽表</a:t>
            </a:r>
            <a:r>
              <a:rPr lang="en-US" altLang="zh-CN"/>
              <a:t>,</a:t>
            </a:r>
            <a:r>
              <a:rPr lang="zh-CN" altLang="en-US"/>
              <a:t>方便后续分析</a:t>
            </a:r>
          </a:p>
          <a:p>
            <a:pPr>
              <a:spcAft>
                <a:spcPts val="900"/>
              </a:spcAft>
            </a:pPr>
            <a:r>
              <a:rPr lang="en-US" altLang="zh-CN"/>
              <a:t>2.</a:t>
            </a:r>
            <a:r>
              <a:rPr lang="zh-CN" altLang="en-US"/>
              <a:t>分析实时频道热点</a:t>
            </a:r>
          </a:p>
          <a:p>
            <a:pPr>
              <a:spcAft>
                <a:spcPts val="900"/>
              </a:spcAft>
            </a:pPr>
            <a:r>
              <a:rPr lang="en-US" altLang="zh-CN"/>
              <a:t>3.</a:t>
            </a:r>
            <a:r>
              <a:rPr lang="zh-CN" altLang="en-US"/>
              <a:t>分析实时频道</a:t>
            </a:r>
            <a:r>
              <a:rPr lang="en-US" altLang="zh-CN"/>
              <a:t>PV/UV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84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准备工作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751219"/>
            <a:ext cx="10699115" cy="936625"/>
          </a:xfrm>
        </p:spPr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导入准备骨架代码</a:t>
            </a:r>
          </a:p>
          <a:p>
            <a:pPr lvl="0">
              <a:spcBef>
                <a:spcPts val="150"/>
              </a:spcBef>
              <a:spcAft>
                <a:spcPts val="150"/>
              </a:spcAft>
            </a:pP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9F05A1-78A6-496B-B47A-801CE269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83" y="1565164"/>
            <a:ext cx="3838575" cy="269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25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准备工作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751219"/>
            <a:ext cx="10699115" cy="936625"/>
          </a:xfrm>
        </p:spPr>
        <p:txBody>
          <a:bodyPr/>
          <a:lstStyle/>
          <a:p>
            <a:pPr lvl="0"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kafka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782005" y="1268409"/>
            <a:ext cx="10530205" cy="54040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查看主题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   /export/servers/kafka/bin/kafka-topics.sh --list --zookeeper node01:2181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创建主题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   /export/servers/kafka/bin/kafka-topics.sh --create --zookeeper node01:2181 --replication-factor 2 --partitions 3 --topic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pyg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再次查看主题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   /export/servers/kafka/bin/kafka-topics.sh --list --zookeeper node01:2181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启动控制台消费者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/export/servers/kafka/bin/kafka-console-consumer.sh --bootstrap-server node01:9092 --from-beginning --topic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pyg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删除主题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不需要执行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/export/servers/kafka/bin/kafka-topics.sh --delete --zookeeper node01:2181 --topic 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pyg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7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准备工作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751219"/>
            <a:ext cx="10699115" cy="936625"/>
          </a:xfrm>
        </p:spPr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导入准备骨架代码</a:t>
            </a:r>
          </a:p>
          <a:p>
            <a:pPr lvl="0">
              <a:spcBef>
                <a:spcPts val="150"/>
              </a:spcBef>
              <a:spcAft>
                <a:spcPts val="150"/>
              </a:spcAft>
            </a:pP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9F05A1-78A6-496B-B47A-801CE269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83" y="1565164"/>
            <a:ext cx="3838575" cy="269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84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代码实现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751219"/>
            <a:ext cx="10699115" cy="936625"/>
          </a:xfrm>
        </p:spPr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入口类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数据解析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856EA7-8EC9-488C-AC5C-963E0EB9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03" y="1581669"/>
            <a:ext cx="5694680" cy="2726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90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入口类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数据解析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000825"/>
            <a:ext cx="10699115" cy="936625"/>
          </a:xfrm>
        </p:spPr>
        <p:txBody>
          <a:bodyPr/>
          <a:lstStyle/>
          <a:p>
            <a:r>
              <a:rPr lang="zh-CN" altLang="en-US" dirty="0"/>
              <a:t>首先我们通过自定义</a:t>
            </a:r>
            <a:r>
              <a:rPr lang="en-US" altLang="zh-CN" dirty="0"/>
              <a:t>source </a:t>
            </a:r>
            <a:r>
              <a:rPr lang="zh-CN" altLang="en-US" dirty="0"/>
              <a:t>模拟订单的生成，生成了一个</a:t>
            </a:r>
            <a:r>
              <a:rPr lang="en-US" altLang="zh-CN" dirty="0"/>
              <a:t>Tuple2,</a:t>
            </a:r>
            <a:r>
              <a:rPr lang="zh-CN" altLang="en-US" dirty="0"/>
              <a:t>第一个元素是分类，第二个元素表示这个分类下产生的订单金额，金额我们通过随机生成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795334" y="1822657"/>
            <a:ext cx="10530205" cy="480131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object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App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def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main(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Array[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]): Unit =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:TODO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在开发中表示该步骤未完成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后续需要补全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在这里仅仅为了使用不同的颜色区分步骤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TODO 1.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准备环境</a:t>
            </a:r>
            <a:r>
              <a:rPr lang="en-US" altLang="zh-CN" sz="1800" b="1" i="1" dirty="0" err="1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StreamExecutionEnvironment</a:t>
            </a:r>
            <a:b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StreamExecutionEnvironment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StreamExecutionEnvironment.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getExecutionEnvironment</a:t>
            </a:r>
            <a:br>
              <a:rPr lang="en-US" altLang="zh-CN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TODO 2.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设置环境参数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(Checkpoint/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重启策略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是否使用事件时间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...)</a:t>
            </a:r>
            <a:b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//=================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建议必须设置的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===================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Checkpoint-State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的状态后端为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FsStateBackend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本地测试时使用本地路径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集群测试时使用传入的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的路径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args.length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env.setStateBackend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FsStateBackend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"file:///D:/ckp"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env.setStateBackend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FsStateBackend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后续集群测试时传入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hdfs://node01:8020/flink-checkpoint/checkpoint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入口类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数据解析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000825"/>
            <a:ext cx="10699115" cy="936625"/>
          </a:xfrm>
        </p:spPr>
        <p:txBody>
          <a:bodyPr/>
          <a:lstStyle/>
          <a:p>
            <a:r>
              <a:rPr lang="zh-CN" altLang="en-US" dirty="0"/>
              <a:t>首先我们通过自定义</a:t>
            </a:r>
            <a:r>
              <a:rPr lang="en-US" altLang="zh-CN" dirty="0"/>
              <a:t>source </a:t>
            </a:r>
            <a:r>
              <a:rPr lang="zh-CN" altLang="en-US" dirty="0"/>
              <a:t>模拟订单的生成，生成了一个</a:t>
            </a:r>
            <a:r>
              <a:rPr lang="en-US" altLang="zh-CN" dirty="0"/>
              <a:t>Tuple2,</a:t>
            </a:r>
            <a:r>
              <a:rPr lang="zh-CN" altLang="en-US" dirty="0"/>
              <a:t>第一个元素是分类，第二个元素表示这个分类下产生的订单金额，金额我们通过随机生成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710880" y="1831719"/>
            <a:ext cx="10530205" cy="485261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env.enableCheckpointing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//(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默认情况下如果不设置时间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是没有开启的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设置两个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之间最少等待时间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如设置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之间最少是要等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500ms(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为了避免每隔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1000ms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做一次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的时候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前一次太慢和后一次重叠到一起去了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高速公路上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每隔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1s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关口放行一辆车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但是规定了两车之前的最小车距为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500m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env.getCheckpointConfig.setMinPauseBetweenCheckpoints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500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默认是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设置如果在做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过程中出现错误，是否让整体任务失败：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true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不是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env.getCheckpointConfig.setFailOnCheckpointingErrors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false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默认是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true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env.getCheckpointConfig.enableExternalizedCheckpoints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ExternalizedCheckpointCleanup.</a:t>
            </a:r>
            <a:r>
              <a:rPr lang="en-US" altLang="zh-CN" sz="18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RETAIN_ON_CANCELLATION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的执行模式为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EXACTLY_ONCE(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默认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得需要外部支持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Source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Sink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的支持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env.getCheckpointConfig.setCheckpointingMode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CheckpointingMode.</a:t>
            </a:r>
            <a:r>
              <a:rPr lang="en-US" altLang="zh-CN" sz="18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EXACTLY_ONCE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的超时时间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60s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内尚未完成说明该次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失败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则丢弃。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env.getCheckpointConfig.setCheckpointTimeout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60000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默认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设置同一时间有多少个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可以同时执行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env.getCheckpointConfig.setMaxConcurrentCheckpoints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默认为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5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入口类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数据解析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000825"/>
            <a:ext cx="10699115" cy="936625"/>
          </a:xfrm>
        </p:spPr>
        <p:txBody>
          <a:bodyPr/>
          <a:lstStyle/>
          <a:p>
            <a:r>
              <a:rPr lang="zh-CN" altLang="en-US" dirty="0"/>
              <a:t>首先我们通过自定义</a:t>
            </a:r>
            <a:r>
              <a:rPr lang="en-US" altLang="zh-CN" dirty="0"/>
              <a:t>source </a:t>
            </a:r>
            <a:r>
              <a:rPr lang="zh-CN" altLang="en-US" dirty="0"/>
              <a:t>模拟订单的生成，生成了一个</a:t>
            </a:r>
            <a:r>
              <a:rPr lang="en-US" altLang="zh-CN" dirty="0"/>
              <a:t>Tuple2,</a:t>
            </a:r>
            <a:r>
              <a:rPr lang="zh-CN" altLang="en-US" dirty="0"/>
              <a:t>第一个元素是分类，第二个元素表示这个分类下产生的订单金额，金额我们通过随机生成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710880" y="1831719"/>
            <a:ext cx="10530205" cy="49039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env.setRestartStrategy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RestartStrategies.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fixedDelayRestart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最多重启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次数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org.apache.flink.api.common.time.Time.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TimeUnit.</a:t>
            </a:r>
            <a:r>
              <a:rPr lang="en-US" altLang="zh-CN" sz="18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SECONDS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重启时间间隔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topic: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pyg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b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schema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SimpleStringSchema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props:Properties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Properties()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props.setProperty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(CommonClientConfigs.</a:t>
            </a:r>
            <a:r>
              <a:rPr lang="en-US" altLang="zh-CN" sz="18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BOOTSTRAP_SERVERS_CONFIG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"node1:9092"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props.setProperty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"group.id"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flink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props.setProperty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auto.offset.reset"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"latest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如果有记录偏移量从记录的位置开始消费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如果没有从最新的数据开始消费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props.setProperty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"flink.partition-discovery.interval-millis"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"5000"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kafkaSource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FlinkKafkaConsumer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FlinkKafkaConsumer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topic,schema,props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kafkaSource.setCommitOffsetsOnCheckpoints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在执行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的时候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会提交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offset(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一份在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一份在默认主题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jsonStrDS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env.addSource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kafkaSource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6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入口类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数据解析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000825"/>
            <a:ext cx="10699115" cy="936625"/>
          </a:xfrm>
        </p:spPr>
        <p:txBody>
          <a:bodyPr/>
          <a:lstStyle/>
          <a:p>
            <a:r>
              <a:rPr lang="zh-CN" altLang="en-US" dirty="0"/>
              <a:t>首先我们通过自定义</a:t>
            </a:r>
            <a:r>
              <a:rPr lang="en-US" altLang="zh-CN" dirty="0"/>
              <a:t>source </a:t>
            </a:r>
            <a:r>
              <a:rPr lang="zh-CN" altLang="en-US" dirty="0"/>
              <a:t>模拟订单的生成，生成了一个</a:t>
            </a:r>
            <a:r>
              <a:rPr lang="en-US" altLang="zh-CN" dirty="0"/>
              <a:t>Tuple2,</a:t>
            </a:r>
            <a:r>
              <a:rPr lang="zh-CN" altLang="en-US" dirty="0"/>
              <a:t>第一个元素是分类，第二个元素表示这个分类下产生的订单金额，金额我们通过随机生成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710880" y="1831719"/>
            <a:ext cx="10530205" cy="485261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DataStream[Message]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jsonStrDS.map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jsonObj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JSONObject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parseObject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count: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lang.Long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jsonObj.getLong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"count"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lang.Long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jsonObj.getLong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timeStamp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jsonObj.getString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"message"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parseObject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classOf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count,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env.setStreamTimeCharacteristic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TimeCharacteristic.</a:t>
            </a:r>
            <a:r>
              <a:rPr lang="en-US" altLang="zh-CN" sz="18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EventTime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env.getConfig.setAutoWatermarkInterval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watermakerDS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DataStream[Message]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messageDS.assignTimestampsAndWatermarks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BoundedOutOfOrdernessTimestampExtractor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[Message](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org.apache.flink.streaming.api.windowing.time.Time.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seconds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override def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extractTimestamp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(element: Message): Long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element.timeStamp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})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0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入口类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数据解析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000825"/>
            <a:ext cx="10699115" cy="936625"/>
          </a:xfrm>
        </p:spPr>
        <p:txBody>
          <a:bodyPr/>
          <a:lstStyle/>
          <a:p>
            <a:r>
              <a:rPr lang="zh-CN" altLang="en-US" dirty="0"/>
              <a:t>首先我们通过自定义</a:t>
            </a:r>
            <a:r>
              <a:rPr lang="en-US" altLang="zh-CN" dirty="0"/>
              <a:t>source </a:t>
            </a:r>
            <a:r>
              <a:rPr lang="zh-CN" altLang="en-US" dirty="0"/>
              <a:t>模拟订单的生成，生成了一个</a:t>
            </a:r>
            <a:r>
              <a:rPr lang="en-US" altLang="zh-CN" dirty="0"/>
              <a:t>Tuple2,</a:t>
            </a:r>
            <a:r>
              <a:rPr lang="zh-CN" altLang="en-US" dirty="0"/>
              <a:t>第一个元素是分类，第二个元素表示这个分类下产生的订单金额，金额我们通过随机生成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710880" y="1831719"/>
            <a:ext cx="10530205" cy="37959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TODO 6.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数据预处理</a:t>
            </a:r>
            <a:endParaRPr lang="en-US" altLang="zh-CN" sz="1800" b="1" dirty="0">
              <a:solidFill>
                <a:srgbClr val="000080"/>
              </a:solidFill>
              <a:effectLst/>
              <a:latin typeface="Consolas" panose="020B0609020204030204" pitchFamily="49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ProcessTask.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watermakerDS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clickLogWideDS.print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TODO 7.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实时指标统计分析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sink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结果到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</a:t>
            </a:r>
            <a:b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实时指标统计分析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实时频道热点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ChannelRealHotTask.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实时指标统计分析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实时频道分时段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PV/UV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ChannelRealPvUvTask.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TODO 8.execute</a:t>
            </a:r>
            <a:b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env.execute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1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1420" y="807085"/>
            <a:ext cx="5973445" cy="4728845"/>
          </a:xfrm>
        </p:spPr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PyFlink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Scala-Flink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入口类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数据解析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69C1C7A-8D45-49B6-BFFE-787E224D8BAF}"/>
              </a:ext>
            </a:extLst>
          </p:cNvPr>
          <p:cNvSpPr txBox="1">
            <a:spLocks/>
          </p:cNvSpPr>
          <p:nvPr/>
        </p:nvSpPr>
        <p:spPr>
          <a:xfrm>
            <a:off x="710880" y="751219"/>
            <a:ext cx="10699115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数据预处理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49AAA2-F48B-45C3-BE95-8B11478B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43" y="1284252"/>
            <a:ext cx="7541484" cy="3390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966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入口类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数据解析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596060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object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App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def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main(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Array[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]): Unit =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:TODO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在开发中表示该步骤未完成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后续需要补全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在这里仅仅为了使用不同的颜色区分步骤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TODO 1.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准备环境</a:t>
            </a:r>
            <a:r>
              <a:rPr lang="en-US" altLang="zh-CN" sz="1800" b="1" i="1" dirty="0" err="1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StreamExecutionEnvironment</a:t>
            </a:r>
            <a:b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StreamExecutionEnvironment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StreamExecutionEnvironment.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getExecutionEnvironment</a:t>
            </a:r>
            <a:br>
              <a:rPr lang="en-US" altLang="zh-CN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TODO 2.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设置环境参数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(Checkpoint/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重启策略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是否使用事件时间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...)</a:t>
            </a:r>
            <a:b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//=================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建议必须设置的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===================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Checkpoint-State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的状态后端为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FsStateBackend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本地测试时使用本地路径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集群测试时使用传入的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的路径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args.length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env.setStateBackend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FsStateBackend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"file:///D:/ckp"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env.setStateBackend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FsStateBackend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后续集群测试时传入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hdfs://node01:8020/flink-checkpoint/checkpoint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Checkpointing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时间间隔为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1000ms,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意思是做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的间隔为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1000ms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做的越频繁，恢复数据时就越简单，同时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相应的也会有一些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IO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消耗。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env.enableCheckpointing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env.getCheckpointConfig.setMinPauseBetweenCheckpoints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500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400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入口类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数据解析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55092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env.getCheckpointConfig.setFailOnCheckpointingErrors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false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默认是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true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env.getCheckpointConfig.enableExternalizedCheckpoints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ExternalizedCheckpointCleanup.</a:t>
            </a:r>
            <a:r>
              <a:rPr lang="en-US" altLang="zh-CN" sz="18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RETAIN_ON_CANCELLATION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env.getCheckpointConfig.setCheckpointingMode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CheckpointingMode.</a:t>
            </a:r>
            <a:r>
              <a:rPr lang="en-US" altLang="zh-CN" sz="18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EXACTLY_ONCE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env.getCheckpointConfig.setCheckpointTimeout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60000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默认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env.getCheckpointConfig.setMaxConcurrentCheckpoints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默认为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env.setRestartStrategy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RestartStrategies.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fixedDelayRestart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最多重启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次数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org.apache.flink.api.common.time.Time.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TimeUnit.</a:t>
            </a:r>
            <a:r>
              <a:rPr lang="en-US" altLang="zh-CN" sz="18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SECONDS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重启时间间隔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TODO 3.Source-Kafka</a:t>
            </a:r>
            <a:b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topic: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pyg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b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schema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SimpleStringSchema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props:Properties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Properties()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props.setProperty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(CommonClientConfigs.</a:t>
            </a:r>
            <a:r>
              <a:rPr lang="en-US" altLang="zh-CN" sz="18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BOOTSTRAP_SERVERS_CONFIG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"node1:9092"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props.setProperty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"group.id"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flink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props.setProperty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auto.offset.reset"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"latest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如果有记录偏移量从记录的位置开始消费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如果没有从最新的数据开始消费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props.setProperty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"flink.partition-discovery.interval-millis"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"5000"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9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入口类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数据解析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51809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kafkaSource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FlinkKafkaConsumer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FlinkKafkaConsumer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topic,schema,props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kafkaSource.setCommitOffsetsOnCheckpoints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在执行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的时候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会提交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offset(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一份在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一份在默认主题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jsonStrDS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env.addSource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kafkaSource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DataStream[Message]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jsonStrDS.map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jsonObj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JSONObject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parseObject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count: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lang.Long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jsonObj.getLong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"count"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lang.Long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jsonObj.getLong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timeStamp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jsonObj.getString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"message"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parseObject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classOf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count,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不能使用下面偷懒的办法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message: Message = 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JSON.parseObject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jsonStr,classOf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[Message])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})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TODO 5.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给数据添加</a:t>
            </a:r>
            <a:r>
              <a:rPr lang="en-US" altLang="zh-CN" sz="1800" b="1" i="1" dirty="0" err="1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Watermaker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或者放在第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步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env.setStreamTimeCharacteristic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TimeCharacteristic.</a:t>
            </a:r>
            <a:r>
              <a:rPr lang="en-US" altLang="zh-CN" sz="18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EventTime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env.getConfig.setAutoWatermarkInterval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7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入口类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数据解析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57349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watermakerDS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DataStream[Message]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messageDS.assignTimestampsAndWatermarks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BoundedOutOfOrdernessTimestampExtractor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[Message](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org.apache.flink.streaming.api.windowing.time.Time.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seconds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override def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extractTimestamp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(element: Message): Long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element.timeStamp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DataStream[Message]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拓宽为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DataStream[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ProcessTask.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watermakerDS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clickLogWideDS.print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TODO 7.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实时指标统计分析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sink</a:t>
            </a:r>
            <a:r>
              <a:rPr lang="zh-CN" altLang="en-US" sz="1800" b="1" i="1" dirty="0"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结果到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</a:t>
            </a:r>
            <a:b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实时指标统计分析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实时频道热点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ChannelRealHotTask.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实时指标统计分析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实时频道分时段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PV/UV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ChannelRealPvUvTask.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TODO 8.execute</a:t>
            </a:r>
            <a:b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0073B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env.execute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9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数据预处理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34E728-567B-46E2-B4EE-99D8736E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76" y="794223"/>
            <a:ext cx="7898649" cy="3551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8A33DE-DE19-42F3-987E-647CFA846B6A}"/>
              </a:ext>
            </a:extLst>
          </p:cNvPr>
          <p:cNvSpPr txBox="1"/>
          <p:nvPr/>
        </p:nvSpPr>
        <p:spPr>
          <a:xfrm>
            <a:off x="866869" y="4499633"/>
            <a:ext cx="9680417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为了方便后续分析，我们需要对点击流日志，使用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Flink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进行实时预处理。在原有点击流日志的基础上添加一些字段，方便进行后续业务功能的统计开发。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以下为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Kafka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中消费得到的原始点击流日志字段：</a:t>
            </a:r>
          </a:p>
        </p:txBody>
      </p:sp>
    </p:spTree>
    <p:extLst>
      <p:ext uri="{BB962C8B-B14F-4D97-AF65-F5344CB8AC3E}">
        <p14:creationId xmlns:p14="http://schemas.microsoft.com/office/powerpoint/2010/main" val="135672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数据预处理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E9B5E9B-9425-41BF-9EE7-A4CA21B0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64029"/>
              </p:ext>
            </p:extLst>
          </p:nvPr>
        </p:nvGraphicFramePr>
        <p:xfrm>
          <a:off x="3282509" y="923233"/>
          <a:ext cx="5508405" cy="4572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631">
                  <a:extLst>
                    <a:ext uri="{9D8B030D-6E8A-4147-A177-3AD203B41FA5}">
                      <a16:colId xmlns:a16="http://schemas.microsoft.com/office/drawing/2014/main" val="2990900724"/>
                    </a:ext>
                  </a:extLst>
                </a:gridCol>
                <a:gridCol w="3617774">
                  <a:extLst>
                    <a:ext uri="{9D8B030D-6E8A-4147-A177-3AD203B41FA5}">
                      <a16:colId xmlns:a16="http://schemas.microsoft.com/office/drawing/2014/main" val="3659698656"/>
                    </a:ext>
                  </a:extLst>
                </a:gridCol>
              </a:tblGrid>
              <a:tr h="290906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字段名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说明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extLst>
                  <a:ext uri="{0D108BD9-81ED-4DB2-BD59-A6C34878D82A}">
                    <a16:rowId xmlns:a16="http://schemas.microsoft.com/office/drawing/2014/main" val="3457078115"/>
                  </a:ext>
                </a:extLst>
              </a:tr>
              <a:tr h="290906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channelID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频道</a:t>
                      </a: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8474576"/>
                  </a:ext>
                </a:extLst>
              </a:tr>
              <a:tr h="415055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categoryID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产品类别</a:t>
                      </a: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81170590"/>
                  </a:ext>
                </a:extLst>
              </a:tr>
              <a:tr h="290906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produceID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产品</a:t>
                      </a: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44932616"/>
                  </a:ext>
                </a:extLst>
              </a:tr>
              <a:tr h="290906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country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国家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49701264"/>
                  </a:ext>
                </a:extLst>
              </a:tr>
              <a:tr h="290906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province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省份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35608415"/>
                  </a:ext>
                </a:extLst>
              </a:tr>
              <a:tr h="290906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city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城市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05405318"/>
                  </a:ext>
                </a:extLst>
              </a:tr>
              <a:tr h="334983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network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网络方式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9500543"/>
                  </a:ext>
                </a:extLst>
              </a:tr>
              <a:tr h="334983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source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来源方式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16023693"/>
                  </a:ext>
                </a:extLst>
              </a:tr>
              <a:tr h="415055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browserType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浏览器类型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18762279"/>
                  </a:ext>
                </a:extLst>
              </a:tr>
              <a:tr h="495862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entryTime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进入网站时间</a:t>
                      </a:r>
                      <a:endParaRPr lang="zh-CN" altLang="en-US" sz="105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24358074"/>
                  </a:ext>
                </a:extLst>
              </a:tr>
              <a:tr h="495862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leaveTime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离开网站时间</a:t>
                      </a:r>
                      <a:endParaRPr lang="zh-CN" altLang="en-US" sz="105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820710166"/>
                  </a:ext>
                </a:extLst>
              </a:tr>
              <a:tr h="334983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userID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用户的</a:t>
                      </a:r>
                      <a:r>
                        <a:rPr lang="en-US" sz="1050" dirty="0">
                          <a:effectLst/>
                        </a:rPr>
                        <a:t>ID</a:t>
                      </a:r>
                      <a:endParaRPr lang="en-US" sz="105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3222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15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数据预处理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F4F747-B9FA-47D9-BDE8-BAADA92695D0}"/>
              </a:ext>
            </a:extLst>
          </p:cNvPr>
          <p:cNvSpPr txBox="1"/>
          <p:nvPr/>
        </p:nvSpPr>
        <p:spPr>
          <a:xfrm>
            <a:off x="710880" y="83837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我们需要在原有点击流日志字段基础上，再添加以下字段：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E0F601-D241-41EB-A931-060514D82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016"/>
              </p:ext>
            </p:extLst>
          </p:nvPr>
        </p:nvGraphicFramePr>
        <p:xfrm>
          <a:off x="3078178" y="1294863"/>
          <a:ext cx="5178708" cy="4103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6983">
                  <a:extLst>
                    <a:ext uri="{9D8B030D-6E8A-4147-A177-3AD203B41FA5}">
                      <a16:colId xmlns:a16="http://schemas.microsoft.com/office/drawing/2014/main" val="2116118811"/>
                    </a:ext>
                  </a:extLst>
                </a:gridCol>
                <a:gridCol w="3221725">
                  <a:extLst>
                    <a:ext uri="{9D8B030D-6E8A-4147-A177-3AD203B41FA5}">
                      <a16:colId xmlns:a16="http://schemas.microsoft.com/office/drawing/2014/main" val="822599807"/>
                    </a:ext>
                  </a:extLst>
                </a:gridCol>
              </a:tblGrid>
              <a:tr h="369309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字段名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说明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extLst>
                  <a:ext uri="{0D108BD9-81ED-4DB2-BD59-A6C34878D82A}">
                    <a16:rowId xmlns:a16="http://schemas.microsoft.com/office/drawing/2014/main" val="2530813622"/>
                  </a:ext>
                </a:extLst>
              </a:tr>
              <a:tr h="369309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count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用户访问的次数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66468208"/>
                  </a:ext>
                </a:extLst>
              </a:tr>
              <a:tr h="369309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timestamp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用户访问的时间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53595422"/>
                  </a:ext>
                </a:extLst>
              </a:tr>
              <a:tr h="369309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address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国家省份城市（拼接）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166098370"/>
                  </a:ext>
                </a:extLst>
              </a:tr>
              <a:tr h="369309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yearMonth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年月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12923321"/>
                  </a:ext>
                </a:extLst>
              </a:tr>
              <a:tr h="369309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yearMonthDay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年月日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04583242"/>
                  </a:ext>
                </a:extLst>
              </a:tr>
              <a:tr h="369309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yearMonthDayHour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年月日时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78974196"/>
                  </a:ext>
                </a:extLst>
              </a:tr>
              <a:tr h="369309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isNew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是否为访问某个频道的新用户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8601413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isHourNew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在某一小时内是否为某个频道的新用户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38949179"/>
                  </a:ext>
                </a:extLst>
              </a:tr>
              <a:tr h="369309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isDayNew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在某一天是否为某个频道的新用户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383107877"/>
                  </a:ext>
                </a:extLst>
              </a:tr>
              <a:tr h="369309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isMonthNew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在某一个月是否为某个频道的新用户</a:t>
                      </a:r>
                      <a:endParaRPr lang="zh-CN" altLang="en-US" sz="105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4031014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6CC5CE6-5C6D-42AA-8200-9FC0B77C0B52}"/>
              </a:ext>
            </a:extLst>
          </p:cNvPr>
          <p:cNvSpPr txBox="1"/>
          <p:nvPr/>
        </p:nvSpPr>
        <p:spPr>
          <a:xfrm>
            <a:off x="774315" y="5547975"/>
            <a:ext cx="10171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我们不能直接从点击流日志中，直接计算得到上述后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个字段的值。而是需要在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中有一个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历史记录表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，来保存用户的历史访问状态才能计算得到。</a:t>
            </a:r>
          </a:p>
        </p:txBody>
      </p:sp>
    </p:spTree>
    <p:extLst>
      <p:ext uri="{BB962C8B-B14F-4D97-AF65-F5344CB8AC3E}">
        <p14:creationId xmlns:p14="http://schemas.microsoft.com/office/powerpoint/2010/main" val="2128001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数据预处理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F4F747-B9FA-47D9-BDE8-BAADA92695D0}"/>
              </a:ext>
            </a:extLst>
          </p:cNvPr>
          <p:cNvSpPr txBox="1"/>
          <p:nvPr/>
        </p:nvSpPr>
        <p:spPr>
          <a:xfrm>
            <a:off x="710880" y="83837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该历史记录表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user_history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表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结构如下：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90ADE8-42AA-41F1-B14F-206040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43098"/>
              </p:ext>
            </p:extLst>
          </p:nvPr>
        </p:nvGraphicFramePr>
        <p:xfrm>
          <a:off x="3069125" y="1503093"/>
          <a:ext cx="5135451" cy="2525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347">
                  <a:extLst>
                    <a:ext uri="{9D8B030D-6E8A-4147-A177-3AD203B41FA5}">
                      <a16:colId xmlns:a16="http://schemas.microsoft.com/office/drawing/2014/main" val="1559658621"/>
                    </a:ext>
                  </a:extLst>
                </a:gridCol>
                <a:gridCol w="2137880">
                  <a:extLst>
                    <a:ext uri="{9D8B030D-6E8A-4147-A177-3AD203B41FA5}">
                      <a16:colId xmlns:a16="http://schemas.microsoft.com/office/drawing/2014/main" val="2335564231"/>
                    </a:ext>
                  </a:extLst>
                </a:gridCol>
                <a:gridCol w="1334224">
                  <a:extLst>
                    <a:ext uri="{9D8B030D-6E8A-4147-A177-3AD203B41FA5}">
                      <a16:colId xmlns:a16="http://schemas.microsoft.com/office/drawing/2014/main" val="3060112194"/>
                    </a:ext>
                  </a:extLst>
                </a:gridCol>
              </a:tblGrid>
              <a:tr h="451227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列名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说明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示例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extLst>
                  <a:ext uri="{0D108BD9-81ED-4DB2-BD59-A6C34878D82A}">
                    <a16:rowId xmlns:a16="http://schemas.microsoft.com/office/drawing/2014/main" val="1188814648"/>
                  </a:ext>
                </a:extLst>
              </a:tr>
              <a:tr h="475644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rowkey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用户</a:t>
                      </a:r>
                      <a:r>
                        <a:rPr lang="en-US" sz="1050">
                          <a:effectLst/>
                        </a:rPr>
                        <a:t>ID:</a:t>
                      </a:r>
                      <a:r>
                        <a:rPr lang="zh-CN" altLang="en-US" sz="1050">
                          <a:effectLst/>
                        </a:rPr>
                        <a:t>频道</a:t>
                      </a: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10:220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56704679"/>
                  </a:ext>
                </a:extLst>
              </a:tr>
              <a:tr h="451227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userid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用户</a:t>
                      </a: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10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41012624"/>
                  </a:ext>
                </a:extLst>
              </a:tr>
              <a:tr h="451227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channelid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频道</a:t>
                      </a: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220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849906200"/>
                  </a:ext>
                </a:extLst>
              </a:tr>
              <a:tr h="696374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lastVisitedTime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最后访问时间（时间戳）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 dirty="0">
                          <a:effectLst/>
                        </a:rPr>
                        <a:t>1553653555</a:t>
                      </a:r>
                      <a:endParaRPr lang="en-US" altLang="zh-CN" sz="105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8764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70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数据预处理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601190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object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ProcessTask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将添加了水印的原始的用户行为日志数据根据需求转为宽表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并返回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DataStream[Message]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转为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DataStream[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def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watermakerDS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DataStream[Message]): DataStream[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org.apache.flink.api.scala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._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watermakerDS.map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(message =&gt;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address: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message.clickLog.country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message.clickLog.province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message.clickLog.city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yearMonth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parseTime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yyyyMM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yearMonthDay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parseTime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yyyyMMdd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yearMonthDayHour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parseTime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yyyyMMddHH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isHourNew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isDayNew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isMonthNew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getIsNew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(message)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message.clickLog.channelID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message.clickLog.categoryID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message.clickLog.produceID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message.clickLog.country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message.clickLog.province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message.clickLog.city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message.clickLog.network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2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31398" y="1096645"/>
            <a:ext cx="6298881" cy="4855845"/>
          </a:xfrm>
        </p:spPr>
        <p:txBody>
          <a:bodyPr/>
          <a:lstStyle/>
          <a:p>
            <a:pPr marL="342900" lvl="0" indent="-34290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"/>
            </a:pPr>
            <a:r>
              <a:rPr lang="zh-CN" altLang="en-US" sz="180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了解</a:t>
            </a:r>
            <a:r>
              <a:rPr lang="en-US" altLang="zh-CN" sz="180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PyFlink</a:t>
            </a:r>
            <a:r>
              <a:rPr lang="zh-CN" altLang="en-US" sz="180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及官方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示例</a:t>
            </a:r>
          </a:p>
          <a:p>
            <a:pPr marL="342900" lvl="0" indent="-34290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"/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语音编写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Flink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程序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"/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实现电商点击流日志分析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数据预处理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601190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object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ProcessTask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将添加了水印的原始的用户行为日志数据根据需求转为宽表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并返回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DataStream[Message]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转为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DataStream[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def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watermakerDS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DataStream[Message]): DataStream[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org.apache.flink.api.scala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._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watermakerDS.map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(message =&gt;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address: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message.clickLog.country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message.clickLog.province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message.clickLog.city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yearMonth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parseTime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yyyyMM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yearMonthDay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parseTime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yyyyMMdd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yearMonthDayHour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parseTime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yyyyMMddHH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isHourNew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isDayNew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isMonthNew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getIsNew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(message)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message.clickLog.channelID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message.clickLog.categoryID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message.clickLog.produceID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message.clickLog.country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message.clickLog.province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message.clickLog.city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message.clickLog.network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5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数据预处理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601190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message.clickLog.source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message.clickLog.browserType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message.clickLog.entryTime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message.clickLog.leaveTime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message.clickLog.userID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message.count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用户访问的次数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message.timeStamp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用户访问的时间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address,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国家省份城市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拼接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yearMonth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年月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yearMonthDay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年月日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yearMonthDayHour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年月日时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是否为访问某个频道的新用户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——0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表示否，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表示是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isHourNew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在某一小时内是否为某个频道的新用户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——0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表示否，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表示是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isDayNew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在某一天是否为某个频道的新用户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—0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表示否，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表示是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isMonthNew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在某一个月是否为某个频道的新用户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——0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表示否，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表示是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}) 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75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数据预处理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601190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def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getIsNew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(msg: Message):(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Int,Int,Int,Int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=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var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Int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是否为访问某个频道的新用户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——0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表示否，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表示是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var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isHourNew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Int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在某一小时内是否为某个频道的新用户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——0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表示否，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表示是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var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isDayNew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Int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在某一天是否为某个频道的新用户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—0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表示否，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表示是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var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isMonthNew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Int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在某一个月是否为某个频道的新用户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——0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表示否，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表示是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//1.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定义一些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的常量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如表名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列族名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字段名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tableName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user_history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b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columnFamily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"info"</a:t>
            </a:r>
            <a:b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rowkey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msg.clickLog.userID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":"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msg.clickLog.channelID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queryColumn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lastVisitTime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lastVisitTime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getData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tableName,rowkey,columnFamily,queryColumn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//3.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判断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lastVisitTime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是否有值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StringUtils.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isBlank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lastVisitTime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lastVisitTime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说明该用户之前没有访问过该频道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全设置为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即可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b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isHourNew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b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isDayNew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b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isMonthNew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b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6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数据预处理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445250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</a:t>
            </a:r>
            <a:b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isHourNew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compareDate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(msg.timeStamp,lastVisitTime.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yyyyMMddHH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isDayNew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compareDate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(msg.timeStamp,lastVisitTime.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yyyyMMdd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isMonthNew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compareDate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(msg.timeStamp,lastVisitTime.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yyyyMM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putData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(tableName,rowkey,columnFamily,queryColumn,msg.timeStamp.toString)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isNew,isHourNew,isDayNew,isMonthNew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495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数据预处理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445250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</a:t>
            </a:r>
            <a:b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isHourNew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compareDate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(msg.timeStamp,lastVisitTime.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yyyyMMddHH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isDayNew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compareDate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(msg.timeStamp,lastVisitTime.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yyyyMMdd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isMonthNew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compareDate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(msg.timeStamp,lastVisitTime.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yyyyMM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putData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(tableName,rowkey,columnFamily,queryColumn,msg.timeStamp.toString)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isNew,isHourNew,isDayNew,isMonthNew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88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实时频道热点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7FA97F-0F97-4438-B48F-4C5E5358F6B8}"/>
              </a:ext>
            </a:extLst>
          </p:cNvPr>
          <p:cNvSpPr txBox="1"/>
          <p:nvPr/>
        </p:nvSpPr>
        <p:spPr>
          <a:xfrm>
            <a:off x="710880" y="1046187"/>
            <a:ext cx="10361508" cy="900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频道热点，就是要统计频道被访问（点击）的数量。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分析得到以下的数据：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311B10-AD0E-46B7-87DC-E247219CD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49191"/>
              </p:ext>
            </p:extLst>
          </p:nvPr>
        </p:nvGraphicFramePr>
        <p:xfrm>
          <a:off x="3479361" y="2049818"/>
          <a:ext cx="4216085" cy="161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115">
                  <a:extLst>
                    <a:ext uri="{9D8B030D-6E8A-4147-A177-3AD203B41FA5}">
                      <a16:colId xmlns:a16="http://schemas.microsoft.com/office/drawing/2014/main" val="1438527297"/>
                    </a:ext>
                  </a:extLst>
                </a:gridCol>
                <a:gridCol w="2534970">
                  <a:extLst>
                    <a:ext uri="{9D8B030D-6E8A-4147-A177-3AD203B41FA5}">
                      <a16:colId xmlns:a16="http://schemas.microsoft.com/office/drawing/2014/main" val="2639037578"/>
                    </a:ext>
                  </a:extLst>
                </a:gridCol>
              </a:tblGrid>
              <a:tr h="403643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频道</a:t>
                      </a: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访问数量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extLst>
                  <a:ext uri="{0D108BD9-81ED-4DB2-BD59-A6C34878D82A}">
                    <a16:rowId xmlns:a16="http://schemas.microsoft.com/office/drawing/2014/main" val="319678948"/>
                  </a:ext>
                </a:extLst>
              </a:tr>
              <a:tr h="403643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频道</a:t>
                      </a:r>
                      <a:r>
                        <a:rPr lang="en-US" sz="1050">
                          <a:effectLst/>
                        </a:rPr>
                        <a:t>ID1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128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800660285"/>
                  </a:ext>
                </a:extLst>
              </a:tr>
              <a:tr h="403643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频道</a:t>
                      </a:r>
                      <a:r>
                        <a:rPr lang="en-US" sz="1050">
                          <a:effectLst/>
                        </a:rPr>
                        <a:t>ID2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401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26543914"/>
                  </a:ext>
                </a:extLst>
              </a:tr>
              <a:tr h="403643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频道</a:t>
                      </a:r>
                      <a:r>
                        <a:rPr lang="en-US" sz="1050">
                          <a:effectLst/>
                        </a:rPr>
                        <a:t>ID3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 dirty="0">
                          <a:effectLst/>
                        </a:rPr>
                        <a:t>501</a:t>
                      </a:r>
                      <a:endParaRPr lang="en-US" altLang="zh-CN" sz="105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245654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8284D01-606F-4990-858C-A58DE904D9EE}"/>
              </a:ext>
            </a:extLst>
          </p:cNvPr>
          <p:cNvSpPr txBox="1"/>
          <p:nvPr/>
        </p:nvSpPr>
        <p:spPr>
          <a:xfrm>
            <a:off x="785388" y="386223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需要将历史的点击数据进行累加：</a:t>
            </a:r>
          </a:p>
        </p:txBody>
      </p:sp>
    </p:spTree>
    <p:extLst>
      <p:ext uri="{BB962C8B-B14F-4D97-AF65-F5344CB8AC3E}">
        <p14:creationId xmlns:p14="http://schemas.microsoft.com/office/powerpoint/2010/main" val="2855832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实时频道热点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596060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object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ChannelRealHotTask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定义一个样例类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用来封装频道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和访问次数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case class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ChannelRealHot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visited: Long)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根据传入的用户行为日志宽表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进行频道的访问次数统计分析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并将结果保存到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def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]) =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org.apache.flink.api.scala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._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//1.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取出我们需要的字段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channelID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count,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并封装为样例类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result: DataStream[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ChannelRealHot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.map(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ChannelRealHot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clickLogWide.channelID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clickLogWide.count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})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//2.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分组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keyBy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(_.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//3.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窗口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ize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Time, slide: Time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每隔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10s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统计一次各个频道的访问次数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timeWindow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seconds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.reduce((c1, c2) =&gt;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ChannelRealHot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(c2.channelId, c1.visited + c2.visited)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})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03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实时频道热点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57349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result.addSink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SinkFunction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ChannelRealHot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override def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invoke(value: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ChannelRealHot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context: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SinkFunction.Context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): Unit =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在这里调用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HBaseUtil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将每条结果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每个频道的访问次数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保存到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</a:t>
            </a:r>
            <a:b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//-1.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先查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该频道的上次的访问次数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tableName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channel_realhot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b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columnFamily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"info"</a:t>
            </a:r>
            <a:b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queryColumn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"visited"</a:t>
            </a:r>
            <a:b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rowkey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value.channelId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historyValueStr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getData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tableName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rowkey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columnFamily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queryColumn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var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currentFinalResult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0L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StringUtils.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isBlank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historyValueStr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historyValueStr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直接让本次的次数作为本次最终的结果并保存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currentFinalResult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value.visited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}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else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historyValueStr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不为空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本次的次数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历史值 作为本次最终的结果并保存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currentFinalResult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value.visited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historyValueStr.toLong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putData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tableName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rowkey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columnFamily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queryColumn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currentFinalResult.toString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)}})}}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21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实时频道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PV/UV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7FA97F-0F97-4438-B48F-4C5E5358F6B8}"/>
              </a:ext>
            </a:extLst>
          </p:cNvPr>
          <p:cNvSpPr txBox="1"/>
          <p:nvPr/>
        </p:nvSpPr>
        <p:spPr>
          <a:xfrm>
            <a:off x="710880" y="1046187"/>
            <a:ext cx="10361508" cy="1443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b="1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PV(</a:t>
            </a:r>
            <a:r>
              <a:rPr lang="zh-CN" altLang="en-US" sz="1800" b="1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访问量</a:t>
            </a:r>
            <a:r>
              <a:rPr lang="en-US" altLang="zh-CN" sz="1800" b="1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Page View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，页面刷新一次算一次。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UV(</a:t>
            </a:r>
            <a:r>
              <a:rPr lang="zh-CN" altLang="en-US" sz="1800" b="1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独立访客</a:t>
            </a:r>
            <a:r>
              <a:rPr lang="en-US" altLang="zh-CN" sz="1800" b="1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Unique Visitor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，指定时间内相同的客户端只被计算一次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统计分析后得到的数据如下所示：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2C6B741-FE1B-47E2-97A0-CC1BF1F07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74670"/>
              </p:ext>
            </p:extLst>
          </p:nvPr>
        </p:nvGraphicFramePr>
        <p:xfrm>
          <a:off x="1901228" y="2490172"/>
          <a:ext cx="6263264" cy="1443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056">
                  <a:extLst>
                    <a:ext uri="{9D8B030D-6E8A-4147-A177-3AD203B41FA5}">
                      <a16:colId xmlns:a16="http://schemas.microsoft.com/office/drawing/2014/main" val="1628400127"/>
                    </a:ext>
                  </a:extLst>
                </a:gridCol>
                <a:gridCol w="2274201">
                  <a:extLst>
                    <a:ext uri="{9D8B030D-6E8A-4147-A177-3AD203B41FA5}">
                      <a16:colId xmlns:a16="http://schemas.microsoft.com/office/drawing/2014/main" val="668556828"/>
                    </a:ext>
                  </a:extLst>
                </a:gridCol>
                <a:gridCol w="1592034">
                  <a:extLst>
                    <a:ext uri="{9D8B030D-6E8A-4147-A177-3AD203B41FA5}">
                      <a16:colId xmlns:a16="http://schemas.microsoft.com/office/drawing/2014/main" val="2123259770"/>
                    </a:ext>
                  </a:extLst>
                </a:gridCol>
                <a:gridCol w="1438973">
                  <a:extLst>
                    <a:ext uri="{9D8B030D-6E8A-4147-A177-3AD203B41FA5}">
                      <a16:colId xmlns:a16="http://schemas.microsoft.com/office/drawing/2014/main" val="2680147501"/>
                    </a:ext>
                  </a:extLst>
                </a:gridCol>
              </a:tblGrid>
              <a:tr h="360996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频道</a:t>
                      </a: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时间</a:t>
                      </a:r>
                      <a:endParaRPr lang="zh-CN" alt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PV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50">
                          <a:effectLst/>
                        </a:rPr>
                        <a:t>UV</a:t>
                      </a:r>
                      <a:endParaRPr lang="en-US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b"/>
                </a:tc>
                <a:extLst>
                  <a:ext uri="{0D108BD9-81ED-4DB2-BD59-A6C34878D82A}">
                    <a16:rowId xmlns:a16="http://schemas.microsoft.com/office/drawing/2014/main" val="2419630492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频道</a:t>
                      </a:r>
                      <a:r>
                        <a:rPr lang="en-US" altLang="zh-CN" sz="1050">
                          <a:effectLst/>
                        </a:rPr>
                        <a:t>1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2017010116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1230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350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554751033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频道</a:t>
                      </a:r>
                      <a:r>
                        <a:rPr lang="en-US" altLang="zh-CN" sz="1050">
                          <a:effectLst/>
                        </a:rPr>
                        <a:t>1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20170101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4251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530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96854228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050">
                          <a:effectLst/>
                        </a:rPr>
                        <a:t>频道</a:t>
                      </a:r>
                      <a:r>
                        <a:rPr lang="en-US" altLang="zh-CN" sz="1050">
                          <a:effectLst/>
                        </a:rPr>
                        <a:t>1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201701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>
                          <a:effectLst/>
                        </a:rPr>
                        <a:t>5512</a:t>
                      </a:r>
                      <a:endParaRPr lang="en-US" altLang="zh-CN" sz="105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050" dirty="0">
                          <a:effectLst/>
                        </a:rPr>
                        <a:t>610</a:t>
                      </a:r>
                      <a:endParaRPr lang="en-US" altLang="zh-CN" sz="105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90909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实时频道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PV/UV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56836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object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ChannelRealPvUvTask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case class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ChannelRealPvUv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monthDayHour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Long,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Long)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def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process(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DataStream[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]) =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org.apache.flink.api.scala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._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result: DataStream[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ChannelRealPvUv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clickLogWideDS.flatMap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List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ChannelRealPvUv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clickLogWide.channelID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clickLogWide.yearMonth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clickLogWide.count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clickLogWide.isMonthNew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ChannelRealPvUv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clickLogWide.channelID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clickLogWide.yearMonthDay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clickLogWide.count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clickLogWide.isDayNew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ChannelRealPvUv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clickLogWide.channelID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clickLogWide.yearMonthDayHour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clickLogWide.count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clickLogWide.isHourNew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})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keyBy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channelId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monthDayHour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timeWindow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Time.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seconds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.reduce((c1, c2) =&gt;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ChannelRealPvUv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(c2.channelId, c2.monthDayHour, c1.pv + c2.pv, c1.uv + c2.uv)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})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133315" y="2768283"/>
            <a:ext cx="705868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第一章 </a:t>
            </a:r>
            <a:r>
              <a:rPr lang="en-US" altLang="zh-CN"/>
              <a:t>PyFlink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267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实时频道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PV/UV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99DAD4A-1E3A-4F8E-912B-22024DA3C4ED}"/>
              </a:ext>
            </a:extLst>
          </p:cNvPr>
          <p:cNvSpPr txBox="1"/>
          <p:nvPr/>
        </p:nvSpPr>
        <p:spPr>
          <a:xfrm>
            <a:off x="830897" y="751219"/>
            <a:ext cx="10530205" cy="56836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result.addSink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SinkFunction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ChannelRealPvUv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override def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invoke(value: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ChannelRealPvUv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context: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SinkFunction.Context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): Unit = {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//-1.</a:t>
            </a: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查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tableName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channel_pvuv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b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columnFamily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"info"</a:t>
            </a:r>
            <a:b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queryColumn1 =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pv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b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queryColumn2 =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uv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b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rowkey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value.channelId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":"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value.monthDayHour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getMapData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tableName,rowkey,columnFamily,</a:t>
            </a:r>
            <a:r>
              <a:rPr lang="en-US" altLang="zh-CN" sz="18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List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(queryColumn1,queryColumn2))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pvhistoryValueStr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map.getOrElse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(queryColumn1,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"0"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uvhistoryValueStr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>
                <a:solidFill>
                  <a:srgbClr val="20999D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map.getOrElse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(queryColumn2,</a:t>
            </a:r>
            <a:r>
              <a:rPr lang="en-US" altLang="zh-C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"0"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currentFinalPv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value.pv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pvhistoryValueStr.toLong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currentFinalUv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value.uv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uvhistoryValueStr.toLong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HBaseUtil.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putMapData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tableName,rowkey,columnFamily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8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(queryColumn1,currentFinalPv),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(queryColumn2,currentFinalUv)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))}})}}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64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环境准备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7FA97F-0F97-4438-B48F-4C5E5358F6B8}"/>
              </a:ext>
            </a:extLst>
          </p:cNvPr>
          <p:cNvSpPr txBox="1"/>
          <p:nvPr/>
        </p:nvSpPr>
        <p:spPr>
          <a:xfrm>
            <a:off x="710880" y="1046187"/>
            <a:ext cx="10361508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pip install apache-</a:t>
            </a:r>
            <a:r>
              <a:rPr lang="en-US" altLang="zh-CN" sz="1800" dirty="0" err="1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flink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需要在网络环境好的条件下安装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估计用时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小时左右</a:t>
            </a:r>
            <a:r>
              <a:rPr lang="en-US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因为需要下载很多其他的依赖</a:t>
            </a:r>
          </a:p>
        </p:txBody>
      </p:sp>
    </p:spTree>
    <p:extLst>
      <p:ext uri="{BB962C8B-B14F-4D97-AF65-F5344CB8AC3E}">
        <p14:creationId xmlns:p14="http://schemas.microsoft.com/office/powerpoint/2010/main" val="37179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官方文档</a:t>
            </a:r>
            <a:endParaRPr lang="zh-CN" altLang="en-US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7FA97F-0F97-4438-B48F-4C5E5358F6B8}"/>
              </a:ext>
            </a:extLst>
          </p:cNvPr>
          <p:cNvSpPr txBox="1"/>
          <p:nvPr/>
        </p:nvSpPr>
        <p:spPr>
          <a:xfrm>
            <a:off x="710880" y="1046187"/>
            <a:ext cx="10361508" cy="2236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u="sng" dirty="0">
                <a:solidFill>
                  <a:srgbClr val="8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https://ci.apache.org/projects/flink/flink-docs-release-1.12/dev/python/datastream_tutorial.html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u="sng" dirty="0">
                <a:solidFill>
                  <a:srgbClr val="8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https://ci.apache.org/projects/flink/flink-docs-release-1.12/dev/python/table_api_tutorial.html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u="sng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https://ci.apache.org/projects/flink/flink-docs-release-1.12/api/python/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1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代码示例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1FD80-7031-4727-8E1E-497984C45AAF}"/>
              </a:ext>
            </a:extLst>
          </p:cNvPr>
          <p:cNvSpPr txBox="1"/>
          <p:nvPr/>
        </p:nvSpPr>
        <p:spPr>
          <a:xfrm>
            <a:off x="830897" y="751219"/>
            <a:ext cx="10530205" cy="590931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def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tutorial():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env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StreamExecutionEnvironment.get_execution_environment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env.set_parallelism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ds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env.from_collection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collection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=[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hadoop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spark </a:t>
            </a:r>
            <a:r>
              <a:rPr lang="en-US" altLang="zh-CN" sz="1800" b="1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flink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hadoop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spark"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hadoop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],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type_info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Types.STRING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ds.print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result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ds.flat_map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lambda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line: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line.split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 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), </a:t>
            </a:r>
            <a:r>
              <a:rPr lang="en-US" altLang="zh-CN" sz="1800" dirty="0" err="1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result_type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Types.STRING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())\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.map(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lambda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word: (word,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),</a:t>
            </a:r>
            <a:r>
              <a:rPr lang="en-US" altLang="zh-CN" sz="1800" dirty="0" err="1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output_type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Types.ROW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Types.STRING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(), Types.INT()]))\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key_by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lambda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x: x[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],</a:t>
            </a:r>
            <a:r>
              <a:rPr lang="en-US" altLang="zh-CN" sz="1800" dirty="0" err="1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key_type_info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Types.STRING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())\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.reduce(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lambda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a, b: a + b)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result.print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result.add_sink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StreamingFileSink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for_row_format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'data/output/result1'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SimpleStringEncoder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.build())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env.execute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b="1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tutorial_job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68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zh-CN" altLang="en-US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代码示例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1FD80-7031-4727-8E1E-497984C45AAF}"/>
              </a:ext>
            </a:extLst>
          </p:cNvPr>
          <p:cNvSpPr txBox="1"/>
          <p:nvPr/>
        </p:nvSpPr>
        <p:spPr>
          <a:xfrm>
            <a:off x="830897" y="751219"/>
            <a:ext cx="10530205" cy="590931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exec_env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ExecutionEnvironment.get_execution_environment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exec_env.set_parallelism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t_config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TableConfig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t_env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BatchTableEnvironment.create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exec_env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t_config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t_env.connect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FileSystem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().path(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'data/input'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 \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with_format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OldCsv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().field(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'word'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DataTypes.STRING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())) \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with_schema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(Schema().field(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'word'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DataTypes.STRING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())) \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create_temporary_table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1800" b="1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mySource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t_env.connect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FileSystem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().path(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'/</a:t>
            </a:r>
            <a:r>
              <a:rPr lang="en-US" altLang="zh-CN" sz="1800" b="1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tmp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/output'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)) \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with_format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OldCsv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 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field_delimiter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\t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 .field(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'word'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DataTypes.STRING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 .field(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'count'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DataTypes.BIGINT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())) \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with_schema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(Schema()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 .field(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'word'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DataTypes.STRING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 .field(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'count'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DataTypes.BIGINT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())) \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create_temporary_table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1800" b="1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mySink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t_env.from_path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1800" b="1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mySource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tab.group_by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tab.word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 \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.select(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tab.word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lit(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).count) \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execute_insert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1800" b="1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mySink</a:t>
            </a:r>
            <a:r>
              <a:rPr lang="en-US" altLang="zh-CN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).wait()</a:t>
            </a:r>
            <a:endParaRPr lang="en-US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6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133315" y="2768283"/>
            <a:ext cx="705868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第二章 </a:t>
            </a:r>
            <a:r>
              <a:rPr lang="en-US" altLang="zh-CN" dirty="0"/>
              <a:t>Scala-</a:t>
            </a:r>
            <a:r>
              <a:rPr lang="en-US" altLang="zh-CN" dirty="0" err="1"/>
              <a:t>Flink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5231</Words>
  <Application>Microsoft Office PowerPoint</Application>
  <PresentationFormat>宽屏</PresentationFormat>
  <Paragraphs>229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41</vt:i4>
      </vt:variant>
    </vt:vector>
  </HeadingPairs>
  <TitlesOfParts>
    <vt:vector size="64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 Light</vt:lpstr>
      <vt:lpstr>Arial</vt:lpstr>
      <vt:lpstr>Calibri</vt:lpstr>
      <vt:lpstr>Consolas</vt:lpstr>
      <vt:lpstr>Segoe UI</vt:lpstr>
      <vt:lpstr>Times New Roman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1_章节页版式（一级+二级标题）</vt:lpstr>
      <vt:lpstr>Flink-多语言开发</vt:lpstr>
      <vt:lpstr>PowerPoint 演示文稿</vt:lpstr>
      <vt:lpstr>PowerPoint 演示文稿</vt:lpstr>
      <vt:lpstr>第一章 PyFlink</vt:lpstr>
      <vt:lpstr>环境准备</vt:lpstr>
      <vt:lpstr>官方文档</vt:lpstr>
      <vt:lpstr>代码示例</vt:lpstr>
      <vt:lpstr>代码示例</vt:lpstr>
      <vt:lpstr>第二章 Scala-Flink</vt:lpstr>
      <vt:lpstr>需求</vt:lpstr>
      <vt:lpstr>准备工作</vt:lpstr>
      <vt:lpstr>准备工作</vt:lpstr>
      <vt:lpstr>准备工作</vt:lpstr>
      <vt:lpstr>代码实现</vt:lpstr>
      <vt:lpstr>入口类-数据解析</vt:lpstr>
      <vt:lpstr>入口类-数据解析</vt:lpstr>
      <vt:lpstr>入口类-数据解析</vt:lpstr>
      <vt:lpstr>入口类-数据解析</vt:lpstr>
      <vt:lpstr>入口类-数据解析</vt:lpstr>
      <vt:lpstr>入口类-数据解析</vt:lpstr>
      <vt:lpstr>入口类-数据解析</vt:lpstr>
      <vt:lpstr>入口类-数据解析</vt:lpstr>
      <vt:lpstr>入口类-数据解析</vt:lpstr>
      <vt:lpstr>入口类-数据解析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实时频道热点</vt:lpstr>
      <vt:lpstr>实时频道热点</vt:lpstr>
      <vt:lpstr>实时频道热点</vt:lpstr>
      <vt:lpstr>实时频道PV/UV</vt:lpstr>
      <vt:lpstr>实时频道PV/UV</vt:lpstr>
      <vt:lpstr>实时频道PV/UV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caowei</cp:lastModifiedBy>
  <cp:revision>856</cp:revision>
  <dcterms:created xsi:type="dcterms:W3CDTF">2020-03-31T02:23:00Z</dcterms:created>
  <dcterms:modified xsi:type="dcterms:W3CDTF">2021-01-19T13:23:58Z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