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7" r:id="rId5"/>
    <p:sldMasterId id="2147483659" r:id="rId6"/>
    <p:sldMasterId id="2147483674" r:id="rId7"/>
    <p:sldMasterId id="2147483676" r:id="rId8"/>
  </p:sldMasterIdLst>
  <p:notesMasterIdLst>
    <p:notesMasterId r:id="rId85"/>
  </p:notesMasterIdLst>
  <p:handoutMasterIdLst>
    <p:handoutMasterId r:id="rId86"/>
  </p:handoutMasterIdLst>
  <p:sldIdLst>
    <p:sldId id="462" r:id="rId9"/>
    <p:sldId id="463" r:id="rId10"/>
    <p:sldId id="464" r:id="rId11"/>
    <p:sldId id="465" r:id="rId12"/>
    <p:sldId id="577" r:id="rId13"/>
    <p:sldId id="635" r:id="rId14"/>
    <p:sldId id="636" r:id="rId15"/>
    <p:sldId id="637" r:id="rId16"/>
    <p:sldId id="638" r:id="rId17"/>
    <p:sldId id="639" r:id="rId18"/>
    <p:sldId id="640" r:id="rId19"/>
    <p:sldId id="641" r:id="rId20"/>
    <p:sldId id="642" r:id="rId21"/>
    <p:sldId id="643" r:id="rId22"/>
    <p:sldId id="644" r:id="rId23"/>
    <p:sldId id="645" r:id="rId24"/>
    <p:sldId id="646" r:id="rId25"/>
    <p:sldId id="751" r:id="rId26"/>
    <p:sldId id="648" r:id="rId27"/>
    <p:sldId id="649" r:id="rId28"/>
    <p:sldId id="650" r:id="rId29"/>
    <p:sldId id="651" r:id="rId30"/>
    <p:sldId id="652" r:id="rId31"/>
    <p:sldId id="653" r:id="rId32"/>
    <p:sldId id="654" r:id="rId33"/>
    <p:sldId id="655" r:id="rId34"/>
    <p:sldId id="657" r:id="rId35"/>
    <p:sldId id="656" r:id="rId36"/>
    <p:sldId id="752" r:id="rId37"/>
    <p:sldId id="659" r:id="rId38"/>
    <p:sldId id="661" r:id="rId39"/>
    <p:sldId id="660" r:id="rId40"/>
    <p:sldId id="662" r:id="rId41"/>
    <p:sldId id="663" r:id="rId42"/>
    <p:sldId id="664" r:id="rId43"/>
    <p:sldId id="665" r:id="rId44"/>
    <p:sldId id="666" r:id="rId45"/>
    <p:sldId id="667" r:id="rId46"/>
    <p:sldId id="668" r:id="rId47"/>
    <p:sldId id="753" r:id="rId48"/>
    <p:sldId id="670" r:id="rId49"/>
    <p:sldId id="671" r:id="rId50"/>
    <p:sldId id="672" r:id="rId51"/>
    <p:sldId id="673" r:id="rId52"/>
    <p:sldId id="674" r:id="rId53"/>
    <p:sldId id="675" r:id="rId54"/>
    <p:sldId id="676" r:id="rId55"/>
    <p:sldId id="677" r:id="rId56"/>
    <p:sldId id="678" r:id="rId57"/>
    <p:sldId id="679" r:id="rId58"/>
    <p:sldId id="680" r:id="rId59"/>
    <p:sldId id="681" r:id="rId60"/>
    <p:sldId id="682" r:id="rId61"/>
    <p:sldId id="683" r:id="rId62"/>
    <p:sldId id="684" r:id="rId63"/>
    <p:sldId id="685" r:id="rId64"/>
    <p:sldId id="686" r:id="rId65"/>
    <p:sldId id="687" r:id="rId66"/>
    <p:sldId id="688" r:id="rId67"/>
    <p:sldId id="689" r:id="rId68"/>
    <p:sldId id="690" r:id="rId69"/>
    <p:sldId id="691" r:id="rId70"/>
    <p:sldId id="692" r:id="rId71"/>
    <p:sldId id="693" r:id="rId72"/>
    <p:sldId id="694" r:id="rId73"/>
    <p:sldId id="695" r:id="rId74"/>
    <p:sldId id="696" r:id="rId75"/>
    <p:sldId id="697" r:id="rId76"/>
    <p:sldId id="698" r:id="rId77"/>
    <p:sldId id="699" r:id="rId78"/>
    <p:sldId id="700" r:id="rId79"/>
    <p:sldId id="701" r:id="rId80"/>
    <p:sldId id="702" r:id="rId81"/>
    <p:sldId id="703" r:id="rId82"/>
    <p:sldId id="704" r:id="rId83"/>
    <p:sldId id="264"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GJIAN"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0" autoAdjust="0"/>
    <p:restoredTop sz="95306" autoAdjust="0"/>
  </p:normalViewPr>
  <p:slideViewPr>
    <p:cSldViewPr snapToGrid="0">
      <p:cViewPr varScale="1">
        <p:scale>
          <a:sx n="110" d="100"/>
          <a:sy n="110" d="100"/>
        </p:scale>
        <p:origin x="204" y="126"/>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slide" Target="slides/slide76.xml"/><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2021/1/19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6.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node1:8088/proxy/application_1609508087977_0004/jobs" TargetMode="External"/><Relationship Id="rId2" Type="http://schemas.openxmlformats.org/officeDocument/2006/relationships/hyperlink" Target="http://yarn-resource-manager-ui/proxy/application_155316436xxxx_xxx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node1:8088/proxy/application_1609508087977_0004/job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node1:8088/proxy/application_1609508087977_0004/jobs/925224169036ef3f03a8d7fe9605b4e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node1:8088/proxy/application_1609508087977_0004/jobs/925224169036ef3f03a8d7fe9605b4ef/vertices/cbc357ccb763df2852fee8c4fc7d55f2/backpressur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ci.apache.org/projects/flink/flink-docs-release-1.12/deployment/advanced/historyserver.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i.apache.org/projects/flink/flink-docs-release-1.12/deployment/advanced/historyserver.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r>
              <a:rPr kumimoji="1" lang="en-US" altLang="zh-CN" dirty="0" err="1"/>
              <a:t>Flink</a:t>
            </a:r>
            <a:r>
              <a:rPr kumimoji="1" lang="zh-CN" altLang="en-US" dirty="0"/>
              <a:t>监控与优化</a:t>
            </a:r>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WebUI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1243958"/>
            <a:ext cx="10699115" cy="517190"/>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程序启动之后就可以在任务的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ui</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界面上查看</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9ADB6CDC-96FC-413B-BB30-75E420FC0E98}"/>
              </a:ext>
            </a:extLst>
          </p:cNvPr>
          <p:cNvPicPr>
            <a:picLocks noChangeAspect="1"/>
          </p:cNvPicPr>
          <p:nvPr/>
        </p:nvPicPr>
        <p:blipFill>
          <a:blip r:embed="rId2"/>
          <a:stretch>
            <a:fillRect/>
          </a:stretch>
        </p:blipFill>
        <p:spPr>
          <a:xfrm>
            <a:off x="1855976" y="1850422"/>
            <a:ext cx="8480048" cy="3246431"/>
          </a:xfrm>
          <a:prstGeom prst="rect">
            <a:avLst/>
          </a:prstGeom>
          <a:noFill/>
          <a:ln>
            <a:noFill/>
          </a:ln>
        </p:spPr>
      </p:pic>
    </p:spTree>
    <p:extLst>
      <p:ext uri="{BB962C8B-B14F-4D97-AF65-F5344CB8AC3E}">
        <p14:creationId xmlns:p14="http://schemas.microsoft.com/office/powerpoint/2010/main" val="357910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1325886"/>
            <a:ext cx="10699115" cy="4206228"/>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前面介绍了</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公共的监控指标以及如何自定义监控指标，那么实际开发</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任务我们需要及时知道这些监控指标的数据，去获取程序的健康值以及状态。这时候就需要我们通过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REST API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，自己编写监控程序去获取这些指标。很简单，当我们知道每个指标请求的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我们便可以编写程序通过</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http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请求获取指标的监控数据。</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on yarn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模式来说，则需要知道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代理的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UI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地址</a:t>
            </a:r>
            <a:endParaRPr lang="zh-CN" altLang="en-US" sz="1800" dirty="0">
              <a:effectLst/>
              <a:latin typeface="微软雅黑 Light" panose="020B0502040204020203" pitchFamily="34" charset="-122"/>
              <a:ea typeface="宋体" panose="02010600030101010101" pitchFamily="2"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格式：</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hlinkClick r:id="rId2"/>
              </a:rPr>
              <a:t>http://Yarn-WebUI-host:port/proxy/application_id</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如：</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u="sng" dirty="0">
                <a:solidFill>
                  <a:srgbClr val="800080"/>
                </a:solidFill>
                <a:effectLst/>
                <a:latin typeface="宋体" panose="02010600030101010101" pitchFamily="2" charset="-122"/>
                <a:ea typeface="宋体" panose="02010600030101010101" pitchFamily="2" charset="-122"/>
                <a:cs typeface="Times New Roman" panose="02020603050405020304" pitchFamily="18" charset="0"/>
                <a:hlinkClick r:id="rId3"/>
              </a:rPr>
              <a:t>http://node1:8088/proxy/application_1609508087977_0004/jobs</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7353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http</a:t>
            </a:r>
            <a:r>
              <a:rPr lang="zh-CN" altLang="en-US" dirty="0"/>
              <a:t>请求获取监控数据</a:t>
            </a:r>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1325886"/>
            <a:ext cx="10699115" cy="1028015"/>
          </a:xfrm>
        </p:spPr>
        <p:txBody>
          <a:bodyPr/>
          <a:lstStyle/>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操作步骤</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获取</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任务运行状态</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我们可以在浏览器进行测试，输入如下的连接</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en-US" sz="1800" dirty="0">
              <a:effectLst/>
              <a:latin typeface="微软雅黑 Light" panose="020B0502040204020203" pitchFamily="34" charset="-122"/>
              <a:ea typeface="宋体" panose="02010600030101010101" pitchFamily="2"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0C863BE2-4373-4473-98A2-9A9141DAA628}"/>
              </a:ext>
            </a:extLst>
          </p:cNvPr>
          <p:cNvGraphicFramePr>
            <a:graphicFrameLocks noGrp="1"/>
          </p:cNvGraphicFramePr>
          <p:nvPr>
            <p:extLst>
              <p:ext uri="{D42A27DB-BD31-4B8C-83A1-F6EECF244321}">
                <p14:modId xmlns:p14="http://schemas.microsoft.com/office/powerpoint/2010/main" val="3021286314"/>
              </p:ext>
            </p:extLst>
          </p:nvPr>
        </p:nvGraphicFramePr>
        <p:xfrm>
          <a:off x="1756372" y="2498757"/>
          <a:ext cx="7725529" cy="3153980"/>
        </p:xfrm>
        <a:graphic>
          <a:graphicData uri="http://schemas.openxmlformats.org/drawingml/2006/table">
            <a:tbl>
              <a:tblPr>
                <a:tableStyleId>{5C22544A-7EE6-4342-B048-85BDC9FD1C3A}</a:tableStyleId>
              </a:tblPr>
              <a:tblGrid>
                <a:gridCol w="7725529">
                  <a:extLst>
                    <a:ext uri="{9D8B030D-6E8A-4147-A177-3AD203B41FA5}">
                      <a16:colId xmlns:a16="http://schemas.microsoft.com/office/drawing/2014/main" val="3418988929"/>
                    </a:ext>
                  </a:extLst>
                </a:gridCol>
              </a:tblGrid>
              <a:tr h="434724">
                <a:tc>
                  <a:txBody>
                    <a:bodyPr/>
                    <a:lstStyle/>
                    <a:p>
                      <a:pPr marL="0" marR="0" algn="l">
                        <a:lnSpc>
                          <a:spcPts val="1425"/>
                        </a:lnSpc>
                        <a:spcBef>
                          <a:spcPts val="0"/>
                        </a:spcBef>
                        <a:spcAft>
                          <a:spcPts val="0"/>
                        </a:spcAft>
                      </a:pPr>
                      <a:r>
                        <a:rPr lang="en-US" sz="1050">
                          <a:effectLst/>
                          <a:hlinkClick r:id="rId2"/>
                        </a:rPr>
                        <a:t>http://node1:8088/proxy/application_1609508087977_0004/jobs</a:t>
                      </a:r>
                      <a:endParaRPr lang="en-US" sz="105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68580" marR="68580"/>
                </a:tc>
                <a:extLst>
                  <a:ext uri="{0D108BD9-81ED-4DB2-BD59-A6C34878D82A}">
                    <a16:rowId xmlns:a16="http://schemas.microsoft.com/office/drawing/2014/main" val="1945407427"/>
                  </a:ext>
                </a:extLst>
              </a:tr>
              <a:tr h="421318">
                <a:tc>
                  <a:txBody>
                    <a:bodyPr/>
                    <a:lstStyle/>
                    <a:p>
                      <a:pPr marL="0" marR="0" algn="just">
                        <a:spcBef>
                          <a:spcPts val="0"/>
                        </a:spcBef>
                        <a:spcAft>
                          <a:spcPts val="0"/>
                        </a:spcAft>
                      </a:pPr>
                      <a:r>
                        <a:rPr lang="zh-CN" altLang="en-US" sz="1050" dirty="0">
                          <a:effectLst/>
                        </a:rPr>
                        <a:t>返回的结果</a:t>
                      </a:r>
                      <a:endParaRPr lang="zh-CN" altLang="en-US" sz="105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68580" marR="68580"/>
                </a:tc>
                <a:extLst>
                  <a:ext uri="{0D108BD9-81ED-4DB2-BD59-A6C34878D82A}">
                    <a16:rowId xmlns:a16="http://schemas.microsoft.com/office/drawing/2014/main" val="134381910"/>
                  </a:ext>
                </a:extLst>
              </a:tr>
              <a:tr h="2222136">
                <a:tc>
                  <a:txBody>
                    <a:bodyPr/>
                    <a:lstStyle/>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    jobs: [{</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            id: "ce793f18efab10127f0626a37ff4b4d4",</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            status: "RUNNING"</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        }</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    ]</a:t>
                      </a:r>
                    </a:p>
                    <a:p>
                      <a:pPr marL="0" marR="0" algn="l" defTabSz="914400" rtl="0" eaLnBrk="1" latinLnBrk="0" hangingPunct="1">
                        <a:lnSpc>
                          <a:spcPct val="150000"/>
                        </a:lnSpc>
                        <a:spcBef>
                          <a:spcPts val="0"/>
                        </a:spcBef>
                        <a:spcAft>
                          <a:spcPts val="0"/>
                        </a:spcAft>
                        <a:defRPr/>
                      </a:pPr>
                      <a:r>
                        <a:rPr lang="en-US" sz="1400" kern="1200" dirty="0">
                          <a:solidFill>
                            <a:schemeClr val="tx1"/>
                          </a:solidFill>
                          <a:ea typeface="Alibaba PuHuiTi R" pitchFamily="18" charset="-122"/>
                        </a:rPr>
                        <a:t>}</a:t>
                      </a:r>
                      <a:endParaRPr lang="en-US" sz="1400" kern="1200" dirty="0">
                        <a:solidFill>
                          <a:schemeClr val="tx1"/>
                        </a:solidFill>
                        <a:latin typeface="微软雅黑 Light" panose="020B0502040204020203" pitchFamily="34" charset="-122"/>
                        <a:ea typeface="Alibaba PuHuiTi R" pitchFamily="18" charset="-122"/>
                        <a:cs typeface="Times New Roman" panose="02020603050405020304" pitchFamily="18" charset="0"/>
                      </a:endParaRPr>
                    </a:p>
                  </a:txBody>
                  <a:tcPr marL="68580" marR="68580"/>
                </a:tc>
                <a:extLst>
                  <a:ext uri="{0D108BD9-81ED-4DB2-BD59-A6C34878D82A}">
                    <a16:rowId xmlns:a16="http://schemas.microsoft.com/office/drawing/2014/main" val="3169956370"/>
                  </a:ext>
                </a:extLst>
              </a:tr>
            </a:tbl>
          </a:graphicData>
        </a:graphic>
      </p:graphicFrame>
    </p:spTree>
    <p:extLst>
      <p:ext uri="{BB962C8B-B14F-4D97-AF65-F5344CB8AC3E}">
        <p14:creationId xmlns:p14="http://schemas.microsoft.com/office/powerpoint/2010/main" val="288757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http</a:t>
            </a:r>
            <a:r>
              <a:rPr lang="zh-CN" altLang="en-US" dirty="0"/>
              <a:t>请求获取监控数据</a:t>
            </a:r>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1325886"/>
            <a:ext cx="10699115" cy="1028015"/>
          </a:xfrm>
        </p:spPr>
        <p:txBody>
          <a:bodyPr/>
          <a:lstStyle/>
          <a:p>
            <a:pPr>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获取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详情</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en-US" altLang="zh-CN" sz="1800" i="0" u="sng" spc="0" dirty="0">
                <a:solidFill>
                  <a:srgbClr val="0000FF"/>
                </a:solidFill>
                <a:effectLst/>
                <a:latin typeface="宋体" panose="02010600030101010101" pitchFamily="2" charset="-122"/>
                <a:ea typeface="宋体" panose="02010600030101010101" pitchFamily="2" charset="-122"/>
                <a:cs typeface="Times New Roman" panose="02020603050405020304" pitchFamily="18" charset="0"/>
                <a:hlinkClick r:id="rId2"/>
              </a:rPr>
              <a:t>http://node1:8088/proxy/application_1609508087977_0004/jobs/925224169036ef3f03a8d7fe9605b4ef</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C51DD200-8368-469C-B89B-E49C8F7B58CF}"/>
              </a:ext>
            </a:extLst>
          </p:cNvPr>
          <p:cNvGraphicFramePr>
            <a:graphicFrameLocks noGrp="1"/>
          </p:cNvGraphicFramePr>
          <p:nvPr>
            <p:extLst>
              <p:ext uri="{D42A27DB-BD31-4B8C-83A1-F6EECF244321}">
                <p14:modId xmlns:p14="http://schemas.microsoft.com/office/powerpoint/2010/main" val="1714222181"/>
              </p:ext>
            </p:extLst>
          </p:nvPr>
        </p:nvGraphicFramePr>
        <p:xfrm>
          <a:off x="3265916" y="2353901"/>
          <a:ext cx="5531599" cy="4415492"/>
        </p:xfrm>
        <a:graphic>
          <a:graphicData uri="http://schemas.openxmlformats.org/drawingml/2006/table">
            <a:tbl>
              <a:tblPr>
                <a:tableStyleId>{5C22544A-7EE6-4342-B048-85BDC9FD1C3A}</a:tableStyleId>
              </a:tblPr>
              <a:tblGrid>
                <a:gridCol w="5531599">
                  <a:extLst>
                    <a:ext uri="{9D8B030D-6E8A-4147-A177-3AD203B41FA5}">
                      <a16:colId xmlns:a16="http://schemas.microsoft.com/office/drawing/2014/main" val="4271140465"/>
                    </a:ext>
                  </a:extLst>
                </a:gridCol>
              </a:tblGrid>
              <a:tr h="247516">
                <a:tc>
                  <a:txBody>
                    <a:bodyPr/>
                    <a:lstStyle/>
                    <a:p>
                      <a:pPr marL="0" marR="0" algn="just">
                        <a:spcBef>
                          <a:spcPts val="0"/>
                        </a:spcBef>
                        <a:spcAft>
                          <a:spcPts val="0"/>
                        </a:spcAft>
                      </a:pPr>
                      <a:r>
                        <a:rPr lang="zh-CN" altLang="en-US" sz="1000">
                          <a:effectLst/>
                        </a:rPr>
                        <a:t>返回的结果</a:t>
                      </a:r>
                      <a:endParaRPr lang="zh-CN" altLang="en-US" sz="10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67504" marR="67504" marT="45003" marB="45003"/>
                </a:tc>
                <a:extLst>
                  <a:ext uri="{0D108BD9-81ED-4DB2-BD59-A6C34878D82A}">
                    <a16:rowId xmlns:a16="http://schemas.microsoft.com/office/drawing/2014/main" val="2420764360"/>
                  </a:ext>
                </a:extLst>
              </a:tr>
              <a:tr h="4103822">
                <a:tc>
                  <a:txBody>
                    <a:bodyPr/>
                    <a:lstStyle/>
                    <a:p>
                      <a:pPr marL="0" marR="0" algn="l">
                        <a:lnSpc>
                          <a:spcPts val="1425"/>
                        </a:lnSpc>
                        <a:spcBef>
                          <a:spcPts val="0"/>
                        </a:spcBef>
                        <a:spcAft>
                          <a:spcPts val="0"/>
                        </a:spcAft>
                      </a:pPr>
                      <a:r>
                        <a:rPr lang="en-US" sz="1000" kern="0" dirty="0">
                          <a:effectLst/>
                        </a:rPr>
                        <a:t>{</a:t>
                      </a:r>
                      <a:endParaRPr lang="en-US" sz="1000" dirty="0">
                        <a:effectLst/>
                      </a:endParaRPr>
                    </a:p>
                    <a:p>
                      <a:pPr marL="0" marR="0" algn="l">
                        <a:lnSpc>
                          <a:spcPts val="1425"/>
                        </a:lnSpc>
                        <a:spcBef>
                          <a:spcPts val="0"/>
                        </a:spcBef>
                        <a:spcAft>
                          <a:spcPts val="0"/>
                        </a:spcAft>
                      </a:pPr>
                      <a:r>
                        <a:rPr lang="en-US" sz="1000" kern="0" dirty="0">
                          <a:effectLst/>
                        </a:rPr>
                        <a:t>    </a:t>
                      </a:r>
                      <a:r>
                        <a:rPr lang="en-US" sz="1000" kern="0" dirty="0" err="1">
                          <a:effectLst/>
                        </a:rPr>
                        <a:t>jid</a:t>
                      </a:r>
                      <a:r>
                        <a:rPr lang="en-US" sz="1000" kern="0" dirty="0">
                          <a:effectLst/>
                        </a:rPr>
                        <a:t>: "ce793f18efab10127f0626a37ff4b4d4",</a:t>
                      </a:r>
                      <a:endParaRPr lang="en-US" sz="1000" dirty="0">
                        <a:effectLst/>
                      </a:endParaRPr>
                    </a:p>
                    <a:p>
                      <a:pPr marL="0" marR="0" algn="l">
                        <a:lnSpc>
                          <a:spcPts val="1425"/>
                        </a:lnSpc>
                        <a:spcBef>
                          <a:spcPts val="0"/>
                        </a:spcBef>
                        <a:spcAft>
                          <a:spcPts val="0"/>
                        </a:spcAft>
                      </a:pPr>
                      <a:r>
                        <a:rPr lang="en-US" sz="1000" kern="0" dirty="0">
                          <a:effectLst/>
                        </a:rPr>
                        <a:t>    name: "Test",</a:t>
                      </a:r>
                      <a:endParaRPr lang="en-US" sz="1000" dirty="0">
                        <a:effectLst/>
                      </a:endParaRPr>
                    </a:p>
                    <a:p>
                      <a:pPr marL="0" marR="0" algn="l">
                        <a:lnSpc>
                          <a:spcPts val="1425"/>
                        </a:lnSpc>
                        <a:spcBef>
                          <a:spcPts val="0"/>
                        </a:spcBef>
                        <a:spcAft>
                          <a:spcPts val="0"/>
                        </a:spcAft>
                      </a:pPr>
                      <a:r>
                        <a:rPr lang="en-US" sz="1000" kern="0" dirty="0">
                          <a:effectLst/>
                        </a:rPr>
                        <a:t>    </a:t>
                      </a:r>
                      <a:r>
                        <a:rPr lang="en-US" sz="1000" kern="0" dirty="0" err="1">
                          <a:effectLst/>
                        </a:rPr>
                        <a:t>isStoppable</a:t>
                      </a:r>
                      <a:r>
                        <a:rPr lang="en-US" sz="1000" kern="0" dirty="0">
                          <a:effectLst/>
                        </a:rPr>
                        <a:t>: false,</a:t>
                      </a:r>
                      <a:endParaRPr lang="en-US" sz="1000" dirty="0">
                        <a:effectLst/>
                      </a:endParaRPr>
                    </a:p>
                    <a:p>
                      <a:pPr marL="0" marR="0" algn="l">
                        <a:lnSpc>
                          <a:spcPts val="1425"/>
                        </a:lnSpc>
                        <a:spcBef>
                          <a:spcPts val="0"/>
                        </a:spcBef>
                        <a:spcAft>
                          <a:spcPts val="0"/>
                        </a:spcAft>
                      </a:pPr>
                      <a:r>
                        <a:rPr lang="en-US" sz="1000" kern="0" dirty="0">
                          <a:effectLst/>
                        </a:rPr>
                        <a:t>    state: "RUNNING",</a:t>
                      </a:r>
                      <a:endParaRPr lang="en-US" sz="1000" dirty="0">
                        <a:effectLst/>
                      </a:endParaRPr>
                    </a:p>
                    <a:p>
                      <a:pPr marL="0" marR="0" algn="l">
                        <a:lnSpc>
                          <a:spcPts val="1425"/>
                        </a:lnSpc>
                        <a:spcBef>
                          <a:spcPts val="0"/>
                        </a:spcBef>
                        <a:spcAft>
                          <a:spcPts val="0"/>
                        </a:spcAft>
                      </a:pPr>
                      <a:r>
                        <a:rPr lang="en-US" sz="1000" kern="0" dirty="0">
                          <a:effectLst/>
                        </a:rPr>
                        <a:t>    start - time: 1551577191874,</a:t>
                      </a:r>
                      <a:endParaRPr lang="en-US" sz="1000" dirty="0">
                        <a:effectLst/>
                      </a:endParaRPr>
                    </a:p>
                    <a:p>
                      <a:pPr marL="0" marR="0" algn="l">
                        <a:lnSpc>
                          <a:spcPts val="1425"/>
                        </a:lnSpc>
                        <a:spcBef>
                          <a:spcPts val="0"/>
                        </a:spcBef>
                        <a:spcAft>
                          <a:spcPts val="0"/>
                        </a:spcAft>
                      </a:pPr>
                      <a:r>
                        <a:rPr lang="en-US" sz="1000" kern="0" dirty="0">
                          <a:effectLst/>
                        </a:rPr>
                        <a:t>    end - time: -1,</a:t>
                      </a:r>
                      <a:endParaRPr lang="en-US" sz="1000" dirty="0">
                        <a:effectLst/>
                      </a:endParaRPr>
                    </a:p>
                    <a:p>
                      <a:pPr marL="0" marR="0" algn="l">
                        <a:lnSpc>
                          <a:spcPts val="1425"/>
                        </a:lnSpc>
                        <a:spcBef>
                          <a:spcPts val="0"/>
                        </a:spcBef>
                        <a:spcAft>
                          <a:spcPts val="0"/>
                        </a:spcAft>
                      </a:pPr>
                      <a:r>
                        <a:rPr lang="en-US" sz="1000" kern="0" dirty="0">
                          <a:effectLst/>
                        </a:rPr>
                        <a:t>    duration: 295120489,</a:t>
                      </a:r>
                      <a:endParaRPr lang="en-US" sz="1000" dirty="0">
                        <a:effectLst/>
                      </a:endParaRPr>
                    </a:p>
                    <a:p>
                      <a:pPr marL="0" marR="0" algn="l">
                        <a:lnSpc>
                          <a:spcPts val="1425"/>
                        </a:lnSpc>
                        <a:spcBef>
                          <a:spcPts val="0"/>
                        </a:spcBef>
                        <a:spcAft>
                          <a:spcPts val="0"/>
                        </a:spcAft>
                      </a:pPr>
                      <a:r>
                        <a:rPr lang="en-US" sz="1000" kern="0" dirty="0">
                          <a:effectLst/>
                        </a:rPr>
                        <a:t>    now: 1551872312363,</a:t>
                      </a:r>
                      <a:endParaRPr lang="en-US" sz="1000" dirty="0">
                        <a:effectLst/>
                      </a:endParaRPr>
                    </a:p>
                    <a:p>
                      <a:pPr marL="0" marR="0" algn="l">
                        <a:lnSpc>
                          <a:spcPts val="1425"/>
                        </a:lnSpc>
                        <a:spcBef>
                          <a:spcPts val="0"/>
                        </a:spcBef>
                        <a:spcAft>
                          <a:spcPts val="0"/>
                        </a:spcAft>
                      </a:pP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      </a:t>
                      </a:r>
                      <a:r>
                        <a:rPr lang="zh-CN" altLang="en-US" sz="1000" kern="0" dirty="0">
                          <a:effectLst/>
                        </a:rPr>
                        <a:t>此处省略</a:t>
                      </a:r>
                      <a:r>
                        <a:rPr lang="en-US" sz="1000" kern="0" dirty="0">
                          <a:effectLst/>
                        </a:rPr>
                        <a:t>n</a:t>
                      </a:r>
                      <a:r>
                        <a:rPr lang="zh-CN" altLang="en-US" sz="1000" kern="0" dirty="0">
                          <a:effectLst/>
                        </a:rPr>
                        <a:t>行</a:t>
                      </a:r>
                      <a:endParaRPr lang="zh-CN" altLang="en-US" sz="1000" dirty="0">
                        <a:effectLst/>
                      </a:endParaRPr>
                    </a:p>
                    <a:p>
                      <a:pPr marL="0" marR="0" algn="l">
                        <a:lnSpc>
                          <a:spcPts val="1425"/>
                        </a:lnSpc>
                        <a:spcBef>
                          <a:spcPts val="0"/>
                        </a:spcBef>
                        <a:spcAft>
                          <a:spcPts val="0"/>
                        </a:spcAft>
                      </a:pPr>
                      <a:r>
                        <a:rPr lang="zh-CN" altLang="en-US" sz="1000" kern="0" dirty="0">
                          <a:effectLst/>
                        </a:rPr>
                        <a:t>    。。。。。。</a:t>
                      </a:r>
                      <a:endParaRPr lang="zh-CN" altLang="en-US" sz="1000" dirty="0">
                        <a:effectLst/>
                      </a:endParaRPr>
                    </a:p>
                    <a:p>
                      <a:pPr marL="0" marR="0" algn="l">
                        <a:lnSpc>
                          <a:spcPts val="1425"/>
                        </a:lnSpc>
                        <a:spcBef>
                          <a:spcPts val="0"/>
                        </a:spcBef>
                        <a:spcAft>
                          <a:spcPts val="0"/>
                        </a:spcAft>
                      </a:pPr>
                      <a:r>
                        <a:rPr lang="zh-CN" altLang="en-US" sz="1000" kern="0" dirty="0">
                          <a:effectLst/>
                        </a:rPr>
                        <a:t>            </a:t>
                      </a:r>
                      <a:r>
                        <a:rPr lang="en-US" altLang="zh-CN" sz="1000" kern="0" dirty="0">
                          <a:effectLst/>
                        </a:rPr>
                        <a:t>}, {</a:t>
                      </a:r>
                      <a:endParaRPr lang="zh-CN" altLang="en-US" sz="1000" dirty="0">
                        <a:effectLst/>
                      </a:endParaRPr>
                    </a:p>
                    <a:p>
                      <a:pPr marL="0" marR="0" algn="l">
                        <a:lnSpc>
                          <a:spcPts val="1425"/>
                        </a:lnSpc>
                        <a:spcBef>
                          <a:spcPts val="0"/>
                        </a:spcBef>
                        <a:spcAft>
                          <a:spcPts val="0"/>
                        </a:spcAft>
                      </a:pPr>
                      <a:r>
                        <a:rPr lang="zh-CN" altLang="en-US" sz="1000" kern="0" dirty="0">
                          <a:effectLst/>
                        </a:rPr>
                        <a:t>                </a:t>
                      </a:r>
                      <a:r>
                        <a:rPr lang="en-US" sz="1000" kern="0" dirty="0">
                          <a:effectLst/>
                        </a:rPr>
                        <a:t>id: "cbc357ccb763df2852fee8c4fc7d55f2",</a:t>
                      </a:r>
                      <a:endParaRPr lang="en-US" sz="1000" dirty="0">
                        <a:effectLst/>
                      </a:endParaRPr>
                    </a:p>
                    <a:p>
                      <a:pPr marL="0" marR="0" algn="l">
                        <a:lnSpc>
                          <a:spcPts val="1425"/>
                        </a:lnSpc>
                        <a:spcBef>
                          <a:spcPts val="0"/>
                        </a:spcBef>
                        <a:spcAft>
                          <a:spcPts val="0"/>
                        </a:spcAft>
                      </a:pPr>
                      <a:r>
                        <a:rPr lang="en-US" sz="1000" kern="0" dirty="0">
                          <a:effectLst/>
                        </a:rPr>
                        <a:t>                parallelism: 12,</a:t>
                      </a:r>
                      <a:endParaRPr lang="en-US" sz="1000" dirty="0">
                        <a:effectLst/>
                      </a:endParaRPr>
                    </a:p>
                    <a:p>
                      <a:pPr marL="0" marR="0" algn="l">
                        <a:lnSpc>
                          <a:spcPts val="1425"/>
                        </a:lnSpc>
                        <a:spcBef>
                          <a:spcPts val="0"/>
                        </a:spcBef>
                        <a:spcAft>
                          <a:spcPts val="0"/>
                        </a:spcAft>
                      </a:pPr>
                      <a:r>
                        <a:rPr lang="en-US" sz="1000" kern="0" dirty="0">
                          <a:effectLst/>
                        </a:rPr>
                        <a:t>                operator: "",</a:t>
                      </a:r>
                      <a:endParaRPr lang="en-US" sz="1000" dirty="0">
                        <a:effectLst/>
                      </a:endParaRPr>
                    </a:p>
                    <a:p>
                      <a:pPr marL="0" marR="0" algn="l">
                        <a:lnSpc>
                          <a:spcPts val="1425"/>
                        </a:lnSpc>
                        <a:spcBef>
                          <a:spcPts val="0"/>
                        </a:spcBef>
                        <a:spcAft>
                          <a:spcPts val="0"/>
                        </a:spcAft>
                      </a:pPr>
                      <a:r>
                        <a:rPr lang="en-US" sz="1000" kern="0" dirty="0">
                          <a:effectLst/>
                        </a:rPr>
                        <a:t>                </a:t>
                      </a:r>
                      <a:r>
                        <a:rPr lang="en-US" sz="1000" kern="0" dirty="0" err="1">
                          <a:effectLst/>
                        </a:rPr>
                        <a:t>operator_strategy</a:t>
                      </a: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                description: "Source: Custom Source -&gt; Flat Map",</a:t>
                      </a:r>
                      <a:endParaRPr lang="en-US" sz="1000" dirty="0">
                        <a:effectLst/>
                      </a:endParaRPr>
                    </a:p>
                    <a:p>
                      <a:pPr marL="0" marR="0" algn="l">
                        <a:lnSpc>
                          <a:spcPts val="1425"/>
                        </a:lnSpc>
                        <a:spcBef>
                          <a:spcPts val="0"/>
                        </a:spcBef>
                        <a:spcAft>
                          <a:spcPts val="0"/>
                        </a:spcAft>
                      </a:pPr>
                      <a:r>
                        <a:rPr lang="en-US" sz="1000" kern="0" dirty="0">
                          <a:effectLst/>
                        </a:rPr>
                        <a:t>                </a:t>
                      </a:r>
                      <a:r>
                        <a:rPr lang="en-US" sz="1000" kern="0" dirty="0" err="1">
                          <a:effectLst/>
                        </a:rPr>
                        <a:t>optimizer_properties</a:t>
                      </a: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    }</a:t>
                      </a:r>
                      <a:endParaRPr lang="en-US" sz="1000" dirty="0">
                        <a:effectLst/>
                      </a:endParaRPr>
                    </a:p>
                    <a:p>
                      <a:pPr marL="0" marR="0" algn="l">
                        <a:lnSpc>
                          <a:spcPts val="1425"/>
                        </a:lnSpc>
                        <a:spcBef>
                          <a:spcPts val="0"/>
                        </a:spcBef>
                        <a:spcAft>
                          <a:spcPts val="0"/>
                        </a:spcAft>
                      </a:pPr>
                      <a:r>
                        <a:rPr lang="en-US" sz="1000" kern="0" dirty="0">
                          <a:effectLst/>
                        </a:rPr>
                        <a:t>}</a:t>
                      </a:r>
                      <a:endParaRPr lang="en-US" sz="10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67504" marR="67504" marT="45003" marB="45003"/>
                </a:tc>
                <a:extLst>
                  <a:ext uri="{0D108BD9-81ED-4DB2-BD59-A6C34878D82A}">
                    <a16:rowId xmlns:a16="http://schemas.microsoft.com/office/drawing/2014/main" val="1275741367"/>
                  </a:ext>
                </a:extLst>
              </a:tr>
            </a:tbl>
          </a:graphicData>
        </a:graphic>
      </p:graphicFrame>
    </p:spTree>
    <p:extLst>
      <p:ext uri="{BB962C8B-B14F-4D97-AF65-F5344CB8AC3E}">
        <p14:creationId xmlns:p14="http://schemas.microsoft.com/office/powerpoint/2010/main" val="40727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zh-CN" altLang="en-US" dirty="0"/>
              <a:t>开发者模式获取指标</a:t>
            </a:r>
            <a:r>
              <a:rPr lang="en-US" altLang="zh-CN" dirty="0" err="1"/>
              <a:t>url</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1325886"/>
            <a:ext cx="10699115" cy="3707841"/>
          </a:xfrm>
        </p:spPr>
        <p:txBody>
          <a:bodyPr/>
          <a:lstStyle/>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指标非常多，不需要记住每个指标的请求的</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格式？可以进入</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任务的</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UI</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界面，按住</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F12</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进入开发者模式，然后我们点击任意一个</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metric</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指标</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便能立即看到每个指标的请求的</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。比如获取</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任务的背压情况：</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如下图我们点击某一个</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task</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status</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，按一下</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f12</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，便看到了</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backpressue</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点开</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backpressue</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就是获取任务背压情况的连接如下：</a:t>
            </a:r>
            <a:endPar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en-US" altLang="zh-CN" sz="1800" i="0" u="sng" spc="0" dirty="0">
                <a:solidFill>
                  <a:srgbClr val="800080"/>
                </a:solidFill>
                <a:effectLst/>
                <a:latin typeface="Consolas" panose="020B0609020204030204" pitchFamily="49" charset="0"/>
                <a:ea typeface="微软雅黑 Light" panose="020B0502040204020203" pitchFamily="34" charset="-122"/>
                <a:cs typeface="Times New Roman" panose="02020603050405020304" pitchFamily="18" charset="0"/>
                <a:hlinkClick r:id="rId2"/>
              </a:rPr>
              <a:t>http://node1:8088/proxy/application_1609508087977_0004/jobs/925224169036ef3f03a8d7fe9605b4ef/vertices/cbc357ccb763df2852fee8c4fc7d55f2/backpressure</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99526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zh-CN" altLang="en-US" dirty="0"/>
              <a:t>开发者模式获取指标</a:t>
            </a:r>
            <a:r>
              <a:rPr lang="en-US" altLang="zh-CN" dirty="0" err="1"/>
              <a:t>url</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710880" y="4920112"/>
            <a:ext cx="10699115" cy="1018961"/>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请求连接返回的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json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字符串如下：我们可以获取每一个分区的背压情况，如果不是</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状态便可以进行任务报警，其他的指标获取监控值都可以这样获取 简单而又便捷。</a:t>
            </a:r>
          </a:p>
        </p:txBody>
      </p:sp>
      <p:pic>
        <p:nvPicPr>
          <p:cNvPr id="5" name="图片 4">
            <a:extLst>
              <a:ext uri="{FF2B5EF4-FFF2-40B4-BE49-F238E27FC236}">
                <a16:creationId xmlns:a16="http://schemas.microsoft.com/office/drawing/2014/main" id="{11950BBB-C324-41B7-9CE1-C904F76DFD9A}"/>
              </a:ext>
            </a:extLst>
          </p:cNvPr>
          <p:cNvPicPr>
            <a:picLocks noChangeAspect="1"/>
          </p:cNvPicPr>
          <p:nvPr/>
        </p:nvPicPr>
        <p:blipFill>
          <a:blip r:embed="rId2"/>
          <a:stretch>
            <a:fillRect/>
          </a:stretch>
        </p:blipFill>
        <p:spPr>
          <a:xfrm>
            <a:off x="2287612" y="1342207"/>
            <a:ext cx="7616775" cy="3265789"/>
          </a:xfrm>
          <a:prstGeom prst="rect">
            <a:avLst/>
          </a:prstGeom>
          <a:noFill/>
          <a:ln>
            <a:noFill/>
          </a:ln>
        </p:spPr>
      </p:pic>
    </p:spTree>
    <p:extLst>
      <p:ext uri="{BB962C8B-B14F-4D97-AF65-F5344CB8AC3E}">
        <p14:creationId xmlns:p14="http://schemas.microsoft.com/office/powerpoint/2010/main" val="359596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zh-CN" altLang="en-US" dirty="0"/>
              <a:t>代码中</a:t>
            </a:r>
            <a:r>
              <a:rPr lang="en-US" altLang="zh-CN" dirty="0" err="1"/>
              <a:t>Flink</a:t>
            </a:r>
            <a:r>
              <a:rPr lang="zh-CN" altLang="en-US" dirty="0"/>
              <a:t>任务运行状态</a:t>
            </a:r>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1018961"/>
          </a:xfrm>
        </p:spPr>
        <p:txBody>
          <a:bodyPr/>
          <a:lstStyle/>
          <a:p>
            <a:pPr>
              <a:spcBef>
                <a:spcPts val="150"/>
              </a:spcBef>
              <a:spcAft>
                <a:spcPts val="150"/>
              </a:spcAft>
            </a:pP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 </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flink REST API</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的方式，通过</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http</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请求实时获取</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任务状态，不是</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RUNNING</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状态则进行短信、电话或邮件报警，达到实时监控的效果。</a:t>
            </a:r>
          </a:p>
        </p:txBody>
      </p:sp>
      <p:sp>
        <p:nvSpPr>
          <p:cNvPr id="8" name="TextBox 3">
            <a:extLst>
              <a:ext uri="{FF2B5EF4-FFF2-40B4-BE49-F238E27FC236}">
                <a16:creationId xmlns:a16="http://schemas.microsoft.com/office/drawing/2014/main" id="{8738AEE5-5CB6-4EE9-9106-0A9FCD0E7ADD}"/>
              </a:ext>
            </a:extLst>
          </p:cNvPr>
          <p:cNvSpPr txBox="1"/>
          <p:nvPr/>
        </p:nvSpPr>
        <p:spPr>
          <a:xfrm>
            <a:off x="1112974" y="2332018"/>
            <a:ext cx="9966051" cy="4247317"/>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class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MetricsTest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static void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main(String[]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args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String result = </a:t>
            </a:r>
            <a:r>
              <a:rPr lang="en-US" altLang="zh-CN" sz="1800" i="1"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sendGet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"http://node1:8088/proxy/application_1609508087977_0004/jobs"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System.</a:t>
            </a:r>
            <a:r>
              <a:rPr lang="en-US" altLang="zh-CN" sz="1800" b="1" i="1" dirty="0" err="1">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out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.println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static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sendGet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String result = </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BufferedReader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in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null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try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urlNameString</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URL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realUrl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urlNameString</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URLConnection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connection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realUrl.openConnection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设置通用的请求属性</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connection.setRequestProperty</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"accept"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connection.setRequestProperty</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"connection"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"Keep-Alive"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17663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 API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zh-CN" altLang="en-US" dirty="0"/>
              <a:t>代码中</a:t>
            </a:r>
            <a:r>
              <a:rPr lang="en-US" altLang="zh-CN" dirty="0" err="1"/>
              <a:t>Flink</a:t>
            </a:r>
            <a:r>
              <a:rPr lang="zh-CN" altLang="en-US" dirty="0"/>
              <a:t>任务运行状态</a:t>
            </a:r>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1018961"/>
          </a:xfrm>
        </p:spPr>
        <p:txBody>
          <a:bodyPr/>
          <a:lstStyle/>
          <a:p>
            <a:pPr>
              <a:spcBef>
                <a:spcPts val="150"/>
              </a:spcBef>
              <a:spcAft>
                <a:spcPts val="150"/>
              </a:spcAft>
            </a:pP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 </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flink REST API</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的方式，通过</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http</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请求实时获取</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任务状态，不是</a:t>
            </a:r>
            <a:r>
              <a:rPr lang="nl-NL"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RUNNING</a:t>
            </a:r>
            <a:r>
              <a:rPr lang="zh-CN" altLang="nl-NL"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状态则进行短信、电话或邮件报警，达到实时监控的效果。</a:t>
            </a:r>
          </a:p>
        </p:txBody>
      </p:sp>
      <p:sp>
        <p:nvSpPr>
          <p:cNvPr id="8" name="TextBox 3">
            <a:extLst>
              <a:ext uri="{FF2B5EF4-FFF2-40B4-BE49-F238E27FC236}">
                <a16:creationId xmlns:a16="http://schemas.microsoft.com/office/drawing/2014/main" id="{8738AEE5-5CB6-4EE9-9106-0A9FCD0E7ADD}"/>
              </a:ext>
            </a:extLst>
          </p:cNvPr>
          <p:cNvSpPr txBox="1"/>
          <p:nvPr/>
        </p:nvSpPr>
        <p:spPr>
          <a:xfrm>
            <a:off x="1112974" y="2402324"/>
            <a:ext cx="9966051" cy="4021614"/>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connection.setRequestProperty</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"user-agent"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"Mozilla/4.0 (compatible; MSIE 6.0; Windows NT 5.1;SV1)"</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connection.connect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in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BufferedReader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InputStreamReader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connection.getInputStream</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String line;</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while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((line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in.readLine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null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result += line;}</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catch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e)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System.</a:t>
            </a:r>
            <a:r>
              <a:rPr lang="en-US" altLang="zh-CN" sz="1800" b="1" i="1" dirty="0" err="1">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out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.println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zh-CN" altLang="en-US" sz="1800" b="1" dirty="0">
                <a:solidFill>
                  <a:srgbClr val="008000"/>
                </a:solidFill>
                <a:effectLst/>
                <a:latin typeface="黑体" panose="02010609060101010101" pitchFamily="49" charset="-122"/>
                <a:ea typeface="黑体" panose="02010609060101010101" pitchFamily="49" charset="-122"/>
                <a:cs typeface="Times New Roman" panose="02020603050405020304" pitchFamily="18" charset="0"/>
              </a:rPr>
              <a:t>发送</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GET</a:t>
            </a:r>
            <a:r>
              <a:rPr lang="zh-CN" altLang="en-US" sz="1800" b="1" dirty="0">
                <a:solidFill>
                  <a:srgbClr val="008000"/>
                </a:solidFill>
                <a:effectLst/>
                <a:latin typeface="黑体" panose="02010609060101010101" pitchFamily="49" charset="-122"/>
                <a:ea typeface="黑体" panose="02010609060101010101" pitchFamily="49" charset="-122"/>
                <a:cs typeface="Times New Roman" panose="02020603050405020304" pitchFamily="18" charset="0"/>
              </a:rPr>
              <a:t>请求出现异常！</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e);</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e.printStackTrace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p>
          <a:p>
            <a:pPr>
              <a:spcBef>
                <a:spcPts val="150"/>
              </a:spcBef>
              <a:spcAft>
                <a:spcPts val="150"/>
              </a:spcAft>
            </a:pP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finally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try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if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(in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null</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in.close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catch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e2)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e2.printStackTrace(); }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return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84176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4936352" cy="548322"/>
          </a:xfrm>
        </p:spPr>
        <p:txBody>
          <a:bodyPr>
            <a:normAutofit fontScale="90000"/>
          </a:bodyPr>
          <a:lstStyle/>
          <a:p>
            <a:r>
              <a:rPr lang="zh-CN" altLang="en-US"/>
              <a:t>第二章 </a:t>
            </a:r>
            <a:r>
              <a:rPr lang="en-US" altLang="zh-CN"/>
              <a:t>Flink-</a:t>
            </a:r>
            <a:r>
              <a:rPr lang="zh-CN" altLang="en-US"/>
              <a:t>性能优化</a:t>
            </a:r>
            <a:endParaRPr lang="zh-CN" altLang="en-US"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51632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History Server</a:t>
            </a:r>
            <a:endParaRPr lang="zh-CN" altLang="en-US" dirty="0"/>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1018961"/>
          </a:xfrm>
        </p:spPr>
        <p:txBody>
          <a:bodyPr/>
          <a:lstStyle/>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HistoryServer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主要是用来存储和查看任务的历史记录，具体信息可以看官网</a:t>
            </a:r>
          </a:p>
          <a:p>
            <a:pPr>
              <a:spcBef>
                <a:spcPts val="900"/>
              </a:spcBef>
              <a:spcAft>
                <a:spcPts val="900"/>
              </a:spcAft>
            </a:pPr>
            <a:r>
              <a:rPr lang="en-US" altLang="zh-CN" sz="1800" u="sng"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hlinkClick r:id="rId2"/>
              </a:rPr>
              <a:t>https://ci.apache.org/projects/flink/flink-docs-release-1.12/deployment/advanced/historyserver.html</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8" name="TextBox 3">
            <a:extLst>
              <a:ext uri="{FF2B5EF4-FFF2-40B4-BE49-F238E27FC236}">
                <a16:creationId xmlns:a16="http://schemas.microsoft.com/office/drawing/2014/main" id="{8738AEE5-5CB6-4EE9-9106-0A9FCD0E7ADD}"/>
              </a:ext>
            </a:extLst>
          </p:cNvPr>
          <p:cNvSpPr txBox="1"/>
          <p:nvPr/>
        </p:nvSpPr>
        <p:spPr>
          <a:xfrm>
            <a:off x="1012969" y="2602357"/>
            <a:ext cx="9966051" cy="3144451"/>
          </a:xfrm>
          <a:prstGeom prst="rect">
            <a:avLst/>
          </a:prstGeom>
          <a:solidFill>
            <a:srgbClr val="FFFFE4"/>
          </a:solidFill>
          <a:ln w="3175">
            <a:solidFill>
              <a:srgbClr val="919191"/>
            </a:solidFill>
          </a:ln>
        </p:spPr>
        <p:txBody>
          <a:bodyPr wrap="square">
            <a:spAutoFit/>
          </a:bodyPr>
          <a:lstStyle/>
          <a:p>
            <a:pPr marL="0" marR="0" algn="l">
              <a:spcBef>
                <a:spcPts val="0"/>
              </a:spcBef>
              <a:spcAft>
                <a:spcPts val="0"/>
              </a:spcAft>
            </a:pP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将已完成的作业上传到的目录</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kern="0" dirty="0" err="1">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jobmanager.archive.fs.dir</a:t>
            </a:r>
            <a:r>
              <a:rPr lang="en-US" altLang="zh-CN" sz="1800" b="1" kern="0" dirty="0">
                <a:solidFill>
                  <a:srgbClr val="FF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hdfs://node01:8020/completed-jobs/</a:t>
            </a:r>
          </a:p>
          <a:p>
            <a:pPr>
              <a:spcBef>
                <a:spcPts val="150"/>
              </a:spcBef>
              <a:spcAft>
                <a:spcPts val="150"/>
              </a:spcAft>
            </a:pP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基于 </a:t>
            </a: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Web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1800" kern="0" dirty="0" err="1">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t>
            </a: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的地址</a:t>
            </a:r>
            <a:endPar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endParaRPr>
          </a:p>
          <a:p>
            <a:pPr>
              <a:spcBef>
                <a:spcPts val="150"/>
              </a:spcBef>
              <a:spcAft>
                <a:spcPts val="150"/>
              </a:spcAft>
            </a:pPr>
            <a:r>
              <a:rPr lang="en-US" altLang="zh-CN" sz="1800" kern="0" dirty="0" err="1">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historyserver.web.address</a:t>
            </a:r>
            <a:r>
              <a:rPr lang="en-US" altLang="zh-CN" sz="1800" b="1" kern="0" dirty="0">
                <a:solidFill>
                  <a:srgbClr val="FF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0.0.0.0</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algn="l">
              <a:spcBef>
                <a:spcPts val="0"/>
              </a:spcBef>
              <a:spcAft>
                <a:spcPts val="0"/>
              </a:spcAft>
            </a:pP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基于 </a:t>
            </a: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Web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1800" kern="0" dirty="0" err="1">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t>
            </a: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的端口号</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kern="0" dirty="0" err="1">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historyserver.web.port</a:t>
            </a:r>
            <a:r>
              <a:rPr lang="en-US" altLang="zh-CN" sz="1800" b="1" kern="0" dirty="0">
                <a:solidFill>
                  <a:srgbClr val="FF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8082</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algn="l">
              <a:spcBef>
                <a:spcPts val="0"/>
              </a:spcBef>
              <a:spcAft>
                <a:spcPts val="0"/>
              </a:spcAft>
            </a:pP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以逗号分隔的目录列表，用于监视已完成的作业</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kern="0" dirty="0" err="1">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historyserver.archive.fs.dir</a:t>
            </a:r>
            <a:r>
              <a:rPr lang="en-US" altLang="zh-CN" sz="1800" b="1" kern="0" dirty="0">
                <a:solidFill>
                  <a:srgbClr val="FF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hdfs://node01:8020/completed-jobs/</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algn="l">
              <a:spcBef>
                <a:spcPts val="0"/>
              </a:spcBef>
              <a:spcAft>
                <a:spcPts val="0"/>
              </a:spcAft>
            </a:pPr>
            <a:r>
              <a:rPr lang="en-US" altLang="zh-CN"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0" dirty="0">
                <a:solidFill>
                  <a:srgbClr val="008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刷新受监控目录的时间间隔（以毫秒为单位）</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kern="0" dirty="0" err="1">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historyserver.archive.fs.refresh</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-interval</a:t>
            </a:r>
            <a:r>
              <a:rPr lang="en-US" altLang="zh-CN" sz="1800" b="1" kern="0" dirty="0">
                <a:solidFill>
                  <a:srgbClr val="FF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solidFill>
                  <a:srgbClr val="000000"/>
                </a:solidFill>
                <a:effectLst/>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10000</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54970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11420" y="807085"/>
            <a:ext cx="5973445" cy="4728845"/>
          </a:xfrm>
        </p:spPr>
        <p:txBody>
          <a:bodyPr/>
          <a:lstStyle/>
          <a:p>
            <a:r>
              <a:rPr kumimoji="1" lang="en-US" altLang="zh-CN" dirty="0" err="1"/>
              <a:t>Flink</a:t>
            </a:r>
            <a:r>
              <a:rPr kumimoji="1" lang="en-US" altLang="zh-CN" dirty="0"/>
              <a:t>-Metrics</a:t>
            </a:r>
            <a:r>
              <a:rPr kumimoji="1" lang="zh-CN" altLang="en-US" dirty="0"/>
              <a:t>监控</a:t>
            </a:r>
            <a:endParaRPr kumimoji="1" lang="en-US" altLang="zh-CN" dirty="0"/>
          </a:p>
          <a:p>
            <a:r>
              <a:rPr kumimoji="1" lang="en-US" altLang="zh-CN" dirty="0" err="1"/>
              <a:t>Flink</a:t>
            </a:r>
            <a:r>
              <a:rPr kumimoji="1" lang="en-US" altLang="zh-CN" dirty="0"/>
              <a:t>-</a:t>
            </a:r>
            <a:r>
              <a:rPr kumimoji="1" lang="zh-CN" altLang="en-US" dirty="0"/>
              <a:t>性能优化</a:t>
            </a:r>
            <a:endParaRPr kumimoji="1" lang="en-US" altLang="zh-CN" dirty="0"/>
          </a:p>
          <a:p>
            <a:r>
              <a:rPr kumimoji="1" lang="en-US" altLang="zh-CN" dirty="0" err="1"/>
              <a:t>Flink</a:t>
            </a:r>
            <a:r>
              <a:rPr kumimoji="1" lang="en-US" altLang="zh-CN" dirty="0"/>
              <a:t>-</a:t>
            </a:r>
            <a:r>
              <a:rPr kumimoji="1" lang="zh-CN" altLang="en-US" dirty="0"/>
              <a:t>内存管理</a:t>
            </a:r>
            <a:endParaRPr kumimoji="1" lang="en-US" altLang="zh-CN" dirty="0"/>
          </a:p>
          <a:p>
            <a:r>
              <a:rPr kumimoji="1" lang="en-US" altLang="zh-CN" dirty="0" err="1"/>
              <a:t>Flink</a:t>
            </a:r>
            <a:r>
              <a:rPr kumimoji="1" lang="en-US" altLang="zh-CN" dirty="0"/>
              <a:t> VS Spark</a:t>
            </a:r>
          </a:p>
          <a:p>
            <a:r>
              <a:rPr kumimoji="1" lang="en-US" altLang="zh-CN" dirty="0" err="1"/>
              <a:t>Flink</a:t>
            </a:r>
            <a:r>
              <a:rPr kumimoji="1" lang="en-US" altLang="zh-CN" dirty="0"/>
              <a:t>-</a:t>
            </a:r>
            <a:r>
              <a:rPr kumimoji="1" lang="zh-CN" altLang="en-US" dirty="0"/>
              <a:t>网络流控与反压</a:t>
            </a:r>
            <a:endParaRPr kumimoji="1"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History Server</a:t>
            </a:r>
            <a:endParaRPr lang="zh-CN" altLang="en-US" dirty="0"/>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1018961"/>
          </a:xfrm>
        </p:spPr>
        <p:txBody>
          <a:bodyPr/>
          <a:lstStyle/>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HistoryServer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主要是用来存储和查看任务的历史记录，具体信息可以看官网</a:t>
            </a:r>
          </a:p>
          <a:p>
            <a:pPr>
              <a:spcBef>
                <a:spcPts val="900"/>
              </a:spcBef>
              <a:spcAft>
                <a:spcPts val="900"/>
              </a:spcAft>
            </a:pPr>
            <a:r>
              <a:rPr lang="en-US" altLang="zh-CN" sz="1800" u="sng"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hlinkClick r:id="rId2"/>
              </a:rPr>
              <a:t>https://ci.apache.org/projects/flink/flink-docs-release-1.12/deployment/advanced/historyserver.html</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8" name="TextBox 3">
            <a:extLst>
              <a:ext uri="{FF2B5EF4-FFF2-40B4-BE49-F238E27FC236}">
                <a16:creationId xmlns:a16="http://schemas.microsoft.com/office/drawing/2014/main" id="{8738AEE5-5CB6-4EE9-9106-0A9FCD0E7ADD}"/>
              </a:ext>
            </a:extLst>
          </p:cNvPr>
          <p:cNvSpPr txBox="1"/>
          <p:nvPr/>
        </p:nvSpPr>
        <p:spPr>
          <a:xfrm>
            <a:off x="850007" y="2629518"/>
            <a:ext cx="9966051" cy="2667397"/>
          </a:xfrm>
          <a:prstGeom prst="rect">
            <a:avLst/>
          </a:prstGeom>
          <a:solidFill>
            <a:srgbClr val="FFFFE4"/>
          </a:solidFill>
          <a:ln w="3175">
            <a:solidFill>
              <a:srgbClr val="919191"/>
            </a:solidFill>
          </a:ln>
        </p:spPr>
        <p:txBody>
          <a:bodyPr wrap="square">
            <a:spAutoFit/>
          </a:bodyPr>
          <a:lstStyle/>
          <a:p>
            <a:pPr marL="0" lvl="1">
              <a:spcBef>
                <a:spcPts val="150"/>
              </a:spcBef>
              <a:spcAft>
                <a:spcPts val="150"/>
              </a:spcAft>
            </a:pP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jobmanager.archive.fs.dir</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flink</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job</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运行完成后的日志存放目录</a:t>
            </a:r>
          </a:p>
          <a:p>
            <a:pPr>
              <a:spcBef>
                <a:spcPts val="150"/>
              </a:spcBef>
              <a:spcAft>
                <a:spcPts val="150"/>
              </a:spcAft>
            </a:pP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historyserver.archive.fs.dir</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flink</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history</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进程的</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hdfs</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监控目录</a:t>
            </a:r>
          </a:p>
          <a:p>
            <a:pPr marL="0" lvl="1">
              <a:spcBef>
                <a:spcPts val="150"/>
              </a:spcBef>
              <a:spcAft>
                <a:spcPts val="150"/>
              </a:spcAft>
            </a:pP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historyserver.web.address</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flink</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history</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进程所在的主机</a:t>
            </a:r>
          </a:p>
          <a:p>
            <a:pPr marL="0" lvl="1">
              <a:spcBef>
                <a:spcPts val="150"/>
              </a:spcBef>
              <a:spcAft>
                <a:spcPts val="150"/>
              </a:spcAft>
            </a:pP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historyserver.web.port</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flink</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 history</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进程的占用端口</a:t>
            </a:r>
          </a:p>
          <a:p>
            <a:pPr marL="0" lvl="1">
              <a:spcBef>
                <a:spcPts val="150"/>
              </a:spcBef>
              <a:spcAft>
                <a:spcPts val="150"/>
              </a:spcAft>
            </a:pP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historyserver.archive.fs.refresh</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-interval</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：刷新受监视目录的时间间隔（以毫秒为单位）。</a:t>
            </a:r>
          </a:p>
          <a:p>
            <a:pPr lvl="0" indent="-342900">
              <a:spcBef>
                <a:spcPts val="150"/>
              </a:spcBef>
              <a:spcAft>
                <a:spcPts val="150"/>
              </a:spcAft>
              <a:buFont typeface="Wingdings" panose="05000000000000000000" pitchFamily="2" charset="2"/>
              <a:buChar char=""/>
            </a:pP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默认启动端口</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8082</a:t>
            </a:r>
            <a:r>
              <a:rPr lang="zh-CN" altLang="en-US"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p>
          <a:p>
            <a:pPr marL="0" lvl="1">
              <a:spcBef>
                <a:spcPts val="150"/>
              </a:spcBef>
              <a:spcAft>
                <a:spcPts val="150"/>
              </a:spcAft>
            </a:pP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bin/historyserver.sh (</a:t>
            </a:r>
            <a:r>
              <a:rPr lang="en-US" altLang="zh-CN" kern="0" dirty="0" err="1">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start|start-foreground|stop</a:t>
            </a:r>
            <a:r>
              <a:rPr lang="en-US" altLang="zh-CN" kern="0" dirty="0">
                <a:solidFill>
                  <a:srgbClr val="000000"/>
                </a:solidFill>
                <a:highlight>
                  <a:srgbClr val="FFFFFF"/>
                </a:highlight>
                <a:latin typeface="微软雅黑" panose="020B0503020204020204" pitchFamily="34" charset="-122"/>
                <a:ea typeface="微软雅黑" panose="020B0503020204020204" pitchFamily="34" charset="-122"/>
                <a:cs typeface="Times New Roman" panose="02020603050405020304" pitchFamily="18" charset="0"/>
              </a:rPr>
              <a:t>)</a:t>
            </a:r>
          </a:p>
          <a:p>
            <a:pPr>
              <a:spcBef>
                <a:spcPts val="150"/>
              </a:spcBef>
              <a:spcAft>
                <a:spcPts val="15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3374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1018961"/>
          </a:xfrm>
        </p:spPr>
        <p:txBody>
          <a:bodyPr/>
          <a:lstStyle/>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首先说一下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原生的序列化方式：</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优点：好处是比较简单通用，只要对象实现了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Serializable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接口即可；</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缺点：效率比较低，而且如果用户没有指定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serialVersionUID</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的话，很容易出现作业重新编译后，之前的数据无法反序列化出来的情况（这也是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的一个痛点，在业务使用中经常出现修改了代码之后，无法从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恢复的问题）</a:t>
            </a:r>
          </a:p>
          <a:p>
            <a:pPr>
              <a:spcBef>
                <a:spcPts val="150"/>
              </a:spcBef>
              <a:spcAft>
                <a:spcPts val="15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对于分布式计算来讲，数据的传输效率非常重要。好的序列化框架可以通过较低的序列化时间和较低的内存占用大大提高计算效率和作业稳定性。</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07788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占位符 3">
            <a:extLst>
              <a:ext uri="{FF2B5EF4-FFF2-40B4-BE49-F238E27FC236}">
                <a16:creationId xmlns:a16="http://schemas.microsoft.com/office/drawing/2014/main" id="{54C69B1A-5AB3-4680-9375-179FE361AA4D}"/>
              </a:ext>
            </a:extLst>
          </p:cNvPr>
          <p:cNvSpPr>
            <a:spLocks noGrp="1"/>
          </p:cNvSpPr>
          <p:nvPr>
            <p:ph type="body" sz="quarter" idx="11"/>
          </p:nvPr>
        </p:nvSpPr>
        <p:spPr>
          <a:xfrm>
            <a:off x="646438" y="1383363"/>
            <a:ext cx="10699115" cy="3016621"/>
          </a:xfrm>
        </p:spPr>
        <p:txBody>
          <a:bodyPr/>
          <a:lstStyle/>
          <a:p>
            <a:pPr marL="342900" lvl="0" indent="-342900">
              <a:spcBef>
                <a:spcPts val="150"/>
              </a:spcBef>
              <a:spcAft>
                <a:spcPts val="150"/>
              </a:spcAft>
              <a:buFont typeface="Wingdings" panose="05000000000000000000" pitchFamily="2" charset="2"/>
              <a:buChar char=""/>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在数据序列化上，</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采用了不同的方式</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对于所有数据默认采用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原生序列化方式，用户也可以配置使用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相比于 </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Java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原生序列化方式，无论是在序列化效率还是序列化结果的内存占用上，</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则更好一些（</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声称一般 </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会比 </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Java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原生节省 </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10x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内存占用）；</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文档中表示它们之所以没有把 </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设置为默认序列化框架的唯一原因是因为 </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需要用户自己注册需要序列化的类，并且建议用户通过配置开启 </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则是自己实现了一套高效率的序列化方法。</a:t>
            </a:r>
          </a:p>
        </p:txBody>
      </p:sp>
    </p:spTree>
    <p:extLst>
      <p:ext uri="{BB962C8B-B14F-4D97-AF65-F5344CB8AC3E}">
        <p14:creationId xmlns:p14="http://schemas.microsoft.com/office/powerpoint/2010/main" val="2089218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复用对象</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TextBox 3">
            <a:extLst>
              <a:ext uri="{FF2B5EF4-FFF2-40B4-BE49-F238E27FC236}">
                <a16:creationId xmlns:a16="http://schemas.microsoft.com/office/drawing/2014/main" id="{BD67CAC1-35BB-467B-AA6E-AAF403725761}"/>
              </a:ext>
            </a:extLst>
          </p:cNvPr>
          <p:cNvSpPr txBox="1"/>
          <p:nvPr/>
        </p:nvSpPr>
        <p:spPr>
          <a:xfrm>
            <a:off x="840954" y="1067291"/>
            <a:ext cx="9966051" cy="3744615"/>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stream</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.apply(</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WindowFunction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Tuple2&lt;String, Long&gt;, 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void</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apply(String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Collector&lt;Tuple2&lt;String, Long&gt;&gt; collector)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Exception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long</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 new Tuple instance is created on every execution</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collector.collect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Tuple2&lt;&gt;(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57805CDE-31E9-4101-BD17-296EECBC113D}"/>
              </a:ext>
            </a:extLst>
          </p:cNvPr>
          <p:cNvSpPr txBox="1"/>
          <p:nvPr/>
        </p:nvSpPr>
        <p:spPr>
          <a:xfrm>
            <a:off x="840954" y="5070500"/>
            <a:ext cx="10059418" cy="646331"/>
          </a:xfrm>
          <a:prstGeom prst="rect">
            <a:avLst/>
          </a:prstGeom>
          <a:noFill/>
        </p:spPr>
        <p:txBody>
          <a:bodyPr wrap="square">
            <a:spAutoFit/>
          </a:bodyPr>
          <a:lstStyle/>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可以看出，</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apply</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函数每执行一次，都会新建一个</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Tuple2</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类的实例，因此增加了对垃圾收集器的压力。解决这个问题的一种方法是反复使用相同的实例：</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69717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复用对象</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TextBox 3">
            <a:extLst>
              <a:ext uri="{FF2B5EF4-FFF2-40B4-BE49-F238E27FC236}">
                <a16:creationId xmlns:a16="http://schemas.microsoft.com/office/drawing/2014/main" id="{BD67CAC1-35BB-467B-AA6E-AAF403725761}"/>
              </a:ext>
            </a:extLst>
          </p:cNvPr>
          <p:cNvSpPr txBox="1"/>
          <p:nvPr/>
        </p:nvSpPr>
        <p:spPr>
          <a:xfrm>
            <a:off x="840954" y="1067291"/>
            <a:ext cx="9966051" cy="507831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stream</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.apply(</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WindowFunction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Tuple2&lt;String, Long&gt;, 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Create an instance that we will reuse on every call</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private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Tuple2&lt;String, Long&gt; result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Tuple&lt;&gt;();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void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apply(String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Collector&lt;Tuple2&lt;String, Long&gt;&gt; collector)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long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Set fields on an existing object instead of creating a new one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result.f0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Auto-boxing!! A new Long value may be created</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result.f1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Reuse the same Tuple2 object</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collector.collect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93934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复用对象</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TextBox 3">
            <a:extLst>
              <a:ext uri="{FF2B5EF4-FFF2-40B4-BE49-F238E27FC236}">
                <a16:creationId xmlns:a16="http://schemas.microsoft.com/office/drawing/2014/main" id="{BD67CAC1-35BB-467B-AA6E-AAF403725761}"/>
              </a:ext>
            </a:extLst>
          </p:cNvPr>
          <p:cNvSpPr txBox="1"/>
          <p:nvPr/>
        </p:nvSpPr>
        <p:spPr>
          <a:xfrm>
            <a:off x="841660" y="1779687"/>
            <a:ext cx="10393474" cy="507831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stream.apply</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WindowFunction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Tuple2&lt;String, Long&gt;, 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Create a mutable count instance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private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LongValue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count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LongValue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Assign mutable count to the tuple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private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Tuple2&lt;String,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LongValue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result =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Tuple&lt;&gt;(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count);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Notice that now we have a different return type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void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apply(String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timeWindow</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WikipediaEditEvent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iterable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Collector&lt;Tuple2&lt;String,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LongValue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&gt;&gt; collector)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long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Set fields on an existing object instead of creating a new one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result.f0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userName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Update mutable count value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count.setValue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changesCount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Reuse the same tuple and the same </a:t>
            </a:r>
            <a:r>
              <a:rPr lang="en-US" altLang="zh-CN" sz="1800" i="1" dirty="0" err="1">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LongValue</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instance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collector.collect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57805CDE-31E9-4101-BD17-296EECBC113D}"/>
              </a:ext>
            </a:extLst>
          </p:cNvPr>
          <p:cNvSpPr txBox="1"/>
          <p:nvPr/>
        </p:nvSpPr>
        <p:spPr>
          <a:xfrm>
            <a:off x="785217" y="748805"/>
            <a:ext cx="10059418" cy="1154162"/>
          </a:xfrm>
          <a:prstGeom prst="rect">
            <a:avLst/>
          </a:prstGeom>
          <a:noFill/>
        </p:spPr>
        <p:txBody>
          <a:bodyPr wrap="square">
            <a:spAutoFit/>
          </a:bodyPr>
          <a:lstStyle/>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这种做法其实还间接创建了</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Long</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类的实例。</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为了解决这个问题，</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有许多所谓的</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value </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class:IntValue</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LongValue</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StringValue</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FloatValue</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等。下面介绍一下如何使用它们：</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10757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数据倾斜</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85217" y="748805"/>
            <a:ext cx="10059418" cy="3034164"/>
          </a:xfrm>
          <a:prstGeom prst="rect">
            <a:avLst/>
          </a:prstGeom>
          <a:noFill/>
        </p:spPr>
        <p:txBody>
          <a:bodyPr wrap="square">
            <a:spAutoFit/>
          </a:bodyPr>
          <a:lstStyle/>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我们的</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程序中如果使用了</a:t>
            </a:r>
            <a:r>
              <a:rPr lang="en-US" altLang="zh-CN" sz="1800" dirty="0" err="1">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keyBy</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等分组的操作，很容易就出现数据倾斜的情况，数据倾斜会导</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致整体计算速度变慢，有些子节点甚至接受不到数据，导致分配的资源根本没有利用上。</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带有窗口的操作</a:t>
            </a:r>
          </a:p>
          <a:p>
            <a:pPr marL="742950" lvl="1" indent="-285750">
              <a:spcBef>
                <a:spcPts val="150"/>
              </a:spcBef>
              <a:spcAft>
                <a:spcPts val="150"/>
              </a:spcAft>
              <a:buFont typeface="Arial" panose="020B0604020202020204" pitchFamily="34" charset="0"/>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带有窗口的每个窗口中所有数据的分布不平均，某个窗口处理数据量太大导致速率慢</a:t>
            </a:r>
          </a:p>
          <a:p>
            <a:pPr marL="742950" lvl="1" indent="-285750">
              <a:spcBef>
                <a:spcPts val="150"/>
              </a:spcBef>
              <a:spcAft>
                <a:spcPts val="150"/>
              </a:spcAft>
              <a:buFont typeface="Arial" panose="020B0604020202020204" pitchFamily="34" charset="0"/>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导致</a:t>
            </a:r>
            <a:r>
              <a:rPr lang="en-US" altLang="zh-CN"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Source</a:t>
            </a: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数据处理过程越来越慢</a:t>
            </a:r>
          </a:p>
          <a:p>
            <a:pPr marL="742950" lvl="1" indent="-285750">
              <a:spcBef>
                <a:spcPts val="150"/>
              </a:spcBef>
              <a:spcAft>
                <a:spcPts val="150"/>
              </a:spcAft>
              <a:buFont typeface="Arial" panose="020B0604020202020204" pitchFamily="34" charset="0"/>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再导致所有窗口处理越来越慢</a:t>
            </a:r>
          </a:p>
          <a:p>
            <a:pPr marL="342900" lvl="0" indent="-342900">
              <a:spcBef>
                <a:spcPts val="150"/>
              </a:spcBef>
              <a:spcAft>
                <a:spcPts val="150"/>
              </a:spcAft>
              <a:buFont typeface="Wingdings" panose="05000000000000000000" pitchFamily="2" charset="2"/>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不带有窗口的操作</a:t>
            </a:r>
          </a:p>
          <a:p>
            <a:pPr marL="742950" lvl="1" indent="-285750">
              <a:spcBef>
                <a:spcPts val="150"/>
              </a:spcBef>
              <a:spcAft>
                <a:spcPts val="150"/>
              </a:spcAft>
              <a:buFont typeface="Arial" panose="020B0604020202020204" pitchFamily="34" charset="0"/>
              <a:buChar char="○"/>
            </a:pP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有些子节点接受处理的数据很少，甚至得不到数据，导致分配的资源根本没有利用上</a:t>
            </a:r>
          </a:p>
          <a:p>
            <a:pPr>
              <a:spcBef>
                <a:spcPts val="150"/>
              </a:spcBef>
              <a:spcAft>
                <a:spcPts val="150"/>
              </a:spcAft>
            </a:pPr>
            <a:r>
              <a:rPr lang="en-US" altLang="zh-CN" dirty="0" err="1">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WebUI</a:t>
            </a:r>
            <a:r>
              <a:rPr lang="zh-CN" altLang="en-US" dirty="0">
                <a:solidFill>
                  <a:srgbClr val="333333"/>
                </a:solidFill>
                <a:latin typeface="微软雅黑 Light" panose="020B0502040204020203" pitchFamily="34" charset="-122"/>
                <a:ea typeface="微软雅黑 Light" panose="020B0502040204020203" pitchFamily="34" charset="-122"/>
                <a:cs typeface="Times New Roman" panose="02020603050405020304" pitchFamily="18" charset="0"/>
              </a:rPr>
              <a:t>体现：</a:t>
            </a:r>
          </a:p>
        </p:txBody>
      </p:sp>
      <p:pic>
        <p:nvPicPr>
          <p:cNvPr id="7" name="图片 6">
            <a:extLst>
              <a:ext uri="{FF2B5EF4-FFF2-40B4-BE49-F238E27FC236}">
                <a16:creationId xmlns:a16="http://schemas.microsoft.com/office/drawing/2014/main" id="{A4599607-0C71-4788-AC76-71A760DBBD40}"/>
              </a:ext>
            </a:extLst>
          </p:cNvPr>
          <p:cNvPicPr>
            <a:picLocks noChangeAspect="1"/>
          </p:cNvPicPr>
          <p:nvPr/>
        </p:nvPicPr>
        <p:blipFill>
          <a:blip r:embed="rId2"/>
          <a:stretch>
            <a:fillRect/>
          </a:stretch>
        </p:blipFill>
        <p:spPr>
          <a:xfrm>
            <a:off x="2282977" y="3634462"/>
            <a:ext cx="7626045" cy="2989509"/>
          </a:xfrm>
          <a:prstGeom prst="rect">
            <a:avLst/>
          </a:prstGeom>
          <a:noFill/>
          <a:ln w="9525">
            <a:noFill/>
          </a:ln>
        </p:spPr>
      </p:pic>
    </p:spTree>
    <p:extLst>
      <p:ext uri="{BB962C8B-B14F-4D97-AF65-F5344CB8AC3E}">
        <p14:creationId xmlns:p14="http://schemas.microsoft.com/office/powerpoint/2010/main" val="60875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数据倾斜</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10880" y="1183371"/>
            <a:ext cx="10059418" cy="3490699"/>
          </a:xfrm>
          <a:prstGeom prst="rect">
            <a:avLst/>
          </a:prstGeom>
          <a:noFill/>
        </p:spPr>
        <p:txBody>
          <a:bodyPr wrap="square">
            <a:spAutoFit/>
          </a:bodyPr>
          <a:lstStyle/>
          <a:p>
            <a:pPr marL="138430" indent="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WebUI</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中</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Subtasks</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中打开每个窗口可以看到每个窗口进程的运行情况：如上图，数据分布很不均匀，导致部分窗口数据处理缓慢</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优化方式：</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进行均匀的打散处理（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hash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，加盐等）</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自定义分区器</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Rebalabce</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Rebalance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是在数据倾斜的情况下使用，不倾斜不要使用，否则会因为</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shuffle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产生大量的网络开销</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782417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数据倾斜</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85217" y="748805"/>
            <a:ext cx="10059418" cy="3729226"/>
          </a:xfrm>
          <a:prstGeom prst="rect">
            <a:avLst/>
          </a:prstGeom>
          <a:noFill/>
        </p:spPr>
        <p:txBody>
          <a:bodyPr wrap="square">
            <a:spAutoFit/>
          </a:bodyPr>
          <a:lstStyle/>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WebUI</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中</a:t>
            </a:r>
            <a:r>
              <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Subtasks</a:t>
            </a: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中打开每个窗口可以看到每个窗口进程的运行情况：如上图，数据分布很不均匀，导致部分窗口数据处理缓慢。</a:t>
            </a:r>
            <a:endParaRPr lang="en-US" altLang="zh-CN"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优化方式：</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进行均匀的打散处理（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hash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，加盐等）</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自定义分区器</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Rebalabce</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900"/>
              </a:spcBef>
              <a:spcAft>
                <a:spcPts val="900"/>
              </a:spcAft>
            </a:pPr>
            <a:r>
              <a:rPr lang="zh-CN" altLang="en-US" sz="1800" dirty="0">
                <a:solidFill>
                  <a:srgbClr val="333333"/>
                </a:solidFill>
                <a:effectLst/>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Rebalance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是在数据倾斜的情况下使用，不倾斜不要使用，否则会因为</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shuffle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产生大量的网络开销</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51465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4936352" cy="548322"/>
          </a:xfrm>
        </p:spPr>
        <p:txBody>
          <a:bodyPr>
            <a:normAutofit fontScale="90000"/>
          </a:bodyPr>
          <a:lstStyle/>
          <a:p>
            <a:r>
              <a:rPr lang="zh-CN" altLang="en-US"/>
              <a:t>第三章 </a:t>
            </a:r>
            <a:r>
              <a:rPr lang="en-US" altLang="zh-CN"/>
              <a:t>Flink-</a:t>
            </a:r>
            <a:r>
              <a:rPr lang="zh-CN" altLang="en-US"/>
              <a:t>内存管理</a:t>
            </a:r>
            <a:endParaRPr lang="zh-CN" altLang="en-US"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24793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831398" y="1096645"/>
            <a:ext cx="6298881" cy="4855845"/>
          </a:xfrm>
        </p:spPr>
        <p:txBody>
          <a:bodyPr/>
          <a:lstStyle/>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了解</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FlinkMetrics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指标监控</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了解</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性能优化</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了解</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内存管理</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了解</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的异同</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了解</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网络流控和反压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问题引入</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85217" y="748805"/>
            <a:ext cx="10059418" cy="5452775"/>
          </a:xfrm>
          <a:prstGeom prst="rect">
            <a:avLst/>
          </a:prstGeom>
          <a:noFill/>
        </p:spPr>
        <p:txBody>
          <a:bodyPr wrap="square">
            <a:spAutoFit/>
          </a:bodyPr>
          <a:lstStyle/>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本身基本是以</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语言完成的，理论上说，直接使用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的虚拟机的内存管理就应该更简单方便，但</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还是单独抽象出了自己的内存管理</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因为</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是为大数据而产生的，而大数据使用会消耗大量的内存，而</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的内存管理管理设计是兼顾平衡的，不可能单独为了大数据而修改，这对于</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来说，非常的不灵活，而且频繁</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会导致长时间的机器暂停应用，这对于大数据的应用场景来说也是无法忍受的。</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在大数据环境下存在的问题</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1.Java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对象存储密度低。在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HotSpot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中，每个对象占用的内存空间必须是</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8</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的倍数</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那么一个只包含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boolean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属性的对象就要占用了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16</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个字节内存：对象头占了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8</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boolean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属性占了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个，对齐填充占了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7</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个。而实际上我们只想让它占用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bit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在处理大量数据尤其是几十甚至上百</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的内存应用时会生成大量对象，</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可能会被反复触发，其中</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Full 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Major 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的开销是非常大的，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会达到秒级甚至分钟级。</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3.OOM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问题影响稳定性。</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OutOfMemoryError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是分布式计算框架经常会遇到的问题，当</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中所有对象大小超过分配给</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的内存大小时，就会发生</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OutOfMemoryError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错误，导致</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崩溃，分布式框架的健壮性和性能都会受到影响。</a:t>
            </a:r>
          </a:p>
          <a:p>
            <a:pPr indent="266700">
              <a:spcBef>
                <a:spcPts val="900"/>
              </a:spcBef>
              <a:spcAft>
                <a:spcPts val="90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188244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内存划分</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28704" y="4254723"/>
            <a:ext cx="10687433" cy="2603277"/>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的内存管理是在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的基础之上</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自己进行的管理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但是还没有逃脱的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具体怎么实现</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现阶段我们搞不定</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网络缓冲区</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Network Buffers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：这个是在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启动的时候分配的，这是一组用于缓存网络数据的内存，每个块是</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32K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，默认分配</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2048</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个，可以通过“</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taskmanager.network.numberOfBuffers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修改</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内存池</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Memory Manage pool</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：大量的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Memory Segment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块，用于运行时的算法（</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Sort/Join/</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Shufflt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等），这部分启动的时候就会分配。默认情况下，占堆内存的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70%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的大小。</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3.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用户使用内存</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Remaining (Free) Heap: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这部分的内存是留给用户代码以及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的数据使用的。</a:t>
            </a:r>
          </a:p>
          <a:p>
            <a:pPr indent="266700">
              <a:spcBef>
                <a:spcPts val="900"/>
              </a:spcBef>
              <a:spcAft>
                <a:spcPts val="90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32ABFC26-FF85-4FD9-AD29-FE9E2839BB75}"/>
              </a:ext>
            </a:extLst>
          </p:cNvPr>
          <p:cNvPicPr>
            <a:picLocks noChangeAspect="1"/>
          </p:cNvPicPr>
          <p:nvPr/>
        </p:nvPicPr>
        <p:blipFill>
          <a:blip r:embed="rId2"/>
          <a:stretch>
            <a:fillRect/>
          </a:stretch>
        </p:blipFill>
        <p:spPr>
          <a:xfrm>
            <a:off x="3832491" y="931516"/>
            <a:ext cx="3114675" cy="3057525"/>
          </a:xfrm>
          <a:prstGeom prst="rect">
            <a:avLst/>
          </a:prstGeom>
          <a:noFill/>
          <a:ln>
            <a:noFill/>
          </a:ln>
        </p:spPr>
      </p:pic>
    </p:spTree>
    <p:extLst>
      <p:ext uri="{BB962C8B-B14F-4D97-AF65-F5344CB8AC3E}">
        <p14:creationId xmlns:p14="http://schemas.microsoft.com/office/powerpoint/2010/main" val="30449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堆外内存</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10880" y="957718"/>
            <a:ext cx="10570232" cy="4178067"/>
          </a:xfrm>
          <a:prstGeom prst="rect">
            <a:avLst/>
          </a:prstGeom>
          <a:noFill/>
        </p:spPr>
        <p:txBody>
          <a:bodyPr wrap="square">
            <a:spAutoFit/>
          </a:bodyPr>
          <a:lstStyle/>
          <a:p>
            <a:pPr indent="13335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除了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之上封装的内存管理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还会有个一个很大的堆外内存</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用来执行一些</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IO</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操作</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启动超大内存（上百</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GB</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需要很长时间，</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停留时间也会很长（分钟级）。</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使用堆外内存可以极大地减小堆内存（只需要分配</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Remaining Heap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），使得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扩展到上百</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GB</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内存不是问题。</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进行</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IO</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操作时，使用堆外内存</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可以理解为使用操作系统内存</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zero-copy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，使用堆内</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内存至少要复制一次</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需要在操作系统和</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直接进行拷贝</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堆外内存在进程间是共享的</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总结</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266700">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相对于</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堆外内存该用还是用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堆内内存管理做了自己的封装</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不受</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JVM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影响</a:t>
            </a:r>
          </a:p>
          <a:p>
            <a:pPr indent="266700">
              <a:spcBef>
                <a:spcPts val="900"/>
              </a:spcBef>
              <a:spcAft>
                <a:spcPts val="90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251974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序列化和反序列化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10880" y="957718"/>
            <a:ext cx="10570232" cy="5727209"/>
          </a:xfrm>
          <a:prstGeom prst="rect">
            <a:avLst/>
          </a:prstGeom>
          <a:noFill/>
        </p:spPr>
        <p:txBody>
          <a:bodyPr wrap="square">
            <a:spAutoFit/>
          </a:bodyPr>
          <a:lstStyle/>
          <a:p>
            <a:pPr indent="266700">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除了对堆内内存做了封装之外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还实现了自己的序列化和反序列化机制</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序列化与反序列化可以理解为编码与解码的过程。序列化以后的数据希望占用比较小的空间，而且数据能够被正确地反序列化出来。为了能正确反序列化，序列化时仅存储二进制数据本身肯定不够，需要增加一些辅助的描述信息。此处可以采用不同的策略，因而产生了很多不同的序列化方法。</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本身自带的序列化和反序列化的功能，但是辅助信息占用空间比较大，在序列化对象时记录了过多的类信息。</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实现了自己的序列化框架，使用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TypeInformation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表示每种数据类型，所以可以只保存一份对象</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Schema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信息，节省存储空间。又因为对象类型固定，所以可以通过偏移量存取。</a:t>
            </a:r>
          </a:p>
          <a:p>
            <a:pPr marL="342900" lvl="0" indent="-342900">
              <a:spcBef>
                <a:spcPts val="900"/>
              </a:spcBef>
              <a:spcAft>
                <a:spcPts val="90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TypeInformation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支持以下几种类型：</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BasicTypeInfo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基本类型或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类型。</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BasicArrayTypeInfo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基本类型数组或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数组。</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WritableTypeInfo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Hadoop Writable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接口的实现类。</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TupleTypeInfo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Tuple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类型</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支持</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Tuple1 to Tuple25)</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tuples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是固定长度固定类型的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Tuple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实现。</a:t>
            </a:r>
          </a:p>
        </p:txBody>
      </p:sp>
    </p:spTree>
    <p:extLst>
      <p:ext uri="{BB962C8B-B14F-4D97-AF65-F5344CB8AC3E}">
        <p14:creationId xmlns:p14="http://schemas.microsoft.com/office/powerpoint/2010/main" val="2483089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序列化和反序列化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10880" y="957718"/>
            <a:ext cx="10570232" cy="1938992"/>
          </a:xfrm>
          <a:prstGeom prst="rect">
            <a:avLst/>
          </a:prstGeom>
          <a:noFill/>
        </p:spPr>
        <p:txBody>
          <a:bodyPr wrap="square">
            <a:spAutoFit/>
          </a:bodyPr>
          <a:lstStyle/>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CaseClassTypeInfo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Scala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CaseClass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包括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Scala tuples)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PojoTypeInfo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POJO (Java or Scala)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，例如，</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对象的所有成员变量，要么是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public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修饰符定义，要么有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getter/setter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方法。</a:t>
            </a:r>
          </a:p>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GenericTypeInfo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任意无法匹配之前几种类型的类。</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除了该数据使用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kyro</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序列化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上面的其他的都是用二进制</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pic>
        <p:nvPicPr>
          <p:cNvPr id="5" name="图片 4">
            <a:extLst>
              <a:ext uri="{FF2B5EF4-FFF2-40B4-BE49-F238E27FC236}">
                <a16:creationId xmlns:a16="http://schemas.microsoft.com/office/drawing/2014/main" id="{A3BBBC5B-A2EB-46A8-AA52-6844EE6B812F}"/>
              </a:ext>
            </a:extLst>
          </p:cNvPr>
          <p:cNvPicPr>
            <a:picLocks noChangeAspect="1"/>
          </p:cNvPicPr>
          <p:nvPr/>
        </p:nvPicPr>
        <p:blipFill>
          <a:blip r:embed="rId2"/>
          <a:stretch>
            <a:fillRect/>
          </a:stretch>
        </p:blipFill>
        <p:spPr>
          <a:xfrm>
            <a:off x="2049003" y="2797924"/>
            <a:ext cx="7248906" cy="3677949"/>
          </a:xfrm>
          <a:prstGeom prst="rect">
            <a:avLst/>
          </a:prstGeom>
          <a:noFill/>
          <a:ln>
            <a:noFill/>
          </a:ln>
        </p:spPr>
      </p:pic>
    </p:spTree>
    <p:extLst>
      <p:ext uri="{BB962C8B-B14F-4D97-AF65-F5344CB8AC3E}">
        <p14:creationId xmlns:p14="http://schemas.microsoft.com/office/powerpoint/2010/main" val="2340575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序列化和反序列化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1" name="文本框 10">
            <a:extLst>
              <a:ext uri="{FF2B5EF4-FFF2-40B4-BE49-F238E27FC236}">
                <a16:creationId xmlns:a16="http://schemas.microsoft.com/office/drawing/2014/main" id="{57805CDE-31E9-4101-BD17-296EECBC113D}"/>
              </a:ext>
            </a:extLst>
          </p:cNvPr>
          <p:cNvSpPr txBox="1"/>
          <p:nvPr/>
        </p:nvSpPr>
        <p:spPr>
          <a:xfrm>
            <a:off x="710880" y="957718"/>
            <a:ext cx="10570232" cy="1200329"/>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针对前六种类型数据集，</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皆可以自动生成对应的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TypeSerializer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，能非常高效地对数据集进行序列化和反序列化。对于最后一种数据类型，</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会使用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Kryo</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进行序列化和反序列化。每个</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TypeInformation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中，都包含了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serializer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，类型会自动通过</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serializer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进行序列化，然后用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Unsafe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接口</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具有像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语言一样的操作内存空间的能力</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写入</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MemorySegments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A4044ADB-31DD-461D-A950-1303F7BCE665}"/>
              </a:ext>
            </a:extLst>
          </p:cNvPr>
          <p:cNvPicPr>
            <a:picLocks noChangeAspect="1"/>
          </p:cNvPicPr>
          <p:nvPr/>
        </p:nvPicPr>
        <p:blipFill>
          <a:blip r:embed="rId2"/>
          <a:stretch>
            <a:fillRect/>
          </a:stretch>
        </p:blipFill>
        <p:spPr>
          <a:xfrm>
            <a:off x="2741580" y="2307069"/>
            <a:ext cx="5996288" cy="4316902"/>
          </a:xfrm>
          <a:prstGeom prst="rect">
            <a:avLst/>
          </a:prstGeom>
          <a:noFill/>
          <a:ln>
            <a:noFill/>
          </a:ln>
        </p:spPr>
      </p:pic>
    </p:spTree>
    <p:extLst>
      <p:ext uri="{BB962C8B-B14F-4D97-AF65-F5344CB8AC3E}">
        <p14:creationId xmlns:p14="http://schemas.microsoft.com/office/powerpoint/2010/main" val="1788906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序列化和反序列化</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pic>
        <p:nvPicPr>
          <p:cNvPr id="8" name="图片 7">
            <a:extLst>
              <a:ext uri="{FF2B5EF4-FFF2-40B4-BE49-F238E27FC236}">
                <a16:creationId xmlns:a16="http://schemas.microsoft.com/office/drawing/2014/main" id="{377F2DFB-AD73-4967-9016-4EBF3E2614D6}"/>
              </a:ext>
            </a:extLst>
          </p:cNvPr>
          <p:cNvPicPr>
            <a:picLocks noChangeAspect="1"/>
          </p:cNvPicPr>
          <p:nvPr/>
        </p:nvPicPr>
        <p:blipFill>
          <a:blip r:embed="rId2"/>
          <a:stretch>
            <a:fillRect/>
          </a:stretch>
        </p:blipFill>
        <p:spPr>
          <a:xfrm>
            <a:off x="2293129" y="878061"/>
            <a:ext cx="7188772" cy="3385110"/>
          </a:xfrm>
          <a:prstGeom prst="rect">
            <a:avLst/>
          </a:prstGeom>
          <a:noFill/>
          <a:ln>
            <a:noFill/>
          </a:ln>
        </p:spPr>
      </p:pic>
      <p:sp>
        <p:nvSpPr>
          <p:cNvPr id="9" name="文本框 8">
            <a:extLst>
              <a:ext uri="{FF2B5EF4-FFF2-40B4-BE49-F238E27FC236}">
                <a16:creationId xmlns:a16="http://schemas.microsoft.com/office/drawing/2014/main" id="{248B6166-C8DE-4BB8-8022-A57075EC2D8B}"/>
              </a:ext>
            </a:extLst>
          </p:cNvPr>
          <p:cNvSpPr txBox="1"/>
          <p:nvPr/>
        </p:nvSpPr>
        <p:spPr>
          <a:xfrm>
            <a:off x="975510" y="4692454"/>
            <a:ext cx="9435973" cy="369332"/>
          </a:xfrm>
          <a:prstGeom prst="rect">
            <a:avLst/>
          </a:prstGeom>
          <a:noFill/>
        </p:spPr>
        <p:txBody>
          <a:bodyPr wrap="square">
            <a:spAutoFit/>
          </a:bodyPr>
          <a:lstStyle/>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通过自己的序列化和反序列化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可以将数据进行高效的存储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不浪费内存空间。</a:t>
            </a:r>
          </a:p>
        </p:txBody>
      </p:sp>
    </p:spTree>
    <p:extLst>
      <p:ext uri="{BB962C8B-B14F-4D97-AF65-F5344CB8AC3E}">
        <p14:creationId xmlns:p14="http://schemas.microsoft.com/office/powerpoint/2010/main" val="4229638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操纵二进制数据</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9" name="文本框 8">
            <a:extLst>
              <a:ext uri="{FF2B5EF4-FFF2-40B4-BE49-F238E27FC236}">
                <a16:creationId xmlns:a16="http://schemas.microsoft.com/office/drawing/2014/main" id="{248B6166-C8DE-4BB8-8022-A57075EC2D8B}"/>
              </a:ext>
            </a:extLst>
          </p:cNvPr>
          <p:cNvSpPr txBox="1"/>
          <p:nvPr/>
        </p:nvSpPr>
        <p:spPr>
          <a:xfrm>
            <a:off x="993617" y="751219"/>
            <a:ext cx="9435973" cy="6004208"/>
          </a:xfrm>
          <a:prstGeom prst="rect">
            <a:avLst/>
          </a:prstGeom>
          <a:noFill/>
        </p:spPr>
        <p:txBody>
          <a:bodyPr wrap="square">
            <a:spAutoFit/>
          </a:bodyPr>
          <a:lstStyle/>
          <a:p>
            <a:pPr indent="266700">
              <a:spcBef>
                <a:spcPts val="900"/>
              </a:spcBef>
              <a:spcAft>
                <a:spcPts val="90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group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sort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join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等操作可能需要访问海量数据。以</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sort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为例。</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首先，</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MemoryManager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中申请一批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MemorySegment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，用来存放排序的数据。</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这些内存会分为两部分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366395">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一个区域是用来存放所有对象完整的二进制数据。</a:t>
            </a:r>
          </a:p>
          <a:p>
            <a:pPr indent="366395">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另一个区域用来存放指向完整二进制数据的指针以及定长的序列化后的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key+pointer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266700">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将实际的数据和</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point+key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分开存放有两个目的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366395">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第一，交换定长块（</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key+pointer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）更高效，不用交换真实的数据也不用移动其他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pointer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indent="366395">
              <a:spcBef>
                <a:spcPts val="900"/>
              </a:spcBef>
              <a:spcAft>
                <a:spcPts val="90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第二，这样做是缓存友好的，因为</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都是连续存储在内存中的，可以增加</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cache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命中。 排序会先比较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大小，这样就可以直接用二进制的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比较而不需要反序列化出整个对象。访问排序后的数据，可以沿着排好序的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key+pointer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顺序访问，通过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pointer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找到对应的真实数据。</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在交换过程中，只需要比较</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就可以完成</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sort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的过程，只有</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key1 == key2</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的情况，才需要反序列化拿出实际的对象做比较，而比较之后只需要交换对应的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key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而不需要交换实际的对象</a:t>
            </a:r>
          </a:p>
        </p:txBody>
      </p:sp>
    </p:spTree>
    <p:extLst>
      <p:ext uri="{BB962C8B-B14F-4D97-AF65-F5344CB8AC3E}">
        <p14:creationId xmlns:p14="http://schemas.microsoft.com/office/powerpoint/2010/main" val="750868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操纵二进制数据</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pic>
        <p:nvPicPr>
          <p:cNvPr id="5" name="图片 4" descr="IMG_256">
            <a:extLst>
              <a:ext uri="{FF2B5EF4-FFF2-40B4-BE49-F238E27FC236}">
                <a16:creationId xmlns:a16="http://schemas.microsoft.com/office/drawing/2014/main" id="{9A0EB417-780E-45EA-AB6B-42652F037C15}"/>
              </a:ext>
            </a:extLst>
          </p:cNvPr>
          <p:cNvPicPr>
            <a:picLocks noChangeAspect="1"/>
          </p:cNvPicPr>
          <p:nvPr/>
        </p:nvPicPr>
        <p:blipFill>
          <a:blip r:embed="rId2"/>
          <a:stretch>
            <a:fillRect/>
          </a:stretch>
        </p:blipFill>
        <p:spPr>
          <a:xfrm>
            <a:off x="2296929" y="1202294"/>
            <a:ext cx="7598141" cy="4229786"/>
          </a:xfrm>
          <a:prstGeom prst="rect">
            <a:avLst/>
          </a:prstGeom>
          <a:noFill/>
          <a:ln w="9525">
            <a:noFill/>
          </a:ln>
        </p:spPr>
      </p:pic>
    </p:spTree>
    <p:extLst>
      <p:ext uri="{BB962C8B-B14F-4D97-AF65-F5344CB8AC3E}">
        <p14:creationId xmlns:p14="http://schemas.microsoft.com/office/powerpoint/2010/main" val="73337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a:t>
            </a:r>
            <a:r>
              <a:rPr lang="zh-CN" altLang="en-US" dirty="0"/>
              <a:t>面试</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9" name="文本框 8">
            <a:extLst>
              <a:ext uri="{FF2B5EF4-FFF2-40B4-BE49-F238E27FC236}">
                <a16:creationId xmlns:a16="http://schemas.microsoft.com/office/drawing/2014/main" id="{248B6166-C8DE-4BB8-8022-A57075EC2D8B}"/>
              </a:ext>
            </a:extLst>
          </p:cNvPr>
          <p:cNvSpPr txBox="1"/>
          <p:nvPr/>
        </p:nvSpPr>
        <p:spPr>
          <a:xfrm>
            <a:off x="993617" y="751219"/>
            <a:ext cx="9435973" cy="4108817"/>
          </a:xfrm>
          <a:prstGeom prst="rect">
            <a:avLst/>
          </a:prstGeom>
          <a:noFill/>
        </p:spPr>
        <p:txBody>
          <a:bodyPr wrap="square">
            <a:spAutoFit/>
          </a:bodyPr>
          <a:lstStyle/>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减少</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full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时间：因为所有常用数据都在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Memory 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里，这部分内存的生命周期是伴随</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管理的而不会被</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回收。其他的常用数据对象都是用户定义的数据对象，这部分会快速的被</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回收</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减少</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OOM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：所有的运行时的内存应用都从池化的内存中获取，而且运行时的算法可以在内存不足的时候将数据写到堆外内存</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3.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节约空间：由于</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自定序列化</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反序列化的方法，所有的对象都以二进制的形式存储，降低消耗</a:t>
            </a:r>
          </a:p>
          <a:p>
            <a:pPr indent="266700">
              <a:spcBef>
                <a:spcPts val="900"/>
              </a:spcBef>
              <a:spcAft>
                <a:spcPts val="90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4.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高效的二进制操作和缓存友好：二进制数据以定义好的格式存储，可以高效地比较与操作。另外，该二进制形式可以把相关的值，以及</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hash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值，键值和指针等相邻地放进内存中。这使得数据结构可以对</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CPU</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高速缓存更友好，可以从</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CPU</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L1/L2/L3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缓存获得性能的提升</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也就是</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的数据存储二进制格式符合</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CPU</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缓存的标准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非常方便被</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CPU</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L1/L2/L3</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各级别缓存利用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比内存还要快</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37904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4936352" cy="548322"/>
          </a:xfrm>
        </p:spPr>
        <p:txBody>
          <a:bodyPr>
            <a:normAutofit fontScale="90000"/>
          </a:bodyPr>
          <a:lstStyle/>
          <a:p>
            <a:r>
              <a:rPr lang="zh-CN" altLang="en-US" dirty="0"/>
              <a:t>第一章 </a:t>
            </a:r>
            <a:r>
              <a:rPr lang="en-US" altLang="zh-CN" dirty="0" err="1"/>
              <a:t>Flink</a:t>
            </a:r>
            <a:r>
              <a:rPr lang="en-US" altLang="zh-CN" dirty="0"/>
              <a:t>-Metrics</a:t>
            </a:r>
            <a:r>
              <a:rPr lang="zh-CN" altLang="en-US" dirty="0"/>
              <a:t>监控</a:t>
            </a:r>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4936352" cy="548322"/>
          </a:xfrm>
        </p:spPr>
        <p:txBody>
          <a:bodyPr>
            <a:normAutofit fontScale="90000"/>
          </a:bodyPr>
          <a:lstStyle/>
          <a:p>
            <a:r>
              <a:rPr lang="zh-CN" altLang="en-US"/>
              <a:t>第四章 </a:t>
            </a:r>
            <a:r>
              <a:rPr lang="en-US" altLang="zh-CN"/>
              <a:t>Flink VS Spark</a:t>
            </a:r>
            <a:endParaRPr lang="zh-CN" altLang="en-US"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2091573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运行角色</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9" name="文本框 8">
            <a:extLst>
              <a:ext uri="{FF2B5EF4-FFF2-40B4-BE49-F238E27FC236}">
                <a16:creationId xmlns:a16="http://schemas.microsoft.com/office/drawing/2014/main" id="{248B6166-C8DE-4BB8-8022-A57075EC2D8B}"/>
              </a:ext>
            </a:extLst>
          </p:cNvPr>
          <p:cNvSpPr txBox="1"/>
          <p:nvPr/>
        </p:nvSpPr>
        <p:spPr>
          <a:xfrm>
            <a:off x="993617" y="751219"/>
            <a:ext cx="9435973" cy="4380686"/>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运行时的角色</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(standalone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模式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主要有：</a:t>
            </a: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Master: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主要负责整体集群资源的管理和应用程序调度；</a:t>
            </a: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Worker: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负责单个节点的资源管理，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driver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executor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的启动等；</a:t>
            </a: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Driver: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用户入口程序执行的地方，即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SparkContext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执行的地方，主要是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stage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划分、</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生成及调度；</a:t>
            </a: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Executor: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负责执行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，反馈执行状态和执行结果。</a:t>
            </a:r>
          </a:p>
          <a:p>
            <a:pPr marR="76200" algn="just">
              <a:spcBef>
                <a:spcPts val="0"/>
              </a:spcBef>
              <a:spcAft>
                <a:spcPts val="0"/>
              </a:spcAft>
            </a:pPr>
            <a:r>
              <a:rPr lang="zh-CN" altLang="en-US" sz="1800" i="0" spc="40" dirty="0">
                <a:solidFill>
                  <a:srgbClr val="333333"/>
                </a:solidFill>
                <a:effectLst/>
                <a:latin typeface="Microsoft YaHei UI" panose="020B0503020204020204" pitchFamily="34" charset="-122"/>
                <a:ea typeface="Microsoft YaHei UI" panose="020B0503020204020204" pitchFamily="34" charset="-122"/>
              </a:rPr>
              <a:t> </a:t>
            </a:r>
            <a:endParaRPr lang="zh-CN" altLang="en-US" sz="1800" dirty="0">
              <a:effectLst/>
              <a:latin typeface="宋体" panose="02010600030101010101" pitchFamily="2" charset="-122"/>
              <a:ea typeface="宋体" panose="02010600030101010101" pitchFamily="2" charset="-122"/>
            </a:endParaRP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运行时的角色</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(standalone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模式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主要有</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协调分布式执行，他们调度任务、协调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、协调故障恢复等。至少有一个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。高可用情况下可以启动多个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，其中一个选举为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leader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，其余为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standby</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负责执行具体的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、缓存、交换数据流，至少有一个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Slot: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每个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slot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代表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的一个固定部分资源，</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Slot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的个数代表着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可并行执行的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数。</a:t>
            </a:r>
          </a:p>
        </p:txBody>
      </p:sp>
    </p:spTree>
    <p:extLst>
      <p:ext uri="{BB962C8B-B14F-4D97-AF65-F5344CB8AC3E}">
        <p14:creationId xmlns:p14="http://schemas.microsoft.com/office/powerpoint/2010/main" val="468385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生态</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pic>
        <p:nvPicPr>
          <p:cNvPr id="5" name="图片 4">
            <a:extLst>
              <a:ext uri="{FF2B5EF4-FFF2-40B4-BE49-F238E27FC236}">
                <a16:creationId xmlns:a16="http://schemas.microsoft.com/office/drawing/2014/main" id="{485E6C63-ED10-4D1A-A97D-4F39FC902118}"/>
              </a:ext>
            </a:extLst>
          </p:cNvPr>
          <p:cNvPicPr>
            <a:picLocks noChangeAspect="1"/>
          </p:cNvPicPr>
          <p:nvPr/>
        </p:nvPicPr>
        <p:blipFill>
          <a:blip r:embed="rId2"/>
          <a:stretch>
            <a:fillRect/>
          </a:stretch>
        </p:blipFill>
        <p:spPr>
          <a:xfrm>
            <a:off x="1754204" y="982486"/>
            <a:ext cx="8624846" cy="2693221"/>
          </a:xfrm>
          <a:prstGeom prst="rect">
            <a:avLst/>
          </a:prstGeom>
          <a:noFill/>
          <a:ln>
            <a:noFill/>
          </a:ln>
        </p:spPr>
      </p:pic>
      <p:pic>
        <p:nvPicPr>
          <p:cNvPr id="7" name="图片 6">
            <a:extLst>
              <a:ext uri="{FF2B5EF4-FFF2-40B4-BE49-F238E27FC236}">
                <a16:creationId xmlns:a16="http://schemas.microsoft.com/office/drawing/2014/main" id="{7F6B69D9-448B-43FA-AA98-F06F01FDD303}"/>
              </a:ext>
            </a:extLst>
          </p:cNvPr>
          <p:cNvPicPr>
            <a:picLocks noChangeAspect="1"/>
          </p:cNvPicPr>
          <p:nvPr/>
        </p:nvPicPr>
        <p:blipFill>
          <a:blip r:embed="rId3"/>
          <a:stretch>
            <a:fillRect/>
          </a:stretch>
        </p:blipFill>
        <p:spPr>
          <a:xfrm>
            <a:off x="1866018" y="3849497"/>
            <a:ext cx="8282915" cy="2574544"/>
          </a:xfrm>
          <a:prstGeom prst="rect">
            <a:avLst/>
          </a:prstGeom>
          <a:noFill/>
          <a:ln>
            <a:noFill/>
          </a:ln>
        </p:spPr>
      </p:pic>
    </p:spTree>
    <p:extLst>
      <p:ext uri="{BB962C8B-B14F-4D97-AF65-F5344CB8AC3E}">
        <p14:creationId xmlns:p14="http://schemas.microsoft.com/office/powerpoint/2010/main" val="228945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运行模型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9" name="文本框 8">
            <a:extLst>
              <a:ext uri="{FF2B5EF4-FFF2-40B4-BE49-F238E27FC236}">
                <a16:creationId xmlns:a16="http://schemas.microsoft.com/office/drawing/2014/main" id="{248B6166-C8DE-4BB8-8022-A57075EC2D8B}"/>
              </a:ext>
            </a:extLst>
          </p:cNvPr>
          <p:cNvSpPr txBox="1"/>
          <p:nvPr/>
        </p:nvSpPr>
        <p:spPr>
          <a:xfrm>
            <a:off x="993617" y="751219"/>
            <a:ext cx="9435973" cy="646331"/>
          </a:xfrm>
          <a:prstGeom prst="rect">
            <a:avLst/>
          </a:prstGeom>
          <a:noFill/>
        </p:spPr>
        <p:txBody>
          <a:bodyPr wrap="square">
            <a:spAutoFit/>
          </a:bodyPr>
          <a:lstStyle/>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是微批处理，运行的时候需要指定批处理的时间，每次运行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时处理一个批次的数据，流程如图所示：</a:t>
            </a:r>
          </a:p>
        </p:txBody>
      </p:sp>
      <p:pic>
        <p:nvPicPr>
          <p:cNvPr id="5" name="图片 4">
            <a:extLst>
              <a:ext uri="{FF2B5EF4-FFF2-40B4-BE49-F238E27FC236}">
                <a16:creationId xmlns:a16="http://schemas.microsoft.com/office/drawing/2014/main" id="{15C9FF21-8470-4E0C-9CA7-27950918045D}"/>
              </a:ext>
            </a:extLst>
          </p:cNvPr>
          <p:cNvPicPr>
            <a:picLocks noChangeAspect="1"/>
          </p:cNvPicPr>
          <p:nvPr/>
        </p:nvPicPr>
        <p:blipFill>
          <a:blip r:embed="rId2"/>
          <a:stretch>
            <a:fillRect/>
          </a:stretch>
        </p:blipFill>
        <p:spPr>
          <a:xfrm>
            <a:off x="896346" y="1397550"/>
            <a:ext cx="9773736" cy="1867947"/>
          </a:xfrm>
          <a:prstGeom prst="rect">
            <a:avLst/>
          </a:prstGeom>
          <a:noFill/>
          <a:ln>
            <a:noFill/>
          </a:ln>
        </p:spPr>
      </p:pic>
      <p:sp>
        <p:nvSpPr>
          <p:cNvPr id="7" name="文本框 6">
            <a:extLst>
              <a:ext uri="{FF2B5EF4-FFF2-40B4-BE49-F238E27FC236}">
                <a16:creationId xmlns:a16="http://schemas.microsoft.com/office/drawing/2014/main" id="{6EC97C7C-163C-49E1-9A14-423C35208644}"/>
              </a:ext>
            </a:extLst>
          </p:cNvPr>
          <p:cNvSpPr txBox="1"/>
          <p:nvPr/>
        </p:nvSpPr>
        <p:spPr>
          <a:xfrm>
            <a:off x="993617" y="3130839"/>
            <a:ext cx="9336387" cy="923330"/>
          </a:xfrm>
          <a:prstGeom prst="rect">
            <a:avLst/>
          </a:prstGeom>
          <a:noFill/>
        </p:spPr>
        <p:txBody>
          <a:bodyPr wrap="square">
            <a:spAutoFit/>
          </a:bodyPr>
          <a:lstStyle/>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是基于事件驱动的，事件可以理解为消息。事件驱动的应用程序是一种状态应用程序，它会从一个或者多个流中注入事件，通过触发计算更新状态，或外部动作对注入的事件作出反应。</a:t>
            </a:r>
          </a:p>
        </p:txBody>
      </p:sp>
      <p:pic>
        <p:nvPicPr>
          <p:cNvPr id="8" name="图片 7">
            <a:extLst>
              <a:ext uri="{FF2B5EF4-FFF2-40B4-BE49-F238E27FC236}">
                <a16:creationId xmlns:a16="http://schemas.microsoft.com/office/drawing/2014/main" id="{0436937A-809F-4186-8BA2-9F261E874599}"/>
              </a:ext>
            </a:extLst>
          </p:cNvPr>
          <p:cNvPicPr>
            <a:picLocks noChangeAspect="1"/>
          </p:cNvPicPr>
          <p:nvPr/>
        </p:nvPicPr>
        <p:blipFill>
          <a:blip r:embed="rId3"/>
          <a:stretch>
            <a:fillRect/>
          </a:stretch>
        </p:blipFill>
        <p:spPr>
          <a:xfrm>
            <a:off x="1333695" y="4054169"/>
            <a:ext cx="9336387" cy="2277063"/>
          </a:xfrm>
          <a:prstGeom prst="rect">
            <a:avLst/>
          </a:prstGeom>
          <a:noFill/>
          <a:ln>
            <a:noFill/>
          </a:ln>
        </p:spPr>
      </p:pic>
    </p:spTree>
    <p:extLst>
      <p:ext uri="{BB962C8B-B14F-4D97-AF65-F5344CB8AC3E}">
        <p14:creationId xmlns:p14="http://schemas.microsoft.com/office/powerpoint/2010/main" val="294866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编程模型对比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9" name="文本框 8">
            <a:extLst>
              <a:ext uri="{FF2B5EF4-FFF2-40B4-BE49-F238E27FC236}">
                <a16:creationId xmlns:a16="http://schemas.microsoft.com/office/drawing/2014/main" id="{248B6166-C8DE-4BB8-8022-A57075EC2D8B}"/>
              </a:ext>
            </a:extLst>
          </p:cNvPr>
          <p:cNvSpPr txBox="1"/>
          <p:nvPr/>
        </p:nvSpPr>
        <p:spPr>
          <a:xfrm>
            <a:off x="993617" y="1221999"/>
            <a:ext cx="9435973" cy="2893100"/>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编程模型对比，主要是对比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两者在代码编写上的区别。</a:t>
            </a:r>
          </a:p>
          <a:p>
            <a:pPr marL="0" marR="0" indent="0" algn="just">
              <a:spcBef>
                <a:spcPts val="0"/>
              </a:spcBef>
              <a:spcAft>
                <a:spcPts val="0"/>
              </a:spcAft>
            </a:pPr>
            <a:r>
              <a:rPr lang="zh-CN" altLang="en-US" sz="1800" i="0" spc="40" dirty="0">
                <a:solidFill>
                  <a:srgbClr val="333333"/>
                </a:solidFill>
                <a:effectLst/>
                <a:latin typeface="Microsoft YaHei UI" panose="020B0503020204020204" pitchFamily="34" charset="-122"/>
                <a:ea typeface="Microsoft YaHei UI" panose="020B0503020204020204" pitchFamily="34" charset="-122"/>
              </a:rPr>
              <a:t> </a:t>
            </a:r>
            <a:endParaRPr lang="zh-CN" altLang="en-US" sz="1800" dirty="0">
              <a:effectLst/>
              <a:latin typeface="宋体" panose="02010600030101010101" pitchFamily="2" charset="-122"/>
              <a:ea typeface="宋体" panose="02010600030101010101" pitchFamily="2" charset="-122"/>
            </a:endParaRP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的结合主要是两种模型：</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基于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receiver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dstream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基于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direct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dstream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marL="22860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以上两种模型编程机构近似，只是在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api</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和内部数据获取有些区别，新版本的已经取消了基于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receiver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这种模式，企业中通常采用基于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direct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Dstream</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的模式。</a:t>
            </a:r>
          </a:p>
        </p:txBody>
      </p:sp>
    </p:spTree>
    <p:extLst>
      <p:ext uri="{BB962C8B-B14F-4D97-AF65-F5344CB8AC3E}">
        <p14:creationId xmlns:p14="http://schemas.microsoft.com/office/powerpoint/2010/main" val="3123383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编程模型对比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5" name="TextBox 3">
            <a:extLst>
              <a:ext uri="{FF2B5EF4-FFF2-40B4-BE49-F238E27FC236}">
                <a16:creationId xmlns:a16="http://schemas.microsoft.com/office/drawing/2014/main" id="{9931BE96-773F-4759-9BC5-875E4D4288F2}"/>
              </a:ext>
            </a:extLst>
          </p:cNvPr>
          <p:cNvSpPr txBox="1"/>
          <p:nvPr/>
        </p:nvSpPr>
        <p:spPr>
          <a:xfrm>
            <a:off x="887638" y="970991"/>
            <a:ext cx="10393474" cy="4801314"/>
          </a:xfrm>
          <a:prstGeom prst="rect">
            <a:avLst/>
          </a:prstGeom>
          <a:solidFill>
            <a:srgbClr val="FFFFE4"/>
          </a:solidFill>
          <a:ln w="3175">
            <a:solidFill>
              <a:srgbClr val="919191"/>
            </a:solidFill>
          </a:ln>
        </p:spPr>
        <p:txBody>
          <a:bodyPr wrap="square">
            <a:spAutoFit/>
          </a:bodyPr>
          <a:lstStyle/>
          <a:p>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Array(brokers, topics)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args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创建一个批处理时间是</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2s</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的</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context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sparkConf</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SparkConf</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setAppName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DirectKafkaWordCount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ssc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StreamingContext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sparkConf</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Seconds(2))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使用</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broker</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和</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创建</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DirectStream</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topicsSet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topics.split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kafkaParams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Map[String, String]("</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metadata.broker.list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brokers)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messages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KafkaUtils.createDirectStream</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[String, String](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ssc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LocationStrategies.PreferConsistent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ConsumerStrategies.Subscribe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[String, String](</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topicsSet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kafkaParams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Get the lines, split them into words, count the words and print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lines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messages.map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(_.value)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words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lines.flatMap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(_.split("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wordCounts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words.map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(x =&gt; (x, 1L)).</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reduceByKey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(_ + _)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wordCounts.print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启动流    </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ssc.start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ssc.awaitTermination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a:p>
            <a:pPr marL="0" marR="0">
              <a:spcBef>
                <a:spcPts val="0"/>
              </a:spcBef>
              <a:spcAft>
                <a:spcPts val="0"/>
              </a:spcAft>
            </a:pP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2541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编程模型对比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75099" y="1067291"/>
            <a:ext cx="9417868" cy="4483279"/>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通过以上代码我们可以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到：</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设置批处理时间</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创建数据流</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编写</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transform</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编写</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action</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启动执行</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接下来看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结合是如何编写代码的。</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结合是事件驱动，大家可能对此会有疑问，消费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的数据调用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poll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的时候是批量获取数据的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可以设置批处理大小和超时时间</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，这就不能叫做事件触发了。而实际上，</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内部对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poll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出来的数据进行了整理，然后逐条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emit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，形成了事件触发的机制。 </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下面的代码是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整合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作为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281004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编程模型对比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5" name="TextBox 3">
            <a:extLst>
              <a:ext uri="{FF2B5EF4-FFF2-40B4-BE49-F238E27FC236}">
                <a16:creationId xmlns:a16="http://schemas.microsoft.com/office/drawing/2014/main" id="{9931BE96-773F-4759-9BC5-875E4D4288F2}"/>
              </a:ext>
            </a:extLst>
          </p:cNvPr>
          <p:cNvSpPr txBox="1"/>
          <p:nvPr/>
        </p:nvSpPr>
        <p:spPr>
          <a:xfrm>
            <a:off x="510211" y="808696"/>
            <a:ext cx="11171578" cy="5909310"/>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StreamExecutionEnvironment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env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StreamExecutionEnvironment.getExecutionEnvironment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env.getConfig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disableSysoutLogging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env.getConfig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setRestartStrategy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RestartStrategies.fixedDelayRestart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(4, 10000));</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create a checkpoint every 5 seconds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env.enableCheckpointing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(5000);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make parameters available in the web interface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env.getConfig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setGlobalJobParameters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parameterTool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env.setStreamTimeCharacteristic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TimeCharacteristic.EventTime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ExecutionConfig.GlobalJobParameters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env.getConfig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setGlobalJobParameters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(null);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DataStream&lt;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KafkaEvent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&gt; input = env</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addSource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 FlinkKafkaConsumer010&lt;&gt;(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parameterTool.getRequired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("input-topic"),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KafkaEventSchema</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parameterTool.getProperties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assignTimestampsAndWatermarks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CustomWatermarkExtractor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setParallelism</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(1).rebalance().</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keyBy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("word")</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.map(new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RollingAdditionMapper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setParallelism</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(0);</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input.addSink</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 FlinkKafkaProducer010&lt;&gt;(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parameterTool.getRequired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("output-topic"),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KafkaEventSchema</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parameterTool.getProperties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env.execute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 0.10 Example");</a:t>
            </a:r>
          </a:p>
        </p:txBody>
      </p:sp>
    </p:spTree>
    <p:extLst>
      <p:ext uri="{BB962C8B-B14F-4D97-AF65-F5344CB8AC3E}">
        <p14:creationId xmlns:p14="http://schemas.microsoft.com/office/powerpoint/2010/main" val="339995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编程模型对比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75099" y="1067291"/>
            <a:ext cx="9417868" cy="3118803"/>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结合的代码可以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到：</a:t>
            </a:r>
          </a:p>
          <a:p>
            <a:pPr marL="22860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注册数据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source</a:t>
            </a:r>
          </a:p>
          <a:p>
            <a:pPr marL="22860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编写运行逻辑</a:t>
            </a:r>
          </a:p>
          <a:p>
            <a:pPr marL="22860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注册数据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sink</a:t>
            </a:r>
          </a:p>
          <a:p>
            <a:pPr marL="228600">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调用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env.execute</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相比于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少了设置批处理时间，还有一个显著的区别是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的所有算子都是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lazy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形式的，调用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env.execute</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会构建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jobgraph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client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端负责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Jobgraph</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生成并提交它到集群运行；而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的操作算子分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action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transform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，其中仅有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transform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lazy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形式，而且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DGA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stage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划分、任务调度是在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driver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端进行的，在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client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模式下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driver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运行于客户端处。</a:t>
            </a:r>
          </a:p>
        </p:txBody>
      </p:sp>
    </p:spTree>
    <p:extLst>
      <p:ext uri="{BB962C8B-B14F-4D97-AF65-F5344CB8AC3E}">
        <p14:creationId xmlns:p14="http://schemas.microsoft.com/office/powerpoint/2010/main" val="205175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任务调度原理</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75099" y="1067291"/>
            <a:ext cx="9417868" cy="2564805"/>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任务调度</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任务如上文提到的是基于微批处理的，实际上每个批次都是一个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Core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的任务。对于编码完成的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Core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任务在生成到最终执行结束主要包括以下几个部分：</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构建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DGA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图；</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划分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stage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调度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pic>
        <p:nvPicPr>
          <p:cNvPr id="5" name="图片 4">
            <a:extLst>
              <a:ext uri="{FF2B5EF4-FFF2-40B4-BE49-F238E27FC236}">
                <a16:creationId xmlns:a16="http://schemas.microsoft.com/office/drawing/2014/main" id="{1BE54CB2-C46B-4C6D-8433-962111A05299}"/>
              </a:ext>
            </a:extLst>
          </p:cNvPr>
          <p:cNvPicPr>
            <a:picLocks noChangeAspect="1"/>
          </p:cNvPicPr>
          <p:nvPr/>
        </p:nvPicPr>
        <p:blipFill>
          <a:blip r:embed="rId2"/>
          <a:stretch>
            <a:fillRect/>
          </a:stretch>
        </p:blipFill>
        <p:spPr>
          <a:xfrm>
            <a:off x="3150878" y="3429000"/>
            <a:ext cx="5690235" cy="3071495"/>
          </a:xfrm>
          <a:prstGeom prst="rect">
            <a:avLst/>
          </a:prstGeom>
          <a:noFill/>
          <a:ln>
            <a:noFill/>
          </a:ln>
        </p:spPr>
      </p:pic>
    </p:spTree>
    <p:extLst>
      <p:ext uri="{BB962C8B-B14F-4D97-AF65-F5344CB8AC3E}">
        <p14:creationId xmlns:p14="http://schemas.microsoft.com/office/powerpoint/2010/main" val="262060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Metrics</a:t>
            </a:r>
            <a:endParaRPr lang="zh-CN" altLang="en-US" dirty="0"/>
          </a:p>
        </p:txBody>
      </p:sp>
      <p:sp>
        <p:nvSpPr>
          <p:cNvPr id="4" name="文本占位符 3"/>
          <p:cNvSpPr>
            <a:spLocks noGrp="1"/>
          </p:cNvSpPr>
          <p:nvPr>
            <p:ph type="body" sz="quarter" idx="11"/>
          </p:nvPr>
        </p:nvSpPr>
        <p:spPr>
          <a:xfrm>
            <a:off x="710880" y="875030"/>
            <a:ext cx="10699115" cy="2185041"/>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由于集群运行后很难发现内部的实际状况，跑得慢或快，是否异常等，开发人员无法实时查看所有的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日志，比如作业很大或者有很多作业的情况下，该如何处理？此时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可以很好的帮助开发人员了解作业的当前状况。</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提供的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内部收集一些指标，通过这些指标让开发人员更好地理解作业或集群的状态。</a:t>
            </a:r>
            <a:endParaRPr lang="zh-CN" altLang="en-US" dirty="0"/>
          </a:p>
        </p:txBody>
      </p:sp>
      <p:pic>
        <p:nvPicPr>
          <p:cNvPr id="5" name="图片 4">
            <a:extLst>
              <a:ext uri="{FF2B5EF4-FFF2-40B4-BE49-F238E27FC236}">
                <a16:creationId xmlns:a16="http://schemas.microsoft.com/office/drawing/2014/main" id="{C8EAB5C4-1C09-414D-B138-8DA7470F1EBF}"/>
              </a:ext>
            </a:extLst>
          </p:cNvPr>
          <p:cNvPicPr>
            <a:picLocks noChangeAspect="1"/>
          </p:cNvPicPr>
          <p:nvPr/>
        </p:nvPicPr>
        <p:blipFill>
          <a:blip r:embed="rId2"/>
          <a:stretch>
            <a:fillRect/>
          </a:stretch>
        </p:blipFill>
        <p:spPr>
          <a:xfrm>
            <a:off x="2904945" y="2787493"/>
            <a:ext cx="5694045" cy="3727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任务调度原理</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75099" y="1067291"/>
            <a:ext cx="9417868" cy="923330"/>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的调度执行有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fifo</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fair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两种模式，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是根据数据本地性调度执行的。 假设每个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任务消费的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topic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有四个分区，中间有一个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transform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操作（如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reduce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操作，如图所示：</a:t>
            </a:r>
          </a:p>
        </p:txBody>
      </p:sp>
      <p:pic>
        <p:nvPicPr>
          <p:cNvPr id="8" name="图片 7">
            <a:extLst>
              <a:ext uri="{FF2B5EF4-FFF2-40B4-BE49-F238E27FC236}">
                <a16:creationId xmlns:a16="http://schemas.microsoft.com/office/drawing/2014/main" id="{690EEF31-E3B4-43D5-8AFB-F4319F34941F}"/>
              </a:ext>
            </a:extLst>
          </p:cNvPr>
          <p:cNvPicPr>
            <a:picLocks noChangeAspect="1"/>
          </p:cNvPicPr>
          <p:nvPr/>
        </p:nvPicPr>
        <p:blipFill>
          <a:blip r:embed="rId2"/>
          <a:stretch>
            <a:fillRect/>
          </a:stretch>
        </p:blipFill>
        <p:spPr>
          <a:xfrm>
            <a:off x="3249295" y="2192972"/>
            <a:ext cx="5693410" cy="2472055"/>
          </a:xfrm>
          <a:prstGeom prst="rect">
            <a:avLst/>
          </a:prstGeom>
          <a:noFill/>
          <a:ln>
            <a:noFill/>
          </a:ln>
        </p:spPr>
      </p:pic>
      <p:sp>
        <p:nvSpPr>
          <p:cNvPr id="9" name="文本框 8">
            <a:extLst>
              <a:ext uri="{FF2B5EF4-FFF2-40B4-BE49-F238E27FC236}">
                <a16:creationId xmlns:a16="http://schemas.microsoft.com/office/drawing/2014/main" id="{308A4320-ACDC-4A02-9CC6-E4F0DA18491B}"/>
              </a:ext>
            </a:extLst>
          </p:cNvPr>
          <p:cNvSpPr txBox="1"/>
          <p:nvPr/>
        </p:nvSpPr>
        <p:spPr>
          <a:xfrm>
            <a:off x="1075099" y="4849544"/>
            <a:ext cx="9173424" cy="923330"/>
          </a:xfrm>
          <a:prstGeom prst="rect">
            <a:avLst/>
          </a:prstGeom>
          <a:noFill/>
        </p:spPr>
        <p:txBody>
          <a:bodyPr wrap="square">
            <a:spAutoFit/>
          </a:bodyPr>
          <a:lstStyle/>
          <a:p>
            <a:pPr>
              <a:spcBef>
                <a:spcPts val="150"/>
              </a:spcBef>
              <a:spcAft>
                <a:spcPts val="150"/>
              </a:spcAft>
            </a:pP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假设有两个 </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executor</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，其中每个 </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executor </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三个核，那么每个批次相应的 </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运行位置是固定的吗？是否能预测？ 由于数据本地性和调度不确定性，每个批次对应 </a:t>
            </a:r>
            <a:r>
              <a:rPr lang="en-US" altLang="zh-CN" dirty="0" err="1">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分区生成的 </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运行位置并不是固定的。</a:t>
            </a:r>
          </a:p>
        </p:txBody>
      </p:sp>
    </p:spTree>
    <p:extLst>
      <p:ext uri="{BB962C8B-B14F-4D97-AF65-F5344CB8AC3E}">
        <p14:creationId xmlns:p14="http://schemas.microsoft.com/office/powerpoint/2010/main" val="3523203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任务调度原理</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75099" y="1067291"/>
            <a:ext cx="9417868" cy="1251625"/>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任务调度</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的流任务客户端首先会生成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StreamGraph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，接着生成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JobGraph</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，然后将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jobGraph</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提交给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由它完成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jobGraph</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ExecutionGraph</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的转变，最后由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调度执行。</a:t>
            </a:r>
          </a:p>
        </p:txBody>
      </p:sp>
      <p:pic>
        <p:nvPicPr>
          <p:cNvPr id="10" name="图片 9" descr="IMG_262">
            <a:extLst>
              <a:ext uri="{FF2B5EF4-FFF2-40B4-BE49-F238E27FC236}">
                <a16:creationId xmlns:a16="http://schemas.microsoft.com/office/drawing/2014/main" id="{1EED0533-B137-4BDF-8E1D-FCDDDD36878B}"/>
              </a:ext>
            </a:extLst>
          </p:cNvPr>
          <p:cNvPicPr>
            <a:picLocks noChangeAspect="1"/>
          </p:cNvPicPr>
          <p:nvPr/>
        </p:nvPicPr>
        <p:blipFill>
          <a:blip r:embed="rId2"/>
          <a:stretch>
            <a:fillRect/>
          </a:stretch>
        </p:blipFill>
        <p:spPr>
          <a:xfrm>
            <a:off x="2482563" y="2429472"/>
            <a:ext cx="6331336" cy="3835526"/>
          </a:xfrm>
          <a:prstGeom prst="rect">
            <a:avLst/>
          </a:prstGeom>
          <a:noFill/>
          <a:ln w="9525">
            <a:noFill/>
          </a:ln>
        </p:spPr>
      </p:pic>
    </p:spTree>
    <p:extLst>
      <p:ext uri="{BB962C8B-B14F-4D97-AF65-F5344CB8AC3E}">
        <p14:creationId xmlns:p14="http://schemas.microsoft.com/office/powerpoint/2010/main" val="1646305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任务调度原理</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056992" y="1383363"/>
            <a:ext cx="9417868" cy="2687915"/>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如图所示有一个由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source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MapFunction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ReduceFunction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组成的程序，</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MapFunction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的并发度都为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4</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，而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ReduceFunction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的并发度为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。一个数据流由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Source-Map-Reduce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的顺序组成，在具有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、每个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TaskManager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都有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3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Slot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的集群上运行。</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可以看出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的拓扑生成提交执行之后，除非故障，否则拓扑部件执行位置不变，并行度由每一个算子并行度决定，类似于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storm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是每个批次都会根据数据本地性和资源情况进行调度，无固定的执行拓扑结构。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是数据在拓扑结构里流动执行，而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则是对数据缓存批次并行处理。</a:t>
            </a:r>
          </a:p>
        </p:txBody>
      </p:sp>
    </p:spTree>
    <p:extLst>
      <p:ext uri="{BB962C8B-B14F-4D97-AF65-F5344CB8AC3E}">
        <p14:creationId xmlns:p14="http://schemas.microsoft.com/office/powerpoint/2010/main" val="1237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时间机制对比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4B2C7388-7B5B-41C5-8E9D-079A7A4DE7A3}"/>
              </a:ext>
            </a:extLst>
          </p:cNvPr>
          <p:cNvSpPr txBox="1"/>
          <p:nvPr/>
        </p:nvSpPr>
        <p:spPr>
          <a:xfrm>
            <a:off x="1174687" y="858290"/>
            <a:ext cx="9417868" cy="5765681"/>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流处理的时间</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流处理程序在时间概念上总共有三个时间概念：</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处理时间</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处理时间是指每台机器的系统时间，当流程序采用处理时间时将使用运行各个运算符实例的机器时间。处理时间是最简单的时间概念，不需要流和机器之间的协调，它能提供最好的性能和最低延迟。然而在分布式和异步环境中，处理时间不能提供消息事件的时序性保证，因为它受到消息传输延迟，消息在算子之间流动的速度等方面制约。</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事件时间</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事件时间是指事件在其设备上发生的时间，这个时间在事件进入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之前已经嵌入事件，然后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可以提取该时间。基于事件时间进行处理的流程序可以保证事件在处理的时候的顺序性，但是基于事件时间的应用程序必须要结合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watermark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机制。基于事件时间的处理往往有一定的滞后性，因为它需要等待后续事件和处理无序事件，对于时间敏感的应用使用的时候要慎重考虑。</a:t>
            </a:r>
          </a:p>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注入时间</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注入时间是事件注入到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的时间。事件在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算子处获取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的当前时间作为事件注入时间，后续的基于时间的处理算子会使用该时间处理数据。</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相比于事件时间，注入时间不能够处理无序事件或者滞后事件，但是应用程序无序指定如何生成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watermark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。在内部注入时间程序的处理和事件时间类似，但是时间戳分配和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watermark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生成都是自动的。</a:t>
            </a:r>
          </a:p>
        </p:txBody>
      </p:sp>
    </p:spTree>
    <p:extLst>
      <p:ext uri="{BB962C8B-B14F-4D97-AF65-F5344CB8AC3E}">
        <p14:creationId xmlns:p14="http://schemas.microsoft.com/office/powerpoint/2010/main" val="1056416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时间机制对比</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pic>
        <p:nvPicPr>
          <p:cNvPr id="5" name="图片 4">
            <a:extLst>
              <a:ext uri="{FF2B5EF4-FFF2-40B4-BE49-F238E27FC236}">
                <a16:creationId xmlns:a16="http://schemas.microsoft.com/office/drawing/2014/main" id="{9EBBA47E-F0FA-4B69-AEA3-B5AE71B29433}"/>
              </a:ext>
            </a:extLst>
          </p:cNvPr>
          <p:cNvPicPr>
            <a:picLocks noChangeAspect="1"/>
          </p:cNvPicPr>
          <p:nvPr/>
        </p:nvPicPr>
        <p:blipFill>
          <a:blip r:embed="rId2"/>
          <a:stretch>
            <a:fillRect/>
          </a:stretch>
        </p:blipFill>
        <p:spPr>
          <a:xfrm>
            <a:off x="2612141" y="909043"/>
            <a:ext cx="6774748" cy="3282711"/>
          </a:xfrm>
          <a:prstGeom prst="rect">
            <a:avLst/>
          </a:prstGeom>
          <a:noFill/>
          <a:ln>
            <a:noFill/>
          </a:ln>
        </p:spPr>
      </p:pic>
      <p:sp>
        <p:nvSpPr>
          <p:cNvPr id="8" name="文本框 7">
            <a:extLst>
              <a:ext uri="{FF2B5EF4-FFF2-40B4-BE49-F238E27FC236}">
                <a16:creationId xmlns:a16="http://schemas.microsoft.com/office/drawing/2014/main" id="{A9270C92-F3F0-43DC-95A9-BF7814D1037C}"/>
              </a:ext>
            </a:extLst>
          </p:cNvPr>
          <p:cNvSpPr txBox="1"/>
          <p:nvPr/>
        </p:nvSpPr>
        <p:spPr>
          <a:xfrm>
            <a:off x="993619" y="4567845"/>
            <a:ext cx="10570232" cy="1631216"/>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时间机制</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只支持处理时间，</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Structured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支持处理时间和事件时间，同时支持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watermark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机制处理滞后数据。</a:t>
            </a:r>
            <a:endParaRPr lang="zh-CN" altLang="en-US" sz="2400" dirty="0">
              <a:effectLst/>
              <a:latin typeface="宋体" panose="02010600030101010101" pitchFamily="2" charset="-122"/>
              <a:ea typeface="宋体" panose="02010600030101010101" pitchFamily="2" charset="-122"/>
            </a:endParaRP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时间机制</a:t>
            </a:r>
          </a:p>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支持三种时间机制：事件时间，注入时间，处理时间，同时支持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watermark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机制处理滞后数据。</a:t>
            </a:r>
          </a:p>
        </p:txBody>
      </p:sp>
    </p:spTree>
    <p:extLst>
      <p:ext uri="{BB962C8B-B14F-4D97-AF65-F5344CB8AC3E}">
        <p14:creationId xmlns:p14="http://schemas.microsoft.com/office/powerpoint/2010/main" val="3436000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2133918"/>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对于有实时处理业务需求的企业，随着业务增长数据量也会同步增长，将导致原有的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分区数不满足数据写入所需的并发度，需要扩展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的分区或者增加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topic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，这时就要求实时处理程序，如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SparkStreaming</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能检测到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topic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、分区及消费新增分区的数据。</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接下来结合源码分析，</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topic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或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partition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时能否动态发现新增分区并消费处理新增分区的数据。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结合有两个区别比较大的版本，如图所示是官网给出的对比数据：</a:t>
            </a:r>
          </a:p>
        </p:txBody>
      </p:sp>
      <p:pic>
        <p:nvPicPr>
          <p:cNvPr id="7" name="图片 6">
            <a:extLst>
              <a:ext uri="{FF2B5EF4-FFF2-40B4-BE49-F238E27FC236}">
                <a16:creationId xmlns:a16="http://schemas.microsoft.com/office/drawing/2014/main" id="{B91FDFF8-429C-41A3-9217-98542953E635}"/>
              </a:ext>
            </a:extLst>
          </p:cNvPr>
          <p:cNvPicPr>
            <a:picLocks noChangeAspect="1"/>
          </p:cNvPicPr>
          <p:nvPr/>
        </p:nvPicPr>
        <p:blipFill>
          <a:blip r:embed="rId2"/>
          <a:stretch>
            <a:fillRect/>
          </a:stretch>
        </p:blipFill>
        <p:spPr>
          <a:xfrm>
            <a:off x="2566747" y="2793035"/>
            <a:ext cx="7021042" cy="3094363"/>
          </a:xfrm>
          <a:prstGeom prst="rect">
            <a:avLst/>
          </a:prstGeom>
          <a:noFill/>
          <a:ln>
            <a:noFill/>
          </a:ln>
        </p:spPr>
      </p:pic>
      <p:sp>
        <p:nvSpPr>
          <p:cNvPr id="9" name="文本框 8">
            <a:extLst>
              <a:ext uri="{FF2B5EF4-FFF2-40B4-BE49-F238E27FC236}">
                <a16:creationId xmlns:a16="http://schemas.microsoft.com/office/drawing/2014/main" id="{5D80A5EF-C718-4134-8DA4-461D5339B6F9}"/>
              </a:ext>
            </a:extLst>
          </p:cNvPr>
          <p:cNvSpPr txBox="1"/>
          <p:nvPr/>
        </p:nvSpPr>
        <p:spPr>
          <a:xfrm>
            <a:off x="529811" y="5977640"/>
            <a:ext cx="10570232" cy="646331"/>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其中确认的是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0.8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版本结合不支持动态分区检测，与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0.10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版本结合支持，接着通过源码分析。</a:t>
            </a:r>
          </a:p>
        </p:txBody>
      </p:sp>
    </p:spTree>
    <p:extLst>
      <p:ext uri="{BB962C8B-B14F-4D97-AF65-F5344CB8AC3E}">
        <p14:creationId xmlns:p14="http://schemas.microsoft.com/office/powerpoint/2010/main" val="2934134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1025922"/>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0.8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版本结合</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源码分析只针对是否分区检测</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入口是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DirectKafkaInputDStream</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
        <p:nvSpPr>
          <p:cNvPr id="10" name="TextBox 3">
            <a:extLst>
              <a:ext uri="{FF2B5EF4-FFF2-40B4-BE49-F238E27FC236}">
                <a16:creationId xmlns:a16="http://schemas.microsoft.com/office/drawing/2014/main" id="{3DA81F5C-C888-4C5E-A5AE-D1178BD76E13}"/>
              </a:ext>
            </a:extLst>
          </p:cNvPr>
          <p:cNvSpPr txBox="1"/>
          <p:nvPr/>
        </p:nvSpPr>
        <p:spPr>
          <a:xfrm>
            <a:off x="978173" y="1899953"/>
            <a:ext cx="10393474" cy="5632311"/>
          </a:xfrm>
          <a:prstGeom prst="rect">
            <a:avLst/>
          </a:prstGeom>
          <a:solidFill>
            <a:srgbClr val="FFFFE4"/>
          </a:solidFill>
          <a:ln w="3175">
            <a:solidFill>
              <a:srgbClr val="919191"/>
            </a:solidFill>
          </a:ln>
        </p:spPr>
        <p:txBody>
          <a:bodyPr wrap="square">
            <a:spAutoFit/>
          </a:bodyPr>
          <a:lstStyle/>
          <a:p>
            <a:pPr marL="0" marR="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override def compute(</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validTime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Time): Option[</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 V, U, T, R]] = {</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clamp(</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latestLeaderOffsets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maxRetries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 V, U, T, R](</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context.sparkContext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kafkaParams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messageHandler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case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tp.topic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uo.offset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description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offsetRanges.filter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offsetRange.fromOffset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offsetRange.untilOffset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}.map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s"topic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offsetRange.topic</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offsetRange.fromOffset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to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offsetRange.untilOffset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mkString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metadata = Map("offsets"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offsetRanges.toList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StreamInputInfo.METADATA_KEY_DESCRIPTION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description)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inputInfo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StreamInputInfo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(id,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rdd.count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metadata)</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ssc.scheduler.inputInfoTracker.reportInfo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validTime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inputInfo</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kv</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kv._1 -&gt; kv._2.offset)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Some(</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3435644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646331"/>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第一行就是计算得到该批次生成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KafkaRDD</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每个分区要消费的最大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接着看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latestLeaderOffsets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maxRetries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
        <p:nvSpPr>
          <p:cNvPr id="10" name="TextBox 3">
            <a:extLst>
              <a:ext uri="{FF2B5EF4-FFF2-40B4-BE49-F238E27FC236}">
                <a16:creationId xmlns:a16="http://schemas.microsoft.com/office/drawing/2014/main" id="{3DA81F5C-C888-4C5E-A5AE-D1178BD76E13}"/>
              </a:ext>
            </a:extLst>
          </p:cNvPr>
          <p:cNvSpPr txBox="1"/>
          <p:nvPr/>
        </p:nvSpPr>
        <p:spPr>
          <a:xfrm>
            <a:off x="710880" y="1520362"/>
            <a:ext cx="10393474" cy="5078313"/>
          </a:xfrm>
          <a:prstGeom prst="rect">
            <a:avLst/>
          </a:prstGeom>
          <a:solidFill>
            <a:srgbClr val="FFFFE4"/>
          </a:solidFill>
          <a:ln w="3175">
            <a:solidFill>
              <a:srgbClr val="919191"/>
            </a:solidFill>
          </a:ln>
        </p:spPr>
        <p:txBody>
          <a:bodyPr wrap="square">
            <a:spAutoFit/>
          </a:bodyPr>
          <a:lstStyle/>
          <a:p>
            <a:pPr marL="0" marR="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可以看到的是用来指定获取最大偏移分区的列表还是只有</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，没有发现关于新增的分区的内容。</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@tailrec  protected final def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latestLeaderOffsets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(retries: Int): Map[</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TopicAndPartition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LeaderOffset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o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kc.getLatestLeaderOffsets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currentOffsets.keySet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Either.fold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would confuse @tailrec, do it manually</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o.isLeft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err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o.left.get.toString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(retries &lt;= 0)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throw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SparkException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(err)</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else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(err)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Thread.sleep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kc.config.refreshLeaderBackoffMs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latestLeaderOffsets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(retries - 1)</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else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o.right.get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p>
        </p:txBody>
      </p:sp>
    </p:spTree>
    <p:extLst>
      <p:ext uri="{BB962C8B-B14F-4D97-AF65-F5344CB8AC3E}">
        <p14:creationId xmlns:p14="http://schemas.microsoft.com/office/powerpoint/2010/main" val="3466035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646331"/>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其中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protected var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currentOffsets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fromOffsets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，这个仅仅是在构建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DirectKafkaInputDStream</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的时候初始化，并在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里面更新</a:t>
            </a:r>
          </a:p>
        </p:txBody>
      </p:sp>
      <p:sp>
        <p:nvSpPr>
          <p:cNvPr id="10" name="TextBox 3">
            <a:extLst>
              <a:ext uri="{FF2B5EF4-FFF2-40B4-BE49-F238E27FC236}">
                <a16:creationId xmlns:a16="http://schemas.microsoft.com/office/drawing/2014/main" id="{3DA81F5C-C888-4C5E-A5AE-D1178BD76E13}"/>
              </a:ext>
            </a:extLst>
          </p:cNvPr>
          <p:cNvSpPr txBox="1"/>
          <p:nvPr/>
        </p:nvSpPr>
        <p:spPr>
          <a:xfrm>
            <a:off x="710880" y="1643174"/>
            <a:ext cx="10393474" cy="369332"/>
          </a:xfrm>
          <a:prstGeom prst="rect">
            <a:avLst/>
          </a:prstGeom>
          <a:solidFill>
            <a:srgbClr val="FFFFE4"/>
          </a:solidFill>
          <a:ln w="3175">
            <a:solidFill>
              <a:srgbClr val="919191"/>
            </a:solidFill>
          </a:ln>
        </p:spPr>
        <p:txBody>
          <a:bodyPr wrap="square">
            <a:spAutoFit/>
          </a:bodyPr>
          <a:lstStyle/>
          <a:p>
            <a:pPr marL="76200" marR="76200">
              <a:spcBef>
                <a:spcPts val="0"/>
              </a:spcBef>
              <a:spcAft>
                <a:spcPts val="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kv</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kv._1 -&gt; kv._2.offset)</a:t>
            </a:r>
          </a:p>
        </p:txBody>
      </p:sp>
      <p:sp>
        <p:nvSpPr>
          <p:cNvPr id="7" name="文本框 6">
            <a:extLst>
              <a:ext uri="{FF2B5EF4-FFF2-40B4-BE49-F238E27FC236}">
                <a16:creationId xmlns:a16="http://schemas.microsoft.com/office/drawing/2014/main" id="{E1CB1449-4734-40E7-BDE5-90F325518F60}"/>
              </a:ext>
            </a:extLst>
          </p:cNvPr>
          <p:cNvSpPr txBox="1"/>
          <p:nvPr/>
        </p:nvSpPr>
        <p:spPr>
          <a:xfrm>
            <a:off x="710880" y="2314275"/>
            <a:ext cx="10607696" cy="1908215"/>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中间没有检测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topic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或者分区的代码，所以可以确认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0.8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的版本结合不支持动态分区检测。</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0.10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版本结合</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入口同样是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DirectKafkaInputDStream</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方法，捡主要的部分说，</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里第一行也是计算当前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生成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kafkardd</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要消费的每个分区的最大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TextBox 3">
            <a:extLst>
              <a:ext uri="{FF2B5EF4-FFF2-40B4-BE49-F238E27FC236}">
                <a16:creationId xmlns:a16="http://schemas.microsoft.com/office/drawing/2014/main" id="{686EF36A-DEB9-45EC-9966-7E47A332DEC5}"/>
              </a:ext>
            </a:extLst>
          </p:cNvPr>
          <p:cNvSpPr txBox="1"/>
          <p:nvPr/>
        </p:nvSpPr>
        <p:spPr>
          <a:xfrm>
            <a:off x="710880" y="4037824"/>
            <a:ext cx="10393474" cy="646331"/>
          </a:xfrm>
          <a:prstGeom prst="rect">
            <a:avLst/>
          </a:prstGeom>
          <a:solidFill>
            <a:srgbClr val="FFFFE4"/>
          </a:solidFill>
          <a:ln w="3175">
            <a:solidFill>
              <a:srgbClr val="919191"/>
            </a:solidFill>
          </a:ln>
        </p:spPr>
        <p:txBody>
          <a:bodyPr wrap="square">
            <a:spAutoFit/>
          </a:bodyPr>
          <a:lstStyle/>
          <a:p>
            <a:pPr marL="76200" marR="7620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获取当前生成</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job</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，要用到的</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KafkaRDD</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每个分区最大消费偏移值</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untilOffsets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clamp(</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4288460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具体检测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topic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或者分区的代码在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latestOffsets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
        <p:nvSpPr>
          <p:cNvPr id="10" name="TextBox 3">
            <a:extLst>
              <a:ext uri="{FF2B5EF4-FFF2-40B4-BE49-F238E27FC236}">
                <a16:creationId xmlns:a16="http://schemas.microsoft.com/office/drawing/2014/main" id="{3DA81F5C-C888-4C5E-A5AE-D1178BD76E13}"/>
              </a:ext>
            </a:extLst>
          </p:cNvPr>
          <p:cNvSpPr txBox="1"/>
          <p:nvPr/>
        </p:nvSpPr>
        <p:spPr>
          <a:xfrm>
            <a:off x="673416" y="1219674"/>
            <a:ext cx="10807704" cy="5632311"/>
          </a:xfrm>
          <a:prstGeom prst="rect">
            <a:avLst/>
          </a:prstGeom>
          <a:solidFill>
            <a:srgbClr val="FFFFE4"/>
          </a:solidFill>
          <a:ln w="3175">
            <a:solidFill>
              <a:srgbClr val="919191"/>
            </a:solidFill>
          </a:ln>
        </p:spPr>
        <p:txBody>
          <a:bodyPr wrap="square">
            <a:spAutoFit/>
          </a:bodyPr>
          <a:lstStyle/>
          <a:p>
            <a:pPr marL="0" marR="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Returns the latest (highest) available offsets, taking new partitions into account.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protected def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Map[</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TopicPartition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Long] =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c = consumer</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paranoidPoll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获取所有的分区信息</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make sure new partitions are reflected in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parts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c.assignment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asScala</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做差获取新增的分区信息</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parts.diff</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currentOffsets.keySet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position for new partitions determined by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auto.offset.reset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no commit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新分区消费位置，没有记录的化是由</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auto.offset.reset</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决定</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newPartitions.map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c.position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don't want to consume messages, so pause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c.pause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newPartitions.asJava</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p>
          <a:p>
            <a:pPr marL="0" marR="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find latest available offsets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c.seekToEnd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currentOffsets.keySet.asJava</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parts.map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c.position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toMap</a:t>
            </a:r>
            <a:endPar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endParaRPr>
          </a:p>
          <a:p>
            <a:pPr marL="0" marR="0">
              <a:spcBef>
                <a:spcPts val="0"/>
              </a:spcBef>
              <a:spcAft>
                <a:spcPts val="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248667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Metrics</a:t>
            </a:r>
            <a:endParaRPr lang="zh-CN" altLang="en-US" dirty="0"/>
          </a:p>
        </p:txBody>
      </p:sp>
      <p:sp>
        <p:nvSpPr>
          <p:cNvPr id="4" name="文本占位符 3"/>
          <p:cNvSpPr>
            <a:spLocks noGrp="1"/>
          </p:cNvSpPr>
          <p:nvPr>
            <p:ph type="body" sz="quarter" idx="11"/>
          </p:nvPr>
        </p:nvSpPr>
        <p:spPr>
          <a:xfrm>
            <a:off x="710880" y="1243958"/>
            <a:ext cx="10699115" cy="4885238"/>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的类型如下：</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1</a:t>
            </a:r>
            <a:r>
              <a:rPr lang="en-US" altLang="zh-CN" sz="18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常用的如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Counter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，写过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mapreduce</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作业的开发人员就应该很熟悉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Counter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，其实含义都是一样的，就是对一个计数器进行累加，即对于多条数据和多兆数据一直往上加的过程。</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en-US" altLang="zh-CN" sz="18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8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Gauge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Gauge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是最简单的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，它反映一个值。比如要看现在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Java heap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内存用了多少，就可以每次实时的暴露一个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Gauge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Gauge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当前的值就是</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heap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使用的量。</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3. Meter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是指统计吞吐量和单位时间内发生“事件”的次数。它相当于求一种速率，即事件次数除以使用的时间。</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4. Histogram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Histogram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比较复杂，也并不常用，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Histogram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用于统计一些数据的分布，比如说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Quantile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Mean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StdDev</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Max</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Min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等。</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Metric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内部有多层结构，以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Group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的方式组织，它并不是一个扁平化的结构，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 Group + Metric Name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Metrics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的唯一标识。</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Tree>
    <p:extLst>
      <p:ext uri="{BB962C8B-B14F-4D97-AF65-F5344CB8AC3E}">
        <p14:creationId xmlns:p14="http://schemas.microsoft.com/office/powerpoint/2010/main" val="2030961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1631216"/>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该方法内有获取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新增分区，并将其更新到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currentOffsets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的过程，所以可以验证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0.10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版本结合支持动态分区检测。</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入口类是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FlinkKafkaConsumerBase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，该类是所有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消费者的父类。</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D2506E1D-B681-466E-BC9E-19CDCF1550E6}"/>
              </a:ext>
            </a:extLst>
          </p:cNvPr>
          <p:cNvPicPr>
            <a:picLocks noChangeAspect="1"/>
          </p:cNvPicPr>
          <p:nvPr/>
        </p:nvPicPr>
        <p:blipFill>
          <a:blip r:embed="rId2"/>
          <a:stretch>
            <a:fillRect/>
          </a:stretch>
        </p:blipFill>
        <p:spPr>
          <a:xfrm>
            <a:off x="1779856" y="2182919"/>
            <a:ext cx="7390707" cy="2977557"/>
          </a:xfrm>
          <a:prstGeom prst="rect">
            <a:avLst/>
          </a:prstGeom>
          <a:noFill/>
          <a:ln>
            <a:noFill/>
          </a:ln>
        </p:spPr>
      </p:pic>
      <p:sp>
        <p:nvSpPr>
          <p:cNvPr id="9" name="文本框 8">
            <a:extLst>
              <a:ext uri="{FF2B5EF4-FFF2-40B4-BE49-F238E27FC236}">
                <a16:creationId xmlns:a16="http://schemas.microsoft.com/office/drawing/2014/main" id="{E25DB4DB-E3B2-416C-A249-67FA152FE9B5}"/>
              </a:ext>
            </a:extLst>
          </p:cNvPr>
          <p:cNvSpPr txBox="1"/>
          <p:nvPr/>
        </p:nvSpPr>
        <p:spPr>
          <a:xfrm>
            <a:off x="803494" y="5498213"/>
            <a:ext cx="9933915"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FlinkKafkaConsumerBase</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run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方法中，创建了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kafkaFetcher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，实际上就是消费者：</a:t>
            </a:r>
          </a:p>
        </p:txBody>
      </p:sp>
    </p:spTree>
    <p:extLst>
      <p:ext uri="{BB962C8B-B14F-4D97-AF65-F5344CB8AC3E}">
        <p14:creationId xmlns:p14="http://schemas.microsoft.com/office/powerpoint/2010/main" val="2329843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0" name="TextBox 3">
            <a:extLst>
              <a:ext uri="{FF2B5EF4-FFF2-40B4-BE49-F238E27FC236}">
                <a16:creationId xmlns:a16="http://schemas.microsoft.com/office/drawing/2014/main" id="{4BB3B8DB-125A-4D43-8087-44D673696F3E}"/>
              </a:ext>
            </a:extLst>
          </p:cNvPr>
          <p:cNvSpPr txBox="1"/>
          <p:nvPr/>
        </p:nvSpPr>
        <p:spPr>
          <a:xfrm>
            <a:off x="692148" y="808696"/>
            <a:ext cx="10807704" cy="2585323"/>
          </a:xfrm>
          <a:prstGeom prst="rect">
            <a:avLst/>
          </a:prstGeom>
          <a:solidFill>
            <a:srgbClr val="FFFFE4"/>
          </a:solidFill>
          <a:ln w="3175">
            <a:solidFill>
              <a:srgbClr val="919191"/>
            </a:solidFill>
          </a:ln>
        </p:spPr>
        <p:txBody>
          <a:bodyPr wrap="square">
            <a:spAutoFit/>
          </a:bodyPr>
          <a:lstStyle/>
          <a:p>
            <a:pPr marL="0" marR="0">
              <a:spcBef>
                <a:spcPts val="0"/>
              </a:spcBef>
              <a:spcAft>
                <a:spcPts val="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this.kafkaFetcher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createFetcher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sourceContext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subscribedPartitionsToStartOffsets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periodicWatermarkAssigner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punctuatedWatermarkAssigner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StreamingRuntimeContext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offsetCommitMode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getMetricGroup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addGroup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(KAFKA_CONSUMER_METRICS_GROUP),</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useMetrics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
        <p:nvSpPr>
          <p:cNvPr id="11" name="文本框 10">
            <a:extLst>
              <a:ext uri="{FF2B5EF4-FFF2-40B4-BE49-F238E27FC236}">
                <a16:creationId xmlns:a16="http://schemas.microsoft.com/office/drawing/2014/main" id="{2B0C8BCC-D46E-44D1-A12F-B8A87428FC52}"/>
              </a:ext>
            </a:extLst>
          </p:cNvPr>
          <p:cNvSpPr txBox="1"/>
          <p:nvPr/>
        </p:nvSpPr>
        <p:spPr>
          <a:xfrm>
            <a:off x="692147" y="3533611"/>
            <a:ext cx="10807703"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接是创建了一个线程，该线程会定期检测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新增分区，然后将其添加到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kafkaFetcher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里。</a:t>
            </a:r>
          </a:p>
        </p:txBody>
      </p:sp>
      <p:sp>
        <p:nvSpPr>
          <p:cNvPr id="12" name="TextBox 3">
            <a:extLst>
              <a:ext uri="{FF2B5EF4-FFF2-40B4-BE49-F238E27FC236}">
                <a16:creationId xmlns:a16="http://schemas.microsoft.com/office/drawing/2014/main" id="{B39A2891-3204-4740-A242-30023C4F0057}"/>
              </a:ext>
            </a:extLst>
          </p:cNvPr>
          <p:cNvSpPr txBox="1"/>
          <p:nvPr/>
        </p:nvSpPr>
        <p:spPr>
          <a:xfrm>
            <a:off x="692146" y="4038648"/>
            <a:ext cx="10807704" cy="258532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discoveryIntervalMillis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PARTITION_DISCOVERY_DISABLED)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final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AtomicReference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&lt;Exception&gt;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discoveryLoopErrorRef</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new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AtomicReference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&lt;&gt;();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this.discoveryLoopThread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new Thread(new Runnable()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@Override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public void run()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try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 partition discovery loop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List&lt;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KafkaTopicPartition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discoveredPartitions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endPar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255548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0" name="TextBox 3">
            <a:extLst>
              <a:ext uri="{FF2B5EF4-FFF2-40B4-BE49-F238E27FC236}">
                <a16:creationId xmlns:a16="http://schemas.microsoft.com/office/drawing/2014/main" id="{4BB3B8DB-125A-4D43-8087-44D673696F3E}"/>
              </a:ext>
            </a:extLst>
          </p:cNvPr>
          <p:cNvSpPr txBox="1"/>
          <p:nvPr/>
        </p:nvSpPr>
        <p:spPr>
          <a:xfrm>
            <a:off x="692148" y="808696"/>
            <a:ext cx="10807704" cy="2585323"/>
          </a:xfrm>
          <a:prstGeom prst="rect">
            <a:avLst/>
          </a:prstGeom>
          <a:solidFill>
            <a:srgbClr val="FFFFE4"/>
          </a:solidFill>
          <a:ln w="3175">
            <a:solidFill>
              <a:srgbClr val="919191"/>
            </a:solidFill>
          </a:ln>
        </p:spPr>
        <p:txBody>
          <a:bodyPr wrap="square">
            <a:spAutoFit/>
          </a:bodyPr>
          <a:lstStyle/>
          <a:p>
            <a:pPr marL="0" marR="0">
              <a:spcBef>
                <a:spcPts val="0"/>
              </a:spcBef>
              <a:spcAft>
                <a:spcPts val="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this.kafkaFetcher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createFetcher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sourceContext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subscribedPartitionsToStartOffsets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periodicWatermarkAssigner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punctuatedWatermarkAssigner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StreamingRuntimeContext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offsetCommitMode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getMetricGroup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addGroup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(KAFKA_CONSUMER_METRICS_GROUP),</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useMetrics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
        <p:nvSpPr>
          <p:cNvPr id="11" name="文本框 10">
            <a:extLst>
              <a:ext uri="{FF2B5EF4-FFF2-40B4-BE49-F238E27FC236}">
                <a16:creationId xmlns:a16="http://schemas.microsoft.com/office/drawing/2014/main" id="{2B0C8BCC-D46E-44D1-A12F-B8A87428FC52}"/>
              </a:ext>
            </a:extLst>
          </p:cNvPr>
          <p:cNvSpPr txBox="1"/>
          <p:nvPr/>
        </p:nvSpPr>
        <p:spPr>
          <a:xfrm>
            <a:off x="692147" y="3533611"/>
            <a:ext cx="10807703"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接是创建了一个线程，该线程会定期检测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新增分区，然后将其添加到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kafkaFetcher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里。</a:t>
            </a:r>
          </a:p>
        </p:txBody>
      </p:sp>
      <p:sp>
        <p:nvSpPr>
          <p:cNvPr id="12" name="TextBox 3">
            <a:extLst>
              <a:ext uri="{FF2B5EF4-FFF2-40B4-BE49-F238E27FC236}">
                <a16:creationId xmlns:a16="http://schemas.microsoft.com/office/drawing/2014/main" id="{B39A2891-3204-4740-A242-30023C4F0057}"/>
              </a:ext>
            </a:extLst>
          </p:cNvPr>
          <p:cNvSpPr txBox="1"/>
          <p:nvPr/>
        </p:nvSpPr>
        <p:spPr>
          <a:xfrm>
            <a:off x="692146" y="3902943"/>
            <a:ext cx="10807704" cy="2862322"/>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while (running)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LOG.isDebugEnabled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LOG.debug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("Consumer subtask {} is trying to discover new partitions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getIndexOfThisSubtask</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try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discoveredPartitions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partitionDiscoverer.discoverPartitions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catch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AbstractPartitionDiscoverer.WakeupException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AbstractPartitionDiscoverer.ClosedException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break; }</a:t>
            </a:r>
          </a:p>
        </p:txBody>
      </p:sp>
    </p:spTree>
    <p:extLst>
      <p:ext uri="{BB962C8B-B14F-4D97-AF65-F5344CB8AC3E}">
        <p14:creationId xmlns:p14="http://schemas.microsoft.com/office/powerpoint/2010/main" val="2553264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0" name="TextBox 3">
            <a:extLst>
              <a:ext uri="{FF2B5EF4-FFF2-40B4-BE49-F238E27FC236}">
                <a16:creationId xmlns:a16="http://schemas.microsoft.com/office/drawing/2014/main" id="{4BB3B8DB-125A-4D43-8087-44D673696F3E}"/>
              </a:ext>
            </a:extLst>
          </p:cNvPr>
          <p:cNvSpPr txBox="1"/>
          <p:nvPr/>
        </p:nvSpPr>
        <p:spPr>
          <a:xfrm>
            <a:off x="692148" y="808696"/>
            <a:ext cx="10807704" cy="5909310"/>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(running &amp;&amp;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discoveredPartitions.isEmpty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kafkaFetcher.addDiscoveredPartitions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discoveredPartitions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do not waste any time sleeping if we're not running anymore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(running &amp;&amp;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discoveryIntervalMillis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0)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try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Thread.sleep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discoveryIntervalMillis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catch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InterruptedException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iex</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break;</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catch (Exception 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discoveryLoopErrorRef.set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finally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calling cancel will also let the fetcher loop escape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(if not running, cancel() was already called)</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(running)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cancel();</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"Kafka Partition Discovery for "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getTaskNameWithSubtasks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2091029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Kafka </a:t>
            </a:r>
            <a:r>
              <a:rPr lang="zh-CN" altLang="en-US" dirty="0"/>
              <a:t>动态分区检测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0" name="TextBox 3">
            <a:extLst>
              <a:ext uri="{FF2B5EF4-FFF2-40B4-BE49-F238E27FC236}">
                <a16:creationId xmlns:a16="http://schemas.microsoft.com/office/drawing/2014/main" id="{4BB3B8DB-125A-4D43-8087-44D673696F3E}"/>
              </a:ext>
            </a:extLst>
          </p:cNvPr>
          <p:cNvSpPr txBox="1"/>
          <p:nvPr/>
        </p:nvSpPr>
        <p:spPr>
          <a:xfrm>
            <a:off x="692148" y="808696"/>
            <a:ext cx="10807704" cy="646331"/>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discoveryLoopThread.start</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kafkaFetcher.runFetchLoop</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p>
        </p:txBody>
      </p:sp>
      <p:sp>
        <p:nvSpPr>
          <p:cNvPr id="7" name="文本框 6">
            <a:extLst>
              <a:ext uri="{FF2B5EF4-FFF2-40B4-BE49-F238E27FC236}">
                <a16:creationId xmlns:a16="http://schemas.microsoft.com/office/drawing/2014/main" id="{E44EBB80-B044-47E7-935B-57E459CAEC82}"/>
              </a:ext>
            </a:extLst>
          </p:cNvPr>
          <p:cNvSpPr txBox="1"/>
          <p:nvPr/>
        </p:nvSpPr>
        <p:spPr>
          <a:xfrm>
            <a:off x="692148" y="1629746"/>
            <a:ext cx="10807703" cy="923330"/>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上面，就是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动态发现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新增分区的过程。不过与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无需做任何配置不同的是，</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动态发现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新增分区，这个功能时需要被开启的。也很简单，需要将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flink.partition-discovery.interval-millis</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该属性设置为大于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即可。</a:t>
            </a:r>
          </a:p>
        </p:txBody>
      </p:sp>
    </p:spTree>
    <p:extLst>
      <p:ext uri="{BB962C8B-B14F-4D97-AF65-F5344CB8AC3E}">
        <p14:creationId xmlns:p14="http://schemas.microsoft.com/office/powerpoint/2010/main" val="1267300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4001095"/>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本节内容主要是想对比两者在故障恢复及如何保证仅一次的处理语义。这个时候适合抛出一个问题：实时处理的时候，如何保证数据仅一次处理语义？</a:t>
            </a:r>
            <a:endParaRPr lang="zh-CN" altLang="en-US" sz="1800" dirty="0">
              <a:effectLst/>
              <a:latin typeface="宋体" panose="02010600030101010101" pitchFamily="2" charset="-122"/>
              <a:ea typeface="宋体" panose="02010600030101010101" pitchFamily="2" charset="-122"/>
            </a:endParaRP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保证仅一次处理</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对于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任务，我们可以设置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，然后假如发生故障并重启，我们可以从上次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之处恢复，但是这个行为只能使得数据不丢失，可能会重复处理，不能做到恰一次处理语义。</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对于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direct Stream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可以自己维护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到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zookeeper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或任何其它外部系统，每次提交完结果之后再提交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，这样故障恢复重启可以利用上次提交的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恢复，保证数据不丢失。但是假如故障发生在提交结果之后、提交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之前会导致数据多次处理，这个时候我们需要保证处理结果多次输出不影响正常的业务。</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由此可以分析，假设要保证数据恰一次处理语义，那么结果输出和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提交必须在一个事务内完成。在这里有以下两种做法：</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repartition(1) : 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输出的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action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变成仅一个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partition</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，这样可以利用事务去做：</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0" name="TextBox 3">
            <a:extLst>
              <a:ext uri="{FF2B5EF4-FFF2-40B4-BE49-F238E27FC236}">
                <a16:creationId xmlns:a16="http://schemas.microsoft.com/office/drawing/2014/main" id="{7D8394A3-8AE8-4CEE-B954-D0799657AD5E}"/>
              </a:ext>
            </a:extLst>
          </p:cNvPr>
          <p:cNvSpPr txBox="1"/>
          <p:nvPr/>
        </p:nvSpPr>
        <p:spPr>
          <a:xfrm>
            <a:off x="592144" y="4637611"/>
            <a:ext cx="10807704" cy="2031325"/>
          </a:xfrm>
          <a:prstGeom prst="rect">
            <a:avLst/>
          </a:prstGeom>
          <a:solidFill>
            <a:srgbClr val="FFFFE4"/>
          </a:solidFill>
          <a:ln w="3175">
            <a:solidFill>
              <a:srgbClr val="919191"/>
            </a:solidFill>
          </a:ln>
        </p:spPr>
        <p:txBody>
          <a:bodyPr wrap="square">
            <a:spAutoFit/>
          </a:bodyPr>
          <a:lstStyle/>
          <a:p>
            <a:pPr marL="76200" marR="76200">
              <a:spcBef>
                <a:spcPts val="0"/>
              </a:spcBef>
              <a:spcAft>
                <a:spcPts val="0"/>
              </a:spcAft>
            </a:pP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Dstream.foreachRDD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rdd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=&gt;{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rdd.repartition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(1).</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foreachPartition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(partition=&gt;{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开启事务</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partition.foreach</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(each=&gt;{//</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提交数据</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提交事务</a:t>
            </a:r>
            <a:b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endParaRPr lang="zh-CN" altLang="en-US"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754612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4103688"/>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将结果和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一起提交</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也就是结果数据包含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。这样提交结果和提交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就是一个操作完成，不会数据丢失，也不会重复处理。故障恢复的时候可以利用上次提交结果带的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0.11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保证仅一次处理</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若要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sink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支持仅一次语义，必须以事务的方式写数据到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，这样当提交事务时两次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间的所有写入操作作为一个事务被提交。这确保了出现故障或崩溃时这些写入操作能够被回滚。</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在一个分布式且含有多个并发执行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sink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的应用中，仅仅执行单次提交或回滚是不够的，因为所有组件都必须对这些提交或回滚达成共识，这样才能保证得到一致性的结果。</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使用两阶段提交协议以及预提交</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(pre-commit)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阶段来解决这个问题。</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本例中的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应用如图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11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所示包含以下组件：</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source</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，从</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中读取数据（即</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KafkaConsumer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一个时间窗口化的聚会操作</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，将结果写回到</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（即</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KafkaProducer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73010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pic>
        <p:nvPicPr>
          <p:cNvPr id="5" name="图片 4">
            <a:extLst>
              <a:ext uri="{FF2B5EF4-FFF2-40B4-BE49-F238E27FC236}">
                <a16:creationId xmlns:a16="http://schemas.microsoft.com/office/drawing/2014/main" id="{40C31F57-78F4-4CA3-9B05-BCFD69DC0E00}"/>
              </a:ext>
            </a:extLst>
          </p:cNvPr>
          <p:cNvPicPr>
            <a:picLocks noChangeAspect="1"/>
          </p:cNvPicPr>
          <p:nvPr/>
        </p:nvPicPr>
        <p:blipFill>
          <a:blip r:embed="rId2"/>
          <a:stretch>
            <a:fillRect/>
          </a:stretch>
        </p:blipFill>
        <p:spPr>
          <a:xfrm>
            <a:off x="2147637" y="968503"/>
            <a:ext cx="7896726" cy="3832986"/>
          </a:xfrm>
          <a:prstGeom prst="rect">
            <a:avLst/>
          </a:prstGeom>
          <a:noFill/>
          <a:ln>
            <a:noFill/>
          </a:ln>
        </p:spPr>
      </p:pic>
    </p:spTree>
    <p:extLst>
      <p:ext uri="{BB962C8B-B14F-4D97-AF65-F5344CB8AC3E}">
        <p14:creationId xmlns:p14="http://schemas.microsoft.com/office/powerpoint/2010/main" val="1550192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下面详细讲解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的两段提交思路：</a:t>
            </a:r>
          </a:p>
        </p:txBody>
      </p:sp>
      <p:pic>
        <p:nvPicPr>
          <p:cNvPr id="5" name="图片 4">
            <a:extLst>
              <a:ext uri="{FF2B5EF4-FFF2-40B4-BE49-F238E27FC236}">
                <a16:creationId xmlns:a16="http://schemas.microsoft.com/office/drawing/2014/main" id="{97B7EF0E-4AC6-452A-88BC-1CF6D2A547B8}"/>
              </a:ext>
            </a:extLst>
          </p:cNvPr>
          <p:cNvPicPr>
            <a:picLocks noChangeAspect="1"/>
          </p:cNvPicPr>
          <p:nvPr/>
        </p:nvPicPr>
        <p:blipFill>
          <a:blip r:embed="rId2"/>
          <a:stretch>
            <a:fillRect/>
          </a:stretch>
        </p:blipFill>
        <p:spPr>
          <a:xfrm>
            <a:off x="2421325" y="1222993"/>
            <a:ext cx="7492220" cy="3607768"/>
          </a:xfrm>
          <a:prstGeom prst="rect">
            <a:avLst/>
          </a:prstGeom>
          <a:noFill/>
          <a:ln>
            <a:noFill/>
          </a:ln>
        </p:spPr>
      </p:pic>
      <p:sp>
        <p:nvSpPr>
          <p:cNvPr id="7" name="文本框 6">
            <a:extLst>
              <a:ext uri="{FF2B5EF4-FFF2-40B4-BE49-F238E27FC236}">
                <a16:creationId xmlns:a16="http://schemas.microsoft.com/office/drawing/2014/main" id="{EFC0994C-CC07-44CA-BA13-CEE634D39481}"/>
              </a:ext>
            </a:extLst>
          </p:cNvPr>
          <p:cNvSpPr txBox="1"/>
          <p:nvPr/>
        </p:nvSpPr>
        <p:spPr>
          <a:xfrm>
            <a:off x="710880" y="4896343"/>
            <a:ext cx="10570232" cy="1477328"/>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如图所示，</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checkpointing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开始时便进入到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pre-commit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阶段。具体来说，一旦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开始，</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向输入流中写入一个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barrier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，将流中所有消息分割成属于本次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的消息以及属于下次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barrier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也会在操作算子间流转。对于每个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来说，该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barrier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会触发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状态后端为该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状态打快照。</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保存了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Kafka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，之后把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barrier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传递到后续的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1413612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2185214"/>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这种方式仅适用于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仅有它的内部状态。内部状态是指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state backends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保存和管理的内容（如第二个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中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window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聚合算出来的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sum</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当一个进程仅有它的内部状态的时候，除了在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之前将需要将数据更改写入到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state backend</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，不需要在预提交阶段做其他的动作。在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成功的时候，</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会正确的提交这些写入，在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失败的时候会终止提交，过程可见图。</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33C1B6CA-8C5F-4708-9183-7EB9E79FB449}"/>
              </a:ext>
            </a:extLst>
          </p:cNvPr>
          <p:cNvPicPr>
            <a:picLocks noChangeAspect="1"/>
          </p:cNvPicPr>
          <p:nvPr/>
        </p:nvPicPr>
        <p:blipFill>
          <a:blip r:embed="rId2"/>
          <a:stretch>
            <a:fillRect/>
          </a:stretch>
        </p:blipFill>
        <p:spPr>
          <a:xfrm>
            <a:off x="2761779" y="2667924"/>
            <a:ext cx="6668442" cy="3712620"/>
          </a:xfrm>
          <a:prstGeom prst="rect">
            <a:avLst/>
          </a:prstGeom>
          <a:noFill/>
          <a:ln>
            <a:noFill/>
          </a:ln>
        </p:spPr>
      </p:pic>
    </p:spTree>
    <p:extLst>
      <p:ext uri="{BB962C8B-B14F-4D97-AF65-F5344CB8AC3E}">
        <p14:creationId xmlns:p14="http://schemas.microsoft.com/office/powerpoint/2010/main" val="403214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WebUI</a:t>
            </a:r>
            <a:r>
              <a:rPr lang="zh-CN" altLang="en-US" dirty="0"/>
              <a:t>监控</a:t>
            </a:r>
          </a:p>
        </p:txBody>
      </p:sp>
      <p:sp>
        <p:nvSpPr>
          <p:cNvPr id="4" name="文本占位符 3"/>
          <p:cNvSpPr>
            <a:spLocks noGrp="1"/>
          </p:cNvSpPr>
          <p:nvPr>
            <p:ph type="body" sz="quarter" idx="11"/>
          </p:nvPr>
        </p:nvSpPr>
        <p:spPr>
          <a:xfrm>
            <a:off x="710880" y="1243958"/>
            <a:ext cx="10699115" cy="2721460"/>
          </a:xfrm>
        </p:spPr>
        <p:txBody>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UI</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的界面上点击任务详情，然后点击</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Metrics</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会弹出如下的界面，在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add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metic</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按钮上可以添加我需要的监控指标。</a:t>
            </a:r>
          </a:p>
          <a:p>
            <a:pPr marL="285750"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自定义监控指标</a:t>
            </a:r>
            <a:endParaRPr lang="zh-CN" altLang="en-US" sz="1800" dirty="0">
              <a:effectLst/>
              <a:latin typeface="微软雅黑 Light" panose="020B0502040204020203" pitchFamily="34" charset="-122"/>
              <a:ea typeface="宋体" panose="02010600030101010101" pitchFamily="2" charset="-122"/>
              <a:cs typeface="Times New Roman" panose="02020603050405020304" pitchFamily="18" charset="0"/>
            </a:endParaRPr>
          </a:p>
          <a:p>
            <a:pPr marL="742950" lvl="1"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案例：在</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算子内计算输入的总数据</a:t>
            </a:r>
            <a:endParaRPr lang="zh-CN" altLang="en-US" sz="1800" dirty="0">
              <a:effectLst/>
              <a:latin typeface="微软雅黑 Light" panose="020B0502040204020203" pitchFamily="34" charset="-122"/>
              <a:ea typeface="宋体" panose="02010600030101010101" pitchFamily="2" charset="-122"/>
              <a:cs typeface="Times New Roman" panose="02020603050405020304" pitchFamily="18" charset="0"/>
            </a:endParaRPr>
          </a:p>
          <a:p>
            <a:pPr marL="742950" lvl="1"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设置</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MetricGroup</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为：</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flink_test_metric</a:t>
            </a:r>
            <a:endParaRPr lang="en-US" altLang="zh-CN" sz="1800" dirty="0">
              <a:effectLst/>
              <a:latin typeface="微软雅黑 Light" panose="020B0502040204020203" pitchFamily="34" charset="-122"/>
              <a:ea typeface="宋体" panose="02010600030101010101" pitchFamily="2" charset="-122"/>
              <a:cs typeface="Times New Roman" panose="02020603050405020304" pitchFamily="18" charset="0"/>
            </a:endParaRPr>
          </a:p>
          <a:p>
            <a:pPr marL="742950" lvl="1"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指标变量为：</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mapDataNub</a:t>
            </a:r>
            <a:endParaRPr lang="en-US" altLang="zh-CN" sz="1800" dirty="0">
              <a:effectLst/>
              <a:latin typeface="微软雅黑 Light" panose="020B0502040204020203" pitchFamily="34" charset="-122"/>
              <a:ea typeface="宋体" panose="02010600030101010101" pitchFamily="2" charset="-122"/>
              <a:cs typeface="Times New Roman" panose="02020603050405020304" pitchFamily="18" charset="0"/>
            </a:endParaRPr>
          </a:p>
          <a:p>
            <a:pPr marL="742950" lvl="1" indent="-285750">
              <a:spcBef>
                <a:spcPts val="150"/>
              </a:spcBef>
              <a:spcAft>
                <a:spcPts val="150"/>
              </a:spcAft>
              <a:buFont typeface="Arial" panose="020B0604020202020204" pitchFamily="34" charset="0"/>
              <a:buChar char="○"/>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参考代码</a:t>
            </a:r>
            <a:endParaRPr lang="zh-CN" altLang="en-US" sz="1800" dirty="0">
              <a:effectLst/>
              <a:latin typeface="微软雅黑 Light" panose="020B0502040204020203" pitchFamily="34" charset="-122"/>
              <a:ea typeface="宋体" panose="02010600030101010101" pitchFamily="2" charset="-122"/>
              <a:cs typeface="Times New Roman" panose="02020603050405020304" pitchFamily="18" charset="0"/>
            </a:endParaRP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
        <p:nvSpPr>
          <p:cNvPr id="5" name="TextBox 3">
            <a:extLst>
              <a:ext uri="{FF2B5EF4-FFF2-40B4-BE49-F238E27FC236}">
                <a16:creationId xmlns:a16="http://schemas.microsoft.com/office/drawing/2014/main" id="{B7BC3611-1F46-43DE-8B34-D9BC7827180B}"/>
              </a:ext>
            </a:extLst>
          </p:cNvPr>
          <p:cNvSpPr txBox="1"/>
          <p:nvPr/>
        </p:nvSpPr>
        <p:spPr>
          <a:xfrm>
            <a:off x="1410770" y="3965418"/>
            <a:ext cx="9543924" cy="258532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class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WordCount5_Metrics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static void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main(String[]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args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//1.</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准备环境</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-env</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StreamExecutionEnvironment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env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StreamExecutionEnvironment.</a:t>
            </a:r>
            <a:r>
              <a:rPr lang="en-US" altLang="zh-CN" sz="1800" i="1"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getExecutionEnvironment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env.setRuntimeMode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RuntimeExecutionMode.</a:t>
            </a:r>
            <a:r>
              <a:rPr lang="en-US" altLang="zh-CN" sz="1800" b="1" i="1" dirty="0" err="1">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AUTOMATIC</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//2.</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准备数据</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-source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//2.source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DataStream&lt;String&gt;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linesDS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env.socketTextStream</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"node1"</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FF"/>
                </a:solidFill>
                <a:effectLst/>
                <a:latin typeface="Consolas" panose="020B0609020204030204" pitchFamily="49" charset="0"/>
                <a:ea typeface="微软雅黑 Light" panose="020B0502040204020203" pitchFamily="34" charset="-122"/>
                <a:cs typeface="Times New Roman" panose="02020603050405020304" pitchFamily="18" charset="0"/>
              </a:rPr>
              <a:t>9999</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9865597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974626"/>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当结合外部系统的时候，外部系统必须要支持可与两阶段提交协议捆绑使用的事务。显然本例中的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sink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由于引入了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sink</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，因此在预提交阶段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sink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必须预提交外部事务。如下图：</a:t>
            </a:r>
          </a:p>
          <a:p>
            <a:pPr>
              <a:spcBef>
                <a:spcPts val="150"/>
              </a:spcBef>
              <a:spcAft>
                <a:spcPts val="150"/>
              </a:spcAft>
            </a:pPr>
            <a:endPar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9A9D107E-C400-48D7-A689-18ACA834D545}"/>
              </a:ext>
            </a:extLst>
          </p:cNvPr>
          <p:cNvPicPr>
            <a:picLocks noChangeAspect="1"/>
          </p:cNvPicPr>
          <p:nvPr/>
        </p:nvPicPr>
        <p:blipFill>
          <a:blip r:embed="rId2"/>
          <a:stretch>
            <a:fillRect/>
          </a:stretch>
        </p:blipFill>
        <p:spPr>
          <a:xfrm>
            <a:off x="1892227" y="1570349"/>
            <a:ext cx="7682199" cy="4162084"/>
          </a:xfrm>
          <a:prstGeom prst="rect">
            <a:avLst/>
          </a:prstGeom>
          <a:noFill/>
          <a:ln>
            <a:noFill/>
          </a:ln>
        </p:spPr>
      </p:pic>
      <p:sp>
        <p:nvSpPr>
          <p:cNvPr id="9" name="文本框 8">
            <a:extLst>
              <a:ext uri="{FF2B5EF4-FFF2-40B4-BE49-F238E27FC236}">
                <a16:creationId xmlns:a16="http://schemas.microsoft.com/office/drawing/2014/main" id="{C5516E51-3D91-46F0-9153-33D153675357}"/>
              </a:ext>
            </a:extLst>
          </p:cNvPr>
          <p:cNvSpPr txBox="1"/>
          <p:nvPr/>
        </p:nvSpPr>
        <p:spPr>
          <a:xfrm>
            <a:off x="715053" y="5423642"/>
            <a:ext cx="10770240" cy="1200329"/>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当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barrier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在所有的算子中传递一遍，并且触发的快照写入完成，预提交阶段完成。所有的触发状态快照都被视为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的一部分，也可以说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是整个应用程序的状态快照，包括预提交外部状态。出现故障可以从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恢复。下一步就是通知所有的操作算子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成功。该阶段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会为每个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operator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发起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checkpoint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已完成的回调逻辑</a:t>
            </a:r>
          </a:p>
        </p:txBody>
      </p:sp>
    </p:spTree>
    <p:extLst>
      <p:ext uri="{BB962C8B-B14F-4D97-AF65-F5344CB8AC3E}">
        <p14:creationId xmlns:p14="http://schemas.microsoft.com/office/powerpoint/2010/main" val="3852327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容错机制及处理语义</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646331"/>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本例中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source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和窗口操作无外部状态，因此该阶段，这两个算子无需执行任何逻辑，但是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data sink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是有外部状态的，因此，此时我们必须提交外部事务，如下图：</a:t>
            </a:r>
          </a:p>
        </p:txBody>
      </p:sp>
      <p:sp>
        <p:nvSpPr>
          <p:cNvPr id="9" name="文本框 8">
            <a:extLst>
              <a:ext uri="{FF2B5EF4-FFF2-40B4-BE49-F238E27FC236}">
                <a16:creationId xmlns:a16="http://schemas.microsoft.com/office/drawing/2014/main" id="{C5516E51-3D91-46F0-9153-33D153675357}"/>
              </a:ext>
            </a:extLst>
          </p:cNvPr>
          <p:cNvSpPr txBox="1"/>
          <p:nvPr/>
        </p:nvSpPr>
        <p:spPr>
          <a:xfrm>
            <a:off x="715053" y="5423642"/>
            <a:ext cx="10770240" cy="36933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以上就是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实现恰一次处理的基本逻辑。</a:t>
            </a:r>
          </a:p>
        </p:txBody>
      </p:sp>
      <p:pic>
        <p:nvPicPr>
          <p:cNvPr id="10" name="图片 9">
            <a:extLst>
              <a:ext uri="{FF2B5EF4-FFF2-40B4-BE49-F238E27FC236}">
                <a16:creationId xmlns:a16="http://schemas.microsoft.com/office/drawing/2014/main" id="{282FAC4B-C3AD-4CC7-9102-F6F92AC780E1}"/>
              </a:ext>
            </a:extLst>
          </p:cNvPr>
          <p:cNvPicPr>
            <a:picLocks noChangeAspect="1"/>
          </p:cNvPicPr>
          <p:nvPr/>
        </p:nvPicPr>
        <p:blipFill>
          <a:blip r:embed="rId2"/>
          <a:stretch>
            <a:fillRect/>
          </a:stretch>
        </p:blipFill>
        <p:spPr>
          <a:xfrm>
            <a:off x="2444436" y="1520362"/>
            <a:ext cx="7143184" cy="3704640"/>
          </a:xfrm>
          <a:prstGeom prst="rect">
            <a:avLst/>
          </a:prstGeom>
          <a:noFill/>
          <a:ln>
            <a:noFill/>
          </a:ln>
        </p:spPr>
      </p:pic>
    </p:spTree>
    <p:extLst>
      <p:ext uri="{BB962C8B-B14F-4D97-AF65-F5344CB8AC3E}">
        <p14:creationId xmlns:p14="http://schemas.microsoft.com/office/powerpoint/2010/main" val="28320947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pressure</a:t>
            </a:r>
            <a:r>
              <a:rPr lang="zh-CN" altLang="en-US" dirty="0"/>
              <a:t>背压</a:t>
            </a:r>
            <a:r>
              <a:rPr lang="en-US" altLang="zh-CN" dirty="0"/>
              <a:t>/</a:t>
            </a:r>
            <a:r>
              <a:rPr lang="zh-CN" altLang="en-US" dirty="0"/>
              <a:t>反压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3724096"/>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消费者消费的速度低于生产者生产的速度，为了使应用正常，消费者会反馈给生产者来调节生产者生产的速度，以使得消费者需要多少，生产者生产多少。</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back pressure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后面一律称为背压。</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spcBef>
                <a:spcPts val="150"/>
              </a:spcBef>
              <a:spcAft>
                <a:spcPts val="150"/>
              </a:spcAft>
              <a:buFont typeface="Wingdings" panose="05000000000000000000" pitchFamily="2" charset="2"/>
              <a:buChar char=""/>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的背压</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跟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结合是存在背压机制的，目标是根据当前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job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的处理情况来调节后续批次的获取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kafka</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消息的条数。为了达到这个目的，</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在原有的架构上加入了一个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RateController</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，利用的算法是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PID</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，需要的反馈数据是任务处理的结束时间、调度时间、处理时间、消息条数，这些数据是通过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SparkListener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体系获得，然后通过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PIDRateEsimator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计算得到一个速率，进而可以计算得到一个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，然后跟限速设置最大消费条数比较得到一个最终要消费的消息最大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offset</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spcBef>
                <a:spcPts val="150"/>
              </a:spcBef>
              <a:spcAft>
                <a:spcPts val="150"/>
              </a:spcAft>
            </a:pP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PIDRateEsimator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compute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方法如下：</a:t>
            </a:r>
          </a:p>
        </p:txBody>
      </p:sp>
      <p:sp>
        <p:nvSpPr>
          <p:cNvPr id="7" name="TextBox 3">
            <a:extLst>
              <a:ext uri="{FF2B5EF4-FFF2-40B4-BE49-F238E27FC236}">
                <a16:creationId xmlns:a16="http://schemas.microsoft.com/office/drawing/2014/main" id="{87E6259B-121B-4D11-9E5E-04F691BDA7F7}"/>
              </a:ext>
            </a:extLst>
          </p:cNvPr>
          <p:cNvSpPr txBox="1"/>
          <p:nvPr/>
        </p:nvSpPr>
        <p:spPr>
          <a:xfrm>
            <a:off x="738535" y="4592646"/>
            <a:ext cx="10807704" cy="2031325"/>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def compute(time: Long, // in milliseconds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numElements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Long,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Long, // in milliseconds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schedulingDelay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Long // in milliseconds</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Option[Double]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logTrace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$time, # records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numElements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s"processing</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time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scheduling delay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schedulingDelay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p>
        </p:txBody>
      </p:sp>
    </p:spTree>
    <p:extLst>
      <p:ext uri="{BB962C8B-B14F-4D97-AF65-F5344CB8AC3E}">
        <p14:creationId xmlns:p14="http://schemas.microsoft.com/office/powerpoint/2010/main" val="39485122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pressure</a:t>
            </a:r>
            <a:r>
              <a:rPr lang="zh-CN" altLang="en-US" dirty="0"/>
              <a:t>背压</a:t>
            </a:r>
            <a:r>
              <a:rPr lang="en-US" altLang="zh-CN" dirty="0"/>
              <a:t>/</a:t>
            </a:r>
            <a:r>
              <a:rPr lang="zh-CN" altLang="en-US" dirty="0"/>
              <a:t>反压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10" name="TextBox 3">
            <a:extLst>
              <a:ext uri="{FF2B5EF4-FFF2-40B4-BE49-F238E27FC236}">
                <a16:creationId xmlns:a16="http://schemas.microsoft.com/office/drawing/2014/main" id="{4BB3B8DB-125A-4D43-8087-44D673696F3E}"/>
              </a:ext>
            </a:extLst>
          </p:cNvPr>
          <p:cNvSpPr txBox="1"/>
          <p:nvPr/>
        </p:nvSpPr>
        <p:spPr>
          <a:xfrm>
            <a:off x="692148" y="808696"/>
            <a:ext cx="10807704" cy="6463308"/>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this.synchronized</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(time &gt;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&amp;&amp;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numElements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0 &amp;&amp;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&gt; 0) {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delaySinceUpdate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(time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toDouble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1000</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numElements.toDouble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processingDelay</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1000</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error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historicalError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schedulingDelay.toDouble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batchIntervalMillis</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(error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delaySinceUpdate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val</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proportional * error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integral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historicalError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derivative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).max(</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minRate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logTrace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error = $error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historicalError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historicalError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delaySinceUpdate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delaySinceUpdate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dError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stripMargin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latestTime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time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if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firstRun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processingRate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0D</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firstRun</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false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logTrace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("First run, rate estimation skipped")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None} else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newRate</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latestError</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 error</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logTrace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s"New</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rate =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Some(</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newRate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else {</a:t>
            </a:r>
            <a:b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b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r>
              <a:rPr lang="en-US" altLang="zh-CN" dirty="0" err="1">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logTrace</a:t>
            </a:r>
            <a:r>
              <a:rPr lang="en-US" altLang="zh-CN" dirty="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("Rate estimation skipped") None}}}</a:t>
            </a:r>
          </a:p>
        </p:txBody>
      </p:sp>
    </p:spTree>
    <p:extLst>
      <p:ext uri="{BB962C8B-B14F-4D97-AF65-F5344CB8AC3E}">
        <p14:creationId xmlns:p14="http://schemas.microsoft.com/office/powerpoint/2010/main" val="1511847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pressure</a:t>
            </a:r>
            <a:r>
              <a:rPr lang="zh-CN" altLang="en-US" dirty="0"/>
              <a:t>背压</a:t>
            </a:r>
            <a:r>
              <a:rPr lang="en-US" altLang="zh-CN" dirty="0"/>
              <a:t>/</a:t>
            </a:r>
            <a:r>
              <a:rPr lang="zh-CN" altLang="en-US" dirty="0"/>
              <a:t>反压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2133918"/>
          </a:xfrm>
          <a:prstGeom prst="rect">
            <a:avLst/>
          </a:prstGeom>
          <a:noFill/>
        </p:spPr>
        <p:txBody>
          <a:bodyPr wrap="square">
            <a:spAutoFit/>
          </a:bodyPr>
          <a:lstStyle/>
          <a:p>
            <a:pPr marL="342900" lvl="0" indent="-342900">
              <a:spcBef>
                <a:spcPts val="150"/>
              </a:spcBef>
              <a:spcAft>
                <a:spcPts val="150"/>
              </a:spcAft>
              <a:buFont typeface="Wingdings" panose="05000000000000000000" pitchFamily="2" charset="2"/>
              <a:buChar char=""/>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的背压</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与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Spark Streaming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的背压不同的是，</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Flink</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1.5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之后实现了自己托管的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credit – based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流控机制，在应用层模拟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TCP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的流控机制，就是每一次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ResultSubPartition</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向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InputChannel</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发送消息的时候都会发送一个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backlog size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告诉下游准备发送多少消息，下游就会去计算有多少的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Buffer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去接收消息，算完之后如果有充足的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Buffer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就会返还给上游一个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Credit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告知他可以发送消息</a:t>
            </a:r>
          </a:p>
          <a:p>
            <a:pPr>
              <a:spcBef>
                <a:spcPts val="150"/>
              </a:spcBef>
              <a:spcAft>
                <a:spcPts val="150"/>
              </a:spcAft>
            </a:pP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jobmanager</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针对每一个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task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每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50ms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触发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100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次 </a:t>
            </a:r>
            <a:r>
              <a:rPr lang="en-US" altLang="zh-CN" sz="1800" dirty="0" err="1">
                <a:effectLst/>
                <a:latin typeface="微软雅黑 Light" panose="020B0502040204020203" pitchFamily="34" charset="-122"/>
                <a:ea typeface="微软雅黑 Light" panose="020B0502040204020203" pitchFamily="34" charset="-122"/>
                <a:cs typeface="Times New Roman" panose="02020603050405020304" pitchFamily="18" charset="0"/>
              </a:rPr>
              <a:t>Thread.getStackTrace</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调用，求出阻塞的占比。过程如图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16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a:t>
            </a:r>
          </a:p>
        </p:txBody>
      </p:sp>
      <p:pic>
        <p:nvPicPr>
          <p:cNvPr id="9" name="图片 8">
            <a:extLst>
              <a:ext uri="{FF2B5EF4-FFF2-40B4-BE49-F238E27FC236}">
                <a16:creationId xmlns:a16="http://schemas.microsoft.com/office/drawing/2014/main" id="{F0E5DE4D-05A2-4F30-B5E9-23E361264F17}"/>
              </a:ext>
            </a:extLst>
          </p:cNvPr>
          <p:cNvPicPr>
            <a:picLocks noChangeAspect="1"/>
          </p:cNvPicPr>
          <p:nvPr/>
        </p:nvPicPr>
        <p:blipFill>
          <a:blip r:embed="rId2"/>
          <a:stretch>
            <a:fillRect/>
          </a:stretch>
        </p:blipFill>
        <p:spPr>
          <a:xfrm>
            <a:off x="2504868" y="2808773"/>
            <a:ext cx="7344395" cy="3369627"/>
          </a:xfrm>
          <a:prstGeom prst="rect">
            <a:avLst/>
          </a:prstGeom>
          <a:noFill/>
          <a:ln>
            <a:noFill/>
          </a:ln>
        </p:spPr>
      </p:pic>
    </p:spTree>
    <p:extLst>
      <p:ext uri="{BB962C8B-B14F-4D97-AF65-F5344CB8AC3E}">
        <p14:creationId xmlns:p14="http://schemas.microsoft.com/office/powerpoint/2010/main" val="506417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pressure</a:t>
            </a:r>
            <a:r>
              <a:rPr lang="zh-CN" altLang="en-US" dirty="0"/>
              <a:t>背压</a:t>
            </a:r>
            <a:r>
              <a:rPr lang="en-US" altLang="zh-CN" dirty="0"/>
              <a:t>/</a:t>
            </a:r>
            <a:r>
              <a:rPr lang="zh-CN" altLang="en-US" dirty="0"/>
              <a:t>反压</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10880" y="808696"/>
            <a:ext cx="10570232" cy="517190"/>
          </a:xfrm>
        </p:spPr>
        <p:txBody>
          <a:bodyPr/>
          <a:lstStyle/>
          <a:p>
            <a:r>
              <a:rPr lang="en-US" altLang="zh-CN" dirty="0"/>
              <a:t> </a:t>
            </a:r>
            <a:endParaRPr lang="zh-CN" altLang="en-US" dirty="0"/>
          </a:p>
        </p:txBody>
      </p:sp>
      <p:sp>
        <p:nvSpPr>
          <p:cNvPr id="8" name="文本框 7">
            <a:extLst>
              <a:ext uri="{FF2B5EF4-FFF2-40B4-BE49-F238E27FC236}">
                <a16:creationId xmlns:a16="http://schemas.microsoft.com/office/drawing/2014/main" id="{A9270C92-F3F0-43DC-95A9-BF7814D1037C}"/>
              </a:ext>
            </a:extLst>
          </p:cNvPr>
          <p:cNvSpPr txBox="1"/>
          <p:nvPr/>
        </p:nvSpPr>
        <p:spPr>
          <a:xfrm>
            <a:off x="673416" y="874031"/>
            <a:ext cx="10807704" cy="1682512"/>
          </a:xfrm>
          <a:prstGeom prst="rect">
            <a:avLst/>
          </a:prstGeom>
          <a:noFill/>
        </p:spPr>
        <p:txBody>
          <a:bodyPr wrap="square">
            <a:spAutoFit/>
          </a:bodyPr>
          <a:lstStyle/>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阻塞占比在 </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web </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上划分了三个等级：</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OK: 0 &lt;= Ratio &lt;= 0.10</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，表示状态良好；</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LOW: 0.10 &lt; Ratio &lt;= 0.5</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，表示有待观察；</a:t>
            </a:r>
          </a:p>
          <a:p>
            <a:pPr>
              <a:spcBef>
                <a:spcPts val="150"/>
              </a:spcBef>
              <a:spcAft>
                <a:spcPts val="150"/>
              </a:spcAft>
            </a:pP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HIGH: 0.5 &lt; Ratio &lt;= 1</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，表示要处理了。</a:t>
            </a:r>
          </a:p>
          <a:p>
            <a:pPr>
              <a:spcBef>
                <a:spcPts val="150"/>
              </a:spcBef>
              <a:spcAft>
                <a:spcPts val="150"/>
              </a:spcAft>
            </a:pP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例如，</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0.01</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，代表着</a:t>
            </a:r>
            <a:r>
              <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100</a:t>
            </a:r>
            <a:r>
              <a:rPr lang="zh-CN" altLang="en-US"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次中有一次阻塞在内部调用</a:t>
            </a:r>
          </a:p>
        </p:txBody>
      </p:sp>
    </p:spTree>
    <p:extLst>
      <p:ext uri="{BB962C8B-B14F-4D97-AF65-F5344CB8AC3E}">
        <p14:creationId xmlns:p14="http://schemas.microsoft.com/office/powerpoint/2010/main" val="3005740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WebUI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
        <p:nvSpPr>
          <p:cNvPr id="5" name="TextBox 3">
            <a:extLst>
              <a:ext uri="{FF2B5EF4-FFF2-40B4-BE49-F238E27FC236}">
                <a16:creationId xmlns:a16="http://schemas.microsoft.com/office/drawing/2014/main" id="{B7BC3611-1F46-43DE-8B34-D9BC7827180B}"/>
              </a:ext>
            </a:extLst>
          </p:cNvPr>
          <p:cNvSpPr txBox="1"/>
          <p:nvPr/>
        </p:nvSpPr>
        <p:spPr>
          <a:xfrm>
            <a:off x="1121058" y="1357683"/>
            <a:ext cx="10087131" cy="507831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//3.</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处理数据</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-transformation</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DataStream&lt;String&gt;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wordsDS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linesDS.flatMap</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FlatMapFunction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&lt;String, String&gt;()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void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flatMap</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(String value, Collector&lt;String&gt; out)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String[] words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value.split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for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(String word : words)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out.collect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将切割处理的一个个的单词收集起来并返回</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//3.2</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对集合中的每个单词记为</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1</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DataStream&lt;Tuple2&lt;String, Integer&gt;&gt;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wordAndOnesDS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wordsDS.map</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new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RichMapFunction</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&lt;String, Tuple2&lt;String, Integer&gt;&gt;()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Counter </a:t>
            </a:r>
            <a:r>
              <a:rPr lang="en-US" altLang="zh-CN" sz="1800" b="1" dirty="0" err="1">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myCounter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void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open(Configuration parameters)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err="1">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myCounter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getRuntimeContext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getMetricGroup</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addGroup</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err="1">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myGroup</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).counter(</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err="1">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myCounter</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45266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WebUI</a:t>
            </a:r>
            <a:r>
              <a:rPr lang="zh-CN" altLang="en-US" dirty="0"/>
              <a:t>监控</a:t>
            </a:r>
          </a:p>
        </p:txBody>
      </p:sp>
      <p:sp>
        <p:nvSpPr>
          <p:cNvPr id="6" name="文本占位符 2">
            <a:extLst>
              <a:ext uri="{FF2B5EF4-FFF2-40B4-BE49-F238E27FC236}">
                <a16:creationId xmlns:a16="http://schemas.microsoft.com/office/drawing/2014/main" id="{8236D1ED-3AE2-47B5-9F03-86AC563CF686}"/>
              </a:ext>
            </a:extLst>
          </p:cNvPr>
          <p:cNvSpPr>
            <a:spLocks noGrp="1"/>
          </p:cNvSpPr>
          <p:nvPr>
            <p:ph type="body" sz="quarter" idx="10"/>
          </p:nvPr>
        </p:nvSpPr>
        <p:spPr>
          <a:xfrm>
            <a:off x="746600" y="840493"/>
            <a:ext cx="10570232" cy="517190"/>
          </a:xfrm>
        </p:spPr>
        <p:txBody>
          <a:bodyPr/>
          <a:lstStyle/>
          <a:p>
            <a:r>
              <a:rPr lang="en-US" altLang="zh-CN" dirty="0"/>
              <a:t>Metric Types</a:t>
            </a:r>
            <a:endParaRPr lang="zh-CN" altLang="en-US" dirty="0"/>
          </a:p>
        </p:txBody>
      </p:sp>
      <p:sp>
        <p:nvSpPr>
          <p:cNvPr id="5" name="TextBox 3">
            <a:extLst>
              <a:ext uri="{FF2B5EF4-FFF2-40B4-BE49-F238E27FC236}">
                <a16:creationId xmlns:a16="http://schemas.microsoft.com/office/drawing/2014/main" id="{B7BC3611-1F46-43DE-8B34-D9BC7827180B}"/>
              </a:ext>
            </a:extLst>
          </p:cNvPr>
          <p:cNvSpPr txBox="1"/>
          <p:nvPr/>
        </p:nvSpPr>
        <p:spPr>
          <a:xfrm>
            <a:off x="1121058" y="1357683"/>
            <a:ext cx="10087131" cy="5078313"/>
          </a:xfrm>
          <a:prstGeom prst="rect">
            <a:avLst/>
          </a:prstGeom>
          <a:solidFill>
            <a:srgbClr val="FFFFE4"/>
          </a:solidFill>
          <a:ln w="3175">
            <a:solidFill>
              <a:srgbClr val="919191"/>
            </a:solidFill>
          </a:ln>
        </p:spPr>
        <p:txBody>
          <a:bodyPr wrap="square">
            <a:spAutoFit/>
          </a:bodyPr>
          <a:lstStyle/>
          <a:p>
            <a:pPr>
              <a:spcBef>
                <a:spcPts val="150"/>
              </a:spcBef>
              <a:spcAft>
                <a:spcPts val="150"/>
              </a:spcAft>
            </a:pPr>
            <a: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t>@Override</a:t>
            </a:r>
            <a:br>
              <a:rPr lang="en-US" altLang="zh-CN" sz="1800" dirty="0">
                <a:solidFill>
                  <a:srgbClr val="808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public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Tuple2&lt;String, Integer&gt; map(String value)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throws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Exception{</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b="1" dirty="0">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myCounter</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.inc();</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//value</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就是进来一个个的单词</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solidFill>
                  <a:srgbClr val="000080"/>
                </a:solidFill>
                <a:effectLst/>
                <a:latin typeface="Consolas" panose="020B0609020204030204" pitchFamily="49" charset="0"/>
                <a:ea typeface="微软雅黑 Light" panose="020B0502040204020203" pitchFamily="34" charset="-122"/>
                <a:cs typeface="Times New Roman" panose="02020603050405020304" pitchFamily="18" charset="0"/>
              </a:rPr>
              <a:t>return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Tuple2.</a:t>
            </a:r>
            <a:r>
              <a:rPr lang="en-US" altLang="zh-CN" sz="1800" i="1"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of</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(value, </a:t>
            </a:r>
            <a:r>
              <a:rPr lang="en-US" altLang="zh-CN" sz="1800" dirty="0">
                <a:solidFill>
                  <a:srgbClr val="0000FF"/>
                </a:solidFill>
                <a:effectLst/>
                <a:latin typeface="Consolas" panose="020B0609020204030204" pitchFamily="49" charset="0"/>
                <a:ea typeface="微软雅黑 Light" panose="020B0502040204020203" pitchFamily="34" charset="-122"/>
                <a:cs typeface="Times New Roman" panose="02020603050405020304" pitchFamily="18" charset="0"/>
              </a:rPr>
              <a:t>1</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//3.3</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对数据按照单词</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(key)</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进行分组</a:t>
            </a:r>
            <a:b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b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KeyedStream</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&lt;Tuple2&lt;String, Integer&gt;, String&gt;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groupedDS</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wordAndOnesDS.keyBy</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(t -&gt; t.</a:t>
            </a:r>
            <a:r>
              <a:rPr lang="en-US" altLang="zh-CN" sz="1800" b="1" dirty="0">
                <a:solidFill>
                  <a:srgbClr val="660E7A"/>
                </a:solidFill>
                <a:effectLst/>
                <a:latin typeface="Consolas" panose="020B0609020204030204" pitchFamily="49" charset="0"/>
                <a:ea typeface="微软雅黑 Light" panose="020B0502040204020203" pitchFamily="34" charset="-122"/>
                <a:cs typeface="Times New Roman" panose="02020603050405020304" pitchFamily="18" charset="0"/>
              </a:rPr>
              <a:t>f0</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//3.4</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对各个组内的数据按照数量</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(value)</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进行聚合就是求</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sum</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DataStream&lt;Tuple2&lt;String, Integer&gt;&gt; result =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groupedDS.sum</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FF"/>
                </a:solidFill>
                <a:effectLst/>
                <a:latin typeface="Consolas" panose="020B0609020204030204" pitchFamily="49" charset="0"/>
                <a:ea typeface="微软雅黑 Light" panose="020B0502040204020203" pitchFamily="34" charset="-122"/>
                <a:cs typeface="Times New Roman" panose="02020603050405020304" pitchFamily="18" charset="0"/>
              </a:rPr>
              <a:t>1</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//4.</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输出结果</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-sink</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result.print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().name(</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b="1" dirty="0" err="1">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mySink</a:t>
            </a:r>
            <a:r>
              <a:rPr lang="en-US" altLang="zh-CN" sz="1800" b="1" dirty="0">
                <a:solidFill>
                  <a:srgbClr val="008000"/>
                </a:solidFill>
                <a:effectLst/>
                <a:latin typeface="Consolas" panose="020B0609020204030204" pitchFamily="49" charset="0"/>
                <a:ea typeface="微软雅黑 Light" panose="020B0502040204020203" pitchFamily="34" charset="-122"/>
                <a:cs typeface="Times New Roman" panose="02020603050405020304" pitchFamily="18" charset="0"/>
              </a:rPr>
              <a:t>"</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//5.</a:t>
            </a:r>
            <a:r>
              <a:rPr lang="zh-CN" altLang="en-US" sz="1800" i="1" dirty="0">
                <a:solidFill>
                  <a:srgbClr val="808080"/>
                </a:solidFill>
                <a:effectLst/>
                <a:latin typeface="黑体" panose="02010609060101010101" pitchFamily="49" charset="-122"/>
                <a:ea typeface="黑体" panose="02010609060101010101" pitchFamily="49" charset="-122"/>
                <a:cs typeface="Times New Roman" panose="02020603050405020304" pitchFamily="18" charset="0"/>
              </a:rPr>
              <a:t>触发执行</a:t>
            </a: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-execute</a:t>
            </a:r>
            <a:b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i="1" dirty="0">
                <a:solidFill>
                  <a:srgbClr val="808080"/>
                </a:solidFill>
                <a:effectLst/>
                <a:latin typeface="Consolas" panose="020B0609020204030204" pitchFamily="49" charset="0"/>
                <a:ea typeface="微软雅黑 Light" panose="020B0502040204020203" pitchFamily="34" charset="-122"/>
                <a:cs typeface="Times New Roman" panose="02020603050405020304" pitchFamily="18" charset="0"/>
              </a:rPr>
              <a:t>        </a:t>
            </a:r>
            <a:r>
              <a:rPr lang="en-US" altLang="zh-CN" sz="1800" dirty="0" err="1">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env.execute</a:t>
            </a: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    }</a:t>
            </a:r>
            <a:b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br>
            <a:r>
              <a:rPr lang="en-US" altLang="zh-CN" sz="1800" dirty="0">
                <a:solidFill>
                  <a:srgbClr val="000000"/>
                </a:solidFill>
                <a:effectLst/>
                <a:latin typeface="Consolas" panose="020B0609020204030204" pitchFamily="49" charset="0"/>
                <a:ea typeface="微软雅黑 Light" panose="020B0502040204020203" pitchFamily="34" charset="-122"/>
                <a:cs typeface="Times New Roman" panose="02020603050405020304" pitchFamily="18" charset="0"/>
              </a:rPr>
              <a:t>}</a:t>
            </a:r>
            <a:endParaRPr lang="en-US"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84165696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9597</Words>
  <Application>Microsoft Office PowerPoint</Application>
  <PresentationFormat>宽屏</PresentationFormat>
  <Paragraphs>465</Paragraphs>
  <Slides>76</Slides>
  <Notes>0</Notes>
  <HiddenSlides>0</HiddenSlides>
  <MMClips>0</MMClips>
  <ScaleCrop>false</ScaleCrop>
  <HeadingPairs>
    <vt:vector size="6" baseType="variant">
      <vt:variant>
        <vt:lpstr>已用的字体</vt:lpstr>
      </vt:variant>
      <vt:variant>
        <vt:i4>16</vt:i4>
      </vt:variant>
      <vt:variant>
        <vt:lpstr>主题</vt:lpstr>
      </vt:variant>
      <vt:variant>
        <vt:i4>8</vt:i4>
      </vt:variant>
      <vt:variant>
        <vt:lpstr>幻灯片标题</vt:lpstr>
      </vt:variant>
      <vt:variant>
        <vt:i4>76</vt:i4>
      </vt:variant>
    </vt:vector>
  </HeadingPairs>
  <TitlesOfParts>
    <vt:vector size="100" baseType="lpstr">
      <vt:lpstr>Alibaba PuHuiTi B</vt:lpstr>
      <vt:lpstr>Alibaba PuHuiTi M</vt:lpstr>
      <vt:lpstr>Alibaba PuHuiTi R</vt:lpstr>
      <vt:lpstr>Microsoft YaHei UI</vt:lpstr>
      <vt:lpstr>阿里巴巴普惠体</vt:lpstr>
      <vt:lpstr>等线</vt:lpstr>
      <vt:lpstr>黑体</vt:lpstr>
      <vt:lpstr>宋体</vt:lpstr>
      <vt:lpstr>微软雅黑</vt:lpstr>
      <vt:lpstr>微软雅黑 Light</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Flink监控与优化</vt:lpstr>
      <vt:lpstr>PowerPoint 演示文稿</vt:lpstr>
      <vt:lpstr>PowerPoint 演示文稿</vt:lpstr>
      <vt:lpstr>第一章 Flink-Metrics监控</vt:lpstr>
      <vt:lpstr>什么是Metrics</vt:lpstr>
      <vt:lpstr>什么是Metrics</vt:lpstr>
      <vt:lpstr>WebUI监控</vt:lpstr>
      <vt:lpstr>WebUI监控</vt:lpstr>
      <vt:lpstr>WebUI监控</vt:lpstr>
      <vt:lpstr>WebUI监控</vt:lpstr>
      <vt:lpstr>REST API监控</vt:lpstr>
      <vt:lpstr>REST API监控</vt:lpstr>
      <vt:lpstr>REST API监控</vt:lpstr>
      <vt:lpstr>REST API监控</vt:lpstr>
      <vt:lpstr>REST API监控</vt:lpstr>
      <vt:lpstr>REST API监控</vt:lpstr>
      <vt:lpstr>REST API监控</vt:lpstr>
      <vt:lpstr>第二章 Flink-性能优化</vt:lpstr>
      <vt:lpstr>History Server</vt:lpstr>
      <vt:lpstr>History Server</vt:lpstr>
      <vt:lpstr>序列化</vt:lpstr>
      <vt:lpstr>序列化</vt:lpstr>
      <vt:lpstr>复用对象</vt:lpstr>
      <vt:lpstr>复用对象</vt:lpstr>
      <vt:lpstr>复用对象</vt:lpstr>
      <vt:lpstr>数据倾斜</vt:lpstr>
      <vt:lpstr>数据倾斜</vt:lpstr>
      <vt:lpstr>数据倾斜</vt:lpstr>
      <vt:lpstr>第三章 Flink-内存管理</vt:lpstr>
      <vt:lpstr>问题引入</vt:lpstr>
      <vt:lpstr>内存划分</vt:lpstr>
      <vt:lpstr>堆外内存</vt:lpstr>
      <vt:lpstr>序列化和反序列化</vt:lpstr>
      <vt:lpstr>序列化和反序列化</vt:lpstr>
      <vt:lpstr>序列化和反序列化</vt:lpstr>
      <vt:lpstr>序列化和反序列化</vt:lpstr>
      <vt:lpstr>操纵二进制数据</vt:lpstr>
      <vt:lpstr>操纵二进制数据</vt:lpstr>
      <vt:lpstr>总结-面试</vt:lpstr>
      <vt:lpstr>第四章 Flink VS Spark</vt:lpstr>
      <vt:lpstr>运行角色</vt:lpstr>
      <vt:lpstr>生态</vt:lpstr>
      <vt:lpstr>运行模型</vt:lpstr>
      <vt:lpstr>编程模型对比</vt:lpstr>
      <vt:lpstr>编程模型对比</vt:lpstr>
      <vt:lpstr>编程模型对比</vt:lpstr>
      <vt:lpstr>编程模型对比</vt:lpstr>
      <vt:lpstr>编程模型对比</vt:lpstr>
      <vt:lpstr>任务调度原理</vt:lpstr>
      <vt:lpstr>任务调度原理</vt:lpstr>
      <vt:lpstr>任务调度原理</vt:lpstr>
      <vt:lpstr>任务调度原理</vt:lpstr>
      <vt:lpstr>时间机制对比</vt:lpstr>
      <vt:lpstr>时间机制对比</vt:lpstr>
      <vt:lpstr>Kafka 动态分区检测</vt:lpstr>
      <vt:lpstr>Kafka 动态分区检测</vt:lpstr>
      <vt:lpstr>Kafka 动态分区检测</vt:lpstr>
      <vt:lpstr>Kafka 动态分区检测</vt:lpstr>
      <vt:lpstr>Kafka 动态分区检测</vt:lpstr>
      <vt:lpstr>Kafka 动态分区检测</vt:lpstr>
      <vt:lpstr>Kafka 动态分区检测</vt:lpstr>
      <vt:lpstr>Kafka 动态分区检测</vt:lpstr>
      <vt:lpstr>Kafka 动态分区检测</vt:lpstr>
      <vt:lpstr>Kafka 动态分区检测</vt:lpstr>
      <vt:lpstr>容错机制及处理语义</vt:lpstr>
      <vt:lpstr>容错机制及处理语义</vt:lpstr>
      <vt:lpstr>容错机制及处理语义</vt:lpstr>
      <vt:lpstr>容错机制及处理语义</vt:lpstr>
      <vt:lpstr>容错机制及处理语义</vt:lpstr>
      <vt:lpstr>容错机制及处理语义</vt:lpstr>
      <vt:lpstr>容错机制及处理语义</vt:lpstr>
      <vt:lpstr>Back pressure背压/反压</vt:lpstr>
      <vt:lpstr>Back pressure背压/反压</vt:lpstr>
      <vt:lpstr>Back pressure背压/反压</vt:lpstr>
      <vt:lpstr>Back pressure背压/反压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caowei</cp:lastModifiedBy>
  <cp:revision>886</cp:revision>
  <dcterms:created xsi:type="dcterms:W3CDTF">2020-03-31T02:23:00Z</dcterms:created>
  <dcterms:modified xsi:type="dcterms:W3CDTF">2021-01-19T13:27:09Z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