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71"/>
  </p:notesMasterIdLst>
  <p:handoutMasterIdLst>
    <p:handoutMasterId r:id="rId172"/>
  </p:handoutMasterIdLst>
  <p:sldIdLst>
    <p:sldId id="462" r:id="rId8"/>
    <p:sldId id="463" r:id="rId9"/>
    <p:sldId id="464" r:id="rId10"/>
    <p:sldId id="466" r:id="rId11"/>
    <p:sldId id="664" r:id="rId12"/>
    <p:sldId id="665" r:id="rId13"/>
    <p:sldId id="666" r:id="rId14"/>
    <p:sldId id="667" r:id="rId15"/>
    <p:sldId id="668" r:id="rId16"/>
    <p:sldId id="670" r:id="rId17"/>
    <p:sldId id="669" r:id="rId18"/>
    <p:sldId id="671" r:id="rId19"/>
    <p:sldId id="663" r:id="rId20"/>
    <p:sldId id="477" r:id="rId21"/>
    <p:sldId id="530" r:id="rId22"/>
    <p:sldId id="531" r:id="rId23"/>
    <p:sldId id="471" r:id="rId24"/>
    <p:sldId id="483" r:id="rId25"/>
    <p:sldId id="536" r:id="rId26"/>
    <p:sldId id="537" r:id="rId27"/>
    <p:sldId id="532" r:id="rId28"/>
    <p:sldId id="538" r:id="rId29"/>
    <p:sldId id="539" r:id="rId30"/>
    <p:sldId id="540" r:id="rId31"/>
    <p:sldId id="556" r:id="rId32"/>
    <p:sldId id="541" r:id="rId33"/>
    <p:sldId id="557" r:id="rId34"/>
    <p:sldId id="533" r:id="rId35"/>
    <p:sldId id="542" r:id="rId36"/>
    <p:sldId id="558" r:id="rId37"/>
    <p:sldId id="543" r:id="rId38"/>
    <p:sldId id="544" r:id="rId39"/>
    <p:sldId id="672" r:id="rId40"/>
    <p:sldId id="545" r:id="rId41"/>
    <p:sldId id="546" r:id="rId42"/>
    <p:sldId id="559" r:id="rId43"/>
    <p:sldId id="534" r:id="rId44"/>
    <p:sldId id="547" r:id="rId45"/>
    <p:sldId id="560" r:id="rId46"/>
    <p:sldId id="548" r:id="rId47"/>
    <p:sldId id="535" r:id="rId48"/>
    <p:sldId id="673" r:id="rId49"/>
    <p:sldId id="561" r:id="rId50"/>
    <p:sldId id="564" r:id="rId51"/>
    <p:sldId id="565" r:id="rId52"/>
    <p:sldId id="573" r:id="rId53"/>
    <p:sldId id="566" r:id="rId54"/>
    <p:sldId id="562" r:id="rId55"/>
    <p:sldId id="567" r:id="rId56"/>
    <p:sldId id="568" r:id="rId57"/>
    <p:sldId id="574" r:id="rId58"/>
    <p:sldId id="569" r:id="rId59"/>
    <p:sldId id="563" r:id="rId60"/>
    <p:sldId id="570" r:id="rId61"/>
    <p:sldId id="571" r:id="rId62"/>
    <p:sldId id="575" r:id="rId63"/>
    <p:sldId id="572" r:id="rId64"/>
    <p:sldId id="674" r:id="rId65"/>
    <p:sldId id="675" r:id="rId66"/>
    <p:sldId id="472" r:id="rId67"/>
    <p:sldId id="484" r:id="rId68"/>
    <p:sldId id="677" r:id="rId69"/>
    <p:sldId id="576" r:id="rId70"/>
    <p:sldId id="623" r:id="rId71"/>
    <p:sldId id="577" r:id="rId72"/>
    <p:sldId id="624" r:id="rId73"/>
    <p:sldId id="578" r:id="rId74"/>
    <p:sldId id="625" r:id="rId75"/>
    <p:sldId id="626" r:id="rId76"/>
    <p:sldId id="579" r:id="rId77"/>
    <p:sldId id="627" r:id="rId78"/>
    <p:sldId id="628" r:id="rId79"/>
    <p:sldId id="549" r:id="rId80"/>
    <p:sldId id="629" r:id="rId81"/>
    <p:sldId id="630" r:id="rId82"/>
    <p:sldId id="631" r:id="rId83"/>
    <p:sldId id="632" r:id="rId84"/>
    <p:sldId id="581" r:id="rId85"/>
    <p:sldId id="676" r:id="rId86"/>
    <p:sldId id="633" r:id="rId87"/>
    <p:sldId id="634" r:id="rId88"/>
    <p:sldId id="582" r:id="rId89"/>
    <p:sldId id="635" r:id="rId90"/>
    <p:sldId id="584" r:id="rId91"/>
    <p:sldId id="637" r:id="rId92"/>
    <p:sldId id="585" r:id="rId93"/>
    <p:sldId id="587" r:id="rId94"/>
    <p:sldId id="639" r:id="rId95"/>
    <p:sldId id="638" r:id="rId96"/>
    <p:sldId id="583" r:id="rId97"/>
    <p:sldId id="636" r:id="rId98"/>
    <p:sldId id="586" r:id="rId99"/>
    <p:sldId id="550" r:id="rId100"/>
    <p:sldId id="588" r:id="rId101"/>
    <p:sldId id="640" r:id="rId102"/>
    <p:sldId id="678" r:id="rId103"/>
    <p:sldId id="589" r:id="rId104"/>
    <p:sldId id="590" r:id="rId105"/>
    <p:sldId id="641" r:id="rId106"/>
    <p:sldId id="591" r:id="rId107"/>
    <p:sldId id="642" r:id="rId108"/>
    <p:sldId id="592" r:id="rId109"/>
    <p:sldId id="643" r:id="rId110"/>
    <p:sldId id="644" r:id="rId111"/>
    <p:sldId id="551" r:id="rId112"/>
    <p:sldId id="593" r:id="rId113"/>
    <p:sldId id="646" r:id="rId114"/>
    <p:sldId id="645" r:id="rId115"/>
    <p:sldId id="594" r:id="rId116"/>
    <p:sldId id="596" r:id="rId117"/>
    <p:sldId id="647" r:id="rId118"/>
    <p:sldId id="648" r:id="rId119"/>
    <p:sldId id="649" r:id="rId120"/>
    <p:sldId id="552" r:id="rId121"/>
    <p:sldId id="597" r:id="rId122"/>
    <p:sldId id="598" r:id="rId123"/>
    <p:sldId id="599" r:id="rId124"/>
    <p:sldId id="650" r:id="rId125"/>
    <p:sldId id="553" r:id="rId126"/>
    <p:sldId id="600" r:id="rId127"/>
    <p:sldId id="651" r:id="rId128"/>
    <p:sldId id="601" r:id="rId129"/>
    <p:sldId id="602" r:id="rId130"/>
    <p:sldId id="652" r:id="rId131"/>
    <p:sldId id="653" r:id="rId132"/>
    <p:sldId id="603" r:id="rId133"/>
    <p:sldId id="604" r:id="rId134"/>
    <p:sldId id="654" r:id="rId135"/>
    <p:sldId id="655" r:id="rId136"/>
    <p:sldId id="473" r:id="rId137"/>
    <p:sldId id="485" r:id="rId138"/>
    <p:sldId id="605" r:id="rId139"/>
    <p:sldId id="611" r:id="rId140"/>
    <p:sldId id="656" r:id="rId141"/>
    <p:sldId id="606" r:id="rId142"/>
    <p:sldId id="607" r:id="rId143"/>
    <p:sldId id="608" r:id="rId144"/>
    <p:sldId id="609" r:id="rId145"/>
    <p:sldId id="554" r:id="rId146"/>
    <p:sldId id="610" r:id="rId147"/>
    <p:sldId id="612" r:id="rId148"/>
    <p:sldId id="613" r:id="rId149"/>
    <p:sldId id="614" r:id="rId150"/>
    <p:sldId id="615" r:id="rId151"/>
    <p:sldId id="657" r:id="rId152"/>
    <p:sldId id="555" r:id="rId153"/>
    <p:sldId id="616" r:id="rId154"/>
    <p:sldId id="617" r:id="rId155"/>
    <p:sldId id="618" r:id="rId156"/>
    <p:sldId id="619" r:id="rId157"/>
    <p:sldId id="621" r:id="rId158"/>
    <p:sldId id="679" r:id="rId159"/>
    <p:sldId id="620" r:id="rId160"/>
    <p:sldId id="660" r:id="rId161"/>
    <p:sldId id="661" r:id="rId162"/>
    <p:sldId id="662" r:id="rId163"/>
    <p:sldId id="529" r:id="rId164"/>
    <p:sldId id="622" r:id="rId165"/>
    <p:sldId id="658" r:id="rId166"/>
    <p:sldId id="659" r:id="rId167"/>
    <p:sldId id="451" r:id="rId168"/>
    <p:sldId id="452" r:id="rId169"/>
    <p:sldId id="264" r:id="rId1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D2B26"/>
    <a:srgbClr val="49504F"/>
    <a:srgbClr val="B70006"/>
    <a:srgbClr val="FFFFE4"/>
    <a:srgbClr val="919191"/>
    <a:srgbClr val="333333"/>
    <a:srgbClr val="FFFFFF"/>
    <a:srgbClr val="B6020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2" autoAdjust="0"/>
    <p:restoredTop sz="95400" autoAdjust="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65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63" Type="http://schemas.openxmlformats.org/officeDocument/2006/relationships/slide" Target="slides/slide56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59" Type="http://schemas.openxmlformats.org/officeDocument/2006/relationships/slide" Target="slides/slide152.xml"/><Relationship Id="rId170" Type="http://schemas.openxmlformats.org/officeDocument/2006/relationships/slide" Target="slides/slide163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53" Type="http://schemas.openxmlformats.org/officeDocument/2006/relationships/slide" Target="slides/slide46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22" Type="http://schemas.openxmlformats.org/officeDocument/2006/relationships/slide" Target="slides/slide15.xml"/><Relationship Id="rId43" Type="http://schemas.openxmlformats.org/officeDocument/2006/relationships/slide" Target="slides/slide36.xml"/><Relationship Id="rId64" Type="http://schemas.openxmlformats.org/officeDocument/2006/relationships/slide" Target="slides/slide57.xml"/><Relationship Id="rId118" Type="http://schemas.openxmlformats.org/officeDocument/2006/relationships/slide" Target="slides/slide111.xml"/><Relationship Id="rId139" Type="http://schemas.openxmlformats.org/officeDocument/2006/relationships/slide" Target="slides/slide132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33" Type="http://schemas.openxmlformats.org/officeDocument/2006/relationships/slide" Target="slides/slide26.xml"/><Relationship Id="rId108" Type="http://schemas.openxmlformats.org/officeDocument/2006/relationships/slide" Target="slides/slide101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5" Type="http://schemas.openxmlformats.org/officeDocument/2006/relationships/slide" Target="slides/slide68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61" Type="http://schemas.openxmlformats.org/officeDocument/2006/relationships/slide" Target="slides/slide15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167" Type="http://schemas.openxmlformats.org/officeDocument/2006/relationships/slide" Target="slides/slide16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73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168" Type="http://schemas.openxmlformats.org/officeDocument/2006/relationships/slide" Target="slides/slide16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slide" Target="slides/slide15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Relationship Id="rId174" Type="http://schemas.openxmlformats.org/officeDocument/2006/relationships/viewProps" Target="viewProps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64" Type="http://schemas.openxmlformats.org/officeDocument/2006/relationships/slide" Target="slides/slide157.xml"/><Relationship Id="rId169" Type="http://schemas.openxmlformats.org/officeDocument/2006/relationships/slide" Target="slides/slide16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7" Type="http://schemas.openxmlformats.org/officeDocument/2006/relationships/slide" Target="slides/slide40.xml"/><Relationship Id="rId68" Type="http://schemas.openxmlformats.org/officeDocument/2006/relationships/slide" Target="slides/slide61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54" Type="http://schemas.openxmlformats.org/officeDocument/2006/relationships/slide" Target="slides/slide147.xml"/><Relationship Id="rId175" Type="http://schemas.openxmlformats.org/officeDocument/2006/relationships/theme" Target="theme/theme1.xml"/><Relationship Id="rId16" Type="http://schemas.openxmlformats.org/officeDocument/2006/relationships/slide" Target="slides/slide9.xml"/><Relationship Id="rId37" Type="http://schemas.openxmlformats.org/officeDocument/2006/relationships/slide" Target="slides/slide30.xml"/><Relationship Id="rId58" Type="http://schemas.openxmlformats.org/officeDocument/2006/relationships/slide" Target="slides/slide51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44" Type="http://schemas.openxmlformats.org/officeDocument/2006/relationships/slide" Target="slides/slide137.xml"/><Relationship Id="rId90" Type="http://schemas.openxmlformats.org/officeDocument/2006/relationships/slide" Target="slides/slide83.xml"/><Relationship Id="rId165" Type="http://schemas.openxmlformats.org/officeDocument/2006/relationships/slide" Target="slides/slide158.xml"/><Relationship Id="rId27" Type="http://schemas.openxmlformats.org/officeDocument/2006/relationships/slide" Target="slides/slide20.xml"/><Relationship Id="rId48" Type="http://schemas.openxmlformats.org/officeDocument/2006/relationships/slide" Target="slides/slide41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34" Type="http://schemas.openxmlformats.org/officeDocument/2006/relationships/slide" Target="slides/slide127.xml"/><Relationship Id="rId80" Type="http://schemas.openxmlformats.org/officeDocument/2006/relationships/slide" Target="slides/slide73.xml"/><Relationship Id="rId155" Type="http://schemas.openxmlformats.org/officeDocument/2006/relationships/slide" Target="slides/slide148.xml"/><Relationship Id="rId176" Type="http://schemas.openxmlformats.org/officeDocument/2006/relationships/tableStyles" Target="tableStyles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24" Type="http://schemas.openxmlformats.org/officeDocument/2006/relationships/slide" Target="slides/slide117.xml"/><Relationship Id="rId70" Type="http://schemas.openxmlformats.org/officeDocument/2006/relationships/slide" Target="slides/slide63.xml"/><Relationship Id="rId91" Type="http://schemas.openxmlformats.org/officeDocument/2006/relationships/slide" Target="slides/slide84.xml"/><Relationship Id="rId145" Type="http://schemas.openxmlformats.org/officeDocument/2006/relationships/slide" Target="slides/slide138.xml"/><Relationship Id="rId166" Type="http://schemas.openxmlformats.org/officeDocument/2006/relationships/slide" Target="slides/slide15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ɑːtʃə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(r)]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ɑːrtʃər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弓箭手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射箭运动员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8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məˈtɪəriəlaɪzd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məˈtɪriəlaɪzd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成为现实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突然显现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神奇地出现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8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məˈtɪəriəlaɪzd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məˈtɪriəlaɪzd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成为现实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突然显现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神奇地出现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5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rɪˈstrɪkt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rɪˈstrɪkt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限制，限定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数量、范围等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束缚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妨碍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以法规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kæˈskeɪd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kæˈskeɪd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小瀑布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尤指一连串瀑布中的一支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倾泻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大簇的下垂物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;v.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倾泻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大量落下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大量垂悬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5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pɜːdʒ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pɜːrdʒ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清除，清洗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组织中的异己分子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净化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心灵、风气等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涤荡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污秽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);n.(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对异己的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清洗，清除，排除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9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1310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690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458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1" r:id="rId2"/>
    <p:sldLayoutId id="21474837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6000" dirty="0"/>
              <a:t>Hive SQL</a:t>
            </a:r>
            <a:r>
              <a:rPr kumimoji="1" lang="zh-CN" altLang="en-US" sz="6000" dirty="0"/>
              <a:t>数据定义语言（</a:t>
            </a:r>
            <a:r>
              <a:rPr kumimoji="1" lang="en-US" altLang="zh-CN" sz="6000" dirty="0"/>
              <a:t>DDL</a:t>
            </a:r>
            <a:r>
              <a:rPr kumimoji="1" lang="zh-CN" altLang="en-US" sz="6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数据源，连接</a:t>
            </a:r>
            <a:r>
              <a:rPr lang="en-US" altLang="zh-CN" dirty="0"/>
              <a:t>HS2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可视化工具</a:t>
            </a:r>
            <a:r>
              <a:rPr lang="en-US" altLang="zh-CN" dirty="0"/>
              <a:t>IntelliJ IDEA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数据源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5" y="2627779"/>
            <a:ext cx="4534293" cy="2850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91" y="1939894"/>
            <a:ext cx="5777054" cy="38055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6814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分桶表的数据加载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550519" y="1952167"/>
            <a:ext cx="5070319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--step1: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开启分桶的功能 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Hive2.0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开始不再需要设置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hive.enforce.bucketing=true;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--step2: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把源数据加载到普通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table if exists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count_date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fips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cases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deaths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 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","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将源数据上传到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表对应的路径下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-put us-covid19-counties.dat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/warehouse/itheima.db/t_usa_covid19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--step3: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insert+select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语法将数据加载到分桶表中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into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t_usa_covid19_bucket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02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到</a:t>
            </a:r>
            <a:r>
              <a:rPr lang="en-US" altLang="zh-CN" dirty="0"/>
              <a:t>HDFS</a:t>
            </a:r>
            <a:r>
              <a:rPr lang="zh-CN" altLang="en-US" dirty="0"/>
              <a:t>上查看</a:t>
            </a:r>
            <a:r>
              <a:rPr lang="en-US" altLang="zh-CN" dirty="0"/>
              <a:t>t_usa_covid19_bucket</a:t>
            </a:r>
            <a:r>
              <a:rPr lang="zh-CN" altLang="en-US" dirty="0"/>
              <a:t>底层数据结构可以发现，数据被分为了</a:t>
            </a:r>
            <a:r>
              <a:rPr lang="en-US" altLang="zh-CN" dirty="0"/>
              <a:t>5</a:t>
            </a:r>
            <a:r>
              <a:rPr lang="zh-CN" altLang="en-US" dirty="0"/>
              <a:t>个部分。</a:t>
            </a:r>
            <a:endParaRPr lang="en-US" altLang="zh-CN" dirty="0"/>
          </a:p>
          <a:p>
            <a:r>
              <a:rPr lang="zh-CN" altLang="zh-CN" dirty="0"/>
              <a:t>并且从结果可以发现，</a:t>
            </a:r>
            <a:r>
              <a:rPr lang="zh-CN" altLang="en-US" dirty="0"/>
              <a:t>分桶字段</a:t>
            </a:r>
            <a:r>
              <a:rPr lang="zh-CN" altLang="zh-CN" dirty="0"/>
              <a:t>一样的</a:t>
            </a:r>
            <a:r>
              <a:rPr lang="zh-CN" altLang="en-US" dirty="0"/>
              <a:t>数据</a:t>
            </a:r>
            <a:r>
              <a:rPr lang="zh-CN" altLang="zh-CN" dirty="0"/>
              <a:t>就一定被分到同一个桶中。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分桶表的数据加载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22" y="3042697"/>
            <a:ext cx="8343313" cy="28230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34511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）基于分桶字段查询时，</a:t>
            </a:r>
            <a:r>
              <a:rPr lang="zh-CN" altLang="en-US" b="1" u="sng" dirty="0">
                <a:solidFill>
                  <a:srgbClr val="FF0000"/>
                </a:solidFill>
              </a:rPr>
              <a:t>减少全表扫描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使用好处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800215" y="3063422"/>
            <a:ext cx="5061774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基于分桶字段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查询来自于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New York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州的数据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不再需要进行全表扫描过滤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根据分桶的规则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hash_function(New York) mod 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计算出分桶编号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查询指定分桶里面的数据 就可以找出结果  此时是分桶扫描而不是全表扫描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b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t_usa_covid19_bucket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"New York"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078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  <a:r>
              <a:rPr lang="en-US" altLang="zh-CN" dirty="0"/>
              <a:t>JOIN</a:t>
            </a:r>
            <a:r>
              <a:rPr lang="zh-CN" altLang="en-US" dirty="0"/>
              <a:t>时可以提高</a:t>
            </a:r>
            <a:r>
              <a:rPr lang="en-US" altLang="zh-CN" dirty="0"/>
              <a:t>MR</a:t>
            </a:r>
            <a:r>
              <a:rPr lang="zh-CN" altLang="en-US" dirty="0"/>
              <a:t>程序效率，</a:t>
            </a:r>
            <a:r>
              <a:rPr lang="zh-CN" altLang="en-US" dirty="0">
                <a:solidFill>
                  <a:srgbClr val="92D050"/>
                </a:solidFill>
              </a:rPr>
              <a:t>减少笛卡尔积数量</a:t>
            </a:r>
            <a:endParaRPr lang="en-US" altLang="zh-CN" sz="1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92D050"/>
                </a:solidFill>
              </a:rPr>
              <a:t>根据</a:t>
            </a:r>
            <a:r>
              <a:rPr lang="en-US" altLang="zh-CN" b="1" dirty="0">
                <a:solidFill>
                  <a:srgbClr val="92D050"/>
                </a:solidFill>
              </a:rPr>
              <a:t>join</a:t>
            </a:r>
            <a:r>
              <a:rPr lang="zh-CN" altLang="en-US" b="1" dirty="0">
                <a:solidFill>
                  <a:srgbClr val="92D050"/>
                </a:solidFill>
              </a:rPr>
              <a:t>的字段对表进行分桶操作</a:t>
            </a:r>
            <a:r>
              <a:rPr lang="zh-CN" altLang="en-US" dirty="0">
                <a:solidFill>
                  <a:schemeClr val="tx1"/>
                </a:solidFill>
              </a:rPr>
              <a:t>（比如下图中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join</a:t>
            </a:r>
            <a:r>
              <a:rPr lang="zh-CN" altLang="en-US" dirty="0">
                <a:solidFill>
                  <a:schemeClr val="tx1"/>
                </a:solidFill>
              </a:rPr>
              <a:t>的字段）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使用好处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5675" y="4012294"/>
            <a:ext cx="1281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1,zhangsan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2,lisi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9425" y="3755920"/>
            <a:ext cx="1531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1,Chinese,100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2,English,98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1,Music,88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2,PE,95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1,Math,53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648770" y="3367043"/>
            <a:ext cx="0" cy="3161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999716" y="3922520"/>
            <a:ext cx="1049709" cy="2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99716" y="4178893"/>
            <a:ext cx="104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1999716" y="4178893"/>
            <a:ext cx="1049709" cy="23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999716" y="4178893"/>
            <a:ext cx="1049709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999716" y="4178893"/>
            <a:ext cx="1049709" cy="7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999716" y="3922520"/>
            <a:ext cx="1049709" cy="52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999716" y="4178893"/>
            <a:ext cx="1049709" cy="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8" idx="1"/>
          </p:cNvCxnSpPr>
          <p:nvPr/>
        </p:nvCxnSpPr>
        <p:spPr>
          <a:xfrm flipV="1">
            <a:off x="1999716" y="4417640"/>
            <a:ext cx="1049709" cy="2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999716" y="4443813"/>
            <a:ext cx="1049709" cy="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999716" y="4443813"/>
            <a:ext cx="1049709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10880" y="5582986"/>
            <a:ext cx="452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需要关联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5=10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次，符合结果的是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 效率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65460" y="4417391"/>
            <a:ext cx="1281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1,zhangsan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72756" y="4431524"/>
            <a:ext cx="78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2,lisi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525934" y="4265987"/>
            <a:ext cx="153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2,English,98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2,PE,95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994813" y="4036226"/>
            <a:ext cx="1531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1,Chinese,100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1,Music,88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1,Math,53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stCxn id="32" idx="2"/>
          </p:cNvCxnSpPr>
          <p:nvPr/>
        </p:nvCxnSpPr>
        <p:spPr>
          <a:xfrm>
            <a:off x="6706395" y="4755945"/>
            <a:ext cx="1574005" cy="7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2"/>
          </p:cNvCxnSpPr>
          <p:nvPr/>
        </p:nvCxnSpPr>
        <p:spPr>
          <a:xfrm flipH="1">
            <a:off x="8281874" y="4867223"/>
            <a:ext cx="1478500" cy="63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2"/>
          </p:cNvCxnSpPr>
          <p:nvPr/>
        </p:nvCxnSpPr>
        <p:spPr>
          <a:xfrm>
            <a:off x="7666512" y="4770078"/>
            <a:ext cx="2859422" cy="81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2"/>
          </p:cNvCxnSpPr>
          <p:nvPr/>
        </p:nvCxnSpPr>
        <p:spPr>
          <a:xfrm flipH="1">
            <a:off x="10525934" y="4850762"/>
            <a:ext cx="765561" cy="73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060268" y="5586410"/>
            <a:ext cx="75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*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298940" y="5607838"/>
            <a:ext cx="60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39279" y="6010849"/>
            <a:ext cx="452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需要关联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3+2=5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次，符合结果的是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 效率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775105" y="2703764"/>
            <a:ext cx="1833785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join 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a.id =b.id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1" grpId="0"/>
      <p:bldP spid="32" grpId="0"/>
      <p:bldP spid="33" grpId="0"/>
      <p:bldP spid="34" grpId="0"/>
      <p:bldP spid="35" grpId="0"/>
      <p:bldP spid="44" grpId="0"/>
      <p:bldP spid="46" grpId="0"/>
      <p:bldP spid="4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）分桶表数据进行</a:t>
            </a:r>
            <a:r>
              <a:rPr lang="zh-CN" altLang="en-US" b="1" dirty="0">
                <a:solidFill>
                  <a:srgbClr val="92D050"/>
                </a:solidFill>
              </a:rPr>
              <a:t>高效抽样</a:t>
            </a:r>
            <a:endParaRPr lang="en-US" altLang="zh-CN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当数据量特别大时，对全体数据进行处理存在困难时，抽样就显得尤其重要了。</a:t>
            </a:r>
            <a:r>
              <a:rPr lang="zh-CN" altLang="zh-CN" dirty="0">
                <a:solidFill>
                  <a:srgbClr val="92D050"/>
                </a:solidFill>
              </a:rPr>
              <a:t>抽样可以从被抽取的数据中估计和推断出整体的特性</a:t>
            </a:r>
            <a:r>
              <a:rPr lang="zh-CN" altLang="zh-CN" dirty="0"/>
              <a:t>，是科学实验、质量检验、社会调查普遍采用的一种经济有效的工作和研究方法。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使用好处</a:t>
            </a:r>
          </a:p>
        </p:txBody>
      </p:sp>
    </p:spTree>
    <p:extLst>
      <p:ext uri="{BB962C8B-B14F-4D97-AF65-F5344CB8AC3E}">
        <p14:creationId xmlns:p14="http://schemas.microsoft.com/office/powerpoint/2010/main" val="23608560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内部表、外部表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Partitioned Tables </a:t>
            </a:r>
            <a:r>
              <a:rPr lang="zh-CN" altLang="en-US" dirty="0">
                <a:solidFill>
                  <a:schemeClr val="tx1"/>
                </a:solidFill>
              </a:rPr>
              <a:t>分区表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Bucketed Tables </a:t>
            </a:r>
            <a:r>
              <a:rPr lang="zh-CN" altLang="en-US" dirty="0">
                <a:solidFill>
                  <a:schemeClr val="tx1"/>
                </a:solidFill>
              </a:rPr>
              <a:t>分桶表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 Transactional Tables</a:t>
            </a:r>
            <a:r>
              <a:rPr lang="zh-CN" altLang="en-US" dirty="0">
                <a:solidFill>
                  <a:srgbClr val="FF0000"/>
                </a:solidFill>
              </a:rPr>
              <a:t>事务表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Views </a:t>
            </a:r>
            <a:r>
              <a:rPr lang="zh-CN" altLang="en-US" dirty="0">
                <a:solidFill>
                  <a:schemeClr val="tx1"/>
                </a:solidFill>
              </a:rPr>
              <a:t>视图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Hive3.0</a:t>
            </a:r>
            <a:r>
              <a:rPr lang="zh-CN" altLang="en-US" dirty="0">
                <a:solidFill>
                  <a:schemeClr val="tx1"/>
                </a:solidFill>
              </a:rPr>
              <a:t>新特性：</a:t>
            </a:r>
            <a:r>
              <a:rPr lang="en-US" altLang="zh-CN" dirty="0">
                <a:solidFill>
                  <a:schemeClr val="tx1"/>
                </a:solidFill>
              </a:rPr>
              <a:t>Materialized Views </a:t>
            </a:r>
            <a:r>
              <a:rPr lang="zh-CN" altLang="en-US" dirty="0">
                <a:solidFill>
                  <a:schemeClr val="tx1"/>
                </a:solidFill>
              </a:rPr>
              <a:t>物化视图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912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本身从设计之初时，就是不支持事务的，因为</a:t>
            </a:r>
            <a:r>
              <a:rPr lang="en-US" altLang="zh-CN" b="1" dirty="0">
                <a:solidFill>
                  <a:srgbClr val="92D050"/>
                </a:solidFill>
              </a:rPr>
              <a:t>Hive</a:t>
            </a:r>
            <a:r>
              <a:rPr lang="zh-CN" altLang="en-US" b="1" dirty="0">
                <a:solidFill>
                  <a:srgbClr val="92D050"/>
                </a:solidFill>
              </a:rPr>
              <a:t>的核心目标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92D050"/>
                </a:solidFill>
              </a:rPr>
              <a:t>将已经存在的结构化数据文件映射成为表，然后提供基于表的</a:t>
            </a:r>
            <a:r>
              <a:rPr lang="en-US" altLang="zh-CN" dirty="0">
                <a:solidFill>
                  <a:srgbClr val="92D050"/>
                </a:solidFill>
              </a:rPr>
              <a:t>SQL</a:t>
            </a:r>
            <a:r>
              <a:rPr lang="zh-CN" altLang="en-US" dirty="0">
                <a:solidFill>
                  <a:srgbClr val="92D050"/>
                </a:solidFill>
              </a:rPr>
              <a:t>分析处理</a:t>
            </a:r>
            <a:r>
              <a:rPr lang="zh-CN" altLang="en-US" dirty="0"/>
              <a:t>，是一款</a:t>
            </a:r>
            <a:r>
              <a:rPr lang="zh-CN" altLang="en-US" dirty="0">
                <a:solidFill>
                  <a:srgbClr val="FF0000"/>
                </a:solidFill>
              </a:rPr>
              <a:t>面向分析</a:t>
            </a:r>
            <a:r>
              <a:rPr lang="zh-CN" altLang="en-US" dirty="0"/>
              <a:t>的工具。且映射的数据通常存储于</a:t>
            </a:r>
            <a:r>
              <a:rPr lang="en-US" altLang="zh-CN" dirty="0"/>
              <a:t>HDFS</a:t>
            </a:r>
            <a:r>
              <a:rPr lang="zh-CN" altLang="en-US" dirty="0"/>
              <a:t>上，而</a:t>
            </a:r>
            <a:r>
              <a:rPr lang="en-US" altLang="zh-CN" dirty="0"/>
              <a:t>HDFS</a:t>
            </a:r>
            <a:r>
              <a:rPr lang="zh-CN" altLang="en-US" dirty="0"/>
              <a:t>是不支持随机修改文件数据的。</a:t>
            </a:r>
          </a:p>
          <a:p>
            <a:r>
              <a:rPr lang="zh-CN" altLang="en-US" dirty="0"/>
              <a:t>这个定位就意味着在早期的</a:t>
            </a:r>
            <a:r>
              <a:rPr lang="en-US" altLang="zh-CN" dirty="0"/>
              <a:t>Hive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语法中是没有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操作的，也就没有所谓的事务支持了，因为都是</a:t>
            </a:r>
            <a:r>
              <a:rPr lang="en-US" altLang="zh-CN" dirty="0"/>
              <a:t>select</a:t>
            </a:r>
            <a:r>
              <a:rPr lang="zh-CN" altLang="en-US" dirty="0"/>
              <a:t>查询分析操作。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Transactional Tables</a:t>
            </a:r>
            <a:r>
              <a:rPr lang="zh-CN" altLang="en-US" dirty="0"/>
              <a:t>事务表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事务背景知识</a:t>
            </a:r>
          </a:p>
        </p:txBody>
      </p:sp>
    </p:spTree>
    <p:extLst>
      <p:ext uri="{BB962C8B-B14F-4D97-AF65-F5344CB8AC3E}">
        <p14:creationId xmlns:p14="http://schemas.microsoft.com/office/powerpoint/2010/main" val="28944878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Hive0.14</a:t>
            </a:r>
            <a:r>
              <a:rPr lang="zh-CN" altLang="en-US" dirty="0"/>
              <a:t>版本开始，具有</a:t>
            </a:r>
            <a:r>
              <a:rPr lang="en-US" altLang="zh-CN" dirty="0"/>
              <a:t>ACID</a:t>
            </a:r>
            <a:r>
              <a:rPr lang="zh-CN" altLang="en-US" dirty="0"/>
              <a:t>语义的事务已添加到</a:t>
            </a:r>
            <a:r>
              <a:rPr lang="en-US" altLang="zh-CN" dirty="0"/>
              <a:t>Hive</a:t>
            </a:r>
            <a:r>
              <a:rPr lang="zh-CN" altLang="en-US" dirty="0"/>
              <a:t>中，以解决以下场景下遇到的问题：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2D050"/>
                </a:solidFill>
              </a:rPr>
              <a:t>流式传输数据</a:t>
            </a:r>
            <a:endParaRPr lang="en-US" altLang="zh-CN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使用如</a:t>
            </a:r>
            <a:r>
              <a:rPr lang="en-US" altLang="zh-CN" dirty="0"/>
              <a:t>Apache Flume</a:t>
            </a:r>
            <a:r>
              <a:rPr lang="zh-CN" altLang="en-US" dirty="0"/>
              <a:t>、</a:t>
            </a:r>
            <a:r>
              <a:rPr lang="en-US" altLang="zh-CN" dirty="0"/>
              <a:t>Apache Kafka</a:t>
            </a:r>
            <a:r>
              <a:rPr lang="zh-CN" altLang="en-US" dirty="0"/>
              <a:t>之类的工具将数据流式传输到</a:t>
            </a:r>
            <a:r>
              <a:rPr lang="en-US" altLang="zh-CN" dirty="0"/>
              <a:t>Hadoop</a:t>
            </a:r>
            <a:r>
              <a:rPr lang="zh-CN" altLang="en-US" dirty="0"/>
              <a:t>集群中。虽然这些工具可以每秒数百行或更多行的速度写入数据，但是</a:t>
            </a:r>
            <a:r>
              <a:rPr lang="en-US" altLang="zh-CN" dirty="0"/>
              <a:t>Hive</a:t>
            </a:r>
            <a:r>
              <a:rPr lang="zh-CN" altLang="en-US" dirty="0"/>
              <a:t>只能每隔</a:t>
            </a:r>
            <a:r>
              <a:rPr lang="en-US" altLang="zh-CN" dirty="0"/>
              <a:t>15</a:t>
            </a:r>
            <a:r>
              <a:rPr lang="zh-CN" altLang="en-US" dirty="0"/>
              <a:t>分钟到一个小时添加一次分区。如果每分甚至每秒频繁添加分区会很快导致表中大量的分区</a:t>
            </a:r>
            <a:r>
              <a:rPr lang="en-US" altLang="zh-CN" dirty="0"/>
              <a:t>,</a:t>
            </a:r>
            <a:r>
              <a:rPr lang="zh-CN" altLang="en-US" dirty="0"/>
              <a:t>并将许多小文件留在目录中，这将给</a:t>
            </a:r>
            <a:r>
              <a:rPr lang="en-US" altLang="zh-CN" dirty="0"/>
              <a:t>NameNode</a:t>
            </a:r>
            <a:r>
              <a:rPr lang="zh-CN" altLang="en-US" dirty="0"/>
              <a:t>带来压力。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因此通常使用这些工具将数据流式传输到已有分区中，但这有可能会造成</a:t>
            </a:r>
            <a:r>
              <a:rPr lang="zh-CN" altLang="en-US" b="1" dirty="0">
                <a:solidFill>
                  <a:srgbClr val="92D050"/>
                </a:solidFill>
              </a:rPr>
              <a:t>脏读（数据传输一半失败，回滚了）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需要通过事务功能，允许用户获得一致的数据视图并避免过多的小文件产生。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Transactional Tables</a:t>
            </a:r>
            <a:r>
              <a:rPr lang="zh-CN" altLang="en-US" dirty="0"/>
              <a:t>事务表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事务背景知识</a:t>
            </a:r>
          </a:p>
        </p:txBody>
      </p:sp>
    </p:spTree>
    <p:extLst>
      <p:ext uri="{BB962C8B-B14F-4D97-AF65-F5344CB8AC3E}">
        <p14:creationId xmlns:p14="http://schemas.microsoft.com/office/powerpoint/2010/main" val="13061413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Hive0.14</a:t>
            </a:r>
            <a:r>
              <a:rPr lang="zh-CN" altLang="en-US" dirty="0"/>
              <a:t>版本开始，具有</a:t>
            </a:r>
            <a:r>
              <a:rPr lang="en-US" altLang="zh-CN" dirty="0"/>
              <a:t>ACID</a:t>
            </a:r>
            <a:r>
              <a:rPr lang="zh-CN" altLang="en-US" dirty="0"/>
              <a:t>语义的事务已添加到</a:t>
            </a:r>
            <a:r>
              <a:rPr lang="en-US" altLang="zh-CN" dirty="0"/>
              <a:t>Hive</a:t>
            </a:r>
            <a:r>
              <a:rPr lang="zh-CN" altLang="en-US" dirty="0"/>
              <a:t>中，以解决以下场景下遇到的问题：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2D050"/>
                </a:solidFill>
              </a:rPr>
              <a:t>尺寸变化缓慢</a:t>
            </a:r>
            <a:endParaRPr lang="en-US" altLang="zh-CN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星型模式数据仓库中，维度表随时间缓慢变化。例如，零售商将开设新商店，需要将其添加到商店表中，或者现有商店可能会更改其平方英尺或某些其他跟踪的特征。这些更改导致</a:t>
            </a:r>
            <a:r>
              <a:rPr lang="zh-CN" altLang="en-US" dirty="0">
                <a:solidFill>
                  <a:srgbClr val="92D050"/>
                </a:solidFill>
              </a:rPr>
              <a:t>需要插入单个记录或更新单条记录</a:t>
            </a:r>
            <a:r>
              <a:rPr lang="zh-CN" altLang="en-US" dirty="0"/>
              <a:t>（取决于所选策略）。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2D050"/>
                </a:solidFill>
              </a:rPr>
              <a:t>数据重述</a:t>
            </a:r>
            <a:endParaRPr lang="en-US" altLang="zh-CN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有时发现收集的</a:t>
            </a:r>
            <a:r>
              <a:rPr lang="zh-CN" altLang="en-US" dirty="0">
                <a:solidFill>
                  <a:srgbClr val="92D050"/>
                </a:solidFill>
              </a:rPr>
              <a:t>数据不正确，需要更正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Transactional Tables</a:t>
            </a:r>
            <a:r>
              <a:rPr lang="zh-CN" altLang="en-US" dirty="0"/>
              <a:t>事务表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事务背景知识</a:t>
            </a:r>
          </a:p>
        </p:txBody>
      </p:sp>
    </p:spTree>
    <p:extLst>
      <p:ext uri="{BB962C8B-B14F-4D97-AF65-F5344CB8AC3E}">
        <p14:creationId xmlns:p14="http://schemas.microsoft.com/office/powerpoint/2010/main" val="17328405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Hive</a:t>
            </a:r>
            <a:r>
              <a:rPr lang="zh-CN" altLang="en-US" dirty="0"/>
              <a:t>支持了具有</a:t>
            </a:r>
            <a:r>
              <a:rPr lang="en-US" altLang="zh-CN" dirty="0"/>
              <a:t>ACID</a:t>
            </a:r>
            <a:r>
              <a:rPr lang="zh-CN" altLang="en-US" dirty="0"/>
              <a:t>语义的事务，但是在使用起来，并没有像在</a:t>
            </a:r>
            <a:r>
              <a:rPr lang="en-US" altLang="zh-CN" dirty="0"/>
              <a:t>MySQL</a:t>
            </a:r>
            <a:r>
              <a:rPr lang="zh-CN" altLang="en-US" dirty="0"/>
              <a:t>中使用那样方便，有很多局限性。原因很简单，毕竟</a:t>
            </a:r>
            <a:r>
              <a:rPr lang="en-US" altLang="zh-CN" dirty="0"/>
              <a:t>Hive</a:t>
            </a:r>
            <a:r>
              <a:rPr lang="zh-CN" altLang="en-US" dirty="0"/>
              <a:t>的设计目标不是为了支持事务操作，而是支持分析操作，且最终基于</a:t>
            </a:r>
            <a:r>
              <a:rPr lang="en-US" altLang="zh-CN" dirty="0"/>
              <a:t>HDFS</a:t>
            </a:r>
            <a:r>
              <a:rPr lang="zh-CN" altLang="en-US" dirty="0"/>
              <a:t>的底层存储机制使得文件的增加删除修改操作需要动一些小心思。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一、</a:t>
            </a:r>
            <a:r>
              <a:rPr lang="zh-CN" altLang="en-US" dirty="0">
                <a:solidFill>
                  <a:srgbClr val="92D050"/>
                </a:solidFill>
              </a:rPr>
              <a:t>尚不支持</a:t>
            </a:r>
            <a:r>
              <a:rPr lang="en-US" altLang="zh-CN" dirty="0">
                <a:solidFill>
                  <a:srgbClr val="92D050"/>
                </a:solidFill>
              </a:rPr>
              <a:t>BEGIN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COMMIT</a:t>
            </a:r>
            <a:r>
              <a:rPr lang="zh-CN" altLang="en-US" dirty="0">
                <a:solidFill>
                  <a:srgbClr val="92D050"/>
                </a:solidFill>
              </a:rPr>
              <a:t>和</a:t>
            </a:r>
            <a:r>
              <a:rPr lang="en-US" altLang="zh-CN" dirty="0">
                <a:solidFill>
                  <a:srgbClr val="92D050"/>
                </a:solidFill>
              </a:rPr>
              <a:t>ROLLBACK</a:t>
            </a:r>
            <a:r>
              <a:rPr lang="zh-CN" altLang="en-US" dirty="0"/>
              <a:t>。所有语言操作都是自动提交的。</a:t>
            </a:r>
          </a:p>
          <a:p>
            <a:pPr marL="0" indent="0">
              <a:buNone/>
            </a:pPr>
            <a:r>
              <a:rPr lang="zh-CN" altLang="en-US" dirty="0"/>
              <a:t>    二、</a:t>
            </a:r>
            <a:r>
              <a:rPr lang="zh-CN" altLang="en-US" dirty="0">
                <a:solidFill>
                  <a:srgbClr val="92D050"/>
                </a:solidFill>
              </a:rPr>
              <a:t>仅支持</a:t>
            </a:r>
            <a:r>
              <a:rPr lang="en-US" altLang="zh-CN" dirty="0">
                <a:solidFill>
                  <a:srgbClr val="92D050"/>
                </a:solidFill>
              </a:rPr>
              <a:t>ORC</a:t>
            </a:r>
            <a:r>
              <a:rPr lang="zh-CN" altLang="en-US" dirty="0">
                <a:solidFill>
                  <a:srgbClr val="92D050"/>
                </a:solidFill>
              </a:rPr>
              <a:t>文件格式</a:t>
            </a:r>
            <a:r>
              <a:rPr lang="zh-CN" altLang="en-US" dirty="0"/>
              <a:t>（</a:t>
            </a:r>
            <a:r>
              <a:rPr lang="en-US" altLang="zh-CN" dirty="0"/>
              <a:t>STORED AS ORC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    三、默认情况下事务配置为关闭。需要</a:t>
            </a:r>
            <a:r>
              <a:rPr lang="zh-CN" altLang="en-US" b="1" dirty="0">
                <a:solidFill>
                  <a:srgbClr val="92D050"/>
                </a:solidFill>
              </a:rPr>
              <a:t>配置参数开启</a:t>
            </a:r>
            <a:r>
              <a:rPr lang="zh-CN" altLang="en-US" dirty="0"/>
              <a:t>使用。</a:t>
            </a:r>
          </a:p>
          <a:p>
            <a:pPr marL="0" indent="0">
              <a:buNone/>
            </a:pPr>
            <a:r>
              <a:rPr lang="zh-CN" altLang="en-US" dirty="0"/>
              <a:t>    四、表必须是</a:t>
            </a:r>
            <a:r>
              <a:rPr lang="zh-CN" altLang="en-US" b="1" dirty="0">
                <a:solidFill>
                  <a:srgbClr val="92D050"/>
                </a:solidFill>
              </a:rPr>
              <a:t>分桶表（</a:t>
            </a:r>
            <a:r>
              <a:rPr lang="en-US" altLang="zh-CN" b="1" dirty="0">
                <a:solidFill>
                  <a:srgbClr val="92D050"/>
                </a:solidFill>
              </a:rPr>
              <a:t>Bucketed</a:t>
            </a:r>
            <a:r>
              <a:rPr lang="zh-CN" altLang="en-US" b="1" dirty="0">
                <a:solidFill>
                  <a:srgbClr val="92D050"/>
                </a:solidFill>
              </a:rPr>
              <a:t>）</a:t>
            </a:r>
            <a:r>
              <a:rPr lang="zh-CN" altLang="en-US" dirty="0"/>
              <a:t>才可以使用事务功能。</a:t>
            </a:r>
          </a:p>
          <a:p>
            <a:pPr marL="0" indent="0">
              <a:buNone/>
            </a:pPr>
            <a:r>
              <a:rPr lang="zh-CN" altLang="en-US" dirty="0"/>
              <a:t>    五、表参数</a:t>
            </a:r>
            <a:r>
              <a:rPr lang="en-US" altLang="zh-CN" b="1" dirty="0">
                <a:solidFill>
                  <a:srgbClr val="92D050"/>
                </a:solidFill>
              </a:rPr>
              <a:t>transactional</a:t>
            </a:r>
            <a:r>
              <a:rPr lang="zh-CN" altLang="en-US" b="1" dirty="0">
                <a:solidFill>
                  <a:srgbClr val="92D050"/>
                </a:solidFill>
              </a:rPr>
              <a:t>必须为</a:t>
            </a:r>
            <a:r>
              <a:rPr lang="en-US" altLang="zh-CN" b="1" dirty="0">
                <a:solidFill>
                  <a:srgbClr val="92D050"/>
                </a:solidFill>
              </a:rPr>
              <a:t>true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    六、外部表不能成为</a:t>
            </a:r>
            <a:r>
              <a:rPr lang="en-US" altLang="zh-CN" dirty="0"/>
              <a:t>ACID</a:t>
            </a:r>
            <a:r>
              <a:rPr lang="zh-CN" altLang="en-US" dirty="0"/>
              <a:t>表，不允许从非</a:t>
            </a:r>
            <a:r>
              <a:rPr lang="en-US" altLang="zh-CN" dirty="0"/>
              <a:t>ACID</a:t>
            </a:r>
            <a:r>
              <a:rPr lang="zh-CN" altLang="en-US" dirty="0"/>
              <a:t>会话读取</a:t>
            </a:r>
            <a:r>
              <a:rPr lang="en-US" altLang="zh-CN" dirty="0"/>
              <a:t>/</a:t>
            </a:r>
            <a:r>
              <a:rPr lang="zh-CN" altLang="en-US" dirty="0"/>
              <a:t>写入</a:t>
            </a:r>
            <a:r>
              <a:rPr lang="en-US" altLang="zh-CN" dirty="0"/>
              <a:t>ACID</a:t>
            </a:r>
            <a:r>
              <a:rPr lang="zh-CN" altLang="en-US" dirty="0"/>
              <a:t>表。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Transactional Tables</a:t>
            </a:r>
            <a:r>
              <a:rPr lang="zh-CN" altLang="en-US" dirty="0"/>
              <a:t>事务表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局限性</a:t>
            </a:r>
          </a:p>
        </p:txBody>
      </p:sp>
    </p:spTree>
    <p:extLst>
      <p:ext uri="{BB962C8B-B14F-4D97-AF65-F5344CB8AC3E}">
        <p14:creationId xmlns:p14="http://schemas.microsoft.com/office/powerpoint/2010/main" val="41359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可视化工具</a:t>
            </a:r>
            <a:r>
              <a:rPr lang="en-US" altLang="zh-CN" dirty="0"/>
              <a:t>IntelliJ IDEA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可视化使用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4" y="1635973"/>
            <a:ext cx="6434667" cy="4457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213" y="2782875"/>
            <a:ext cx="4679085" cy="14631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10080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Transactional Tables</a:t>
            </a:r>
            <a:r>
              <a:rPr lang="zh-CN" altLang="en-US" dirty="0"/>
              <a:t>事务表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创建使用</a:t>
            </a:r>
            <a:r>
              <a:rPr lang="en-US" altLang="zh-CN" dirty="0"/>
              <a:t>Hive</a:t>
            </a:r>
            <a:r>
              <a:rPr lang="zh-CN" altLang="en-US" dirty="0"/>
              <a:t>事务表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中创建一张具备事务功能的表，并尝试进行增删改操作。</a:t>
            </a:r>
            <a:endParaRPr lang="en-US" altLang="zh-CN" dirty="0"/>
          </a:p>
          <a:p>
            <a:r>
              <a:rPr lang="zh-CN" altLang="en-US" dirty="0"/>
              <a:t>体验一下</a:t>
            </a:r>
            <a:r>
              <a:rPr lang="en-US" altLang="zh-CN" dirty="0"/>
              <a:t>Hive</a:t>
            </a:r>
            <a:r>
              <a:rPr lang="zh-CN" altLang="en-US" dirty="0"/>
              <a:t>的增删改操作和</a:t>
            </a:r>
            <a:r>
              <a:rPr lang="en-US" altLang="zh-CN" dirty="0"/>
              <a:t>MySQL</a:t>
            </a:r>
            <a:r>
              <a:rPr lang="zh-CN" altLang="en-US" dirty="0"/>
              <a:t>比较起来，性能如何？</a:t>
            </a:r>
          </a:p>
        </p:txBody>
      </p:sp>
    </p:spTree>
    <p:extLst>
      <p:ext uri="{BB962C8B-B14F-4D97-AF65-F5344CB8AC3E}">
        <p14:creationId xmlns:p14="http://schemas.microsoft.com/office/powerpoint/2010/main" val="16701198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如果不做任何配置修改，直接针对</a:t>
            </a:r>
            <a:r>
              <a:rPr lang="en-US" altLang="zh-CN" dirty="0"/>
              <a:t>Hive</a:t>
            </a:r>
            <a:r>
              <a:rPr lang="zh-CN" altLang="en-US" dirty="0"/>
              <a:t>中已有的表进行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操作，可以发现，只有</a:t>
            </a:r>
            <a:r>
              <a:rPr lang="en-US" altLang="zh-CN" dirty="0"/>
              <a:t>insert</a:t>
            </a:r>
            <a:r>
              <a:rPr lang="zh-CN" altLang="en-US" dirty="0"/>
              <a:t>语句可以执行，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操作会报错。</a:t>
            </a:r>
            <a:endParaRPr lang="en-US" altLang="zh-CN" dirty="0"/>
          </a:p>
          <a:p>
            <a:r>
              <a:rPr lang="en-US" altLang="zh-CN" dirty="0"/>
              <a:t>Insert</a:t>
            </a:r>
            <a:r>
              <a:rPr lang="zh-CN" altLang="en-US" dirty="0"/>
              <a:t>插入操作能够成功的原因在于，底层是直接把数据写在一个新的文件中的。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事务表创建使用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前置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2640" y="3251601"/>
            <a:ext cx="5061774" cy="30469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：创建普通的表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：加载数据到普通表中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-put students.txt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/warehouse/itheima.db/student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：执行更新操作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update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66</a:t>
            </a:r>
            <a:b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95001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51" y="4118200"/>
            <a:ext cx="6200644" cy="13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283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事务表创建使用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配置开启事务、创建事务表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833875" y="2384826"/>
            <a:ext cx="6503608" cy="286232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、开启事务配置（可以使用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set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设置当前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session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生效 也可以配置在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hive-site.xml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中）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hive.support.concurrency = true;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是否支持并发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hive.enforce.bucketing = true;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Hive2.0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开始不再需要  是否开启分桶功能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hive.exec.dynamic.partition.mode = nonstrict;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动态分区模式  非严格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hive.txn.manager = org.apache.hadoop.hive.ql.lockmgr.DbTxnManager;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hive.compactor.initiator.on = true;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Metastore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实例上运行启动线程和清理线程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hive.compactor.worker.threads = 1;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在此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metastore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实例上运行多少个压缩程序工作线程。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trans_student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clustered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buckets stored as orc TBLPROPERTIES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'transactional'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'true'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605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事务表创建使用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833875" y="2441976"/>
            <a:ext cx="6503608" cy="21236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、针对事务表进行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insert update delete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into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trans_student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values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"allen"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18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update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trans_student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20</a:t>
            </a:r>
            <a:b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delete 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trans_student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b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trans_student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806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内部表、外部表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Partitioned Tables </a:t>
            </a:r>
            <a:r>
              <a:rPr lang="zh-CN" altLang="en-US" dirty="0">
                <a:solidFill>
                  <a:schemeClr val="tx1"/>
                </a:solidFill>
              </a:rPr>
              <a:t>分区表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Bucketed Tables </a:t>
            </a:r>
            <a:r>
              <a:rPr lang="zh-CN" altLang="en-US" dirty="0">
                <a:solidFill>
                  <a:schemeClr val="tx1"/>
                </a:solidFill>
              </a:rPr>
              <a:t>分桶表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Transactional Tables</a:t>
            </a:r>
            <a:r>
              <a:rPr lang="zh-CN" altLang="en-US" dirty="0">
                <a:solidFill>
                  <a:schemeClr val="tx1"/>
                </a:solidFill>
              </a:rPr>
              <a:t>事务表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 Views </a:t>
            </a:r>
            <a:r>
              <a:rPr lang="zh-CN" altLang="en-US" dirty="0">
                <a:solidFill>
                  <a:srgbClr val="FF0000"/>
                </a:solidFill>
              </a:rPr>
              <a:t>视图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Hive3.0</a:t>
            </a:r>
            <a:r>
              <a:rPr lang="zh-CN" altLang="en-US" dirty="0">
                <a:solidFill>
                  <a:schemeClr val="tx1"/>
                </a:solidFill>
              </a:rPr>
              <a:t>新特性：</a:t>
            </a:r>
            <a:r>
              <a:rPr lang="en-US" altLang="zh-CN" dirty="0">
                <a:solidFill>
                  <a:schemeClr val="tx1"/>
                </a:solidFill>
              </a:rPr>
              <a:t>Materialized Views </a:t>
            </a:r>
            <a:r>
              <a:rPr lang="zh-CN" altLang="en-US" dirty="0">
                <a:solidFill>
                  <a:schemeClr val="tx1"/>
                </a:solidFill>
              </a:rPr>
              <a:t>物化视图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935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中的</a:t>
            </a:r>
            <a:r>
              <a:rPr lang="zh-CN" altLang="en-US" b="1" dirty="0">
                <a:solidFill>
                  <a:srgbClr val="92D050"/>
                </a:solidFill>
              </a:rPr>
              <a:t>视图（</a:t>
            </a:r>
            <a:r>
              <a:rPr lang="en-US" altLang="zh-CN" b="1" dirty="0">
                <a:solidFill>
                  <a:srgbClr val="92D050"/>
                </a:solidFill>
              </a:rPr>
              <a:t>view</a:t>
            </a:r>
            <a:r>
              <a:rPr lang="zh-CN" altLang="en-US" b="1" dirty="0">
                <a:solidFill>
                  <a:srgbClr val="92D050"/>
                </a:solidFill>
              </a:rPr>
              <a:t>）是一种虚拟表，只保存定义，不实际存储数据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通常从真实的物理表查询中创建生成视图，也可以从已经存在的视图上创建新视图。</a:t>
            </a:r>
            <a:endParaRPr lang="en-US" altLang="zh-CN" dirty="0"/>
          </a:p>
          <a:p>
            <a:r>
              <a:rPr lang="zh-CN" altLang="en-US" dirty="0"/>
              <a:t>创建视图时，将冻结视图的架构，如果删除或更改基础表，则视图将失败。</a:t>
            </a:r>
            <a:endParaRPr lang="en-US" altLang="zh-CN" dirty="0"/>
          </a:p>
          <a:p>
            <a:r>
              <a:rPr lang="zh-CN" altLang="en-US" dirty="0">
                <a:solidFill>
                  <a:srgbClr val="92D050"/>
                </a:solidFill>
              </a:rPr>
              <a:t>视图是用来简化操作的，不缓冲记录，也没有提高查询性能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Views </a:t>
            </a:r>
            <a:r>
              <a:rPr lang="zh-CN" altLang="en-US" dirty="0"/>
              <a:t>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24" y="3667125"/>
            <a:ext cx="5646909" cy="28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92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Views </a:t>
            </a:r>
            <a:r>
              <a:rPr lang="zh-CN" altLang="en-US" dirty="0"/>
              <a:t>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相关语法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78293" y="761379"/>
            <a:ext cx="6727682" cy="60016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中有一张真实的基础表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b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count_date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deaths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能否从已有的视图中创建视图呢  可以的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v_usa_covid19_from_view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、显示当前已有的视图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views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--hive v2.2.0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之后支持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、视图的查询使用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b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能否插入数据到视图中呢？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不行 报错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 SemanticException:A view cannot be used as target table for LOAD or INSERT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into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count_date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deaths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、查看视图定义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create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v_usa_covid19_from_view;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--6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、更改视图属性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TBLPROPERTIES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'comment'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'This is a view'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--7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、更改视图定义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v_usa_covid19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 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deaths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limit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7232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）将真实表中特定的列数据提供给用户，</a:t>
            </a:r>
            <a:r>
              <a:rPr lang="zh-CN" altLang="en-US" b="1" dirty="0">
                <a:solidFill>
                  <a:srgbClr val="92D050"/>
                </a:solidFill>
              </a:rPr>
              <a:t>保护数据隐式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Views </a:t>
            </a:r>
            <a:r>
              <a:rPr lang="zh-CN" altLang="en-US" dirty="0"/>
              <a:t>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使用视图的好处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2725" y="2885454"/>
            <a:ext cx="7765907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通过视图来限制数据访问可以用来保护信息不被随意查询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userinfo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firstname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lastname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ssn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password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safer_user_info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firstname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lastname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userinfo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可以通过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where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子句限制数据访问，比如，提供一个员工表视图，只暴露来自特定部门的员工信息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employee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firstname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lastname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ssn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password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department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techops_employee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firstname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lastname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ssn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userinfo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department =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'java'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904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92D050"/>
                </a:solidFill>
              </a:rPr>
              <a:t>降低查询的复杂度，优化查询语句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Views </a:t>
            </a:r>
            <a:r>
              <a:rPr lang="zh-CN" altLang="en-US" dirty="0"/>
              <a:t>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使用视图的好处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2725" y="2847354"/>
            <a:ext cx="7765907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使用视图优化嵌套查询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people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join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cart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(cart.pepople_id = people.id)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firstname =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'join'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.lastname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.id 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把嵌套子查询变成一个视图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shorter_join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people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join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cart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(cart.pepople_id = people.id)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firstname =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'join'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基于视图查询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lastname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shorter_join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id =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816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内部表、外部表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Partitioned Tables </a:t>
            </a:r>
            <a:r>
              <a:rPr lang="zh-CN" altLang="en-US" dirty="0">
                <a:solidFill>
                  <a:schemeClr val="tx1"/>
                </a:solidFill>
              </a:rPr>
              <a:t>分区表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Bucketed Tables </a:t>
            </a:r>
            <a:r>
              <a:rPr lang="zh-CN" altLang="en-US" dirty="0">
                <a:solidFill>
                  <a:schemeClr val="tx1"/>
                </a:solidFill>
              </a:rPr>
              <a:t>分桶表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Transactional Tables</a:t>
            </a:r>
            <a:r>
              <a:rPr lang="zh-CN" altLang="en-US" dirty="0">
                <a:solidFill>
                  <a:schemeClr val="tx1"/>
                </a:solidFill>
              </a:rPr>
              <a:t>事务表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Views </a:t>
            </a:r>
            <a:r>
              <a:rPr lang="zh-CN" altLang="en-US" dirty="0">
                <a:solidFill>
                  <a:schemeClr val="tx1"/>
                </a:solidFill>
              </a:rPr>
              <a:t>视图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Hive3.0</a:t>
            </a:r>
            <a:r>
              <a:rPr lang="zh-CN" altLang="en-US" dirty="0">
                <a:solidFill>
                  <a:srgbClr val="FF0000"/>
                </a:solidFill>
              </a:rPr>
              <a:t>新特性：</a:t>
            </a:r>
            <a:r>
              <a:rPr lang="en-US" altLang="zh-CN" dirty="0">
                <a:solidFill>
                  <a:srgbClr val="FF0000"/>
                </a:solidFill>
              </a:rPr>
              <a:t>Materialized Views </a:t>
            </a:r>
            <a:r>
              <a:rPr lang="zh-CN" altLang="en-US" dirty="0">
                <a:solidFill>
                  <a:srgbClr val="FF0000"/>
                </a:solidFill>
              </a:rPr>
              <a:t>物化视图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7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可视化工具</a:t>
            </a:r>
            <a:r>
              <a:rPr lang="en-US" altLang="zh-CN" dirty="0"/>
              <a:t>IntelliJ IDEA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8" y="1760820"/>
            <a:ext cx="10814821" cy="41023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7596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物化视图</a:t>
            </a:r>
            <a:r>
              <a:rPr lang="zh-CN" altLang="en-US" dirty="0"/>
              <a:t>（</a:t>
            </a:r>
            <a:r>
              <a:rPr lang="en-US" altLang="zh-CN" dirty="0"/>
              <a:t>Materialized View</a:t>
            </a:r>
            <a:r>
              <a:rPr lang="zh-CN" altLang="en-US" dirty="0"/>
              <a:t>）是一个</a:t>
            </a:r>
            <a:r>
              <a:rPr lang="zh-CN" altLang="en-US" b="1" dirty="0">
                <a:solidFill>
                  <a:srgbClr val="92D050"/>
                </a:solidFill>
              </a:rPr>
              <a:t>包括查询结果</a:t>
            </a:r>
            <a:r>
              <a:rPr lang="zh-CN" altLang="en-US" dirty="0"/>
              <a:t>的数据库对像，可以用于</a:t>
            </a:r>
            <a:r>
              <a:rPr lang="zh-CN" altLang="en-US" dirty="0">
                <a:solidFill>
                  <a:srgbClr val="FF0000"/>
                </a:solidFill>
              </a:rPr>
              <a:t>预先计算并保存</a:t>
            </a:r>
            <a:r>
              <a:rPr lang="zh-CN" altLang="en-US" dirty="0">
                <a:solidFill>
                  <a:srgbClr val="92D050"/>
                </a:solidFill>
              </a:rPr>
              <a:t>表连接或聚集等耗时较多的操作的结果</a:t>
            </a:r>
            <a:r>
              <a:rPr lang="zh-CN" altLang="en-US" dirty="0"/>
              <a:t>。在执行查询时，就可以避免进行这些耗时的操作，而从快速的得到结果。</a:t>
            </a:r>
            <a:endParaRPr lang="en-US" altLang="zh-CN" dirty="0"/>
          </a:p>
          <a:p>
            <a:r>
              <a:rPr lang="zh-CN" altLang="en-US" dirty="0"/>
              <a:t>使用物化视图的目的就是</a:t>
            </a:r>
            <a:r>
              <a:rPr lang="zh-CN" altLang="en-US" b="1" dirty="0">
                <a:solidFill>
                  <a:srgbClr val="92D050"/>
                </a:solidFill>
              </a:rPr>
              <a:t>通过预计算，提高查询性能，当然需要占用一定的存储空间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31746" name="Picture 2" descr="SQL Views and Materialized Views: The Complete Guide - Database 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68781"/>
            <a:ext cx="7537450" cy="273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353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zh-CN" dirty="0"/>
              <a:t>开始尝试引入物化视图，并提供对于</a:t>
            </a:r>
            <a:r>
              <a:rPr lang="zh-CN" altLang="zh-CN" b="1" dirty="0">
                <a:solidFill>
                  <a:srgbClr val="FF0000"/>
                </a:solidFill>
              </a:rPr>
              <a:t>物化视图的查询自动重写</a:t>
            </a:r>
            <a:r>
              <a:rPr lang="zh-CN" altLang="en-US" b="1" dirty="0">
                <a:solidFill>
                  <a:srgbClr val="FF0000"/>
                </a:solidFill>
              </a:rPr>
              <a:t>机制</a:t>
            </a:r>
            <a:r>
              <a:rPr lang="zh-CN" altLang="zh-CN" dirty="0"/>
              <a:t>（基于</a:t>
            </a:r>
            <a:r>
              <a:rPr lang="en-US" altLang="zh-CN" dirty="0"/>
              <a:t>Apache Calcite</a:t>
            </a:r>
            <a:r>
              <a:rPr lang="zh-CN" altLang="zh-CN" dirty="0"/>
              <a:t>实现）。</a:t>
            </a:r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 dirty="0"/>
              <a:t>的物化视图还</a:t>
            </a:r>
            <a:r>
              <a:rPr lang="zh-CN" altLang="zh-CN" dirty="0"/>
              <a:t>提供了</a:t>
            </a:r>
            <a:r>
              <a:rPr lang="zh-CN" altLang="zh-CN" dirty="0">
                <a:solidFill>
                  <a:srgbClr val="FF0000"/>
                </a:solidFill>
              </a:rPr>
              <a:t>物化视图存储选择机制</a:t>
            </a:r>
            <a:r>
              <a:rPr lang="zh-CN" altLang="zh-CN" dirty="0"/>
              <a:t>，可以本地存储在</a:t>
            </a:r>
            <a:r>
              <a:rPr lang="en-US" altLang="zh-CN" dirty="0"/>
              <a:t>Hive</a:t>
            </a:r>
            <a:r>
              <a:rPr lang="zh-CN" altLang="zh-CN" dirty="0"/>
              <a:t>，</a:t>
            </a:r>
            <a:r>
              <a:rPr lang="zh-CN" altLang="en-US" dirty="0"/>
              <a:t>也</a:t>
            </a:r>
            <a:r>
              <a:rPr lang="zh-CN" altLang="zh-CN" dirty="0"/>
              <a:t>可以通过用户自定义</a:t>
            </a:r>
            <a:r>
              <a:rPr lang="en-US" altLang="zh-CN" dirty="0"/>
              <a:t>storage handlers</a:t>
            </a:r>
            <a:r>
              <a:rPr lang="zh-CN" altLang="zh-CN" dirty="0"/>
              <a:t>存储在其他系统（如</a:t>
            </a:r>
            <a:r>
              <a:rPr lang="en-US" altLang="zh-CN" dirty="0"/>
              <a:t>Druid</a:t>
            </a:r>
            <a:r>
              <a:rPr lang="zh-CN" altLang="zh-CN" dirty="0"/>
              <a:t>）。</a:t>
            </a:r>
          </a:p>
          <a:p>
            <a:r>
              <a:rPr lang="en-US" altLang="zh-CN" dirty="0"/>
              <a:t>Hive</a:t>
            </a:r>
            <a:r>
              <a:rPr lang="zh-CN" altLang="zh-CN" dirty="0"/>
              <a:t>引入物化视图的目的就是为了</a:t>
            </a:r>
            <a:r>
              <a:rPr lang="zh-CN" altLang="zh-CN" b="1" dirty="0">
                <a:solidFill>
                  <a:srgbClr val="92D050"/>
                </a:solidFill>
              </a:rPr>
              <a:t>优化数据查询访问的效率</a:t>
            </a:r>
            <a:r>
              <a:rPr lang="en-US" altLang="zh-CN" b="1" dirty="0">
                <a:solidFill>
                  <a:srgbClr val="92D050"/>
                </a:solidFill>
              </a:rPr>
              <a:t>,</a:t>
            </a:r>
            <a:r>
              <a:rPr lang="zh-CN" altLang="zh-CN" b="1" dirty="0">
                <a:solidFill>
                  <a:srgbClr val="92D050"/>
                </a:solidFill>
              </a:rPr>
              <a:t>相当于从数据预处理的角度优化数据访问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zh-CN" dirty="0"/>
              <a:t>从</a:t>
            </a:r>
            <a:r>
              <a:rPr lang="en-US" altLang="zh-CN" dirty="0"/>
              <a:t>3.0</a:t>
            </a:r>
            <a:r>
              <a:rPr lang="zh-CN" altLang="zh-CN" dirty="0"/>
              <a:t>丢弃了</a:t>
            </a:r>
            <a:r>
              <a:rPr lang="en-US" altLang="zh-CN" dirty="0"/>
              <a:t>index</a:t>
            </a:r>
            <a:r>
              <a:rPr lang="zh-CN" altLang="zh-CN" dirty="0"/>
              <a:t>索引的语法支持，推荐使用物化视图和列式存储文件格式来加快查询的速度。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2488710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视图是虚拟的</a:t>
            </a:r>
            <a:r>
              <a:rPr lang="zh-CN" altLang="en-US" dirty="0"/>
              <a:t>，逻辑存在的，</a:t>
            </a:r>
            <a:r>
              <a:rPr lang="zh-CN" altLang="en-US" dirty="0">
                <a:solidFill>
                  <a:srgbClr val="92D050"/>
                </a:solidFill>
              </a:rPr>
              <a:t>只有定义没有存储数据</a:t>
            </a:r>
            <a:r>
              <a:rPr lang="zh-CN" altLang="en-US" dirty="0"/>
              <a:t>。</a:t>
            </a:r>
          </a:p>
          <a:p>
            <a:r>
              <a:rPr lang="zh-CN" altLang="en-US" b="1" dirty="0">
                <a:solidFill>
                  <a:srgbClr val="92D050"/>
                </a:solidFill>
              </a:rPr>
              <a:t>物化视图是真实的</a:t>
            </a:r>
            <a:r>
              <a:rPr lang="zh-CN" altLang="en-US" dirty="0"/>
              <a:t>，物理存在的，</a:t>
            </a:r>
            <a:r>
              <a:rPr lang="zh-CN" altLang="en-US" dirty="0">
                <a:solidFill>
                  <a:srgbClr val="92D050"/>
                </a:solidFill>
              </a:rPr>
              <a:t>里面存储着预计算的数据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物化视图能够缓存数据，在创建物化视图的时候就把数据缓存起来了，</a:t>
            </a:r>
            <a:r>
              <a:rPr lang="en-US" altLang="zh-CN" dirty="0"/>
              <a:t>Hive</a:t>
            </a:r>
            <a:r>
              <a:rPr lang="zh-CN" altLang="en-US" dirty="0"/>
              <a:t>把物化视图当成一张“表”，将数据缓存。而视图只是创建一个虚表，只有表结构，没有数据，实际查询的时候再去改写</a:t>
            </a:r>
            <a:r>
              <a:rPr lang="en-US" altLang="zh-CN" dirty="0"/>
              <a:t>SQL</a:t>
            </a:r>
            <a:r>
              <a:rPr lang="zh-CN" altLang="en-US" dirty="0"/>
              <a:t>去访问实际的数据表。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视图的目的是简化降低查询的复杂度，而物化视图的目的是提高查询性能</a:t>
            </a:r>
            <a:r>
              <a:rPr lang="zh-CN" altLang="en-US" dirty="0">
                <a:solidFill>
                  <a:srgbClr val="92D05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物化视图、视图区别</a:t>
            </a:r>
          </a:p>
        </p:txBody>
      </p:sp>
    </p:spTree>
    <p:extLst>
      <p:ext uri="{BB962C8B-B14F-4D97-AF65-F5344CB8AC3E}">
        <p14:creationId xmlns:p14="http://schemas.microsoft.com/office/powerpoint/2010/main" val="11924648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）物化视图创建后，</a:t>
            </a:r>
            <a:r>
              <a:rPr lang="en-US" altLang="zh-CN" dirty="0"/>
              <a:t>select</a:t>
            </a:r>
            <a:r>
              <a:rPr lang="zh-CN" altLang="en-US" dirty="0"/>
              <a:t>查询执行数据自动落地，</a:t>
            </a:r>
            <a:r>
              <a:rPr lang="en-US" altLang="zh-CN" dirty="0"/>
              <a:t>“</a:t>
            </a:r>
            <a:r>
              <a:rPr lang="zh-CN" altLang="en-US" dirty="0"/>
              <a:t>自动</a:t>
            </a:r>
            <a:r>
              <a:rPr lang="en-US" altLang="zh-CN" dirty="0"/>
              <a:t>”</a:t>
            </a:r>
            <a:r>
              <a:rPr lang="zh-CN" altLang="en-US" dirty="0"/>
              <a:t>也即在</a:t>
            </a:r>
            <a:r>
              <a:rPr lang="en-US" altLang="zh-CN" dirty="0"/>
              <a:t>query</a:t>
            </a:r>
            <a:r>
              <a:rPr lang="zh-CN" altLang="en-US" dirty="0"/>
              <a:t>的执行期间，任何用户对该物化视图是不可见的</a:t>
            </a:r>
            <a:r>
              <a:rPr lang="en-US" altLang="zh-CN" dirty="0"/>
              <a:t>,</a:t>
            </a:r>
            <a:r>
              <a:rPr lang="zh-CN" altLang="en-US" dirty="0"/>
              <a:t>执行完毕之后物化视图可用；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）默认情况下，创建好的物化视图可被用于查询优化器</a:t>
            </a:r>
            <a:r>
              <a:rPr lang="en-US" altLang="zh-CN" dirty="0"/>
              <a:t>optimizer</a:t>
            </a:r>
            <a:r>
              <a:rPr lang="zh-CN" altLang="en-US" dirty="0"/>
              <a:t>查询重写，在物化视图创建期间可以通过</a:t>
            </a:r>
            <a:r>
              <a:rPr lang="en-US" altLang="zh-CN" dirty="0"/>
              <a:t>DISABLE REWRITE</a:t>
            </a:r>
            <a:r>
              <a:rPr lang="zh-CN" altLang="en-US" dirty="0"/>
              <a:t>参数设置禁止使用。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431325" y="3755920"/>
            <a:ext cx="7765907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物化视图的创建语法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MATERIALIZED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 NOT EXISTS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[db_name.]materialized_view_name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DISABLE REWRITE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COMMENT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materialized_view_comment]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(col_name, ...)]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CLUSTERED 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(col_name, ...) | DISTRIBUTED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(col_name, ...)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SORTED 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(col_name, ...)]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row_format]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STORED AS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file_format]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|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STORED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'storage.handler.class.name'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SERDEPROPERTIES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(...)]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hdfs_path]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TBLPROPERTIES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(property_name=property_value, ...)]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SELECT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...;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064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）默认</a:t>
            </a:r>
            <a:r>
              <a:rPr lang="en-US" altLang="zh-CN" dirty="0"/>
              <a:t>SerDe</a:t>
            </a:r>
            <a:r>
              <a:rPr lang="zh-CN" altLang="en-US" dirty="0"/>
              <a:t>和</a:t>
            </a:r>
            <a:r>
              <a:rPr lang="en-US" altLang="zh-CN" dirty="0"/>
              <a:t>storage format</a:t>
            </a:r>
            <a:r>
              <a:rPr lang="zh-CN" altLang="en-US" dirty="0"/>
              <a:t>为</a:t>
            </a:r>
            <a:r>
              <a:rPr lang="en-US" altLang="zh-CN" dirty="0" err="1"/>
              <a:t>hive.materializedview.serde</a:t>
            </a:r>
            <a:r>
              <a:rPr lang="zh-CN" altLang="en-US" dirty="0"/>
              <a:t>、 </a:t>
            </a:r>
            <a:r>
              <a:rPr lang="en-US" altLang="zh-CN" dirty="0" err="1"/>
              <a:t>hive.materializedview.fileformat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）物化视图支持将数据存储在外部系统（如</a:t>
            </a:r>
            <a:r>
              <a:rPr lang="en-US" altLang="zh-CN" dirty="0"/>
              <a:t>druid</a:t>
            </a:r>
            <a:r>
              <a:rPr lang="zh-CN" altLang="en-US" dirty="0"/>
              <a:t>），如下述语法所示：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412275" y="3613045"/>
            <a:ext cx="7765907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MATERIALIZED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druid_wiki_mv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STORED AS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'org.apache.hadoop.hive.druid.DruidStorageHandler'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__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page,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c_added, c_removed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src;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958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zh-CN" dirty="0"/>
              <a:t>目前支持物化视图的</a:t>
            </a:r>
            <a:r>
              <a:rPr lang="en-US" altLang="zh-CN" dirty="0"/>
              <a:t>drop</a:t>
            </a:r>
            <a:r>
              <a:rPr lang="zh-CN" altLang="zh-CN" dirty="0"/>
              <a:t>和</a:t>
            </a:r>
            <a:r>
              <a:rPr lang="en-US" altLang="zh-CN" dirty="0"/>
              <a:t>show</a:t>
            </a:r>
            <a:r>
              <a:rPr lang="zh-CN" altLang="zh-CN" dirty="0"/>
              <a:t>操作，后续会增加其他操作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zh-CN" dirty="0"/>
              <a:t>当数据源变更（新数据插入</a:t>
            </a:r>
            <a:r>
              <a:rPr lang="en-US" altLang="zh-CN" dirty="0"/>
              <a:t>inserted</a:t>
            </a:r>
            <a:r>
              <a:rPr lang="zh-CN" altLang="zh-CN" dirty="0"/>
              <a:t>、数据修改</a:t>
            </a:r>
            <a:r>
              <a:rPr lang="en-US" altLang="zh-CN" dirty="0"/>
              <a:t>modified</a:t>
            </a:r>
            <a:r>
              <a:rPr lang="zh-CN" altLang="zh-CN" dirty="0"/>
              <a:t>），物化视图也需要更新以保持数据一致性，目前需要用户主动触发</a:t>
            </a:r>
            <a:r>
              <a:rPr lang="en-US" altLang="zh-CN" dirty="0"/>
              <a:t>rebuild</a:t>
            </a:r>
            <a:r>
              <a:rPr lang="zh-CN" altLang="en-US" dirty="0"/>
              <a:t>重构。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64650" y="2648013"/>
            <a:ext cx="7765907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Drops a materialized view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MATERIALIZED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[db_name.]materialized_view_name;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Shows materialized views (with optional filters)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MATERIALIZED VIEWS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database_name];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Shows information about a specific materialized view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EXTENDED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FORMATTED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[db_name.]materialized_view_name;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64649" y="5417943"/>
            <a:ext cx="776590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MATERIALIZED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[db_name.]materialized_view_name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REBUILD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004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物化视图创建后即可用于相关查询的加速，即：用户</a:t>
            </a:r>
            <a:r>
              <a:rPr lang="zh-CN" altLang="en-US" b="1" dirty="0">
                <a:solidFill>
                  <a:srgbClr val="92D050"/>
                </a:solidFill>
              </a:rPr>
              <a:t>提交查询</a:t>
            </a:r>
            <a:r>
              <a:rPr lang="en-US" altLang="zh-CN" b="1" dirty="0">
                <a:solidFill>
                  <a:srgbClr val="92D050"/>
                </a:solidFill>
              </a:rPr>
              <a:t>query</a:t>
            </a:r>
            <a:r>
              <a:rPr lang="zh-CN" altLang="en-US" b="1" dirty="0">
                <a:solidFill>
                  <a:srgbClr val="92D050"/>
                </a:solidFill>
              </a:rPr>
              <a:t>，若该</a:t>
            </a:r>
            <a:r>
              <a:rPr lang="en-US" altLang="zh-CN" b="1" dirty="0">
                <a:solidFill>
                  <a:srgbClr val="92D050"/>
                </a:solidFill>
              </a:rPr>
              <a:t>query</a:t>
            </a:r>
            <a:r>
              <a:rPr lang="zh-CN" altLang="en-US" b="1" dirty="0">
                <a:solidFill>
                  <a:srgbClr val="92D050"/>
                </a:solidFill>
              </a:rPr>
              <a:t>经过重写后可以命中已经存在的物化视图，则直接通过物化视图查询数据返回结果，以实现查询加速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是否重写查询使用物化视图可以通过全局参数控制，默认为</a:t>
            </a:r>
            <a:r>
              <a:rPr lang="en-US" altLang="zh-CN" dirty="0"/>
              <a:t>true</a:t>
            </a:r>
            <a:r>
              <a:rPr lang="zh-CN" altLang="en-US" dirty="0"/>
              <a:t>： </a:t>
            </a:r>
            <a:r>
              <a:rPr lang="en-US" altLang="zh-CN" dirty="0"/>
              <a:t>hive.materializedview.rewriting=true;</a:t>
            </a:r>
          </a:p>
          <a:p>
            <a:r>
              <a:rPr lang="zh-CN" altLang="en-US" dirty="0"/>
              <a:t>用户可选择性的控制指定的物化视图查询重写机制，语法如下：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基于物化视图的查询重写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93225" y="3971988"/>
            <a:ext cx="776590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MATERIALIZED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[db_name.]materialized_view_name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ENABLE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DISABLE REWRITE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73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</a:t>
            </a:r>
            <a:r>
              <a:rPr lang="en-US" altLang="zh-CN" dirty="0"/>
              <a:t>Materialized Views </a:t>
            </a:r>
            <a:r>
              <a:rPr lang="zh-CN" altLang="en-US" dirty="0"/>
              <a:t>物化视图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基于物化视图的查询重写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用户提交查询</a:t>
            </a:r>
            <a:r>
              <a:rPr lang="en-US" altLang="zh-CN" dirty="0"/>
              <a:t>query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若该</a:t>
            </a:r>
            <a:r>
              <a:rPr lang="en-US" altLang="zh-CN" dirty="0"/>
              <a:t>query</a:t>
            </a:r>
            <a:r>
              <a:rPr lang="zh-CN" altLang="en-US" dirty="0"/>
              <a:t>经过重写后可以命中已经存在的物化视图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则直接通过物化视图查询数据返回结果，以实现查询加速</a:t>
            </a:r>
          </a:p>
        </p:txBody>
      </p:sp>
    </p:spTree>
    <p:extLst>
      <p:ext uri="{BB962C8B-B14F-4D97-AF65-F5344CB8AC3E}">
        <p14:creationId xmlns:p14="http://schemas.microsoft.com/office/powerpoint/2010/main" val="11640794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新特性：基于物化视图的查询重写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380668" y="1635973"/>
            <a:ext cx="7410021" cy="447814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、新建一张事务表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student_trans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hive.support.concurrency = true;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是否支持并发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hive.enforce.bucketing = true;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Hive2.0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开始不再需要  是否开启分桶功能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hive.exec.dynamic.partition.mode = nonstrict;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动态分区模式  非严格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hive.txn.manager = org.apache.hadoop.hive.ql.lockmgr.DbTxnManager;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hive.compactor.initiator.on = true;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Metastore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实例上运行启动线程和清理线程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hive.compactor.worker.threads = 1;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在此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metastore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实例上运行多少个压缩程序工作线程。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student_trans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sno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clustered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sno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2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buckets stored as orc TBLPROPERTIES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'transactional'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'true'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、导入数据到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student_trans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overwrite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student_trans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en-US" altLang="zh-CN" sz="1200" dirty="0" err="1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num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,name,dept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b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student_trans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09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Hive3.0</a:t>
            </a:r>
            <a:r>
              <a:rPr lang="zh-CN" altLang="en-US" dirty="0"/>
              <a:t>新特性：基于物化视图的查询重写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42143" y="761387"/>
            <a:ext cx="7765907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student_trans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建立聚合物化视图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MATERIALIZED VIEW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student_trans_agg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sdept_cnt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student_trans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 这里当执行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CREATE MATERIALIZED VIEW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，会启动一个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MR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对物化视图进行构建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可以发现当下的数据库中有了一个物化视图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materialized views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、对原始表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student_trans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由于会命中物化视图，重写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query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查询物化视图，查询速度会加快（没有启动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MR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，只是普通的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table scan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sdept_cnt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student_trans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、查询执行计划可以发现 查询被自动重写为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TableScan alias: itcast.student_trans_agg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转换成了对物化视图的查询  提高了查询效率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explain 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sdept_cnt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student_trans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group by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sdept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68" y="4098437"/>
            <a:ext cx="8574822" cy="26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4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数据定义语言（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）概述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993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SQL DDL</a:t>
            </a:r>
            <a:r>
              <a:rPr lang="zh-CN" altLang="en-US" dirty="0">
                <a:solidFill>
                  <a:schemeClr val="tx1"/>
                </a:solidFill>
              </a:rPr>
              <a:t>其他语法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35328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Database|Schema</a:t>
            </a:r>
            <a:r>
              <a:rPr lang="zh-CN" altLang="en-US" dirty="0">
                <a:solidFill>
                  <a:srgbClr val="FF0000"/>
                </a:solidFill>
              </a:rPr>
              <a:t>（数据库）</a:t>
            </a:r>
            <a:r>
              <a:rPr lang="en-US" altLang="zh-CN" dirty="0">
                <a:solidFill>
                  <a:srgbClr val="FF0000"/>
                </a:solidFill>
              </a:rPr>
              <a:t>DDL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Table</a:t>
            </a:r>
            <a:r>
              <a:rPr lang="zh-CN" altLang="en-US" dirty="0">
                <a:solidFill>
                  <a:schemeClr val="tx1"/>
                </a:solidFill>
              </a:rPr>
              <a:t>（表）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Partition</a:t>
            </a:r>
            <a:r>
              <a:rPr lang="zh-CN" altLang="en-US" dirty="0">
                <a:solidFill>
                  <a:schemeClr val="tx1"/>
                </a:solidFill>
              </a:rPr>
              <a:t>（分区）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157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中，</a:t>
            </a:r>
            <a:r>
              <a:rPr lang="en-US" altLang="zh-CN" dirty="0"/>
              <a:t>DATABASE</a:t>
            </a:r>
            <a:r>
              <a:rPr lang="zh-CN" altLang="en-US" dirty="0"/>
              <a:t>的概念和</a:t>
            </a:r>
            <a:r>
              <a:rPr lang="en-US" altLang="zh-CN" dirty="0"/>
              <a:t>RDBMS</a:t>
            </a:r>
            <a:r>
              <a:rPr lang="zh-CN" altLang="en-US" dirty="0"/>
              <a:t>中类似，我们称之为数据库，</a:t>
            </a:r>
            <a:r>
              <a:rPr lang="en-US" altLang="zh-CN" b="1" dirty="0">
                <a:solidFill>
                  <a:srgbClr val="92D050"/>
                </a:solidFill>
              </a:rPr>
              <a:t>DATABASE</a:t>
            </a:r>
            <a:r>
              <a:rPr lang="zh-CN" altLang="en-US" b="1" dirty="0">
                <a:solidFill>
                  <a:srgbClr val="92D050"/>
                </a:solidFill>
              </a:rPr>
              <a:t>和</a:t>
            </a:r>
            <a:r>
              <a:rPr lang="en-US" altLang="zh-CN" b="1" dirty="0">
                <a:solidFill>
                  <a:srgbClr val="92D050"/>
                </a:solidFill>
              </a:rPr>
              <a:t>SCHEMA</a:t>
            </a:r>
            <a:r>
              <a:rPr lang="zh-CN" altLang="en-US" b="1" dirty="0">
                <a:solidFill>
                  <a:srgbClr val="92D050"/>
                </a:solidFill>
              </a:rPr>
              <a:t>是可互换的</a:t>
            </a:r>
            <a:r>
              <a:rPr lang="zh-CN" altLang="en-US" dirty="0"/>
              <a:t>，都可以使用。</a:t>
            </a:r>
            <a:endParaRPr lang="en-US" altLang="zh-CN" dirty="0"/>
          </a:p>
          <a:p>
            <a:r>
              <a:rPr lang="zh-CN" altLang="en-US" dirty="0"/>
              <a:t>默认的数据库叫做</a:t>
            </a:r>
            <a:r>
              <a:rPr lang="en-US" altLang="zh-CN" dirty="0"/>
              <a:t>default</a:t>
            </a:r>
            <a:r>
              <a:rPr lang="zh-CN" altLang="en-US" dirty="0"/>
              <a:t>，存储数据位置位于</a:t>
            </a:r>
            <a:r>
              <a:rPr lang="en-US" altLang="zh-CN" dirty="0"/>
              <a:t>/user/hive/warehouse</a:t>
            </a:r>
            <a:r>
              <a:rPr lang="zh-CN" altLang="en-US" dirty="0"/>
              <a:t>下。</a:t>
            </a:r>
            <a:endParaRPr lang="en-US" altLang="zh-CN" dirty="0"/>
          </a:p>
          <a:p>
            <a:r>
              <a:rPr lang="zh-CN" altLang="en-US" dirty="0"/>
              <a:t>用户自己创建的数据库存储位置是</a:t>
            </a:r>
            <a:r>
              <a:rPr lang="en-US" altLang="zh-CN" dirty="0"/>
              <a:t>/user/hive/warehouse/</a:t>
            </a:r>
            <a:r>
              <a:rPr lang="en-US" altLang="zh-CN" dirty="0" err="1"/>
              <a:t>database_name.db</a:t>
            </a:r>
            <a:r>
              <a:rPr lang="zh-CN" altLang="en-US" dirty="0"/>
              <a:t>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整体概述</a:t>
            </a:r>
          </a:p>
        </p:txBody>
      </p:sp>
    </p:spTree>
    <p:extLst>
      <p:ext uri="{BB962C8B-B14F-4D97-AF65-F5344CB8AC3E}">
        <p14:creationId xmlns:p14="http://schemas.microsoft.com/office/powerpoint/2010/main" val="10944933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</a:rPr>
              <a:t>create database</a:t>
            </a:r>
            <a:r>
              <a:rPr lang="zh-CN" altLang="en-US" dirty="0">
                <a:solidFill>
                  <a:srgbClr val="92D050"/>
                </a:solidFill>
              </a:rPr>
              <a:t>用于创建新的数据库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COMMENT</a:t>
            </a:r>
            <a:r>
              <a:rPr lang="zh-CN" altLang="en-US" dirty="0"/>
              <a:t>：数据库的注释说明语句</a:t>
            </a:r>
          </a:p>
          <a:p>
            <a:pPr marL="0" indent="0">
              <a:buNone/>
            </a:pPr>
            <a:r>
              <a:rPr lang="en-US" altLang="zh-CN" dirty="0"/>
              <a:t>LOCATION</a:t>
            </a:r>
            <a:r>
              <a:rPr lang="zh-CN" altLang="en-US" dirty="0"/>
              <a:t>：指定数据库在</a:t>
            </a:r>
            <a:r>
              <a:rPr lang="en-US" altLang="zh-CN" dirty="0"/>
              <a:t>HDFS</a:t>
            </a:r>
            <a:r>
              <a:rPr lang="zh-CN" altLang="en-US" dirty="0"/>
              <a:t>存储位置，默认</a:t>
            </a:r>
            <a:r>
              <a:rPr lang="en-US" altLang="zh-CN" dirty="0"/>
              <a:t>/user/hive/warehouse/</a:t>
            </a:r>
            <a:r>
              <a:rPr lang="en-US" altLang="zh-CN" dirty="0" err="1"/>
              <a:t>dbname.db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WITH DBPROPERTIES</a:t>
            </a:r>
            <a:r>
              <a:rPr lang="zh-CN" altLang="en-US" dirty="0"/>
              <a:t>：用于指定一些数据库的属性配置。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create database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2725" y="3755920"/>
            <a:ext cx="7765907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DATABASE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SCHEMA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 NOT EXISTS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database_name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COMMENT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database_comment]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hdfs_path]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DBPROPERTIES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property_name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=property_value, ...)];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461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zh-CN" altLang="zh-CN" dirty="0"/>
              <a:t>创建数据库</a:t>
            </a:r>
            <a:r>
              <a:rPr lang="en-US" altLang="zh-CN" dirty="0"/>
              <a:t>itcast</a:t>
            </a:r>
          </a:p>
          <a:p>
            <a:pPr marL="0" indent="0">
              <a:buNone/>
            </a:pPr>
            <a:r>
              <a:rPr lang="zh-CN" altLang="zh-CN" dirty="0"/>
              <a:t>注意：</a:t>
            </a:r>
            <a:r>
              <a:rPr lang="zh-CN" altLang="en-US" dirty="0">
                <a:solidFill>
                  <a:srgbClr val="92D050"/>
                </a:solidFill>
              </a:rPr>
              <a:t>如果需要</a:t>
            </a:r>
            <a:r>
              <a:rPr lang="zh-CN" altLang="zh-CN" dirty="0">
                <a:solidFill>
                  <a:srgbClr val="92D050"/>
                </a:solidFill>
              </a:rPr>
              <a:t>使用</a:t>
            </a:r>
            <a:r>
              <a:rPr lang="en-US" altLang="zh-CN" dirty="0">
                <a:solidFill>
                  <a:srgbClr val="92D050"/>
                </a:solidFill>
              </a:rPr>
              <a:t>location</a:t>
            </a:r>
            <a:r>
              <a:rPr lang="zh-CN" altLang="zh-CN" dirty="0">
                <a:solidFill>
                  <a:srgbClr val="92D050"/>
                </a:solidFill>
              </a:rPr>
              <a:t>指定路径的时候，最好</a:t>
            </a:r>
            <a:r>
              <a:rPr lang="zh-CN" altLang="en-US" dirty="0">
                <a:solidFill>
                  <a:srgbClr val="92D050"/>
                </a:solidFill>
              </a:rPr>
              <a:t>指向的</a:t>
            </a:r>
            <a:r>
              <a:rPr lang="zh-CN" altLang="zh-CN" dirty="0">
                <a:solidFill>
                  <a:srgbClr val="92D050"/>
                </a:solidFill>
              </a:rPr>
              <a:t>是一个新创建的空文件夹。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create database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253215" y="2823060"/>
            <a:ext cx="5664925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database if not exists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cast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"this is my first db"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dbproperties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'createdBy'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'Allen'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62" y="3896512"/>
            <a:ext cx="9691230" cy="22404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30078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显示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en-US" dirty="0">
                <a:solidFill>
                  <a:srgbClr val="92D050"/>
                </a:solidFill>
              </a:rPr>
              <a:t>中数据库的名称，注释（如果已设置）及其在文件系统上的位置等信息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EXTENDED</a:t>
            </a:r>
            <a:r>
              <a:rPr lang="zh-CN" altLang="en-US" dirty="0"/>
              <a:t>关键字</a:t>
            </a:r>
            <a:r>
              <a:rPr lang="zh-CN" altLang="zh-CN" dirty="0"/>
              <a:t>用于显示更多信息。</a:t>
            </a:r>
            <a:r>
              <a:rPr lang="zh-CN" altLang="en-US" dirty="0">
                <a:solidFill>
                  <a:srgbClr val="92D050"/>
                </a:solidFill>
              </a:rPr>
              <a:t>可以将关键字</a:t>
            </a:r>
            <a:r>
              <a:rPr lang="en-US" altLang="zh-CN" dirty="0">
                <a:solidFill>
                  <a:srgbClr val="92D050"/>
                </a:solidFill>
              </a:rPr>
              <a:t>describe</a:t>
            </a:r>
            <a:r>
              <a:rPr lang="zh-CN" altLang="en-US" dirty="0">
                <a:solidFill>
                  <a:srgbClr val="92D050"/>
                </a:solidFill>
              </a:rPr>
              <a:t>简写成</a:t>
            </a:r>
            <a:r>
              <a:rPr lang="en-US" altLang="zh-CN" dirty="0">
                <a:solidFill>
                  <a:srgbClr val="92D050"/>
                </a:solidFill>
              </a:rPr>
              <a:t>desc</a:t>
            </a:r>
            <a:r>
              <a:rPr lang="zh-CN" altLang="en-US" dirty="0">
                <a:solidFill>
                  <a:srgbClr val="92D050"/>
                </a:solidFill>
              </a:rPr>
              <a:t>使用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describe database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2724" y="2736176"/>
            <a:ext cx="776590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DATABASE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SCHEMA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EXTENDED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db_name;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10" y="3547436"/>
            <a:ext cx="9445533" cy="284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80702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选择特定的数据库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切换当前会话使用哪一个数据库进行操作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use database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96895" y="3156391"/>
            <a:ext cx="5274310" cy="1865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27328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删除数据库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默认行为是</a:t>
            </a:r>
            <a:r>
              <a:rPr lang="en-US" altLang="zh-CN" dirty="0"/>
              <a:t>RESTRICT</a:t>
            </a:r>
            <a:r>
              <a:rPr lang="zh-CN" altLang="en-US" dirty="0"/>
              <a:t>，这意味着仅在数据库为空时才删除它。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要删除带有表的数据库（不为空的数据库），我们可以使用</a:t>
            </a:r>
            <a:r>
              <a:rPr lang="en-US" altLang="zh-CN" dirty="0">
                <a:solidFill>
                  <a:srgbClr val="92D050"/>
                </a:solidFill>
              </a:rPr>
              <a:t>CASCADE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drop database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2725" y="3188021"/>
            <a:ext cx="776590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DATABASE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SCHEMA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 EXISTS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database_name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RESTRICT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CASCADE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448523" y="4145125"/>
            <a:ext cx="5274310" cy="19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779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更改与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en-US" dirty="0">
                <a:solidFill>
                  <a:srgbClr val="92D050"/>
                </a:solidFill>
              </a:rPr>
              <a:t>中的数据库关联的元数据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Database|Schema</a:t>
            </a:r>
            <a:r>
              <a:rPr lang="zh-CN" altLang="en-US" dirty="0"/>
              <a:t>（数据库）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alter database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02725" y="2530796"/>
            <a:ext cx="7765907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更改数据库属性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DATABASE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SCHEMA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database_name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DBPROPERTIES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(property_name=property_value, ...);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更改数据库所有者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DATABASE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SCHEMA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database_name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OWNER USER</a:t>
            </a:r>
            <a:r>
              <a:rPr lang="en-US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user;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更改数据库位置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DATABASE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SCHEMA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database_name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LOCATION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hdfs_path;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523" y="4610580"/>
            <a:ext cx="5274310" cy="14439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924285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Database|Schema</a:t>
            </a:r>
            <a:r>
              <a:rPr lang="zh-CN" altLang="en-US" dirty="0">
                <a:solidFill>
                  <a:schemeClr val="tx1"/>
                </a:solidFill>
              </a:rPr>
              <a:t>（数据库）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Table</a:t>
            </a:r>
            <a:r>
              <a:rPr lang="zh-CN" altLang="en-US" dirty="0">
                <a:solidFill>
                  <a:srgbClr val="FF0000"/>
                </a:solidFill>
              </a:rPr>
              <a:t>（表）</a:t>
            </a:r>
            <a:r>
              <a:rPr lang="en-US" altLang="zh-CN" dirty="0">
                <a:solidFill>
                  <a:srgbClr val="FF0000"/>
                </a:solidFill>
              </a:rPr>
              <a:t>DDL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Partition</a:t>
            </a:r>
            <a:r>
              <a:rPr lang="zh-CN" altLang="en-US" dirty="0">
                <a:solidFill>
                  <a:schemeClr val="tx1"/>
                </a:solidFill>
              </a:rPr>
              <a:t>（分区）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9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语法的作用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Hive</a:t>
            </a:r>
            <a:r>
              <a:rPr kumimoji="1" lang="zh-CN" altLang="en-US" dirty="0">
                <a:solidFill>
                  <a:schemeClr val="tx1"/>
                </a:solidFill>
              </a:rPr>
              <a:t>中</a:t>
            </a:r>
            <a:r>
              <a:rPr kumimoji="1" lang="en-US" altLang="zh-CN" dirty="0">
                <a:solidFill>
                  <a:schemeClr val="tx1"/>
                </a:solidFill>
              </a:rPr>
              <a:t>DDL</a:t>
            </a:r>
            <a:r>
              <a:rPr kumimoji="1" lang="zh-CN" altLang="en-US" dirty="0">
                <a:solidFill>
                  <a:schemeClr val="tx1"/>
                </a:solidFill>
              </a:rPr>
              <a:t>语法的使用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6791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中针对表的</a:t>
            </a:r>
            <a:r>
              <a:rPr lang="en-US" altLang="zh-CN" dirty="0"/>
              <a:t>DDL</a:t>
            </a:r>
            <a:r>
              <a:rPr lang="zh-CN" altLang="en-US" dirty="0"/>
              <a:t>操作可以说是</a:t>
            </a:r>
            <a:r>
              <a:rPr lang="en-US" altLang="zh-CN" dirty="0"/>
              <a:t>DDL</a:t>
            </a:r>
            <a:r>
              <a:rPr lang="zh-CN" altLang="en-US" dirty="0"/>
              <a:t>中的核心操作，包括</a:t>
            </a:r>
            <a:r>
              <a:rPr lang="zh-CN" altLang="en-US" b="1" dirty="0">
                <a:solidFill>
                  <a:srgbClr val="92D050"/>
                </a:solidFill>
              </a:rPr>
              <a:t>建表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92D050"/>
                </a:solidFill>
              </a:rPr>
              <a:t>修改表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92D050"/>
                </a:solidFill>
              </a:rPr>
              <a:t>删除表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92D050"/>
                </a:solidFill>
              </a:rPr>
              <a:t>描述表元数据信息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其中以</a:t>
            </a:r>
            <a:r>
              <a:rPr lang="zh-CN" altLang="en-US" dirty="0">
                <a:solidFill>
                  <a:srgbClr val="FF0000"/>
                </a:solidFill>
              </a:rPr>
              <a:t>建表语句为核心中的核心，详见</a:t>
            </a:r>
            <a:r>
              <a:rPr lang="en-US" altLang="zh-CN" dirty="0">
                <a:solidFill>
                  <a:srgbClr val="FF0000"/>
                </a:solidFill>
              </a:rPr>
              <a:t>Hive DDL</a:t>
            </a:r>
            <a:r>
              <a:rPr lang="zh-CN" altLang="en-US" dirty="0">
                <a:solidFill>
                  <a:srgbClr val="FF0000"/>
                </a:solidFill>
              </a:rPr>
              <a:t>建表语句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可以说表的定义是否成功直接影响着数据能够成功映射，进而影响是否可以顺利的使用</a:t>
            </a:r>
            <a:r>
              <a:rPr lang="en-US" altLang="zh-CN" dirty="0"/>
              <a:t>Hive</a:t>
            </a:r>
            <a:r>
              <a:rPr lang="zh-CN" altLang="en-US" dirty="0"/>
              <a:t>开展数据分析。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Hive</a:t>
            </a:r>
            <a:r>
              <a:rPr lang="zh-CN" altLang="en-US" dirty="0"/>
              <a:t>建表之后加载映射数据很快，</a:t>
            </a:r>
            <a:r>
              <a:rPr lang="zh-CN" altLang="en-US" dirty="0">
                <a:solidFill>
                  <a:srgbClr val="92D050"/>
                </a:solidFill>
              </a:rPr>
              <a:t>实际中如果建表有问题，可以不用修改，直接删除重建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Table</a:t>
            </a:r>
            <a:r>
              <a:rPr lang="zh-CN" altLang="en-US" dirty="0"/>
              <a:t>（表）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整体概述</a:t>
            </a:r>
          </a:p>
        </p:txBody>
      </p:sp>
    </p:spTree>
    <p:extLst>
      <p:ext uri="{BB962C8B-B14F-4D97-AF65-F5344CB8AC3E}">
        <p14:creationId xmlns:p14="http://schemas.microsoft.com/office/powerpoint/2010/main" val="3605222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显示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en-US" dirty="0">
                <a:solidFill>
                  <a:srgbClr val="92D050"/>
                </a:solidFill>
              </a:rPr>
              <a:t>中表的元数据信息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如果指定了</a:t>
            </a:r>
            <a:r>
              <a:rPr lang="en-US" altLang="zh-CN" dirty="0"/>
              <a:t>EXTENDED</a:t>
            </a:r>
            <a:r>
              <a:rPr lang="zh-CN" altLang="en-US" dirty="0"/>
              <a:t>关键字，则它将以</a:t>
            </a:r>
            <a:r>
              <a:rPr lang="en-US" altLang="zh-CN" dirty="0"/>
              <a:t>Thrift</a:t>
            </a:r>
            <a:r>
              <a:rPr lang="zh-CN" altLang="en-US" dirty="0"/>
              <a:t>序列化形式显示表的所有元数据。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如果指定了</a:t>
            </a:r>
            <a:r>
              <a:rPr lang="en-US" altLang="zh-CN" b="1" dirty="0">
                <a:solidFill>
                  <a:srgbClr val="92D050"/>
                </a:solidFill>
              </a:rPr>
              <a:t>FORMATTED</a:t>
            </a:r>
            <a:r>
              <a:rPr lang="zh-CN" altLang="en-US" dirty="0"/>
              <a:t>关键字，则它将以</a:t>
            </a:r>
            <a:r>
              <a:rPr lang="zh-CN" altLang="en-US" dirty="0">
                <a:solidFill>
                  <a:srgbClr val="92D050"/>
                </a:solidFill>
              </a:rPr>
              <a:t>表格格式显示</a:t>
            </a:r>
            <a:r>
              <a:rPr lang="zh-CN" altLang="en-US" dirty="0"/>
              <a:t>元数据。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Table</a:t>
            </a:r>
            <a:r>
              <a:rPr lang="zh-CN" altLang="en-US" dirty="0"/>
              <a:t>（表）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describe table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524" y="3055620"/>
            <a:ext cx="5274310" cy="34709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155137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删除该表的元数据和数据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如果已配置垃圾桶且未指定</a:t>
            </a:r>
            <a:r>
              <a:rPr lang="en-US" altLang="zh-CN" dirty="0"/>
              <a:t>PURGE</a:t>
            </a:r>
            <a:r>
              <a:rPr lang="zh-CN" altLang="en-US" dirty="0"/>
              <a:t>，则该表对应的数据实际上将移动到</a:t>
            </a:r>
            <a:r>
              <a:rPr lang="en-US" altLang="zh-CN" dirty="0"/>
              <a:t>HDFS</a:t>
            </a:r>
            <a:r>
              <a:rPr lang="zh-CN" altLang="en-US" dirty="0"/>
              <a:t>垃圾桶，而元数据完全丢失。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删除</a:t>
            </a:r>
            <a:r>
              <a:rPr lang="en-US" altLang="zh-CN" dirty="0"/>
              <a:t>EXTERNAL</a:t>
            </a:r>
            <a:r>
              <a:rPr lang="zh-CN" altLang="en-US" dirty="0"/>
              <a:t>表时，该表中的数据不会从文件系统中删除，只删除元数据。</a:t>
            </a:r>
          </a:p>
          <a:p>
            <a:pPr marL="0" indent="0">
              <a:buNone/>
            </a:pPr>
            <a:r>
              <a:rPr lang="zh-CN" altLang="en-US" dirty="0"/>
              <a:t>如果指定了</a:t>
            </a:r>
            <a:r>
              <a:rPr lang="en-US" altLang="zh-CN" dirty="0"/>
              <a:t>PURGE</a:t>
            </a:r>
            <a:r>
              <a:rPr lang="zh-CN" altLang="en-US" dirty="0"/>
              <a:t>，则表数据跳过</a:t>
            </a:r>
            <a:r>
              <a:rPr lang="en-US" altLang="zh-CN" dirty="0"/>
              <a:t>HDFS</a:t>
            </a:r>
            <a:r>
              <a:rPr lang="zh-CN" altLang="en-US" dirty="0"/>
              <a:t>垃圾桶直接被删除。因此如果</a:t>
            </a:r>
            <a:r>
              <a:rPr lang="en-US" altLang="zh-CN" dirty="0"/>
              <a:t>DROP</a:t>
            </a:r>
            <a:r>
              <a:rPr lang="zh-CN" altLang="en-US" dirty="0"/>
              <a:t>失败，则无法挽回该表数据。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Table</a:t>
            </a:r>
            <a:r>
              <a:rPr lang="zh-CN" altLang="en-US" dirty="0"/>
              <a:t>（表）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drop table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13046" y="4045271"/>
            <a:ext cx="776590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 EXISTS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table_name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PURGE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];   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(Note: PURGE available in Hive 0.14.0 and later)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561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从表中删除所有行。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可以简单理解为</a:t>
            </a:r>
            <a:r>
              <a:rPr lang="zh-CN" altLang="en-US" dirty="0">
                <a:solidFill>
                  <a:srgbClr val="92D050"/>
                </a:solidFill>
              </a:rPr>
              <a:t>清空表的所有数据但是保留表的元数据结构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HDFS</a:t>
            </a:r>
            <a:r>
              <a:rPr lang="zh-CN" altLang="en-US" dirty="0"/>
              <a:t>启用了垃圾桶，数据将被丢进垃圾桶，否则将被删除。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Table</a:t>
            </a:r>
            <a:r>
              <a:rPr lang="zh-CN" altLang="en-US" dirty="0"/>
              <a:t>（表）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truncate table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76756" y="3376972"/>
            <a:ext cx="3785799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TRUNCATE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table_name;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296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Table</a:t>
            </a:r>
            <a:r>
              <a:rPr lang="zh-CN" altLang="en-US" dirty="0"/>
              <a:t>（表）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alter table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50619" y="2046401"/>
            <a:ext cx="7870119" cy="36625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、更改表名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RENAME TO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new_table_name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、更改表属性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TBLPROPERTIES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(property_name = property_value, ... 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更改表注释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TBLPROPERTIES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'comment'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"new comment for student table"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SerDe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SERDE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serde_class_name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WITH SERDEPROPERTIES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(property_name = property_value, ... )];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partition_spec]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SERDEPROPERTIES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serde_properties;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SERDEPROPERTIES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'field.delim'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移除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SerDe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partition_spec]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UNSET SERDEPROPERTIES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(property_name, ... 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、更改表的文件存储格式 该操作仅更改表元数据。现有数据的任何转换都必须在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之外进行。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FILEFORMAT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file_format;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、更改表的存储位置路径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LOCATION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"new location"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3513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Table</a:t>
            </a:r>
            <a:r>
              <a:rPr lang="zh-CN" altLang="en-US" dirty="0"/>
              <a:t>（表）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alter table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50619" y="2132126"/>
            <a:ext cx="7870119" cy="34163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--6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、更改列名称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test_change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b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// First change column a's name to a1.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test_change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CHANGE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 a1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// Next change column a1's name to a2, its data type to string, and put it after column b.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test_change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CHANGE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a1 a2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 AFTER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// The new table's structure is:  b int, a2 string, c int.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// Then change column c's name to c1, and put it as the first column.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test_change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CHANGE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 c1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FIRST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// The new table's structure is:  c1 int, b int, a2 string.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// Add a comment to column a1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test_change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CHANGE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a1 a1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'this is column a1'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--7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、添加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替换列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ADD COLUMNS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，您可以将新列添加到现有列的末尾但在分区列之前。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--REPLACE COLUMNS 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将删除所有现有列，并添加新的列集。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ADD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REPLACE COLUMNS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(col_name data_type,...);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424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Database|Schema</a:t>
            </a:r>
            <a:r>
              <a:rPr lang="zh-CN" altLang="en-US" dirty="0">
                <a:solidFill>
                  <a:schemeClr val="tx1"/>
                </a:solidFill>
              </a:rPr>
              <a:t>（数据库）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Table</a:t>
            </a:r>
            <a:r>
              <a:rPr lang="zh-CN" altLang="en-US" dirty="0">
                <a:solidFill>
                  <a:schemeClr val="tx1"/>
                </a:solidFill>
              </a:rPr>
              <a:t>（表）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Partition</a:t>
            </a:r>
            <a:r>
              <a:rPr lang="zh-CN" altLang="en-US" dirty="0">
                <a:solidFill>
                  <a:srgbClr val="FF0000"/>
                </a:solidFill>
              </a:rPr>
              <a:t>（分区）</a:t>
            </a:r>
            <a:r>
              <a:rPr lang="en-US" altLang="zh-CN" dirty="0">
                <a:solidFill>
                  <a:srgbClr val="FF0000"/>
                </a:solidFill>
              </a:rPr>
              <a:t>DDL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982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中针对分区</a:t>
            </a:r>
            <a:r>
              <a:rPr lang="en-US" altLang="zh-CN" dirty="0"/>
              <a:t>Partition</a:t>
            </a:r>
            <a:r>
              <a:rPr lang="zh-CN" altLang="en-US" dirty="0"/>
              <a:t>的操作主要包括：增加分区、删除分区、重命名分区、修复分区、修改分区。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整体概述</a:t>
            </a:r>
          </a:p>
        </p:txBody>
      </p:sp>
    </p:spTree>
    <p:extLst>
      <p:ext uri="{BB962C8B-B14F-4D97-AF65-F5344CB8AC3E}">
        <p14:creationId xmlns:p14="http://schemas.microsoft.com/office/powerpoint/2010/main" val="370509357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PARTITION</a:t>
            </a:r>
            <a:r>
              <a:rPr lang="zh-CN" altLang="en-US" dirty="0"/>
              <a:t>会更改表元数据，但不会加载数据。</a:t>
            </a:r>
            <a:r>
              <a:rPr lang="zh-CN" altLang="en-US" dirty="0">
                <a:solidFill>
                  <a:srgbClr val="92D050"/>
                </a:solidFill>
              </a:rPr>
              <a:t>如果分区位置中不存在数据，查询时将不会返回结果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zh-CN" altLang="en-US" dirty="0">
                <a:solidFill>
                  <a:srgbClr val="FF0000"/>
                </a:solidFill>
              </a:rPr>
              <a:t>需要保证增加的分区位置路径下，数据已经存在，或者增加完分区之后导入分区数据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partition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50619" y="3370376"/>
            <a:ext cx="7870119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、增加分区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ADD 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'20170101'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location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'/user/hadoop/warehouse/table_name/dt=20170101'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一次添加一个分区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ADD 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'2008-08-08'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country=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'us'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location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'/path/to/us/part080808'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country=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'us'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location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'/path/to/us/part080809'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一次添加多个分区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725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rename partition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50619" y="2455976"/>
            <a:ext cx="7870119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、重命名分区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partition_spec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RENAME TO 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partition_spec;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RENAME TO 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'20080809'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</a:rPr>
              <a:t>数据定义语言 </a:t>
            </a:r>
            <a:r>
              <a:rPr lang="en-US" altLang="zh-CN" dirty="0"/>
              <a:t>(Data Definition Language,</a:t>
            </a:r>
            <a:r>
              <a:rPr lang="en-US" altLang="zh-CN" dirty="0">
                <a:solidFill>
                  <a:srgbClr val="92D050"/>
                </a:solidFill>
              </a:rPr>
              <a:t> DDL</a:t>
            </a:r>
            <a:r>
              <a:rPr lang="en-US" altLang="zh-CN" dirty="0"/>
              <a:t>)</a:t>
            </a:r>
            <a:r>
              <a:rPr lang="zh-CN" altLang="en-US" dirty="0"/>
              <a:t>，是</a:t>
            </a:r>
            <a:r>
              <a:rPr lang="en-US" altLang="zh-CN" dirty="0"/>
              <a:t>SQL</a:t>
            </a:r>
            <a:r>
              <a:rPr lang="zh-CN" altLang="en-US" dirty="0"/>
              <a:t>语言集中对数据库内部的</a:t>
            </a:r>
            <a:r>
              <a:rPr lang="zh-CN" altLang="en-US" dirty="0">
                <a:solidFill>
                  <a:srgbClr val="FF0000"/>
                </a:solidFill>
              </a:rPr>
              <a:t>对象结构进行创建，删除，修改</a:t>
            </a:r>
            <a:r>
              <a:rPr lang="zh-CN" altLang="en-US" dirty="0"/>
              <a:t>等的操作语言，这些数据库对象包括</a:t>
            </a:r>
            <a:r>
              <a:rPr lang="en-US" altLang="zh-CN" dirty="0"/>
              <a:t>database</a:t>
            </a:r>
            <a:r>
              <a:rPr lang="zh-CN" altLang="en-US" dirty="0"/>
              <a:t>（</a:t>
            </a:r>
            <a:r>
              <a:rPr lang="en-US" altLang="zh-CN" dirty="0"/>
              <a:t>schema</a:t>
            </a:r>
            <a:r>
              <a:rPr lang="zh-CN" altLang="en-US" dirty="0"/>
              <a:t>）、</a:t>
            </a:r>
            <a:r>
              <a:rPr lang="en-US" altLang="zh-CN" dirty="0"/>
              <a:t>table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、</a:t>
            </a:r>
            <a:r>
              <a:rPr lang="en-US" altLang="zh-CN" dirty="0"/>
              <a:t>index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/>
              <a:t>DDL</a:t>
            </a:r>
            <a:r>
              <a:rPr lang="zh-CN" altLang="en-US" dirty="0"/>
              <a:t>核心语法由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与</a:t>
            </a:r>
            <a:r>
              <a:rPr lang="en-US" altLang="zh-CN" dirty="0"/>
              <a:t>DROP</a:t>
            </a:r>
            <a:r>
              <a:rPr lang="zh-CN" altLang="en-US" dirty="0"/>
              <a:t>三个所组成。</a:t>
            </a:r>
            <a:r>
              <a:rPr lang="en-US" altLang="zh-CN" b="1" dirty="0">
                <a:solidFill>
                  <a:srgbClr val="FF0000"/>
                </a:solidFill>
              </a:rPr>
              <a:t>DDL</a:t>
            </a:r>
            <a:r>
              <a:rPr lang="zh-CN" altLang="en-US" b="1" dirty="0">
                <a:solidFill>
                  <a:srgbClr val="FF0000"/>
                </a:solidFill>
              </a:rPr>
              <a:t>并不涉及表内部数据的操作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在某些上下文中，该术语也称为数据描述语言，因为它描述了数据库表中的字段和记录。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数据定义语言（</a:t>
            </a:r>
            <a:r>
              <a:rPr lang="en-US" altLang="zh-CN" dirty="0"/>
              <a:t>DDL</a:t>
            </a:r>
            <a:r>
              <a:rPr lang="zh-CN" altLang="en-US" dirty="0"/>
              <a:t>）概述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中</a:t>
            </a:r>
            <a:r>
              <a:rPr lang="en-US" altLang="zh-CN" dirty="0"/>
              <a:t>DDL</a:t>
            </a:r>
            <a:r>
              <a:rPr lang="zh-CN" altLang="en-US" dirty="0"/>
              <a:t>语法的作用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33833" y="3952474"/>
            <a:ext cx="6103691" cy="25585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9380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删除表的分区。这将</a:t>
            </a:r>
            <a:r>
              <a:rPr lang="zh-CN" altLang="en-US" dirty="0">
                <a:solidFill>
                  <a:srgbClr val="92D050"/>
                </a:solidFill>
              </a:rPr>
              <a:t>删除该分区的数据和元数据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delete partition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2924923"/>
            <a:ext cx="7926831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、删除分区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 EXISTS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'2008-08-08'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country=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'us'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 EXISTS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'2008-08-08'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country=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'us'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PURGE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直接删除数据 不进垃圾桶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362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alter partition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2762998"/>
            <a:ext cx="7926831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更改分区文件存储格式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FILEFORMAT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file_format;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更改分区位置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ALTER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(dt=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'2008-08-09'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SET LOCATION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"new location"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470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将每个表的分区列表信息存储在其</a:t>
            </a:r>
            <a:r>
              <a:rPr lang="en-US" altLang="zh-CN" dirty="0"/>
              <a:t>metastore</a:t>
            </a:r>
            <a:r>
              <a:rPr lang="zh-CN" altLang="en-US" dirty="0"/>
              <a:t>中。但是，如果将新分区直接添加到</a:t>
            </a:r>
            <a:r>
              <a:rPr lang="en-US" altLang="zh-CN" dirty="0"/>
              <a:t>HDFS</a:t>
            </a:r>
            <a:r>
              <a:rPr lang="zh-CN" altLang="en-US" dirty="0"/>
              <a:t>（例如通过使用</a:t>
            </a:r>
            <a:r>
              <a:rPr lang="en-US" altLang="zh-CN" dirty="0"/>
              <a:t>hadoop </a:t>
            </a:r>
            <a:r>
              <a:rPr lang="en-US" altLang="zh-CN" dirty="0" err="1"/>
              <a:t>fs</a:t>
            </a:r>
            <a:r>
              <a:rPr lang="en-US" altLang="zh-CN" dirty="0"/>
              <a:t> -put</a:t>
            </a:r>
            <a:r>
              <a:rPr lang="zh-CN" altLang="en-US" dirty="0"/>
              <a:t>命令）或从</a:t>
            </a:r>
            <a:r>
              <a:rPr lang="en-US" altLang="zh-CN" dirty="0"/>
              <a:t>HDFS</a:t>
            </a:r>
            <a:r>
              <a:rPr lang="zh-CN" altLang="en-US" dirty="0"/>
              <a:t>中直接删除分区文件夹，则除非用户</a:t>
            </a:r>
            <a:r>
              <a:rPr lang="en-US" altLang="zh-CN" dirty="0"/>
              <a:t>ALTER TABLE table_name ADD/DROP PARTITION</a:t>
            </a:r>
            <a:r>
              <a:rPr lang="zh-CN" altLang="en-US" dirty="0"/>
              <a:t>在每个新添加的分区上运行命令，否则</a:t>
            </a:r>
            <a:r>
              <a:rPr lang="en-US" altLang="zh-CN" dirty="0"/>
              <a:t>metastore</a:t>
            </a:r>
            <a:r>
              <a:rPr lang="zh-CN" altLang="en-US" dirty="0"/>
              <a:t>（也就是</a:t>
            </a:r>
            <a:r>
              <a:rPr lang="en-US" altLang="zh-CN" dirty="0"/>
              <a:t>Hive</a:t>
            </a:r>
            <a:r>
              <a:rPr lang="zh-CN" altLang="en-US" dirty="0"/>
              <a:t>）将不会意识到分区信息的这些更改。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MSCK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metastore check</a:t>
            </a:r>
            <a:r>
              <a:rPr lang="zh-CN" altLang="en-US" dirty="0"/>
              <a:t>的缩写，表示</a:t>
            </a:r>
            <a:r>
              <a:rPr lang="zh-CN" altLang="en-US" dirty="0">
                <a:solidFill>
                  <a:srgbClr val="92D050"/>
                </a:solidFill>
              </a:rPr>
              <a:t>元数据检查操作，可用于元数据的修复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MSCK partition</a:t>
            </a:r>
            <a:r>
              <a:rPr lang="zh-CN" altLang="en-US" dirty="0"/>
              <a:t>背景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3868521"/>
            <a:ext cx="7926831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、修复分区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MSCK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REPAIR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ADD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SYNC PARTITIONS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3105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MSCK</a:t>
            </a:r>
            <a:r>
              <a:rPr lang="zh-CN" altLang="zh-CN" dirty="0">
                <a:solidFill>
                  <a:srgbClr val="92D050"/>
                </a:solidFill>
              </a:rPr>
              <a:t>默认</a:t>
            </a:r>
            <a:r>
              <a:rPr lang="zh-CN" altLang="en-US" dirty="0">
                <a:solidFill>
                  <a:srgbClr val="92D050"/>
                </a:solidFill>
              </a:rPr>
              <a:t>行为</a:t>
            </a:r>
            <a:r>
              <a:rPr lang="en-US" altLang="zh-CN" dirty="0">
                <a:solidFill>
                  <a:srgbClr val="92D050"/>
                </a:solidFill>
              </a:rPr>
              <a:t>ADD PARTITIONS</a:t>
            </a:r>
            <a:r>
              <a:rPr lang="zh-CN" altLang="en-US" dirty="0"/>
              <a:t>，</a:t>
            </a:r>
            <a:r>
              <a:rPr lang="zh-CN" altLang="zh-CN" dirty="0"/>
              <a:t>使用此选项，它将把</a:t>
            </a:r>
            <a:r>
              <a:rPr lang="en-US" altLang="zh-CN" dirty="0"/>
              <a:t>HDFS</a:t>
            </a:r>
            <a:r>
              <a:rPr lang="zh-CN" altLang="zh-CN" dirty="0"/>
              <a:t>上存在但元存储中不存在的所有分区添加到</a:t>
            </a:r>
            <a:r>
              <a:rPr lang="en-US" altLang="zh-CN" dirty="0"/>
              <a:t>metastore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DROP PARTITIONS</a:t>
            </a:r>
            <a:r>
              <a:rPr lang="zh-CN" altLang="zh-CN" dirty="0"/>
              <a:t>选项将从已经从</a:t>
            </a:r>
            <a:r>
              <a:rPr lang="en-US" altLang="zh-CN" dirty="0"/>
              <a:t>HDFS</a:t>
            </a:r>
            <a:r>
              <a:rPr lang="zh-CN" altLang="zh-CN" dirty="0"/>
              <a:t>中删除的</a:t>
            </a:r>
            <a:r>
              <a:rPr lang="en-US" altLang="zh-CN" dirty="0"/>
              <a:t>metastore</a:t>
            </a:r>
            <a:r>
              <a:rPr lang="zh-CN" altLang="zh-CN" dirty="0"/>
              <a:t>中删除分区信息。</a:t>
            </a:r>
            <a:endParaRPr lang="en-US" altLang="zh-CN" dirty="0"/>
          </a:p>
          <a:p>
            <a:r>
              <a:rPr lang="en-US" altLang="zh-CN" dirty="0"/>
              <a:t>SYNC PARTITIONS</a:t>
            </a:r>
            <a:r>
              <a:rPr lang="zh-CN" altLang="zh-CN" dirty="0"/>
              <a:t>选项等效于调用</a:t>
            </a:r>
            <a:r>
              <a:rPr lang="en-US" altLang="zh-CN" dirty="0"/>
              <a:t>ADD</a:t>
            </a:r>
            <a:r>
              <a:rPr lang="zh-CN" altLang="zh-CN" dirty="0"/>
              <a:t>和</a:t>
            </a:r>
            <a:r>
              <a:rPr lang="en-US" altLang="zh-CN" dirty="0"/>
              <a:t>DROP PARTITIONS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如果存在大量未跟踪的分区，则可以批量运行</a:t>
            </a:r>
            <a:r>
              <a:rPr lang="en-US" altLang="zh-CN" dirty="0"/>
              <a:t>MSCK REPAIR TABLE</a:t>
            </a:r>
            <a:r>
              <a:rPr lang="zh-CN" altLang="zh-CN" dirty="0"/>
              <a:t>，以避免</a:t>
            </a:r>
            <a:r>
              <a:rPr lang="en-US" altLang="zh-CN" dirty="0"/>
              <a:t>OOME</a:t>
            </a:r>
            <a:r>
              <a:rPr lang="zh-CN" altLang="zh-CN" dirty="0"/>
              <a:t>（内存不足错误）。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MSCK partition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3885612"/>
            <a:ext cx="7926831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、修复分区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MSCK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REPAIR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 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ADD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SYNC PARTITIONS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027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</a:t>
            </a:r>
            <a:r>
              <a:rPr lang="zh-CN" altLang="en-US" dirty="0"/>
              <a:t>（分区）</a:t>
            </a:r>
            <a:r>
              <a:rPr lang="en-US" altLang="zh-CN" dirty="0"/>
              <a:t>DDL</a:t>
            </a:r>
            <a:r>
              <a:rPr lang="zh-CN" altLang="en-US" dirty="0"/>
              <a:t>操作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 MSCK </a:t>
            </a:r>
            <a:r>
              <a:rPr lang="zh-CN" altLang="en-US" dirty="0"/>
              <a:t>修复</a:t>
            </a:r>
            <a:r>
              <a:rPr lang="en-US" altLang="zh-CN" dirty="0"/>
              <a:t>partition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创建一张分区表，直接使用</a:t>
            </a:r>
            <a:r>
              <a:rPr lang="en-US" altLang="zh-CN" dirty="0"/>
              <a:t>HDFS</a:t>
            </a:r>
            <a:r>
              <a:rPr lang="zh-CN" altLang="en-US" dirty="0"/>
              <a:t>命令在表文件夹下创建分区文件夹并上传数据，此时在</a:t>
            </a:r>
            <a:r>
              <a:rPr lang="en-US" altLang="zh-CN" dirty="0"/>
              <a:t>Hive</a:t>
            </a:r>
            <a:r>
              <a:rPr lang="zh-CN" altLang="en-US" dirty="0"/>
              <a:t>中查询是无法显示表数据的，因为</a:t>
            </a:r>
            <a:r>
              <a:rPr lang="en-US" altLang="zh-CN" dirty="0"/>
              <a:t>metastore</a:t>
            </a:r>
            <a:r>
              <a:rPr lang="zh-CN" altLang="en-US" dirty="0"/>
              <a:t>中没有记录，使用</a:t>
            </a:r>
            <a:r>
              <a:rPr lang="en-US" altLang="zh-CN" b="1" dirty="0">
                <a:solidFill>
                  <a:srgbClr val="92D050"/>
                </a:solidFill>
              </a:rPr>
              <a:t>MSCK ADD PARTITIONS</a:t>
            </a:r>
            <a:r>
              <a:rPr lang="zh-CN" altLang="en-US" dirty="0"/>
              <a:t>进行修复。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针对分区表，直接使用</a:t>
            </a:r>
            <a:r>
              <a:rPr lang="en-US" altLang="zh-CN" dirty="0"/>
              <a:t>HDFS</a:t>
            </a:r>
            <a:r>
              <a:rPr lang="zh-CN" altLang="en-US" dirty="0"/>
              <a:t>命令删除分区文件夹，此时在</a:t>
            </a:r>
            <a:r>
              <a:rPr lang="en-US" altLang="zh-CN" dirty="0"/>
              <a:t>Hive</a:t>
            </a:r>
            <a:r>
              <a:rPr lang="zh-CN" altLang="en-US" dirty="0"/>
              <a:t>中查询显示分区还在，因为</a:t>
            </a:r>
            <a:r>
              <a:rPr lang="en-US" altLang="zh-CN" dirty="0"/>
              <a:t>metastore</a:t>
            </a:r>
            <a:r>
              <a:rPr lang="zh-CN" altLang="en-US" dirty="0"/>
              <a:t>中还没有被删除，使用</a:t>
            </a:r>
            <a:r>
              <a:rPr lang="en-US" altLang="zh-CN" b="1" dirty="0">
                <a:solidFill>
                  <a:srgbClr val="92D050"/>
                </a:solidFill>
              </a:rPr>
              <a:t>MSCK DROP PARTITIONS</a:t>
            </a:r>
            <a:r>
              <a:rPr lang="zh-CN" altLang="en-US" dirty="0"/>
              <a:t>进行修复。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81951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MSCK </a:t>
            </a:r>
            <a:r>
              <a:rPr lang="zh-CN" altLang="en-US" dirty="0"/>
              <a:t>修复</a:t>
            </a:r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MSCK ADD PARTITIONS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1419919"/>
            <a:ext cx="7926831" cy="526297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：创建分区表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t_all_hero_part_msck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defense_max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attack_range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role_assist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linux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上，使用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命令创建分区文件夹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-mkdir -p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/warehouse/itheima.db/t_all_hero_part_msck/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=sheshou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-mkdir -p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/warehouse/itheima.db/t_all_hero_part_msck/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=tanke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：把数据文件上传到对应的分区文件夹下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-put archer.txt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/warehouse/itheima.db/t_all_hero_part_msck/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=sheshou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-put tank.txt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/warehouse/itheima.db/t_all_hero_part_msck/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=tanke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：查询表 可以发现没有数据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t_all_hero_part_msck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MSCK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命令进行修复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--add partitions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可以不写 因为默认就是增加分区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MSCK repair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t_all_hero_part_msck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add partitions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3401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MSCK </a:t>
            </a:r>
            <a:r>
              <a:rPr lang="zh-CN" altLang="en-US" dirty="0"/>
              <a:t>修复</a:t>
            </a:r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MSCK DROP PARTITIONS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2667694"/>
            <a:ext cx="7926831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：直接使用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命令删除分区表的某一个分区文件夹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hadoop fs -rm -r 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hive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/warehouse/itheima.db/t_all_hero_part_msck/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=sheshou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：查询发现还有分区信息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因为元数据信息没有删除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partitions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t_all_hero_part_msck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--Step3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MSCK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命令进行修复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MSCK repair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t_all_hero_part_msck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partitions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151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Show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22215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r>
              <a:rPr lang="zh-CN" altLang="en-US" dirty="0"/>
              <a:t>相关的语句提供了一种查询</a:t>
            </a:r>
            <a:r>
              <a:rPr lang="en-US" altLang="zh-CN" dirty="0"/>
              <a:t>Hive metastore</a:t>
            </a:r>
            <a:r>
              <a:rPr lang="zh-CN" altLang="en-US" dirty="0"/>
              <a:t>的方法。可以帮助用户查询相关信息。</a:t>
            </a:r>
            <a:endParaRPr lang="en-US" altLang="zh-CN" dirty="0"/>
          </a:p>
          <a:p>
            <a:r>
              <a:rPr lang="zh-CN" altLang="en-US" dirty="0"/>
              <a:t>比如我们最常使用的查询当前数据库下有哪些表 </a:t>
            </a:r>
            <a:r>
              <a:rPr lang="en-US" altLang="zh-CN" dirty="0"/>
              <a:t>show tables.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Show</a:t>
            </a:r>
            <a:r>
              <a:rPr lang="zh-CN" altLang="en-US" dirty="0"/>
              <a:t>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整体概述</a:t>
            </a:r>
          </a:p>
        </p:txBody>
      </p:sp>
    </p:spTree>
    <p:extLst>
      <p:ext uri="{BB962C8B-B14F-4D97-AF65-F5344CB8AC3E}">
        <p14:creationId xmlns:p14="http://schemas.microsoft.com/office/powerpoint/2010/main" val="118243382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Show</a:t>
            </a:r>
            <a:r>
              <a:rPr lang="zh-CN" altLang="en-US" dirty="0"/>
              <a:t>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常用语句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1533652"/>
            <a:ext cx="7926831" cy="458587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、显示所有数据库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SCHEMAS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DATABASES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的用法 功能一样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databases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schemas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--2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、显示当前数据库所有表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物化视图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database_name];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指定某个数据库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--3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、显示当前数据库下所有视图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Views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VIEWS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'test_*'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show all views that start with "test_"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VIEWS 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test1;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 show views from database test1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VIEWS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database_name];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--4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、显示当前数据库下所有物化视图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MATERIALIZED VIEWS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database_name];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、显示表分区信息，分区按字母顺序列出，不是分区表执行该语句会报错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partitions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--6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分区的扩展信息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 EXTENDED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database_name]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LIKE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 extended like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student;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 SQL</a:t>
            </a:r>
            <a:r>
              <a:rPr lang="zh-CN" altLang="en-US" dirty="0"/>
              <a:t>（</a:t>
            </a:r>
            <a:r>
              <a:rPr lang="en-US" altLang="zh-CN" dirty="0"/>
              <a:t>HQL</a:t>
            </a:r>
            <a:r>
              <a:rPr lang="zh-CN" altLang="en-US" dirty="0"/>
              <a:t>）与标准</a:t>
            </a:r>
            <a:r>
              <a:rPr lang="en-US" altLang="zh-CN" dirty="0"/>
              <a:t>SQL</a:t>
            </a:r>
            <a:r>
              <a:rPr lang="zh-CN" altLang="en-US" dirty="0"/>
              <a:t>的语法大同小异，基本相通，注意差异即可；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Hive</a:t>
            </a:r>
            <a:r>
              <a:rPr lang="zh-CN" altLang="en-US" dirty="0"/>
              <a:t>的设计、使用特点，</a:t>
            </a:r>
            <a:r>
              <a:rPr lang="en-US" altLang="zh-CN" b="1" dirty="0">
                <a:solidFill>
                  <a:srgbClr val="FF0000"/>
                </a:solidFill>
              </a:rPr>
              <a:t>HQL</a:t>
            </a:r>
            <a:r>
              <a:rPr lang="zh-CN" altLang="en-US" b="1" dirty="0">
                <a:solidFill>
                  <a:srgbClr val="FF0000"/>
                </a:solidFill>
              </a:rPr>
              <a:t>中</a:t>
            </a:r>
            <a:r>
              <a:rPr lang="en-US" altLang="zh-CN" b="1" dirty="0">
                <a:solidFill>
                  <a:srgbClr val="FF0000"/>
                </a:solidFill>
              </a:rPr>
              <a:t>create</a:t>
            </a:r>
            <a:r>
              <a:rPr lang="zh-CN" altLang="en-US" b="1" dirty="0">
                <a:solidFill>
                  <a:srgbClr val="FF0000"/>
                </a:solidFill>
              </a:rPr>
              <a:t>语法（尤其</a:t>
            </a:r>
            <a:r>
              <a:rPr lang="en-US" altLang="zh-CN" b="1" dirty="0">
                <a:solidFill>
                  <a:srgbClr val="FF0000"/>
                </a:solidFill>
              </a:rPr>
              <a:t>create table</a:t>
            </a:r>
            <a:r>
              <a:rPr lang="zh-CN" altLang="en-US" b="1" dirty="0">
                <a:solidFill>
                  <a:srgbClr val="FF0000"/>
                </a:solidFill>
              </a:rPr>
              <a:t>）将是学习掌握</a:t>
            </a:r>
            <a:r>
              <a:rPr lang="en-US" altLang="zh-CN" b="1" dirty="0">
                <a:solidFill>
                  <a:srgbClr val="FF0000"/>
                </a:solidFill>
              </a:rPr>
              <a:t>Hive DDL</a:t>
            </a:r>
            <a:r>
              <a:rPr lang="zh-CN" altLang="en-US" b="1" dirty="0">
                <a:solidFill>
                  <a:srgbClr val="FF0000"/>
                </a:solidFill>
              </a:rPr>
              <a:t>语法的重中之重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建表是否成功直接影响数据文件是否映射成功，进而影响后续是否可以基于</a:t>
            </a:r>
            <a:r>
              <a:rPr lang="en-US" altLang="zh-CN" dirty="0"/>
              <a:t>SQL</a:t>
            </a:r>
            <a:r>
              <a:rPr lang="zh-CN" altLang="en-US" dirty="0"/>
              <a:t>分析数据。通俗点说，没有表，表没有数据，你用</a:t>
            </a:r>
            <a:r>
              <a:rPr lang="en-US" altLang="zh-CN" dirty="0"/>
              <a:t>Hive</a:t>
            </a:r>
            <a:r>
              <a:rPr lang="zh-CN" altLang="en-US" dirty="0"/>
              <a:t>分析什么呢？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选择正确的方向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往往比盲目努力重要。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数据定义语言（</a:t>
            </a:r>
            <a:r>
              <a:rPr lang="en-US" altLang="zh-CN" dirty="0"/>
              <a:t>DDL</a:t>
            </a:r>
            <a:r>
              <a:rPr lang="zh-CN" altLang="en-US" dirty="0"/>
              <a:t>）概述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中</a:t>
            </a:r>
            <a:r>
              <a:rPr lang="en-US" altLang="zh-CN" dirty="0"/>
              <a:t>DDL</a:t>
            </a:r>
            <a:r>
              <a:rPr lang="zh-CN" altLang="en-US" dirty="0"/>
              <a:t>语法的使用</a:t>
            </a:r>
          </a:p>
        </p:txBody>
      </p:sp>
    </p:spTree>
    <p:extLst>
      <p:ext uri="{BB962C8B-B14F-4D97-AF65-F5344CB8AC3E}">
        <p14:creationId xmlns:p14="http://schemas.microsoft.com/office/powerpoint/2010/main" val="38792160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Show</a:t>
            </a:r>
            <a:r>
              <a:rPr lang="zh-CN" altLang="en-US" dirty="0"/>
              <a:t>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常用语句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22263" y="1447125"/>
            <a:ext cx="7926831" cy="458587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--7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、显示表的属性信息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TBLPROPERTIES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tblproperties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--8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、显示表、视图的创建语句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CREATE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([db_name.]table_name|view_name);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--9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、显示表中的所有列，包括分区列。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COLUMNS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table_name [(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|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db_name];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columns  in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、显示当前支持的所有自定义和内置的函数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functions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--11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Describe desc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查看表信息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 extended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查看表信息（格式化美观）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 formatted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查看数据库相关信息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describe database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database_name;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3944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数据定义语言（</a:t>
            </a:r>
            <a:r>
              <a:rPr lang="en-US" altLang="zh-CN" dirty="0"/>
              <a:t>DDL</a:t>
            </a:r>
            <a:r>
              <a:rPr lang="zh-CN" altLang="en-US" dirty="0"/>
              <a:t>）概述</a:t>
            </a:r>
          </a:p>
          <a:p>
            <a:r>
              <a:rPr lang="en-US" altLang="zh-CN" dirty="0"/>
              <a:t>Hive SQL DDL</a:t>
            </a:r>
            <a:r>
              <a:rPr lang="zh-CN" altLang="en-US" dirty="0"/>
              <a:t>建表基础语法</a:t>
            </a:r>
          </a:p>
          <a:p>
            <a:r>
              <a:rPr lang="en-US" altLang="zh-CN" dirty="0"/>
              <a:t>Hive SQL DDL</a:t>
            </a:r>
            <a:r>
              <a:rPr lang="zh-CN" altLang="en-US" dirty="0"/>
              <a:t>建表高阶语法</a:t>
            </a:r>
          </a:p>
          <a:p>
            <a:r>
              <a:rPr lang="en-US" altLang="zh-CN" dirty="0"/>
              <a:t>Hive SQL DDL</a:t>
            </a:r>
            <a:r>
              <a:rPr lang="zh-CN" altLang="en-US" dirty="0"/>
              <a:t>其他语法</a:t>
            </a:r>
          </a:p>
          <a:p>
            <a:r>
              <a:rPr lang="en-US" altLang="zh-CN" dirty="0"/>
              <a:t>Hive Show</a:t>
            </a:r>
            <a:r>
              <a:rPr lang="zh-CN" altLang="en-US" dirty="0"/>
              <a:t>语法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Hive SQL</a:t>
            </a:r>
            <a:r>
              <a:rPr kumimoji="1" lang="zh-CN" altLang="en-US" b="0" dirty="0"/>
              <a:t>数据定义语言（</a:t>
            </a:r>
            <a:r>
              <a:rPr kumimoji="1" lang="en-US" altLang="zh-CN" b="0" dirty="0"/>
              <a:t>DDL</a:t>
            </a:r>
            <a:r>
              <a:rPr kumimoji="1" lang="zh-CN" altLang="en-US" b="0" dirty="0"/>
              <a:t>）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SQL</a:t>
            </a:r>
            <a:r>
              <a:rPr lang="zh-CN" altLang="en-US" dirty="0"/>
              <a:t>中</a:t>
            </a:r>
            <a:r>
              <a:rPr lang="en-US" altLang="zh-CN" dirty="0"/>
              <a:t>DDL</a:t>
            </a:r>
            <a:r>
              <a:rPr lang="zh-CN" altLang="en-US" dirty="0"/>
              <a:t>语法的定位与功能</a:t>
            </a:r>
          </a:p>
          <a:p>
            <a:r>
              <a:rPr lang="zh-CN" altLang="en-US" dirty="0"/>
              <a:t>重点掌握</a:t>
            </a:r>
            <a:r>
              <a:rPr lang="en-US" altLang="zh-CN" dirty="0"/>
              <a:t>Hive</a:t>
            </a:r>
            <a:r>
              <a:rPr lang="zh-CN" altLang="en-US" dirty="0"/>
              <a:t>建表语句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数据类型、读写文件机制、数据存储路径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内外部、分区、分桶表</a:t>
            </a:r>
          </a:p>
          <a:p>
            <a:r>
              <a:rPr lang="zh-CN" altLang="en-US" dirty="0"/>
              <a:t>理解</a:t>
            </a:r>
            <a:r>
              <a:rPr lang="en-US" altLang="zh-CN" dirty="0"/>
              <a:t>Hive</a:t>
            </a:r>
            <a:r>
              <a:rPr lang="zh-CN" altLang="en-US" dirty="0"/>
              <a:t>事务表、视图、物化视图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Hive DDL</a:t>
            </a:r>
            <a:r>
              <a:rPr lang="zh-CN" altLang="en-US" dirty="0"/>
              <a:t>其他语法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常用</a:t>
            </a:r>
            <a:r>
              <a:rPr lang="en-US" altLang="zh-CN" dirty="0"/>
              <a:t>show</a:t>
            </a:r>
            <a:r>
              <a:rPr lang="zh-CN" altLang="en-US" dirty="0"/>
              <a:t>语法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Hive SQL</a:t>
            </a:r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数据定义语言（</a:t>
            </a:r>
            <a:r>
              <a:rPr lang="en-US" altLang="zh-CN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DDL</a:t>
            </a:r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）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SQL DDL</a:t>
            </a:r>
            <a:r>
              <a:rPr lang="zh-CN" altLang="en-US" dirty="0">
                <a:solidFill>
                  <a:schemeClr val="tx1"/>
                </a:solidFill>
              </a:rPr>
              <a:t>建表基础语法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4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zh-CN" altLang="en-US" dirty="0">
                <a:solidFill>
                  <a:srgbClr val="FF0000"/>
                </a:solidFill>
              </a:rPr>
              <a:t>建表完整语法树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数据类型详解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读写文件机制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数据存储路径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王者荣耀数据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建表映射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1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SQL DDL</a:t>
            </a:r>
            <a:r>
              <a:rPr lang="zh-CN" altLang="en-US" dirty="0"/>
              <a:t>建表语法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完整语法树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7148" y="1982625"/>
            <a:ext cx="1070386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0C0"/>
                </a:solidFill>
              </a:rPr>
              <a:t>  CREATE</a:t>
            </a:r>
            <a:r>
              <a:rPr lang="en-US" altLang="zh-CN" sz="1600" dirty="0"/>
              <a:t> [TEMPORARY] [EXTERNAL] </a:t>
            </a:r>
            <a:r>
              <a:rPr lang="en-US" altLang="zh-CN" sz="1600" b="1" dirty="0">
                <a:solidFill>
                  <a:srgbClr val="0070C0"/>
                </a:solidFill>
              </a:rPr>
              <a:t>TABLE</a:t>
            </a:r>
            <a:r>
              <a:rPr lang="en-US" altLang="zh-CN" sz="1600" dirty="0"/>
              <a:t> [IF NOT EXISTS] [db_name.]</a:t>
            </a:r>
            <a:r>
              <a:rPr lang="en-US" altLang="zh-CN" sz="1600" b="1" dirty="0">
                <a:solidFill>
                  <a:srgbClr val="00B050"/>
                </a:solidFill>
              </a:rPr>
              <a:t>table_name</a:t>
            </a:r>
            <a:br>
              <a:rPr lang="en-US" altLang="zh-CN" sz="1600" dirty="0"/>
            </a:br>
            <a:r>
              <a:rPr lang="en-US" altLang="zh-CN" sz="1600" dirty="0"/>
              <a:t>  [(col_name data_type [COMMENT col_comment], ... ]</a:t>
            </a:r>
            <a:br>
              <a:rPr lang="en-US" altLang="zh-CN" sz="1600" dirty="0"/>
            </a:br>
            <a:r>
              <a:rPr lang="en-US" altLang="zh-CN" sz="1600" dirty="0"/>
              <a:t>  [COMMENT table_comment]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PARTITIONED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data_type [COMMENT col_comment], 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CLUSTERED BY </a:t>
            </a:r>
            <a:r>
              <a:rPr lang="en-US" altLang="zh-CN" sz="1600" dirty="0"/>
              <a:t>(col_name, col_name, ...) [</a:t>
            </a:r>
            <a:r>
              <a:rPr lang="en-US" altLang="zh-CN" sz="1600" b="1" dirty="0">
                <a:solidFill>
                  <a:srgbClr val="0070C0"/>
                </a:solidFill>
              </a:rPr>
              <a:t>SORTED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[ASC|DESC], ...)] </a:t>
            </a:r>
            <a:r>
              <a:rPr lang="en-US" altLang="zh-CN" sz="1600" b="1" dirty="0">
                <a:solidFill>
                  <a:srgbClr val="0070C0"/>
                </a:solidFill>
              </a:rPr>
              <a:t>INTO</a:t>
            </a:r>
            <a:r>
              <a:rPr lang="en-US" altLang="zh-CN" sz="1600" dirty="0"/>
              <a:t> num_buckets </a:t>
            </a:r>
            <a:r>
              <a:rPr lang="en-US" altLang="zh-CN" sz="1600" b="1" dirty="0">
                <a:solidFill>
                  <a:srgbClr val="0070C0"/>
                </a:solidFill>
              </a:rPr>
              <a:t>BUCKETS</a:t>
            </a:r>
            <a:r>
              <a:rPr lang="en-US" altLang="zh-CN" sz="1600" dirty="0"/>
              <a:t>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ROW FORMAT DELIMITED|SERDE</a:t>
            </a:r>
            <a:r>
              <a:rPr lang="en-US" altLang="zh-CN" sz="1600" dirty="0"/>
              <a:t> serde_name WITH SERDEPROPERTIES (property_name=property_value,...)]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STORED</a:t>
            </a:r>
            <a:r>
              <a:rPr lang="en-US" altLang="zh-CN" sz="1600" dirty="0"/>
              <a:t> AS file_format]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LOCATION</a:t>
            </a:r>
            <a:r>
              <a:rPr lang="en-US" altLang="zh-CN" sz="1600" dirty="0"/>
              <a:t> hdfs_path]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TBLPROPERTIES</a:t>
            </a:r>
            <a:r>
              <a:rPr lang="en-US" altLang="zh-CN" sz="1600" dirty="0"/>
              <a:t> (property_name=property_value, ...)];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42167" y="1263360"/>
            <a:ext cx="3745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HIVE DDL CREATE TABLE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0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数据定义语言（</a:t>
            </a:r>
            <a:r>
              <a:rPr lang="en-US" altLang="zh-CN" dirty="0">
                <a:solidFill>
                  <a:schemeClr val="tx1"/>
                </a:solidFill>
              </a:rPr>
              <a:t>DDL</a:t>
            </a:r>
            <a:r>
              <a:rPr lang="zh-CN" altLang="en-US" dirty="0">
                <a:solidFill>
                  <a:schemeClr val="tx1"/>
                </a:solidFill>
              </a:rPr>
              <a:t>）概述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SQL DDL</a:t>
            </a:r>
            <a:r>
              <a:rPr lang="zh-CN" altLang="en-US" dirty="0">
                <a:solidFill>
                  <a:schemeClr val="tx1"/>
                </a:solidFill>
              </a:rPr>
              <a:t>建表基础语法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SQL DDL</a:t>
            </a:r>
            <a:r>
              <a:rPr lang="zh-CN" altLang="en-US" dirty="0">
                <a:solidFill>
                  <a:schemeClr val="tx1"/>
                </a:solidFill>
              </a:rPr>
              <a:t>建表高阶语法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SQL DDL</a:t>
            </a:r>
            <a:r>
              <a:rPr lang="zh-CN" altLang="en-US" dirty="0">
                <a:solidFill>
                  <a:schemeClr val="tx1"/>
                </a:solidFill>
              </a:rPr>
              <a:t>其他语法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Show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</a:rPr>
              <a:t>蓝色字体</a:t>
            </a:r>
            <a:r>
              <a:rPr lang="zh-CN" altLang="en-US" dirty="0"/>
              <a:t>是建表语法的关键字，用于指定某些功能。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[ ]</a:t>
            </a:r>
            <a:r>
              <a:rPr lang="zh-CN" altLang="en-US" dirty="0"/>
              <a:t>中括号的语法表示可选。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|</a:t>
            </a:r>
            <a:r>
              <a:rPr lang="zh-CN" altLang="en-US" dirty="0"/>
              <a:t>表示使用的时候，左右语法二选一。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建表语句中的语法顺序要和语法树中顺序保持一致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SQL DDL</a:t>
            </a:r>
            <a:r>
              <a:rPr lang="zh-CN" altLang="en-US" dirty="0"/>
              <a:t>建表语法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43" y="4230168"/>
            <a:ext cx="6591871" cy="2174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443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建表完整语法树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zh-CN" altLang="en-US" dirty="0">
                <a:solidFill>
                  <a:srgbClr val="FF0000"/>
                </a:solidFill>
              </a:rPr>
              <a:t>数据类型详解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读写文件机制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数据存储路径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王者荣耀数据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建表映射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7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数据类型指的是表中列的字段类型；</a:t>
            </a:r>
            <a:endParaRPr lang="en-US" altLang="zh-CN" dirty="0"/>
          </a:p>
          <a:p>
            <a:r>
              <a:rPr lang="zh-CN" altLang="en-US" dirty="0"/>
              <a:t>整体分为两类：</a:t>
            </a:r>
            <a:r>
              <a:rPr lang="zh-CN" altLang="en-US" dirty="0">
                <a:solidFill>
                  <a:srgbClr val="FF0000"/>
                </a:solidFill>
              </a:rPr>
              <a:t>原生数据类型</a:t>
            </a:r>
            <a:r>
              <a:rPr lang="zh-CN" altLang="en-US" dirty="0"/>
              <a:t>（</a:t>
            </a:r>
            <a:r>
              <a:rPr lang="en-US" altLang="zh-CN" dirty="0"/>
              <a:t>primitive data type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FF0000"/>
                </a:solidFill>
              </a:rPr>
              <a:t>复杂数据类型</a:t>
            </a:r>
            <a:r>
              <a:rPr lang="zh-CN" altLang="en-US" dirty="0"/>
              <a:t>（</a:t>
            </a:r>
            <a:r>
              <a:rPr lang="en-US" altLang="zh-CN" dirty="0"/>
              <a:t>complex data type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原生数据类型包括：数值类型、时间日期类型、字符串类型、杂项数据类型；</a:t>
            </a:r>
          </a:p>
          <a:p>
            <a:pPr marL="0" indent="0">
              <a:buNone/>
            </a:pPr>
            <a:r>
              <a:rPr lang="zh-CN" altLang="en-US" dirty="0"/>
              <a:t>复杂数据类型包括：</a:t>
            </a:r>
            <a:r>
              <a:rPr lang="en-US" altLang="zh-CN" dirty="0"/>
              <a:t>array</a:t>
            </a:r>
            <a:r>
              <a:rPr lang="zh-CN" altLang="en-US" dirty="0"/>
              <a:t>数组、</a:t>
            </a:r>
            <a:r>
              <a:rPr lang="en-US" altLang="zh-CN" dirty="0"/>
              <a:t>map</a:t>
            </a:r>
            <a:r>
              <a:rPr lang="zh-CN" altLang="en-US" dirty="0"/>
              <a:t>映射、</a:t>
            </a:r>
            <a:r>
              <a:rPr lang="en-US" altLang="zh-CN" dirty="0"/>
              <a:t>struct</a:t>
            </a:r>
            <a:r>
              <a:rPr lang="zh-CN" altLang="en-US" dirty="0"/>
              <a:t>结构、</a:t>
            </a:r>
            <a:r>
              <a:rPr lang="en-US" altLang="zh-CN" dirty="0"/>
              <a:t>union</a:t>
            </a:r>
            <a:r>
              <a:rPr lang="zh-CN" altLang="en-US" dirty="0"/>
              <a:t>联合体。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数据类型详解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整体概述</a:t>
            </a:r>
          </a:p>
        </p:txBody>
      </p:sp>
      <p:pic>
        <p:nvPicPr>
          <p:cNvPr id="1026" name="Picture 2" descr="Apache Hive Data Types - Beyond Cor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3499793"/>
            <a:ext cx="6152319" cy="308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9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数据类型详解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原生数据类型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26841852"/>
              </p:ext>
            </p:extLst>
          </p:nvPr>
        </p:nvGraphicFramePr>
        <p:xfrm>
          <a:off x="1996636" y="2232140"/>
          <a:ext cx="3872248" cy="198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4160665" y="1935835"/>
            <a:ext cx="3850028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Hive Primitive Data Type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0751" y="3013655"/>
            <a:ext cx="159607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Numeric Types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9735" y="3013655"/>
            <a:ext cx="180594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Date/Time Types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78585" y="3013655"/>
            <a:ext cx="13428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 Types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4294" y="3013655"/>
            <a:ext cx="2147511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Miscellaneous Types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90751" y="3811761"/>
            <a:ext cx="1536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Alibaba PuHuiTi B"/>
              </a:rPr>
              <a:t>TINYINT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Alibaba PuHuiTi B"/>
              </a:rPr>
              <a:t>SMALLINT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Alibaba PuHuiTi B"/>
              </a:rPr>
              <a:t>INT</a:t>
            </a:r>
            <a:r>
              <a:rPr lang="en-US" altLang="zh-CN" sz="1400" dirty="0">
                <a:latin typeface="+mn-ea"/>
                <a:ea typeface="Alibaba PuHuiTi B"/>
              </a:rPr>
              <a:t>/INTEGER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Alibaba PuHuiTi B"/>
              </a:rPr>
              <a:t>BIGINT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Alibaba PuHuiTi B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Alibaba PuHuiTi B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Alibaba PuHuiTi B"/>
              </a:rPr>
              <a:t>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Alibaba PuHuiTi B"/>
              </a:rPr>
              <a:t>NUMERIC</a:t>
            </a:r>
            <a:endParaRPr lang="zh-CN" altLang="en-US" sz="1400" dirty="0">
              <a:latin typeface="+mn-ea"/>
              <a:ea typeface="Alibaba PuHuiTi B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091340" y="3382987"/>
            <a:ext cx="167611" cy="49316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76061" y="3856837"/>
            <a:ext cx="1358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INTERVAL 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78585" y="3876156"/>
            <a:ext cx="1168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CHAR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10693" y="3953429"/>
            <a:ext cx="173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BINARY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954079" y="3382987"/>
            <a:ext cx="191240" cy="49316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6781783" y="3389800"/>
            <a:ext cx="222107" cy="49316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8500467" y="3382986"/>
            <a:ext cx="231820" cy="49316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5400000">
            <a:off x="5811786" y="102438"/>
            <a:ext cx="547786" cy="5261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319385" y="2732948"/>
            <a:ext cx="0" cy="2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2" idx="0"/>
          </p:cNvCxnSpPr>
          <p:nvPr/>
        </p:nvCxnSpPr>
        <p:spPr>
          <a:xfrm flipH="1">
            <a:off x="6949987" y="2732948"/>
            <a:ext cx="2942" cy="2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3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数据类型详解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复杂数据类型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2033942"/>
              </p:ext>
            </p:extLst>
          </p:nvPr>
        </p:nvGraphicFramePr>
        <p:xfrm>
          <a:off x="1666430" y="2406390"/>
          <a:ext cx="3872248" cy="198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3915033" y="2110085"/>
            <a:ext cx="368087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Hive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complex data type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7973" y="3187905"/>
            <a:ext cx="7012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array</a:t>
            </a:r>
            <a:endParaRPr lang="zh-CN" alt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7770" y="3187905"/>
            <a:ext cx="6094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map</a:t>
            </a:r>
            <a:endParaRPr lang="zh-CN" alt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0371" y="3187905"/>
            <a:ext cx="73513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struct</a:t>
            </a:r>
            <a:endParaRPr lang="zh-CN" alt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58648" y="3187905"/>
            <a:ext cx="7344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union</a:t>
            </a:r>
            <a:endParaRPr lang="zh-CN" alt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左大括号 13"/>
          <p:cNvSpPr/>
          <p:nvPr/>
        </p:nvSpPr>
        <p:spPr>
          <a:xfrm rot="5400000">
            <a:off x="5595880" y="162388"/>
            <a:ext cx="547786" cy="5489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989179" y="2907198"/>
            <a:ext cx="0" cy="2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2" idx="0"/>
          </p:cNvCxnSpPr>
          <p:nvPr/>
        </p:nvCxnSpPr>
        <p:spPr>
          <a:xfrm flipH="1">
            <a:off x="6757940" y="2907198"/>
            <a:ext cx="2944" cy="2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22729" y="3735799"/>
            <a:ext cx="1455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array</a:t>
            </a:r>
            <a:r>
              <a:rPr lang="en-US" altLang="zh-CN" sz="1400" dirty="0"/>
              <a:t>&lt;datatype&gt;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78041" y="4389289"/>
            <a:ext cx="411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key_type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value_type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416167" y="3735799"/>
            <a:ext cx="509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struct&lt;col_name : data_type ...&gt;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822532" y="4389289"/>
            <a:ext cx="303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UNIONTYPE&lt;data_type, data_type, ...&gt;</a:t>
            </a:r>
          </a:p>
          <a:p>
            <a:r>
              <a:rPr lang="en-US" altLang="zh-CN" sz="1400" dirty="0"/>
              <a:t>Hive</a:t>
            </a:r>
            <a:r>
              <a:rPr lang="zh-CN" altLang="en-US" sz="1400" dirty="0"/>
              <a:t>支持的还不是很完整</a:t>
            </a:r>
          </a:p>
        </p:txBody>
      </p:sp>
    </p:spTree>
    <p:extLst>
      <p:ext uri="{BB962C8B-B14F-4D97-AF65-F5344CB8AC3E}">
        <p14:creationId xmlns:p14="http://schemas.microsoft.com/office/powerpoint/2010/main" val="329558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zh-CN" dirty="0"/>
              <a:t>Hive SQL</a:t>
            </a:r>
            <a:r>
              <a:rPr lang="zh-CN" altLang="en-US" dirty="0"/>
              <a:t>中，数据类型</a:t>
            </a:r>
            <a:r>
              <a:rPr lang="zh-CN" altLang="zh-CN" dirty="0"/>
              <a:t>英文字母</a:t>
            </a:r>
            <a:r>
              <a:rPr lang="zh-CN" altLang="zh-CN" dirty="0">
                <a:solidFill>
                  <a:srgbClr val="92D050"/>
                </a:solidFill>
              </a:rPr>
              <a:t>大小写不敏感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除</a:t>
            </a:r>
            <a:r>
              <a:rPr lang="en-US" altLang="zh-CN" dirty="0"/>
              <a:t>SQL</a:t>
            </a:r>
            <a:r>
              <a:rPr lang="zh-CN" altLang="zh-CN" dirty="0"/>
              <a:t>数据类型外，还</a:t>
            </a:r>
            <a:r>
              <a:rPr lang="zh-CN" altLang="zh-CN" dirty="0">
                <a:solidFill>
                  <a:srgbClr val="92D050"/>
                </a:solidFill>
              </a:rPr>
              <a:t>支持</a:t>
            </a:r>
            <a:r>
              <a:rPr lang="en-US" altLang="zh-CN" dirty="0">
                <a:solidFill>
                  <a:srgbClr val="92D050"/>
                </a:solidFill>
              </a:rPr>
              <a:t>Java</a:t>
            </a:r>
            <a:r>
              <a:rPr lang="zh-CN" altLang="zh-CN" dirty="0">
                <a:solidFill>
                  <a:srgbClr val="92D050"/>
                </a:solidFill>
              </a:rPr>
              <a:t>数据类型</a:t>
            </a:r>
            <a:r>
              <a:rPr lang="zh-CN" altLang="zh-CN" dirty="0"/>
              <a:t>，比如</a:t>
            </a:r>
            <a:r>
              <a:rPr lang="zh-CN" altLang="en-US" dirty="0"/>
              <a:t>字符串</a:t>
            </a:r>
            <a:r>
              <a:rPr lang="en-US" altLang="zh-CN" dirty="0"/>
              <a:t>string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复杂数据类型的使用通常需要</a:t>
            </a:r>
            <a:r>
              <a:rPr lang="zh-CN" altLang="zh-CN" dirty="0">
                <a:solidFill>
                  <a:srgbClr val="92D050"/>
                </a:solidFill>
              </a:rPr>
              <a:t>和分隔符指定语法配合</a:t>
            </a:r>
            <a:r>
              <a:rPr lang="zh-CN" altLang="zh-CN" dirty="0"/>
              <a:t>使用</a:t>
            </a:r>
            <a:r>
              <a:rPr lang="zh-CN" altLang="en-US" dirty="0"/>
              <a:t>；</a:t>
            </a:r>
            <a:endParaRPr lang="zh-CN" altLang="zh-CN" dirty="0"/>
          </a:p>
          <a:p>
            <a:pPr lvl="0"/>
            <a:r>
              <a:rPr lang="zh-CN" altLang="zh-CN" dirty="0"/>
              <a:t>如果定义的数据类型和文件不一致，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zh-CN" dirty="0">
                <a:solidFill>
                  <a:srgbClr val="92D050"/>
                </a:solidFill>
              </a:rPr>
              <a:t>会尝试隐式转换，但是不保证成功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数据类型详解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pic>
        <p:nvPicPr>
          <p:cNvPr id="1026" name="Picture 2" descr="Apache Hive Data Types - Beyond Cor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3871245"/>
            <a:ext cx="6152319" cy="271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0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与标准</a:t>
            </a:r>
            <a:r>
              <a:rPr lang="en-US" altLang="zh-CN" dirty="0"/>
              <a:t>SQL</a:t>
            </a:r>
            <a:r>
              <a:rPr lang="zh-CN" altLang="en-US" dirty="0"/>
              <a:t>类似，</a:t>
            </a:r>
            <a:r>
              <a:rPr lang="en-US" altLang="zh-CN" dirty="0"/>
              <a:t>HQL</a:t>
            </a:r>
            <a:r>
              <a:rPr lang="zh-CN" altLang="en-US" dirty="0"/>
              <a:t>支持隐式和显式类型转换。 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原生类型从窄类型到宽类型的转换称为隐式转换，反之，则不允许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下表描述了类型之间允许的隐式转换：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数据类型详解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隐式转换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019" y="3016024"/>
            <a:ext cx="6319319" cy="33249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850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显式类型转换使用</a:t>
            </a:r>
            <a:r>
              <a:rPr lang="en-US" altLang="zh-CN" dirty="0">
                <a:solidFill>
                  <a:srgbClr val="92D050"/>
                </a:solidFill>
              </a:rPr>
              <a:t>CAST</a:t>
            </a:r>
            <a:r>
              <a:rPr lang="zh-CN" altLang="en-US" dirty="0">
                <a:solidFill>
                  <a:srgbClr val="92D050"/>
                </a:solidFill>
              </a:rPr>
              <a:t>函数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例如，</a:t>
            </a:r>
            <a:r>
              <a:rPr lang="en-US" altLang="zh-CN" dirty="0"/>
              <a:t>CAST</a:t>
            </a:r>
            <a:r>
              <a:rPr lang="zh-CN" altLang="en-US" dirty="0"/>
              <a:t>（</a:t>
            </a:r>
            <a:r>
              <a:rPr lang="en-US" altLang="zh-CN" dirty="0"/>
              <a:t>'100'as INT</a:t>
            </a:r>
            <a:r>
              <a:rPr lang="zh-CN" altLang="en-US" dirty="0"/>
              <a:t>）会将</a:t>
            </a:r>
            <a:r>
              <a:rPr lang="en-US" altLang="zh-CN" dirty="0"/>
              <a:t>100</a:t>
            </a:r>
            <a:r>
              <a:rPr lang="zh-CN" altLang="en-US" dirty="0"/>
              <a:t>字符串转换为</a:t>
            </a:r>
            <a:r>
              <a:rPr lang="en-US" altLang="zh-CN" dirty="0"/>
              <a:t>100</a:t>
            </a:r>
            <a:r>
              <a:rPr lang="zh-CN" altLang="en-US" dirty="0"/>
              <a:t>整数值。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如果强制转换失败，例如</a:t>
            </a:r>
            <a:r>
              <a:rPr lang="en-US" altLang="zh-CN" dirty="0"/>
              <a:t>CAST</a:t>
            </a:r>
            <a:r>
              <a:rPr lang="zh-CN" altLang="en-US" dirty="0"/>
              <a:t>（</a:t>
            </a:r>
            <a:r>
              <a:rPr lang="en-US" altLang="zh-CN" dirty="0"/>
              <a:t>‘</a:t>
            </a:r>
            <a:r>
              <a:rPr lang="en-US" altLang="zh-CN" dirty="0" err="1"/>
              <a:t>Allen'as</a:t>
            </a:r>
            <a:r>
              <a:rPr lang="en-US" altLang="zh-CN" dirty="0"/>
              <a:t> INT</a:t>
            </a:r>
            <a:r>
              <a:rPr lang="zh-CN" altLang="en-US" dirty="0"/>
              <a:t>），该函数返回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数据类型详解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显示转换</a:t>
            </a:r>
          </a:p>
        </p:txBody>
      </p:sp>
      <p:pic>
        <p:nvPicPr>
          <p:cNvPr id="8" name="图片 7" descr="C:\Users\AllenWoon\Desktop\Apache Hive V9.0\1、新版讲义\img\Snipaste_2020-11-24_18-15-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14" y="3344987"/>
            <a:ext cx="5941529" cy="2978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39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建表完整语法树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数据类型详解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zh-CN" altLang="en-US" dirty="0">
                <a:solidFill>
                  <a:srgbClr val="FF0000"/>
                </a:solidFill>
              </a:rPr>
              <a:t>读写文件机制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数据存储路径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王者荣耀数据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建表映射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6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SerDe</a:t>
            </a:r>
            <a:r>
              <a:rPr lang="zh-CN" altLang="en-US" dirty="0"/>
              <a:t>是</a:t>
            </a:r>
            <a:r>
              <a:rPr lang="en-US" altLang="zh-CN" dirty="0"/>
              <a:t>Serializer</a:t>
            </a:r>
            <a:r>
              <a:rPr lang="zh-CN" altLang="en-US" dirty="0"/>
              <a:t>、</a:t>
            </a:r>
            <a:r>
              <a:rPr lang="en-US" altLang="zh-CN" dirty="0"/>
              <a:t>Deserializer</a:t>
            </a:r>
            <a:r>
              <a:rPr lang="zh-CN" altLang="en-US" dirty="0"/>
              <a:t>的简称，目的是用于序列化和反序列化。</a:t>
            </a:r>
            <a:endParaRPr lang="en-US" altLang="zh-CN" dirty="0"/>
          </a:p>
          <a:p>
            <a:r>
              <a:rPr lang="zh-CN" altLang="en-US" dirty="0">
                <a:solidFill>
                  <a:srgbClr val="92D050"/>
                </a:solidFill>
              </a:rPr>
              <a:t>序列化是对象转化为字节码的过程</a:t>
            </a:r>
            <a:r>
              <a:rPr lang="zh-CN" altLang="en-US" dirty="0"/>
              <a:t>；而</a:t>
            </a:r>
            <a:r>
              <a:rPr lang="zh-CN" altLang="en-US" dirty="0">
                <a:solidFill>
                  <a:srgbClr val="92D050"/>
                </a:solidFill>
              </a:rPr>
              <a:t>反序列化是字节码转换为对象的过程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Hive</a:t>
            </a:r>
            <a:r>
              <a:rPr lang="zh-CN" altLang="en-US" dirty="0"/>
              <a:t>使用</a:t>
            </a:r>
            <a:r>
              <a:rPr lang="en-US" altLang="zh-CN" dirty="0"/>
              <a:t>SerDe</a:t>
            </a:r>
            <a:r>
              <a:rPr lang="zh-CN" altLang="en-US" dirty="0"/>
              <a:t>（包括</a:t>
            </a:r>
            <a:r>
              <a:rPr lang="en-US" altLang="zh-CN" dirty="0"/>
              <a:t>FileFormat</a:t>
            </a:r>
            <a:r>
              <a:rPr lang="zh-CN" altLang="en-US" dirty="0"/>
              <a:t>）读取和写入表</a:t>
            </a:r>
            <a:r>
              <a:rPr lang="zh-CN" altLang="en-US" dirty="0">
                <a:solidFill>
                  <a:srgbClr val="92D050"/>
                </a:solidFill>
              </a:rPr>
              <a:t>行对象</a:t>
            </a:r>
            <a:r>
              <a:rPr lang="zh-CN" altLang="en-US" dirty="0"/>
              <a:t>。</a:t>
            </a:r>
            <a:r>
              <a:rPr lang="zh-CN" altLang="zh-CN" dirty="0"/>
              <a:t>需要注意的是，“</a:t>
            </a:r>
            <a:r>
              <a:rPr lang="en-US" altLang="zh-CN" dirty="0"/>
              <a:t>key</a:t>
            </a:r>
            <a:r>
              <a:rPr lang="zh-CN" altLang="zh-CN" dirty="0"/>
              <a:t>”部分在读取时会被忽略，而在写入时</a:t>
            </a:r>
            <a:r>
              <a:rPr lang="en-US" altLang="zh-CN" dirty="0"/>
              <a:t>key</a:t>
            </a:r>
            <a:r>
              <a:rPr lang="zh-CN" altLang="zh-CN" dirty="0"/>
              <a:t>始终是常数。基本上</a:t>
            </a:r>
            <a:r>
              <a:rPr lang="zh-CN" altLang="zh-CN" b="1" dirty="0">
                <a:solidFill>
                  <a:srgbClr val="92D050"/>
                </a:solidFill>
              </a:rPr>
              <a:t>行对象存储在“</a:t>
            </a:r>
            <a:r>
              <a:rPr lang="en-US" altLang="zh-CN" b="1" dirty="0">
                <a:solidFill>
                  <a:srgbClr val="92D050"/>
                </a:solidFill>
              </a:rPr>
              <a:t>value</a:t>
            </a:r>
            <a:r>
              <a:rPr lang="zh-CN" altLang="zh-CN" b="1" dirty="0">
                <a:solidFill>
                  <a:srgbClr val="92D050"/>
                </a:solidFill>
              </a:rPr>
              <a:t>”中</a:t>
            </a:r>
            <a:r>
              <a:rPr lang="zh-CN" altLang="zh-CN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SerDe</a:t>
            </a:r>
            <a:r>
              <a:rPr lang="zh-CN" altLang="en-US" dirty="0"/>
              <a:t>是什么</a:t>
            </a: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854268" y="3901243"/>
            <a:ext cx="6462822" cy="180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90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  <a:r>
              <a:rPr kumimoji="1" lang="en-US" altLang="zh-CN" dirty="0"/>
              <a:t>SQL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DDL</a:t>
            </a:r>
            <a:r>
              <a:rPr kumimoji="1" lang="zh-CN" altLang="en-US" dirty="0"/>
              <a:t>语法的定位与功能</a:t>
            </a:r>
            <a:endParaRPr kumimoji="1" lang="en-US" altLang="zh-CN" dirty="0"/>
          </a:p>
          <a:p>
            <a:r>
              <a:rPr kumimoji="1" lang="zh-CN" altLang="en-US" dirty="0"/>
              <a:t>重点掌握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建表语句</a:t>
            </a:r>
            <a:endParaRPr kumimoji="1"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数据类型、读写文件机制、数据存储路径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内外部、分区、分桶表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Hive</a:t>
            </a:r>
            <a:r>
              <a:rPr lang="zh-CN" altLang="en-US" dirty="0"/>
              <a:t>事务表、视图、物化视图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 DDL</a:t>
            </a:r>
            <a:r>
              <a:rPr lang="zh-CN" altLang="en-US" dirty="0"/>
              <a:t>其他语法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Hive</a:t>
            </a:r>
            <a:r>
              <a:rPr lang="zh-CN" altLang="en-US" dirty="0"/>
              <a:t>常用</a:t>
            </a:r>
            <a:r>
              <a:rPr lang="en-US" altLang="zh-CN" dirty="0"/>
              <a:t>show</a:t>
            </a:r>
            <a:r>
              <a:rPr lang="zh-CN" altLang="en-US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可以通过</a:t>
            </a:r>
            <a:r>
              <a:rPr lang="en-US" altLang="zh-CN" dirty="0"/>
              <a:t>desc formatted tablename</a:t>
            </a:r>
            <a:r>
              <a:rPr lang="zh-CN" altLang="zh-CN" dirty="0"/>
              <a:t>查看表的相关</a:t>
            </a:r>
            <a:r>
              <a:rPr lang="en-US" altLang="zh-CN" dirty="0"/>
              <a:t>SerDe</a:t>
            </a:r>
            <a:r>
              <a:rPr lang="zh-CN" altLang="zh-CN" dirty="0"/>
              <a:t>信息。默认如下：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SerDe</a:t>
            </a:r>
            <a:r>
              <a:rPr lang="zh-CN" altLang="en-US" dirty="0"/>
              <a:t>是什么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27351" y="2738316"/>
            <a:ext cx="7197761" cy="13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读取文件机制：首先调用</a:t>
            </a:r>
            <a:r>
              <a:rPr lang="en-US" altLang="zh-CN" dirty="0"/>
              <a:t>InputFormat</a:t>
            </a:r>
            <a:r>
              <a:rPr lang="zh-CN" altLang="en-US" dirty="0"/>
              <a:t>（默认</a:t>
            </a:r>
            <a:r>
              <a:rPr lang="en-US" altLang="zh-CN" dirty="0"/>
              <a:t>TextInputFormat</a:t>
            </a:r>
            <a:r>
              <a:rPr lang="zh-CN" altLang="en-US" dirty="0"/>
              <a:t>），返回一条一条</a:t>
            </a:r>
            <a:r>
              <a:rPr lang="en-US" altLang="zh-CN" dirty="0"/>
              <a:t>kv</a:t>
            </a:r>
            <a:r>
              <a:rPr lang="zh-CN" altLang="en-US" dirty="0"/>
              <a:t>键值对记录（默认是一行对应一条键值对）。然后调用</a:t>
            </a:r>
            <a:r>
              <a:rPr lang="en-US" altLang="zh-CN" dirty="0"/>
              <a:t>SerDe</a:t>
            </a:r>
            <a:r>
              <a:rPr lang="zh-CN" altLang="en-US" dirty="0"/>
              <a:t>（默认</a:t>
            </a:r>
            <a:r>
              <a:rPr lang="en-US" altLang="zh-CN" dirty="0"/>
              <a:t>LazySimpleSerDe</a:t>
            </a:r>
            <a:r>
              <a:rPr lang="zh-CN" altLang="en-US" dirty="0"/>
              <a:t>）的</a:t>
            </a:r>
            <a:r>
              <a:rPr lang="en-US" altLang="zh-CN" dirty="0"/>
              <a:t>Deserializer</a:t>
            </a:r>
            <a:r>
              <a:rPr lang="zh-CN" altLang="en-US" dirty="0"/>
              <a:t>，将一条记录中的</a:t>
            </a:r>
            <a:r>
              <a:rPr lang="en-US" altLang="zh-CN" dirty="0"/>
              <a:t>value</a:t>
            </a:r>
            <a:r>
              <a:rPr lang="zh-CN" altLang="en-US" dirty="0"/>
              <a:t>根据分隔符切分为各个字段。</a:t>
            </a:r>
          </a:p>
          <a:p>
            <a:r>
              <a:rPr lang="en-US" altLang="zh-CN" dirty="0"/>
              <a:t>Hive</a:t>
            </a:r>
            <a:r>
              <a:rPr lang="zh-CN" altLang="en-US" dirty="0"/>
              <a:t>写文件机制：将</a:t>
            </a:r>
            <a:r>
              <a:rPr lang="en-US" altLang="zh-CN" dirty="0"/>
              <a:t>Row</a:t>
            </a:r>
            <a:r>
              <a:rPr lang="zh-CN" altLang="en-US" dirty="0"/>
              <a:t>写入文件时，首先调用</a:t>
            </a:r>
            <a:r>
              <a:rPr lang="en-US" altLang="zh-CN" dirty="0"/>
              <a:t>SerDe</a:t>
            </a:r>
            <a:r>
              <a:rPr lang="zh-CN" altLang="en-US" dirty="0"/>
              <a:t>（默认</a:t>
            </a:r>
            <a:r>
              <a:rPr lang="en-US" altLang="zh-CN" dirty="0"/>
              <a:t>LazySimpleSerDe</a:t>
            </a:r>
            <a:r>
              <a:rPr lang="zh-CN" altLang="en-US" dirty="0"/>
              <a:t>）的</a:t>
            </a:r>
            <a:r>
              <a:rPr lang="en-US" altLang="zh-CN" dirty="0"/>
              <a:t>Serializer</a:t>
            </a:r>
            <a:r>
              <a:rPr lang="zh-CN" altLang="en-US" dirty="0"/>
              <a:t>将对象转换成字节序列，然后调用</a:t>
            </a:r>
            <a:r>
              <a:rPr lang="en-US" altLang="zh-CN" dirty="0"/>
              <a:t>OutputFormat</a:t>
            </a:r>
            <a:r>
              <a:rPr lang="zh-CN" altLang="en-US" dirty="0"/>
              <a:t>将数据写入</a:t>
            </a:r>
            <a:r>
              <a:rPr lang="en-US" altLang="zh-CN" dirty="0"/>
              <a:t>HDFS</a:t>
            </a:r>
            <a:r>
              <a:rPr lang="zh-CN" altLang="en-US" dirty="0"/>
              <a:t>文件中。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读写文件流程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54268" y="3901243"/>
            <a:ext cx="6462822" cy="180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752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21628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ROW FORMAT</a:t>
            </a:r>
            <a:r>
              <a:rPr lang="zh-CN" altLang="en-US" dirty="0"/>
              <a:t>这一行所代表的是跟读写文件、序列化</a:t>
            </a:r>
            <a:r>
              <a:rPr lang="en-US" altLang="zh-CN" dirty="0"/>
              <a:t>SerDe</a:t>
            </a:r>
            <a:r>
              <a:rPr lang="zh-CN" altLang="en-US" dirty="0"/>
              <a:t>相关的语法，功能有二：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使用哪个</a:t>
            </a:r>
            <a:r>
              <a:rPr lang="en-US" altLang="zh-CN" dirty="0"/>
              <a:t>SerDe</a:t>
            </a:r>
            <a:r>
              <a:rPr lang="zh-CN" altLang="en-US" dirty="0"/>
              <a:t>类进行序列化；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如何指定分隔符。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SerDe</a:t>
            </a:r>
            <a:r>
              <a:rPr lang="zh-CN" altLang="en-US" dirty="0"/>
              <a:t>相关语法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13" y="3302903"/>
            <a:ext cx="8234331" cy="2606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接连接符 14"/>
          <p:cNvCxnSpPr/>
          <p:nvPr/>
        </p:nvCxnSpPr>
        <p:spPr>
          <a:xfrm>
            <a:off x="2116156" y="4922378"/>
            <a:ext cx="79390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ROW FORMAT</a:t>
            </a:r>
            <a:r>
              <a:rPr lang="zh-CN" altLang="en-US" dirty="0"/>
              <a:t>是语法关键字，</a:t>
            </a:r>
            <a:r>
              <a:rPr lang="en-US" altLang="zh-CN" dirty="0"/>
              <a:t>DELIMITED</a:t>
            </a:r>
            <a:r>
              <a:rPr lang="zh-CN" altLang="en-US" dirty="0"/>
              <a:t>和</a:t>
            </a:r>
            <a:r>
              <a:rPr lang="en-US" altLang="zh-CN" dirty="0"/>
              <a:t>SERDE</a:t>
            </a:r>
            <a:r>
              <a:rPr lang="zh-CN" altLang="en-US" dirty="0"/>
              <a:t>二选其一。</a:t>
            </a:r>
          </a:p>
          <a:p>
            <a:r>
              <a:rPr lang="zh-CN" altLang="en-US" dirty="0"/>
              <a:t>如果</a:t>
            </a:r>
            <a:r>
              <a:rPr lang="zh-CN" altLang="en-US" b="1" dirty="0">
                <a:solidFill>
                  <a:srgbClr val="92D050"/>
                </a:solidFill>
              </a:rPr>
              <a:t>使用</a:t>
            </a:r>
            <a:r>
              <a:rPr lang="en-US" altLang="zh-CN" b="1" dirty="0">
                <a:solidFill>
                  <a:srgbClr val="92D050"/>
                </a:solidFill>
              </a:rPr>
              <a:t>delimited</a:t>
            </a:r>
            <a:r>
              <a:rPr lang="zh-CN" altLang="en-US" b="1" dirty="0">
                <a:solidFill>
                  <a:srgbClr val="92D050"/>
                </a:solidFill>
              </a:rPr>
              <a:t>表示使用默认的</a:t>
            </a:r>
            <a:r>
              <a:rPr lang="en-US" altLang="zh-CN" b="1" dirty="0">
                <a:solidFill>
                  <a:srgbClr val="92D050"/>
                </a:solidFill>
              </a:rPr>
              <a:t>LazySimpleSerDe</a:t>
            </a:r>
            <a:r>
              <a:rPr lang="zh-CN" altLang="en-US" b="1" dirty="0">
                <a:solidFill>
                  <a:srgbClr val="92D050"/>
                </a:solidFill>
              </a:rPr>
              <a:t>类来处理数据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如果数据文件格式比较特殊可以使用</a:t>
            </a:r>
            <a:r>
              <a:rPr lang="en-US" altLang="zh-CN" dirty="0"/>
              <a:t>ROW FORMAT SERDE serde_name</a:t>
            </a:r>
            <a:r>
              <a:rPr lang="zh-CN" altLang="en-US" dirty="0"/>
              <a:t>指定其他的</a:t>
            </a:r>
            <a:r>
              <a:rPr lang="en-US" altLang="zh-CN" dirty="0"/>
              <a:t>Serde</a:t>
            </a:r>
            <a:r>
              <a:rPr lang="zh-CN" altLang="en-US" dirty="0"/>
              <a:t>类来处理数据</a:t>
            </a:r>
            <a:r>
              <a:rPr lang="en-US" altLang="zh-CN" dirty="0"/>
              <a:t>,</a:t>
            </a:r>
            <a:r>
              <a:rPr lang="zh-CN" altLang="en-US" dirty="0"/>
              <a:t>甚至支持用户自定义</a:t>
            </a:r>
            <a:r>
              <a:rPr lang="en-US" altLang="zh-CN" dirty="0"/>
              <a:t>SerDe</a:t>
            </a:r>
            <a:r>
              <a:rPr lang="zh-CN" altLang="en-US" dirty="0"/>
              <a:t>类。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SerDe</a:t>
            </a:r>
            <a:r>
              <a:rPr lang="zh-CN" altLang="en-US" dirty="0"/>
              <a:t>相关语法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86" y="3238277"/>
            <a:ext cx="9068586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LazySimpleSerDe</a:t>
            </a:r>
            <a:r>
              <a:rPr lang="zh-CN" altLang="en-US" dirty="0"/>
              <a:t>是</a:t>
            </a:r>
            <a:r>
              <a:rPr lang="en-US" altLang="zh-CN" dirty="0"/>
              <a:t>Hive</a:t>
            </a:r>
            <a:r>
              <a:rPr lang="zh-CN" altLang="en-US" dirty="0"/>
              <a:t>默认的序列化类，包含</a:t>
            </a:r>
            <a:r>
              <a:rPr lang="en-US" altLang="zh-CN" dirty="0"/>
              <a:t>4</a:t>
            </a:r>
            <a:r>
              <a:rPr lang="zh-CN" altLang="en-US" dirty="0"/>
              <a:t>种子语法，分别用于指定字段之间、集合元素之间、</a:t>
            </a:r>
            <a:r>
              <a:rPr lang="en-US" altLang="zh-CN" dirty="0"/>
              <a:t>map</a:t>
            </a:r>
            <a:r>
              <a:rPr lang="zh-CN" altLang="en-US" dirty="0"/>
              <a:t>映射 </a:t>
            </a:r>
            <a:r>
              <a:rPr lang="en-US" altLang="zh-CN" dirty="0"/>
              <a:t>kv</a:t>
            </a:r>
            <a:r>
              <a:rPr lang="zh-CN" altLang="en-US" dirty="0"/>
              <a:t>之间、换行的分隔符号。</a:t>
            </a:r>
            <a:endParaRPr lang="en-US" altLang="zh-CN" dirty="0"/>
          </a:p>
          <a:p>
            <a:r>
              <a:rPr lang="zh-CN" altLang="en-US" dirty="0"/>
              <a:t>在建表的时候可以根据数据的特点灵活搭配使用。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LazySimpleSerDe</a:t>
            </a:r>
            <a:r>
              <a:rPr lang="zh-CN" altLang="en-US" dirty="0"/>
              <a:t>分隔符指定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65" y="3455925"/>
            <a:ext cx="701862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4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建表时如果没有</a:t>
            </a:r>
            <a:r>
              <a:rPr lang="en-US" altLang="zh-CN" dirty="0"/>
              <a:t>row format</a:t>
            </a:r>
            <a:r>
              <a:rPr lang="zh-CN" altLang="en-US" dirty="0"/>
              <a:t>语法指定分隔符，则采用默认分隔符；</a:t>
            </a:r>
            <a:endParaRPr lang="en-US" altLang="zh-CN" dirty="0"/>
          </a:p>
          <a:p>
            <a:r>
              <a:rPr lang="zh-CN" altLang="en-US" b="1" dirty="0">
                <a:solidFill>
                  <a:srgbClr val="92D050"/>
                </a:solidFill>
              </a:rPr>
              <a:t>默认的分割符是</a:t>
            </a:r>
            <a:r>
              <a:rPr lang="en-US" altLang="zh-CN" b="1" dirty="0">
                <a:solidFill>
                  <a:srgbClr val="92D050"/>
                </a:solidFill>
              </a:rPr>
              <a:t>'\001'</a:t>
            </a:r>
            <a:r>
              <a:rPr lang="zh-CN" altLang="en-US" dirty="0"/>
              <a:t>，是一种特殊的字符，使用的是</a:t>
            </a:r>
            <a:r>
              <a:rPr lang="en-US" altLang="zh-CN" dirty="0"/>
              <a:t>ASCII</a:t>
            </a:r>
            <a:r>
              <a:rPr lang="zh-CN" altLang="en-US" dirty="0"/>
              <a:t>编码的值，键盘是打不出来的。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默认分隔符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23300" y="3030526"/>
            <a:ext cx="6558601" cy="230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0688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vim</a:t>
            </a:r>
            <a:r>
              <a:rPr lang="zh-CN" altLang="zh-CN" dirty="0"/>
              <a:t>编辑器中，连续按下</a:t>
            </a:r>
            <a:r>
              <a:rPr lang="en-US" altLang="zh-CN" dirty="0"/>
              <a:t>Ctrl+v/Ctrl+a</a:t>
            </a:r>
            <a:r>
              <a:rPr lang="zh-CN" altLang="zh-CN" dirty="0"/>
              <a:t>即可输入</a:t>
            </a:r>
            <a:r>
              <a:rPr lang="en-US" altLang="zh-CN" dirty="0"/>
              <a:t>'\001' </a:t>
            </a:r>
            <a:r>
              <a:rPr lang="zh-CN" altLang="zh-CN" dirty="0"/>
              <a:t>，显示</a:t>
            </a:r>
            <a:r>
              <a:rPr lang="en-US" altLang="zh-CN" dirty="0">
                <a:solidFill>
                  <a:srgbClr val="0070C0"/>
                </a:solidFill>
              </a:rPr>
              <a:t>^A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zh-CN" dirty="0"/>
              <a:t>在一些文本编辑器中将以</a:t>
            </a:r>
            <a:r>
              <a:rPr lang="en-US" altLang="zh-CN" b="1" dirty="0">
                <a:solidFill>
                  <a:srgbClr val="00B050"/>
                </a:solidFill>
              </a:rPr>
              <a:t>SOH</a:t>
            </a:r>
            <a:r>
              <a:rPr lang="zh-CN" altLang="zh-CN" dirty="0"/>
              <a:t>的形式显示：</a:t>
            </a:r>
          </a:p>
          <a:p>
            <a:endParaRPr lang="zh-CN" altLang="zh-CN" dirty="0">
              <a:solidFill>
                <a:srgbClr val="0070C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读写文件机制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默认分隔符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341" y="2332325"/>
            <a:ext cx="5084607" cy="1265454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574954" y="4593649"/>
            <a:ext cx="342138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3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建表完整语法树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数据类型详解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读写文件机制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zh-CN" altLang="en-US" dirty="0">
                <a:solidFill>
                  <a:srgbClr val="FF0000"/>
                </a:solidFill>
              </a:rPr>
              <a:t>数据存储路径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王者荣耀数据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建表映射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表默认存储路径是由</a:t>
            </a:r>
            <a:r>
              <a:rPr lang="en-US" altLang="zh-CN" dirty="0"/>
              <a:t>${HIVE_HOME}/</a:t>
            </a:r>
            <a:r>
              <a:rPr lang="en-US" altLang="zh-CN" dirty="0" err="1"/>
              <a:t>conf</a:t>
            </a:r>
            <a:r>
              <a:rPr lang="en-US" altLang="zh-CN" dirty="0"/>
              <a:t>/hive-site.xml</a:t>
            </a:r>
            <a:r>
              <a:rPr lang="zh-CN" altLang="en-US" dirty="0"/>
              <a:t>配置文件的</a:t>
            </a:r>
            <a:r>
              <a:rPr lang="en-US" altLang="zh-CN" dirty="0" err="1"/>
              <a:t>hive.metastore.warehouse.dir</a:t>
            </a:r>
            <a:r>
              <a:rPr lang="zh-CN" altLang="en-US" dirty="0"/>
              <a:t>属性指定，默认值是：</a:t>
            </a:r>
            <a:r>
              <a:rPr lang="en-US" altLang="zh-CN" b="1" dirty="0">
                <a:solidFill>
                  <a:srgbClr val="92D050"/>
                </a:solidFill>
              </a:rPr>
              <a:t>/user/hive/warehouse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数据存储路径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默认存储路径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56603" y="3175119"/>
            <a:ext cx="4297680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679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在该路径下，文件将根据所属的库、表，有规律的存储在对应的文件夹下。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数据存储路径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默认存储路径</a:t>
            </a:r>
          </a:p>
        </p:txBody>
      </p:sp>
      <p:pic>
        <p:nvPicPr>
          <p:cNvPr id="9" name="图片 8" descr="C:\Users\AllenWoon\Desktop\Apache Hive V9.0\1、新版讲义\img\Snipaste_2020-11-25_15-18-4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57" y="2687585"/>
            <a:ext cx="6949933" cy="29868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39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579" y="2785075"/>
            <a:ext cx="66548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可视化工具</a:t>
            </a:r>
            <a:r>
              <a:rPr lang="en-US" altLang="zh-CN" dirty="0">
                <a:solidFill>
                  <a:schemeClr val="tx1"/>
                </a:solidFill>
              </a:rPr>
              <a:t>IntelliJ IDEA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600" dirty="0"/>
              <a:t>前置</a:t>
            </a:r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建表的时候，可以通过</a:t>
            </a:r>
            <a:r>
              <a:rPr lang="en-US" altLang="zh-CN" b="1" dirty="0">
                <a:solidFill>
                  <a:srgbClr val="92D050"/>
                </a:solidFill>
              </a:rPr>
              <a:t>location</a:t>
            </a:r>
            <a:r>
              <a:rPr lang="zh-CN" altLang="en-US" b="1" dirty="0">
                <a:solidFill>
                  <a:srgbClr val="92D050"/>
                </a:solidFill>
              </a:rPr>
              <a:t>语法来更改数据在</a:t>
            </a:r>
            <a:r>
              <a:rPr lang="en-US" altLang="zh-CN" b="1" dirty="0">
                <a:solidFill>
                  <a:srgbClr val="92D050"/>
                </a:solidFill>
              </a:rPr>
              <a:t>HDFS</a:t>
            </a:r>
            <a:r>
              <a:rPr lang="zh-CN" altLang="en-US" b="1" dirty="0">
                <a:solidFill>
                  <a:srgbClr val="92D050"/>
                </a:solidFill>
              </a:rPr>
              <a:t>上的存储路径</a:t>
            </a:r>
            <a:r>
              <a:rPr lang="zh-CN" altLang="en-US" dirty="0"/>
              <a:t>，使得建表加载数据更加灵活方便。</a:t>
            </a:r>
          </a:p>
          <a:p>
            <a:r>
              <a:rPr lang="zh-CN" altLang="en-US" dirty="0"/>
              <a:t>语法：</a:t>
            </a:r>
            <a:r>
              <a:rPr lang="en-US" altLang="zh-CN" dirty="0"/>
              <a:t>LOCATION '&lt;</a:t>
            </a:r>
            <a:r>
              <a:rPr lang="en-US" altLang="zh-CN" dirty="0" err="1"/>
              <a:t>hdfs_location</a:t>
            </a:r>
            <a:r>
              <a:rPr lang="en-US" altLang="zh-CN" dirty="0"/>
              <a:t>&gt;'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对于已经生成好的数据文件，使用</a:t>
            </a:r>
            <a:r>
              <a:rPr lang="en-US" altLang="zh-CN" dirty="0"/>
              <a:t>location</a:t>
            </a:r>
            <a:r>
              <a:rPr lang="zh-CN" altLang="en-US" dirty="0"/>
              <a:t>指定路径将会很方便。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数据存储路径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指定存储路径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13" y="3302903"/>
            <a:ext cx="8234331" cy="2606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直接连接符 2"/>
          <p:cNvCxnSpPr/>
          <p:nvPr/>
        </p:nvCxnSpPr>
        <p:spPr>
          <a:xfrm>
            <a:off x="2179178" y="5477854"/>
            <a:ext cx="15296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建表完整语法树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数据类型详解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读写文件机制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数据存储路径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zh-CN" altLang="en-US" dirty="0">
                <a:solidFill>
                  <a:srgbClr val="FF0000"/>
                </a:solidFill>
              </a:rPr>
              <a:t>王者荣耀数据</a:t>
            </a:r>
            <a:r>
              <a:rPr lang="en-US" altLang="zh-CN" dirty="0">
                <a:solidFill>
                  <a:srgbClr val="FF0000"/>
                </a:solidFill>
              </a:rPr>
              <a:t>Hive</a:t>
            </a:r>
            <a:r>
              <a:rPr lang="zh-CN" altLang="en-US" dirty="0">
                <a:solidFill>
                  <a:srgbClr val="FF0000"/>
                </a:solidFill>
              </a:rPr>
              <a:t>建表映射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77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建表语法练习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、数据类型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、分隔符指定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、默认分隔符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、指定数据存储路径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519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一、原生数据类型使用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archer.txt</a:t>
            </a:r>
            <a:r>
              <a:rPr lang="zh-CN" altLang="en-US" dirty="0"/>
              <a:t>中记录了手游</a:t>
            </a:r>
            <a:r>
              <a:rPr lang="en-US" altLang="zh-CN" dirty="0"/>
              <a:t>《</a:t>
            </a:r>
            <a:r>
              <a:rPr lang="zh-CN" altLang="en-US" dirty="0"/>
              <a:t>王者荣耀</a:t>
            </a:r>
            <a:r>
              <a:rPr lang="en-US" altLang="zh-CN" dirty="0"/>
              <a:t>》</a:t>
            </a:r>
            <a:r>
              <a:rPr lang="zh-CN" altLang="en-US" dirty="0"/>
              <a:t>射手的相关信息，包括生命、物防、物攻等属性信息，其中字段之间分隔符为制表符</a:t>
            </a:r>
            <a:r>
              <a:rPr lang="en-US" altLang="zh-CN" dirty="0"/>
              <a:t>\t,</a:t>
            </a:r>
            <a:r>
              <a:rPr lang="zh-CN" altLang="en-US" dirty="0"/>
              <a:t>要求在</a:t>
            </a:r>
            <a:r>
              <a:rPr lang="en-US" altLang="zh-CN" dirty="0"/>
              <a:t>Hive</a:t>
            </a:r>
            <a:r>
              <a:rPr lang="zh-CN" altLang="en-US" dirty="0"/>
              <a:t>中建表映射成功该文件。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089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字段含义：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（英雄名称）、</a:t>
            </a:r>
            <a:r>
              <a:rPr lang="en-US" altLang="zh-CN" dirty="0"/>
              <a:t>hp_max</a:t>
            </a:r>
            <a:r>
              <a:rPr lang="zh-CN" altLang="en-US" dirty="0"/>
              <a:t>（最大生命）、</a:t>
            </a:r>
            <a:r>
              <a:rPr lang="en-US" altLang="zh-CN" dirty="0"/>
              <a:t>mp_max</a:t>
            </a:r>
            <a:r>
              <a:rPr lang="zh-CN" altLang="en-US" dirty="0"/>
              <a:t>（最大法力）、</a:t>
            </a:r>
            <a:r>
              <a:rPr lang="en-US" altLang="zh-CN" dirty="0"/>
              <a:t>attack_max</a:t>
            </a:r>
            <a:r>
              <a:rPr lang="zh-CN" altLang="en-US" dirty="0"/>
              <a:t>（最高物攻）、</a:t>
            </a:r>
            <a:r>
              <a:rPr lang="en-US" altLang="zh-CN" dirty="0"/>
              <a:t>defense_max</a:t>
            </a:r>
            <a:r>
              <a:rPr lang="zh-CN" altLang="en-US" dirty="0"/>
              <a:t>（最大物防）、</a:t>
            </a:r>
            <a:r>
              <a:rPr lang="en-US" altLang="zh-CN" dirty="0"/>
              <a:t>attack_range</a:t>
            </a:r>
            <a:r>
              <a:rPr lang="zh-CN" altLang="en-US" dirty="0"/>
              <a:t>（攻击范围）、</a:t>
            </a:r>
            <a:r>
              <a:rPr lang="en-US" altLang="zh-CN" dirty="0"/>
              <a:t>role_main</a:t>
            </a:r>
            <a:r>
              <a:rPr lang="zh-CN" altLang="en-US" dirty="0"/>
              <a:t>（主要定位）、</a:t>
            </a:r>
            <a:r>
              <a:rPr lang="en-US" altLang="zh-CN" dirty="0"/>
              <a:t>role_assist</a:t>
            </a:r>
            <a:r>
              <a:rPr lang="zh-CN" altLang="en-US" dirty="0"/>
              <a:t>（次要定位）。</a:t>
            </a:r>
            <a:endParaRPr lang="en-US" altLang="zh-CN" dirty="0"/>
          </a:p>
          <a:p>
            <a:r>
              <a:rPr lang="zh-CN" altLang="zh-CN" dirty="0"/>
              <a:t>分析一下：字段都是基本类型，字段的顺序需要注意一下。</a:t>
            </a:r>
            <a:endParaRPr lang="en-US" altLang="zh-CN" dirty="0"/>
          </a:p>
          <a:p>
            <a:r>
              <a:rPr lang="zh-CN" altLang="zh-CN" dirty="0"/>
              <a:t>字段之间的分隔符是制表符，需要使用</a:t>
            </a:r>
            <a:r>
              <a:rPr lang="en-US" altLang="zh-CN" dirty="0"/>
              <a:t>row format</a:t>
            </a:r>
            <a:r>
              <a:rPr lang="zh-CN" altLang="zh-CN" dirty="0"/>
              <a:t>语法进行指定。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原生数据类型使用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）数据文件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77" y="4130334"/>
            <a:ext cx="6271803" cy="1417443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9187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原生数据类型使用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）建表语句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2019464"/>
            <a:ext cx="5344591" cy="34163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创建数据库并切换使用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database if not exists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use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--ddl create table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t_archer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"ID"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英雄名称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最大生命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最大法力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最高物攻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defense_max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最大物防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attack_range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攻击范围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主要定位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role_assist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 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次要定位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comment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王者荣耀射手信息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0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建表成功之后，在</a:t>
            </a:r>
            <a:r>
              <a:rPr lang="en-US" altLang="zh-CN" dirty="0"/>
              <a:t>Hive</a:t>
            </a:r>
            <a:r>
              <a:rPr lang="zh-CN" altLang="en-US" dirty="0"/>
              <a:t>的默认存储路径下就生成了表对应的文件夹；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>
                <a:solidFill>
                  <a:srgbClr val="92D050"/>
                </a:solidFill>
              </a:rPr>
              <a:t>archer.txt</a:t>
            </a:r>
            <a:r>
              <a:rPr lang="zh-CN" altLang="en-US" dirty="0"/>
              <a:t>文件上传到对应的表文件夹下。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原生数据类型使用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）建表语句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2704498"/>
            <a:ext cx="5344591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node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机器上进行操作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~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mkdir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hivedata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hivedata/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把文件从课程资料中首先上传到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node1 linux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系统上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执行命令把</a:t>
            </a:r>
            <a:r>
              <a:rPr lang="zh-CN" altLang="en-US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文件上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表所对应的目录下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fs -put archer.txt  /user/hive/warehouse/</a:t>
            </a:r>
            <a:r>
              <a:rPr lang="en-US" altLang="zh-CN" sz="1200" dirty="0" err="1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itheima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.db/t_archer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42" y="4745471"/>
            <a:ext cx="9563929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7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执行查询操作，可以看出数据已经映射成功。</a:t>
            </a:r>
            <a:endParaRPr lang="en-US" altLang="zh-CN" dirty="0"/>
          </a:p>
          <a:p>
            <a:r>
              <a:rPr lang="zh-CN" altLang="en-US" dirty="0"/>
              <a:t>核心语法：</a:t>
            </a:r>
            <a:r>
              <a:rPr lang="en-US" altLang="zh-CN" dirty="0"/>
              <a:t>row format delimited fields terminated by </a:t>
            </a:r>
            <a:r>
              <a:rPr lang="zh-CN" altLang="en-US" dirty="0"/>
              <a:t>指定字段之间的分隔符。</a:t>
            </a:r>
            <a:endParaRPr lang="en-US" altLang="zh-CN" dirty="0"/>
          </a:p>
          <a:p>
            <a:r>
              <a:rPr lang="zh-CN" altLang="zh-CN" dirty="0"/>
              <a:t>想一想：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zh-CN" dirty="0">
                <a:solidFill>
                  <a:srgbClr val="92D050"/>
                </a:solidFill>
              </a:rPr>
              <a:t>这种</a:t>
            </a:r>
            <a:r>
              <a:rPr lang="zh-CN" altLang="en-US" dirty="0">
                <a:solidFill>
                  <a:srgbClr val="92D050"/>
                </a:solidFill>
              </a:rPr>
              <a:t>直接映射文件的</a:t>
            </a:r>
            <a:r>
              <a:rPr lang="zh-CN" altLang="zh-CN" dirty="0">
                <a:solidFill>
                  <a:srgbClr val="92D050"/>
                </a:solidFill>
              </a:rPr>
              <a:t>能力是不是比</a:t>
            </a:r>
            <a:r>
              <a:rPr lang="en-US" altLang="zh-CN" dirty="0">
                <a:solidFill>
                  <a:srgbClr val="92D050"/>
                </a:solidFill>
              </a:rPr>
              <a:t>mysql</a:t>
            </a:r>
            <a:r>
              <a:rPr lang="zh-CN" altLang="zh-CN" dirty="0">
                <a:solidFill>
                  <a:srgbClr val="92D050"/>
                </a:solidFill>
              </a:rPr>
              <a:t>一条一条</a:t>
            </a:r>
            <a:r>
              <a:rPr lang="en-US" altLang="zh-CN" dirty="0">
                <a:solidFill>
                  <a:srgbClr val="92D050"/>
                </a:solidFill>
              </a:rPr>
              <a:t>insert</a:t>
            </a:r>
            <a:r>
              <a:rPr lang="zh-CN" altLang="zh-CN" dirty="0">
                <a:solidFill>
                  <a:srgbClr val="92D050"/>
                </a:solidFill>
              </a:rPr>
              <a:t>插入数据方便多了？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原生数据类型使用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）结果验证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56827" y="3058448"/>
            <a:ext cx="6857704" cy="28072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630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二、复杂数据类型使用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hot_hero_skin_price.txt</a:t>
            </a:r>
            <a:r>
              <a:rPr lang="zh-CN" altLang="en-US" dirty="0"/>
              <a:t>中记录了手游</a:t>
            </a:r>
            <a:r>
              <a:rPr lang="en-US" altLang="zh-CN" dirty="0"/>
              <a:t>《</a:t>
            </a:r>
            <a:r>
              <a:rPr lang="zh-CN" altLang="en-US" dirty="0"/>
              <a:t>王者荣耀</a:t>
            </a:r>
            <a:r>
              <a:rPr lang="en-US" altLang="zh-CN" dirty="0"/>
              <a:t>》</a:t>
            </a:r>
            <a:r>
              <a:rPr lang="zh-CN" altLang="en-US" dirty="0"/>
              <a:t>热门英雄的相关皮肤价格信息</a:t>
            </a:r>
            <a:r>
              <a:rPr lang="en-US" altLang="zh-CN" dirty="0"/>
              <a:t>,</a:t>
            </a:r>
            <a:r>
              <a:rPr lang="zh-CN" altLang="en-US" dirty="0"/>
              <a:t>要求在</a:t>
            </a:r>
            <a:r>
              <a:rPr lang="en-US" altLang="zh-CN" dirty="0"/>
              <a:t>Hive</a:t>
            </a:r>
            <a:r>
              <a:rPr lang="zh-CN" altLang="en-US" dirty="0"/>
              <a:t>中建表映射成功该文件。</a:t>
            </a:r>
          </a:p>
        </p:txBody>
      </p:sp>
    </p:spTree>
    <p:extLst>
      <p:ext uri="{BB962C8B-B14F-4D97-AF65-F5344CB8AC3E}">
        <p14:creationId xmlns:p14="http://schemas.microsoft.com/office/powerpoint/2010/main" val="3707242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字段：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（英雄名称）、</a:t>
            </a:r>
            <a:r>
              <a:rPr lang="en-US" altLang="zh-CN" dirty="0" err="1"/>
              <a:t>win_rate</a:t>
            </a:r>
            <a:r>
              <a:rPr lang="zh-CN" altLang="en-US" dirty="0"/>
              <a:t>（胜率）、</a:t>
            </a:r>
            <a:r>
              <a:rPr lang="en-US" altLang="zh-CN" dirty="0" err="1"/>
              <a:t>skin_price</a:t>
            </a:r>
            <a:r>
              <a:rPr lang="zh-CN" altLang="en-US" dirty="0"/>
              <a:t>（皮肤及价格）；</a:t>
            </a:r>
          </a:p>
          <a:p>
            <a:r>
              <a:rPr lang="zh-CN" altLang="en-US" dirty="0"/>
              <a:t>分析一下：前</a:t>
            </a:r>
            <a:r>
              <a:rPr lang="en-US" altLang="zh-CN" dirty="0"/>
              <a:t>3</a:t>
            </a:r>
            <a:r>
              <a:rPr lang="zh-CN" altLang="en-US" dirty="0"/>
              <a:t>个字段原生数据类型、最后一个字段复杂类型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需要指定</a:t>
            </a:r>
            <a:r>
              <a:rPr lang="zh-CN" altLang="en-US" dirty="0">
                <a:solidFill>
                  <a:srgbClr val="92D050"/>
                </a:solidFill>
              </a:rPr>
              <a:t>字段之间分隔符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92D050"/>
                </a:solidFill>
              </a:rPr>
              <a:t>集合元素之间分隔符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92D050"/>
                </a:solidFill>
              </a:rPr>
              <a:t>map kv</a:t>
            </a:r>
            <a:r>
              <a:rPr lang="zh-CN" altLang="en-US" dirty="0">
                <a:solidFill>
                  <a:srgbClr val="92D050"/>
                </a:solidFill>
              </a:rPr>
              <a:t>之间分隔符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复杂数据类型使用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）数据文件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23" y="4173941"/>
            <a:ext cx="8451312" cy="868755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5138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自带的命令行客户端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优点：不需要额外安装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缺点：编写</a:t>
            </a:r>
            <a:r>
              <a:rPr lang="en-US" altLang="zh-CN" dirty="0"/>
              <a:t>SQL</a:t>
            </a:r>
            <a:r>
              <a:rPr lang="zh-CN" altLang="en-US" dirty="0"/>
              <a:t>环境恶劣，无有效提示，无语法高亮，误操作几率高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常见的开发方式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Hive CLI</a:t>
            </a:r>
            <a:r>
              <a:rPr lang="zh-CN" altLang="en-US" dirty="0"/>
              <a:t>、</a:t>
            </a:r>
            <a:r>
              <a:rPr lang="en-US" altLang="zh-CN" dirty="0"/>
              <a:t>Beeline CLI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68" y="3645936"/>
            <a:ext cx="694242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85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复杂数据类型使用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）建表语句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2668944"/>
            <a:ext cx="5344591" cy="19389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t_hot_hero_skin_price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win_rate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skin_price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map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字段之间分隔符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collection items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'-' 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集合元素之间分隔符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map keys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':'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集合元素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kv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之间分隔符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18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建表成功之后，在</a:t>
            </a:r>
            <a:r>
              <a:rPr lang="en-US" altLang="zh-CN" dirty="0"/>
              <a:t>Hive</a:t>
            </a:r>
            <a:r>
              <a:rPr lang="zh-CN" altLang="en-US" dirty="0"/>
              <a:t>的默认存储路径下就生成了表对应的文件夹；</a:t>
            </a:r>
          </a:p>
          <a:p>
            <a:r>
              <a:rPr lang="zh-CN" altLang="en-US" dirty="0"/>
              <a:t>把</a:t>
            </a:r>
            <a:r>
              <a:rPr lang="en-US" altLang="zh-CN" dirty="0">
                <a:solidFill>
                  <a:srgbClr val="92D050"/>
                </a:solidFill>
              </a:rPr>
              <a:t>hot_hero_skin_price.txt</a:t>
            </a:r>
            <a:r>
              <a:rPr lang="zh-CN" altLang="en-US" dirty="0"/>
              <a:t>文件上传到对应的表文件夹下。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复杂数据类型使用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）建表语句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2694582"/>
            <a:ext cx="5344591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node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机器上进行操作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~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hivedata/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把文件从课程资料中首先上传到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node1 linux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系统上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执行命令把文件上传到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表所对应的目录下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fs -put hot_hero_skin_price.txt /user/hive/warehouse/itheima.db/t_hot_hero_skin_price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51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执行查询操作，可以看出数据已经映射成功。</a:t>
            </a:r>
            <a:endParaRPr lang="en-US" altLang="zh-CN" dirty="0"/>
          </a:p>
          <a:p>
            <a:r>
              <a:rPr lang="zh-CN" altLang="zh-CN" dirty="0"/>
              <a:t>想一想：如果最后一个字段以</a:t>
            </a:r>
            <a:r>
              <a:rPr lang="en-US" altLang="zh-CN" dirty="0"/>
              <a:t>String</a:t>
            </a:r>
            <a:r>
              <a:rPr lang="zh-CN" altLang="zh-CN" dirty="0"/>
              <a:t>类型来定义，后续使用方便吗？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复杂数据类型使用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）结果验证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69204" y="2698177"/>
            <a:ext cx="7361906" cy="2352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0935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三、默认分隔符使用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team_ace_player.txt</a:t>
            </a:r>
            <a:r>
              <a:rPr lang="zh-CN" altLang="en-US" dirty="0"/>
              <a:t>中记录了手游</a:t>
            </a:r>
            <a:r>
              <a:rPr lang="en-US" altLang="zh-CN" dirty="0"/>
              <a:t>《</a:t>
            </a:r>
            <a:r>
              <a:rPr lang="zh-CN" altLang="en-US" dirty="0"/>
              <a:t>王者荣耀</a:t>
            </a:r>
            <a:r>
              <a:rPr lang="en-US" altLang="zh-CN" dirty="0"/>
              <a:t>》</a:t>
            </a:r>
            <a:r>
              <a:rPr lang="zh-CN" altLang="en-US" dirty="0"/>
              <a:t>主要战队内最受欢迎的王牌选手信息，字段之间使用的是</a:t>
            </a:r>
            <a:r>
              <a:rPr lang="en-US" altLang="zh-CN" dirty="0"/>
              <a:t>\001</a:t>
            </a:r>
            <a:r>
              <a:rPr lang="zh-CN" altLang="en-US" dirty="0"/>
              <a:t>作为分隔符</a:t>
            </a:r>
            <a:r>
              <a:rPr lang="en-US" altLang="zh-CN" dirty="0"/>
              <a:t>,</a:t>
            </a:r>
            <a:r>
              <a:rPr lang="zh-CN" altLang="en-US" dirty="0"/>
              <a:t>要求在</a:t>
            </a:r>
            <a:r>
              <a:rPr lang="en-US" altLang="zh-CN" dirty="0"/>
              <a:t>Hive</a:t>
            </a:r>
            <a:r>
              <a:rPr lang="zh-CN" altLang="en-US" dirty="0"/>
              <a:t>中建表映射成功该文件。</a:t>
            </a:r>
          </a:p>
        </p:txBody>
      </p:sp>
    </p:spTree>
    <p:extLst>
      <p:ext uri="{BB962C8B-B14F-4D97-AF65-F5344CB8AC3E}">
        <p14:creationId xmlns:p14="http://schemas.microsoft.com/office/powerpoint/2010/main" val="831723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字段：</a:t>
            </a:r>
            <a:r>
              <a:rPr lang="en-US" altLang="zh-CN" dirty="0"/>
              <a:t>id</a:t>
            </a:r>
            <a:r>
              <a:rPr lang="zh-CN" altLang="zh-CN" dirty="0"/>
              <a:t>、</a:t>
            </a:r>
            <a:r>
              <a:rPr lang="en-US" altLang="zh-CN" dirty="0"/>
              <a:t>team_name</a:t>
            </a:r>
            <a:r>
              <a:rPr lang="zh-CN" altLang="zh-CN" dirty="0"/>
              <a:t>（战队名称）、</a:t>
            </a:r>
            <a:r>
              <a:rPr lang="en-US" altLang="zh-CN" dirty="0"/>
              <a:t>ace_player_name</a:t>
            </a:r>
            <a:r>
              <a:rPr lang="zh-CN" altLang="zh-CN" dirty="0"/>
              <a:t>（王牌选手名字）</a:t>
            </a:r>
          </a:p>
          <a:p>
            <a:r>
              <a:rPr lang="zh-CN" altLang="zh-CN" dirty="0"/>
              <a:t>分析一下：数据都是原生数据类型，且</a:t>
            </a:r>
            <a:r>
              <a:rPr lang="zh-CN" altLang="zh-CN" dirty="0">
                <a:solidFill>
                  <a:srgbClr val="92D050"/>
                </a:solidFill>
              </a:rPr>
              <a:t>字段之间分隔符是</a:t>
            </a:r>
            <a:r>
              <a:rPr lang="en-US" altLang="zh-CN" dirty="0">
                <a:solidFill>
                  <a:srgbClr val="92D050"/>
                </a:solidFill>
              </a:rPr>
              <a:t>\001</a:t>
            </a:r>
            <a:r>
              <a:rPr lang="zh-CN" altLang="zh-CN" dirty="0"/>
              <a:t>，因此在建表的时候可以省去</a:t>
            </a:r>
            <a:r>
              <a:rPr lang="en-US" altLang="zh-CN" dirty="0"/>
              <a:t>row format</a:t>
            </a:r>
            <a:r>
              <a:rPr lang="zh-CN" altLang="zh-CN" dirty="0"/>
              <a:t>语句，因为</a:t>
            </a:r>
            <a:r>
              <a:rPr lang="en-US" altLang="zh-CN" dirty="0"/>
              <a:t>hive</a:t>
            </a:r>
            <a:r>
              <a:rPr lang="zh-CN" altLang="zh-CN" dirty="0"/>
              <a:t>默认的分隔符就是</a:t>
            </a:r>
            <a:r>
              <a:rPr lang="en-US" altLang="zh-CN" dirty="0"/>
              <a:t>\001</a:t>
            </a:r>
            <a:r>
              <a:rPr lang="zh-CN" altLang="zh-CN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默认分隔符使用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）数据文件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396354" y="3288885"/>
            <a:ext cx="3378650" cy="19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默认分隔符使用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）建表语句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3062051"/>
            <a:ext cx="5344591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t_team_ace_player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ace_player_name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878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建表成功后，把</a:t>
            </a:r>
            <a:r>
              <a:rPr lang="en-US" altLang="zh-CN" dirty="0"/>
              <a:t>team_ace_player.txt</a:t>
            </a:r>
            <a:r>
              <a:rPr lang="zh-CN" altLang="en-US" dirty="0"/>
              <a:t>文件上传到对应的表文件夹下。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默认分隔符使用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）建表语句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2771493"/>
            <a:ext cx="5344591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node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机器上进行操作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~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cd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hivedata/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把文件从课程资料中首先上传到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node1 linux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系统上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执行命令把文件上传到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表所对应的目录下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hadoop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fs -put team_ace_player.txt /user/hive/warehouse/itheima.db/t_team_ace_player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78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执行查询操作，可以看出数据已经映射成功。</a:t>
            </a:r>
            <a:endParaRPr lang="en-US" altLang="zh-CN" dirty="0"/>
          </a:p>
          <a:p>
            <a:r>
              <a:rPr lang="zh-CN" altLang="zh-CN" dirty="0"/>
              <a:t>想一想：</a:t>
            </a:r>
            <a:r>
              <a:rPr lang="zh-CN" altLang="zh-CN" dirty="0">
                <a:solidFill>
                  <a:srgbClr val="92D050"/>
                </a:solidFill>
              </a:rPr>
              <a:t>字段以</a:t>
            </a:r>
            <a:r>
              <a:rPr lang="en-US" altLang="zh-CN" dirty="0">
                <a:solidFill>
                  <a:srgbClr val="92D050"/>
                </a:solidFill>
              </a:rPr>
              <a:t>\001</a:t>
            </a:r>
            <a:r>
              <a:rPr lang="zh-CN" altLang="zh-CN" dirty="0">
                <a:solidFill>
                  <a:srgbClr val="92D050"/>
                </a:solidFill>
              </a:rPr>
              <a:t>分隔建表时很方便，那么采集、清洗数据时对数据格式追求有什么启发？</a:t>
            </a:r>
            <a:r>
              <a:rPr lang="zh-CN" altLang="zh-CN" dirty="0"/>
              <a:t>你青睐于什么分隔符？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默认分隔符使用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）结果验证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56779" y="3444952"/>
            <a:ext cx="5257800" cy="1950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882718" y="5592905"/>
            <a:ext cx="6405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优先考虑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\001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分隔符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4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四、指定数据存储路径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team_ace_player.txt</a:t>
            </a:r>
            <a:r>
              <a:rPr lang="zh-CN" altLang="en-US" dirty="0"/>
              <a:t>中记录了手游</a:t>
            </a:r>
            <a:r>
              <a:rPr lang="en-US" altLang="zh-CN" dirty="0"/>
              <a:t>《</a:t>
            </a:r>
            <a:r>
              <a:rPr lang="zh-CN" altLang="en-US" dirty="0"/>
              <a:t>王者荣耀</a:t>
            </a:r>
            <a:r>
              <a:rPr lang="en-US" altLang="zh-CN" dirty="0"/>
              <a:t>》</a:t>
            </a:r>
            <a:r>
              <a:rPr lang="zh-CN" altLang="en-US" dirty="0"/>
              <a:t>主要战队内最受欢迎的王牌选手信息，字段之间使用的是</a:t>
            </a:r>
            <a:r>
              <a:rPr lang="en-US" altLang="zh-CN" dirty="0"/>
              <a:t>\001</a:t>
            </a:r>
            <a:r>
              <a:rPr lang="zh-CN" altLang="en-US" dirty="0"/>
              <a:t>作为分隔符。</a:t>
            </a:r>
            <a:endParaRPr lang="en-US" altLang="zh-CN" dirty="0"/>
          </a:p>
          <a:p>
            <a:r>
              <a:rPr lang="zh-CN" altLang="en-US" dirty="0"/>
              <a:t>要求把文件上传到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任意路径</a:t>
            </a:r>
            <a:r>
              <a:rPr lang="zh-CN" altLang="en-US" dirty="0"/>
              <a:t>下，不能移动复制，并在</a:t>
            </a:r>
            <a:r>
              <a:rPr lang="en-US" altLang="zh-CN" dirty="0"/>
              <a:t>Hive</a:t>
            </a:r>
            <a:r>
              <a:rPr lang="zh-CN" altLang="en-US" dirty="0"/>
              <a:t>中建表映射成功该文件。</a:t>
            </a:r>
          </a:p>
        </p:txBody>
      </p:sp>
    </p:spTree>
    <p:extLst>
      <p:ext uri="{BB962C8B-B14F-4D97-AF65-F5344CB8AC3E}">
        <p14:creationId xmlns:p14="http://schemas.microsoft.com/office/powerpoint/2010/main" val="2736890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HiveSQL DDL</a:t>
            </a:r>
            <a:r>
              <a:rPr lang="zh-CN" altLang="en-US" dirty="0"/>
              <a:t>建表基础语法</a:t>
            </a:r>
            <a:r>
              <a:rPr lang="en-US" altLang="zh-CN" dirty="0"/>
              <a:t>-</a:t>
            </a:r>
            <a:r>
              <a:rPr lang="zh-CN" altLang="en-US" dirty="0"/>
              <a:t>指定数据存储路径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建表语句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3257220"/>
            <a:ext cx="5344591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t_team_ace_player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_location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team_name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ace_player_name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en-US" altLang="zh-CN" sz="1200" dirty="0">
              <a:solidFill>
                <a:srgbClr val="080808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location ‘/</a:t>
            </a:r>
            <a:r>
              <a:rPr lang="en-US" altLang="zh-CN" sz="1200" dirty="0" err="1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tmp</a:t>
            </a:r>
            <a:r>
              <a:rPr lang="en-US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’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4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Sublime</a:t>
            </a:r>
            <a:r>
              <a:rPr lang="zh-CN" altLang="en-US" dirty="0"/>
              <a:t>、</a:t>
            </a:r>
            <a:r>
              <a:rPr lang="en-US" altLang="zh-CN" dirty="0"/>
              <a:t>Emacs </a:t>
            </a:r>
            <a:r>
              <a:rPr lang="zh-CN" altLang="en-US" dirty="0"/>
              <a:t>、</a:t>
            </a:r>
            <a:r>
              <a:rPr lang="en-US" altLang="zh-CN" dirty="0"/>
              <a:t>EditPlus</a:t>
            </a:r>
            <a:r>
              <a:rPr lang="zh-CN" altLang="en-US" dirty="0"/>
              <a:t>、</a:t>
            </a:r>
            <a:r>
              <a:rPr lang="en-US" altLang="zh-CN" dirty="0"/>
              <a:t>UltraEdit</a:t>
            </a:r>
            <a:r>
              <a:rPr lang="zh-CN" altLang="en-US" dirty="0"/>
              <a:t>、</a:t>
            </a:r>
            <a:r>
              <a:rPr lang="en-US" altLang="zh-CN" dirty="0"/>
              <a:t>Visual Studio Code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有些不支持作为客户端连接</a:t>
            </a:r>
            <a:r>
              <a:rPr lang="en-US" altLang="zh-CN" dirty="0"/>
              <a:t>Hive</a:t>
            </a:r>
            <a:r>
              <a:rPr lang="zh-CN" altLang="en-US" dirty="0"/>
              <a:t>服务，但是支持</a:t>
            </a:r>
            <a:r>
              <a:rPr lang="en-US" altLang="zh-CN" dirty="0"/>
              <a:t>SQL</a:t>
            </a:r>
            <a:r>
              <a:rPr lang="zh-CN" altLang="en-US" dirty="0"/>
              <a:t>语法环境，那就再编辑器中开发</a:t>
            </a:r>
            <a:r>
              <a:rPr lang="en-US" altLang="zh-CN" dirty="0"/>
              <a:t>SQL,</a:t>
            </a:r>
            <a:r>
              <a:rPr lang="zh-CN" altLang="en-US" dirty="0"/>
              <a:t>复制到</a:t>
            </a:r>
            <a:r>
              <a:rPr lang="en-US" altLang="zh-CN" dirty="0"/>
              <a:t>Hive CLI</a:t>
            </a:r>
            <a:r>
              <a:rPr lang="zh-CN" altLang="en-US" dirty="0"/>
              <a:t>执行；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有些支持安装插件作为客户端直连</a:t>
            </a:r>
            <a:r>
              <a:rPr lang="en-US" altLang="zh-CN" dirty="0"/>
              <a:t>Hive</a:t>
            </a:r>
            <a:r>
              <a:rPr lang="zh-CN" altLang="en-US" dirty="0"/>
              <a:t>服务；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常见的开发方式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）文本编辑器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7" y="3571173"/>
            <a:ext cx="4404024" cy="2355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120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SQL DDL</a:t>
            </a:r>
            <a:r>
              <a:rPr lang="zh-CN" altLang="en-US" dirty="0">
                <a:solidFill>
                  <a:schemeClr val="tx1"/>
                </a:solidFill>
              </a:rPr>
              <a:t>建表高阶语法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283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Hive </a:t>
            </a:r>
            <a:r>
              <a:rPr lang="zh-CN" altLang="en-US" dirty="0">
                <a:solidFill>
                  <a:srgbClr val="FF0000"/>
                </a:solidFill>
              </a:rPr>
              <a:t>内部表、外部表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Partitioned Tables </a:t>
            </a:r>
            <a:r>
              <a:rPr lang="zh-CN" altLang="en-US" dirty="0">
                <a:solidFill>
                  <a:schemeClr val="tx1"/>
                </a:solidFill>
              </a:rPr>
              <a:t>分区表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Bucketed Tables </a:t>
            </a:r>
            <a:r>
              <a:rPr lang="zh-CN" altLang="en-US" dirty="0">
                <a:solidFill>
                  <a:schemeClr val="tx1"/>
                </a:solidFill>
              </a:rPr>
              <a:t>分桶表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Transactional Tables</a:t>
            </a:r>
            <a:r>
              <a:rPr lang="zh-CN" altLang="en-US" dirty="0">
                <a:solidFill>
                  <a:schemeClr val="tx1"/>
                </a:solidFill>
              </a:rPr>
              <a:t>事务表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Views </a:t>
            </a:r>
            <a:r>
              <a:rPr lang="zh-CN" altLang="en-US" dirty="0">
                <a:solidFill>
                  <a:schemeClr val="tx1"/>
                </a:solidFill>
              </a:rPr>
              <a:t>视图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Hive3.0</a:t>
            </a:r>
            <a:r>
              <a:rPr lang="zh-CN" altLang="en-US" dirty="0">
                <a:solidFill>
                  <a:schemeClr val="tx1"/>
                </a:solidFill>
              </a:rPr>
              <a:t>新特性：</a:t>
            </a:r>
            <a:r>
              <a:rPr lang="en-US" altLang="zh-CN" dirty="0">
                <a:solidFill>
                  <a:schemeClr val="tx1"/>
                </a:solidFill>
              </a:rPr>
              <a:t>Materialized Views </a:t>
            </a:r>
            <a:r>
              <a:rPr lang="zh-CN" altLang="en-US" dirty="0">
                <a:solidFill>
                  <a:schemeClr val="tx1"/>
                </a:solidFill>
              </a:rPr>
              <a:t>物化视图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16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完整语法树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7148" y="1982625"/>
            <a:ext cx="1070386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0C0"/>
                </a:solidFill>
              </a:rPr>
              <a:t>  CREATE</a:t>
            </a:r>
            <a:r>
              <a:rPr lang="en-US" altLang="zh-CN" sz="1600" dirty="0"/>
              <a:t> [TEMPORARY] [EXTERNAL] </a:t>
            </a:r>
            <a:r>
              <a:rPr lang="en-US" altLang="zh-CN" sz="1600" b="1" dirty="0">
                <a:solidFill>
                  <a:srgbClr val="0070C0"/>
                </a:solidFill>
              </a:rPr>
              <a:t>TABLE</a:t>
            </a:r>
            <a:r>
              <a:rPr lang="en-US" altLang="zh-CN" sz="1600" dirty="0"/>
              <a:t> [IF NOT EXISTS] [db_name.]</a:t>
            </a:r>
            <a:r>
              <a:rPr lang="en-US" altLang="zh-CN" sz="1600" b="1" dirty="0">
                <a:solidFill>
                  <a:srgbClr val="00B050"/>
                </a:solidFill>
              </a:rPr>
              <a:t>table_name</a:t>
            </a:r>
            <a:br>
              <a:rPr lang="en-US" altLang="zh-CN" sz="1600" dirty="0"/>
            </a:br>
            <a:r>
              <a:rPr lang="en-US" altLang="zh-CN" sz="1600" dirty="0"/>
              <a:t>  [(col_name data_type [COMMENT col_comment], ... ]</a:t>
            </a:r>
            <a:br>
              <a:rPr lang="en-US" altLang="zh-CN" sz="1600" dirty="0"/>
            </a:br>
            <a:r>
              <a:rPr lang="en-US" altLang="zh-CN" sz="1600" dirty="0"/>
              <a:t>  [COMMENT table_comment]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PARTITIONED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data_type [COMMENT col_comment], 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CLUSTERED BY </a:t>
            </a:r>
            <a:r>
              <a:rPr lang="en-US" altLang="zh-CN" sz="1600" dirty="0"/>
              <a:t>(col_name, col_name, ...) [</a:t>
            </a:r>
            <a:r>
              <a:rPr lang="en-US" altLang="zh-CN" sz="1600" b="1" dirty="0">
                <a:solidFill>
                  <a:srgbClr val="0070C0"/>
                </a:solidFill>
              </a:rPr>
              <a:t>SORTED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[ASC|DESC], ...)] </a:t>
            </a:r>
            <a:r>
              <a:rPr lang="en-US" altLang="zh-CN" sz="1600" b="1" dirty="0">
                <a:solidFill>
                  <a:srgbClr val="0070C0"/>
                </a:solidFill>
              </a:rPr>
              <a:t>INTO</a:t>
            </a:r>
            <a:r>
              <a:rPr lang="en-US" altLang="zh-CN" sz="1600" dirty="0"/>
              <a:t> num_buckets </a:t>
            </a:r>
            <a:r>
              <a:rPr lang="en-US" altLang="zh-CN" sz="1600" b="1" dirty="0">
                <a:solidFill>
                  <a:srgbClr val="0070C0"/>
                </a:solidFill>
              </a:rPr>
              <a:t>BUCKETS</a:t>
            </a:r>
            <a:r>
              <a:rPr lang="en-US" altLang="zh-CN" sz="1600" dirty="0"/>
              <a:t>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ROW FORMAT DELIMITED|SERDE</a:t>
            </a:r>
            <a:r>
              <a:rPr lang="en-US" altLang="zh-CN" sz="1600" dirty="0"/>
              <a:t> serde_name WITH SERDEPROPERTIES (property_name=property_value,...)]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STORED</a:t>
            </a:r>
            <a:r>
              <a:rPr lang="en-US" altLang="zh-CN" sz="1600" dirty="0"/>
              <a:t> AS file_format]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LOCATION</a:t>
            </a:r>
            <a:r>
              <a:rPr lang="en-US" altLang="zh-CN" sz="1600" dirty="0"/>
              <a:t> hdfs_path]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TBLPROPERTIES</a:t>
            </a:r>
            <a:r>
              <a:rPr lang="en-US" altLang="zh-CN" sz="1600" dirty="0"/>
              <a:t> (property_name=property_value, ...)];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42167" y="1263360"/>
            <a:ext cx="3745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HIVE DDL CREATE TABLE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03776" y="2367185"/>
            <a:ext cx="9656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7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内部表</a:t>
            </a:r>
            <a:r>
              <a:rPr lang="zh-CN" altLang="en-US" dirty="0"/>
              <a:t>（</a:t>
            </a:r>
            <a:r>
              <a:rPr lang="en-US" altLang="zh-CN" dirty="0"/>
              <a:t>Internal table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92D050"/>
                </a:solidFill>
              </a:rPr>
              <a:t>也称为</a:t>
            </a:r>
            <a:r>
              <a:rPr lang="zh-CN" altLang="en-US" dirty="0"/>
              <a:t>被</a:t>
            </a:r>
            <a:r>
              <a:rPr lang="en-US" altLang="zh-CN" dirty="0"/>
              <a:t>Hive</a:t>
            </a:r>
            <a:r>
              <a:rPr lang="zh-CN" altLang="en-US" dirty="0"/>
              <a:t>拥有和管理的</a:t>
            </a:r>
            <a:r>
              <a:rPr lang="zh-CN" altLang="en-US" b="1" dirty="0">
                <a:solidFill>
                  <a:srgbClr val="92D050"/>
                </a:solidFill>
              </a:rPr>
              <a:t>托管表（</a:t>
            </a:r>
            <a:r>
              <a:rPr lang="en-US" altLang="zh-CN" b="1" dirty="0">
                <a:solidFill>
                  <a:srgbClr val="92D050"/>
                </a:solidFill>
              </a:rPr>
              <a:t>Managed table</a:t>
            </a:r>
            <a:r>
              <a:rPr lang="zh-CN" altLang="en-US" b="1" dirty="0">
                <a:solidFill>
                  <a:srgbClr val="92D050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默认情况下创建的表就是内部表，</a:t>
            </a:r>
            <a:r>
              <a:rPr lang="en-US" altLang="zh-CN" dirty="0"/>
              <a:t>Hive</a:t>
            </a:r>
            <a:r>
              <a:rPr lang="zh-CN" altLang="en-US" dirty="0"/>
              <a:t>拥有该表的结构和文件。换句话说，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en-US" dirty="0">
                <a:solidFill>
                  <a:srgbClr val="92D050"/>
                </a:solidFill>
              </a:rPr>
              <a:t>完全管理表（元数据和数据）的生命周期</a:t>
            </a:r>
            <a:r>
              <a:rPr lang="zh-CN" altLang="en-US" dirty="0"/>
              <a:t>，类似于</a:t>
            </a:r>
            <a:r>
              <a:rPr lang="en-US" altLang="zh-CN" dirty="0"/>
              <a:t>RDBMS</a:t>
            </a:r>
            <a:r>
              <a:rPr lang="zh-CN" altLang="en-US" dirty="0"/>
              <a:t>中的表。</a:t>
            </a:r>
          </a:p>
          <a:p>
            <a:r>
              <a:rPr lang="zh-CN" altLang="en-US" dirty="0"/>
              <a:t>当您删除内部表时，它会删除数据以及表的元数据。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什么是内部表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3634618"/>
            <a:ext cx="5344591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 创建的表就是内部表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22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可以使用</a:t>
            </a:r>
            <a:r>
              <a:rPr lang="en-US" altLang="zh-CN" dirty="0"/>
              <a:t>DESCRIBE FORMATTED tablename,</a:t>
            </a:r>
            <a:r>
              <a:rPr lang="zh-CN" altLang="zh-CN" dirty="0"/>
              <a:t>来获取表的</a:t>
            </a:r>
            <a:r>
              <a:rPr lang="zh-CN" altLang="en-US" dirty="0"/>
              <a:t>元数据描述</a:t>
            </a:r>
            <a:r>
              <a:rPr lang="zh-CN" altLang="zh-CN" dirty="0"/>
              <a:t>信息，从中可以看出表的类型。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什么是内部表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17" y="2948299"/>
            <a:ext cx="8575124" cy="2195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8424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外部表</a:t>
            </a:r>
            <a:r>
              <a:rPr lang="zh-CN" altLang="en-US" dirty="0"/>
              <a:t>（</a:t>
            </a:r>
            <a:r>
              <a:rPr lang="en-US" altLang="zh-CN" dirty="0"/>
              <a:t>External table</a:t>
            </a:r>
            <a:r>
              <a:rPr lang="zh-CN" altLang="en-US" dirty="0"/>
              <a:t>）中的数据不是</a:t>
            </a:r>
            <a:r>
              <a:rPr lang="en-US" altLang="zh-CN" dirty="0"/>
              <a:t>Hive</a:t>
            </a:r>
            <a:r>
              <a:rPr lang="zh-CN" altLang="en-US" dirty="0"/>
              <a:t>拥有或管理的，</a:t>
            </a:r>
            <a:r>
              <a:rPr lang="zh-CN" altLang="en-US" dirty="0">
                <a:solidFill>
                  <a:srgbClr val="92D050"/>
                </a:solidFill>
              </a:rPr>
              <a:t>只管理表元数据的生命周期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要创建一个外部表，需要使用</a:t>
            </a:r>
            <a:r>
              <a:rPr lang="en-US" altLang="zh-CN" b="1" dirty="0">
                <a:solidFill>
                  <a:srgbClr val="FF0000"/>
                </a:solidFill>
              </a:rPr>
              <a:t>EXTERNAL</a:t>
            </a:r>
            <a:r>
              <a:rPr lang="zh-CN" altLang="en-US" dirty="0"/>
              <a:t>语法关键字。</a:t>
            </a:r>
          </a:p>
          <a:p>
            <a:r>
              <a:rPr lang="zh-CN" altLang="en-US" dirty="0"/>
              <a:t>删除外部表只会删除元数据，而不会删除实际数据。在</a:t>
            </a:r>
            <a:r>
              <a:rPr lang="en-US" altLang="zh-CN" dirty="0"/>
              <a:t>Hive</a:t>
            </a:r>
            <a:r>
              <a:rPr lang="zh-CN" altLang="en-US" dirty="0"/>
              <a:t>外部仍然可以访问实际数据。</a:t>
            </a:r>
          </a:p>
          <a:p>
            <a:r>
              <a:rPr lang="zh-CN" altLang="en-US" dirty="0"/>
              <a:t>实际场景中，外部表</a:t>
            </a:r>
            <a:r>
              <a:rPr lang="zh-CN" altLang="en-US" dirty="0">
                <a:solidFill>
                  <a:srgbClr val="FF0000"/>
                </a:solidFill>
              </a:rPr>
              <a:t>搭配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>
                <a:solidFill>
                  <a:srgbClr val="FF0000"/>
                </a:solidFill>
              </a:rPr>
              <a:t>语法指定数据的路径</a:t>
            </a:r>
            <a:r>
              <a:rPr lang="zh-CN" altLang="en-US" dirty="0"/>
              <a:t>，可以让数据更安全。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什么是外部表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413383" y="3634618"/>
            <a:ext cx="5344591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创建外部表 需要关键字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external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外部表数据存储路径不指定 默认规则和内部表一致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也可以使用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location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关键字指定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HDFS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任意路径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external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student_ext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sex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dept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b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location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'/stu'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9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可以使用</a:t>
            </a:r>
            <a:r>
              <a:rPr lang="en-US" altLang="zh-CN" dirty="0"/>
              <a:t>DESCRIBE FORMATTED tablename,</a:t>
            </a:r>
            <a:r>
              <a:rPr lang="zh-CN" altLang="zh-CN" dirty="0"/>
              <a:t>来获取表的</a:t>
            </a:r>
            <a:r>
              <a:rPr lang="zh-CN" altLang="en-US" dirty="0"/>
              <a:t>元数据描述</a:t>
            </a:r>
            <a:r>
              <a:rPr lang="zh-CN" altLang="zh-CN" dirty="0"/>
              <a:t>信息，从中可以看出表的类型。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什么是外部表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74" y="2757707"/>
            <a:ext cx="7550479" cy="24637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883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无论内部表还是外部表，</a:t>
            </a:r>
            <a:r>
              <a:rPr lang="en-US" altLang="zh-CN" dirty="0"/>
              <a:t>Hive</a:t>
            </a:r>
            <a:r>
              <a:rPr lang="zh-CN" altLang="en-US" dirty="0"/>
              <a:t>都在</a:t>
            </a:r>
            <a:r>
              <a:rPr lang="en-US" altLang="zh-CN" dirty="0"/>
              <a:t>Hive Metastore</a:t>
            </a:r>
            <a:r>
              <a:rPr lang="zh-CN" altLang="en-US" dirty="0"/>
              <a:t>中管理表定义、字段类型等元数据信息。</a:t>
            </a:r>
            <a:endParaRPr lang="en-US" altLang="zh-CN" dirty="0"/>
          </a:p>
          <a:p>
            <a:r>
              <a:rPr lang="zh-CN" altLang="en-US" dirty="0"/>
              <a:t>删除内部表时，除了会从</a:t>
            </a:r>
            <a:r>
              <a:rPr lang="en-US" altLang="zh-CN" dirty="0"/>
              <a:t>Metastore</a:t>
            </a:r>
            <a:r>
              <a:rPr lang="zh-CN" altLang="en-US" dirty="0"/>
              <a:t>中删除表元数据，还会从</a:t>
            </a:r>
            <a:r>
              <a:rPr lang="en-US" altLang="zh-CN" dirty="0"/>
              <a:t>HDFS</a:t>
            </a:r>
            <a:r>
              <a:rPr lang="zh-CN" altLang="en-US" dirty="0"/>
              <a:t>中删除其所有数据文件。</a:t>
            </a:r>
          </a:p>
          <a:p>
            <a:r>
              <a:rPr lang="zh-CN" altLang="en-US" dirty="0"/>
              <a:t>删除外部表时，只会从</a:t>
            </a:r>
            <a:r>
              <a:rPr lang="en-US" altLang="zh-CN" dirty="0"/>
              <a:t>Metastore</a:t>
            </a:r>
            <a:r>
              <a:rPr lang="zh-CN" altLang="en-US" dirty="0"/>
              <a:t>中删除表的元数据，并保持</a:t>
            </a:r>
            <a:r>
              <a:rPr lang="en-US" altLang="zh-CN" dirty="0"/>
              <a:t>HDFS</a:t>
            </a:r>
            <a:r>
              <a:rPr lang="zh-CN" altLang="en-US" dirty="0"/>
              <a:t>位置中的实际数据不变。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内、外部表差异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348" y="3170489"/>
            <a:ext cx="6992661" cy="30508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751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针对创建好的内部表</a:t>
            </a:r>
            <a:r>
              <a:rPr lang="en-US" altLang="zh-CN" dirty="0"/>
              <a:t>student</a:t>
            </a:r>
            <a:r>
              <a:rPr lang="zh-CN" altLang="en-US" dirty="0"/>
              <a:t>、外部表</a:t>
            </a:r>
            <a:r>
              <a:rPr lang="en-US" altLang="zh-CN" dirty="0"/>
              <a:t>student_ext,</a:t>
            </a:r>
            <a:r>
              <a:rPr lang="zh-CN" altLang="en-US" dirty="0"/>
              <a:t>分别上传结构化数据文件</a:t>
            </a:r>
            <a:r>
              <a:rPr lang="en-US" altLang="zh-CN" dirty="0"/>
              <a:t>students.txt</a:t>
            </a:r>
            <a:r>
              <a:rPr lang="zh-CN" altLang="en-US" dirty="0"/>
              <a:t>到对应的表路径下；</a:t>
            </a:r>
            <a:endParaRPr lang="en-US" altLang="zh-CN" dirty="0"/>
          </a:p>
          <a:p>
            <a:r>
              <a:rPr lang="zh-CN" altLang="en-US" dirty="0"/>
              <a:t>确定数据被</a:t>
            </a:r>
            <a:r>
              <a:rPr lang="en-US" altLang="zh-CN" dirty="0"/>
              <a:t>Hive</a:t>
            </a:r>
            <a:r>
              <a:rPr lang="zh-CN" altLang="en-US" dirty="0"/>
              <a:t>解析加载成功。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内、外部表差异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86384" y="3696099"/>
            <a:ext cx="4301811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[root@node1 hivedata]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 pwd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/root/hivedata</a:t>
            </a:r>
            <a:b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[root@node1 hivedata]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 ll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-rw-r--r--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root root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526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Apr 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9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11:04 students.txt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[root@node1 hivedata]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 hadoop fs -put students.txt /stu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[root@node1 hivedata]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 hadoop fs -put students.txt /user/hive/warehouse/itheima.db/student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96" y="2453859"/>
            <a:ext cx="4363780" cy="40020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右箭头 3"/>
          <p:cNvSpPr/>
          <p:nvPr/>
        </p:nvSpPr>
        <p:spPr>
          <a:xfrm>
            <a:off x="5541947" y="4007978"/>
            <a:ext cx="1025496" cy="59820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55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drop table tablename </a:t>
            </a:r>
            <a:r>
              <a:rPr lang="zh-CN" altLang="en-US" dirty="0"/>
              <a:t>命令，分别在</a:t>
            </a:r>
            <a:r>
              <a:rPr lang="en-US" altLang="zh-CN" dirty="0"/>
              <a:t>Hive</a:t>
            </a:r>
            <a:r>
              <a:rPr lang="zh-CN" altLang="en-US" dirty="0"/>
              <a:t>中和</a:t>
            </a:r>
            <a:r>
              <a:rPr lang="en-US" altLang="zh-CN" dirty="0"/>
              <a:t>HDFS</a:t>
            </a:r>
            <a:r>
              <a:rPr lang="zh-CN" altLang="en-US" dirty="0"/>
              <a:t>中查看效果。</a:t>
            </a:r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 dirty="0"/>
              <a:t>中的表信息全被删除，不管是内部表还是外部表。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HDFS</a:t>
            </a:r>
            <a:r>
              <a:rPr lang="zh-CN" altLang="en-US" dirty="0"/>
              <a:t>上，外部表对应的数据文件原封不动，内部表对应的数据文件连同文件夹一起被删除。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内、外部表差异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8411" y="3968397"/>
            <a:ext cx="2606282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table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drop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student_ext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show tables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298911" y="3968397"/>
            <a:ext cx="1025496" cy="59820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25" y="3713300"/>
            <a:ext cx="5530274" cy="11083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41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IntelliJ IDEA</a:t>
            </a:r>
            <a:r>
              <a:rPr lang="zh-CN" altLang="en-US" dirty="0"/>
              <a:t>、</a:t>
            </a:r>
            <a:r>
              <a:rPr lang="en-US" altLang="zh-CN" dirty="0"/>
              <a:t>DataGrip</a:t>
            </a:r>
            <a:r>
              <a:rPr lang="zh-CN" altLang="en-US" dirty="0"/>
              <a:t>、</a:t>
            </a:r>
            <a:r>
              <a:rPr lang="en-US" altLang="zh-CN" dirty="0"/>
              <a:t>Dbeaver</a:t>
            </a:r>
            <a:r>
              <a:rPr lang="zh-CN" altLang="en-US" dirty="0"/>
              <a:t>、</a:t>
            </a:r>
            <a:r>
              <a:rPr lang="en-US" altLang="zh-CN" dirty="0"/>
              <a:t>SQuirrel SQL Client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可以在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平台中通过</a:t>
            </a:r>
            <a:r>
              <a:rPr lang="en-US" altLang="zh-CN" dirty="0"/>
              <a:t>JDBC</a:t>
            </a:r>
            <a:r>
              <a:rPr lang="zh-CN" altLang="en-US" dirty="0"/>
              <a:t>连接</a:t>
            </a:r>
            <a:r>
              <a:rPr lang="en-US" altLang="zh-CN" dirty="0"/>
              <a:t>HiveServer2</a:t>
            </a:r>
            <a:r>
              <a:rPr lang="zh-CN" altLang="en-US" dirty="0"/>
              <a:t>的图形界面工具；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这类工具往往专门针对</a:t>
            </a:r>
            <a:r>
              <a:rPr lang="en-US" altLang="zh-CN" dirty="0"/>
              <a:t>SQL</a:t>
            </a:r>
            <a:r>
              <a:rPr lang="zh-CN" altLang="en-US" dirty="0"/>
              <a:t>类软件进行开发优化、页面美观大方，操作简洁，更重要的是</a:t>
            </a:r>
            <a:r>
              <a:rPr lang="en-US" altLang="zh-CN" dirty="0"/>
              <a:t>SQL</a:t>
            </a:r>
            <a:r>
              <a:rPr lang="zh-CN" altLang="en-US" dirty="0"/>
              <a:t>编辑环境优雅；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</a:t>
            </a:r>
            <a:r>
              <a:rPr lang="zh-CN" altLang="en-US" dirty="0"/>
              <a:t>语法智能提示补全、关键字高亮、查询结果智能显示、按钮操作大于命令操作；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常见的开发方式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Hive</a:t>
            </a:r>
            <a:r>
              <a:rPr lang="zh-CN" altLang="en-US" dirty="0"/>
              <a:t>可视化工具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15" y="3512321"/>
            <a:ext cx="6096528" cy="28949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2667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当需要通过</a:t>
            </a:r>
            <a:r>
              <a:rPr lang="en-US" altLang="zh-CN" dirty="0"/>
              <a:t>Hive</a:t>
            </a:r>
            <a:r>
              <a:rPr lang="zh-CN" altLang="en-US" dirty="0"/>
              <a:t>完全管理控制表的整个生命周期时，请使用内部表。</a:t>
            </a:r>
          </a:p>
          <a:p>
            <a:r>
              <a:rPr lang="zh-CN" altLang="en-US" dirty="0"/>
              <a:t>当数据来之不易，防止误删，请使用外部表，因为即使删除表，文件也会被保留。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内、外部表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如何选择内、外部表</a:t>
            </a:r>
          </a:p>
        </p:txBody>
      </p:sp>
    </p:spTree>
    <p:extLst>
      <p:ext uri="{BB962C8B-B14F-4D97-AF65-F5344CB8AC3E}">
        <p14:creationId xmlns:p14="http://schemas.microsoft.com/office/powerpoint/2010/main" val="442073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在创建外部表的时候，可以使用</a:t>
            </a:r>
            <a:r>
              <a:rPr lang="en-US" altLang="zh-CN" dirty="0"/>
              <a:t>location</a:t>
            </a:r>
            <a:r>
              <a:rPr lang="zh-CN" altLang="en-US" dirty="0"/>
              <a:t>指定存储位置路径，如果不指定会如何？</a:t>
            </a:r>
            <a:endParaRPr lang="en-US" altLang="zh-CN" dirty="0"/>
          </a:p>
          <a:p>
            <a:r>
              <a:rPr lang="zh-CN" altLang="en-US" dirty="0"/>
              <a:t>创建内部表的时候，是否可以使用</a:t>
            </a:r>
            <a:r>
              <a:rPr lang="en-US" altLang="zh-CN" dirty="0"/>
              <a:t>location</a:t>
            </a:r>
            <a:r>
              <a:rPr lang="zh-CN" altLang="en-US" dirty="0"/>
              <a:t>指定？</a:t>
            </a:r>
            <a:endParaRPr lang="en-US" altLang="zh-CN" dirty="0"/>
          </a:p>
          <a:p>
            <a:r>
              <a:rPr lang="zh-CN" altLang="en-US" dirty="0"/>
              <a:t>是否意味着</a:t>
            </a:r>
            <a:r>
              <a:rPr lang="en-US" altLang="zh-CN" dirty="0"/>
              <a:t>Hive</a:t>
            </a:r>
            <a:r>
              <a:rPr lang="zh-CN" altLang="en-US" dirty="0"/>
              <a:t>表的数据在</a:t>
            </a:r>
            <a:r>
              <a:rPr lang="en-US" altLang="zh-CN" dirty="0"/>
              <a:t>HDFS</a:t>
            </a:r>
            <a:r>
              <a:rPr lang="zh-CN" altLang="en-US" dirty="0"/>
              <a:t>上的位置不是一定要在</a:t>
            </a:r>
            <a:r>
              <a:rPr lang="en-US" altLang="zh-CN" dirty="0"/>
              <a:t>/user/hive/warehouse</a:t>
            </a:r>
            <a:r>
              <a:rPr lang="zh-CN" altLang="en-US" dirty="0"/>
              <a:t>下？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再探究</a:t>
            </a:r>
          </a:p>
        </p:txBody>
      </p:sp>
    </p:spTree>
    <p:extLst>
      <p:ext uri="{BB962C8B-B14F-4D97-AF65-F5344CB8AC3E}">
        <p14:creationId xmlns:p14="http://schemas.microsoft.com/office/powerpoint/2010/main" val="7149302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在创建外部表的时候，可以使用</a:t>
            </a:r>
            <a:r>
              <a:rPr lang="en-US" altLang="zh-CN" dirty="0"/>
              <a:t>location</a:t>
            </a:r>
            <a:r>
              <a:rPr lang="zh-CN" altLang="en-US" dirty="0"/>
              <a:t>指定存储位置路径，如果不指定会如何？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如果不指定</a:t>
            </a:r>
            <a:r>
              <a:rPr lang="en-US" altLang="zh-CN" dirty="0">
                <a:solidFill>
                  <a:srgbClr val="92D050"/>
                </a:solidFill>
              </a:rPr>
              <a:t>location</a:t>
            </a:r>
            <a:r>
              <a:rPr lang="zh-CN" altLang="en-US" dirty="0">
                <a:solidFill>
                  <a:srgbClr val="92D050"/>
                </a:solidFill>
              </a:rPr>
              <a:t>，外部表的默认路径也是位于</a:t>
            </a:r>
            <a:r>
              <a:rPr lang="en-US" altLang="zh-CN" dirty="0">
                <a:solidFill>
                  <a:srgbClr val="92D050"/>
                </a:solidFill>
              </a:rPr>
              <a:t>/user/hive/warehouse</a:t>
            </a:r>
            <a:r>
              <a:rPr lang="zh-CN" altLang="en-US" dirty="0">
                <a:solidFill>
                  <a:srgbClr val="92D050"/>
                </a:solidFill>
              </a:rPr>
              <a:t>，由默认参数控制。</a:t>
            </a:r>
          </a:p>
          <a:p>
            <a:r>
              <a:rPr lang="zh-CN" altLang="en-US" dirty="0"/>
              <a:t>创建内部表的时候，是否可以使用</a:t>
            </a:r>
            <a:r>
              <a:rPr lang="en-US" altLang="zh-CN" dirty="0"/>
              <a:t>location</a:t>
            </a:r>
            <a:r>
              <a:rPr lang="zh-CN" altLang="en-US" dirty="0"/>
              <a:t>指定？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内部表可以使用</a:t>
            </a:r>
            <a:r>
              <a:rPr lang="en-US" altLang="zh-CN" dirty="0">
                <a:solidFill>
                  <a:srgbClr val="92D050"/>
                </a:solidFill>
              </a:rPr>
              <a:t>location</a:t>
            </a:r>
            <a:r>
              <a:rPr lang="zh-CN" altLang="en-US" dirty="0">
                <a:solidFill>
                  <a:srgbClr val="92D050"/>
                </a:solidFill>
              </a:rPr>
              <a:t>指定位置的。</a:t>
            </a:r>
          </a:p>
          <a:p>
            <a:r>
              <a:rPr lang="zh-CN" altLang="en-US" dirty="0"/>
              <a:t>是否意味着</a:t>
            </a:r>
            <a:r>
              <a:rPr lang="en-US" altLang="zh-CN" dirty="0"/>
              <a:t>Hive</a:t>
            </a:r>
            <a:r>
              <a:rPr lang="zh-CN" altLang="en-US" dirty="0"/>
              <a:t>表的数据在</a:t>
            </a:r>
            <a:r>
              <a:rPr lang="en-US" altLang="zh-CN" dirty="0"/>
              <a:t>HDFS</a:t>
            </a:r>
            <a:r>
              <a:rPr lang="zh-CN" altLang="en-US" dirty="0"/>
              <a:t>上的位置不是一定要在</a:t>
            </a:r>
            <a:r>
              <a:rPr lang="en-US" altLang="zh-CN" dirty="0"/>
              <a:t>/user/hive/warehouse</a:t>
            </a:r>
            <a:r>
              <a:rPr lang="zh-CN" altLang="en-US" dirty="0"/>
              <a:t>下？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不一定，</a:t>
            </a:r>
            <a:r>
              <a:rPr lang="en-US" altLang="zh-CN" dirty="0">
                <a:solidFill>
                  <a:srgbClr val="92D050"/>
                </a:solidFill>
              </a:rPr>
              <a:t>Hive</a:t>
            </a:r>
            <a:r>
              <a:rPr lang="zh-CN" altLang="en-US" dirty="0">
                <a:solidFill>
                  <a:srgbClr val="92D050"/>
                </a:solidFill>
              </a:rPr>
              <a:t>中表数据存储位置，不管内部表还是外部表，默认都是在</a:t>
            </a:r>
            <a:r>
              <a:rPr lang="en-US" altLang="zh-CN" dirty="0">
                <a:solidFill>
                  <a:srgbClr val="92D050"/>
                </a:solidFill>
              </a:rPr>
              <a:t>/user/hive/warehouse</a:t>
            </a:r>
            <a:r>
              <a:rPr lang="zh-CN" altLang="en-US" dirty="0">
                <a:solidFill>
                  <a:srgbClr val="92D050"/>
                </a:solidFill>
              </a:rPr>
              <a:t>，当然可以在建表的时候通过</a:t>
            </a:r>
            <a:r>
              <a:rPr lang="en-US" altLang="zh-CN" dirty="0">
                <a:solidFill>
                  <a:srgbClr val="92D050"/>
                </a:solidFill>
              </a:rPr>
              <a:t>location</a:t>
            </a:r>
            <a:r>
              <a:rPr lang="zh-CN" altLang="en-US" dirty="0">
                <a:solidFill>
                  <a:srgbClr val="92D050"/>
                </a:solidFill>
              </a:rPr>
              <a:t>关键字指定存储位置在</a:t>
            </a:r>
            <a:r>
              <a:rPr lang="en-US" altLang="zh-CN" dirty="0">
                <a:solidFill>
                  <a:srgbClr val="92D050"/>
                </a:solidFill>
              </a:rPr>
              <a:t>HDFS</a:t>
            </a:r>
            <a:r>
              <a:rPr lang="zh-CN" altLang="en-US" dirty="0">
                <a:solidFill>
                  <a:srgbClr val="92D050"/>
                </a:solidFill>
              </a:rPr>
              <a:t>的任意路径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表对应的数据在</a:t>
            </a:r>
            <a:r>
              <a:rPr lang="en-US" altLang="zh-CN" dirty="0"/>
              <a:t>HDFS</a:t>
            </a:r>
            <a:r>
              <a:rPr lang="zh-CN" altLang="en-US" dirty="0"/>
              <a:t>上的存储位置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r>
              <a:rPr lang="zh-CN" altLang="en-US" dirty="0"/>
              <a:t>关键字的作用</a:t>
            </a:r>
          </a:p>
        </p:txBody>
      </p:sp>
    </p:spTree>
    <p:extLst>
      <p:ext uri="{BB962C8B-B14F-4D97-AF65-F5344CB8AC3E}">
        <p14:creationId xmlns:p14="http://schemas.microsoft.com/office/powerpoint/2010/main" val="40421146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内部表、外部表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 Partitioned Tables </a:t>
            </a:r>
            <a:r>
              <a:rPr lang="zh-CN" altLang="en-US" dirty="0">
                <a:solidFill>
                  <a:srgbClr val="FF0000"/>
                </a:solidFill>
              </a:rPr>
              <a:t>分区表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Bucketed Tables </a:t>
            </a:r>
            <a:r>
              <a:rPr lang="zh-CN" altLang="en-US" dirty="0">
                <a:solidFill>
                  <a:schemeClr val="tx1"/>
                </a:solidFill>
              </a:rPr>
              <a:t>分桶表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Transactional Tables</a:t>
            </a:r>
            <a:r>
              <a:rPr lang="zh-CN" altLang="en-US" dirty="0">
                <a:solidFill>
                  <a:schemeClr val="tx1"/>
                </a:solidFill>
              </a:rPr>
              <a:t>事务表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Views </a:t>
            </a:r>
            <a:r>
              <a:rPr lang="zh-CN" altLang="en-US" dirty="0">
                <a:solidFill>
                  <a:schemeClr val="tx1"/>
                </a:solidFill>
              </a:rPr>
              <a:t>视图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Hive3.0</a:t>
            </a:r>
            <a:r>
              <a:rPr lang="zh-CN" altLang="en-US" dirty="0">
                <a:solidFill>
                  <a:schemeClr val="tx1"/>
                </a:solidFill>
              </a:rPr>
              <a:t>新特性：</a:t>
            </a:r>
            <a:r>
              <a:rPr lang="en-US" altLang="zh-CN" dirty="0">
                <a:solidFill>
                  <a:schemeClr val="tx1"/>
                </a:solidFill>
              </a:rPr>
              <a:t>Materialized Views </a:t>
            </a:r>
            <a:r>
              <a:rPr lang="zh-CN" altLang="en-US" dirty="0">
                <a:solidFill>
                  <a:schemeClr val="tx1"/>
                </a:solidFill>
              </a:rPr>
              <a:t>物化视图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77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分区表产生背景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6</a:t>
            </a:r>
            <a:r>
              <a:rPr lang="zh-CN" altLang="en-US" dirty="0"/>
              <a:t>份结构化数据文件，分别记录了</a:t>
            </a:r>
            <a:r>
              <a:rPr lang="en-US" altLang="zh-CN" dirty="0"/>
              <a:t>《</a:t>
            </a:r>
            <a:r>
              <a:rPr lang="zh-CN" altLang="en-US" dirty="0"/>
              <a:t>王者荣耀</a:t>
            </a:r>
            <a:r>
              <a:rPr lang="en-US" altLang="zh-CN" dirty="0"/>
              <a:t>》</a:t>
            </a:r>
            <a:r>
              <a:rPr lang="zh-CN" altLang="en-US" dirty="0"/>
              <a:t>中</a:t>
            </a:r>
            <a:r>
              <a:rPr lang="en-US" altLang="zh-CN" dirty="0"/>
              <a:t>6</a:t>
            </a:r>
            <a:r>
              <a:rPr lang="zh-CN" altLang="en-US" dirty="0"/>
              <a:t>种位置的英雄相关信息。</a:t>
            </a:r>
            <a:endParaRPr lang="en-US" altLang="zh-CN" dirty="0"/>
          </a:p>
          <a:p>
            <a:r>
              <a:rPr lang="zh-CN" altLang="en-US" dirty="0"/>
              <a:t>现要求通过建立一张表</a:t>
            </a:r>
            <a:r>
              <a:rPr lang="en-US" altLang="zh-CN" dirty="0"/>
              <a:t>t_all_hero</a:t>
            </a:r>
            <a:r>
              <a:rPr lang="zh-CN" altLang="en-US" dirty="0"/>
              <a:t>，把</a:t>
            </a:r>
            <a:r>
              <a:rPr lang="en-US" altLang="zh-CN" dirty="0"/>
              <a:t>6</a:t>
            </a:r>
            <a:r>
              <a:rPr lang="zh-CN" altLang="en-US" dirty="0"/>
              <a:t>份文件同时映射加载。</a:t>
            </a:r>
          </a:p>
        </p:txBody>
      </p:sp>
    </p:spTree>
    <p:extLst>
      <p:ext uri="{BB962C8B-B14F-4D97-AF65-F5344CB8AC3E}">
        <p14:creationId xmlns:p14="http://schemas.microsoft.com/office/powerpoint/2010/main" val="671268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建表并且加载数据文件到</a:t>
            </a:r>
            <a:r>
              <a:rPr lang="en-US" altLang="zh-CN" dirty="0"/>
              <a:t>HDFS</a:t>
            </a:r>
            <a:r>
              <a:rPr lang="zh-CN" altLang="en-US" dirty="0"/>
              <a:t>指定路径下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产生背景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78253"/>
            <a:ext cx="3006541" cy="249299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defense_max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attack_range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role_assist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273899" y="3914066"/>
            <a:ext cx="978408" cy="48463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85" y="3145177"/>
            <a:ext cx="5769775" cy="2159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85237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现要求查询</a:t>
            </a:r>
            <a:r>
              <a:rPr lang="en-US" altLang="zh-CN" dirty="0"/>
              <a:t>role_main</a:t>
            </a:r>
            <a:r>
              <a:rPr lang="zh-CN" altLang="zh-CN" dirty="0"/>
              <a:t>主要定位是射手并且</a:t>
            </a:r>
            <a:r>
              <a:rPr lang="en-US" altLang="zh-CN" dirty="0"/>
              <a:t>hp_max</a:t>
            </a:r>
            <a:r>
              <a:rPr lang="zh-CN" altLang="zh-CN" dirty="0"/>
              <a:t>最大生命大于</a:t>
            </a:r>
            <a:r>
              <a:rPr lang="en-US" altLang="zh-CN" dirty="0"/>
              <a:t>6000</a:t>
            </a:r>
            <a:r>
              <a:rPr lang="zh-CN" altLang="zh-CN" dirty="0"/>
              <a:t>的有几个，</a:t>
            </a:r>
            <a:r>
              <a:rPr lang="en-US" altLang="zh-CN" dirty="0"/>
              <a:t>sql</a:t>
            </a:r>
            <a:r>
              <a:rPr lang="zh-CN" altLang="zh-CN" dirty="0"/>
              <a:t>语句如下：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产生背景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907433" y="2713334"/>
            <a:ext cx="6356492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role_main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主要定位是射手并且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hp_max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最大生命大于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6000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的有几个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"archer"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6000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614587" y="3426120"/>
            <a:ext cx="683663" cy="816080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46" y="4320691"/>
            <a:ext cx="6803055" cy="222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57556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语句的背后需要进行全表扫描才能过滤出结果，对于</a:t>
            </a:r>
            <a:r>
              <a:rPr lang="en-US" altLang="zh-CN" dirty="0"/>
              <a:t>hive</a:t>
            </a:r>
            <a:r>
              <a:rPr lang="zh-CN" altLang="en-US" dirty="0"/>
              <a:t>来说需要扫描每一个文件。如果数据文件个数特别多的话，扫描效率很慢也没必要。</a:t>
            </a:r>
            <a:endParaRPr lang="en-US" altLang="zh-CN" dirty="0"/>
          </a:p>
          <a:p>
            <a:r>
              <a:rPr lang="zh-CN" altLang="en-US" dirty="0"/>
              <a:t>本需求中，只需要扫描</a:t>
            </a:r>
            <a:r>
              <a:rPr lang="en-US" altLang="zh-CN" dirty="0"/>
              <a:t>archer.txt</a:t>
            </a:r>
            <a:r>
              <a:rPr lang="zh-CN" altLang="en-US" dirty="0"/>
              <a:t>文件即可，</a:t>
            </a:r>
            <a:r>
              <a:rPr lang="zh-CN" altLang="en-US" dirty="0">
                <a:solidFill>
                  <a:srgbClr val="92D050"/>
                </a:solidFill>
              </a:rPr>
              <a:t>如何优化可以加快查询，减少全表扫描呢？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/>
              <a:t>指定文件扫描和全表扫描，效率还是存在差异的。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分区表产生背景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828607" y="1346007"/>
            <a:ext cx="6356492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role_main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主要定位是射手并且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hp_max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最大生命大于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6000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的有几个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"archer"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6000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180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Hive</a:t>
            </a:r>
            <a:r>
              <a:rPr lang="zh-CN" altLang="en-US" dirty="0"/>
              <a:t>表对应的数据量大、文件个数多时，为了避免查询时全表扫描数据，</a:t>
            </a:r>
            <a:r>
              <a:rPr lang="en-US" altLang="zh-CN" dirty="0"/>
              <a:t>Hive</a:t>
            </a:r>
            <a:r>
              <a:rPr lang="zh-CN" altLang="en-US" dirty="0"/>
              <a:t>支持</a:t>
            </a:r>
            <a:r>
              <a:rPr lang="zh-CN" altLang="en-US" dirty="0">
                <a:solidFill>
                  <a:srgbClr val="92D050"/>
                </a:solidFill>
              </a:rPr>
              <a:t>根据指定的字段对表进行分区</a:t>
            </a:r>
            <a:r>
              <a:rPr lang="zh-CN" altLang="en-US" dirty="0"/>
              <a:t>，分区的字段可以是日期、地域、种类等具有标识意义的字段。</a:t>
            </a:r>
            <a:endParaRPr lang="en-US" altLang="zh-CN" dirty="0"/>
          </a:p>
          <a:p>
            <a:r>
              <a:rPr lang="zh-CN" altLang="en-US" dirty="0"/>
              <a:t>比如把一整年的数据根据月份划分</a:t>
            </a:r>
            <a:r>
              <a:rPr lang="en-US" altLang="zh-CN" dirty="0"/>
              <a:t>12</a:t>
            </a:r>
            <a:r>
              <a:rPr lang="zh-CN" altLang="en-US" dirty="0"/>
              <a:t>个月（</a:t>
            </a:r>
            <a:r>
              <a:rPr lang="en-US" altLang="zh-CN" dirty="0"/>
              <a:t>12</a:t>
            </a:r>
            <a:r>
              <a:rPr lang="zh-CN" altLang="en-US" dirty="0"/>
              <a:t>个分区），后续就可以查询指定月份分区的数据，尽可能避免了全表扫描查询。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0" y="2982481"/>
            <a:ext cx="6210838" cy="3354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6832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完整语法树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7148" y="1982625"/>
            <a:ext cx="1070386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0C0"/>
                </a:solidFill>
              </a:rPr>
              <a:t>  CREATE</a:t>
            </a:r>
            <a:r>
              <a:rPr lang="en-US" altLang="zh-CN" sz="1600" dirty="0"/>
              <a:t> [TEMPORARY] [EXTERNAL] </a:t>
            </a:r>
            <a:r>
              <a:rPr lang="en-US" altLang="zh-CN" sz="1600" b="1" dirty="0">
                <a:solidFill>
                  <a:srgbClr val="0070C0"/>
                </a:solidFill>
              </a:rPr>
              <a:t>TABLE</a:t>
            </a:r>
            <a:r>
              <a:rPr lang="en-US" altLang="zh-CN" sz="1600" dirty="0"/>
              <a:t> [IF NOT EXISTS] [db_name.]</a:t>
            </a:r>
            <a:r>
              <a:rPr lang="en-US" altLang="zh-CN" sz="1600" b="1" dirty="0">
                <a:solidFill>
                  <a:srgbClr val="00B050"/>
                </a:solidFill>
              </a:rPr>
              <a:t>table_name</a:t>
            </a:r>
            <a:br>
              <a:rPr lang="en-US" altLang="zh-CN" sz="1600" dirty="0"/>
            </a:br>
            <a:r>
              <a:rPr lang="en-US" altLang="zh-CN" sz="1600" dirty="0"/>
              <a:t>  [(col_name data_type [COMMENT col_comment], ... ]</a:t>
            </a:r>
            <a:br>
              <a:rPr lang="en-US" altLang="zh-CN" sz="1600" dirty="0"/>
            </a:br>
            <a:r>
              <a:rPr lang="en-US" altLang="zh-CN" sz="1600" dirty="0"/>
              <a:t>  [COMMENT table_comment]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PARTITIONED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data_type [COMMENT col_comment], 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CLUSTERED BY </a:t>
            </a:r>
            <a:r>
              <a:rPr lang="en-US" altLang="zh-CN" sz="1600" dirty="0"/>
              <a:t>(col_name, col_name, ...) [</a:t>
            </a:r>
            <a:r>
              <a:rPr lang="en-US" altLang="zh-CN" sz="1600" b="1" dirty="0">
                <a:solidFill>
                  <a:srgbClr val="0070C0"/>
                </a:solidFill>
              </a:rPr>
              <a:t>SORTED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[ASC|DESC], ...)] </a:t>
            </a:r>
            <a:r>
              <a:rPr lang="en-US" altLang="zh-CN" sz="1600" b="1" dirty="0">
                <a:solidFill>
                  <a:srgbClr val="0070C0"/>
                </a:solidFill>
              </a:rPr>
              <a:t>INTO</a:t>
            </a:r>
            <a:r>
              <a:rPr lang="en-US" altLang="zh-CN" sz="1600" dirty="0"/>
              <a:t> num_buckets </a:t>
            </a:r>
            <a:r>
              <a:rPr lang="en-US" altLang="zh-CN" sz="1600" b="1" dirty="0">
                <a:solidFill>
                  <a:srgbClr val="0070C0"/>
                </a:solidFill>
              </a:rPr>
              <a:t>BUCKETS</a:t>
            </a:r>
            <a:r>
              <a:rPr lang="en-US" altLang="zh-CN" sz="1600" dirty="0"/>
              <a:t>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ROW FORMAT DELIMITED|SERDE</a:t>
            </a:r>
            <a:r>
              <a:rPr lang="en-US" altLang="zh-CN" sz="1600" dirty="0"/>
              <a:t> serde_name WITH SERDEPROPERTIES (property_name=property_value,...)]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STORED</a:t>
            </a:r>
            <a:r>
              <a:rPr lang="en-US" altLang="zh-CN" sz="1600" dirty="0"/>
              <a:t> AS file_format]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LOCATION</a:t>
            </a:r>
            <a:r>
              <a:rPr lang="en-US" altLang="zh-CN" sz="1600" dirty="0"/>
              <a:t> hdfs_path]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TBLPROPERTIES</a:t>
            </a:r>
            <a:r>
              <a:rPr lang="en-US" altLang="zh-CN" sz="1600" dirty="0"/>
              <a:t> (property_name=property_value, ...)];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42167" y="1263360"/>
            <a:ext cx="3745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HIVE DDL CREATE TABLE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23701" y="3478138"/>
            <a:ext cx="57940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IntelliJ IDEA</a:t>
            </a:r>
            <a:r>
              <a:rPr lang="zh-CN" altLang="en-US" dirty="0"/>
              <a:t>是</a:t>
            </a:r>
            <a:r>
              <a:rPr lang="en-US" altLang="zh-CN" dirty="0"/>
              <a:t>JetBrains</a:t>
            </a:r>
            <a:r>
              <a:rPr lang="zh-CN" altLang="en-US" dirty="0"/>
              <a:t>公司的产品，是</a:t>
            </a:r>
            <a:r>
              <a:rPr lang="en-US" altLang="zh-CN" dirty="0"/>
              <a:t>java</a:t>
            </a:r>
            <a:r>
              <a:rPr lang="zh-CN" altLang="en-US" dirty="0"/>
              <a:t>编程语言开发的集成环境。</a:t>
            </a:r>
            <a:endParaRPr lang="en-US" altLang="zh-CN" dirty="0"/>
          </a:p>
          <a:p>
            <a:r>
              <a:rPr lang="zh-CN" altLang="en-US" dirty="0"/>
              <a:t>在业界被公认为最好的</a:t>
            </a:r>
            <a:r>
              <a:rPr lang="en-US" altLang="zh-CN" dirty="0"/>
              <a:t>java</a:t>
            </a:r>
            <a:r>
              <a:rPr lang="zh-CN" altLang="en-US" dirty="0"/>
              <a:t>开发工具，尤其在智能代码助手、代码自动提示、重构、代码分析、 创新的</a:t>
            </a:r>
            <a:r>
              <a:rPr lang="en-US" altLang="zh-CN" dirty="0"/>
              <a:t>GUI</a:t>
            </a:r>
            <a:r>
              <a:rPr lang="zh-CN" altLang="en-US" dirty="0"/>
              <a:t>设计等方面的功能可以说是超常的。</a:t>
            </a:r>
            <a:endParaRPr lang="en-US" altLang="zh-CN" dirty="0"/>
          </a:p>
          <a:p>
            <a:r>
              <a:rPr lang="en-US" altLang="zh-CN" dirty="0"/>
              <a:t>IntelliJ IDEA </a:t>
            </a:r>
            <a:r>
              <a:rPr lang="zh-CN" altLang="en-US" dirty="0"/>
              <a:t>还有丰富的插件，其中就内置集成了</a:t>
            </a:r>
            <a:r>
              <a:rPr lang="en-US" altLang="zh-CN" dirty="0"/>
              <a:t>Database</a:t>
            </a:r>
            <a:r>
              <a:rPr lang="zh-CN" altLang="en-US" dirty="0"/>
              <a:t>插件，支持操作各种主流的数据库、数据仓库。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可视化工具</a:t>
            </a:r>
            <a:r>
              <a:rPr lang="en-US" altLang="zh-CN" dirty="0"/>
              <a:t>IntelliJ IDEA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55" y="3277822"/>
            <a:ext cx="3263048" cy="3459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98135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分区表语法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注意：</a:t>
            </a:r>
            <a:r>
              <a:rPr lang="zh-CN" altLang="zh-CN" dirty="0">
                <a:solidFill>
                  <a:srgbClr val="FF0000"/>
                </a:solidFill>
              </a:rPr>
              <a:t>分区字段不能是表中已经存在的字段</a:t>
            </a:r>
            <a:r>
              <a:rPr lang="zh-CN" altLang="zh-CN" dirty="0"/>
              <a:t>，因为分区字段最终也会以虚拟字段的形式显示在表结构上。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565995" y="3294446"/>
            <a:ext cx="5039367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分区表建表语法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table_name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column1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data_type, 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column2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data_type,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....) 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partition1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data_type,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partition2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data_type,…);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536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针对《王者荣耀》英雄数据，重新创建一张分区表</a:t>
            </a:r>
            <a:r>
              <a:rPr lang="en-US" altLang="zh-CN" b="1" dirty="0"/>
              <a:t>t_all_hero_part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92D050"/>
                </a:solidFill>
              </a:rPr>
              <a:t>以</a:t>
            </a:r>
            <a:r>
              <a:rPr lang="en-US" altLang="zh-CN" dirty="0">
                <a:solidFill>
                  <a:srgbClr val="92D050"/>
                </a:solidFill>
              </a:rPr>
              <a:t>role</a:t>
            </a:r>
            <a:r>
              <a:rPr lang="zh-CN" altLang="zh-CN" dirty="0">
                <a:solidFill>
                  <a:srgbClr val="92D050"/>
                </a:solidFill>
              </a:rPr>
              <a:t>角色作为分区字段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565995" y="2509425"/>
            <a:ext cx="5039367" cy="249299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defense_max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attack_range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role_assist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448523" y="5474497"/>
            <a:ext cx="5274310" cy="11601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59814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所谓</a:t>
            </a:r>
            <a:r>
              <a:rPr lang="zh-CN" altLang="en-US" b="1" dirty="0">
                <a:solidFill>
                  <a:srgbClr val="92D050"/>
                </a:solidFill>
              </a:rPr>
              <a:t>静态分区</a:t>
            </a:r>
            <a:r>
              <a:rPr lang="zh-CN" altLang="en-US" dirty="0"/>
              <a:t>指的是</a:t>
            </a:r>
            <a:r>
              <a:rPr lang="zh-CN" altLang="en-US" dirty="0">
                <a:solidFill>
                  <a:srgbClr val="92D050"/>
                </a:solidFill>
              </a:rPr>
              <a:t>分区的属性值是由用户在加载数据的时候手动指定</a:t>
            </a:r>
            <a:r>
              <a:rPr lang="zh-CN" altLang="en-US" dirty="0"/>
              <a:t>的。</a:t>
            </a:r>
          </a:p>
          <a:p>
            <a:r>
              <a:rPr lang="zh-CN" altLang="en-US" dirty="0"/>
              <a:t>语法如下：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Local</a:t>
            </a:r>
            <a:r>
              <a:rPr lang="zh-CN" altLang="en-US" dirty="0"/>
              <a:t>参数用于指定</a:t>
            </a:r>
            <a:r>
              <a:rPr lang="zh-CN" altLang="en-US" dirty="0">
                <a:solidFill>
                  <a:srgbClr val="92D050"/>
                </a:solidFill>
              </a:rPr>
              <a:t>待加载的</a:t>
            </a:r>
            <a:r>
              <a:rPr lang="zh-CN" altLang="zh-CN" dirty="0">
                <a:solidFill>
                  <a:srgbClr val="92D050"/>
                </a:solidFill>
              </a:rPr>
              <a:t>数据是位于本地文件系统还是</a:t>
            </a:r>
            <a:r>
              <a:rPr lang="en-US" altLang="zh-CN" dirty="0">
                <a:solidFill>
                  <a:srgbClr val="92D050"/>
                </a:solidFill>
              </a:rPr>
              <a:t>HDFS</a:t>
            </a:r>
            <a:r>
              <a:rPr lang="zh-CN" altLang="zh-CN" dirty="0">
                <a:solidFill>
                  <a:srgbClr val="92D050"/>
                </a:solidFill>
              </a:rPr>
              <a:t>文件系统</a:t>
            </a:r>
            <a:r>
              <a:rPr lang="zh-CN" altLang="zh-CN" dirty="0"/>
              <a:t>。关于</a:t>
            </a:r>
            <a:r>
              <a:rPr lang="en-US" altLang="zh-CN" dirty="0"/>
              <a:t>load</a:t>
            </a:r>
            <a:r>
              <a:rPr lang="zh-CN" altLang="zh-CN" dirty="0"/>
              <a:t>语句后续详细展开讲解。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分区表数据加载</a:t>
            </a:r>
            <a:r>
              <a:rPr lang="en-US" altLang="zh-CN" dirty="0"/>
              <a:t>--</a:t>
            </a:r>
            <a:r>
              <a:rPr lang="zh-CN" altLang="en-US" dirty="0"/>
              <a:t>静态分区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94777" y="2576599"/>
            <a:ext cx="5981803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local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'filepath 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tablename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分区字段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分区值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...);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744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静态加载数据操作如下，文件都位于</a:t>
            </a:r>
            <a:r>
              <a:rPr lang="en-US" altLang="zh-CN" dirty="0"/>
              <a:t>Hive</a:t>
            </a:r>
            <a:r>
              <a:rPr lang="zh-CN" altLang="en-US" dirty="0"/>
              <a:t>服务器所在机器本地文件系统上（</a:t>
            </a:r>
            <a:r>
              <a:rPr lang="en-US" altLang="zh-CN" dirty="0"/>
              <a:t>node1</a:t>
            </a:r>
            <a:r>
              <a:rPr lang="zh-CN" altLang="en-US" dirty="0"/>
              <a:t>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分区表数据加载</a:t>
            </a:r>
            <a:r>
              <a:rPr lang="en-US" altLang="zh-CN" dirty="0"/>
              <a:t>--</a:t>
            </a:r>
            <a:r>
              <a:rPr lang="zh-CN" altLang="en-US" dirty="0"/>
              <a:t>静态分区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91" y="3075174"/>
            <a:ext cx="4687072" cy="2211705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973652" y="3580863"/>
            <a:ext cx="7075917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'/root/hivedata/archer.txt'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'sheshou'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'/root/hivedata/assassin.txt'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'cike'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'/root/hivedata/mage.txt'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'fashi'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'/root/hivedata/support.txt'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'fuzhu'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'/root/hivedata/tank.txt'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'tanke'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'/root/hivedata/warrior.txt'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'zhanshi'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73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外表上看起来分区表好像没多大变化，只不过多了一个分区字段。实际上</a:t>
            </a:r>
            <a:r>
              <a:rPr lang="zh-CN" altLang="en-US" dirty="0">
                <a:solidFill>
                  <a:srgbClr val="92D050"/>
                </a:solidFill>
              </a:rPr>
              <a:t>分区表在底层管理数据的方式发生了改变</a:t>
            </a:r>
            <a:r>
              <a:rPr lang="zh-CN" altLang="en-US" dirty="0"/>
              <a:t>。这里直接去</a:t>
            </a:r>
            <a:r>
              <a:rPr lang="en-US" altLang="zh-CN" dirty="0"/>
              <a:t>HDFS</a:t>
            </a:r>
            <a:r>
              <a:rPr lang="zh-CN" altLang="en-US" dirty="0"/>
              <a:t>查看区别。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本质</a:t>
            </a:r>
          </a:p>
        </p:txBody>
      </p:sp>
      <p:sp>
        <p:nvSpPr>
          <p:cNvPr id="2" name="矩形 1"/>
          <p:cNvSpPr/>
          <p:nvPr/>
        </p:nvSpPr>
        <p:spPr>
          <a:xfrm>
            <a:off x="1422280" y="2760902"/>
            <a:ext cx="30406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非分区表：</a:t>
            </a: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t_all_hero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9539" y="2792071"/>
            <a:ext cx="341894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分区表：</a:t>
            </a:r>
            <a:r>
              <a:rPr lang="en-US" altLang="zh-CN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t_all_hero_part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42180" y="4309084"/>
            <a:ext cx="5274310" cy="2011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下箭头 2"/>
          <p:cNvSpPr/>
          <p:nvPr/>
        </p:nvSpPr>
        <p:spPr>
          <a:xfrm>
            <a:off x="2624984" y="3383723"/>
            <a:ext cx="430138" cy="752029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623945" y="3430422"/>
            <a:ext cx="430138" cy="752029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416928" y="4309084"/>
            <a:ext cx="5274310" cy="1979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9558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分区的概念提供了一种将</a:t>
            </a:r>
            <a:r>
              <a:rPr lang="en-US" altLang="zh-CN" dirty="0"/>
              <a:t>Hive</a:t>
            </a:r>
            <a:r>
              <a:rPr lang="zh-CN" altLang="en-US" dirty="0"/>
              <a:t>表数据分离为多个文件</a:t>
            </a:r>
            <a:r>
              <a:rPr lang="en-US" altLang="zh-CN" dirty="0"/>
              <a:t>/</a:t>
            </a:r>
            <a:r>
              <a:rPr lang="zh-CN" altLang="en-US" dirty="0"/>
              <a:t>目录的方法。</a:t>
            </a:r>
            <a:endParaRPr lang="en-US" altLang="zh-CN" dirty="0"/>
          </a:p>
          <a:p>
            <a:r>
              <a:rPr lang="zh-CN" altLang="en-US" b="1" dirty="0">
                <a:solidFill>
                  <a:srgbClr val="92D050"/>
                </a:solidFill>
              </a:rPr>
              <a:t>不同分区对应着不同的文件夹，同一分区的数据存储在同一个文件夹下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查询过滤的时候只需要根据分区值找到对应的文件夹，扫描本文件夹下本分区下的文件即可，避免全表数据扫描。</a:t>
            </a:r>
            <a:endParaRPr lang="en-US" altLang="zh-CN" dirty="0"/>
          </a:p>
          <a:p>
            <a:r>
              <a:rPr lang="zh-CN" altLang="en-US" dirty="0"/>
              <a:t>这种</a:t>
            </a:r>
            <a:r>
              <a:rPr lang="zh-CN" altLang="en-US" dirty="0">
                <a:solidFill>
                  <a:srgbClr val="FF0000"/>
                </a:solidFill>
              </a:rPr>
              <a:t>指定分区查询</a:t>
            </a:r>
            <a:r>
              <a:rPr lang="zh-CN" altLang="en-US" dirty="0"/>
              <a:t>的方式叫做</a:t>
            </a:r>
            <a:r>
              <a:rPr lang="zh-CN" altLang="en-US" b="1" dirty="0">
                <a:solidFill>
                  <a:srgbClr val="92D050"/>
                </a:solidFill>
              </a:rPr>
              <a:t>分区裁剪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04" y="2931208"/>
            <a:ext cx="4275190" cy="37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216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分区表的使用重点在于：</a:t>
            </a:r>
          </a:p>
          <a:p>
            <a:pPr marL="0" indent="0">
              <a:buNone/>
            </a:pPr>
            <a:r>
              <a:rPr lang="zh-CN" altLang="en-US" dirty="0"/>
              <a:t>一、建表时根据业务场景</a:t>
            </a:r>
            <a:r>
              <a:rPr lang="zh-CN" altLang="en-US" b="1" dirty="0">
                <a:solidFill>
                  <a:srgbClr val="92D050"/>
                </a:solidFill>
              </a:rPr>
              <a:t>设置合适的分区字段</a:t>
            </a:r>
            <a:r>
              <a:rPr lang="zh-CN" altLang="en-US" dirty="0"/>
              <a:t>。比如日期、地域、类别等；</a:t>
            </a:r>
          </a:p>
          <a:p>
            <a:pPr marL="0" indent="0">
              <a:buNone/>
            </a:pPr>
            <a:r>
              <a:rPr lang="zh-CN" altLang="en-US" dirty="0"/>
              <a:t>二、查询的时候</a:t>
            </a:r>
            <a:r>
              <a:rPr lang="zh-CN" altLang="en-US" b="1" dirty="0">
                <a:solidFill>
                  <a:srgbClr val="92D050"/>
                </a:solidFill>
              </a:rPr>
              <a:t>尽量先使用</a:t>
            </a:r>
            <a:r>
              <a:rPr lang="en-US" altLang="zh-CN" b="1" dirty="0">
                <a:solidFill>
                  <a:srgbClr val="92D050"/>
                </a:solidFill>
              </a:rPr>
              <a:t>where</a:t>
            </a:r>
            <a:r>
              <a:rPr lang="zh-CN" altLang="en-US" b="1" dirty="0">
                <a:solidFill>
                  <a:srgbClr val="92D050"/>
                </a:solidFill>
              </a:rPr>
              <a:t>进行分区过滤</a:t>
            </a:r>
            <a:r>
              <a:rPr lang="zh-CN" altLang="en-US" dirty="0"/>
              <a:t>，查询指定分区的数据，避免全表扫描。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比如：查询英雄主要定位是射手并且最大生命大于</a:t>
            </a:r>
            <a:r>
              <a:rPr lang="en-US" altLang="zh-CN" dirty="0"/>
              <a:t>6000</a:t>
            </a:r>
            <a:r>
              <a:rPr lang="zh-CN" altLang="zh-CN" dirty="0"/>
              <a:t>的个数。使用分区表查询和使用非分区表进行查询，</a:t>
            </a:r>
            <a:r>
              <a:rPr lang="en-US" altLang="zh-CN" dirty="0"/>
              <a:t>SQL</a:t>
            </a:r>
            <a:r>
              <a:rPr lang="zh-CN" altLang="zh-CN" dirty="0"/>
              <a:t>如下</a:t>
            </a:r>
            <a:r>
              <a:rPr lang="zh-CN" altLang="en-US" dirty="0"/>
              <a:t>，</a:t>
            </a:r>
            <a:r>
              <a:rPr lang="zh-CN" altLang="zh-CN" dirty="0"/>
              <a:t>想一想：底层执行性能来说，分区表的优势在哪里？</a:t>
            </a:r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547720" y="4580721"/>
            <a:ext cx="7075917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非分区表 全表扫描过滤查询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"archer"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6000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分区表 先基于分区过滤 再查询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"sheshou"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6000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41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通过建表语句中关于分区的相关语法可以发现，</a:t>
            </a:r>
            <a:r>
              <a:rPr lang="en-US" altLang="zh-CN" dirty="0"/>
              <a:t>Hive</a:t>
            </a:r>
            <a:r>
              <a:rPr lang="zh-CN" altLang="en-US" dirty="0"/>
              <a:t>支持多个分区字段：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PARTITIONED BY (partition1 data_type, partition2 data_type,….)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多重分区下，分区之间是一种递进关系，可以理解为在前一个分区的基础上继续分区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HDFS</a:t>
            </a:r>
            <a:r>
              <a:rPr lang="zh-CN" altLang="en-US" dirty="0"/>
              <a:t>的角度来看就是</a:t>
            </a:r>
            <a:r>
              <a:rPr lang="zh-CN" altLang="en-US" b="1" dirty="0">
                <a:solidFill>
                  <a:srgbClr val="92D050"/>
                </a:solidFill>
              </a:rPr>
              <a:t>文件夹下继续划分子文件夹</a:t>
            </a:r>
            <a:r>
              <a:rPr lang="zh-CN" altLang="en-US" dirty="0"/>
              <a:t>。比如：把全国人口数据首先根据省进行分区，然后根据市进行划分，如果你需要甚至可以继续根据区县再划分，此时就是</a:t>
            </a:r>
            <a:r>
              <a:rPr lang="en-US" altLang="zh-CN" dirty="0"/>
              <a:t>3</a:t>
            </a:r>
            <a:r>
              <a:rPr lang="zh-CN" altLang="en-US" dirty="0"/>
              <a:t>分区表。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多重分区表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22" y="3634633"/>
            <a:ext cx="6565113" cy="29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435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多重分区表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744415" y="1828976"/>
            <a:ext cx="8682527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单分区表，按省份分区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t_user_province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province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双分区表，按省份和市分区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t_user_province_city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province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city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三分区表，按省份、市、县分区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t_user_province_city_county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province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city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547719" y="4357107"/>
            <a:ext cx="7075917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多分区表的数据插入和查询使用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文件路径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t_user_province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(province=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'shanghai'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文件路径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t_user_province_city_county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(province=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'zhejiang'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,city=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'hangzhou'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,county=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'xiaoshan'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t_user_province_city_county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where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province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'zhejiang'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city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'hangzhou'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100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在向</a:t>
            </a:r>
            <a:r>
              <a:rPr lang="en-US" altLang="zh-CN" dirty="0"/>
              <a:t>Hive</a:t>
            </a:r>
            <a:r>
              <a:rPr lang="zh-CN" altLang="en-US" dirty="0"/>
              <a:t>分区表加载数据的时候，我们把使用</a:t>
            </a:r>
            <a:r>
              <a:rPr lang="en-US" altLang="zh-CN" dirty="0"/>
              <a:t>load</a:t>
            </a:r>
            <a:r>
              <a:rPr lang="zh-CN" altLang="en-US" dirty="0"/>
              <a:t>命令手动指定分区值的方式叫做静态加载，那么有没有动态加载？</a:t>
            </a:r>
            <a:endParaRPr lang="en-US" altLang="zh-CN" dirty="0"/>
          </a:p>
          <a:p>
            <a:r>
              <a:rPr lang="zh-CN" altLang="en-US" dirty="0"/>
              <a:t>如果创建的分区很多，是否意味着复制粘贴修改很多</a:t>
            </a:r>
            <a:r>
              <a:rPr lang="en-US" altLang="zh-CN" dirty="0"/>
              <a:t>load</a:t>
            </a:r>
            <a:r>
              <a:rPr lang="zh-CN" altLang="en-US" dirty="0"/>
              <a:t>命令去执行，效率低。有没有高效的方法？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</p:spTree>
    <p:extLst>
      <p:ext uri="{BB962C8B-B14F-4D97-AF65-F5344CB8AC3E}">
        <p14:creationId xmlns:p14="http://schemas.microsoft.com/office/powerpoint/2010/main" val="12459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IDEA</a:t>
            </a:r>
            <a:r>
              <a:rPr lang="zh-CN" altLang="en-US" dirty="0"/>
              <a:t>中的任意工程中，选择</a:t>
            </a:r>
            <a:r>
              <a:rPr lang="en-US" altLang="zh-CN" dirty="0"/>
              <a:t>Database</a:t>
            </a:r>
            <a:r>
              <a:rPr lang="zh-CN" altLang="en-US" dirty="0"/>
              <a:t>标签配置</a:t>
            </a:r>
            <a:r>
              <a:rPr lang="en-US" altLang="zh-CN" dirty="0"/>
              <a:t>Hive</a:t>
            </a:r>
            <a:r>
              <a:rPr lang="zh-CN" altLang="en-US" dirty="0"/>
              <a:t> </a:t>
            </a:r>
            <a:r>
              <a:rPr lang="en-US" altLang="zh-CN" dirty="0"/>
              <a:t>Driver</a:t>
            </a:r>
            <a:r>
              <a:rPr lang="zh-CN" altLang="en-US" dirty="0"/>
              <a:t>驱动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可视化工具</a:t>
            </a:r>
            <a:r>
              <a:rPr lang="en-US" altLang="zh-CN" dirty="0"/>
              <a:t>IntelliJ IDEA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Hive</a:t>
            </a:r>
            <a:r>
              <a:rPr lang="zh-CN" altLang="en-US" dirty="0"/>
              <a:t>数据源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2719823"/>
            <a:ext cx="4596740" cy="27435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21" y="2573314"/>
            <a:ext cx="6674284" cy="289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71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所谓</a:t>
            </a:r>
            <a:r>
              <a:rPr lang="zh-CN" altLang="en-US" b="1" dirty="0">
                <a:solidFill>
                  <a:srgbClr val="92D050"/>
                </a:solidFill>
              </a:rPr>
              <a:t>动态分区</a:t>
            </a:r>
            <a:r>
              <a:rPr lang="zh-CN" altLang="en-US" dirty="0"/>
              <a:t>指的是</a:t>
            </a:r>
            <a:r>
              <a:rPr lang="zh-CN" altLang="en-US" dirty="0">
                <a:solidFill>
                  <a:srgbClr val="92D050"/>
                </a:solidFill>
              </a:rPr>
              <a:t>分区的字段值是基于查询结果（参数位置）自动推断出来</a:t>
            </a:r>
            <a:r>
              <a:rPr lang="zh-CN" altLang="en-US" dirty="0"/>
              <a:t>的。核心语法就是</a:t>
            </a:r>
            <a:r>
              <a:rPr lang="en-US" altLang="zh-CN" b="1" dirty="0" err="1">
                <a:solidFill>
                  <a:srgbClr val="FF0000"/>
                </a:solidFill>
              </a:rPr>
              <a:t>insert+select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启用</a:t>
            </a:r>
            <a:r>
              <a:rPr lang="en-US" altLang="zh-CN" dirty="0"/>
              <a:t>hive</a:t>
            </a:r>
            <a:r>
              <a:rPr lang="zh-CN" altLang="en-US" dirty="0"/>
              <a:t>动态分区，需要在</a:t>
            </a:r>
            <a:r>
              <a:rPr lang="en-US" altLang="zh-CN" dirty="0"/>
              <a:t>hive</a:t>
            </a:r>
            <a:r>
              <a:rPr lang="zh-CN" altLang="en-US" dirty="0"/>
              <a:t>会话中设置两个参数：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分区表数据加载</a:t>
            </a:r>
            <a:r>
              <a:rPr lang="en-US" altLang="zh-CN" dirty="0"/>
              <a:t>--</a:t>
            </a:r>
            <a:r>
              <a:rPr lang="zh-CN" altLang="en-US" dirty="0"/>
              <a:t>动态分区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547720" y="3102298"/>
            <a:ext cx="7075917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是否开启动态分区功能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hive.exec.dynamic.partition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=true;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指定动态分区模式，分为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nonstick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非严格模式和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strict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严格模式。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#strict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严格模式要求至少有一个分区为静态分区。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set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hive.exec.dynamic.partition.mode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=nonstrict;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0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创建一张新的分区表，执行动态分区插入。</a:t>
            </a:r>
            <a:endParaRPr lang="en-US" altLang="zh-CN" dirty="0"/>
          </a:p>
          <a:p>
            <a:r>
              <a:rPr lang="zh-CN" altLang="zh-CN" dirty="0"/>
              <a:t>动态分区插入时，分区值是根据查询返回字段位置自动推断的。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分区表数据加载</a:t>
            </a:r>
            <a:r>
              <a:rPr lang="en-US" altLang="zh-CN" dirty="0"/>
              <a:t>--</a:t>
            </a:r>
            <a:r>
              <a:rPr lang="zh-CN" altLang="en-US" dirty="0"/>
              <a:t>动态分区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547720" y="2743375"/>
            <a:ext cx="7075917" cy="32316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创建一张新的分区表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t_all_hero_part_dynamic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t_all_hero_part_dynamic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hp_max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mp_max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defense_max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attack_range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role_assist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执行动态分区插入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t_all_hero_part_dynamic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partition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.*,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role_main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t_all_hero tmp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855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一、分区表不是建表的必要语法规则，是一种</a:t>
            </a:r>
            <a:r>
              <a:rPr lang="zh-CN" altLang="en-US" b="1" dirty="0">
                <a:solidFill>
                  <a:srgbClr val="92D050"/>
                </a:solidFill>
              </a:rPr>
              <a:t>优化手段表</a:t>
            </a:r>
            <a:r>
              <a:rPr lang="zh-CN" altLang="en-US" dirty="0"/>
              <a:t>，可选；</a:t>
            </a:r>
          </a:p>
          <a:p>
            <a:pPr marL="0" indent="0">
              <a:buNone/>
            </a:pPr>
            <a:r>
              <a:rPr lang="zh-CN" altLang="en-US" dirty="0"/>
              <a:t>二、</a:t>
            </a:r>
            <a:r>
              <a:rPr lang="zh-CN" altLang="en-US" b="1" dirty="0">
                <a:solidFill>
                  <a:srgbClr val="92D050"/>
                </a:solidFill>
              </a:rPr>
              <a:t>分区字段不能是表中已有的字段</a:t>
            </a:r>
            <a:r>
              <a:rPr lang="zh-CN" altLang="en-US" dirty="0"/>
              <a:t>，不能重复；</a:t>
            </a:r>
          </a:p>
          <a:p>
            <a:pPr marL="0" indent="0">
              <a:buNone/>
            </a:pPr>
            <a:r>
              <a:rPr lang="zh-CN" altLang="en-US" dirty="0"/>
              <a:t>三、分区字段是</a:t>
            </a:r>
            <a:r>
              <a:rPr lang="zh-CN" altLang="en-US" b="1" dirty="0">
                <a:solidFill>
                  <a:srgbClr val="92D050"/>
                </a:solidFill>
              </a:rPr>
              <a:t>虚拟字段</a:t>
            </a:r>
            <a:r>
              <a:rPr lang="zh-CN" altLang="en-US" dirty="0"/>
              <a:t>，其数据并不存储在底层的文件中；</a:t>
            </a:r>
          </a:p>
          <a:p>
            <a:pPr marL="0" indent="0">
              <a:buNone/>
            </a:pPr>
            <a:r>
              <a:rPr lang="zh-CN" altLang="en-US" dirty="0"/>
              <a:t>四、分区字段值的确定来自于用户价值数据手动指定（</a:t>
            </a:r>
            <a:r>
              <a:rPr lang="zh-CN" altLang="en-US" b="1" dirty="0">
                <a:solidFill>
                  <a:srgbClr val="92D050"/>
                </a:solidFill>
              </a:rPr>
              <a:t>静态分区</a:t>
            </a:r>
            <a:r>
              <a:rPr lang="zh-CN" altLang="en-US" dirty="0"/>
              <a:t>）或者根据查询结果位置自动推断（</a:t>
            </a:r>
            <a:r>
              <a:rPr lang="zh-CN" altLang="en-US" b="1" dirty="0">
                <a:solidFill>
                  <a:srgbClr val="92D050"/>
                </a:solidFill>
              </a:rPr>
              <a:t>动态分区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五、</a:t>
            </a:r>
            <a:r>
              <a:rPr lang="en-US" altLang="zh-CN" dirty="0"/>
              <a:t>Hive</a:t>
            </a:r>
            <a:r>
              <a:rPr lang="zh-CN" altLang="en-US" b="1" dirty="0">
                <a:solidFill>
                  <a:srgbClr val="92D050"/>
                </a:solidFill>
              </a:rPr>
              <a:t>支持多重分区</a:t>
            </a:r>
            <a:r>
              <a:rPr lang="zh-CN" altLang="en-US" dirty="0"/>
              <a:t>，也就是说在分区的基础上继续分区，划分更加细粒度</a:t>
            </a:r>
          </a:p>
          <a:p>
            <a:pPr marL="0" indent="0">
              <a:buNone/>
            </a:pPr>
            <a:r>
              <a:rPr lang="zh-CN" altLang="en-US" dirty="0"/>
              <a:t> 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Partitioned Tables </a:t>
            </a:r>
            <a:r>
              <a:rPr lang="zh-CN" altLang="en-US" dirty="0"/>
              <a:t>分区表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分区表的注意事项</a:t>
            </a:r>
          </a:p>
        </p:txBody>
      </p:sp>
    </p:spTree>
    <p:extLst>
      <p:ext uri="{BB962C8B-B14F-4D97-AF65-F5344CB8AC3E}">
        <p14:creationId xmlns:p14="http://schemas.microsoft.com/office/powerpoint/2010/main" val="22892099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Hive </a:t>
            </a:r>
            <a:r>
              <a:rPr lang="zh-CN" altLang="en-US" dirty="0">
                <a:solidFill>
                  <a:schemeClr val="tx1"/>
                </a:solidFill>
              </a:rPr>
              <a:t>内部表、外部表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Partitioned Tables </a:t>
            </a:r>
            <a:r>
              <a:rPr lang="zh-CN" altLang="en-US" dirty="0">
                <a:solidFill>
                  <a:schemeClr val="tx1"/>
                </a:solidFill>
              </a:rPr>
              <a:t>分区表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Hive Bucketed Tables </a:t>
            </a:r>
            <a:r>
              <a:rPr lang="zh-CN" altLang="en-US" dirty="0">
                <a:solidFill>
                  <a:srgbClr val="FF0000"/>
                </a:solidFill>
              </a:rPr>
              <a:t>分桶表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Transactional Tables</a:t>
            </a:r>
            <a:r>
              <a:rPr lang="zh-CN" altLang="en-US" dirty="0">
                <a:solidFill>
                  <a:schemeClr val="tx1"/>
                </a:solidFill>
              </a:rPr>
              <a:t>事务表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 Views </a:t>
            </a:r>
            <a:r>
              <a:rPr lang="zh-CN" altLang="en-US" dirty="0">
                <a:solidFill>
                  <a:schemeClr val="tx1"/>
                </a:solidFill>
              </a:rPr>
              <a:t>视图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Hive3.0</a:t>
            </a:r>
            <a:r>
              <a:rPr lang="zh-CN" altLang="en-US" dirty="0">
                <a:solidFill>
                  <a:schemeClr val="tx1"/>
                </a:solidFill>
              </a:rPr>
              <a:t>新特性：</a:t>
            </a:r>
            <a:r>
              <a:rPr lang="en-US" altLang="zh-CN" dirty="0">
                <a:solidFill>
                  <a:schemeClr val="tx1"/>
                </a:solidFill>
              </a:rPr>
              <a:t>Materialized Views </a:t>
            </a:r>
            <a:r>
              <a:rPr lang="zh-CN" altLang="en-US" dirty="0">
                <a:solidFill>
                  <a:schemeClr val="tx1"/>
                </a:solidFill>
              </a:rPr>
              <a:t>物化视图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444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92D050"/>
                </a:solidFill>
              </a:rPr>
              <a:t>分桶表</a:t>
            </a:r>
            <a:r>
              <a:rPr lang="zh-CN" altLang="en-US" dirty="0"/>
              <a:t>也叫做桶表，叫法源自建表语法中</a:t>
            </a:r>
            <a:r>
              <a:rPr lang="en-US" altLang="zh-CN" dirty="0">
                <a:solidFill>
                  <a:srgbClr val="92D050"/>
                </a:solidFill>
              </a:rPr>
              <a:t>bucket</a:t>
            </a:r>
            <a:r>
              <a:rPr lang="zh-CN" altLang="en-US" dirty="0"/>
              <a:t>单词，是一种</a:t>
            </a:r>
            <a:r>
              <a:rPr lang="zh-CN" altLang="en-US" dirty="0">
                <a:solidFill>
                  <a:srgbClr val="92D050"/>
                </a:solidFill>
              </a:rPr>
              <a:t>用于优化查询而设计的表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zh-CN" altLang="en-US" dirty="0"/>
              <a:t>分桶表对应的数据文件在底层会被分解为若干个部分，通俗来说就是被拆分成若干个独立的小文件。</a:t>
            </a:r>
          </a:p>
          <a:p>
            <a:r>
              <a:rPr lang="zh-CN" altLang="en-US" dirty="0"/>
              <a:t>在分桶时，要指定根据哪个字段将数据分为几桶（几个部分）。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99" y="3183752"/>
            <a:ext cx="7260960" cy="33044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7186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分桶规则如下：</a:t>
            </a:r>
            <a:r>
              <a:rPr lang="zh-CN" altLang="en-US" dirty="0">
                <a:solidFill>
                  <a:srgbClr val="92D050"/>
                </a:solidFill>
              </a:rPr>
              <a:t>桶编号相同的数据会被分到同一个桶当中。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hash_function</a:t>
            </a:r>
            <a:r>
              <a:rPr lang="zh-CN" altLang="en-US" dirty="0">
                <a:solidFill>
                  <a:schemeClr val="tx1"/>
                </a:solidFill>
              </a:rPr>
              <a:t>取决于分桶字段</a:t>
            </a:r>
            <a:r>
              <a:rPr lang="en-US" altLang="zh-CN" dirty="0" err="1">
                <a:solidFill>
                  <a:schemeClr val="tx1"/>
                </a:solidFill>
              </a:rPr>
              <a:t>bucketing_column</a:t>
            </a:r>
            <a:r>
              <a:rPr lang="zh-CN" altLang="en-US" dirty="0">
                <a:solidFill>
                  <a:schemeClr val="tx1"/>
                </a:solidFill>
              </a:rPr>
              <a:t>的类型：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如果是</a:t>
            </a:r>
            <a:r>
              <a:rPr lang="en-US" altLang="zh-CN" sz="1400" dirty="0">
                <a:solidFill>
                  <a:schemeClr val="tx1"/>
                </a:solidFill>
              </a:rPr>
              <a:t>int</a:t>
            </a:r>
            <a:r>
              <a:rPr lang="zh-CN" altLang="en-US" sz="1400" dirty="0">
                <a:solidFill>
                  <a:schemeClr val="tx1"/>
                </a:solidFill>
              </a:rPr>
              <a:t>类型，</a:t>
            </a:r>
            <a:r>
              <a:rPr lang="en-US" altLang="zh-CN" sz="1400" dirty="0" err="1">
                <a:solidFill>
                  <a:schemeClr val="tx1"/>
                </a:solidFill>
              </a:rPr>
              <a:t>hash_function</a:t>
            </a:r>
            <a:r>
              <a:rPr lang="en-US" altLang="zh-CN" sz="1400" dirty="0">
                <a:solidFill>
                  <a:schemeClr val="tx1"/>
                </a:solidFill>
              </a:rPr>
              <a:t>(int) == int;</a:t>
            </a: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如果是其他比如</a:t>
            </a:r>
            <a:r>
              <a:rPr lang="en-US" altLang="zh-CN" sz="1400" dirty="0">
                <a:solidFill>
                  <a:schemeClr val="tx1"/>
                </a:solidFill>
              </a:rPr>
              <a:t>bigint,string</a:t>
            </a:r>
            <a:r>
              <a:rPr lang="zh-CN" altLang="en-US" sz="1400" dirty="0">
                <a:solidFill>
                  <a:schemeClr val="tx1"/>
                </a:solidFill>
              </a:rPr>
              <a:t>或者复杂数据类型，</a:t>
            </a:r>
            <a:r>
              <a:rPr lang="en-US" altLang="zh-CN" sz="1400" dirty="0" err="1">
                <a:solidFill>
                  <a:schemeClr val="tx1"/>
                </a:solidFill>
              </a:rPr>
              <a:t>hash_function</a:t>
            </a:r>
            <a:r>
              <a:rPr lang="zh-CN" altLang="en-US" sz="1400" dirty="0">
                <a:solidFill>
                  <a:schemeClr val="tx1"/>
                </a:solidFill>
              </a:rPr>
              <a:t>比较棘手，将是从该类型派生的某个数字，比如</a:t>
            </a:r>
            <a:r>
              <a:rPr lang="en-US" altLang="zh-CN" sz="1400" dirty="0">
                <a:solidFill>
                  <a:schemeClr val="tx1"/>
                </a:solidFill>
              </a:rPr>
              <a:t>hashcode</a:t>
            </a:r>
            <a:r>
              <a:rPr lang="zh-CN" altLang="en-US" sz="1400" dirty="0">
                <a:solidFill>
                  <a:schemeClr val="tx1"/>
                </a:solidFill>
              </a:rPr>
              <a:t>值。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547719" y="2256263"/>
            <a:ext cx="7075917" cy="461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Bucket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number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hash_function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(bucketing_column)</a:t>
            </a:r>
            <a:r>
              <a:rPr lang="en-US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 mod </a:t>
            </a:r>
            <a:r>
              <a:rPr lang="en-US" altLang="zh-CN" sz="1200" dirty="0">
                <a:solidFill>
                  <a:srgbClr val="0073BF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num_buckets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分桶编号 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哈希方法（</a:t>
            </a: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分桶字段） </a:t>
            </a:r>
            <a:r>
              <a:rPr lang="en-US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zh-CN" sz="1200" dirty="0">
                <a:solidFill>
                  <a:srgbClr val="0073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取模  </a:t>
            </a:r>
            <a:r>
              <a:rPr lang="zh-CN" altLang="zh-CN" sz="12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分桶个数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7" name="Picture 5" descr="Bucketing in Hiv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53" y="4521522"/>
            <a:ext cx="53530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661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完整语法树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7148" y="1982625"/>
            <a:ext cx="10703864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70C0"/>
                </a:solidFill>
              </a:rPr>
              <a:t>  CREATE</a:t>
            </a:r>
            <a:r>
              <a:rPr lang="en-US" altLang="zh-CN" sz="1600" dirty="0"/>
              <a:t> [TEMPORARY] [EXTERNAL] </a:t>
            </a:r>
            <a:r>
              <a:rPr lang="en-US" altLang="zh-CN" sz="1600" b="1" dirty="0">
                <a:solidFill>
                  <a:srgbClr val="0070C0"/>
                </a:solidFill>
              </a:rPr>
              <a:t>TABLE</a:t>
            </a:r>
            <a:r>
              <a:rPr lang="en-US" altLang="zh-CN" sz="1600" dirty="0"/>
              <a:t> [IF NOT EXISTS] [db_name.]</a:t>
            </a:r>
            <a:r>
              <a:rPr lang="en-US" altLang="zh-CN" sz="1600" b="1" dirty="0">
                <a:solidFill>
                  <a:srgbClr val="00B050"/>
                </a:solidFill>
              </a:rPr>
              <a:t>table_name</a:t>
            </a:r>
            <a:br>
              <a:rPr lang="en-US" altLang="zh-CN" sz="1600" dirty="0"/>
            </a:br>
            <a:r>
              <a:rPr lang="en-US" altLang="zh-CN" sz="1600" dirty="0"/>
              <a:t>  [(col_name data_type [COMMENT col_comment], ... ]</a:t>
            </a:r>
            <a:br>
              <a:rPr lang="en-US" altLang="zh-CN" sz="1600" dirty="0"/>
            </a:br>
            <a:r>
              <a:rPr lang="en-US" altLang="zh-CN" sz="1600" dirty="0"/>
              <a:t>  [COMMENT table_comment]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PARTITIONED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data_type [COMMENT col_comment], 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CLUSTERED BY </a:t>
            </a:r>
            <a:r>
              <a:rPr lang="en-US" altLang="zh-CN" sz="1600" dirty="0"/>
              <a:t>(col_name, col_name, ...) [</a:t>
            </a:r>
            <a:r>
              <a:rPr lang="en-US" altLang="zh-CN" sz="1600" b="1" dirty="0">
                <a:solidFill>
                  <a:srgbClr val="0070C0"/>
                </a:solidFill>
              </a:rPr>
              <a:t>SORTED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BY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(col_name [ASC|DESC], ...)] </a:t>
            </a:r>
            <a:r>
              <a:rPr lang="en-US" altLang="zh-CN" sz="1600" b="1" dirty="0">
                <a:solidFill>
                  <a:srgbClr val="0070C0"/>
                </a:solidFill>
              </a:rPr>
              <a:t>INTO</a:t>
            </a:r>
            <a:r>
              <a:rPr lang="en-US" altLang="zh-CN" sz="1600" dirty="0"/>
              <a:t> num_buckets </a:t>
            </a:r>
            <a:r>
              <a:rPr lang="en-US" altLang="zh-CN" sz="1600" b="1" dirty="0">
                <a:solidFill>
                  <a:srgbClr val="0070C0"/>
                </a:solidFill>
              </a:rPr>
              <a:t>BUCKETS</a:t>
            </a:r>
            <a:r>
              <a:rPr lang="en-US" altLang="zh-CN" sz="1600" dirty="0"/>
              <a:t>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ROW FORMAT DELIMITED|SERDE</a:t>
            </a:r>
            <a:r>
              <a:rPr lang="en-US" altLang="zh-CN" sz="1600" dirty="0"/>
              <a:t> serde_name WITH SERDEPROPERTIES (property_name=property_value,...)]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STORED</a:t>
            </a:r>
            <a:r>
              <a:rPr lang="en-US" altLang="zh-CN" sz="1600" dirty="0"/>
              <a:t> AS file_format]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LOCATION</a:t>
            </a:r>
            <a:r>
              <a:rPr lang="en-US" altLang="zh-CN" sz="1600" dirty="0"/>
              <a:t> hdfs_path]</a:t>
            </a:r>
            <a:br>
              <a:rPr lang="en-US" altLang="zh-CN" sz="1600" dirty="0"/>
            </a:br>
            <a:r>
              <a:rPr lang="en-US" altLang="zh-CN" sz="1600" dirty="0"/>
              <a:t>  [</a:t>
            </a:r>
            <a:r>
              <a:rPr lang="en-US" altLang="zh-CN" sz="1600" b="1" dirty="0">
                <a:solidFill>
                  <a:srgbClr val="0070C0"/>
                </a:solidFill>
              </a:rPr>
              <a:t>TBLPROPERTIES</a:t>
            </a:r>
            <a:r>
              <a:rPr lang="en-US" altLang="zh-CN" sz="1600" dirty="0"/>
              <a:t> (property_name=property_value, ...)];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42167" y="1263360"/>
            <a:ext cx="3745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HIVE DDL CREATE TABLE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623701" y="3829050"/>
            <a:ext cx="9171299" cy="336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CLUSTERED BY (col_name)</a:t>
            </a:r>
            <a:r>
              <a:rPr lang="zh-CN" altLang="en-US" dirty="0"/>
              <a:t>表示根据哪个字段进行分；</a:t>
            </a:r>
          </a:p>
          <a:p>
            <a:r>
              <a:rPr lang="en-US" altLang="zh-CN" dirty="0"/>
              <a:t>INTO N BUCKETS</a:t>
            </a:r>
            <a:r>
              <a:rPr lang="zh-CN" altLang="en-US" dirty="0"/>
              <a:t>表示分为几桶（也就是几个部分）。</a:t>
            </a:r>
          </a:p>
          <a:p>
            <a:r>
              <a:rPr lang="zh-CN" altLang="en-US" dirty="0"/>
              <a:t>需要注意的是，</a:t>
            </a:r>
            <a:r>
              <a:rPr lang="zh-CN" altLang="en-US" b="1" dirty="0">
                <a:solidFill>
                  <a:srgbClr val="92D050"/>
                </a:solidFill>
              </a:rPr>
              <a:t>分桶的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zh-CN" altLang="en-US" b="1" dirty="0">
                <a:solidFill>
                  <a:srgbClr val="92D050"/>
                </a:solidFill>
              </a:rPr>
              <a:t>必须是表中已经存在的字段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800215" y="3546678"/>
            <a:ext cx="4570928" cy="101566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分桶表建表语句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EXTERNAL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]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TABLE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[db_name.]table_name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[(col_name data_type, ...)]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CLUSTERED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(col_name)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N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911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现有美国</a:t>
            </a:r>
            <a:r>
              <a:rPr lang="en-US" altLang="zh-CN" dirty="0"/>
              <a:t>2021-1-28</a:t>
            </a:r>
            <a:r>
              <a:rPr lang="zh-CN" altLang="en-US" dirty="0"/>
              <a:t>号，各个县</a:t>
            </a:r>
            <a:r>
              <a:rPr lang="en-US" altLang="zh-CN" dirty="0"/>
              <a:t>county</a:t>
            </a:r>
            <a:r>
              <a:rPr lang="zh-CN" altLang="en-US" dirty="0"/>
              <a:t>的新冠疫情累计案例信息，包括确诊病例和死亡病例，数据格式如下所示；</a:t>
            </a:r>
            <a:endParaRPr lang="en-US" altLang="zh-CN" dirty="0"/>
          </a:p>
          <a:p>
            <a:r>
              <a:rPr lang="zh-CN" altLang="en-US" dirty="0"/>
              <a:t>字段含义：</a:t>
            </a:r>
            <a:r>
              <a:rPr lang="en-US" altLang="zh-CN" dirty="0" err="1"/>
              <a:t>count_date</a:t>
            </a:r>
            <a:r>
              <a:rPr lang="zh-CN" altLang="en-US" dirty="0"/>
              <a:t>（统计日期）</a:t>
            </a:r>
            <a:r>
              <a:rPr lang="en-US" altLang="zh-CN" dirty="0"/>
              <a:t>,county</a:t>
            </a:r>
            <a:r>
              <a:rPr lang="zh-CN" altLang="en-US" dirty="0"/>
              <a:t>（县）</a:t>
            </a:r>
            <a:r>
              <a:rPr lang="en-US" altLang="zh-CN" dirty="0"/>
              <a:t>,state</a:t>
            </a:r>
            <a:r>
              <a:rPr lang="zh-CN" altLang="en-US" dirty="0"/>
              <a:t>（州）</a:t>
            </a:r>
            <a:r>
              <a:rPr lang="en-US" altLang="zh-CN" dirty="0"/>
              <a:t>,</a:t>
            </a:r>
            <a:r>
              <a:rPr lang="en-US" altLang="zh-CN" dirty="0" err="1"/>
              <a:t>fips</a:t>
            </a:r>
            <a:r>
              <a:rPr lang="zh-CN" altLang="en-US" dirty="0"/>
              <a:t>（县编码</a:t>
            </a:r>
            <a:r>
              <a:rPr lang="en-US" altLang="zh-CN" dirty="0"/>
              <a:t>code</a:t>
            </a:r>
            <a:r>
              <a:rPr lang="zh-CN" altLang="en-US" dirty="0"/>
              <a:t>）</a:t>
            </a:r>
            <a:r>
              <a:rPr lang="en-US" altLang="zh-CN" dirty="0"/>
              <a:t>,cases</a:t>
            </a:r>
            <a:r>
              <a:rPr lang="zh-CN" altLang="en-US" dirty="0"/>
              <a:t>（累计确诊病例）</a:t>
            </a:r>
            <a:r>
              <a:rPr lang="en-US" altLang="zh-CN" dirty="0"/>
              <a:t>,deaths</a:t>
            </a:r>
            <a:r>
              <a:rPr lang="zh-CN" altLang="en-US" dirty="0"/>
              <a:t>（累计死亡病例）。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分桶表的创建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85" y="3405840"/>
            <a:ext cx="4938188" cy="20118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87319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state</a:t>
            </a:r>
            <a:r>
              <a:rPr lang="zh-CN" altLang="en-US" dirty="0"/>
              <a:t>州把数据分为</a:t>
            </a:r>
            <a:r>
              <a:rPr lang="en-US" altLang="zh-CN" dirty="0"/>
              <a:t>5</a:t>
            </a:r>
            <a:r>
              <a:rPr lang="zh-CN" altLang="en-US" dirty="0"/>
              <a:t>桶，建表语句如下：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在创建分桶表时，还可以指定分桶内的数据排序规则</a:t>
            </a:r>
            <a:r>
              <a:rPr lang="zh-CN" altLang="en-US" dirty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 Bucketed Tables </a:t>
            </a:r>
            <a:r>
              <a:rPr lang="zh-CN" altLang="en-US" dirty="0"/>
              <a:t>分桶表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分桶表的创建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800215" y="2298992"/>
            <a:ext cx="4570928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count_date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fips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cases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deaths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CLUSTERED BY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800215" y="4690391"/>
            <a:ext cx="4570928" cy="19389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州分为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桶 每个桶内根据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cases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确诊病例数倒序排序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it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heima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t_usa_covid19_bucket_sort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count_date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county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fips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cases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deaths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CLUSTERED BY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sorted by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cases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desc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5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BUCKETS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934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9992</TotalTime>
  <Words>14846</Words>
  <Application>Microsoft Office PowerPoint</Application>
  <PresentationFormat>宽屏</PresentationFormat>
  <Paragraphs>822</Paragraphs>
  <Slides>163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163</vt:i4>
      </vt:variant>
    </vt:vector>
  </HeadingPairs>
  <TitlesOfParts>
    <vt:vector size="183" baseType="lpstr">
      <vt:lpstr>Alibaba PuHuiTi B</vt:lpstr>
      <vt:lpstr>Alibaba PuHuiTi M</vt:lpstr>
      <vt:lpstr>Alibaba PuHuiTi R</vt:lpstr>
      <vt:lpstr>Arial Unicode MS</vt:lpstr>
      <vt:lpstr>阿里巴巴普惠体</vt:lpstr>
      <vt:lpstr>等线</vt:lpstr>
      <vt:lpstr>黑体</vt:lpstr>
      <vt:lpstr>宋体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Hive SQL数据定义语言（DDL）</vt:lpstr>
      <vt:lpstr>PowerPoint 演示文稿</vt:lpstr>
      <vt:lpstr>PowerPoint 演示文稿</vt:lpstr>
      <vt:lpstr>Hive可视化工具IntelliJ IDEA</vt:lpstr>
      <vt:lpstr>Hive常见的开发方式</vt:lpstr>
      <vt:lpstr>Hive常见的开发方式</vt:lpstr>
      <vt:lpstr>Hive常见的开发方式</vt:lpstr>
      <vt:lpstr>Hive可视化工具IntelliJ IDEA</vt:lpstr>
      <vt:lpstr>Hive可视化工具IntelliJ IDEA</vt:lpstr>
      <vt:lpstr>Hive可视化工具IntelliJ IDEA</vt:lpstr>
      <vt:lpstr>Hive可视化工具IntelliJ IDEA</vt:lpstr>
      <vt:lpstr>Hive可视化工具IntelliJ IDEA</vt:lpstr>
      <vt:lpstr>数据定义语言（DDL）概述</vt:lpstr>
      <vt:lpstr>PowerPoint 演示文稿</vt:lpstr>
      <vt:lpstr>数据定义语言（DDL）概述</vt:lpstr>
      <vt:lpstr>数据定义语言（DDL）概述</vt:lpstr>
      <vt:lpstr>Hive SQL DDL建表基础语法</vt:lpstr>
      <vt:lpstr>PowerPoint 演示文稿</vt:lpstr>
      <vt:lpstr>Hive SQL DDL建表语法</vt:lpstr>
      <vt:lpstr>Hive SQL DDL建表语法</vt:lpstr>
      <vt:lpstr>PowerPoint 演示文稿</vt:lpstr>
      <vt:lpstr>Hive数据类型详解</vt:lpstr>
      <vt:lpstr>Hive数据类型详解</vt:lpstr>
      <vt:lpstr>Hive数据类型详解</vt:lpstr>
      <vt:lpstr>Hive数据类型详解</vt:lpstr>
      <vt:lpstr>Hive数据类型详解</vt:lpstr>
      <vt:lpstr>Hive数据类型详解</vt:lpstr>
      <vt:lpstr>PowerPoint 演示文稿</vt:lpstr>
      <vt:lpstr>Hive读写文件机制</vt:lpstr>
      <vt:lpstr>Hive读写文件机制</vt:lpstr>
      <vt:lpstr>Hive读写文件机制</vt:lpstr>
      <vt:lpstr>Hive读写文件机制</vt:lpstr>
      <vt:lpstr>Hive读写文件机制</vt:lpstr>
      <vt:lpstr>Hive读写文件机制</vt:lpstr>
      <vt:lpstr>Hive读写文件机制</vt:lpstr>
      <vt:lpstr>Hive读写文件机制</vt:lpstr>
      <vt:lpstr>PowerPoint 演示文稿</vt:lpstr>
      <vt:lpstr>Hive数据存储路径</vt:lpstr>
      <vt:lpstr>Hive数据存储路径</vt:lpstr>
      <vt:lpstr>Hive数据存储路径</vt:lpstr>
      <vt:lpstr>PowerPoint 演示文稿</vt:lpstr>
      <vt:lpstr>HiveSQL DDL建表基础语法</vt:lpstr>
      <vt:lpstr>HiveSQL DDL建表基础语法</vt:lpstr>
      <vt:lpstr>HiveSQL DDL建表基础语法-原生数据类型使用</vt:lpstr>
      <vt:lpstr>HiveSQL DDL建表基础语法-原生数据类型使用</vt:lpstr>
      <vt:lpstr>HiveSQL DDL建表基础语法-原生数据类型使用</vt:lpstr>
      <vt:lpstr>HiveSQL DDL建表基础语法-原生数据类型使用</vt:lpstr>
      <vt:lpstr>HiveSQL DDL建表基础语法</vt:lpstr>
      <vt:lpstr>HiveSQL DDL建表基础语法-复杂数据类型使用</vt:lpstr>
      <vt:lpstr>HiveSQL DDL建表基础语法-复杂数据类型使用</vt:lpstr>
      <vt:lpstr>HiveSQL DDL建表基础语法-复杂数据类型使用</vt:lpstr>
      <vt:lpstr>HiveSQL DDL建表基础语法-复杂数据类型使用</vt:lpstr>
      <vt:lpstr>HiveSQL DDL建表基础语法</vt:lpstr>
      <vt:lpstr>HiveSQL DDL建表基础语法-默认分隔符使用</vt:lpstr>
      <vt:lpstr>HiveSQL DDL建表基础语法-默认分隔符使用</vt:lpstr>
      <vt:lpstr>HiveSQL DDL建表基础语法-默认分隔符使用</vt:lpstr>
      <vt:lpstr>HiveSQL DDL建表基础语法-默认分隔符使用</vt:lpstr>
      <vt:lpstr>HiveSQL DDL建表基础语法</vt:lpstr>
      <vt:lpstr>HiveSQL DDL建表基础语法-指定数据存储路径</vt:lpstr>
      <vt:lpstr>Hive SQL DDL建表高阶语法</vt:lpstr>
      <vt:lpstr>PowerPoint 演示文稿</vt:lpstr>
      <vt:lpstr>Hive 内、外部表</vt:lpstr>
      <vt:lpstr>Hive 内、外部表</vt:lpstr>
      <vt:lpstr>Hive 内、外部表</vt:lpstr>
      <vt:lpstr>Hive 内、外部表</vt:lpstr>
      <vt:lpstr>Hive 内、外部表</vt:lpstr>
      <vt:lpstr>Hive 内、外部表</vt:lpstr>
      <vt:lpstr>Hive 内、外部表</vt:lpstr>
      <vt:lpstr>Hive 内、外部表</vt:lpstr>
      <vt:lpstr>Hive 内、外部表</vt:lpstr>
      <vt:lpstr>Location再探究</vt:lpstr>
      <vt:lpstr>Hive表对应的数据在HDFS上的存储位置</vt:lpstr>
      <vt:lpstr>PowerPoint 演示文稿</vt:lpstr>
      <vt:lpstr>Hive Partitioned Tables 分区表</vt:lpstr>
      <vt:lpstr>Hive Partitioned Tables 分区表</vt:lpstr>
      <vt:lpstr>Hive Partitioned Tables 分区表</vt:lpstr>
      <vt:lpstr>分区表产生背景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Hive Partitioned Tables 分区表</vt:lpstr>
      <vt:lpstr>PowerPoint 演示文稿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Hive Bucketed Tables 分桶表</vt:lpstr>
      <vt:lpstr>PowerPoint 演示文稿</vt:lpstr>
      <vt:lpstr>Hive Transactional Tables事务表</vt:lpstr>
      <vt:lpstr>Hive Transactional Tables事务表</vt:lpstr>
      <vt:lpstr>Hive Transactional Tables事务表</vt:lpstr>
      <vt:lpstr>Hive Transactional Tables事务表</vt:lpstr>
      <vt:lpstr>Hive Transactional Tables事务表</vt:lpstr>
      <vt:lpstr>Hive 事务表创建使用</vt:lpstr>
      <vt:lpstr>Hive 事务表创建使用</vt:lpstr>
      <vt:lpstr>Hive 事务表创建使用</vt:lpstr>
      <vt:lpstr>PowerPoint 演示文稿</vt:lpstr>
      <vt:lpstr>Hive Views 视图</vt:lpstr>
      <vt:lpstr>Hive Views 视图</vt:lpstr>
      <vt:lpstr>Hive Views 视图</vt:lpstr>
      <vt:lpstr>Hive Views 视图</vt:lpstr>
      <vt:lpstr>PowerPoint 演示文稿</vt:lpstr>
      <vt:lpstr>Hive3.0新特性：Materialized Views 物化视图</vt:lpstr>
      <vt:lpstr>Hive3.0新特性：Materialized Views 物化视图</vt:lpstr>
      <vt:lpstr>Hive3.0新特性：Materialized Views 物化视图</vt:lpstr>
      <vt:lpstr>Hive3.0新特性：Materialized Views 物化视图</vt:lpstr>
      <vt:lpstr>Hive3.0新特性：Materialized Views 物化视图</vt:lpstr>
      <vt:lpstr>Hive3.0新特性：Materialized Views 物化视图</vt:lpstr>
      <vt:lpstr>Hive3.0新特性：Materialized Views 物化视图</vt:lpstr>
      <vt:lpstr>Hive3.0新特性：Materialized Views 物化视图</vt:lpstr>
      <vt:lpstr>Hive3.0新特性：基于物化视图的查询重写</vt:lpstr>
      <vt:lpstr>Hive3.0新特性：基于物化视图的查询重写</vt:lpstr>
      <vt:lpstr>Hive SQL DDL其他语法</vt:lpstr>
      <vt:lpstr>PowerPoint 演示文稿</vt:lpstr>
      <vt:lpstr>Hive Database|Schema（数据库）DDL操作</vt:lpstr>
      <vt:lpstr>Hive Database|Schema（数据库）DDL操作</vt:lpstr>
      <vt:lpstr>Hive Database|Schema（数据库）DDL操作</vt:lpstr>
      <vt:lpstr>Hive Database|Schema（数据库）DDL操作</vt:lpstr>
      <vt:lpstr>Hive Database|Schema（数据库）DDL操作</vt:lpstr>
      <vt:lpstr>Hive Database|Schema（数据库）DDL操作</vt:lpstr>
      <vt:lpstr>Hive Database|Schema（数据库）DDL操作</vt:lpstr>
      <vt:lpstr>PowerPoint 演示文稿</vt:lpstr>
      <vt:lpstr>Hive Table（表）DDL操作</vt:lpstr>
      <vt:lpstr>Hive Table（表）DDL操作</vt:lpstr>
      <vt:lpstr>Hive Table（表）DDL操作</vt:lpstr>
      <vt:lpstr>Hive Table（表）DDL操作</vt:lpstr>
      <vt:lpstr>Hive Table（表）DDL操作</vt:lpstr>
      <vt:lpstr>Hive Table（表）DDL操作</vt:lpstr>
      <vt:lpstr>PowerPoint 演示文稿</vt:lpstr>
      <vt:lpstr>Hive Partition（分区）DDL操作</vt:lpstr>
      <vt:lpstr>Hive Partition（分区）DDL操作</vt:lpstr>
      <vt:lpstr>Hive Partition（分区）DDL操作</vt:lpstr>
      <vt:lpstr>Hive Partition（分区）DDL操作</vt:lpstr>
      <vt:lpstr>Hive Partition（分区）DDL操作</vt:lpstr>
      <vt:lpstr>Hive Partition（分区）DDL操作</vt:lpstr>
      <vt:lpstr>Hive Partition（分区）DDL操作</vt:lpstr>
      <vt:lpstr>Hive Partition（分区）DDL操作</vt:lpstr>
      <vt:lpstr>Hive MSCK 修复partition</vt:lpstr>
      <vt:lpstr>Hive MSCK 修复partition</vt:lpstr>
      <vt:lpstr>Hive Show语法</vt:lpstr>
      <vt:lpstr>Hive Show语法</vt:lpstr>
      <vt:lpstr>Hive Show语法</vt:lpstr>
      <vt:lpstr>Hive Show语法</vt:lpstr>
      <vt:lpstr>Hive SQL数据定义语言（DDL）</vt:lpstr>
      <vt:lpstr>Hive SQL数据定义语言（DDL）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Jim Jarry</cp:lastModifiedBy>
  <cp:revision>1440</cp:revision>
  <dcterms:created xsi:type="dcterms:W3CDTF">2020-03-31T02:23:27Z</dcterms:created>
  <dcterms:modified xsi:type="dcterms:W3CDTF">2021-06-13T03:13:38Z</dcterms:modified>
</cp:coreProperties>
</file>